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handoutMasterIdLst>
    <p:handoutMasterId r:id="rId69"/>
  </p:handoutMasterIdLst>
  <p:sldIdLst>
    <p:sldId id="256" r:id="rId2"/>
    <p:sldId id="258" r:id="rId3"/>
    <p:sldId id="280" r:id="rId4"/>
    <p:sldId id="257" r:id="rId5"/>
    <p:sldId id="260" r:id="rId6"/>
    <p:sldId id="259" r:id="rId7"/>
    <p:sldId id="262" r:id="rId8"/>
    <p:sldId id="263" r:id="rId9"/>
    <p:sldId id="261" r:id="rId10"/>
    <p:sldId id="264" r:id="rId11"/>
    <p:sldId id="265" r:id="rId12"/>
    <p:sldId id="267" r:id="rId13"/>
    <p:sldId id="270" r:id="rId14"/>
    <p:sldId id="271" r:id="rId15"/>
    <p:sldId id="272" r:id="rId16"/>
    <p:sldId id="268" r:id="rId17"/>
    <p:sldId id="266" r:id="rId18"/>
    <p:sldId id="269" r:id="rId19"/>
    <p:sldId id="274" r:id="rId20"/>
    <p:sldId id="275" r:id="rId21"/>
    <p:sldId id="273" r:id="rId22"/>
    <p:sldId id="276" r:id="rId23"/>
    <p:sldId id="277" r:id="rId24"/>
    <p:sldId id="278" r:id="rId25"/>
    <p:sldId id="279" r:id="rId26"/>
    <p:sldId id="282" r:id="rId27"/>
    <p:sldId id="281" r:id="rId28"/>
    <p:sldId id="283" r:id="rId29"/>
    <p:sldId id="284" r:id="rId30"/>
    <p:sldId id="287" r:id="rId31"/>
    <p:sldId id="285" r:id="rId32"/>
    <p:sldId id="286" r:id="rId33"/>
    <p:sldId id="292" r:id="rId34"/>
    <p:sldId id="293" r:id="rId35"/>
    <p:sldId id="288" r:id="rId36"/>
    <p:sldId id="289" r:id="rId37"/>
    <p:sldId id="296" r:id="rId38"/>
    <p:sldId id="294" r:id="rId39"/>
    <p:sldId id="290" r:id="rId40"/>
    <p:sldId id="291" r:id="rId41"/>
    <p:sldId id="297" r:id="rId42"/>
    <p:sldId id="298" r:id="rId43"/>
    <p:sldId id="299" r:id="rId44"/>
    <p:sldId id="301" r:id="rId45"/>
    <p:sldId id="300" r:id="rId46"/>
    <p:sldId id="303" r:id="rId47"/>
    <p:sldId id="302" r:id="rId48"/>
    <p:sldId id="304" r:id="rId49"/>
    <p:sldId id="305" r:id="rId50"/>
    <p:sldId id="306"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07" r:id="rId66"/>
    <p:sldId id="322" r:id="rId6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DBFB"/>
    <a:srgbClr val="99CB38"/>
    <a:srgbClr val="000000"/>
    <a:srgbClr val="3E54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5" autoAdjust="0"/>
    <p:restoredTop sz="94660"/>
  </p:normalViewPr>
  <p:slideViewPr>
    <p:cSldViewPr snapToGrid="0">
      <p:cViewPr varScale="1">
        <p:scale>
          <a:sx n="66" d="100"/>
          <a:sy n="66" d="100"/>
        </p:scale>
        <p:origin x="652" y="44"/>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708"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FF969E7-1B09-C431-BDE2-46A4872D00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F08814AE-7D97-E4B6-1ECA-B49D94211D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1D45B6-6ADA-4AD4-896C-9C3C64400141}" type="datetimeFigureOut">
              <a:rPr kumimoji="1" lang="ja-JP" altLang="en-US" smtClean="0"/>
              <a:t>2023/12/14</a:t>
            </a:fld>
            <a:endParaRPr kumimoji="1" lang="ja-JP" altLang="en-US"/>
          </a:p>
        </p:txBody>
      </p:sp>
      <p:sp>
        <p:nvSpPr>
          <p:cNvPr id="4" name="フッター プレースホルダー 3">
            <a:extLst>
              <a:ext uri="{FF2B5EF4-FFF2-40B4-BE49-F238E27FC236}">
                <a16:creationId xmlns:a16="http://schemas.microsoft.com/office/drawing/2014/main" id="{B7964327-F430-245A-B3CB-5C7F4C3FEE2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9DEB70E-0E2B-9D83-7B98-AB6E961C35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14FBB0-2EF3-45DE-8291-33430E407669}" type="slidenum">
              <a:rPr kumimoji="1" lang="ja-JP" altLang="en-US" smtClean="0"/>
              <a:t>‹#›</a:t>
            </a:fld>
            <a:endParaRPr kumimoji="1" lang="ja-JP" altLang="en-US"/>
          </a:p>
        </p:txBody>
      </p:sp>
    </p:spTree>
    <p:extLst>
      <p:ext uri="{BB962C8B-B14F-4D97-AF65-F5344CB8AC3E}">
        <p14:creationId xmlns:p14="http://schemas.microsoft.com/office/powerpoint/2010/main" val="114083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93D31-E9F0-406D-AF99-3AB28FFDA748}" type="datetimeFigureOut">
              <a:rPr kumimoji="1" lang="ja-JP" altLang="en-US" smtClean="0"/>
              <a:t>2023/12/14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88D50-0803-4ECD-A6D9-87F5B8DCA9CA}" type="slidenum">
              <a:rPr kumimoji="1" lang="ja-JP" altLang="en-US" smtClean="0"/>
              <a:t>‹#›</a:t>
            </a:fld>
            <a:endParaRPr kumimoji="1" lang="ja-JP" altLang="en-US"/>
          </a:p>
        </p:txBody>
      </p:sp>
    </p:spTree>
    <p:extLst>
      <p:ext uri="{BB962C8B-B14F-4D97-AF65-F5344CB8AC3E}">
        <p14:creationId xmlns:p14="http://schemas.microsoft.com/office/powerpoint/2010/main" val="36147632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55DB4A-7C17-FB7A-CA4D-25DC56CB163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2020417-B6C2-92AB-C3DD-DE2251F78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8" name="日付プレースホルダー 7">
            <a:extLst>
              <a:ext uri="{FF2B5EF4-FFF2-40B4-BE49-F238E27FC236}">
                <a16:creationId xmlns:a16="http://schemas.microsoft.com/office/drawing/2014/main" id="{37F411DA-C654-0B9B-A229-67F2B2D4503F}"/>
              </a:ext>
            </a:extLst>
          </p:cNvPr>
          <p:cNvSpPr>
            <a:spLocks noGrp="1"/>
          </p:cNvSpPr>
          <p:nvPr>
            <p:ph type="dt" sz="half" idx="10"/>
          </p:nvPr>
        </p:nvSpPr>
        <p:spPr/>
        <p:txBody>
          <a:bodyPr/>
          <a:lstStyle/>
          <a:p>
            <a:fld id="{80AC2DDB-412A-43EA-B62F-99F867D7F9AF}" type="datetime1">
              <a:rPr kumimoji="1" lang="ja-JP" altLang="en-US" smtClean="0"/>
              <a:t>2023/12/14</a:t>
            </a:fld>
            <a:endParaRPr kumimoji="1" lang="ja-JP" altLang="en-US"/>
          </a:p>
        </p:txBody>
      </p:sp>
      <p:sp>
        <p:nvSpPr>
          <p:cNvPr id="9" name="フッター プレースホルダー 8">
            <a:extLst>
              <a:ext uri="{FF2B5EF4-FFF2-40B4-BE49-F238E27FC236}">
                <a16:creationId xmlns:a16="http://schemas.microsoft.com/office/drawing/2014/main" id="{AA2981E6-BA87-2808-35A1-8D7E480B0FD0}"/>
              </a:ext>
            </a:extLst>
          </p:cNvPr>
          <p:cNvSpPr>
            <a:spLocks noGrp="1"/>
          </p:cNvSpPr>
          <p:nvPr>
            <p:ph type="ftr" sz="quarter" idx="11"/>
          </p:nvPr>
        </p:nvSpPr>
        <p:spPr/>
        <p:txBody>
          <a:bodyPr/>
          <a:lstStyle/>
          <a:p>
            <a:r>
              <a:rPr kumimoji="1" lang="en-US" altLang="ja-JP"/>
              <a:t>Hikoto Iseda</a:t>
            </a:r>
            <a:endParaRPr kumimoji="1" lang="ja-JP" altLang="en-US" dirty="0"/>
          </a:p>
        </p:txBody>
      </p:sp>
      <p:sp>
        <p:nvSpPr>
          <p:cNvPr id="10" name="スライド番号プレースホルダー 9">
            <a:extLst>
              <a:ext uri="{FF2B5EF4-FFF2-40B4-BE49-F238E27FC236}">
                <a16:creationId xmlns:a16="http://schemas.microsoft.com/office/drawing/2014/main" id="{5B7BB104-6D64-B9DA-CAEA-01EA652D2FEF}"/>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2877604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C600B9-4BE7-670A-E2C3-30D8107A158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AD44E7A-57B4-C258-489F-0CB325BD8D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00127E-3580-CFF2-A6DA-E86312EFB56D}"/>
              </a:ext>
            </a:extLst>
          </p:cNvPr>
          <p:cNvSpPr>
            <a:spLocks noGrp="1"/>
          </p:cNvSpPr>
          <p:nvPr>
            <p:ph type="dt" sz="half" idx="10"/>
          </p:nvPr>
        </p:nvSpPr>
        <p:spPr/>
        <p:txBody>
          <a:bodyPr/>
          <a:lstStyle/>
          <a:p>
            <a:fld id="{14269E9C-28EE-416D-9D17-5475C2C208E3}" type="datetime1">
              <a:rPr kumimoji="1" lang="ja-JP" altLang="en-US" smtClean="0"/>
              <a:t>2023/12/14</a:t>
            </a:fld>
            <a:endParaRPr kumimoji="1" lang="ja-JP" altLang="en-US"/>
          </a:p>
        </p:txBody>
      </p:sp>
      <p:sp>
        <p:nvSpPr>
          <p:cNvPr id="5" name="フッター プレースホルダー 4">
            <a:extLst>
              <a:ext uri="{FF2B5EF4-FFF2-40B4-BE49-F238E27FC236}">
                <a16:creationId xmlns:a16="http://schemas.microsoft.com/office/drawing/2014/main" id="{8CDB89F3-4278-C88D-2DD7-D0838C16F534}"/>
              </a:ext>
            </a:extLst>
          </p:cNvPr>
          <p:cNvSpPr>
            <a:spLocks noGrp="1"/>
          </p:cNvSpPr>
          <p:nvPr>
            <p:ph type="ftr" sz="quarter" idx="11"/>
          </p:nvPr>
        </p:nvSpPr>
        <p:spPr/>
        <p:txBody>
          <a:bodyPr/>
          <a:lstStyle/>
          <a:p>
            <a:r>
              <a:rPr kumimoji="1" lang="en-US" altLang="ja-JP"/>
              <a:t>Hikoto Iseda</a:t>
            </a:r>
            <a:endParaRPr kumimoji="1" lang="ja-JP" altLang="en-US"/>
          </a:p>
        </p:txBody>
      </p:sp>
      <p:sp>
        <p:nvSpPr>
          <p:cNvPr id="6" name="スライド番号プレースホルダー 5">
            <a:extLst>
              <a:ext uri="{FF2B5EF4-FFF2-40B4-BE49-F238E27FC236}">
                <a16:creationId xmlns:a16="http://schemas.microsoft.com/office/drawing/2014/main" id="{A2659BDF-17DE-9852-F6BE-8FC8389BD4BB}"/>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309989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5E0CFA1-4166-2762-59F4-EA9401EA975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C951CA-7BB3-11A3-2336-D05673D01F5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CE256D-0A07-0785-98DD-AB516BEBEFC4}"/>
              </a:ext>
            </a:extLst>
          </p:cNvPr>
          <p:cNvSpPr>
            <a:spLocks noGrp="1"/>
          </p:cNvSpPr>
          <p:nvPr>
            <p:ph type="dt" sz="half" idx="10"/>
          </p:nvPr>
        </p:nvSpPr>
        <p:spPr/>
        <p:txBody>
          <a:bodyPr/>
          <a:lstStyle/>
          <a:p>
            <a:fld id="{5E8D0F14-D115-4099-BBB6-A5E10CA81BC3}" type="datetime1">
              <a:rPr kumimoji="1" lang="ja-JP" altLang="en-US" smtClean="0"/>
              <a:t>2023/12/14</a:t>
            </a:fld>
            <a:endParaRPr kumimoji="1" lang="ja-JP" altLang="en-US"/>
          </a:p>
        </p:txBody>
      </p:sp>
      <p:sp>
        <p:nvSpPr>
          <p:cNvPr id="5" name="フッター プレースホルダー 4">
            <a:extLst>
              <a:ext uri="{FF2B5EF4-FFF2-40B4-BE49-F238E27FC236}">
                <a16:creationId xmlns:a16="http://schemas.microsoft.com/office/drawing/2014/main" id="{D91D52B8-6C18-1C64-2755-7B7E955FDC42}"/>
              </a:ext>
            </a:extLst>
          </p:cNvPr>
          <p:cNvSpPr>
            <a:spLocks noGrp="1"/>
          </p:cNvSpPr>
          <p:nvPr>
            <p:ph type="ftr" sz="quarter" idx="11"/>
          </p:nvPr>
        </p:nvSpPr>
        <p:spPr/>
        <p:txBody>
          <a:bodyPr/>
          <a:lstStyle/>
          <a:p>
            <a:r>
              <a:rPr kumimoji="1" lang="en-US" altLang="ja-JP"/>
              <a:t>Hikoto Iseda</a:t>
            </a:r>
            <a:endParaRPr kumimoji="1" lang="ja-JP" altLang="en-US"/>
          </a:p>
        </p:txBody>
      </p:sp>
      <p:sp>
        <p:nvSpPr>
          <p:cNvPr id="6" name="スライド番号プレースホルダー 5">
            <a:extLst>
              <a:ext uri="{FF2B5EF4-FFF2-40B4-BE49-F238E27FC236}">
                <a16:creationId xmlns:a16="http://schemas.microsoft.com/office/drawing/2014/main" id="{4011657C-3FB4-F2DD-1682-D2FC9DD8E105}"/>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84888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88F64C-CC2B-4E7B-3E43-F0F6A8F721A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4DE0743-E2A6-FEE8-D751-5B67FBC78C0E}"/>
              </a:ext>
            </a:extLst>
          </p:cNvPr>
          <p:cNvSpPr>
            <a:spLocks noGrp="1"/>
          </p:cNvSpPr>
          <p:nvPr>
            <p:ph idx="1"/>
          </p:nvPr>
        </p:nvSpPr>
        <p:spPr/>
        <p:txBody>
          <a:bodyPr/>
          <a:lstStyle>
            <a:lvl2pPr marL="685800" indent="-228600">
              <a:buFont typeface="Wingdings" panose="05000000000000000000" pitchFamily="2" charset="2"/>
              <a:buChar char="Ø"/>
              <a:defRPr>
                <a:solidFill>
                  <a:schemeClr val="tx1"/>
                </a:solidFill>
              </a:defRPr>
            </a:lvl2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4C02B1C8-7C1B-3B03-17C7-D5C725EEAA31}"/>
              </a:ext>
            </a:extLst>
          </p:cNvPr>
          <p:cNvSpPr>
            <a:spLocks noGrp="1"/>
          </p:cNvSpPr>
          <p:nvPr>
            <p:ph type="dt" sz="half" idx="10"/>
          </p:nvPr>
        </p:nvSpPr>
        <p:spPr/>
        <p:txBody>
          <a:bodyPr/>
          <a:lstStyle/>
          <a:p>
            <a:fld id="{5F445F94-82C4-45F8-BDD4-E45804452C1C}" type="datetime1">
              <a:rPr kumimoji="1" lang="ja-JP" altLang="en-US" smtClean="0"/>
              <a:t>2023/12/14</a:t>
            </a:fld>
            <a:endParaRPr kumimoji="1" lang="ja-JP" altLang="en-US"/>
          </a:p>
        </p:txBody>
      </p:sp>
      <p:sp>
        <p:nvSpPr>
          <p:cNvPr id="5" name="フッター プレースホルダー 4">
            <a:extLst>
              <a:ext uri="{FF2B5EF4-FFF2-40B4-BE49-F238E27FC236}">
                <a16:creationId xmlns:a16="http://schemas.microsoft.com/office/drawing/2014/main" id="{98A6A203-F63C-C7B0-A0B2-010D1AC162F2}"/>
              </a:ext>
            </a:extLst>
          </p:cNvPr>
          <p:cNvSpPr>
            <a:spLocks noGrp="1"/>
          </p:cNvSpPr>
          <p:nvPr>
            <p:ph type="ftr" sz="quarter" idx="11"/>
          </p:nvPr>
        </p:nvSpPr>
        <p:spPr/>
        <p:txBody>
          <a:bodyPr/>
          <a:lstStyle/>
          <a:p>
            <a:r>
              <a:rPr kumimoji="1" lang="en-US" altLang="ja-JP"/>
              <a:t>Hikoto Iseda</a:t>
            </a:r>
            <a:endParaRPr kumimoji="1" lang="ja-JP" altLang="en-US"/>
          </a:p>
        </p:txBody>
      </p:sp>
      <p:sp>
        <p:nvSpPr>
          <p:cNvPr id="6" name="スライド番号プレースホルダー 5">
            <a:extLst>
              <a:ext uri="{FF2B5EF4-FFF2-40B4-BE49-F238E27FC236}">
                <a16:creationId xmlns:a16="http://schemas.microsoft.com/office/drawing/2014/main" id="{A744EEF8-58C6-98E4-DD7F-97ACDEA8BB46}"/>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396975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37D79F-4B79-B726-D0FB-80C928BDDF6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48F5FAA-1B17-971B-A6C9-B2C5F8D914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0D8AA84-317C-19EB-0D35-F0E3B7BDD0BD}"/>
              </a:ext>
            </a:extLst>
          </p:cNvPr>
          <p:cNvSpPr>
            <a:spLocks noGrp="1"/>
          </p:cNvSpPr>
          <p:nvPr>
            <p:ph type="dt" sz="half" idx="10"/>
          </p:nvPr>
        </p:nvSpPr>
        <p:spPr/>
        <p:txBody>
          <a:bodyPr/>
          <a:lstStyle/>
          <a:p>
            <a:fld id="{314BD4BF-1C4B-48D0-ACF3-6A249BBC21C5}" type="datetime1">
              <a:rPr kumimoji="1" lang="ja-JP" altLang="en-US" smtClean="0"/>
              <a:t>2023/12/14</a:t>
            </a:fld>
            <a:endParaRPr kumimoji="1" lang="ja-JP" altLang="en-US"/>
          </a:p>
        </p:txBody>
      </p:sp>
      <p:sp>
        <p:nvSpPr>
          <p:cNvPr id="5" name="フッター プレースホルダー 4">
            <a:extLst>
              <a:ext uri="{FF2B5EF4-FFF2-40B4-BE49-F238E27FC236}">
                <a16:creationId xmlns:a16="http://schemas.microsoft.com/office/drawing/2014/main" id="{84705317-CA01-D79E-249B-80B8DA106B9B}"/>
              </a:ext>
            </a:extLst>
          </p:cNvPr>
          <p:cNvSpPr>
            <a:spLocks noGrp="1"/>
          </p:cNvSpPr>
          <p:nvPr>
            <p:ph type="ftr" sz="quarter" idx="11"/>
          </p:nvPr>
        </p:nvSpPr>
        <p:spPr/>
        <p:txBody>
          <a:bodyPr/>
          <a:lstStyle/>
          <a:p>
            <a:r>
              <a:rPr kumimoji="1" lang="en-US" altLang="ja-JP"/>
              <a:t>Hikoto Iseda</a:t>
            </a:r>
            <a:endParaRPr kumimoji="1" lang="ja-JP" altLang="en-US"/>
          </a:p>
        </p:txBody>
      </p:sp>
      <p:sp>
        <p:nvSpPr>
          <p:cNvPr id="6" name="スライド番号プレースホルダー 5">
            <a:extLst>
              <a:ext uri="{FF2B5EF4-FFF2-40B4-BE49-F238E27FC236}">
                <a16:creationId xmlns:a16="http://schemas.microsoft.com/office/drawing/2014/main" id="{60443F58-0E78-7A5E-CBC2-3016C5D9DB46}"/>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442141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30DC50-2F39-CE1D-26C0-787077E6B1B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4021898-1859-0A34-B49C-FD33610D113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9FFC0E9-3E6F-53FF-9886-C527FACADE6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E6D226F-57EB-99EA-4CD3-AFB206A14219}"/>
              </a:ext>
            </a:extLst>
          </p:cNvPr>
          <p:cNvSpPr>
            <a:spLocks noGrp="1"/>
          </p:cNvSpPr>
          <p:nvPr>
            <p:ph type="dt" sz="half" idx="10"/>
          </p:nvPr>
        </p:nvSpPr>
        <p:spPr/>
        <p:txBody>
          <a:bodyPr/>
          <a:lstStyle/>
          <a:p>
            <a:fld id="{3BE8DDFD-C5AB-45B6-9FDC-69112C9A5FAE}" type="datetime1">
              <a:rPr kumimoji="1" lang="ja-JP" altLang="en-US" smtClean="0"/>
              <a:t>2023/12/14</a:t>
            </a:fld>
            <a:endParaRPr kumimoji="1" lang="ja-JP" altLang="en-US"/>
          </a:p>
        </p:txBody>
      </p:sp>
      <p:sp>
        <p:nvSpPr>
          <p:cNvPr id="6" name="フッター プレースホルダー 5">
            <a:extLst>
              <a:ext uri="{FF2B5EF4-FFF2-40B4-BE49-F238E27FC236}">
                <a16:creationId xmlns:a16="http://schemas.microsoft.com/office/drawing/2014/main" id="{7CAA250E-DB7B-60EC-BDB4-FDA0977CBC7C}"/>
              </a:ext>
            </a:extLst>
          </p:cNvPr>
          <p:cNvSpPr>
            <a:spLocks noGrp="1"/>
          </p:cNvSpPr>
          <p:nvPr>
            <p:ph type="ftr" sz="quarter" idx="11"/>
          </p:nvPr>
        </p:nvSpPr>
        <p:spPr/>
        <p:txBody>
          <a:bodyPr/>
          <a:lstStyle/>
          <a:p>
            <a:r>
              <a:rPr kumimoji="1" lang="en-US" altLang="ja-JP"/>
              <a:t>Hikoto Iseda</a:t>
            </a:r>
            <a:endParaRPr kumimoji="1" lang="ja-JP" altLang="en-US"/>
          </a:p>
        </p:txBody>
      </p:sp>
      <p:sp>
        <p:nvSpPr>
          <p:cNvPr id="7" name="スライド番号プレースホルダー 6">
            <a:extLst>
              <a:ext uri="{FF2B5EF4-FFF2-40B4-BE49-F238E27FC236}">
                <a16:creationId xmlns:a16="http://schemas.microsoft.com/office/drawing/2014/main" id="{031C0B5F-6D68-1904-3A1A-3BA5E628EEAE}"/>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402027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2DEF78-4EFF-281E-1BDE-C9D4CEC6D6A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A3BDD3-DFD6-10CE-9C60-2EB2453C51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CAC2C67-5A2D-9537-7B41-11E9D3E386A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37F0778-9D55-6519-0B29-F1D29919D4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C7EA45D-212B-8396-5CB9-9BF01538CAA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E766870-5CFD-73D1-D3AD-3F74965F5D45}"/>
              </a:ext>
            </a:extLst>
          </p:cNvPr>
          <p:cNvSpPr>
            <a:spLocks noGrp="1"/>
          </p:cNvSpPr>
          <p:nvPr>
            <p:ph type="dt" sz="half" idx="10"/>
          </p:nvPr>
        </p:nvSpPr>
        <p:spPr/>
        <p:txBody>
          <a:bodyPr/>
          <a:lstStyle/>
          <a:p>
            <a:fld id="{A5716A54-DC42-4C59-85C5-5D773D698700}" type="datetime1">
              <a:rPr kumimoji="1" lang="ja-JP" altLang="en-US" smtClean="0"/>
              <a:t>2023/12/14</a:t>
            </a:fld>
            <a:endParaRPr kumimoji="1" lang="ja-JP" altLang="en-US"/>
          </a:p>
        </p:txBody>
      </p:sp>
      <p:sp>
        <p:nvSpPr>
          <p:cNvPr id="8" name="フッター プレースホルダー 7">
            <a:extLst>
              <a:ext uri="{FF2B5EF4-FFF2-40B4-BE49-F238E27FC236}">
                <a16:creationId xmlns:a16="http://schemas.microsoft.com/office/drawing/2014/main" id="{FB40F331-4C17-11D3-DC0C-536460177B90}"/>
              </a:ext>
            </a:extLst>
          </p:cNvPr>
          <p:cNvSpPr>
            <a:spLocks noGrp="1"/>
          </p:cNvSpPr>
          <p:nvPr>
            <p:ph type="ftr" sz="quarter" idx="11"/>
          </p:nvPr>
        </p:nvSpPr>
        <p:spPr/>
        <p:txBody>
          <a:bodyPr/>
          <a:lstStyle/>
          <a:p>
            <a:r>
              <a:rPr kumimoji="1" lang="en-US" altLang="ja-JP"/>
              <a:t>Hikoto Iseda</a:t>
            </a:r>
            <a:endParaRPr kumimoji="1" lang="ja-JP" altLang="en-US"/>
          </a:p>
        </p:txBody>
      </p:sp>
      <p:sp>
        <p:nvSpPr>
          <p:cNvPr id="9" name="スライド番号プレースホルダー 8">
            <a:extLst>
              <a:ext uri="{FF2B5EF4-FFF2-40B4-BE49-F238E27FC236}">
                <a16:creationId xmlns:a16="http://schemas.microsoft.com/office/drawing/2014/main" id="{F128A13F-C9CD-4387-6208-BB0A6A2FC943}"/>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1014313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2034E4-35E9-360A-BF69-6CD1174C24E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B84CD0B-F2A4-57AC-C3C5-45A7DF5AEA81}"/>
              </a:ext>
            </a:extLst>
          </p:cNvPr>
          <p:cNvSpPr>
            <a:spLocks noGrp="1"/>
          </p:cNvSpPr>
          <p:nvPr>
            <p:ph type="dt" sz="half" idx="10"/>
          </p:nvPr>
        </p:nvSpPr>
        <p:spPr/>
        <p:txBody>
          <a:bodyPr/>
          <a:lstStyle/>
          <a:p>
            <a:fld id="{D01346BF-8EEE-4149-86E0-41E38AAAC9AE}" type="datetime1">
              <a:rPr kumimoji="1" lang="ja-JP" altLang="en-US" smtClean="0"/>
              <a:t>2023/12/14</a:t>
            </a:fld>
            <a:endParaRPr kumimoji="1" lang="ja-JP" altLang="en-US"/>
          </a:p>
        </p:txBody>
      </p:sp>
      <p:sp>
        <p:nvSpPr>
          <p:cNvPr id="4" name="フッター プレースホルダー 3">
            <a:extLst>
              <a:ext uri="{FF2B5EF4-FFF2-40B4-BE49-F238E27FC236}">
                <a16:creationId xmlns:a16="http://schemas.microsoft.com/office/drawing/2014/main" id="{517B532D-0D02-BD8E-91B2-382285A1E4CE}"/>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7D30-8FAD-67F5-A0D1-BC6D63B59569}"/>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4251471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92F2AE5-23DC-81C1-3398-305659AFAB6E}"/>
              </a:ext>
            </a:extLst>
          </p:cNvPr>
          <p:cNvSpPr>
            <a:spLocks noGrp="1"/>
          </p:cNvSpPr>
          <p:nvPr>
            <p:ph type="dt" sz="half" idx="10"/>
          </p:nvPr>
        </p:nvSpPr>
        <p:spPr/>
        <p:txBody>
          <a:bodyPr/>
          <a:lstStyle/>
          <a:p>
            <a:fld id="{5B1F8D5C-9245-40CB-9577-A9D49224B40F}" type="datetime1">
              <a:rPr kumimoji="1" lang="ja-JP" altLang="en-US" smtClean="0"/>
              <a:t>2023/12/14</a:t>
            </a:fld>
            <a:endParaRPr kumimoji="1" lang="ja-JP" altLang="en-US"/>
          </a:p>
        </p:txBody>
      </p:sp>
      <p:sp>
        <p:nvSpPr>
          <p:cNvPr id="3" name="フッター プレースホルダー 2">
            <a:extLst>
              <a:ext uri="{FF2B5EF4-FFF2-40B4-BE49-F238E27FC236}">
                <a16:creationId xmlns:a16="http://schemas.microsoft.com/office/drawing/2014/main" id="{8F3EFF4F-C67B-7447-C415-46F07CB69583}"/>
              </a:ext>
            </a:extLst>
          </p:cNvPr>
          <p:cNvSpPr>
            <a:spLocks noGrp="1"/>
          </p:cNvSpPr>
          <p:nvPr>
            <p:ph type="ftr" sz="quarter" idx="11"/>
          </p:nvPr>
        </p:nvSpPr>
        <p:spPr/>
        <p:txBody>
          <a:bodyPr/>
          <a:lstStyle/>
          <a:p>
            <a:r>
              <a:rPr kumimoji="1" lang="en-US" altLang="ja-JP"/>
              <a:t>Hikoto Iseda</a:t>
            </a:r>
            <a:endParaRPr kumimoji="1" lang="ja-JP" altLang="en-US"/>
          </a:p>
        </p:txBody>
      </p:sp>
      <p:sp>
        <p:nvSpPr>
          <p:cNvPr id="4" name="スライド番号プレースホルダー 3">
            <a:extLst>
              <a:ext uri="{FF2B5EF4-FFF2-40B4-BE49-F238E27FC236}">
                <a16:creationId xmlns:a16="http://schemas.microsoft.com/office/drawing/2014/main" id="{DF892526-5F72-1E67-6218-DE62DB7F2282}"/>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293545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A76DB-6807-9843-B054-A36A3ECC96A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728BE6-1984-E78A-BE7A-C7A3B49C7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CA28A63-3243-F990-BFA0-F10AF2035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1E7C57-256C-5930-75E9-E7662C41A95F}"/>
              </a:ext>
            </a:extLst>
          </p:cNvPr>
          <p:cNvSpPr>
            <a:spLocks noGrp="1"/>
          </p:cNvSpPr>
          <p:nvPr>
            <p:ph type="dt" sz="half" idx="10"/>
          </p:nvPr>
        </p:nvSpPr>
        <p:spPr/>
        <p:txBody>
          <a:bodyPr/>
          <a:lstStyle/>
          <a:p>
            <a:fld id="{4A5B6871-7E59-413E-922C-E2CF459FF99B}" type="datetime1">
              <a:rPr kumimoji="1" lang="ja-JP" altLang="en-US" smtClean="0"/>
              <a:t>2023/12/14</a:t>
            </a:fld>
            <a:endParaRPr kumimoji="1" lang="ja-JP" altLang="en-US"/>
          </a:p>
        </p:txBody>
      </p:sp>
      <p:sp>
        <p:nvSpPr>
          <p:cNvPr id="6" name="フッター プレースホルダー 5">
            <a:extLst>
              <a:ext uri="{FF2B5EF4-FFF2-40B4-BE49-F238E27FC236}">
                <a16:creationId xmlns:a16="http://schemas.microsoft.com/office/drawing/2014/main" id="{01E20200-2CCA-85B2-314D-61B9FBFB9A2F}"/>
              </a:ext>
            </a:extLst>
          </p:cNvPr>
          <p:cNvSpPr>
            <a:spLocks noGrp="1"/>
          </p:cNvSpPr>
          <p:nvPr>
            <p:ph type="ftr" sz="quarter" idx="11"/>
          </p:nvPr>
        </p:nvSpPr>
        <p:spPr/>
        <p:txBody>
          <a:bodyPr/>
          <a:lstStyle/>
          <a:p>
            <a:r>
              <a:rPr kumimoji="1" lang="en-US" altLang="ja-JP"/>
              <a:t>Hikoto Iseda</a:t>
            </a:r>
            <a:endParaRPr kumimoji="1" lang="ja-JP" altLang="en-US"/>
          </a:p>
        </p:txBody>
      </p:sp>
      <p:sp>
        <p:nvSpPr>
          <p:cNvPr id="7" name="スライド番号プレースホルダー 6">
            <a:extLst>
              <a:ext uri="{FF2B5EF4-FFF2-40B4-BE49-F238E27FC236}">
                <a16:creationId xmlns:a16="http://schemas.microsoft.com/office/drawing/2014/main" id="{0444C86F-9699-56AD-C255-4D880BBFFC32}"/>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3364991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D3001-3EDF-E03D-CD2C-5AB5C9A3CB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E670CA6-103D-E482-8A44-1F4551E69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78D2581-00AB-1EF1-362F-319C75A60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A7958C-4B8D-7C11-335B-879CE0C098AF}"/>
              </a:ext>
            </a:extLst>
          </p:cNvPr>
          <p:cNvSpPr>
            <a:spLocks noGrp="1"/>
          </p:cNvSpPr>
          <p:nvPr>
            <p:ph type="dt" sz="half" idx="10"/>
          </p:nvPr>
        </p:nvSpPr>
        <p:spPr/>
        <p:txBody>
          <a:bodyPr/>
          <a:lstStyle/>
          <a:p>
            <a:fld id="{5D05A50E-9A1A-4EAF-8E0F-F2735CA1978F}" type="datetime1">
              <a:rPr kumimoji="1" lang="ja-JP" altLang="en-US" smtClean="0"/>
              <a:t>2023/12/14</a:t>
            </a:fld>
            <a:endParaRPr kumimoji="1" lang="ja-JP" altLang="en-US"/>
          </a:p>
        </p:txBody>
      </p:sp>
      <p:sp>
        <p:nvSpPr>
          <p:cNvPr id="6" name="フッター プレースホルダー 5">
            <a:extLst>
              <a:ext uri="{FF2B5EF4-FFF2-40B4-BE49-F238E27FC236}">
                <a16:creationId xmlns:a16="http://schemas.microsoft.com/office/drawing/2014/main" id="{5A4958AA-15A5-F2FD-1E37-706CB80C1486}"/>
              </a:ext>
            </a:extLst>
          </p:cNvPr>
          <p:cNvSpPr>
            <a:spLocks noGrp="1"/>
          </p:cNvSpPr>
          <p:nvPr>
            <p:ph type="ftr" sz="quarter" idx="11"/>
          </p:nvPr>
        </p:nvSpPr>
        <p:spPr/>
        <p:txBody>
          <a:bodyPr/>
          <a:lstStyle/>
          <a:p>
            <a:r>
              <a:rPr kumimoji="1" lang="en-US" altLang="ja-JP"/>
              <a:t>Hikoto Iseda</a:t>
            </a:r>
            <a:endParaRPr kumimoji="1" lang="ja-JP" altLang="en-US"/>
          </a:p>
        </p:txBody>
      </p:sp>
      <p:sp>
        <p:nvSpPr>
          <p:cNvPr id="7" name="スライド番号プレースホルダー 6">
            <a:extLst>
              <a:ext uri="{FF2B5EF4-FFF2-40B4-BE49-F238E27FC236}">
                <a16:creationId xmlns:a16="http://schemas.microsoft.com/office/drawing/2014/main" id="{DAB23614-9C82-05F7-FFF6-D2D1328101BA}"/>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146070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46ECA89-145F-F677-32D0-A5B94A0F0A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5526F96-C2E0-88AF-0E03-1A47F05DD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80059A-EC5C-731A-3857-E6C3C8C906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E2FBC-787B-4C97-8CC0-E9917DA10A4D}" type="datetime1">
              <a:rPr kumimoji="1" lang="ja-JP" altLang="en-US" smtClean="0"/>
              <a:t>2023/12/14</a:t>
            </a:fld>
            <a:endParaRPr kumimoji="1" lang="ja-JP" altLang="en-US"/>
          </a:p>
        </p:txBody>
      </p:sp>
      <p:sp>
        <p:nvSpPr>
          <p:cNvPr id="5" name="フッター プレースホルダー 4">
            <a:extLst>
              <a:ext uri="{FF2B5EF4-FFF2-40B4-BE49-F238E27FC236}">
                <a16:creationId xmlns:a16="http://schemas.microsoft.com/office/drawing/2014/main" id="{B2882893-BF09-6070-E6DE-1BAC75A72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Hikoto Iseda</a:t>
            </a:r>
            <a:endParaRPr kumimoji="1" lang="ja-JP" altLang="en-US"/>
          </a:p>
        </p:txBody>
      </p:sp>
      <p:sp>
        <p:nvSpPr>
          <p:cNvPr id="6" name="スライド番号プレースホルダー 5">
            <a:extLst>
              <a:ext uri="{FF2B5EF4-FFF2-40B4-BE49-F238E27FC236}">
                <a16:creationId xmlns:a16="http://schemas.microsoft.com/office/drawing/2014/main" id="{D05D0205-8149-1155-A806-4E04C2D7BA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3404814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mzn.asia/d/6t4mv29"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0.png"/></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0.png"/></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0.png"/></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0.png"/></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EE0C8E-78EE-862A-CCAA-429339059975}"/>
              </a:ext>
            </a:extLst>
          </p:cNvPr>
          <p:cNvSpPr>
            <a:spLocks noGrp="1"/>
          </p:cNvSpPr>
          <p:nvPr>
            <p:ph type="ctrTitle"/>
          </p:nvPr>
        </p:nvSpPr>
        <p:spPr/>
        <p:txBody>
          <a:bodyPr/>
          <a:lstStyle/>
          <a:p>
            <a:r>
              <a:rPr kumimoji="1" lang="ja-JP" altLang="en-US" dirty="0"/>
              <a:t>第１回勉強会</a:t>
            </a:r>
          </a:p>
        </p:txBody>
      </p:sp>
      <p:sp>
        <p:nvSpPr>
          <p:cNvPr id="3" name="字幕 2">
            <a:extLst>
              <a:ext uri="{FF2B5EF4-FFF2-40B4-BE49-F238E27FC236}">
                <a16:creationId xmlns:a16="http://schemas.microsoft.com/office/drawing/2014/main" id="{8FAF6A33-F9A7-EC6C-B061-FF3E002B5302}"/>
              </a:ext>
            </a:extLst>
          </p:cNvPr>
          <p:cNvSpPr>
            <a:spLocks noGrp="1"/>
          </p:cNvSpPr>
          <p:nvPr>
            <p:ph type="subTitle" idx="1"/>
          </p:nvPr>
        </p:nvSpPr>
        <p:spPr/>
        <p:txBody>
          <a:bodyPr/>
          <a:lstStyle/>
          <a:p>
            <a:r>
              <a:rPr kumimoji="1" lang="ja-JP" altLang="en-US" dirty="0"/>
              <a:t>基本情報技術者対策編</a:t>
            </a:r>
          </a:p>
        </p:txBody>
      </p:sp>
      <p:sp>
        <p:nvSpPr>
          <p:cNvPr id="4" name="フッター プレースホルダー 3">
            <a:extLst>
              <a:ext uri="{FF2B5EF4-FFF2-40B4-BE49-F238E27FC236}">
                <a16:creationId xmlns:a16="http://schemas.microsoft.com/office/drawing/2014/main" id="{295536D7-BB8C-6DEA-FEBA-E7D3CBC97300}"/>
              </a:ext>
            </a:extLst>
          </p:cNvPr>
          <p:cNvSpPr>
            <a:spLocks noGrp="1"/>
          </p:cNvSpPr>
          <p:nvPr>
            <p:ph type="ftr" sz="quarter" idx="11"/>
          </p:nvPr>
        </p:nvSpPr>
        <p:spPr/>
        <p:txBody>
          <a:bodyPr/>
          <a:lstStyle/>
          <a:p>
            <a:r>
              <a:rPr kumimoji="1" lang="en-US" altLang="ja-JP"/>
              <a:t>Hikoto Iseda</a:t>
            </a:r>
            <a:endParaRPr kumimoji="1" lang="ja-JP" altLang="en-US" dirty="0"/>
          </a:p>
        </p:txBody>
      </p:sp>
      <p:sp>
        <p:nvSpPr>
          <p:cNvPr id="5" name="スライド番号プレースホルダー 4">
            <a:extLst>
              <a:ext uri="{FF2B5EF4-FFF2-40B4-BE49-F238E27FC236}">
                <a16:creationId xmlns:a16="http://schemas.microsoft.com/office/drawing/2014/main" id="{8C97A960-59B6-E7A8-238C-34B0DE8A1F8E}"/>
              </a:ext>
            </a:extLst>
          </p:cNvPr>
          <p:cNvSpPr>
            <a:spLocks noGrp="1"/>
          </p:cNvSpPr>
          <p:nvPr>
            <p:ph type="sldNum" sz="quarter" idx="12"/>
          </p:nvPr>
        </p:nvSpPr>
        <p:spPr/>
        <p:txBody>
          <a:bodyPr/>
          <a:lstStyle/>
          <a:p>
            <a:fld id="{40E56BE1-9742-4F29-8D63-9E2A886A5384}" type="slidenum">
              <a:rPr kumimoji="1" lang="ja-JP" altLang="en-US" smtClean="0"/>
              <a:t>1</a:t>
            </a:fld>
            <a:endParaRPr kumimoji="1" lang="ja-JP" altLang="en-US"/>
          </a:p>
        </p:txBody>
      </p:sp>
    </p:spTree>
    <p:extLst>
      <p:ext uri="{BB962C8B-B14F-4D97-AF65-F5344CB8AC3E}">
        <p14:creationId xmlns:p14="http://schemas.microsoft.com/office/powerpoint/2010/main" val="3030045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A64F40-B149-3387-3B65-864B0CD30AC5}"/>
              </a:ext>
            </a:extLst>
          </p:cNvPr>
          <p:cNvSpPr>
            <a:spLocks noGrp="1"/>
          </p:cNvSpPr>
          <p:nvPr>
            <p:ph type="title"/>
          </p:nvPr>
        </p:nvSpPr>
        <p:spPr>
          <a:xfrm>
            <a:off x="838204" y="365125"/>
            <a:ext cx="10515600" cy="1325563"/>
          </a:xfrm>
        </p:spPr>
        <p:txBody>
          <a:bodyPr/>
          <a:lstStyle/>
          <a:p>
            <a:r>
              <a:rPr kumimoji="1" lang="ja-JP" altLang="en-US" dirty="0"/>
              <a:t>２進数の数え方</a:t>
            </a:r>
          </a:p>
        </p:txBody>
      </p:sp>
      <p:graphicFrame>
        <p:nvGraphicFramePr>
          <p:cNvPr id="4" name="コンテンツ プレースホルダー 3">
            <a:extLst>
              <a:ext uri="{FF2B5EF4-FFF2-40B4-BE49-F238E27FC236}">
                <a16:creationId xmlns:a16="http://schemas.microsoft.com/office/drawing/2014/main" id="{14B828B2-E6BB-A989-C70A-3D32344B5546}"/>
              </a:ext>
            </a:extLst>
          </p:cNvPr>
          <p:cNvGraphicFramePr>
            <a:graphicFrameLocks noGrp="1"/>
          </p:cNvGraphicFramePr>
          <p:nvPr>
            <p:ph idx="1"/>
          </p:nvPr>
        </p:nvGraphicFramePr>
        <p:xfrm>
          <a:off x="838200" y="2749617"/>
          <a:ext cx="10515604" cy="2291080"/>
        </p:xfrm>
        <a:graphic>
          <a:graphicData uri="http://schemas.openxmlformats.org/drawingml/2006/table">
            <a:tbl>
              <a:tblPr firstRow="1" bandRow="1">
                <a:tableStyleId>{5940675A-B579-460E-94D1-54222C63F5DA}</a:tableStyleId>
              </a:tblPr>
              <a:tblGrid>
                <a:gridCol w="955964">
                  <a:extLst>
                    <a:ext uri="{9D8B030D-6E8A-4147-A177-3AD203B41FA5}">
                      <a16:colId xmlns:a16="http://schemas.microsoft.com/office/drawing/2014/main" val="1026958995"/>
                    </a:ext>
                  </a:extLst>
                </a:gridCol>
                <a:gridCol w="955964">
                  <a:extLst>
                    <a:ext uri="{9D8B030D-6E8A-4147-A177-3AD203B41FA5}">
                      <a16:colId xmlns:a16="http://schemas.microsoft.com/office/drawing/2014/main" val="316310976"/>
                    </a:ext>
                  </a:extLst>
                </a:gridCol>
                <a:gridCol w="955964">
                  <a:extLst>
                    <a:ext uri="{9D8B030D-6E8A-4147-A177-3AD203B41FA5}">
                      <a16:colId xmlns:a16="http://schemas.microsoft.com/office/drawing/2014/main" val="4081635824"/>
                    </a:ext>
                  </a:extLst>
                </a:gridCol>
                <a:gridCol w="955964">
                  <a:extLst>
                    <a:ext uri="{9D8B030D-6E8A-4147-A177-3AD203B41FA5}">
                      <a16:colId xmlns:a16="http://schemas.microsoft.com/office/drawing/2014/main" val="411570883"/>
                    </a:ext>
                  </a:extLst>
                </a:gridCol>
                <a:gridCol w="955964">
                  <a:extLst>
                    <a:ext uri="{9D8B030D-6E8A-4147-A177-3AD203B41FA5}">
                      <a16:colId xmlns:a16="http://schemas.microsoft.com/office/drawing/2014/main" val="4127610182"/>
                    </a:ext>
                  </a:extLst>
                </a:gridCol>
                <a:gridCol w="955964">
                  <a:extLst>
                    <a:ext uri="{9D8B030D-6E8A-4147-A177-3AD203B41FA5}">
                      <a16:colId xmlns:a16="http://schemas.microsoft.com/office/drawing/2014/main" val="3355339498"/>
                    </a:ext>
                  </a:extLst>
                </a:gridCol>
                <a:gridCol w="955964">
                  <a:extLst>
                    <a:ext uri="{9D8B030D-6E8A-4147-A177-3AD203B41FA5}">
                      <a16:colId xmlns:a16="http://schemas.microsoft.com/office/drawing/2014/main" val="3807696403"/>
                    </a:ext>
                  </a:extLst>
                </a:gridCol>
                <a:gridCol w="955964">
                  <a:extLst>
                    <a:ext uri="{9D8B030D-6E8A-4147-A177-3AD203B41FA5}">
                      <a16:colId xmlns:a16="http://schemas.microsoft.com/office/drawing/2014/main" val="4220595670"/>
                    </a:ext>
                  </a:extLst>
                </a:gridCol>
                <a:gridCol w="955964">
                  <a:extLst>
                    <a:ext uri="{9D8B030D-6E8A-4147-A177-3AD203B41FA5}">
                      <a16:colId xmlns:a16="http://schemas.microsoft.com/office/drawing/2014/main" val="1662285587"/>
                    </a:ext>
                  </a:extLst>
                </a:gridCol>
                <a:gridCol w="955964">
                  <a:extLst>
                    <a:ext uri="{9D8B030D-6E8A-4147-A177-3AD203B41FA5}">
                      <a16:colId xmlns:a16="http://schemas.microsoft.com/office/drawing/2014/main" val="453741303"/>
                    </a:ext>
                  </a:extLst>
                </a:gridCol>
                <a:gridCol w="955964">
                  <a:extLst>
                    <a:ext uri="{9D8B030D-6E8A-4147-A177-3AD203B41FA5}">
                      <a16:colId xmlns:a16="http://schemas.microsoft.com/office/drawing/2014/main" val="4027433226"/>
                    </a:ext>
                  </a:extLst>
                </a:gridCol>
              </a:tblGrid>
              <a:tr h="436613">
                <a:tc>
                  <a:txBody>
                    <a:bodyPr/>
                    <a:lstStyle/>
                    <a:p>
                      <a:r>
                        <a:rPr kumimoji="1" lang="ja-JP" altLang="en-US" dirty="0"/>
                        <a:t>１０</a:t>
                      </a:r>
                      <a:endParaRPr kumimoji="1" lang="en-US" altLang="ja-JP" dirty="0"/>
                    </a:p>
                    <a:p>
                      <a:r>
                        <a:rPr kumimoji="1" lang="ja-JP" altLang="en-US" dirty="0"/>
                        <a:t>進数</a:t>
                      </a:r>
                    </a:p>
                  </a:txBody>
                  <a:tcPr>
                    <a:solidFill>
                      <a:schemeClr val="accent1">
                        <a:lumMod val="40000"/>
                        <a:lumOff val="60000"/>
                      </a:schemeClr>
                    </a:solidFill>
                  </a:tcPr>
                </a:tc>
                <a:tc>
                  <a:txBody>
                    <a:bodyPr/>
                    <a:lstStyle/>
                    <a:p>
                      <a:r>
                        <a:rPr kumimoji="1" lang="en-US" altLang="ja-JP" dirty="0"/>
                        <a:t>1</a:t>
                      </a:r>
                      <a:endParaRPr kumimoji="1" lang="ja-JP" altLang="en-US" dirty="0"/>
                    </a:p>
                  </a:txBody>
                  <a:tcPr>
                    <a:solidFill>
                      <a:schemeClr val="accent1">
                        <a:lumMod val="40000"/>
                        <a:lumOff val="60000"/>
                      </a:schemeClr>
                    </a:solidFill>
                  </a:tcPr>
                </a:tc>
                <a:tc>
                  <a:txBody>
                    <a:bodyPr/>
                    <a:lstStyle/>
                    <a:p>
                      <a:r>
                        <a:rPr kumimoji="1" lang="en-US" altLang="ja-JP" dirty="0"/>
                        <a:t>2</a:t>
                      </a:r>
                    </a:p>
                  </a:txBody>
                  <a:tcPr>
                    <a:solidFill>
                      <a:schemeClr val="accent1">
                        <a:lumMod val="40000"/>
                        <a:lumOff val="60000"/>
                      </a:schemeClr>
                    </a:solidFill>
                  </a:tcPr>
                </a:tc>
                <a:tc>
                  <a:txBody>
                    <a:bodyPr/>
                    <a:lstStyle/>
                    <a:p>
                      <a:r>
                        <a:rPr kumimoji="1" lang="en-US" altLang="ja-JP" dirty="0"/>
                        <a:t>3</a:t>
                      </a:r>
                      <a:endParaRPr kumimoji="1" lang="ja-JP" altLang="en-US" dirty="0"/>
                    </a:p>
                  </a:txBody>
                  <a:tcPr>
                    <a:solidFill>
                      <a:schemeClr val="accent1">
                        <a:lumMod val="40000"/>
                        <a:lumOff val="60000"/>
                      </a:schemeClr>
                    </a:solidFill>
                  </a:tcPr>
                </a:tc>
                <a:tc>
                  <a:txBody>
                    <a:bodyPr/>
                    <a:lstStyle/>
                    <a:p>
                      <a:r>
                        <a:rPr kumimoji="1" lang="en-US" altLang="ja-JP" dirty="0"/>
                        <a:t>4</a:t>
                      </a:r>
                      <a:endParaRPr kumimoji="1" lang="ja-JP" altLang="en-US" dirty="0"/>
                    </a:p>
                  </a:txBody>
                  <a:tcPr>
                    <a:solidFill>
                      <a:schemeClr val="accent1">
                        <a:lumMod val="40000"/>
                        <a:lumOff val="60000"/>
                      </a:schemeClr>
                    </a:solidFill>
                  </a:tcPr>
                </a:tc>
                <a:tc>
                  <a:txBody>
                    <a:bodyPr/>
                    <a:lstStyle/>
                    <a:p>
                      <a:r>
                        <a:rPr kumimoji="1" lang="en-US" altLang="ja-JP" dirty="0"/>
                        <a:t>5</a:t>
                      </a:r>
                      <a:endParaRPr kumimoji="1" lang="ja-JP" altLang="en-US" dirty="0"/>
                    </a:p>
                  </a:txBody>
                  <a:tcPr>
                    <a:solidFill>
                      <a:schemeClr val="accent1">
                        <a:lumMod val="40000"/>
                        <a:lumOff val="60000"/>
                      </a:schemeClr>
                    </a:solidFill>
                  </a:tcPr>
                </a:tc>
                <a:tc>
                  <a:txBody>
                    <a:bodyPr/>
                    <a:lstStyle/>
                    <a:p>
                      <a:r>
                        <a:rPr kumimoji="1" lang="en-US" altLang="ja-JP" dirty="0"/>
                        <a:t>6</a:t>
                      </a:r>
                      <a:endParaRPr kumimoji="1" lang="ja-JP" altLang="en-US" dirty="0"/>
                    </a:p>
                  </a:txBody>
                  <a:tcPr>
                    <a:solidFill>
                      <a:schemeClr val="accent1">
                        <a:lumMod val="40000"/>
                        <a:lumOff val="60000"/>
                      </a:schemeClr>
                    </a:solidFill>
                  </a:tcPr>
                </a:tc>
                <a:tc>
                  <a:txBody>
                    <a:bodyPr/>
                    <a:lstStyle/>
                    <a:p>
                      <a:r>
                        <a:rPr kumimoji="1" lang="en-US" altLang="ja-JP" dirty="0"/>
                        <a:t>7</a:t>
                      </a:r>
                      <a:endParaRPr kumimoji="1" lang="ja-JP" altLang="en-US" dirty="0"/>
                    </a:p>
                  </a:txBody>
                  <a:tcPr>
                    <a:solidFill>
                      <a:schemeClr val="accent1">
                        <a:lumMod val="40000"/>
                        <a:lumOff val="60000"/>
                      </a:schemeClr>
                    </a:solidFill>
                  </a:tcPr>
                </a:tc>
                <a:tc>
                  <a:txBody>
                    <a:bodyPr/>
                    <a:lstStyle/>
                    <a:p>
                      <a:r>
                        <a:rPr kumimoji="1" lang="en-US" altLang="ja-JP" dirty="0"/>
                        <a:t>8</a:t>
                      </a:r>
                      <a:endParaRPr kumimoji="1" lang="ja-JP" altLang="en-US" dirty="0"/>
                    </a:p>
                  </a:txBody>
                  <a:tcPr>
                    <a:solidFill>
                      <a:schemeClr val="accent1">
                        <a:lumMod val="40000"/>
                        <a:lumOff val="60000"/>
                      </a:schemeClr>
                    </a:solidFill>
                  </a:tcPr>
                </a:tc>
                <a:tc>
                  <a:txBody>
                    <a:bodyPr/>
                    <a:lstStyle/>
                    <a:p>
                      <a:r>
                        <a:rPr kumimoji="1" lang="en-US" altLang="ja-JP" dirty="0"/>
                        <a:t>9</a:t>
                      </a:r>
                      <a:endParaRPr kumimoji="1" lang="ja-JP" altLang="en-US" dirty="0"/>
                    </a:p>
                  </a:txBody>
                  <a:tcPr>
                    <a:solidFill>
                      <a:schemeClr val="accent1">
                        <a:lumMod val="40000"/>
                        <a:lumOff val="60000"/>
                      </a:schemeClr>
                    </a:solidFill>
                  </a:tcPr>
                </a:tc>
                <a:tc>
                  <a:txBody>
                    <a:bodyPr/>
                    <a:lstStyle/>
                    <a:p>
                      <a:r>
                        <a:rPr kumimoji="1" lang="en-US" altLang="ja-JP" dirty="0"/>
                        <a:t>10</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3769225944"/>
                  </a:ext>
                </a:extLst>
              </a:tr>
              <a:tr h="370840">
                <a:tc>
                  <a:txBody>
                    <a:bodyPr/>
                    <a:lstStyle/>
                    <a:p>
                      <a:r>
                        <a:rPr kumimoji="1" lang="ja-JP" altLang="en-US" dirty="0"/>
                        <a:t>２進数</a:t>
                      </a:r>
                    </a:p>
                  </a:txBody>
                  <a:tcPr>
                    <a:solidFill>
                      <a:schemeClr val="accent1">
                        <a:lumMod val="20000"/>
                        <a:lumOff val="80000"/>
                      </a:schemeClr>
                    </a:solidFill>
                  </a:tcPr>
                </a:tc>
                <a:tc>
                  <a:txBody>
                    <a:bodyPr/>
                    <a:lstStyle/>
                    <a:p>
                      <a:r>
                        <a:rPr kumimoji="1" lang="en-US" altLang="ja-JP" dirty="0"/>
                        <a:t>1</a:t>
                      </a:r>
                      <a:endParaRPr kumimoji="1" lang="ja-JP" altLang="en-US" dirty="0"/>
                    </a:p>
                  </a:txBody>
                  <a:tcPr>
                    <a:solidFill>
                      <a:schemeClr val="accent1">
                        <a:lumMod val="20000"/>
                        <a:lumOff val="80000"/>
                      </a:schemeClr>
                    </a:solidFill>
                  </a:tcPr>
                </a:tc>
                <a:tc>
                  <a:txBody>
                    <a:bodyPr/>
                    <a:lstStyle/>
                    <a:p>
                      <a:r>
                        <a:rPr kumimoji="1" lang="en-US" altLang="ja-JP" dirty="0"/>
                        <a:t>10</a:t>
                      </a:r>
                      <a:endParaRPr kumimoji="1" lang="ja-JP" altLang="en-US" dirty="0"/>
                    </a:p>
                  </a:txBody>
                  <a:tcPr>
                    <a:solidFill>
                      <a:schemeClr val="accent1">
                        <a:lumMod val="20000"/>
                        <a:lumOff val="80000"/>
                      </a:schemeClr>
                    </a:solidFill>
                  </a:tcPr>
                </a:tc>
                <a:tc>
                  <a:txBody>
                    <a:bodyPr/>
                    <a:lstStyle/>
                    <a:p>
                      <a:r>
                        <a:rPr kumimoji="1" lang="en-US" altLang="ja-JP" dirty="0"/>
                        <a:t>11</a:t>
                      </a:r>
                      <a:endParaRPr kumimoji="1" lang="ja-JP" altLang="en-US" dirty="0"/>
                    </a:p>
                  </a:txBody>
                  <a:tcPr>
                    <a:solidFill>
                      <a:schemeClr val="accent1">
                        <a:lumMod val="20000"/>
                        <a:lumOff val="80000"/>
                      </a:schemeClr>
                    </a:solidFill>
                  </a:tcPr>
                </a:tc>
                <a:tc>
                  <a:txBody>
                    <a:bodyPr/>
                    <a:lstStyle/>
                    <a:p>
                      <a:r>
                        <a:rPr kumimoji="1" lang="en-US" altLang="ja-JP" dirty="0"/>
                        <a:t>100</a:t>
                      </a:r>
                      <a:endParaRPr kumimoji="1" lang="ja-JP" altLang="en-US" dirty="0"/>
                    </a:p>
                  </a:txBody>
                  <a:tcPr>
                    <a:solidFill>
                      <a:schemeClr val="accent1">
                        <a:lumMod val="20000"/>
                        <a:lumOff val="80000"/>
                      </a:schemeClr>
                    </a:solidFill>
                  </a:tcPr>
                </a:tc>
                <a:tc>
                  <a:txBody>
                    <a:bodyPr/>
                    <a:lstStyle/>
                    <a:p>
                      <a:r>
                        <a:rPr kumimoji="1" lang="en-US" altLang="ja-JP" dirty="0"/>
                        <a:t>101</a:t>
                      </a:r>
                      <a:endParaRPr kumimoji="1" lang="ja-JP" altLang="en-US" dirty="0"/>
                    </a:p>
                  </a:txBody>
                  <a:tcPr>
                    <a:solidFill>
                      <a:schemeClr val="accent1">
                        <a:lumMod val="20000"/>
                        <a:lumOff val="80000"/>
                      </a:schemeClr>
                    </a:solidFill>
                  </a:tcPr>
                </a:tc>
                <a:tc>
                  <a:txBody>
                    <a:bodyPr/>
                    <a:lstStyle/>
                    <a:p>
                      <a:r>
                        <a:rPr kumimoji="1" lang="en-US" altLang="ja-JP" dirty="0"/>
                        <a:t>110</a:t>
                      </a:r>
                      <a:endParaRPr kumimoji="1" lang="ja-JP" altLang="en-US" dirty="0"/>
                    </a:p>
                  </a:txBody>
                  <a:tcPr>
                    <a:solidFill>
                      <a:schemeClr val="accent1">
                        <a:lumMod val="20000"/>
                        <a:lumOff val="80000"/>
                      </a:schemeClr>
                    </a:solidFill>
                  </a:tcPr>
                </a:tc>
                <a:tc>
                  <a:txBody>
                    <a:bodyPr/>
                    <a:lstStyle/>
                    <a:p>
                      <a:r>
                        <a:rPr kumimoji="1" lang="en-US" altLang="ja-JP" dirty="0"/>
                        <a:t>111</a:t>
                      </a:r>
                      <a:endParaRPr kumimoji="1" lang="ja-JP" altLang="en-US" dirty="0"/>
                    </a:p>
                  </a:txBody>
                  <a:tcPr>
                    <a:solidFill>
                      <a:schemeClr val="accent1">
                        <a:lumMod val="20000"/>
                        <a:lumOff val="80000"/>
                      </a:schemeClr>
                    </a:solidFill>
                  </a:tcPr>
                </a:tc>
                <a:tc>
                  <a:txBody>
                    <a:bodyPr/>
                    <a:lstStyle/>
                    <a:p>
                      <a:r>
                        <a:rPr kumimoji="1" lang="en-US" altLang="ja-JP" dirty="0"/>
                        <a:t>1000</a:t>
                      </a:r>
                      <a:endParaRPr kumimoji="1" lang="ja-JP" altLang="en-US" dirty="0"/>
                    </a:p>
                  </a:txBody>
                  <a:tcPr>
                    <a:solidFill>
                      <a:schemeClr val="accent1">
                        <a:lumMod val="20000"/>
                        <a:lumOff val="80000"/>
                      </a:schemeClr>
                    </a:solidFill>
                  </a:tcPr>
                </a:tc>
                <a:tc>
                  <a:txBody>
                    <a:bodyPr/>
                    <a:lstStyle/>
                    <a:p>
                      <a:r>
                        <a:rPr kumimoji="1" lang="en-US" altLang="ja-JP" dirty="0"/>
                        <a:t>1001</a:t>
                      </a:r>
                      <a:endParaRPr kumimoji="1" lang="ja-JP" altLang="en-US" dirty="0"/>
                    </a:p>
                  </a:txBody>
                  <a:tcPr>
                    <a:solidFill>
                      <a:schemeClr val="accent1">
                        <a:lumMod val="20000"/>
                        <a:lumOff val="80000"/>
                      </a:schemeClr>
                    </a:solidFill>
                  </a:tcPr>
                </a:tc>
                <a:tc>
                  <a:txBody>
                    <a:bodyPr/>
                    <a:lstStyle/>
                    <a:p>
                      <a:r>
                        <a:rPr kumimoji="1" lang="en-US" altLang="ja-JP" dirty="0"/>
                        <a:t>1010</a:t>
                      </a: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3950070788"/>
                  </a:ext>
                </a:extLst>
              </a:tr>
              <a:tr h="370840">
                <a:tc>
                  <a:txBody>
                    <a:bodyPr/>
                    <a:lstStyle/>
                    <a:p>
                      <a:r>
                        <a:rPr kumimoji="1" lang="ja-JP" altLang="en-US" dirty="0"/>
                        <a:t>１０</a:t>
                      </a:r>
                      <a:endParaRPr kumimoji="1" lang="en-US" altLang="ja-JP" dirty="0"/>
                    </a:p>
                    <a:p>
                      <a:r>
                        <a:rPr kumimoji="1" lang="ja-JP" altLang="en-US" dirty="0"/>
                        <a:t>進数</a:t>
                      </a:r>
                    </a:p>
                  </a:txBody>
                  <a:tcPr>
                    <a:solidFill>
                      <a:schemeClr val="accent1">
                        <a:lumMod val="40000"/>
                        <a:lumOff val="60000"/>
                      </a:schemeClr>
                    </a:solidFill>
                  </a:tcPr>
                </a:tc>
                <a:tc>
                  <a:txBody>
                    <a:bodyPr/>
                    <a:lstStyle/>
                    <a:p>
                      <a:r>
                        <a:rPr kumimoji="1" lang="en-US" altLang="ja-JP" dirty="0"/>
                        <a:t>11</a:t>
                      </a:r>
                      <a:endParaRPr kumimoji="1" lang="ja-JP" altLang="en-US" dirty="0"/>
                    </a:p>
                  </a:txBody>
                  <a:tcPr>
                    <a:solidFill>
                      <a:schemeClr val="accent1">
                        <a:lumMod val="40000"/>
                        <a:lumOff val="60000"/>
                      </a:schemeClr>
                    </a:solidFill>
                  </a:tcPr>
                </a:tc>
                <a:tc>
                  <a:txBody>
                    <a:bodyPr/>
                    <a:lstStyle/>
                    <a:p>
                      <a:r>
                        <a:rPr kumimoji="1" lang="en-US" altLang="ja-JP" dirty="0"/>
                        <a:t>12</a:t>
                      </a:r>
                      <a:endParaRPr kumimoji="1" lang="ja-JP" altLang="en-US" dirty="0"/>
                    </a:p>
                  </a:txBody>
                  <a:tcPr>
                    <a:solidFill>
                      <a:schemeClr val="accent1">
                        <a:lumMod val="40000"/>
                        <a:lumOff val="60000"/>
                      </a:schemeClr>
                    </a:solidFill>
                  </a:tcPr>
                </a:tc>
                <a:tc>
                  <a:txBody>
                    <a:bodyPr/>
                    <a:lstStyle/>
                    <a:p>
                      <a:r>
                        <a:rPr kumimoji="1" lang="en-US" altLang="ja-JP" dirty="0"/>
                        <a:t>13</a:t>
                      </a:r>
                      <a:endParaRPr kumimoji="1" lang="ja-JP" altLang="en-US" dirty="0"/>
                    </a:p>
                  </a:txBody>
                  <a:tcPr>
                    <a:solidFill>
                      <a:schemeClr val="accent1">
                        <a:lumMod val="40000"/>
                        <a:lumOff val="60000"/>
                      </a:schemeClr>
                    </a:solidFill>
                  </a:tcPr>
                </a:tc>
                <a:tc>
                  <a:txBody>
                    <a:bodyPr/>
                    <a:lstStyle/>
                    <a:p>
                      <a:r>
                        <a:rPr kumimoji="1" lang="en-US" altLang="ja-JP" dirty="0"/>
                        <a:t>14</a:t>
                      </a:r>
                      <a:endParaRPr kumimoji="1" lang="ja-JP" altLang="en-US" dirty="0"/>
                    </a:p>
                  </a:txBody>
                  <a:tcPr>
                    <a:solidFill>
                      <a:schemeClr val="accent1">
                        <a:lumMod val="40000"/>
                        <a:lumOff val="60000"/>
                      </a:schemeClr>
                    </a:solidFill>
                  </a:tcPr>
                </a:tc>
                <a:tc>
                  <a:txBody>
                    <a:bodyPr/>
                    <a:lstStyle/>
                    <a:p>
                      <a:r>
                        <a:rPr kumimoji="1" lang="en-US" altLang="ja-JP" dirty="0"/>
                        <a:t>15</a:t>
                      </a:r>
                      <a:endParaRPr kumimoji="1" lang="ja-JP" altLang="en-US" dirty="0"/>
                    </a:p>
                  </a:txBody>
                  <a:tcPr>
                    <a:solidFill>
                      <a:schemeClr val="accent1">
                        <a:lumMod val="40000"/>
                        <a:lumOff val="60000"/>
                      </a:schemeClr>
                    </a:solidFill>
                  </a:tcPr>
                </a:tc>
                <a:tc>
                  <a:txBody>
                    <a:bodyPr/>
                    <a:lstStyle/>
                    <a:p>
                      <a:r>
                        <a:rPr kumimoji="1" lang="en-US" altLang="ja-JP" dirty="0"/>
                        <a:t>16</a:t>
                      </a:r>
                      <a:endParaRPr kumimoji="1" lang="ja-JP" altLang="en-US" dirty="0"/>
                    </a:p>
                  </a:txBody>
                  <a:tcPr>
                    <a:solidFill>
                      <a:schemeClr val="accent1">
                        <a:lumMod val="40000"/>
                        <a:lumOff val="60000"/>
                      </a:schemeClr>
                    </a:solidFill>
                  </a:tcPr>
                </a:tc>
                <a:tc>
                  <a:txBody>
                    <a:bodyPr/>
                    <a:lstStyle/>
                    <a:p>
                      <a:r>
                        <a:rPr kumimoji="1" lang="en-US" altLang="ja-JP" dirty="0"/>
                        <a:t>17</a:t>
                      </a:r>
                      <a:endParaRPr kumimoji="1" lang="ja-JP" altLang="en-US" dirty="0"/>
                    </a:p>
                  </a:txBody>
                  <a:tcPr>
                    <a:solidFill>
                      <a:schemeClr val="accent1">
                        <a:lumMod val="40000"/>
                        <a:lumOff val="60000"/>
                      </a:schemeClr>
                    </a:solidFill>
                  </a:tcPr>
                </a:tc>
                <a:tc>
                  <a:txBody>
                    <a:bodyPr/>
                    <a:lstStyle/>
                    <a:p>
                      <a:r>
                        <a:rPr kumimoji="1" lang="en-US" altLang="ja-JP" dirty="0"/>
                        <a:t>18</a:t>
                      </a:r>
                      <a:endParaRPr kumimoji="1" lang="ja-JP" altLang="en-US" dirty="0"/>
                    </a:p>
                  </a:txBody>
                  <a:tcPr>
                    <a:solidFill>
                      <a:schemeClr val="accent1">
                        <a:lumMod val="40000"/>
                        <a:lumOff val="60000"/>
                      </a:schemeClr>
                    </a:solidFill>
                  </a:tcPr>
                </a:tc>
                <a:tc>
                  <a:txBody>
                    <a:bodyPr/>
                    <a:lstStyle/>
                    <a:p>
                      <a:r>
                        <a:rPr kumimoji="1" lang="en-US" altLang="ja-JP" dirty="0"/>
                        <a:t>19</a:t>
                      </a:r>
                      <a:endParaRPr kumimoji="1" lang="ja-JP" altLang="en-US" dirty="0"/>
                    </a:p>
                  </a:txBody>
                  <a:tcPr>
                    <a:solidFill>
                      <a:schemeClr val="accent1">
                        <a:lumMod val="40000"/>
                        <a:lumOff val="60000"/>
                      </a:schemeClr>
                    </a:solidFill>
                  </a:tcPr>
                </a:tc>
                <a:tc>
                  <a:txBody>
                    <a:bodyPr/>
                    <a:lstStyle/>
                    <a:p>
                      <a:r>
                        <a:rPr kumimoji="1" lang="en-US" altLang="ja-JP" dirty="0"/>
                        <a:t>20</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17057219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２進数</a:t>
                      </a:r>
                    </a:p>
                    <a:p>
                      <a:endParaRPr kumimoji="1" lang="ja-JP" altLang="en-US" dirty="0"/>
                    </a:p>
                  </a:txBody>
                  <a:tcPr>
                    <a:solidFill>
                      <a:schemeClr val="accent1">
                        <a:lumMod val="20000"/>
                        <a:lumOff val="80000"/>
                      </a:schemeClr>
                    </a:solidFill>
                  </a:tcPr>
                </a:tc>
                <a:tc>
                  <a:txBody>
                    <a:bodyPr/>
                    <a:lstStyle/>
                    <a:p>
                      <a:r>
                        <a:rPr kumimoji="1" lang="en-US" altLang="ja-JP" dirty="0"/>
                        <a:t>1011</a:t>
                      </a:r>
                      <a:endParaRPr kumimoji="1" lang="ja-JP" altLang="en-US" dirty="0"/>
                    </a:p>
                  </a:txBody>
                  <a:tcPr>
                    <a:solidFill>
                      <a:schemeClr val="accent1">
                        <a:lumMod val="20000"/>
                        <a:lumOff val="80000"/>
                      </a:schemeClr>
                    </a:solidFill>
                  </a:tcPr>
                </a:tc>
                <a:tc>
                  <a:txBody>
                    <a:bodyPr/>
                    <a:lstStyle/>
                    <a:p>
                      <a:r>
                        <a:rPr kumimoji="1" lang="en-US" altLang="ja-JP" dirty="0"/>
                        <a:t>1100</a:t>
                      </a:r>
                      <a:endParaRPr kumimoji="1" lang="ja-JP" altLang="en-US" dirty="0"/>
                    </a:p>
                  </a:txBody>
                  <a:tcPr>
                    <a:solidFill>
                      <a:schemeClr val="accent1">
                        <a:lumMod val="20000"/>
                        <a:lumOff val="80000"/>
                      </a:schemeClr>
                    </a:solidFill>
                  </a:tcPr>
                </a:tc>
                <a:tc>
                  <a:txBody>
                    <a:bodyPr/>
                    <a:lstStyle/>
                    <a:p>
                      <a:r>
                        <a:rPr kumimoji="1" lang="en-US" altLang="ja-JP" dirty="0"/>
                        <a:t>1101</a:t>
                      </a:r>
                      <a:endParaRPr kumimoji="1" lang="ja-JP" altLang="en-US" dirty="0"/>
                    </a:p>
                  </a:txBody>
                  <a:tcPr>
                    <a:solidFill>
                      <a:schemeClr val="accent1">
                        <a:lumMod val="20000"/>
                        <a:lumOff val="80000"/>
                      </a:schemeClr>
                    </a:solidFill>
                  </a:tcPr>
                </a:tc>
                <a:tc>
                  <a:txBody>
                    <a:bodyPr/>
                    <a:lstStyle/>
                    <a:p>
                      <a:r>
                        <a:rPr kumimoji="1" lang="en-US" altLang="ja-JP" dirty="0"/>
                        <a:t>1110</a:t>
                      </a:r>
                      <a:endParaRPr kumimoji="1" lang="ja-JP" altLang="en-US" dirty="0"/>
                    </a:p>
                  </a:txBody>
                  <a:tcPr>
                    <a:solidFill>
                      <a:schemeClr val="accent1">
                        <a:lumMod val="20000"/>
                        <a:lumOff val="80000"/>
                      </a:schemeClr>
                    </a:solidFill>
                  </a:tcPr>
                </a:tc>
                <a:tc>
                  <a:txBody>
                    <a:bodyPr/>
                    <a:lstStyle/>
                    <a:p>
                      <a:r>
                        <a:rPr kumimoji="1" lang="en-US" altLang="ja-JP" dirty="0"/>
                        <a:t>1111</a:t>
                      </a:r>
                      <a:endParaRPr kumimoji="1" lang="ja-JP" altLang="en-US" dirty="0"/>
                    </a:p>
                  </a:txBody>
                  <a:tcPr>
                    <a:solidFill>
                      <a:schemeClr val="accent1">
                        <a:lumMod val="20000"/>
                        <a:lumOff val="80000"/>
                      </a:schemeClr>
                    </a:solidFill>
                  </a:tcPr>
                </a:tc>
                <a:tc>
                  <a:txBody>
                    <a:bodyPr/>
                    <a:lstStyle/>
                    <a:p>
                      <a:r>
                        <a:rPr kumimoji="1" lang="en-US" altLang="ja-JP" dirty="0"/>
                        <a:t>10000</a:t>
                      </a:r>
                      <a:endParaRPr kumimoji="1" lang="ja-JP" altLang="en-US" dirty="0"/>
                    </a:p>
                  </a:txBody>
                  <a:tcPr>
                    <a:solidFill>
                      <a:schemeClr val="accent1">
                        <a:lumMod val="20000"/>
                        <a:lumOff val="80000"/>
                      </a:schemeClr>
                    </a:solidFill>
                  </a:tcPr>
                </a:tc>
                <a:tc>
                  <a:txBody>
                    <a:bodyPr/>
                    <a:lstStyle/>
                    <a:p>
                      <a:r>
                        <a:rPr kumimoji="1" lang="en-US" altLang="ja-JP" dirty="0"/>
                        <a:t>10001</a:t>
                      </a:r>
                      <a:endParaRPr kumimoji="1" lang="ja-JP" altLang="en-US" dirty="0"/>
                    </a:p>
                  </a:txBody>
                  <a:tcPr>
                    <a:solidFill>
                      <a:schemeClr val="accent1">
                        <a:lumMod val="20000"/>
                        <a:lumOff val="80000"/>
                      </a:schemeClr>
                    </a:solidFill>
                  </a:tcPr>
                </a:tc>
                <a:tc>
                  <a:txBody>
                    <a:bodyPr/>
                    <a:lstStyle/>
                    <a:p>
                      <a:r>
                        <a:rPr kumimoji="1" lang="en-US" altLang="ja-JP" dirty="0"/>
                        <a:t>10010</a:t>
                      </a:r>
                      <a:endParaRPr kumimoji="1" lang="ja-JP" altLang="en-US" dirty="0"/>
                    </a:p>
                  </a:txBody>
                  <a:tcPr>
                    <a:solidFill>
                      <a:schemeClr val="accent1">
                        <a:lumMod val="20000"/>
                        <a:lumOff val="80000"/>
                      </a:schemeClr>
                    </a:solidFill>
                  </a:tcPr>
                </a:tc>
                <a:tc>
                  <a:txBody>
                    <a:bodyPr/>
                    <a:lstStyle/>
                    <a:p>
                      <a:r>
                        <a:rPr kumimoji="1" lang="en-US" altLang="ja-JP" dirty="0"/>
                        <a:t>10011</a:t>
                      </a:r>
                      <a:endParaRPr kumimoji="1" lang="ja-JP" altLang="en-US" dirty="0"/>
                    </a:p>
                  </a:txBody>
                  <a:tcPr>
                    <a:solidFill>
                      <a:schemeClr val="accent1">
                        <a:lumMod val="20000"/>
                        <a:lumOff val="80000"/>
                      </a:schemeClr>
                    </a:solidFill>
                  </a:tcPr>
                </a:tc>
                <a:tc>
                  <a:txBody>
                    <a:bodyPr/>
                    <a:lstStyle/>
                    <a:p>
                      <a:r>
                        <a:rPr kumimoji="1" lang="en-US" altLang="ja-JP" dirty="0"/>
                        <a:t>10100</a:t>
                      </a: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2307682484"/>
                  </a:ext>
                </a:extLst>
              </a:tr>
            </a:tbl>
          </a:graphicData>
        </a:graphic>
      </p:graphicFrame>
      <p:sp>
        <p:nvSpPr>
          <p:cNvPr id="3" name="楕円 2">
            <a:extLst>
              <a:ext uri="{FF2B5EF4-FFF2-40B4-BE49-F238E27FC236}">
                <a16:creationId xmlns:a16="http://schemas.microsoft.com/office/drawing/2014/main" id="{6CFE7950-EF0F-6138-092C-DB514113B54F}"/>
              </a:ext>
            </a:extLst>
          </p:cNvPr>
          <p:cNvSpPr/>
          <p:nvPr/>
        </p:nvSpPr>
        <p:spPr>
          <a:xfrm>
            <a:off x="4639376" y="3311090"/>
            <a:ext cx="798897"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86E22B3A-1A1B-E999-FA72-F27F164DD636}"/>
              </a:ext>
            </a:extLst>
          </p:cNvPr>
          <p:cNvSpPr/>
          <p:nvPr/>
        </p:nvSpPr>
        <p:spPr>
          <a:xfrm>
            <a:off x="8411676" y="3311089"/>
            <a:ext cx="798897"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9C20C308-7757-8FB0-DA19-10DA59307654}"/>
              </a:ext>
            </a:extLst>
          </p:cNvPr>
          <p:cNvSpPr/>
          <p:nvPr/>
        </p:nvSpPr>
        <p:spPr>
          <a:xfrm>
            <a:off x="6552397" y="4291262"/>
            <a:ext cx="798897"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5DDDD78-EC83-26B7-BBC8-092A55D4F0F1}"/>
              </a:ext>
            </a:extLst>
          </p:cNvPr>
          <p:cNvSpPr txBox="1"/>
          <p:nvPr/>
        </p:nvSpPr>
        <p:spPr>
          <a:xfrm>
            <a:off x="838200" y="1989320"/>
            <a:ext cx="4801314" cy="461665"/>
          </a:xfrm>
          <a:prstGeom prst="rect">
            <a:avLst/>
          </a:prstGeom>
          <a:noFill/>
        </p:spPr>
        <p:txBody>
          <a:bodyPr wrap="none" rtlCol="0">
            <a:spAutoFit/>
          </a:bodyPr>
          <a:lstStyle/>
          <a:p>
            <a:r>
              <a:rPr kumimoji="1" lang="ja-JP" altLang="en-US" sz="2400" dirty="0"/>
              <a:t>どういうときに桁が増えている？</a:t>
            </a:r>
          </a:p>
        </p:txBody>
      </p:sp>
      <p:sp>
        <p:nvSpPr>
          <p:cNvPr id="8" name="フッター プレースホルダー 7">
            <a:extLst>
              <a:ext uri="{FF2B5EF4-FFF2-40B4-BE49-F238E27FC236}">
                <a16:creationId xmlns:a16="http://schemas.microsoft.com/office/drawing/2014/main" id="{8CBB8686-78A2-CE85-C1AD-42E1D9A7BEA4}"/>
              </a:ext>
            </a:extLst>
          </p:cNvPr>
          <p:cNvSpPr>
            <a:spLocks noGrp="1"/>
          </p:cNvSpPr>
          <p:nvPr>
            <p:ph type="ftr" sz="quarter" idx="11"/>
          </p:nvPr>
        </p:nvSpPr>
        <p:spPr/>
        <p:txBody>
          <a:bodyPr/>
          <a:lstStyle/>
          <a:p>
            <a:r>
              <a:rPr kumimoji="1" lang="en-US" altLang="ja-JP"/>
              <a:t>Hikoto Iseda</a:t>
            </a:r>
            <a:endParaRPr kumimoji="1" lang="ja-JP" altLang="en-US"/>
          </a:p>
        </p:txBody>
      </p:sp>
      <p:sp>
        <p:nvSpPr>
          <p:cNvPr id="9" name="スライド番号プレースホルダー 8">
            <a:extLst>
              <a:ext uri="{FF2B5EF4-FFF2-40B4-BE49-F238E27FC236}">
                <a16:creationId xmlns:a16="http://schemas.microsoft.com/office/drawing/2014/main" id="{1606284C-870B-1257-CD84-D99856460D0F}"/>
              </a:ext>
            </a:extLst>
          </p:cNvPr>
          <p:cNvSpPr>
            <a:spLocks noGrp="1"/>
          </p:cNvSpPr>
          <p:nvPr>
            <p:ph type="sldNum" sz="quarter" idx="12"/>
          </p:nvPr>
        </p:nvSpPr>
        <p:spPr/>
        <p:txBody>
          <a:bodyPr/>
          <a:lstStyle/>
          <a:p>
            <a:fld id="{40E56BE1-9742-4F29-8D63-9E2A886A5384}" type="slidenum">
              <a:rPr kumimoji="1" lang="ja-JP" altLang="en-US" smtClean="0"/>
              <a:t>10</a:t>
            </a:fld>
            <a:endParaRPr kumimoji="1" lang="ja-JP" altLang="en-US"/>
          </a:p>
        </p:txBody>
      </p:sp>
    </p:spTree>
    <p:extLst>
      <p:ext uri="{BB962C8B-B14F-4D97-AF65-F5344CB8AC3E}">
        <p14:creationId xmlns:p14="http://schemas.microsoft.com/office/powerpoint/2010/main" val="2822997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A14D82-0795-84C2-953B-7936606FDC32}"/>
              </a:ext>
            </a:extLst>
          </p:cNvPr>
          <p:cNvSpPr>
            <a:spLocks noGrp="1"/>
          </p:cNvSpPr>
          <p:nvPr>
            <p:ph type="title"/>
          </p:nvPr>
        </p:nvSpPr>
        <p:spPr/>
        <p:txBody>
          <a:bodyPr/>
          <a:lstStyle/>
          <a:p>
            <a:r>
              <a:rPr kumimoji="1" lang="ja-JP" altLang="en-US" dirty="0"/>
              <a:t>２進数の数え方</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D3D0AAD-6046-A647-BFE1-3F10B07FE3E2}"/>
                  </a:ext>
                </a:extLst>
              </p:cNvPr>
              <p:cNvSpPr>
                <a:spLocks noGrp="1"/>
              </p:cNvSpPr>
              <p:nvPr>
                <p:ph idx="1"/>
              </p:nvPr>
            </p:nvSpPr>
            <p:spPr/>
            <p:txBody>
              <a:bodyPr/>
              <a:lstStyle/>
              <a:p>
                <a:r>
                  <a:rPr kumimoji="1" lang="ja-JP" altLang="en-US" dirty="0"/>
                  <a:t>一般に２進数は、</a:t>
                </a:r>
                <a:r>
                  <a:rPr lang="ja-JP" altLang="en-US" dirty="0"/>
                  <a:t>１０進数で</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𝑛</m:t>
                        </m:r>
                      </m:sup>
                    </m:sSup>
                  </m:oMath>
                </a14:m>
                <a:r>
                  <a:rPr kumimoji="1" lang="ja-JP" altLang="en-US" dirty="0"/>
                  <a:t>まで数えると桁が上がる</a:t>
                </a:r>
                <a:endParaRPr kumimoji="1" lang="en-US" altLang="ja-JP" dirty="0"/>
              </a:p>
              <a:p>
                <a:r>
                  <a:rPr kumimoji="1" lang="ja-JP" altLang="en-US" dirty="0"/>
                  <a:t>例えば</a:t>
                </a:r>
                <a:endParaRPr lang="en-US" altLang="ja-JP" dirty="0"/>
              </a:p>
              <a:p>
                <a:pPr lvl="1"/>
                <a14:m>
                  <m:oMath xmlns:m="http://schemas.openxmlformats.org/officeDocument/2006/math">
                    <m:r>
                      <a:rPr lang="en-US" altLang="ja-JP" b="0" i="1" smtClean="0">
                        <a:latin typeface="Cambria Math" panose="02040503050406030204" pitchFamily="18" charset="0"/>
                      </a:rPr>
                      <m:t>2=</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1</m:t>
                        </m:r>
                      </m:sup>
                    </m:sSup>
                    <m:r>
                      <a:rPr lang="en-US" altLang="ja-JP" b="0" i="1" smtClean="0">
                        <a:latin typeface="Cambria Math" panose="02040503050406030204" pitchFamily="18" charset="0"/>
                      </a:rPr>
                      <m:t>=10</m:t>
                    </m:r>
                  </m:oMath>
                </a14:m>
                <a:endParaRPr lang="en-US" altLang="ja-JP" dirty="0"/>
              </a:p>
              <a:p>
                <a:pPr lvl="1"/>
                <a14:m>
                  <m:oMath xmlns:m="http://schemas.openxmlformats.org/officeDocument/2006/math">
                    <m:r>
                      <a:rPr lang="en-US" altLang="ja-JP" i="1">
                        <a:latin typeface="Cambria Math" panose="02040503050406030204" pitchFamily="18" charset="0"/>
                      </a:rPr>
                      <m:t>4</m:t>
                    </m:r>
                    <m:r>
                      <a:rPr lang="en-US" altLang="ja-JP" b="0"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=100</m:t>
                    </m:r>
                  </m:oMath>
                </a14:m>
                <a:endParaRPr lang="en-US" altLang="ja-JP" dirty="0"/>
              </a:p>
              <a:p>
                <a:pPr lvl="1"/>
                <a14:m>
                  <m:oMath xmlns:m="http://schemas.openxmlformats.org/officeDocument/2006/math">
                    <m:r>
                      <a:rPr lang="en-US" altLang="ja-JP" i="1">
                        <a:latin typeface="Cambria Math" panose="02040503050406030204" pitchFamily="18" charset="0"/>
                      </a:rPr>
                      <m:t>8</m:t>
                    </m:r>
                    <m:r>
                      <a:rPr lang="en-US" altLang="ja-JP" b="0"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3</m:t>
                        </m:r>
                      </m:sup>
                    </m:sSup>
                    <m:r>
                      <a:rPr lang="en-US" altLang="ja-JP" b="0" i="1" smtClean="0">
                        <a:latin typeface="Cambria Math" panose="02040503050406030204" pitchFamily="18" charset="0"/>
                      </a:rPr>
                      <m:t>=1000</m:t>
                    </m:r>
                  </m:oMath>
                </a14:m>
                <a:endParaRPr lang="en-US" altLang="ja-JP" dirty="0"/>
              </a:p>
              <a:p>
                <a:pPr lvl="1"/>
                <a14:m>
                  <m:oMath xmlns:m="http://schemas.openxmlformats.org/officeDocument/2006/math">
                    <m:r>
                      <a:rPr lang="en-US" altLang="ja-JP" i="1">
                        <a:latin typeface="Cambria Math" panose="02040503050406030204" pitchFamily="18" charset="0"/>
                      </a:rPr>
                      <m:t>1</m:t>
                    </m:r>
                    <m:r>
                      <a:rPr lang="en-US" altLang="ja-JP" b="0" i="1" smtClean="0">
                        <a:latin typeface="Cambria Math" panose="02040503050406030204" pitchFamily="18" charset="0"/>
                      </a:rPr>
                      <m:t>6=</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4</m:t>
                        </m:r>
                      </m:sup>
                    </m:sSup>
                    <m:r>
                      <a:rPr lang="en-US" altLang="ja-JP" b="0" i="1" smtClean="0">
                        <a:latin typeface="Cambria Math" panose="02040503050406030204" pitchFamily="18" charset="0"/>
                      </a:rPr>
                      <m:t>=10000</m:t>
                    </m:r>
                  </m:oMath>
                </a14:m>
                <a:endParaRPr lang="en-US" altLang="ja-JP" dirty="0"/>
              </a:p>
              <a:p>
                <a:pPr lvl="1"/>
                <a14:m>
                  <m:oMath xmlns:m="http://schemas.openxmlformats.org/officeDocument/2006/math">
                    <m:r>
                      <a:rPr lang="en-US" altLang="ja-JP" i="1">
                        <a:latin typeface="Cambria Math" panose="02040503050406030204" pitchFamily="18" charset="0"/>
                      </a:rPr>
                      <m:t>3</m:t>
                    </m:r>
                    <m:r>
                      <a:rPr lang="en-US" altLang="ja-JP" b="0" i="1" smtClean="0">
                        <a:latin typeface="Cambria Math" panose="02040503050406030204" pitchFamily="18" charset="0"/>
                      </a:rPr>
                      <m:t>2=</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5</m:t>
                        </m:r>
                      </m:sup>
                    </m:sSup>
                    <m:r>
                      <a:rPr lang="en-US" altLang="ja-JP" b="0" i="1" smtClean="0">
                        <a:latin typeface="Cambria Math" panose="02040503050406030204" pitchFamily="18" charset="0"/>
                      </a:rPr>
                      <m:t>=100000</m:t>
                    </m:r>
                  </m:oMath>
                </a14:m>
                <a:endParaRPr lang="en-US" altLang="ja-JP" dirty="0"/>
              </a:p>
              <a:p>
                <a:pPr lvl="1"/>
                <a14:m>
                  <m:oMath xmlns:m="http://schemas.openxmlformats.org/officeDocument/2006/math">
                    <m:r>
                      <a:rPr lang="en-US" altLang="ja-JP" i="1">
                        <a:latin typeface="Cambria Math" panose="02040503050406030204" pitchFamily="18" charset="0"/>
                      </a:rPr>
                      <m:t>6</m:t>
                    </m:r>
                    <m:r>
                      <a:rPr lang="en-US" altLang="ja-JP" b="0" i="1" smtClean="0">
                        <a:latin typeface="Cambria Math" panose="02040503050406030204" pitchFamily="18" charset="0"/>
                      </a:rPr>
                      <m:t>4=</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6</m:t>
                        </m:r>
                      </m:sup>
                    </m:sSup>
                    <m:r>
                      <a:rPr lang="en-US" altLang="ja-JP" b="0" i="1" smtClean="0">
                        <a:latin typeface="Cambria Math" panose="02040503050406030204" pitchFamily="18" charset="0"/>
                      </a:rPr>
                      <m:t>=1000000</m:t>
                    </m:r>
                  </m:oMath>
                </a14:m>
                <a:endParaRPr lang="en-US" altLang="ja-JP" dirty="0"/>
              </a:p>
              <a:p>
                <a:pPr lvl="1"/>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1D3D0AAD-6046-A647-BFE1-3F10B07FE3E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
        <p:nvSpPr>
          <p:cNvPr id="4" name="フッター プレースホルダー 3">
            <a:extLst>
              <a:ext uri="{FF2B5EF4-FFF2-40B4-BE49-F238E27FC236}">
                <a16:creationId xmlns:a16="http://schemas.microsoft.com/office/drawing/2014/main" id="{38F8A69F-E433-4825-518B-8A3D997B91C4}"/>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3236DEDE-5988-1B91-6CFC-CDB4DBBA511E}"/>
              </a:ext>
            </a:extLst>
          </p:cNvPr>
          <p:cNvSpPr>
            <a:spLocks noGrp="1"/>
          </p:cNvSpPr>
          <p:nvPr>
            <p:ph type="sldNum" sz="quarter" idx="12"/>
          </p:nvPr>
        </p:nvSpPr>
        <p:spPr/>
        <p:txBody>
          <a:bodyPr/>
          <a:lstStyle/>
          <a:p>
            <a:fld id="{40E56BE1-9742-4F29-8D63-9E2A886A5384}" type="slidenum">
              <a:rPr kumimoji="1" lang="ja-JP" altLang="en-US" smtClean="0"/>
              <a:t>11</a:t>
            </a:fld>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492282E-8185-5489-BEE8-4014326CD58C}"/>
                  </a:ext>
                </a:extLst>
              </p:cNvPr>
              <p:cNvSpPr txBox="1"/>
              <p:nvPr/>
            </p:nvSpPr>
            <p:spPr>
              <a:xfrm>
                <a:off x="7172238" y="2897660"/>
                <a:ext cx="2223622" cy="3595215"/>
              </a:xfrm>
              <a:prstGeom prst="rect">
                <a:avLst/>
              </a:prstGeom>
              <a:noFill/>
            </p:spPr>
            <p:txBody>
              <a:bodyPr wrap="none" rtlCol="0">
                <a:spAutoFit/>
              </a:bodyPr>
              <a:lstStyle/>
              <a:p>
                <a:r>
                  <a:rPr kumimoji="1" lang="en-US" altLang="ja-JP" dirty="0"/>
                  <a:t>note:</a:t>
                </a:r>
              </a:p>
              <a:p>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3</m:t>
                          </m:r>
                        </m:sup>
                      </m:sSup>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ea typeface="Cambria Math" panose="02040503050406030204" pitchFamily="18" charset="0"/>
                        </a:rPr>
                        <m:t>×2×2=8</m:t>
                      </m:r>
                    </m:oMath>
                  </m:oMathPara>
                </a14:m>
                <a:endParaRPr kumimoji="1" lang="en-US" altLang="ja-JP" dirty="0"/>
              </a:p>
              <a:p>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𝑛</m:t>
                          </m:r>
                        </m:e>
                        <m:sup>
                          <m:r>
                            <a:rPr kumimoji="1" lang="en-US" altLang="ja-JP" b="0" i="1" smtClean="0">
                              <a:latin typeface="Cambria Math" panose="02040503050406030204" pitchFamily="18" charset="0"/>
                            </a:rPr>
                            <m:t>𝑚</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𝑛</m:t>
                      </m:r>
                    </m:oMath>
                  </m:oMathPara>
                </a14:m>
                <a:endParaRPr kumimoji="1" lang="en-US" altLang="ja-JP" dirty="0"/>
              </a:p>
              <a:p>
                <a:endParaRPr lang="en-US" altLang="ja-JP" dirty="0"/>
              </a:p>
              <a:p>
                <a:r>
                  <a:rPr kumimoji="1" lang="en-US" altLang="ja-JP" dirty="0"/>
                  <a:t>                  m</a:t>
                </a:r>
                <a:r>
                  <a:rPr kumimoji="1" lang="ja-JP" altLang="en-US" dirty="0"/>
                  <a:t>個</a:t>
                </a:r>
                <a:endParaRPr kumimoji="1" lang="en-US" altLang="ja-JP" dirty="0"/>
              </a:p>
              <a:p>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𝑛</m:t>
                          </m:r>
                        </m:e>
                        <m:sup>
                          <m:r>
                            <a:rPr kumimoji="1" lang="en-US" altLang="ja-JP" b="0" i="1" smtClean="0">
                              <a:latin typeface="Cambria Math" panose="02040503050406030204" pitchFamily="18" charset="0"/>
                            </a:rPr>
                            <m:t>0</m:t>
                          </m:r>
                        </m:sup>
                      </m:sSup>
                      <m:r>
                        <a:rPr kumimoji="1" lang="en-US" altLang="ja-JP" b="0" i="1" smtClean="0">
                          <a:latin typeface="Cambria Math" panose="02040503050406030204" pitchFamily="18" charset="0"/>
                        </a:rPr>
                        <m:t>=1</m:t>
                      </m:r>
                    </m:oMath>
                  </m:oMathPara>
                </a14:m>
                <a:endParaRPr kumimoji="1" lang="en-US" altLang="ja-JP" b="0" dirty="0"/>
              </a:p>
              <a:p>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−1</m:t>
                          </m:r>
                        </m:sup>
                      </m:sSup>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oMath>
                  </m:oMathPara>
                </a14:m>
                <a:endParaRPr kumimoji="1" lang="en-US" altLang="ja-JP" dirty="0"/>
              </a:p>
              <a:p>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𝑛</m:t>
                          </m:r>
                        </m:e>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sup>
                      </m:sSup>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𝑛</m:t>
                              </m:r>
                            </m:e>
                            <m:sup>
                              <m:r>
                                <a:rPr kumimoji="1" lang="en-US" altLang="ja-JP" b="0" i="1" smtClean="0">
                                  <a:latin typeface="Cambria Math" panose="02040503050406030204" pitchFamily="18" charset="0"/>
                                </a:rPr>
                                <m:t>𝑚</m:t>
                              </m:r>
                            </m:sup>
                          </m:sSup>
                        </m:den>
                      </m:f>
                    </m:oMath>
                  </m:oMathPara>
                </a14:m>
                <a:endParaRPr kumimoji="1" lang="en-US" altLang="ja-JP" dirty="0"/>
              </a:p>
              <a:p>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2</m:t>
                          </m:r>
                        </m:e>
                        <m:sup>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sup>
                      </m:sSup>
                      <m:r>
                        <a:rPr kumimoji="1" lang="en-US" altLang="ja-JP" b="0" i="1" smtClean="0">
                          <a:latin typeface="Cambria Math" panose="02040503050406030204" pitchFamily="18" charset="0"/>
                        </a:rPr>
                        <m:t>=</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oMath>
                  </m:oMathPara>
                </a14:m>
                <a:endParaRPr kumimoji="1" lang="en-US" altLang="ja-JP" dirty="0"/>
              </a:p>
              <a:p>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𝑛</m:t>
                          </m:r>
                        </m:e>
                        <m:sup>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𝑚</m:t>
                              </m:r>
                            </m:den>
                          </m:f>
                        </m:sup>
                      </m:sSup>
                      <m:r>
                        <a:rPr kumimoji="1" lang="en-US" altLang="ja-JP" b="0" i="1" smtClean="0">
                          <a:latin typeface="Cambria Math" panose="02040503050406030204" pitchFamily="18" charset="0"/>
                        </a:rPr>
                        <m:t>=</m:t>
                      </m:r>
                      <m:rad>
                        <m:radPr>
                          <m:ctrlPr>
                            <a:rPr kumimoji="1" lang="en-US" altLang="ja-JP" b="0" i="1" smtClean="0">
                              <a:latin typeface="Cambria Math" panose="02040503050406030204" pitchFamily="18" charset="0"/>
                            </a:rPr>
                          </m:ctrlPr>
                        </m:radPr>
                        <m:deg>
                          <m:r>
                            <m:rPr>
                              <m:brk m:alnAt="7"/>
                            </m:rPr>
                            <a:rPr kumimoji="1" lang="en-US" altLang="ja-JP" b="0" i="1" smtClean="0">
                              <a:latin typeface="Cambria Math" panose="02040503050406030204" pitchFamily="18" charset="0"/>
                            </a:rPr>
                            <m:t>𝑚</m:t>
                          </m:r>
                        </m:deg>
                        <m:e>
                          <m:r>
                            <a:rPr kumimoji="1" lang="en-US" altLang="ja-JP" b="0" i="1" smtClean="0">
                              <a:latin typeface="Cambria Math" panose="02040503050406030204" pitchFamily="18" charset="0"/>
                            </a:rPr>
                            <m:t>𝑛</m:t>
                          </m:r>
                        </m:e>
                      </m:rad>
                    </m:oMath>
                  </m:oMathPara>
                </a14:m>
                <a:endParaRPr kumimoji="1" lang="en-US" altLang="ja-JP" dirty="0"/>
              </a:p>
            </p:txBody>
          </p:sp>
        </mc:Choice>
        <mc:Fallback xmlns="">
          <p:sp>
            <p:nvSpPr>
              <p:cNvPr id="6" name="テキスト ボックス 5">
                <a:extLst>
                  <a:ext uri="{FF2B5EF4-FFF2-40B4-BE49-F238E27FC236}">
                    <a16:creationId xmlns:a16="http://schemas.microsoft.com/office/drawing/2014/main" id="{9492282E-8185-5489-BEE8-4014326CD58C}"/>
                  </a:ext>
                </a:extLst>
              </p:cNvPr>
              <p:cNvSpPr txBox="1">
                <a:spLocks noRot="1" noChangeAspect="1" noMove="1" noResize="1" noEditPoints="1" noAdjustHandles="1" noChangeArrowheads="1" noChangeShapeType="1" noTextEdit="1"/>
              </p:cNvSpPr>
              <p:nvPr/>
            </p:nvSpPr>
            <p:spPr>
              <a:xfrm>
                <a:off x="7172238" y="2897660"/>
                <a:ext cx="2223622" cy="3595215"/>
              </a:xfrm>
              <a:prstGeom prst="rect">
                <a:avLst/>
              </a:prstGeom>
              <a:blipFill>
                <a:blip r:embed="rId3"/>
                <a:stretch>
                  <a:fillRect l="-2473" t="-847"/>
                </a:stretch>
              </a:blipFill>
            </p:spPr>
            <p:txBody>
              <a:bodyPr/>
              <a:lstStyle/>
              <a:p>
                <a:r>
                  <a:rPr lang="ja-JP" altLang="en-US">
                    <a:noFill/>
                  </a:rPr>
                  <a:t> </a:t>
                </a:r>
              </a:p>
            </p:txBody>
          </p:sp>
        </mc:Fallback>
      </mc:AlternateContent>
      <p:sp>
        <p:nvSpPr>
          <p:cNvPr id="7" name="右中かっこ 6">
            <a:extLst>
              <a:ext uri="{FF2B5EF4-FFF2-40B4-BE49-F238E27FC236}">
                <a16:creationId xmlns:a16="http://schemas.microsoft.com/office/drawing/2014/main" id="{2451D2A3-7C99-FDFA-66C0-CE2B46BB6E74}"/>
              </a:ext>
            </a:extLst>
          </p:cNvPr>
          <p:cNvSpPr/>
          <p:nvPr/>
        </p:nvSpPr>
        <p:spPr>
          <a:xfrm rot="5400000">
            <a:off x="8454282" y="3390707"/>
            <a:ext cx="231006" cy="10395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96EE9621-25FF-CBD7-7AD4-DCB78E5BB2B3}"/>
              </a:ext>
            </a:extLst>
          </p:cNvPr>
          <p:cNvSpPr/>
          <p:nvPr/>
        </p:nvSpPr>
        <p:spPr>
          <a:xfrm>
            <a:off x="9549015" y="2704699"/>
            <a:ext cx="2223622" cy="1090269"/>
          </a:xfrm>
          <a:prstGeom prst="wedgeRoundRectCallout">
            <a:avLst>
              <a:gd name="adj1" fmla="val -66082"/>
              <a:gd name="adj2" fmla="val 3416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a:t>一般に</a:t>
            </a:r>
            <a:r>
              <a:rPr lang="en-US" altLang="ja-JP" sz="1400" dirty="0"/>
              <a:t>n</a:t>
            </a:r>
            <a:r>
              <a:rPr lang="ja-JP" altLang="en-US" sz="1400" dirty="0"/>
              <a:t>の</a:t>
            </a:r>
            <a:r>
              <a:rPr lang="en-US" altLang="ja-JP" sz="1400" dirty="0"/>
              <a:t>m</a:t>
            </a:r>
            <a:r>
              <a:rPr lang="ja-JP" altLang="en-US" sz="1400" dirty="0"/>
              <a:t>乗とは、</a:t>
            </a:r>
            <a:r>
              <a:rPr lang="en-US" altLang="ja-JP" sz="1400" dirty="0"/>
              <a:t>n</a:t>
            </a:r>
            <a:r>
              <a:rPr lang="ja-JP" altLang="en-US" sz="1400" dirty="0"/>
              <a:t>を</a:t>
            </a:r>
            <a:r>
              <a:rPr lang="en-US" altLang="ja-JP" sz="1400" dirty="0"/>
              <a:t>m</a:t>
            </a:r>
            <a:r>
              <a:rPr lang="ja-JP" altLang="en-US" sz="1400" dirty="0"/>
              <a:t>回掛け算したもの。</a:t>
            </a:r>
            <a:endParaRPr lang="en-US" altLang="ja-JP" sz="1400" dirty="0"/>
          </a:p>
          <a:p>
            <a:pPr algn="ctr"/>
            <a:r>
              <a:rPr kumimoji="1" lang="en-US" altLang="ja-JP" sz="1400" dirty="0"/>
              <a:t>n</a:t>
            </a:r>
            <a:r>
              <a:rPr kumimoji="1" lang="ja-JP" altLang="en-US" sz="1400" dirty="0"/>
              <a:t>を底、</a:t>
            </a:r>
            <a:r>
              <a:rPr kumimoji="1" lang="en-US" altLang="ja-JP" sz="1400" dirty="0"/>
              <a:t>m</a:t>
            </a:r>
            <a:r>
              <a:rPr kumimoji="1" lang="ja-JP" altLang="en-US" sz="1400" dirty="0"/>
              <a:t>を指数と呼ぶ</a:t>
            </a:r>
            <a:endParaRPr kumimoji="1" lang="en-US" altLang="ja-JP" sz="1400" dirty="0"/>
          </a:p>
        </p:txBody>
      </p:sp>
      <p:sp>
        <p:nvSpPr>
          <p:cNvPr id="9" name="吹き出し: 角を丸めた四角形 8">
            <a:extLst>
              <a:ext uri="{FF2B5EF4-FFF2-40B4-BE49-F238E27FC236}">
                <a16:creationId xmlns:a16="http://schemas.microsoft.com/office/drawing/2014/main" id="{8044F9A3-6991-9930-ED4D-6F71442C1594}"/>
              </a:ext>
            </a:extLst>
          </p:cNvPr>
          <p:cNvSpPr/>
          <p:nvPr/>
        </p:nvSpPr>
        <p:spPr>
          <a:xfrm>
            <a:off x="9549015" y="3929905"/>
            <a:ext cx="2116804" cy="749332"/>
          </a:xfrm>
          <a:prstGeom prst="wedgeRoundRectCallout">
            <a:avLst>
              <a:gd name="adj1" fmla="val -85634"/>
              <a:gd name="adj2" fmla="val 2517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a:t>0</a:t>
            </a:r>
            <a:r>
              <a:rPr kumimoji="1" lang="ja-JP" altLang="en-US" sz="1400" dirty="0"/>
              <a:t>乗はいかなる値でも</a:t>
            </a:r>
            <a:r>
              <a:rPr kumimoji="1" lang="en-US" altLang="ja-JP" sz="1400" dirty="0"/>
              <a:t>1</a:t>
            </a:r>
            <a:r>
              <a:rPr kumimoji="1" lang="ja-JP" altLang="en-US" sz="1400" dirty="0"/>
              <a:t>になる</a:t>
            </a:r>
            <a:endParaRPr kumimoji="1" lang="en-US" altLang="ja-JP" sz="1400" dirty="0"/>
          </a:p>
        </p:txBody>
      </p:sp>
      <p:sp>
        <p:nvSpPr>
          <p:cNvPr id="10" name="吹き出し: 角を丸めた四角形 9">
            <a:extLst>
              <a:ext uri="{FF2B5EF4-FFF2-40B4-BE49-F238E27FC236}">
                <a16:creationId xmlns:a16="http://schemas.microsoft.com/office/drawing/2014/main" id="{6BF0366E-151D-1885-B209-759ABF9655D8}"/>
              </a:ext>
            </a:extLst>
          </p:cNvPr>
          <p:cNvSpPr/>
          <p:nvPr/>
        </p:nvSpPr>
        <p:spPr>
          <a:xfrm>
            <a:off x="9549015" y="4768461"/>
            <a:ext cx="2116804" cy="749332"/>
          </a:xfrm>
          <a:prstGeom prst="wedgeRoundRectCallout">
            <a:avLst>
              <a:gd name="adj1" fmla="val -78813"/>
              <a:gd name="adj2" fmla="val 3031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a:t>マイナス乗は、</a:t>
            </a:r>
            <a:endParaRPr kumimoji="1" lang="en-US" altLang="ja-JP" sz="1400" dirty="0"/>
          </a:p>
          <a:p>
            <a:pPr algn="ctr"/>
            <a:r>
              <a:rPr kumimoji="1" lang="ja-JP" altLang="en-US" sz="1400" dirty="0"/>
              <a:t>分数になる</a:t>
            </a:r>
            <a:endParaRPr kumimoji="1" lang="en-US" altLang="ja-JP" sz="1400" dirty="0"/>
          </a:p>
        </p:txBody>
      </p:sp>
      <p:sp>
        <p:nvSpPr>
          <p:cNvPr id="11" name="吹き出し: 角を丸めた四角形 10">
            <a:extLst>
              <a:ext uri="{FF2B5EF4-FFF2-40B4-BE49-F238E27FC236}">
                <a16:creationId xmlns:a16="http://schemas.microsoft.com/office/drawing/2014/main" id="{790CA81F-BEDB-4A69-FB13-A039A498D448}"/>
              </a:ext>
            </a:extLst>
          </p:cNvPr>
          <p:cNvSpPr/>
          <p:nvPr/>
        </p:nvSpPr>
        <p:spPr>
          <a:xfrm>
            <a:off x="9549015" y="5585587"/>
            <a:ext cx="2116804" cy="749332"/>
          </a:xfrm>
          <a:prstGeom prst="wedgeRoundRectCallout">
            <a:avLst>
              <a:gd name="adj1" fmla="val -78813"/>
              <a:gd name="adj2" fmla="val 3031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a:t>指数が分数のときは、</a:t>
            </a:r>
            <a:r>
              <a:rPr lang="en-US" altLang="ja-JP" sz="1400" dirty="0"/>
              <a:t>n</a:t>
            </a:r>
            <a:r>
              <a:rPr lang="ja-JP" altLang="en-US" sz="1400" dirty="0"/>
              <a:t>の</a:t>
            </a:r>
            <a:r>
              <a:rPr lang="en-US" altLang="ja-JP" sz="1400" dirty="0"/>
              <a:t>m</a:t>
            </a:r>
            <a:r>
              <a:rPr lang="ja-JP" altLang="en-US" sz="1400" dirty="0"/>
              <a:t>乗根になる</a:t>
            </a:r>
            <a:endParaRPr kumimoji="1" lang="en-US" altLang="ja-JP" sz="1400" dirty="0"/>
          </a:p>
        </p:txBody>
      </p:sp>
    </p:spTree>
    <p:extLst>
      <p:ext uri="{BB962C8B-B14F-4D97-AF65-F5344CB8AC3E}">
        <p14:creationId xmlns:p14="http://schemas.microsoft.com/office/powerpoint/2010/main" val="990435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A14D82-0795-84C2-953B-7936606FDC32}"/>
              </a:ext>
            </a:extLst>
          </p:cNvPr>
          <p:cNvSpPr>
            <a:spLocks noGrp="1"/>
          </p:cNvSpPr>
          <p:nvPr>
            <p:ph type="title"/>
          </p:nvPr>
        </p:nvSpPr>
        <p:spPr/>
        <p:txBody>
          <a:bodyPr/>
          <a:lstStyle/>
          <a:p>
            <a:r>
              <a:rPr kumimoji="1" lang="ja-JP" altLang="en-US" dirty="0"/>
              <a:t>２進数の数え方</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D3D0AAD-6046-A647-BFE1-3F10B07FE3E2}"/>
                  </a:ext>
                </a:extLst>
              </p:cNvPr>
              <p:cNvSpPr>
                <a:spLocks noGrp="1"/>
              </p:cNvSpPr>
              <p:nvPr>
                <p:ph idx="1"/>
              </p:nvPr>
            </p:nvSpPr>
            <p:spPr/>
            <p:txBody>
              <a:bodyPr/>
              <a:lstStyle/>
              <a:p>
                <a:r>
                  <a:rPr kumimoji="1" lang="ja-JP" altLang="en-US" dirty="0"/>
                  <a:t>従って、２進数の各桁は、</a:t>
                </a:r>
                <a:r>
                  <a:rPr lang="en-US" altLang="ja-JP" dirty="0"/>
                  <a:t> </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𝑛</m:t>
                        </m:r>
                      </m:sup>
                    </m:sSup>
                  </m:oMath>
                </a14:m>
                <a:r>
                  <a:rPr kumimoji="1" lang="ja-JP" altLang="en-US" dirty="0"/>
                  <a:t>に対応している</a:t>
                </a:r>
                <a:endParaRPr kumimoji="1" lang="en-US" altLang="ja-JP" dirty="0"/>
              </a:p>
              <a:p>
                <a:endParaRPr lang="en-US" altLang="ja-JP" dirty="0"/>
              </a:p>
              <a:p>
                <a:endParaRPr lang="en-US" altLang="ja-JP" dirty="0"/>
              </a:p>
              <a:p>
                <a:pPr marL="0" indent="0">
                  <a:buNone/>
                </a:pPr>
                <a:endParaRPr lang="en-US" altLang="ja-JP" dirty="0"/>
              </a:p>
              <a:p>
                <a:r>
                  <a:rPr lang="ja-JP" altLang="en-US" dirty="0"/>
                  <a:t>このことを逆に使うと、</a:t>
                </a:r>
                <a:r>
                  <a:rPr lang="en-US" altLang="ja-JP" dirty="0"/>
                  <a:t>2</a:t>
                </a:r>
                <a:r>
                  <a:rPr lang="ja-JP" altLang="en-US" dirty="0"/>
                  <a:t>進数の各桁が１かどうかで１０進数の値を計算できる</a:t>
                </a:r>
                <a:endParaRPr lang="en-US" altLang="ja-JP" dirty="0"/>
              </a:p>
              <a:p>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1D3D0AAD-6046-A647-BFE1-3F10B07FE3E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862B871C-E9BE-7CBE-9235-86DF1A046976}"/>
                  </a:ext>
                </a:extLst>
              </p:cNvPr>
              <p:cNvGraphicFramePr>
                <a:graphicFrameLocks noGrp="1"/>
              </p:cNvGraphicFramePr>
              <p:nvPr>
                <p:extLst>
                  <p:ext uri="{D42A27DB-BD31-4B8C-83A1-F6EECF244321}">
                    <p14:modId xmlns:p14="http://schemas.microsoft.com/office/powerpoint/2010/main" val="239748644"/>
                  </p:ext>
                </p:extLst>
              </p:nvPr>
            </p:nvGraphicFramePr>
            <p:xfrm>
              <a:off x="1348338" y="2418347"/>
              <a:ext cx="9025650" cy="1112520"/>
            </p:xfrm>
            <a:graphic>
              <a:graphicData uri="http://schemas.openxmlformats.org/drawingml/2006/table">
                <a:tbl>
                  <a:tblPr firstRow="1" bandRow="1">
                    <a:tableStyleId>{5C22544A-7EE6-4342-B048-85BDC9FD1C3A}</a:tableStyleId>
                  </a:tblPr>
                  <a:tblGrid>
                    <a:gridCol w="1002850">
                      <a:extLst>
                        <a:ext uri="{9D8B030D-6E8A-4147-A177-3AD203B41FA5}">
                          <a16:colId xmlns:a16="http://schemas.microsoft.com/office/drawing/2014/main" val="4179604623"/>
                        </a:ext>
                      </a:extLst>
                    </a:gridCol>
                    <a:gridCol w="1002850">
                      <a:extLst>
                        <a:ext uri="{9D8B030D-6E8A-4147-A177-3AD203B41FA5}">
                          <a16:colId xmlns:a16="http://schemas.microsoft.com/office/drawing/2014/main" val="1045193114"/>
                        </a:ext>
                      </a:extLst>
                    </a:gridCol>
                    <a:gridCol w="1002850">
                      <a:extLst>
                        <a:ext uri="{9D8B030D-6E8A-4147-A177-3AD203B41FA5}">
                          <a16:colId xmlns:a16="http://schemas.microsoft.com/office/drawing/2014/main" val="3654026408"/>
                        </a:ext>
                      </a:extLst>
                    </a:gridCol>
                    <a:gridCol w="1002850">
                      <a:extLst>
                        <a:ext uri="{9D8B030D-6E8A-4147-A177-3AD203B41FA5}">
                          <a16:colId xmlns:a16="http://schemas.microsoft.com/office/drawing/2014/main" val="3360481118"/>
                        </a:ext>
                      </a:extLst>
                    </a:gridCol>
                    <a:gridCol w="1002850">
                      <a:extLst>
                        <a:ext uri="{9D8B030D-6E8A-4147-A177-3AD203B41FA5}">
                          <a16:colId xmlns:a16="http://schemas.microsoft.com/office/drawing/2014/main" val="2560352210"/>
                        </a:ext>
                      </a:extLst>
                    </a:gridCol>
                    <a:gridCol w="1002850">
                      <a:extLst>
                        <a:ext uri="{9D8B030D-6E8A-4147-A177-3AD203B41FA5}">
                          <a16:colId xmlns:a16="http://schemas.microsoft.com/office/drawing/2014/main" val="582137783"/>
                        </a:ext>
                      </a:extLst>
                    </a:gridCol>
                    <a:gridCol w="1002850">
                      <a:extLst>
                        <a:ext uri="{9D8B030D-6E8A-4147-A177-3AD203B41FA5}">
                          <a16:colId xmlns:a16="http://schemas.microsoft.com/office/drawing/2014/main" val="2383438292"/>
                        </a:ext>
                      </a:extLst>
                    </a:gridCol>
                    <a:gridCol w="1002850">
                      <a:extLst>
                        <a:ext uri="{9D8B030D-6E8A-4147-A177-3AD203B41FA5}">
                          <a16:colId xmlns:a16="http://schemas.microsoft.com/office/drawing/2014/main" val="3203094061"/>
                        </a:ext>
                      </a:extLst>
                    </a:gridCol>
                    <a:gridCol w="1002850">
                      <a:extLst>
                        <a:ext uri="{9D8B030D-6E8A-4147-A177-3AD203B41FA5}">
                          <a16:colId xmlns:a16="http://schemas.microsoft.com/office/drawing/2014/main" val="318820758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8</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7</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6</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algn="ctr"/>
                          <a:r>
                            <a:rPr kumimoji="1" lang="en-US" altLang="ja-JP" dirty="0"/>
                            <a:t>1</a:t>
                          </a:r>
                          <a:r>
                            <a:rPr kumimoji="1" lang="ja-JP" altLang="en-US" dirty="0"/>
                            <a:t>の位</a:t>
                          </a:r>
                        </a:p>
                      </a:txBody>
                      <a:tcPr/>
                    </a:tc>
                    <a:tc>
                      <a:txBody>
                        <a:bodyPr/>
                        <a:lstStyle/>
                        <a:p>
                          <a:pPr algn="ctr"/>
                          <a:r>
                            <a:rPr kumimoji="1" lang="en-US" altLang="ja-JP" dirty="0"/>
                            <a:t>0</a:t>
                          </a:r>
                          <a:r>
                            <a:rPr kumimoji="1" lang="ja-JP" altLang="en-US" dirty="0"/>
                            <a:t>の位</a:t>
                          </a:r>
                        </a:p>
                      </a:txBody>
                      <a:tcPr/>
                    </a:tc>
                    <a:extLst>
                      <a:ext uri="{0D108BD9-81ED-4DB2-BD59-A6C34878D82A}">
                        <a16:rowId xmlns:a16="http://schemas.microsoft.com/office/drawing/2014/main" val="2974198867"/>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8</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7</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6</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5</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4</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3</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2</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1</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0</m:t>
                                    </m:r>
                                  </m:sup>
                                </m:sSup>
                              </m:oMath>
                            </m:oMathPara>
                          </a14:m>
                          <a:endParaRPr kumimoji="1" lang="ja-JP" altLang="en-US" dirty="0"/>
                        </a:p>
                      </a:txBody>
                      <a:tcPr/>
                    </a:tc>
                    <a:extLst>
                      <a:ext uri="{0D108BD9-81ED-4DB2-BD59-A6C34878D82A}">
                        <a16:rowId xmlns:a16="http://schemas.microsoft.com/office/drawing/2014/main" val="1024384718"/>
                      </a:ext>
                    </a:extLst>
                  </a:tr>
                  <a:tr h="370840">
                    <a:tc>
                      <a:txBody>
                        <a:bodyPr/>
                        <a:lstStyle/>
                        <a:p>
                          <a:pPr algn="ctr"/>
                          <a:r>
                            <a:rPr kumimoji="1" lang="en-US" altLang="ja-JP" dirty="0"/>
                            <a:t>256</a:t>
                          </a:r>
                          <a:endParaRPr kumimoji="1" lang="ja-JP" altLang="en-US" dirty="0"/>
                        </a:p>
                      </a:txBody>
                      <a:tcPr/>
                    </a:tc>
                    <a:tc>
                      <a:txBody>
                        <a:bodyPr/>
                        <a:lstStyle/>
                        <a:p>
                          <a:pPr algn="ctr"/>
                          <a:r>
                            <a:rPr kumimoji="1" lang="en-US" altLang="ja-JP" dirty="0"/>
                            <a:t>128</a:t>
                          </a:r>
                          <a:endParaRPr kumimoji="1" lang="ja-JP" altLang="en-US" dirty="0"/>
                        </a:p>
                      </a:txBody>
                      <a:tcPr/>
                    </a:tc>
                    <a:tc>
                      <a:txBody>
                        <a:bodyPr/>
                        <a:lstStyle/>
                        <a:p>
                          <a:pPr algn="ctr"/>
                          <a:r>
                            <a:rPr kumimoji="1" lang="en-US" altLang="ja-JP" dirty="0"/>
                            <a:t>64</a:t>
                          </a:r>
                          <a:endParaRPr kumimoji="1" lang="ja-JP" altLang="en-US" dirty="0"/>
                        </a:p>
                      </a:txBody>
                      <a:tcPr/>
                    </a:tc>
                    <a:tc>
                      <a:txBody>
                        <a:bodyPr/>
                        <a:lstStyle/>
                        <a:p>
                          <a:pPr algn="ctr"/>
                          <a:r>
                            <a:rPr kumimoji="1" lang="en-US" altLang="ja-JP" dirty="0"/>
                            <a:t>32</a:t>
                          </a:r>
                          <a:endParaRPr kumimoji="1" lang="ja-JP" altLang="en-US" dirty="0"/>
                        </a:p>
                      </a:txBody>
                      <a:tcPr/>
                    </a:tc>
                    <a:tc>
                      <a:txBody>
                        <a:bodyPr/>
                        <a:lstStyle/>
                        <a:p>
                          <a:pPr algn="ctr"/>
                          <a:r>
                            <a:rPr kumimoji="1" lang="en-US" altLang="ja-JP" dirty="0"/>
                            <a:t>16</a:t>
                          </a:r>
                          <a:endParaRPr kumimoji="1" lang="ja-JP" altLang="en-US" dirty="0"/>
                        </a:p>
                      </a:txBody>
                      <a:tcPr/>
                    </a:tc>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870345065"/>
                      </a:ext>
                    </a:extLst>
                  </a:tr>
                </a:tbl>
              </a:graphicData>
            </a:graphic>
          </p:graphicFrame>
        </mc:Choice>
        <mc:Fallback xmlns="">
          <p:graphicFrame>
            <p:nvGraphicFramePr>
              <p:cNvPr id="4" name="表 3">
                <a:extLst>
                  <a:ext uri="{FF2B5EF4-FFF2-40B4-BE49-F238E27FC236}">
                    <a16:creationId xmlns:a16="http://schemas.microsoft.com/office/drawing/2014/main" id="{862B871C-E9BE-7CBE-9235-86DF1A046976}"/>
                  </a:ext>
                </a:extLst>
              </p:cNvPr>
              <p:cNvGraphicFramePr>
                <a:graphicFrameLocks noGrp="1"/>
              </p:cNvGraphicFramePr>
              <p:nvPr>
                <p:extLst>
                  <p:ext uri="{D42A27DB-BD31-4B8C-83A1-F6EECF244321}">
                    <p14:modId xmlns:p14="http://schemas.microsoft.com/office/powerpoint/2010/main" val="239748644"/>
                  </p:ext>
                </p:extLst>
              </p:nvPr>
            </p:nvGraphicFramePr>
            <p:xfrm>
              <a:off x="1348338" y="2418347"/>
              <a:ext cx="9025650" cy="1112520"/>
            </p:xfrm>
            <a:graphic>
              <a:graphicData uri="http://schemas.openxmlformats.org/drawingml/2006/table">
                <a:tbl>
                  <a:tblPr firstRow="1" bandRow="1">
                    <a:tableStyleId>{5C22544A-7EE6-4342-B048-85BDC9FD1C3A}</a:tableStyleId>
                  </a:tblPr>
                  <a:tblGrid>
                    <a:gridCol w="1002850">
                      <a:extLst>
                        <a:ext uri="{9D8B030D-6E8A-4147-A177-3AD203B41FA5}">
                          <a16:colId xmlns:a16="http://schemas.microsoft.com/office/drawing/2014/main" val="4179604623"/>
                        </a:ext>
                      </a:extLst>
                    </a:gridCol>
                    <a:gridCol w="1002850">
                      <a:extLst>
                        <a:ext uri="{9D8B030D-6E8A-4147-A177-3AD203B41FA5}">
                          <a16:colId xmlns:a16="http://schemas.microsoft.com/office/drawing/2014/main" val="1045193114"/>
                        </a:ext>
                      </a:extLst>
                    </a:gridCol>
                    <a:gridCol w="1002850">
                      <a:extLst>
                        <a:ext uri="{9D8B030D-6E8A-4147-A177-3AD203B41FA5}">
                          <a16:colId xmlns:a16="http://schemas.microsoft.com/office/drawing/2014/main" val="3654026408"/>
                        </a:ext>
                      </a:extLst>
                    </a:gridCol>
                    <a:gridCol w="1002850">
                      <a:extLst>
                        <a:ext uri="{9D8B030D-6E8A-4147-A177-3AD203B41FA5}">
                          <a16:colId xmlns:a16="http://schemas.microsoft.com/office/drawing/2014/main" val="3360481118"/>
                        </a:ext>
                      </a:extLst>
                    </a:gridCol>
                    <a:gridCol w="1002850">
                      <a:extLst>
                        <a:ext uri="{9D8B030D-6E8A-4147-A177-3AD203B41FA5}">
                          <a16:colId xmlns:a16="http://schemas.microsoft.com/office/drawing/2014/main" val="2560352210"/>
                        </a:ext>
                      </a:extLst>
                    </a:gridCol>
                    <a:gridCol w="1002850">
                      <a:extLst>
                        <a:ext uri="{9D8B030D-6E8A-4147-A177-3AD203B41FA5}">
                          <a16:colId xmlns:a16="http://schemas.microsoft.com/office/drawing/2014/main" val="582137783"/>
                        </a:ext>
                      </a:extLst>
                    </a:gridCol>
                    <a:gridCol w="1002850">
                      <a:extLst>
                        <a:ext uri="{9D8B030D-6E8A-4147-A177-3AD203B41FA5}">
                          <a16:colId xmlns:a16="http://schemas.microsoft.com/office/drawing/2014/main" val="2383438292"/>
                        </a:ext>
                      </a:extLst>
                    </a:gridCol>
                    <a:gridCol w="1002850">
                      <a:extLst>
                        <a:ext uri="{9D8B030D-6E8A-4147-A177-3AD203B41FA5}">
                          <a16:colId xmlns:a16="http://schemas.microsoft.com/office/drawing/2014/main" val="3203094061"/>
                        </a:ext>
                      </a:extLst>
                    </a:gridCol>
                    <a:gridCol w="1002850">
                      <a:extLst>
                        <a:ext uri="{9D8B030D-6E8A-4147-A177-3AD203B41FA5}">
                          <a16:colId xmlns:a16="http://schemas.microsoft.com/office/drawing/2014/main" val="318820758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8</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7</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6</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algn="ctr"/>
                          <a:r>
                            <a:rPr kumimoji="1" lang="en-US" altLang="ja-JP" dirty="0"/>
                            <a:t>1</a:t>
                          </a:r>
                          <a:r>
                            <a:rPr kumimoji="1" lang="ja-JP" altLang="en-US" dirty="0"/>
                            <a:t>の位</a:t>
                          </a:r>
                        </a:p>
                      </a:txBody>
                      <a:tcPr/>
                    </a:tc>
                    <a:tc>
                      <a:txBody>
                        <a:bodyPr/>
                        <a:lstStyle/>
                        <a:p>
                          <a:pPr algn="ctr"/>
                          <a:r>
                            <a:rPr kumimoji="1" lang="en-US" altLang="ja-JP" dirty="0"/>
                            <a:t>0</a:t>
                          </a:r>
                          <a:r>
                            <a:rPr kumimoji="1" lang="ja-JP" altLang="en-US" dirty="0"/>
                            <a:t>の位</a:t>
                          </a:r>
                        </a:p>
                      </a:txBody>
                      <a:tcPr/>
                    </a:tc>
                    <a:extLst>
                      <a:ext uri="{0D108BD9-81ED-4DB2-BD59-A6C34878D82A}">
                        <a16:rowId xmlns:a16="http://schemas.microsoft.com/office/drawing/2014/main" val="2974198867"/>
                      </a:ext>
                    </a:extLst>
                  </a:tr>
                  <a:tr h="370840">
                    <a:tc>
                      <a:txBody>
                        <a:bodyPr/>
                        <a:lstStyle/>
                        <a:p>
                          <a:endParaRPr lang="ja-JP"/>
                        </a:p>
                      </a:txBody>
                      <a:tcPr>
                        <a:blipFill>
                          <a:blip r:embed="rId3"/>
                          <a:stretch>
                            <a:fillRect l="-606" t="-106452" r="-800000" b="-120968"/>
                          </a:stretch>
                        </a:blipFill>
                      </a:tcPr>
                    </a:tc>
                    <a:tc>
                      <a:txBody>
                        <a:bodyPr/>
                        <a:lstStyle/>
                        <a:p>
                          <a:endParaRPr lang="ja-JP"/>
                        </a:p>
                      </a:txBody>
                      <a:tcPr>
                        <a:blipFill>
                          <a:blip r:embed="rId3"/>
                          <a:stretch>
                            <a:fillRect l="-101220" t="-106452" r="-704878" b="-120968"/>
                          </a:stretch>
                        </a:blipFill>
                      </a:tcPr>
                    </a:tc>
                    <a:tc>
                      <a:txBody>
                        <a:bodyPr/>
                        <a:lstStyle/>
                        <a:p>
                          <a:endParaRPr lang="ja-JP"/>
                        </a:p>
                      </a:txBody>
                      <a:tcPr>
                        <a:blipFill>
                          <a:blip r:embed="rId3"/>
                          <a:stretch>
                            <a:fillRect l="-200000" t="-106452" r="-600606" b="-120968"/>
                          </a:stretch>
                        </a:blipFill>
                      </a:tcPr>
                    </a:tc>
                    <a:tc>
                      <a:txBody>
                        <a:bodyPr/>
                        <a:lstStyle/>
                        <a:p>
                          <a:endParaRPr lang="ja-JP"/>
                        </a:p>
                      </a:txBody>
                      <a:tcPr>
                        <a:blipFill>
                          <a:blip r:embed="rId3"/>
                          <a:stretch>
                            <a:fillRect l="-301829" t="-106452" r="-504268" b="-120968"/>
                          </a:stretch>
                        </a:blipFill>
                      </a:tcPr>
                    </a:tc>
                    <a:tc>
                      <a:txBody>
                        <a:bodyPr/>
                        <a:lstStyle/>
                        <a:p>
                          <a:endParaRPr lang="ja-JP"/>
                        </a:p>
                      </a:txBody>
                      <a:tcPr>
                        <a:blipFill>
                          <a:blip r:embed="rId3"/>
                          <a:stretch>
                            <a:fillRect l="-399394" t="-106452" r="-401212" b="-120968"/>
                          </a:stretch>
                        </a:blipFill>
                      </a:tcPr>
                    </a:tc>
                    <a:tc>
                      <a:txBody>
                        <a:bodyPr/>
                        <a:lstStyle/>
                        <a:p>
                          <a:endParaRPr lang="ja-JP"/>
                        </a:p>
                      </a:txBody>
                      <a:tcPr>
                        <a:blipFill>
                          <a:blip r:embed="rId3"/>
                          <a:stretch>
                            <a:fillRect l="-502439" t="-106452" r="-303659" b="-120968"/>
                          </a:stretch>
                        </a:blipFill>
                      </a:tcPr>
                    </a:tc>
                    <a:tc>
                      <a:txBody>
                        <a:bodyPr/>
                        <a:lstStyle/>
                        <a:p>
                          <a:endParaRPr lang="ja-JP"/>
                        </a:p>
                      </a:txBody>
                      <a:tcPr>
                        <a:blipFill>
                          <a:blip r:embed="rId3"/>
                          <a:stretch>
                            <a:fillRect l="-598788" t="-106452" r="-201818" b="-120968"/>
                          </a:stretch>
                        </a:blipFill>
                      </a:tcPr>
                    </a:tc>
                    <a:tc>
                      <a:txBody>
                        <a:bodyPr/>
                        <a:lstStyle/>
                        <a:p>
                          <a:endParaRPr lang="ja-JP"/>
                        </a:p>
                      </a:txBody>
                      <a:tcPr>
                        <a:blipFill>
                          <a:blip r:embed="rId3"/>
                          <a:stretch>
                            <a:fillRect l="-703049" t="-106452" r="-103049" b="-120968"/>
                          </a:stretch>
                        </a:blipFill>
                      </a:tcPr>
                    </a:tc>
                    <a:tc>
                      <a:txBody>
                        <a:bodyPr/>
                        <a:lstStyle/>
                        <a:p>
                          <a:endParaRPr lang="ja-JP"/>
                        </a:p>
                      </a:txBody>
                      <a:tcPr>
                        <a:blipFill>
                          <a:blip r:embed="rId3"/>
                          <a:stretch>
                            <a:fillRect l="-798182" t="-106452" r="-2424" b="-120968"/>
                          </a:stretch>
                        </a:blipFill>
                      </a:tcPr>
                    </a:tc>
                    <a:extLst>
                      <a:ext uri="{0D108BD9-81ED-4DB2-BD59-A6C34878D82A}">
                        <a16:rowId xmlns:a16="http://schemas.microsoft.com/office/drawing/2014/main" val="1024384718"/>
                      </a:ext>
                    </a:extLst>
                  </a:tr>
                  <a:tr h="370840">
                    <a:tc>
                      <a:txBody>
                        <a:bodyPr/>
                        <a:lstStyle/>
                        <a:p>
                          <a:pPr algn="ctr"/>
                          <a:r>
                            <a:rPr kumimoji="1" lang="en-US" altLang="ja-JP" dirty="0"/>
                            <a:t>256</a:t>
                          </a:r>
                          <a:endParaRPr kumimoji="1" lang="ja-JP" altLang="en-US" dirty="0"/>
                        </a:p>
                      </a:txBody>
                      <a:tcPr/>
                    </a:tc>
                    <a:tc>
                      <a:txBody>
                        <a:bodyPr/>
                        <a:lstStyle/>
                        <a:p>
                          <a:pPr algn="ctr"/>
                          <a:r>
                            <a:rPr kumimoji="1" lang="en-US" altLang="ja-JP" dirty="0"/>
                            <a:t>128</a:t>
                          </a:r>
                          <a:endParaRPr kumimoji="1" lang="ja-JP" altLang="en-US" dirty="0"/>
                        </a:p>
                      </a:txBody>
                      <a:tcPr/>
                    </a:tc>
                    <a:tc>
                      <a:txBody>
                        <a:bodyPr/>
                        <a:lstStyle/>
                        <a:p>
                          <a:pPr algn="ctr"/>
                          <a:r>
                            <a:rPr kumimoji="1" lang="en-US" altLang="ja-JP" dirty="0"/>
                            <a:t>64</a:t>
                          </a:r>
                          <a:endParaRPr kumimoji="1" lang="ja-JP" altLang="en-US" dirty="0"/>
                        </a:p>
                      </a:txBody>
                      <a:tcPr/>
                    </a:tc>
                    <a:tc>
                      <a:txBody>
                        <a:bodyPr/>
                        <a:lstStyle/>
                        <a:p>
                          <a:pPr algn="ctr"/>
                          <a:r>
                            <a:rPr kumimoji="1" lang="en-US" altLang="ja-JP" dirty="0"/>
                            <a:t>32</a:t>
                          </a:r>
                          <a:endParaRPr kumimoji="1" lang="ja-JP" altLang="en-US" dirty="0"/>
                        </a:p>
                      </a:txBody>
                      <a:tcPr/>
                    </a:tc>
                    <a:tc>
                      <a:txBody>
                        <a:bodyPr/>
                        <a:lstStyle/>
                        <a:p>
                          <a:pPr algn="ctr"/>
                          <a:r>
                            <a:rPr kumimoji="1" lang="en-US" altLang="ja-JP" dirty="0"/>
                            <a:t>16</a:t>
                          </a:r>
                          <a:endParaRPr kumimoji="1" lang="ja-JP" altLang="en-US" dirty="0"/>
                        </a:p>
                      </a:txBody>
                      <a:tcPr/>
                    </a:tc>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87034506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8AD21B60-D695-D3BC-916A-BB95F76732D7}"/>
                  </a:ext>
                </a:extLst>
              </p:cNvPr>
              <p:cNvGraphicFramePr>
                <a:graphicFrameLocks noGrp="1"/>
              </p:cNvGraphicFramePr>
              <p:nvPr>
                <p:extLst>
                  <p:ext uri="{D42A27DB-BD31-4B8C-83A1-F6EECF244321}">
                    <p14:modId xmlns:p14="http://schemas.microsoft.com/office/powerpoint/2010/main" val="4231127348"/>
                  </p:ext>
                </p:extLst>
              </p:nvPr>
            </p:nvGraphicFramePr>
            <p:xfrm>
              <a:off x="1418922" y="4828997"/>
              <a:ext cx="9025650" cy="1112520"/>
            </p:xfrm>
            <a:graphic>
              <a:graphicData uri="http://schemas.openxmlformats.org/drawingml/2006/table">
                <a:tbl>
                  <a:tblPr firstRow="1" bandRow="1">
                    <a:tableStyleId>{5C22544A-7EE6-4342-B048-85BDC9FD1C3A}</a:tableStyleId>
                  </a:tblPr>
                  <a:tblGrid>
                    <a:gridCol w="1002850">
                      <a:extLst>
                        <a:ext uri="{9D8B030D-6E8A-4147-A177-3AD203B41FA5}">
                          <a16:colId xmlns:a16="http://schemas.microsoft.com/office/drawing/2014/main" val="4179604623"/>
                        </a:ext>
                      </a:extLst>
                    </a:gridCol>
                    <a:gridCol w="1002850">
                      <a:extLst>
                        <a:ext uri="{9D8B030D-6E8A-4147-A177-3AD203B41FA5}">
                          <a16:colId xmlns:a16="http://schemas.microsoft.com/office/drawing/2014/main" val="1045193114"/>
                        </a:ext>
                      </a:extLst>
                    </a:gridCol>
                    <a:gridCol w="1002850">
                      <a:extLst>
                        <a:ext uri="{9D8B030D-6E8A-4147-A177-3AD203B41FA5}">
                          <a16:colId xmlns:a16="http://schemas.microsoft.com/office/drawing/2014/main" val="3654026408"/>
                        </a:ext>
                      </a:extLst>
                    </a:gridCol>
                    <a:gridCol w="1002850">
                      <a:extLst>
                        <a:ext uri="{9D8B030D-6E8A-4147-A177-3AD203B41FA5}">
                          <a16:colId xmlns:a16="http://schemas.microsoft.com/office/drawing/2014/main" val="3360481118"/>
                        </a:ext>
                      </a:extLst>
                    </a:gridCol>
                    <a:gridCol w="1002850">
                      <a:extLst>
                        <a:ext uri="{9D8B030D-6E8A-4147-A177-3AD203B41FA5}">
                          <a16:colId xmlns:a16="http://schemas.microsoft.com/office/drawing/2014/main" val="2560352210"/>
                        </a:ext>
                      </a:extLst>
                    </a:gridCol>
                    <a:gridCol w="1002850">
                      <a:extLst>
                        <a:ext uri="{9D8B030D-6E8A-4147-A177-3AD203B41FA5}">
                          <a16:colId xmlns:a16="http://schemas.microsoft.com/office/drawing/2014/main" val="582137783"/>
                        </a:ext>
                      </a:extLst>
                    </a:gridCol>
                    <a:gridCol w="1002850">
                      <a:extLst>
                        <a:ext uri="{9D8B030D-6E8A-4147-A177-3AD203B41FA5}">
                          <a16:colId xmlns:a16="http://schemas.microsoft.com/office/drawing/2014/main" val="2383438292"/>
                        </a:ext>
                      </a:extLst>
                    </a:gridCol>
                    <a:gridCol w="1002850">
                      <a:extLst>
                        <a:ext uri="{9D8B030D-6E8A-4147-A177-3AD203B41FA5}">
                          <a16:colId xmlns:a16="http://schemas.microsoft.com/office/drawing/2014/main" val="3203094061"/>
                        </a:ext>
                      </a:extLst>
                    </a:gridCol>
                    <a:gridCol w="1002850">
                      <a:extLst>
                        <a:ext uri="{9D8B030D-6E8A-4147-A177-3AD203B41FA5}">
                          <a16:colId xmlns:a16="http://schemas.microsoft.com/office/drawing/2014/main" val="192300396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8</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7</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6</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algn="ctr"/>
                          <a:r>
                            <a:rPr kumimoji="1" lang="en-US" altLang="ja-JP" dirty="0"/>
                            <a:t>1</a:t>
                          </a:r>
                          <a:r>
                            <a:rPr kumimoji="1" lang="ja-JP" altLang="en-US" dirty="0"/>
                            <a:t>の位</a:t>
                          </a:r>
                        </a:p>
                      </a:txBody>
                      <a:tcPr/>
                    </a:tc>
                    <a:tc>
                      <a:txBody>
                        <a:bodyPr/>
                        <a:lstStyle/>
                        <a:p>
                          <a:pPr algn="ctr"/>
                          <a:r>
                            <a:rPr kumimoji="1" lang="en-US" altLang="ja-JP" dirty="0"/>
                            <a:t>0</a:t>
                          </a:r>
                          <a:r>
                            <a:rPr kumimoji="1" lang="ja-JP" altLang="en-US" dirty="0"/>
                            <a:t>の位</a:t>
                          </a:r>
                        </a:p>
                      </a:txBody>
                      <a:tcPr/>
                    </a:tc>
                    <a:extLst>
                      <a:ext uri="{0D108BD9-81ED-4DB2-BD59-A6C34878D82A}">
                        <a16:rowId xmlns:a16="http://schemas.microsoft.com/office/drawing/2014/main" val="2974198867"/>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1</m:t>
                                </m:r>
                              </m:oMath>
                            </m:oMathPara>
                          </a14:m>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024384718"/>
                      </a:ext>
                    </a:extLst>
                  </a:tr>
                  <a:tr h="370840">
                    <a:tc>
                      <a:txBody>
                        <a:bodyPr/>
                        <a:lstStyle/>
                        <a:p>
                          <a:pPr algn="ctr"/>
                          <a:r>
                            <a:rPr kumimoji="1" lang="en-US" altLang="ja-JP" dirty="0"/>
                            <a:t>256</a:t>
                          </a:r>
                          <a:endParaRPr kumimoji="1" lang="ja-JP" altLang="en-US" dirty="0"/>
                        </a:p>
                      </a:txBody>
                      <a:tcPr/>
                    </a:tc>
                    <a:tc>
                      <a:txBody>
                        <a:bodyPr/>
                        <a:lstStyle/>
                        <a:p>
                          <a:pPr algn="ctr"/>
                          <a:r>
                            <a:rPr kumimoji="1" lang="en-US" altLang="ja-JP" dirty="0"/>
                            <a:t>128</a:t>
                          </a:r>
                          <a:endParaRPr kumimoji="1" lang="ja-JP" altLang="en-US" dirty="0"/>
                        </a:p>
                      </a:txBody>
                      <a:tcPr/>
                    </a:tc>
                    <a:tc>
                      <a:txBody>
                        <a:bodyPr/>
                        <a:lstStyle/>
                        <a:p>
                          <a:pPr algn="ctr"/>
                          <a:r>
                            <a:rPr kumimoji="1" lang="en-US" altLang="ja-JP" dirty="0"/>
                            <a:t>64</a:t>
                          </a:r>
                          <a:endParaRPr kumimoji="1" lang="ja-JP" altLang="en-US" dirty="0"/>
                        </a:p>
                      </a:txBody>
                      <a:tcPr/>
                    </a:tc>
                    <a:tc>
                      <a:txBody>
                        <a:bodyPr/>
                        <a:lstStyle/>
                        <a:p>
                          <a:pPr algn="ctr"/>
                          <a:r>
                            <a:rPr kumimoji="1" lang="en-US" altLang="ja-JP" dirty="0"/>
                            <a:t>32</a:t>
                          </a:r>
                          <a:endParaRPr kumimoji="1" lang="ja-JP" altLang="en-US" dirty="0"/>
                        </a:p>
                      </a:txBody>
                      <a:tcPr/>
                    </a:tc>
                    <a:tc>
                      <a:txBody>
                        <a:bodyPr/>
                        <a:lstStyle/>
                        <a:p>
                          <a:pPr algn="ctr"/>
                          <a:r>
                            <a:rPr kumimoji="1" lang="en-US" altLang="ja-JP" dirty="0"/>
                            <a:t>16</a:t>
                          </a:r>
                          <a:endParaRPr kumimoji="1" lang="ja-JP" altLang="en-US" dirty="0"/>
                        </a:p>
                      </a:txBody>
                      <a:tcPr/>
                    </a:tc>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870345065"/>
                      </a:ext>
                    </a:extLst>
                  </a:tr>
                </a:tbl>
              </a:graphicData>
            </a:graphic>
          </p:graphicFrame>
        </mc:Choice>
        <mc:Fallback xmlns="">
          <p:graphicFrame>
            <p:nvGraphicFramePr>
              <p:cNvPr id="5" name="表 4">
                <a:extLst>
                  <a:ext uri="{FF2B5EF4-FFF2-40B4-BE49-F238E27FC236}">
                    <a16:creationId xmlns:a16="http://schemas.microsoft.com/office/drawing/2014/main" id="{8AD21B60-D695-D3BC-916A-BB95F76732D7}"/>
                  </a:ext>
                </a:extLst>
              </p:cNvPr>
              <p:cNvGraphicFramePr>
                <a:graphicFrameLocks noGrp="1"/>
              </p:cNvGraphicFramePr>
              <p:nvPr>
                <p:extLst>
                  <p:ext uri="{D42A27DB-BD31-4B8C-83A1-F6EECF244321}">
                    <p14:modId xmlns:p14="http://schemas.microsoft.com/office/powerpoint/2010/main" val="4231127348"/>
                  </p:ext>
                </p:extLst>
              </p:nvPr>
            </p:nvGraphicFramePr>
            <p:xfrm>
              <a:off x="1418922" y="4828997"/>
              <a:ext cx="9025650" cy="1112520"/>
            </p:xfrm>
            <a:graphic>
              <a:graphicData uri="http://schemas.openxmlformats.org/drawingml/2006/table">
                <a:tbl>
                  <a:tblPr firstRow="1" bandRow="1">
                    <a:tableStyleId>{5C22544A-7EE6-4342-B048-85BDC9FD1C3A}</a:tableStyleId>
                  </a:tblPr>
                  <a:tblGrid>
                    <a:gridCol w="1002850">
                      <a:extLst>
                        <a:ext uri="{9D8B030D-6E8A-4147-A177-3AD203B41FA5}">
                          <a16:colId xmlns:a16="http://schemas.microsoft.com/office/drawing/2014/main" val="4179604623"/>
                        </a:ext>
                      </a:extLst>
                    </a:gridCol>
                    <a:gridCol w="1002850">
                      <a:extLst>
                        <a:ext uri="{9D8B030D-6E8A-4147-A177-3AD203B41FA5}">
                          <a16:colId xmlns:a16="http://schemas.microsoft.com/office/drawing/2014/main" val="1045193114"/>
                        </a:ext>
                      </a:extLst>
                    </a:gridCol>
                    <a:gridCol w="1002850">
                      <a:extLst>
                        <a:ext uri="{9D8B030D-6E8A-4147-A177-3AD203B41FA5}">
                          <a16:colId xmlns:a16="http://schemas.microsoft.com/office/drawing/2014/main" val="3654026408"/>
                        </a:ext>
                      </a:extLst>
                    </a:gridCol>
                    <a:gridCol w="1002850">
                      <a:extLst>
                        <a:ext uri="{9D8B030D-6E8A-4147-A177-3AD203B41FA5}">
                          <a16:colId xmlns:a16="http://schemas.microsoft.com/office/drawing/2014/main" val="3360481118"/>
                        </a:ext>
                      </a:extLst>
                    </a:gridCol>
                    <a:gridCol w="1002850">
                      <a:extLst>
                        <a:ext uri="{9D8B030D-6E8A-4147-A177-3AD203B41FA5}">
                          <a16:colId xmlns:a16="http://schemas.microsoft.com/office/drawing/2014/main" val="2560352210"/>
                        </a:ext>
                      </a:extLst>
                    </a:gridCol>
                    <a:gridCol w="1002850">
                      <a:extLst>
                        <a:ext uri="{9D8B030D-6E8A-4147-A177-3AD203B41FA5}">
                          <a16:colId xmlns:a16="http://schemas.microsoft.com/office/drawing/2014/main" val="582137783"/>
                        </a:ext>
                      </a:extLst>
                    </a:gridCol>
                    <a:gridCol w="1002850">
                      <a:extLst>
                        <a:ext uri="{9D8B030D-6E8A-4147-A177-3AD203B41FA5}">
                          <a16:colId xmlns:a16="http://schemas.microsoft.com/office/drawing/2014/main" val="2383438292"/>
                        </a:ext>
                      </a:extLst>
                    </a:gridCol>
                    <a:gridCol w="1002850">
                      <a:extLst>
                        <a:ext uri="{9D8B030D-6E8A-4147-A177-3AD203B41FA5}">
                          <a16:colId xmlns:a16="http://schemas.microsoft.com/office/drawing/2014/main" val="3203094061"/>
                        </a:ext>
                      </a:extLst>
                    </a:gridCol>
                    <a:gridCol w="1002850">
                      <a:extLst>
                        <a:ext uri="{9D8B030D-6E8A-4147-A177-3AD203B41FA5}">
                          <a16:colId xmlns:a16="http://schemas.microsoft.com/office/drawing/2014/main" val="192300396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8</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7</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6</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algn="ctr"/>
                          <a:r>
                            <a:rPr kumimoji="1" lang="en-US" altLang="ja-JP" dirty="0"/>
                            <a:t>1</a:t>
                          </a:r>
                          <a:r>
                            <a:rPr kumimoji="1" lang="ja-JP" altLang="en-US" dirty="0"/>
                            <a:t>の位</a:t>
                          </a:r>
                        </a:p>
                      </a:txBody>
                      <a:tcPr/>
                    </a:tc>
                    <a:tc>
                      <a:txBody>
                        <a:bodyPr/>
                        <a:lstStyle/>
                        <a:p>
                          <a:pPr algn="ctr"/>
                          <a:r>
                            <a:rPr kumimoji="1" lang="en-US" altLang="ja-JP" dirty="0"/>
                            <a:t>0</a:t>
                          </a:r>
                          <a:r>
                            <a:rPr kumimoji="1" lang="ja-JP" altLang="en-US" dirty="0"/>
                            <a:t>の位</a:t>
                          </a:r>
                        </a:p>
                      </a:txBody>
                      <a:tcPr/>
                    </a:tc>
                    <a:extLst>
                      <a:ext uri="{0D108BD9-81ED-4DB2-BD59-A6C34878D82A}">
                        <a16:rowId xmlns:a16="http://schemas.microsoft.com/office/drawing/2014/main" val="2974198867"/>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endParaRPr lang="ja-JP"/>
                        </a:p>
                      </a:txBody>
                      <a:tcPr>
                        <a:blipFill>
                          <a:blip r:embed="rId4"/>
                          <a:stretch>
                            <a:fillRect l="-599394" t="-108197" r="-201818" b="-124590"/>
                          </a:stretch>
                        </a:blipFill>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024384718"/>
                      </a:ext>
                    </a:extLst>
                  </a:tr>
                  <a:tr h="370840">
                    <a:tc>
                      <a:txBody>
                        <a:bodyPr/>
                        <a:lstStyle/>
                        <a:p>
                          <a:pPr algn="ctr"/>
                          <a:r>
                            <a:rPr kumimoji="1" lang="en-US" altLang="ja-JP" dirty="0"/>
                            <a:t>256</a:t>
                          </a:r>
                          <a:endParaRPr kumimoji="1" lang="ja-JP" altLang="en-US" dirty="0"/>
                        </a:p>
                      </a:txBody>
                      <a:tcPr/>
                    </a:tc>
                    <a:tc>
                      <a:txBody>
                        <a:bodyPr/>
                        <a:lstStyle/>
                        <a:p>
                          <a:pPr algn="ctr"/>
                          <a:r>
                            <a:rPr kumimoji="1" lang="en-US" altLang="ja-JP" dirty="0"/>
                            <a:t>128</a:t>
                          </a:r>
                          <a:endParaRPr kumimoji="1" lang="ja-JP" altLang="en-US" dirty="0"/>
                        </a:p>
                      </a:txBody>
                      <a:tcPr/>
                    </a:tc>
                    <a:tc>
                      <a:txBody>
                        <a:bodyPr/>
                        <a:lstStyle/>
                        <a:p>
                          <a:pPr algn="ctr"/>
                          <a:r>
                            <a:rPr kumimoji="1" lang="en-US" altLang="ja-JP" dirty="0"/>
                            <a:t>64</a:t>
                          </a:r>
                          <a:endParaRPr kumimoji="1" lang="ja-JP" altLang="en-US" dirty="0"/>
                        </a:p>
                      </a:txBody>
                      <a:tcPr/>
                    </a:tc>
                    <a:tc>
                      <a:txBody>
                        <a:bodyPr/>
                        <a:lstStyle/>
                        <a:p>
                          <a:pPr algn="ctr"/>
                          <a:r>
                            <a:rPr kumimoji="1" lang="en-US" altLang="ja-JP" dirty="0"/>
                            <a:t>32</a:t>
                          </a:r>
                          <a:endParaRPr kumimoji="1" lang="ja-JP" altLang="en-US" dirty="0"/>
                        </a:p>
                      </a:txBody>
                      <a:tcPr/>
                    </a:tc>
                    <a:tc>
                      <a:txBody>
                        <a:bodyPr/>
                        <a:lstStyle/>
                        <a:p>
                          <a:pPr algn="ctr"/>
                          <a:r>
                            <a:rPr kumimoji="1" lang="en-US" altLang="ja-JP" dirty="0"/>
                            <a:t>16</a:t>
                          </a:r>
                          <a:endParaRPr kumimoji="1" lang="ja-JP" altLang="en-US" dirty="0"/>
                        </a:p>
                      </a:txBody>
                      <a:tcPr/>
                    </a:tc>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870345065"/>
                      </a:ext>
                    </a:extLst>
                  </a:tr>
                </a:tbl>
              </a:graphicData>
            </a:graphic>
          </p:graphicFrame>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323269A-65A0-8772-5B9C-F5453DE65B6D}"/>
                  </a:ext>
                </a:extLst>
              </p:cNvPr>
              <p:cNvSpPr txBox="1"/>
              <p:nvPr/>
            </p:nvSpPr>
            <p:spPr>
              <a:xfrm>
                <a:off x="3828479" y="6031210"/>
                <a:ext cx="4770793" cy="461665"/>
              </a:xfrm>
              <a:prstGeom prst="rect">
                <a:avLst/>
              </a:prstGeom>
              <a:noFill/>
            </p:spPr>
            <p:txBody>
              <a:bodyPr wrap="none" rtlCol="0">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(010000111)</m:t>
                        </m:r>
                      </m:e>
                      <m:sub>
                        <m:r>
                          <a:rPr lang="en-US" altLang="ja-JP" sz="2400" b="0" i="1" smtClean="0">
                            <a:latin typeface="Cambria Math" panose="02040503050406030204" pitchFamily="18" charset="0"/>
                          </a:rPr>
                          <m:t>2</m:t>
                        </m:r>
                      </m:sub>
                    </m:sSub>
                  </m:oMath>
                </a14:m>
                <a:r>
                  <a:rPr lang="en-US" altLang="ja-JP" sz="2400" dirty="0"/>
                  <a:t>=128+4+2+1=135</a:t>
                </a:r>
                <a:endParaRPr kumimoji="1" lang="ja-JP" altLang="en-US" sz="2400" dirty="0"/>
              </a:p>
            </p:txBody>
          </p:sp>
        </mc:Choice>
        <mc:Fallback xmlns="">
          <p:sp>
            <p:nvSpPr>
              <p:cNvPr id="6" name="テキスト ボックス 5">
                <a:extLst>
                  <a:ext uri="{FF2B5EF4-FFF2-40B4-BE49-F238E27FC236}">
                    <a16:creationId xmlns:a16="http://schemas.microsoft.com/office/drawing/2014/main" id="{D323269A-65A0-8772-5B9C-F5453DE65B6D}"/>
                  </a:ext>
                </a:extLst>
              </p:cNvPr>
              <p:cNvSpPr txBox="1">
                <a:spLocks noRot="1" noChangeAspect="1" noMove="1" noResize="1" noEditPoints="1" noAdjustHandles="1" noChangeArrowheads="1" noChangeShapeType="1" noTextEdit="1"/>
              </p:cNvSpPr>
              <p:nvPr/>
            </p:nvSpPr>
            <p:spPr>
              <a:xfrm>
                <a:off x="3828479" y="6031210"/>
                <a:ext cx="4770793" cy="461665"/>
              </a:xfrm>
              <a:prstGeom prst="rect">
                <a:avLst/>
              </a:prstGeom>
              <a:blipFill>
                <a:blip r:embed="rId5"/>
                <a:stretch>
                  <a:fillRect l="-1022" t="-10526" r="-1022" b="-28947"/>
                </a:stretch>
              </a:blipFill>
            </p:spPr>
            <p:txBody>
              <a:bodyPr/>
              <a:lstStyle/>
              <a:p>
                <a:r>
                  <a:rPr lang="ja-JP" altLang="en-US">
                    <a:noFill/>
                  </a:rPr>
                  <a:t> </a:t>
                </a:r>
              </a:p>
            </p:txBody>
          </p:sp>
        </mc:Fallback>
      </mc:AlternateContent>
      <p:sp>
        <p:nvSpPr>
          <p:cNvPr id="7" name="フッター プレースホルダー 6">
            <a:extLst>
              <a:ext uri="{FF2B5EF4-FFF2-40B4-BE49-F238E27FC236}">
                <a16:creationId xmlns:a16="http://schemas.microsoft.com/office/drawing/2014/main" id="{DB9A9C0C-2478-6353-0FD6-9791DEA38711}"/>
              </a:ext>
            </a:extLst>
          </p:cNvPr>
          <p:cNvSpPr>
            <a:spLocks noGrp="1"/>
          </p:cNvSpPr>
          <p:nvPr>
            <p:ph type="ftr" sz="quarter" idx="11"/>
          </p:nvPr>
        </p:nvSpPr>
        <p:spPr/>
        <p:txBody>
          <a:bodyPr/>
          <a:lstStyle/>
          <a:p>
            <a:r>
              <a:rPr kumimoji="1" lang="en-US" altLang="ja-JP"/>
              <a:t>Hikoto Iseda</a:t>
            </a:r>
            <a:endParaRPr kumimoji="1" lang="ja-JP" altLang="en-US"/>
          </a:p>
        </p:txBody>
      </p:sp>
      <p:sp>
        <p:nvSpPr>
          <p:cNvPr id="8" name="スライド番号プレースホルダー 7">
            <a:extLst>
              <a:ext uri="{FF2B5EF4-FFF2-40B4-BE49-F238E27FC236}">
                <a16:creationId xmlns:a16="http://schemas.microsoft.com/office/drawing/2014/main" id="{5055D715-6246-7547-DBF9-4FE4FC408B4C}"/>
              </a:ext>
            </a:extLst>
          </p:cNvPr>
          <p:cNvSpPr>
            <a:spLocks noGrp="1"/>
          </p:cNvSpPr>
          <p:nvPr>
            <p:ph type="sldNum" sz="quarter" idx="12"/>
          </p:nvPr>
        </p:nvSpPr>
        <p:spPr/>
        <p:txBody>
          <a:bodyPr/>
          <a:lstStyle/>
          <a:p>
            <a:fld id="{40E56BE1-9742-4F29-8D63-9E2A886A5384}" type="slidenum">
              <a:rPr kumimoji="1" lang="ja-JP" altLang="en-US" smtClean="0"/>
              <a:t>12</a:t>
            </a:fld>
            <a:endParaRPr kumimoji="1" lang="ja-JP" altLang="en-US"/>
          </a:p>
        </p:txBody>
      </p:sp>
    </p:spTree>
    <p:extLst>
      <p:ext uri="{BB962C8B-B14F-4D97-AF65-F5344CB8AC3E}">
        <p14:creationId xmlns:p14="http://schemas.microsoft.com/office/powerpoint/2010/main" val="2325049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2E0D-5117-5D79-7538-D4944C233E4C}"/>
              </a:ext>
            </a:extLst>
          </p:cNvPr>
          <p:cNvSpPr>
            <a:spLocks noGrp="1"/>
          </p:cNvSpPr>
          <p:nvPr>
            <p:ph type="title"/>
          </p:nvPr>
        </p:nvSpPr>
        <p:spPr/>
        <p:txBody>
          <a:bodyPr/>
          <a:lstStyle/>
          <a:p>
            <a:r>
              <a:rPr lang="ja-JP" altLang="en-US" dirty="0"/>
              <a:t>その他の進数</a:t>
            </a:r>
            <a:endParaRPr kumimoji="1" lang="ja-JP" altLang="en-US" dirty="0"/>
          </a:p>
        </p:txBody>
      </p:sp>
      <p:sp>
        <p:nvSpPr>
          <p:cNvPr id="3" name="コンテンツ プレースホルダー 2">
            <a:extLst>
              <a:ext uri="{FF2B5EF4-FFF2-40B4-BE49-F238E27FC236}">
                <a16:creationId xmlns:a16="http://schemas.microsoft.com/office/drawing/2014/main" id="{23E1B72C-BA53-C1AA-6BF1-B9B494466A36}"/>
              </a:ext>
            </a:extLst>
          </p:cNvPr>
          <p:cNvSpPr>
            <a:spLocks noGrp="1"/>
          </p:cNvSpPr>
          <p:nvPr>
            <p:ph idx="1"/>
          </p:nvPr>
        </p:nvSpPr>
        <p:spPr/>
        <p:txBody>
          <a:bodyPr/>
          <a:lstStyle/>
          <a:p>
            <a:r>
              <a:rPr lang="ja-JP" altLang="en-US" dirty="0"/>
              <a:t>情報系でよく使うのは</a:t>
            </a:r>
            <a:r>
              <a:rPr lang="en-US" altLang="ja-JP" dirty="0"/>
              <a:t>2</a:t>
            </a:r>
            <a:r>
              <a:rPr lang="ja-JP" altLang="en-US" dirty="0"/>
              <a:t>進数、８進数、１６進数</a:t>
            </a:r>
            <a:endParaRPr lang="en-US" altLang="ja-JP" dirty="0"/>
          </a:p>
          <a:p>
            <a:pPr lvl="1"/>
            <a:r>
              <a:rPr kumimoji="1" lang="ja-JP" altLang="en-US" dirty="0"/>
              <a:t>２進数：コンピュータの内部的な数値表現</a:t>
            </a:r>
            <a:endParaRPr kumimoji="1" lang="en-US" altLang="ja-JP" dirty="0"/>
          </a:p>
          <a:p>
            <a:pPr lvl="1"/>
            <a:r>
              <a:rPr lang="ja-JP" altLang="en-US" dirty="0"/>
              <a:t>８進数：やや古いシステムで使用されることがある</a:t>
            </a:r>
            <a:endParaRPr lang="en-US" altLang="ja-JP" dirty="0"/>
          </a:p>
          <a:p>
            <a:pPr lvl="1"/>
            <a:r>
              <a:rPr kumimoji="1" lang="en-US" altLang="ja-JP" dirty="0"/>
              <a:t>16</a:t>
            </a:r>
            <a:r>
              <a:rPr kumimoji="1" lang="ja-JP" altLang="en-US" dirty="0"/>
              <a:t>進数：データの表現等に使用される</a:t>
            </a:r>
            <a:endParaRPr kumimoji="1" lang="en-US" altLang="ja-JP" dirty="0"/>
          </a:p>
          <a:p>
            <a:pPr lvl="1"/>
            <a:endParaRPr kumimoji="1" lang="ja-JP" altLang="en-US" dirty="0"/>
          </a:p>
        </p:txBody>
      </p:sp>
      <p:sp>
        <p:nvSpPr>
          <p:cNvPr id="4" name="フッター プレースホルダー 3">
            <a:extLst>
              <a:ext uri="{FF2B5EF4-FFF2-40B4-BE49-F238E27FC236}">
                <a16:creationId xmlns:a16="http://schemas.microsoft.com/office/drawing/2014/main" id="{E0ED2474-4CB7-C68F-CA7B-A23C7E8E4753}"/>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8F2F07E-BEA5-D866-C976-D6E0D7886AC7}"/>
              </a:ext>
            </a:extLst>
          </p:cNvPr>
          <p:cNvSpPr>
            <a:spLocks noGrp="1"/>
          </p:cNvSpPr>
          <p:nvPr>
            <p:ph type="sldNum" sz="quarter" idx="12"/>
          </p:nvPr>
        </p:nvSpPr>
        <p:spPr/>
        <p:txBody>
          <a:bodyPr/>
          <a:lstStyle/>
          <a:p>
            <a:fld id="{40E56BE1-9742-4F29-8D63-9E2A886A5384}" type="slidenum">
              <a:rPr kumimoji="1" lang="ja-JP" altLang="en-US" smtClean="0"/>
              <a:t>13</a:t>
            </a:fld>
            <a:endParaRPr kumimoji="1" lang="ja-JP" altLang="en-US"/>
          </a:p>
        </p:txBody>
      </p:sp>
    </p:spTree>
    <p:extLst>
      <p:ext uri="{BB962C8B-B14F-4D97-AF65-F5344CB8AC3E}">
        <p14:creationId xmlns:p14="http://schemas.microsoft.com/office/powerpoint/2010/main" val="1249301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6292CE-F0F6-CDF7-EA67-932ECF3A6838}"/>
              </a:ext>
            </a:extLst>
          </p:cNvPr>
          <p:cNvSpPr>
            <a:spLocks noGrp="1"/>
          </p:cNvSpPr>
          <p:nvPr>
            <p:ph type="title"/>
          </p:nvPr>
        </p:nvSpPr>
        <p:spPr/>
        <p:txBody>
          <a:bodyPr/>
          <a:lstStyle/>
          <a:p>
            <a:r>
              <a:rPr kumimoji="1" lang="ja-JP" altLang="en-US" dirty="0"/>
              <a:t>その他の進数</a:t>
            </a:r>
          </a:p>
        </p:txBody>
      </p:sp>
      <p:sp>
        <p:nvSpPr>
          <p:cNvPr id="3" name="コンテンツ プレースホルダー 2">
            <a:extLst>
              <a:ext uri="{FF2B5EF4-FFF2-40B4-BE49-F238E27FC236}">
                <a16:creationId xmlns:a16="http://schemas.microsoft.com/office/drawing/2014/main" id="{BD931D93-08C6-D55D-929A-80BC8CA942C3}"/>
              </a:ext>
            </a:extLst>
          </p:cNvPr>
          <p:cNvSpPr>
            <a:spLocks noGrp="1"/>
          </p:cNvSpPr>
          <p:nvPr>
            <p:ph idx="1"/>
          </p:nvPr>
        </p:nvSpPr>
        <p:spPr/>
        <p:txBody>
          <a:bodyPr/>
          <a:lstStyle/>
          <a:p>
            <a:r>
              <a:rPr kumimoji="1" lang="ja-JP" altLang="en-US" dirty="0"/>
              <a:t>各進数の対応表</a:t>
            </a:r>
          </a:p>
        </p:txBody>
      </p:sp>
      <p:sp>
        <p:nvSpPr>
          <p:cNvPr id="4" name="フッター プレースホルダー 3">
            <a:extLst>
              <a:ext uri="{FF2B5EF4-FFF2-40B4-BE49-F238E27FC236}">
                <a16:creationId xmlns:a16="http://schemas.microsoft.com/office/drawing/2014/main" id="{CA7763AA-529A-66BD-66D9-7A8E8136A4DA}"/>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FA05026C-CB81-7F1C-6D59-16FA8D92EB3B}"/>
              </a:ext>
            </a:extLst>
          </p:cNvPr>
          <p:cNvSpPr>
            <a:spLocks noGrp="1"/>
          </p:cNvSpPr>
          <p:nvPr>
            <p:ph type="sldNum" sz="quarter" idx="12"/>
          </p:nvPr>
        </p:nvSpPr>
        <p:spPr/>
        <p:txBody>
          <a:bodyPr/>
          <a:lstStyle/>
          <a:p>
            <a:fld id="{40E56BE1-9742-4F29-8D63-9E2A886A5384}" type="slidenum">
              <a:rPr kumimoji="1" lang="ja-JP" altLang="en-US" smtClean="0"/>
              <a:t>14</a:t>
            </a:fld>
            <a:endParaRPr kumimoji="1" lang="ja-JP" altLang="en-US"/>
          </a:p>
        </p:txBody>
      </p:sp>
      <p:graphicFrame>
        <p:nvGraphicFramePr>
          <p:cNvPr id="6" name="コンテンツ プレースホルダー 3">
            <a:extLst>
              <a:ext uri="{FF2B5EF4-FFF2-40B4-BE49-F238E27FC236}">
                <a16:creationId xmlns:a16="http://schemas.microsoft.com/office/drawing/2014/main" id="{8046E0BA-9B5A-5D6C-7650-D58D448AA971}"/>
              </a:ext>
            </a:extLst>
          </p:cNvPr>
          <p:cNvGraphicFramePr>
            <a:graphicFrameLocks/>
          </p:cNvGraphicFramePr>
          <p:nvPr>
            <p:extLst>
              <p:ext uri="{D42A27DB-BD31-4B8C-83A1-F6EECF244321}">
                <p14:modId xmlns:p14="http://schemas.microsoft.com/office/powerpoint/2010/main" val="3548020536"/>
              </p:ext>
            </p:extLst>
          </p:nvPr>
        </p:nvGraphicFramePr>
        <p:xfrm>
          <a:off x="838196" y="2451234"/>
          <a:ext cx="10515604" cy="1178293"/>
        </p:xfrm>
        <a:graphic>
          <a:graphicData uri="http://schemas.openxmlformats.org/drawingml/2006/table">
            <a:tbl>
              <a:tblPr firstRow="1" bandRow="1">
                <a:tableStyleId>{5940675A-B579-460E-94D1-54222C63F5DA}</a:tableStyleId>
              </a:tblPr>
              <a:tblGrid>
                <a:gridCol w="955964">
                  <a:extLst>
                    <a:ext uri="{9D8B030D-6E8A-4147-A177-3AD203B41FA5}">
                      <a16:colId xmlns:a16="http://schemas.microsoft.com/office/drawing/2014/main" val="1026958995"/>
                    </a:ext>
                  </a:extLst>
                </a:gridCol>
                <a:gridCol w="955964">
                  <a:extLst>
                    <a:ext uri="{9D8B030D-6E8A-4147-A177-3AD203B41FA5}">
                      <a16:colId xmlns:a16="http://schemas.microsoft.com/office/drawing/2014/main" val="316310976"/>
                    </a:ext>
                  </a:extLst>
                </a:gridCol>
                <a:gridCol w="955964">
                  <a:extLst>
                    <a:ext uri="{9D8B030D-6E8A-4147-A177-3AD203B41FA5}">
                      <a16:colId xmlns:a16="http://schemas.microsoft.com/office/drawing/2014/main" val="4081635824"/>
                    </a:ext>
                  </a:extLst>
                </a:gridCol>
                <a:gridCol w="955964">
                  <a:extLst>
                    <a:ext uri="{9D8B030D-6E8A-4147-A177-3AD203B41FA5}">
                      <a16:colId xmlns:a16="http://schemas.microsoft.com/office/drawing/2014/main" val="411570883"/>
                    </a:ext>
                  </a:extLst>
                </a:gridCol>
                <a:gridCol w="955964">
                  <a:extLst>
                    <a:ext uri="{9D8B030D-6E8A-4147-A177-3AD203B41FA5}">
                      <a16:colId xmlns:a16="http://schemas.microsoft.com/office/drawing/2014/main" val="4127610182"/>
                    </a:ext>
                  </a:extLst>
                </a:gridCol>
                <a:gridCol w="955964">
                  <a:extLst>
                    <a:ext uri="{9D8B030D-6E8A-4147-A177-3AD203B41FA5}">
                      <a16:colId xmlns:a16="http://schemas.microsoft.com/office/drawing/2014/main" val="3355339498"/>
                    </a:ext>
                  </a:extLst>
                </a:gridCol>
                <a:gridCol w="955964">
                  <a:extLst>
                    <a:ext uri="{9D8B030D-6E8A-4147-A177-3AD203B41FA5}">
                      <a16:colId xmlns:a16="http://schemas.microsoft.com/office/drawing/2014/main" val="3807696403"/>
                    </a:ext>
                  </a:extLst>
                </a:gridCol>
                <a:gridCol w="955964">
                  <a:extLst>
                    <a:ext uri="{9D8B030D-6E8A-4147-A177-3AD203B41FA5}">
                      <a16:colId xmlns:a16="http://schemas.microsoft.com/office/drawing/2014/main" val="4220595670"/>
                    </a:ext>
                  </a:extLst>
                </a:gridCol>
                <a:gridCol w="955964">
                  <a:extLst>
                    <a:ext uri="{9D8B030D-6E8A-4147-A177-3AD203B41FA5}">
                      <a16:colId xmlns:a16="http://schemas.microsoft.com/office/drawing/2014/main" val="1662285587"/>
                    </a:ext>
                  </a:extLst>
                </a:gridCol>
                <a:gridCol w="955964">
                  <a:extLst>
                    <a:ext uri="{9D8B030D-6E8A-4147-A177-3AD203B41FA5}">
                      <a16:colId xmlns:a16="http://schemas.microsoft.com/office/drawing/2014/main" val="453741303"/>
                    </a:ext>
                  </a:extLst>
                </a:gridCol>
                <a:gridCol w="955964">
                  <a:extLst>
                    <a:ext uri="{9D8B030D-6E8A-4147-A177-3AD203B41FA5}">
                      <a16:colId xmlns:a16="http://schemas.microsoft.com/office/drawing/2014/main" val="4027433226"/>
                    </a:ext>
                  </a:extLst>
                </a:gridCol>
              </a:tblGrid>
              <a:tr h="436613">
                <a:tc>
                  <a:txBody>
                    <a:bodyPr/>
                    <a:lstStyle/>
                    <a:p>
                      <a:r>
                        <a:rPr kumimoji="1" lang="en-US" altLang="ja-JP" dirty="0"/>
                        <a:t>10</a:t>
                      </a:r>
                      <a:r>
                        <a:rPr kumimoji="1" lang="ja-JP" altLang="en-US" dirty="0"/>
                        <a:t>進数</a:t>
                      </a:r>
                    </a:p>
                  </a:txBody>
                  <a:tcPr>
                    <a:solidFill>
                      <a:schemeClr val="accent1">
                        <a:lumMod val="40000"/>
                        <a:lumOff val="60000"/>
                      </a:schemeClr>
                    </a:solidFill>
                  </a:tcPr>
                </a:tc>
                <a:tc>
                  <a:txBody>
                    <a:bodyPr/>
                    <a:lstStyle/>
                    <a:p>
                      <a:r>
                        <a:rPr kumimoji="1" lang="en-US" altLang="ja-JP" dirty="0"/>
                        <a:t>1</a:t>
                      </a:r>
                      <a:endParaRPr kumimoji="1" lang="ja-JP" altLang="en-US" dirty="0"/>
                    </a:p>
                  </a:txBody>
                  <a:tcPr>
                    <a:solidFill>
                      <a:schemeClr val="accent1">
                        <a:lumMod val="40000"/>
                        <a:lumOff val="60000"/>
                      </a:schemeClr>
                    </a:solidFill>
                  </a:tcPr>
                </a:tc>
                <a:tc>
                  <a:txBody>
                    <a:bodyPr/>
                    <a:lstStyle/>
                    <a:p>
                      <a:r>
                        <a:rPr kumimoji="1" lang="en-US" altLang="ja-JP" dirty="0"/>
                        <a:t>2</a:t>
                      </a:r>
                    </a:p>
                  </a:txBody>
                  <a:tcPr>
                    <a:solidFill>
                      <a:schemeClr val="accent1">
                        <a:lumMod val="40000"/>
                        <a:lumOff val="60000"/>
                      </a:schemeClr>
                    </a:solidFill>
                  </a:tcPr>
                </a:tc>
                <a:tc>
                  <a:txBody>
                    <a:bodyPr/>
                    <a:lstStyle/>
                    <a:p>
                      <a:r>
                        <a:rPr kumimoji="1" lang="en-US" altLang="ja-JP" dirty="0"/>
                        <a:t>3</a:t>
                      </a:r>
                      <a:endParaRPr kumimoji="1" lang="ja-JP" altLang="en-US" dirty="0"/>
                    </a:p>
                  </a:txBody>
                  <a:tcPr>
                    <a:solidFill>
                      <a:schemeClr val="accent1">
                        <a:lumMod val="40000"/>
                        <a:lumOff val="60000"/>
                      </a:schemeClr>
                    </a:solidFill>
                  </a:tcPr>
                </a:tc>
                <a:tc>
                  <a:txBody>
                    <a:bodyPr/>
                    <a:lstStyle/>
                    <a:p>
                      <a:r>
                        <a:rPr kumimoji="1" lang="en-US" altLang="ja-JP" dirty="0"/>
                        <a:t>4</a:t>
                      </a:r>
                      <a:endParaRPr kumimoji="1" lang="ja-JP" altLang="en-US" dirty="0"/>
                    </a:p>
                  </a:txBody>
                  <a:tcPr>
                    <a:solidFill>
                      <a:schemeClr val="accent1">
                        <a:lumMod val="40000"/>
                        <a:lumOff val="60000"/>
                      </a:schemeClr>
                    </a:solidFill>
                  </a:tcPr>
                </a:tc>
                <a:tc>
                  <a:txBody>
                    <a:bodyPr/>
                    <a:lstStyle/>
                    <a:p>
                      <a:r>
                        <a:rPr kumimoji="1" lang="en-US" altLang="ja-JP" dirty="0"/>
                        <a:t>5</a:t>
                      </a:r>
                      <a:endParaRPr kumimoji="1" lang="ja-JP" altLang="en-US" dirty="0"/>
                    </a:p>
                  </a:txBody>
                  <a:tcPr>
                    <a:solidFill>
                      <a:schemeClr val="accent1">
                        <a:lumMod val="40000"/>
                        <a:lumOff val="60000"/>
                      </a:schemeClr>
                    </a:solidFill>
                  </a:tcPr>
                </a:tc>
                <a:tc>
                  <a:txBody>
                    <a:bodyPr/>
                    <a:lstStyle/>
                    <a:p>
                      <a:r>
                        <a:rPr kumimoji="1" lang="en-US" altLang="ja-JP" dirty="0"/>
                        <a:t>6</a:t>
                      </a:r>
                      <a:endParaRPr kumimoji="1" lang="ja-JP" altLang="en-US" dirty="0"/>
                    </a:p>
                  </a:txBody>
                  <a:tcPr>
                    <a:solidFill>
                      <a:schemeClr val="accent1">
                        <a:lumMod val="40000"/>
                        <a:lumOff val="60000"/>
                      </a:schemeClr>
                    </a:solidFill>
                  </a:tcPr>
                </a:tc>
                <a:tc>
                  <a:txBody>
                    <a:bodyPr/>
                    <a:lstStyle/>
                    <a:p>
                      <a:r>
                        <a:rPr kumimoji="1" lang="en-US" altLang="ja-JP" dirty="0"/>
                        <a:t>7</a:t>
                      </a:r>
                      <a:endParaRPr kumimoji="1" lang="ja-JP" altLang="en-US" dirty="0"/>
                    </a:p>
                  </a:txBody>
                  <a:tcPr>
                    <a:solidFill>
                      <a:schemeClr val="accent1">
                        <a:lumMod val="40000"/>
                        <a:lumOff val="60000"/>
                      </a:schemeClr>
                    </a:solidFill>
                  </a:tcPr>
                </a:tc>
                <a:tc>
                  <a:txBody>
                    <a:bodyPr/>
                    <a:lstStyle/>
                    <a:p>
                      <a:r>
                        <a:rPr kumimoji="1" lang="en-US" altLang="ja-JP" dirty="0"/>
                        <a:t>8</a:t>
                      </a:r>
                      <a:endParaRPr kumimoji="1" lang="ja-JP" altLang="en-US" dirty="0"/>
                    </a:p>
                  </a:txBody>
                  <a:tcPr>
                    <a:solidFill>
                      <a:schemeClr val="accent1">
                        <a:lumMod val="40000"/>
                        <a:lumOff val="60000"/>
                      </a:schemeClr>
                    </a:solidFill>
                  </a:tcPr>
                </a:tc>
                <a:tc>
                  <a:txBody>
                    <a:bodyPr/>
                    <a:lstStyle/>
                    <a:p>
                      <a:r>
                        <a:rPr kumimoji="1" lang="en-US" altLang="ja-JP" dirty="0"/>
                        <a:t>9</a:t>
                      </a:r>
                      <a:endParaRPr kumimoji="1" lang="ja-JP" altLang="en-US" dirty="0"/>
                    </a:p>
                  </a:txBody>
                  <a:tcPr>
                    <a:solidFill>
                      <a:schemeClr val="accent1">
                        <a:lumMod val="40000"/>
                        <a:lumOff val="60000"/>
                      </a:schemeClr>
                    </a:solidFill>
                  </a:tcPr>
                </a:tc>
                <a:tc>
                  <a:txBody>
                    <a:bodyPr/>
                    <a:lstStyle/>
                    <a:p>
                      <a:r>
                        <a:rPr kumimoji="1" lang="en-US" altLang="ja-JP" dirty="0"/>
                        <a:t>10</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3769225944"/>
                  </a:ext>
                </a:extLst>
              </a:tr>
              <a:tr h="370840">
                <a:tc>
                  <a:txBody>
                    <a:bodyPr/>
                    <a:lstStyle/>
                    <a:p>
                      <a:r>
                        <a:rPr kumimoji="1" lang="en-US" altLang="ja-JP" dirty="0"/>
                        <a:t>2</a:t>
                      </a:r>
                      <a:r>
                        <a:rPr kumimoji="1" lang="ja-JP" altLang="en-US" dirty="0"/>
                        <a:t>進数</a:t>
                      </a:r>
                    </a:p>
                  </a:txBody>
                  <a:tcPr>
                    <a:solidFill>
                      <a:schemeClr val="accent1">
                        <a:lumMod val="20000"/>
                        <a:lumOff val="80000"/>
                      </a:schemeClr>
                    </a:solidFill>
                  </a:tcPr>
                </a:tc>
                <a:tc>
                  <a:txBody>
                    <a:bodyPr/>
                    <a:lstStyle/>
                    <a:p>
                      <a:r>
                        <a:rPr kumimoji="1" lang="en-US" altLang="ja-JP" dirty="0"/>
                        <a:t>1</a:t>
                      </a:r>
                      <a:endParaRPr kumimoji="1" lang="ja-JP" altLang="en-US" dirty="0"/>
                    </a:p>
                  </a:txBody>
                  <a:tcPr>
                    <a:solidFill>
                      <a:schemeClr val="accent1">
                        <a:lumMod val="20000"/>
                        <a:lumOff val="80000"/>
                      </a:schemeClr>
                    </a:solidFill>
                  </a:tcPr>
                </a:tc>
                <a:tc>
                  <a:txBody>
                    <a:bodyPr/>
                    <a:lstStyle/>
                    <a:p>
                      <a:r>
                        <a:rPr kumimoji="1" lang="en-US" altLang="ja-JP" dirty="0"/>
                        <a:t>10</a:t>
                      </a:r>
                      <a:endParaRPr kumimoji="1" lang="ja-JP" altLang="en-US" dirty="0"/>
                    </a:p>
                  </a:txBody>
                  <a:tcPr>
                    <a:solidFill>
                      <a:schemeClr val="accent1">
                        <a:lumMod val="20000"/>
                        <a:lumOff val="80000"/>
                      </a:schemeClr>
                    </a:solidFill>
                  </a:tcPr>
                </a:tc>
                <a:tc>
                  <a:txBody>
                    <a:bodyPr/>
                    <a:lstStyle/>
                    <a:p>
                      <a:r>
                        <a:rPr kumimoji="1" lang="en-US" altLang="ja-JP" dirty="0"/>
                        <a:t>11</a:t>
                      </a:r>
                      <a:endParaRPr kumimoji="1" lang="ja-JP" altLang="en-US" dirty="0"/>
                    </a:p>
                  </a:txBody>
                  <a:tcPr>
                    <a:solidFill>
                      <a:schemeClr val="accent1">
                        <a:lumMod val="20000"/>
                        <a:lumOff val="80000"/>
                      </a:schemeClr>
                    </a:solidFill>
                  </a:tcPr>
                </a:tc>
                <a:tc>
                  <a:txBody>
                    <a:bodyPr/>
                    <a:lstStyle/>
                    <a:p>
                      <a:r>
                        <a:rPr kumimoji="1" lang="en-US" altLang="ja-JP" dirty="0"/>
                        <a:t>100</a:t>
                      </a:r>
                      <a:endParaRPr kumimoji="1" lang="ja-JP" altLang="en-US" dirty="0"/>
                    </a:p>
                  </a:txBody>
                  <a:tcPr>
                    <a:solidFill>
                      <a:schemeClr val="accent1">
                        <a:lumMod val="20000"/>
                        <a:lumOff val="80000"/>
                      </a:schemeClr>
                    </a:solidFill>
                  </a:tcPr>
                </a:tc>
                <a:tc>
                  <a:txBody>
                    <a:bodyPr/>
                    <a:lstStyle/>
                    <a:p>
                      <a:r>
                        <a:rPr kumimoji="1" lang="en-US" altLang="ja-JP" dirty="0"/>
                        <a:t>101</a:t>
                      </a:r>
                      <a:endParaRPr kumimoji="1" lang="ja-JP" altLang="en-US" dirty="0"/>
                    </a:p>
                  </a:txBody>
                  <a:tcPr>
                    <a:solidFill>
                      <a:schemeClr val="accent1">
                        <a:lumMod val="20000"/>
                        <a:lumOff val="80000"/>
                      </a:schemeClr>
                    </a:solidFill>
                  </a:tcPr>
                </a:tc>
                <a:tc>
                  <a:txBody>
                    <a:bodyPr/>
                    <a:lstStyle/>
                    <a:p>
                      <a:r>
                        <a:rPr kumimoji="1" lang="en-US" altLang="ja-JP" dirty="0"/>
                        <a:t>110</a:t>
                      </a:r>
                      <a:endParaRPr kumimoji="1" lang="ja-JP" altLang="en-US" dirty="0"/>
                    </a:p>
                  </a:txBody>
                  <a:tcPr>
                    <a:solidFill>
                      <a:schemeClr val="accent1">
                        <a:lumMod val="20000"/>
                        <a:lumOff val="80000"/>
                      </a:schemeClr>
                    </a:solidFill>
                  </a:tcPr>
                </a:tc>
                <a:tc>
                  <a:txBody>
                    <a:bodyPr/>
                    <a:lstStyle/>
                    <a:p>
                      <a:r>
                        <a:rPr kumimoji="1" lang="en-US" altLang="ja-JP" dirty="0"/>
                        <a:t>111</a:t>
                      </a:r>
                      <a:endParaRPr kumimoji="1" lang="ja-JP" altLang="en-US" dirty="0"/>
                    </a:p>
                  </a:txBody>
                  <a:tcPr>
                    <a:solidFill>
                      <a:schemeClr val="accent1">
                        <a:lumMod val="20000"/>
                        <a:lumOff val="80000"/>
                      </a:schemeClr>
                    </a:solidFill>
                  </a:tcPr>
                </a:tc>
                <a:tc>
                  <a:txBody>
                    <a:bodyPr/>
                    <a:lstStyle/>
                    <a:p>
                      <a:r>
                        <a:rPr kumimoji="1" lang="en-US" altLang="ja-JP" dirty="0"/>
                        <a:t>1000</a:t>
                      </a:r>
                      <a:endParaRPr kumimoji="1" lang="ja-JP" altLang="en-US" dirty="0"/>
                    </a:p>
                  </a:txBody>
                  <a:tcPr>
                    <a:solidFill>
                      <a:schemeClr val="accent1">
                        <a:lumMod val="20000"/>
                        <a:lumOff val="80000"/>
                      </a:schemeClr>
                    </a:solidFill>
                  </a:tcPr>
                </a:tc>
                <a:tc>
                  <a:txBody>
                    <a:bodyPr/>
                    <a:lstStyle/>
                    <a:p>
                      <a:r>
                        <a:rPr kumimoji="1" lang="en-US" altLang="ja-JP" dirty="0"/>
                        <a:t>1001</a:t>
                      </a:r>
                      <a:endParaRPr kumimoji="1" lang="ja-JP" altLang="en-US" dirty="0"/>
                    </a:p>
                  </a:txBody>
                  <a:tcPr>
                    <a:solidFill>
                      <a:schemeClr val="accent1">
                        <a:lumMod val="20000"/>
                        <a:lumOff val="80000"/>
                      </a:schemeClr>
                    </a:solidFill>
                  </a:tcPr>
                </a:tc>
                <a:tc>
                  <a:txBody>
                    <a:bodyPr/>
                    <a:lstStyle/>
                    <a:p>
                      <a:r>
                        <a:rPr kumimoji="1" lang="en-US" altLang="ja-JP" dirty="0"/>
                        <a:t>1010</a:t>
                      </a: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3950070788"/>
                  </a:ext>
                </a:extLst>
              </a:tr>
              <a:tr h="370840">
                <a:tc>
                  <a:txBody>
                    <a:bodyPr/>
                    <a:lstStyle/>
                    <a:p>
                      <a:r>
                        <a:rPr kumimoji="1" lang="en-US" altLang="ja-JP" dirty="0"/>
                        <a:t>8</a:t>
                      </a:r>
                      <a:r>
                        <a:rPr kumimoji="1" lang="ja-JP" altLang="en-US" dirty="0"/>
                        <a:t>進数</a:t>
                      </a:r>
                    </a:p>
                  </a:txBody>
                  <a:tcPr>
                    <a:solidFill>
                      <a:schemeClr val="accent1">
                        <a:lumMod val="40000"/>
                        <a:lumOff val="60000"/>
                      </a:schemeClr>
                    </a:solidFill>
                  </a:tcPr>
                </a:tc>
                <a:tc>
                  <a:txBody>
                    <a:bodyPr/>
                    <a:lstStyle/>
                    <a:p>
                      <a:r>
                        <a:rPr kumimoji="1" lang="en-US" altLang="ja-JP" dirty="0"/>
                        <a:t>1</a:t>
                      </a:r>
                      <a:endParaRPr kumimoji="1" lang="ja-JP" altLang="en-US" dirty="0"/>
                    </a:p>
                  </a:txBody>
                  <a:tcPr>
                    <a:solidFill>
                      <a:schemeClr val="accent1">
                        <a:lumMod val="40000"/>
                        <a:lumOff val="60000"/>
                      </a:schemeClr>
                    </a:solidFill>
                  </a:tcPr>
                </a:tc>
                <a:tc>
                  <a:txBody>
                    <a:bodyPr/>
                    <a:lstStyle/>
                    <a:p>
                      <a:r>
                        <a:rPr kumimoji="1" lang="en-US" altLang="ja-JP" dirty="0"/>
                        <a:t>2</a:t>
                      </a:r>
                      <a:endParaRPr kumimoji="1" lang="ja-JP" altLang="en-US" dirty="0"/>
                    </a:p>
                  </a:txBody>
                  <a:tcPr>
                    <a:solidFill>
                      <a:schemeClr val="accent1">
                        <a:lumMod val="40000"/>
                        <a:lumOff val="60000"/>
                      </a:schemeClr>
                    </a:solidFill>
                  </a:tcPr>
                </a:tc>
                <a:tc>
                  <a:txBody>
                    <a:bodyPr/>
                    <a:lstStyle/>
                    <a:p>
                      <a:r>
                        <a:rPr kumimoji="1" lang="en-US" altLang="ja-JP" dirty="0"/>
                        <a:t>3</a:t>
                      </a:r>
                      <a:endParaRPr kumimoji="1" lang="ja-JP" altLang="en-US" dirty="0"/>
                    </a:p>
                  </a:txBody>
                  <a:tcPr>
                    <a:solidFill>
                      <a:schemeClr val="accent1">
                        <a:lumMod val="40000"/>
                        <a:lumOff val="60000"/>
                      </a:schemeClr>
                    </a:solidFill>
                  </a:tcPr>
                </a:tc>
                <a:tc>
                  <a:txBody>
                    <a:bodyPr/>
                    <a:lstStyle/>
                    <a:p>
                      <a:r>
                        <a:rPr kumimoji="1" lang="en-US" altLang="ja-JP" dirty="0"/>
                        <a:t>4</a:t>
                      </a:r>
                      <a:endParaRPr kumimoji="1" lang="ja-JP" altLang="en-US" dirty="0"/>
                    </a:p>
                  </a:txBody>
                  <a:tcPr>
                    <a:solidFill>
                      <a:schemeClr val="accent1">
                        <a:lumMod val="40000"/>
                        <a:lumOff val="60000"/>
                      </a:schemeClr>
                    </a:solidFill>
                  </a:tcPr>
                </a:tc>
                <a:tc>
                  <a:txBody>
                    <a:bodyPr/>
                    <a:lstStyle/>
                    <a:p>
                      <a:r>
                        <a:rPr kumimoji="1" lang="en-US" altLang="ja-JP" dirty="0"/>
                        <a:t>5</a:t>
                      </a:r>
                      <a:endParaRPr kumimoji="1" lang="ja-JP" altLang="en-US" dirty="0"/>
                    </a:p>
                  </a:txBody>
                  <a:tcPr>
                    <a:solidFill>
                      <a:schemeClr val="accent1">
                        <a:lumMod val="40000"/>
                        <a:lumOff val="60000"/>
                      </a:schemeClr>
                    </a:solidFill>
                  </a:tcPr>
                </a:tc>
                <a:tc>
                  <a:txBody>
                    <a:bodyPr/>
                    <a:lstStyle/>
                    <a:p>
                      <a:r>
                        <a:rPr kumimoji="1" lang="en-US" altLang="ja-JP" dirty="0"/>
                        <a:t>6</a:t>
                      </a:r>
                      <a:endParaRPr kumimoji="1" lang="ja-JP" altLang="en-US" dirty="0"/>
                    </a:p>
                  </a:txBody>
                  <a:tcPr>
                    <a:solidFill>
                      <a:schemeClr val="accent1">
                        <a:lumMod val="40000"/>
                        <a:lumOff val="60000"/>
                      </a:schemeClr>
                    </a:solidFill>
                  </a:tcPr>
                </a:tc>
                <a:tc>
                  <a:txBody>
                    <a:bodyPr/>
                    <a:lstStyle/>
                    <a:p>
                      <a:r>
                        <a:rPr kumimoji="1" lang="en-US" altLang="ja-JP" dirty="0"/>
                        <a:t>7</a:t>
                      </a:r>
                      <a:endParaRPr kumimoji="1" lang="ja-JP" altLang="en-US" dirty="0"/>
                    </a:p>
                  </a:txBody>
                  <a:tcPr>
                    <a:solidFill>
                      <a:schemeClr val="accent1">
                        <a:lumMod val="40000"/>
                        <a:lumOff val="60000"/>
                      </a:schemeClr>
                    </a:solidFill>
                  </a:tcPr>
                </a:tc>
                <a:tc>
                  <a:txBody>
                    <a:bodyPr/>
                    <a:lstStyle/>
                    <a:p>
                      <a:r>
                        <a:rPr kumimoji="1" lang="en-US" altLang="ja-JP" dirty="0"/>
                        <a:t>10</a:t>
                      </a:r>
                      <a:endParaRPr kumimoji="1" lang="ja-JP" altLang="en-US" dirty="0"/>
                    </a:p>
                  </a:txBody>
                  <a:tcPr>
                    <a:solidFill>
                      <a:schemeClr val="accent1">
                        <a:lumMod val="40000"/>
                        <a:lumOff val="60000"/>
                      </a:schemeClr>
                    </a:solidFill>
                  </a:tcPr>
                </a:tc>
                <a:tc>
                  <a:txBody>
                    <a:bodyPr/>
                    <a:lstStyle/>
                    <a:p>
                      <a:r>
                        <a:rPr kumimoji="1" lang="en-US" altLang="ja-JP" dirty="0"/>
                        <a:t>11</a:t>
                      </a:r>
                      <a:endParaRPr kumimoji="1" lang="ja-JP" altLang="en-US" dirty="0"/>
                    </a:p>
                  </a:txBody>
                  <a:tcPr>
                    <a:solidFill>
                      <a:schemeClr val="accent1">
                        <a:lumMod val="40000"/>
                        <a:lumOff val="60000"/>
                      </a:schemeClr>
                    </a:solidFill>
                  </a:tcPr>
                </a:tc>
                <a:tc>
                  <a:txBody>
                    <a:bodyPr/>
                    <a:lstStyle/>
                    <a:p>
                      <a:r>
                        <a:rPr kumimoji="1" lang="en-US" altLang="ja-JP" dirty="0"/>
                        <a:t>12</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1705721909"/>
                  </a:ext>
                </a:extLst>
              </a:tr>
            </a:tbl>
          </a:graphicData>
        </a:graphic>
      </p:graphicFrame>
      <p:graphicFrame>
        <p:nvGraphicFramePr>
          <p:cNvPr id="7" name="コンテンツ プレースホルダー 3">
            <a:extLst>
              <a:ext uri="{FF2B5EF4-FFF2-40B4-BE49-F238E27FC236}">
                <a16:creationId xmlns:a16="http://schemas.microsoft.com/office/drawing/2014/main" id="{2EB92D6D-9D28-1359-45F7-D81C7534FF51}"/>
              </a:ext>
            </a:extLst>
          </p:cNvPr>
          <p:cNvGraphicFramePr>
            <a:graphicFrameLocks/>
          </p:cNvGraphicFramePr>
          <p:nvPr>
            <p:extLst>
              <p:ext uri="{D42A27DB-BD31-4B8C-83A1-F6EECF244321}">
                <p14:modId xmlns:p14="http://schemas.microsoft.com/office/powerpoint/2010/main" val="708707530"/>
              </p:ext>
            </p:extLst>
          </p:nvPr>
        </p:nvGraphicFramePr>
        <p:xfrm>
          <a:off x="838196" y="4246464"/>
          <a:ext cx="10515604" cy="1549133"/>
        </p:xfrm>
        <a:graphic>
          <a:graphicData uri="http://schemas.openxmlformats.org/drawingml/2006/table">
            <a:tbl>
              <a:tblPr firstRow="1" bandRow="1">
                <a:tableStyleId>{5940675A-B579-460E-94D1-54222C63F5DA}</a:tableStyleId>
              </a:tblPr>
              <a:tblGrid>
                <a:gridCol w="955964">
                  <a:extLst>
                    <a:ext uri="{9D8B030D-6E8A-4147-A177-3AD203B41FA5}">
                      <a16:colId xmlns:a16="http://schemas.microsoft.com/office/drawing/2014/main" val="1026958995"/>
                    </a:ext>
                  </a:extLst>
                </a:gridCol>
                <a:gridCol w="955964">
                  <a:extLst>
                    <a:ext uri="{9D8B030D-6E8A-4147-A177-3AD203B41FA5}">
                      <a16:colId xmlns:a16="http://schemas.microsoft.com/office/drawing/2014/main" val="316310976"/>
                    </a:ext>
                  </a:extLst>
                </a:gridCol>
                <a:gridCol w="955964">
                  <a:extLst>
                    <a:ext uri="{9D8B030D-6E8A-4147-A177-3AD203B41FA5}">
                      <a16:colId xmlns:a16="http://schemas.microsoft.com/office/drawing/2014/main" val="4081635824"/>
                    </a:ext>
                  </a:extLst>
                </a:gridCol>
                <a:gridCol w="955964">
                  <a:extLst>
                    <a:ext uri="{9D8B030D-6E8A-4147-A177-3AD203B41FA5}">
                      <a16:colId xmlns:a16="http://schemas.microsoft.com/office/drawing/2014/main" val="411570883"/>
                    </a:ext>
                  </a:extLst>
                </a:gridCol>
                <a:gridCol w="955964">
                  <a:extLst>
                    <a:ext uri="{9D8B030D-6E8A-4147-A177-3AD203B41FA5}">
                      <a16:colId xmlns:a16="http://schemas.microsoft.com/office/drawing/2014/main" val="4127610182"/>
                    </a:ext>
                  </a:extLst>
                </a:gridCol>
                <a:gridCol w="955964">
                  <a:extLst>
                    <a:ext uri="{9D8B030D-6E8A-4147-A177-3AD203B41FA5}">
                      <a16:colId xmlns:a16="http://schemas.microsoft.com/office/drawing/2014/main" val="3355339498"/>
                    </a:ext>
                  </a:extLst>
                </a:gridCol>
                <a:gridCol w="955964">
                  <a:extLst>
                    <a:ext uri="{9D8B030D-6E8A-4147-A177-3AD203B41FA5}">
                      <a16:colId xmlns:a16="http://schemas.microsoft.com/office/drawing/2014/main" val="3807696403"/>
                    </a:ext>
                  </a:extLst>
                </a:gridCol>
                <a:gridCol w="955964">
                  <a:extLst>
                    <a:ext uri="{9D8B030D-6E8A-4147-A177-3AD203B41FA5}">
                      <a16:colId xmlns:a16="http://schemas.microsoft.com/office/drawing/2014/main" val="4220595670"/>
                    </a:ext>
                  </a:extLst>
                </a:gridCol>
                <a:gridCol w="955964">
                  <a:extLst>
                    <a:ext uri="{9D8B030D-6E8A-4147-A177-3AD203B41FA5}">
                      <a16:colId xmlns:a16="http://schemas.microsoft.com/office/drawing/2014/main" val="1662285587"/>
                    </a:ext>
                  </a:extLst>
                </a:gridCol>
                <a:gridCol w="955964">
                  <a:extLst>
                    <a:ext uri="{9D8B030D-6E8A-4147-A177-3AD203B41FA5}">
                      <a16:colId xmlns:a16="http://schemas.microsoft.com/office/drawing/2014/main" val="453741303"/>
                    </a:ext>
                  </a:extLst>
                </a:gridCol>
                <a:gridCol w="955964">
                  <a:extLst>
                    <a:ext uri="{9D8B030D-6E8A-4147-A177-3AD203B41FA5}">
                      <a16:colId xmlns:a16="http://schemas.microsoft.com/office/drawing/2014/main" val="4027433226"/>
                    </a:ext>
                  </a:extLst>
                </a:gridCol>
              </a:tblGrid>
              <a:tr h="436613">
                <a:tc>
                  <a:txBody>
                    <a:bodyPr/>
                    <a:lstStyle/>
                    <a:p>
                      <a:r>
                        <a:rPr kumimoji="1" lang="en-US" altLang="ja-JP" dirty="0"/>
                        <a:t>10</a:t>
                      </a:r>
                      <a:r>
                        <a:rPr kumimoji="1" lang="ja-JP" altLang="en-US" dirty="0"/>
                        <a:t>進数</a:t>
                      </a:r>
                    </a:p>
                  </a:txBody>
                  <a:tcPr>
                    <a:solidFill>
                      <a:schemeClr val="accent1">
                        <a:lumMod val="40000"/>
                        <a:lumOff val="60000"/>
                      </a:schemeClr>
                    </a:solidFill>
                  </a:tcPr>
                </a:tc>
                <a:tc>
                  <a:txBody>
                    <a:bodyPr/>
                    <a:lstStyle/>
                    <a:p>
                      <a:r>
                        <a:rPr kumimoji="1" lang="en-US" altLang="ja-JP" dirty="0"/>
                        <a:t>1</a:t>
                      </a:r>
                      <a:endParaRPr kumimoji="1" lang="ja-JP" altLang="en-US" dirty="0"/>
                    </a:p>
                  </a:txBody>
                  <a:tcPr>
                    <a:solidFill>
                      <a:schemeClr val="accent1">
                        <a:lumMod val="40000"/>
                        <a:lumOff val="60000"/>
                      </a:schemeClr>
                    </a:solidFill>
                  </a:tcPr>
                </a:tc>
                <a:tc>
                  <a:txBody>
                    <a:bodyPr/>
                    <a:lstStyle/>
                    <a:p>
                      <a:r>
                        <a:rPr kumimoji="1" lang="en-US" altLang="ja-JP" dirty="0"/>
                        <a:t>2</a:t>
                      </a:r>
                    </a:p>
                  </a:txBody>
                  <a:tcPr>
                    <a:solidFill>
                      <a:schemeClr val="accent1">
                        <a:lumMod val="40000"/>
                        <a:lumOff val="60000"/>
                      </a:schemeClr>
                    </a:solidFill>
                  </a:tcPr>
                </a:tc>
                <a:tc>
                  <a:txBody>
                    <a:bodyPr/>
                    <a:lstStyle/>
                    <a:p>
                      <a:r>
                        <a:rPr kumimoji="1" lang="en-US" altLang="ja-JP" dirty="0"/>
                        <a:t>3</a:t>
                      </a:r>
                      <a:endParaRPr kumimoji="1" lang="ja-JP" altLang="en-US" dirty="0"/>
                    </a:p>
                  </a:txBody>
                  <a:tcPr>
                    <a:solidFill>
                      <a:schemeClr val="accent1">
                        <a:lumMod val="40000"/>
                        <a:lumOff val="60000"/>
                      </a:schemeClr>
                    </a:solidFill>
                  </a:tcPr>
                </a:tc>
                <a:tc>
                  <a:txBody>
                    <a:bodyPr/>
                    <a:lstStyle/>
                    <a:p>
                      <a:r>
                        <a:rPr kumimoji="1" lang="en-US" altLang="ja-JP" dirty="0"/>
                        <a:t>4</a:t>
                      </a:r>
                      <a:endParaRPr kumimoji="1" lang="ja-JP" altLang="en-US" dirty="0"/>
                    </a:p>
                  </a:txBody>
                  <a:tcPr>
                    <a:solidFill>
                      <a:schemeClr val="accent1">
                        <a:lumMod val="40000"/>
                        <a:lumOff val="60000"/>
                      </a:schemeClr>
                    </a:solidFill>
                  </a:tcPr>
                </a:tc>
                <a:tc>
                  <a:txBody>
                    <a:bodyPr/>
                    <a:lstStyle/>
                    <a:p>
                      <a:r>
                        <a:rPr kumimoji="1" lang="en-US" altLang="ja-JP" dirty="0"/>
                        <a:t>5</a:t>
                      </a:r>
                      <a:endParaRPr kumimoji="1" lang="ja-JP" altLang="en-US" dirty="0"/>
                    </a:p>
                  </a:txBody>
                  <a:tcPr>
                    <a:solidFill>
                      <a:schemeClr val="accent1">
                        <a:lumMod val="40000"/>
                        <a:lumOff val="60000"/>
                      </a:schemeClr>
                    </a:solidFill>
                  </a:tcPr>
                </a:tc>
                <a:tc>
                  <a:txBody>
                    <a:bodyPr/>
                    <a:lstStyle/>
                    <a:p>
                      <a:r>
                        <a:rPr kumimoji="1" lang="en-US" altLang="ja-JP" dirty="0"/>
                        <a:t>6</a:t>
                      </a:r>
                      <a:endParaRPr kumimoji="1" lang="ja-JP" altLang="en-US" dirty="0"/>
                    </a:p>
                  </a:txBody>
                  <a:tcPr>
                    <a:solidFill>
                      <a:schemeClr val="accent1">
                        <a:lumMod val="40000"/>
                        <a:lumOff val="60000"/>
                      </a:schemeClr>
                    </a:solidFill>
                  </a:tcPr>
                </a:tc>
                <a:tc>
                  <a:txBody>
                    <a:bodyPr/>
                    <a:lstStyle/>
                    <a:p>
                      <a:r>
                        <a:rPr kumimoji="1" lang="en-US" altLang="ja-JP" dirty="0"/>
                        <a:t>7</a:t>
                      </a:r>
                      <a:endParaRPr kumimoji="1" lang="ja-JP" altLang="en-US" dirty="0"/>
                    </a:p>
                  </a:txBody>
                  <a:tcPr>
                    <a:solidFill>
                      <a:schemeClr val="accent1">
                        <a:lumMod val="40000"/>
                        <a:lumOff val="60000"/>
                      </a:schemeClr>
                    </a:solidFill>
                  </a:tcPr>
                </a:tc>
                <a:tc>
                  <a:txBody>
                    <a:bodyPr/>
                    <a:lstStyle/>
                    <a:p>
                      <a:r>
                        <a:rPr kumimoji="1" lang="en-US" altLang="ja-JP" dirty="0"/>
                        <a:t>8</a:t>
                      </a:r>
                      <a:endParaRPr kumimoji="1" lang="ja-JP" altLang="en-US" dirty="0"/>
                    </a:p>
                  </a:txBody>
                  <a:tcPr>
                    <a:solidFill>
                      <a:schemeClr val="accent1">
                        <a:lumMod val="40000"/>
                        <a:lumOff val="60000"/>
                      </a:schemeClr>
                    </a:solidFill>
                  </a:tcPr>
                </a:tc>
                <a:tc>
                  <a:txBody>
                    <a:bodyPr/>
                    <a:lstStyle/>
                    <a:p>
                      <a:r>
                        <a:rPr kumimoji="1" lang="en-US" altLang="ja-JP" dirty="0"/>
                        <a:t>9</a:t>
                      </a:r>
                      <a:endParaRPr kumimoji="1" lang="ja-JP" altLang="en-US" dirty="0"/>
                    </a:p>
                  </a:txBody>
                  <a:tcPr>
                    <a:solidFill>
                      <a:schemeClr val="accent1">
                        <a:lumMod val="40000"/>
                        <a:lumOff val="60000"/>
                      </a:schemeClr>
                    </a:solidFill>
                  </a:tcPr>
                </a:tc>
                <a:tc>
                  <a:txBody>
                    <a:bodyPr/>
                    <a:lstStyle/>
                    <a:p>
                      <a:r>
                        <a:rPr kumimoji="1" lang="en-US" altLang="ja-JP" dirty="0"/>
                        <a:t>10</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3769225944"/>
                  </a:ext>
                </a:extLst>
              </a:tr>
              <a:tr h="370840">
                <a:tc>
                  <a:txBody>
                    <a:bodyPr/>
                    <a:lstStyle/>
                    <a:p>
                      <a:r>
                        <a:rPr kumimoji="1" lang="en-US" altLang="ja-JP" dirty="0"/>
                        <a:t>16</a:t>
                      </a:r>
                      <a:r>
                        <a:rPr kumimoji="1" lang="ja-JP" altLang="en-US" dirty="0"/>
                        <a:t>進数</a:t>
                      </a:r>
                    </a:p>
                  </a:txBody>
                  <a:tcPr>
                    <a:solidFill>
                      <a:schemeClr val="accent1">
                        <a:lumMod val="20000"/>
                        <a:lumOff val="80000"/>
                      </a:schemeClr>
                    </a:solidFill>
                  </a:tcPr>
                </a:tc>
                <a:tc>
                  <a:txBody>
                    <a:bodyPr/>
                    <a:lstStyle/>
                    <a:p>
                      <a:r>
                        <a:rPr kumimoji="1" lang="en-US" altLang="ja-JP" dirty="0"/>
                        <a:t>1</a:t>
                      </a:r>
                      <a:endParaRPr kumimoji="1" lang="ja-JP" altLang="en-US" dirty="0"/>
                    </a:p>
                  </a:txBody>
                  <a:tcPr>
                    <a:solidFill>
                      <a:schemeClr val="accent1">
                        <a:lumMod val="20000"/>
                        <a:lumOff val="80000"/>
                      </a:schemeClr>
                    </a:solidFill>
                  </a:tcPr>
                </a:tc>
                <a:tc>
                  <a:txBody>
                    <a:bodyPr/>
                    <a:lstStyle/>
                    <a:p>
                      <a:r>
                        <a:rPr kumimoji="1" lang="en-US" altLang="ja-JP" dirty="0"/>
                        <a:t>2</a:t>
                      </a:r>
                    </a:p>
                  </a:txBody>
                  <a:tcPr>
                    <a:solidFill>
                      <a:schemeClr val="accent1">
                        <a:lumMod val="20000"/>
                        <a:lumOff val="80000"/>
                      </a:schemeClr>
                    </a:solidFill>
                  </a:tcPr>
                </a:tc>
                <a:tc>
                  <a:txBody>
                    <a:bodyPr/>
                    <a:lstStyle/>
                    <a:p>
                      <a:r>
                        <a:rPr kumimoji="1" lang="en-US" altLang="ja-JP" dirty="0"/>
                        <a:t>3</a:t>
                      </a:r>
                      <a:endParaRPr kumimoji="1" lang="ja-JP" altLang="en-US" dirty="0"/>
                    </a:p>
                  </a:txBody>
                  <a:tcPr>
                    <a:solidFill>
                      <a:schemeClr val="accent1">
                        <a:lumMod val="20000"/>
                        <a:lumOff val="80000"/>
                      </a:schemeClr>
                    </a:solidFill>
                  </a:tcPr>
                </a:tc>
                <a:tc>
                  <a:txBody>
                    <a:bodyPr/>
                    <a:lstStyle/>
                    <a:p>
                      <a:r>
                        <a:rPr kumimoji="1" lang="en-US" altLang="ja-JP" dirty="0"/>
                        <a:t>4</a:t>
                      </a:r>
                      <a:endParaRPr kumimoji="1" lang="ja-JP" altLang="en-US" dirty="0"/>
                    </a:p>
                  </a:txBody>
                  <a:tcPr>
                    <a:solidFill>
                      <a:schemeClr val="accent1">
                        <a:lumMod val="20000"/>
                        <a:lumOff val="80000"/>
                      </a:schemeClr>
                    </a:solidFill>
                  </a:tcPr>
                </a:tc>
                <a:tc>
                  <a:txBody>
                    <a:bodyPr/>
                    <a:lstStyle/>
                    <a:p>
                      <a:r>
                        <a:rPr kumimoji="1" lang="en-US" altLang="ja-JP" dirty="0"/>
                        <a:t>5</a:t>
                      </a:r>
                      <a:endParaRPr kumimoji="1" lang="ja-JP" altLang="en-US" dirty="0"/>
                    </a:p>
                  </a:txBody>
                  <a:tcPr>
                    <a:solidFill>
                      <a:schemeClr val="accent1">
                        <a:lumMod val="20000"/>
                        <a:lumOff val="80000"/>
                      </a:schemeClr>
                    </a:solidFill>
                  </a:tcPr>
                </a:tc>
                <a:tc>
                  <a:txBody>
                    <a:bodyPr/>
                    <a:lstStyle/>
                    <a:p>
                      <a:r>
                        <a:rPr kumimoji="1" lang="en-US" altLang="ja-JP" dirty="0"/>
                        <a:t>6</a:t>
                      </a:r>
                      <a:endParaRPr kumimoji="1" lang="ja-JP" altLang="en-US" dirty="0"/>
                    </a:p>
                  </a:txBody>
                  <a:tcPr>
                    <a:solidFill>
                      <a:schemeClr val="accent1">
                        <a:lumMod val="20000"/>
                        <a:lumOff val="80000"/>
                      </a:schemeClr>
                    </a:solidFill>
                  </a:tcPr>
                </a:tc>
                <a:tc>
                  <a:txBody>
                    <a:bodyPr/>
                    <a:lstStyle/>
                    <a:p>
                      <a:r>
                        <a:rPr kumimoji="1" lang="en-US" altLang="ja-JP" dirty="0"/>
                        <a:t>7</a:t>
                      </a:r>
                      <a:endParaRPr kumimoji="1" lang="ja-JP" altLang="en-US" dirty="0"/>
                    </a:p>
                  </a:txBody>
                  <a:tcPr>
                    <a:solidFill>
                      <a:schemeClr val="accent1">
                        <a:lumMod val="20000"/>
                        <a:lumOff val="80000"/>
                      </a:schemeClr>
                    </a:solidFill>
                  </a:tcPr>
                </a:tc>
                <a:tc>
                  <a:txBody>
                    <a:bodyPr/>
                    <a:lstStyle/>
                    <a:p>
                      <a:r>
                        <a:rPr kumimoji="1" lang="en-US" altLang="ja-JP" dirty="0"/>
                        <a:t>8</a:t>
                      </a:r>
                      <a:endParaRPr kumimoji="1" lang="ja-JP" altLang="en-US" dirty="0"/>
                    </a:p>
                  </a:txBody>
                  <a:tcPr>
                    <a:solidFill>
                      <a:schemeClr val="accent1">
                        <a:lumMod val="20000"/>
                        <a:lumOff val="80000"/>
                      </a:schemeClr>
                    </a:solidFill>
                  </a:tcPr>
                </a:tc>
                <a:tc>
                  <a:txBody>
                    <a:bodyPr/>
                    <a:lstStyle/>
                    <a:p>
                      <a:r>
                        <a:rPr kumimoji="1" lang="en-US" altLang="ja-JP" dirty="0"/>
                        <a:t>9</a:t>
                      </a:r>
                      <a:endParaRPr kumimoji="1" lang="ja-JP" altLang="en-US" dirty="0"/>
                    </a:p>
                  </a:txBody>
                  <a:tcPr>
                    <a:solidFill>
                      <a:schemeClr val="accent1">
                        <a:lumMod val="20000"/>
                        <a:lumOff val="80000"/>
                      </a:schemeClr>
                    </a:solidFill>
                  </a:tcPr>
                </a:tc>
                <a:tc>
                  <a:txBody>
                    <a:bodyPr/>
                    <a:lstStyle/>
                    <a:p>
                      <a:r>
                        <a:rPr kumimoji="1" lang="en-US" altLang="ja-JP" dirty="0"/>
                        <a:t>10</a:t>
                      </a: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3950070788"/>
                  </a:ext>
                </a:extLst>
              </a:tr>
              <a:tr h="370840">
                <a:tc>
                  <a:txBody>
                    <a:bodyPr/>
                    <a:lstStyle/>
                    <a:p>
                      <a:r>
                        <a:rPr kumimoji="1" lang="en-US" altLang="ja-JP" dirty="0"/>
                        <a:t>10</a:t>
                      </a:r>
                      <a:r>
                        <a:rPr kumimoji="1" lang="ja-JP" altLang="en-US" dirty="0"/>
                        <a:t>進数</a:t>
                      </a:r>
                    </a:p>
                  </a:txBody>
                  <a:tcPr>
                    <a:solidFill>
                      <a:schemeClr val="accent1">
                        <a:lumMod val="40000"/>
                        <a:lumOff val="60000"/>
                      </a:schemeClr>
                    </a:solidFill>
                  </a:tcPr>
                </a:tc>
                <a:tc>
                  <a:txBody>
                    <a:bodyPr/>
                    <a:lstStyle/>
                    <a:p>
                      <a:r>
                        <a:rPr kumimoji="1" lang="en-US" altLang="ja-JP" dirty="0"/>
                        <a:t>11</a:t>
                      </a:r>
                      <a:endParaRPr kumimoji="1" lang="ja-JP" altLang="en-US" dirty="0"/>
                    </a:p>
                  </a:txBody>
                  <a:tcPr>
                    <a:solidFill>
                      <a:schemeClr val="accent1">
                        <a:lumMod val="40000"/>
                        <a:lumOff val="60000"/>
                      </a:schemeClr>
                    </a:solidFill>
                  </a:tcPr>
                </a:tc>
                <a:tc>
                  <a:txBody>
                    <a:bodyPr/>
                    <a:lstStyle/>
                    <a:p>
                      <a:r>
                        <a:rPr kumimoji="1" lang="en-US" altLang="ja-JP" dirty="0"/>
                        <a:t>12</a:t>
                      </a:r>
                      <a:endParaRPr kumimoji="1" lang="ja-JP" altLang="en-US" dirty="0"/>
                    </a:p>
                  </a:txBody>
                  <a:tcPr>
                    <a:solidFill>
                      <a:schemeClr val="accent1">
                        <a:lumMod val="40000"/>
                        <a:lumOff val="60000"/>
                      </a:schemeClr>
                    </a:solidFill>
                  </a:tcPr>
                </a:tc>
                <a:tc>
                  <a:txBody>
                    <a:bodyPr/>
                    <a:lstStyle/>
                    <a:p>
                      <a:r>
                        <a:rPr kumimoji="1" lang="en-US" altLang="ja-JP" dirty="0"/>
                        <a:t>13</a:t>
                      </a:r>
                      <a:endParaRPr kumimoji="1" lang="ja-JP" altLang="en-US" dirty="0"/>
                    </a:p>
                  </a:txBody>
                  <a:tcPr>
                    <a:solidFill>
                      <a:schemeClr val="accent1">
                        <a:lumMod val="40000"/>
                        <a:lumOff val="60000"/>
                      </a:schemeClr>
                    </a:solidFill>
                  </a:tcPr>
                </a:tc>
                <a:tc>
                  <a:txBody>
                    <a:bodyPr/>
                    <a:lstStyle/>
                    <a:p>
                      <a:r>
                        <a:rPr kumimoji="1" lang="en-US" altLang="ja-JP" dirty="0"/>
                        <a:t>14</a:t>
                      </a:r>
                      <a:endParaRPr kumimoji="1" lang="ja-JP" altLang="en-US" dirty="0"/>
                    </a:p>
                  </a:txBody>
                  <a:tcPr>
                    <a:solidFill>
                      <a:schemeClr val="accent1">
                        <a:lumMod val="40000"/>
                        <a:lumOff val="60000"/>
                      </a:schemeClr>
                    </a:solidFill>
                  </a:tcPr>
                </a:tc>
                <a:tc>
                  <a:txBody>
                    <a:bodyPr/>
                    <a:lstStyle/>
                    <a:p>
                      <a:r>
                        <a:rPr kumimoji="1" lang="en-US" altLang="ja-JP" dirty="0"/>
                        <a:t>15</a:t>
                      </a:r>
                      <a:endParaRPr kumimoji="1" lang="ja-JP" altLang="en-US" dirty="0"/>
                    </a:p>
                  </a:txBody>
                  <a:tcPr>
                    <a:solidFill>
                      <a:schemeClr val="accent1">
                        <a:lumMod val="40000"/>
                        <a:lumOff val="60000"/>
                      </a:schemeClr>
                    </a:solidFill>
                  </a:tcPr>
                </a:tc>
                <a:tc>
                  <a:txBody>
                    <a:bodyPr/>
                    <a:lstStyle/>
                    <a:p>
                      <a:r>
                        <a:rPr kumimoji="1" lang="en-US" altLang="ja-JP" dirty="0"/>
                        <a:t>16</a:t>
                      </a:r>
                      <a:endParaRPr kumimoji="1" lang="ja-JP" altLang="en-US" dirty="0"/>
                    </a:p>
                  </a:txBody>
                  <a:tcPr>
                    <a:solidFill>
                      <a:schemeClr val="accent1">
                        <a:lumMod val="40000"/>
                        <a:lumOff val="60000"/>
                      </a:schemeClr>
                    </a:solidFill>
                  </a:tcPr>
                </a:tc>
                <a:tc>
                  <a:txBody>
                    <a:bodyPr/>
                    <a:lstStyle/>
                    <a:p>
                      <a:r>
                        <a:rPr kumimoji="1" lang="en-US" altLang="ja-JP" dirty="0"/>
                        <a:t>17</a:t>
                      </a:r>
                      <a:endParaRPr kumimoji="1" lang="ja-JP" altLang="en-US" dirty="0"/>
                    </a:p>
                  </a:txBody>
                  <a:tcPr>
                    <a:solidFill>
                      <a:schemeClr val="accent1">
                        <a:lumMod val="40000"/>
                        <a:lumOff val="60000"/>
                      </a:schemeClr>
                    </a:solidFill>
                  </a:tcPr>
                </a:tc>
                <a:tc>
                  <a:txBody>
                    <a:bodyPr/>
                    <a:lstStyle/>
                    <a:p>
                      <a:r>
                        <a:rPr kumimoji="1" lang="en-US" altLang="ja-JP" dirty="0"/>
                        <a:t>18</a:t>
                      </a:r>
                      <a:endParaRPr kumimoji="1" lang="ja-JP" altLang="en-US" dirty="0"/>
                    </a:p>
                  </a:txBody>
                  <a:tcPr>
                    <a:solidFill>
                      <a:schemeClr val="accent1">
                        <a:lumMod val="40000"/>
                        <a:lumOff val="60000"/>
                      </a:schemeClr>
                    </a:solidFill>
                  </a:tcPr>
                </a:tc>
                <a:tc>
                  <a:txBody>
                    <a:bodyPr/>
                    <a:lstStyle/>
                    <a:p>
                      <a:r>
                        <a:rPr kumimoji="1" lang="en-US" altLang="ja-JP" dirty="0"/>
                        <a:t>19</a:t>
                      </a:r>
                      <a:endParaRPr kumimoji="1" lang="ja-JP" altLang="en-US" dirty="0"/>
                    </a:p>
                  </a:txBody>
                  <a:tcPr>
                    <a:solidFill>
                      <a:schemeClr val="accent1">
                        <a:lumMod val="40000"/>
                        <a:lumOff val="60000"/>
                      </a:schemeClr>
                    </a:solidFill>
                  </a:tcPr>
                </a:tc>
                <a:tc>
                  <a:txBody>
                    <a:bodyPr/>
                    <a:lstStyle/>
                    <a:p>
                      <a:r>
                        <a:rPr kumimoji="1" lang="en-US" altLang="ja-JP" dirty="0"/>
                        <a:t>20</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1705721909"/>
                  </a:ext>
                </a:extLst>
              </a:tr>
              <a:tr h="370840">
                <a:tc>
                  <a:txBody>
                    <a:bodyPr/>
                    <a:lstStyle/>
                    <a:p>
                      <a:r>
                        <a:rPr kumimoji="1" lang="en-US" altLang="ja-JP" dirty="0"/>
                        <a:t>16</a:t>
                      </a:r>
                      <a:r>
                        <a:rPr kumimoji="1" lang="ja-JP" altLang="en-US" dirty="0"/>
                        <a:t>進数</a:t>
                      </a:r>
                    </a:p>
                  </a:txBody>
                  <a:tcPr>
                    <a:solidFill>
                      <a:schemeClr val="accent1">
                        <a:lumMod val="20000"/>
                        <a:lumOff val="80000"/>
                      </a:schemeClr>
                    </a:solidFill>
                  </a:tcPr>
                </a:tc>
                <a:tc>
                  <a:txBody>
                    <a:bodyPr/>
                    <a:lstStyle/>
                    <a:p>
                      <a:r>
                        <a:rPr kumimoji="1" lang="en-US" altLang="ja-JP" dirty="0"/>
                        <a:t>a</a:t>
                      </a:r>
                      <a:endParaRPr kumimoji="1" lang="ja-JP" altLang="en-US" dirty="0"/>
                    </a:p>
                  </a:txBody>
                  <a:tcPr>
                    <a:solidFill>
                      <a:schemeClr val="accent1">
                        <a:lumMod val="20000"/>
                        <a:lumOff val="80000"/>
                      </a:schemeClr>
                    </a:solidFill>
                  </a:tcPr>
                </a:tc>
                <a:tc>
                  <a:txBody>
                    <a:bodyPr/>
                    <a:lstStyle/>
                    <a:p>
                      <a:r>
                        <a:rPr kumimoji="1" lang="en-US" altLang="ja-JP" dirty="0"/>
                        <a:t>b</a:t>
                      </a:r>
                      <a:endParaRPr kumimoji="1" lang="ja-JP" altLang="en-US" dirty="0"/>
                    </a:p>
                  </a:txBody>
                  <a:tcPr>
                    <a:solidFill>
                      <a:schemeClr val="accent1">
                        <a:lumMod val="20000"/>
                        <a:lumOff val="80000"/>
                      </a:schemeClr>
                    </a:solidFill>
                  </a:tcPr>
                </a:tc>
                <a:tc>
                  <a:txBody>
                    <a:bodyPr/>
                    <a:lstStyle/>
                    <a:p>
                      <a:r>
                        <a:rPr kumimoji="1" lang="en-US" altLang="ja-JP" dirty="0"/>
                        <a:t>c</a:t>
                      </a:r>
                      <a:endParaRPr kumimoji="1" lang="ja-JP" altLang="en-US" dirty="0"/>
                    </a:p>
                  </a:txBody>
                  <a:tcPr>
                    <a:solidFill>
                      <a:schemeClr val="accent1">
                        <a:lumMod val="20000"/>
                        <a:lumOff val="80000"/>
                      </a:schemeClr>
                    </a:solidFill>
                  </a:tcPr>
                </a:tc>
                <a:tc>
                  <a:txBody>
                    <a:bodyPr/>
                    <a:lstStyle/>
                    <a:p>
                      <a:r>
                        <a:rPr kumimoji="1" lang="en-US" altLang="ja-JP" dirty="0"/>
                        <a:t>d</a:t>
                      </a:r>
                      <a:endParaRPr kumimoji="1" lang="ja-JP" altLang="en-US" dirty="0"/>
                    </a:p>
                  </a:txBody>
                  <a:tcPr>
                    <a:solidFill>
                      <a:schemeClr val="accent1">
                        <a:lumMod val="20000"/>
                        <a:lumOff val="80000"/>
                      </a:schemeClr>
                    </a:solidFill>
                  </a:tcPr>
                </a:tc>
                <a:tc>
                  <a:txBody>
                    <a:bodyPr/>
                    <a:lstStyle/>
                    <a:p>
                      <a:r>
                        <a:rPr kumimoji="1" lang="en-US" altLang="ja-JP" dirty="0"/>
                        <a:t>e</a:t>
                      </a:r>
                      <a:endParaRPr kumimoji="1" lang="ja-JP" altLang="en-US" dirty="0"/>
                    </a:p>
                  </a:txBody>
                  <a:tcPr>
                    <a:solidFill>
                      <a:schemeClr val="accent1">
                        <a:lumMod val="20000"/>
                        <a:lumOff val="80000"/>
                      </a:schemeClr>
                    </a:solidFill>
                  </a:tcPr>
                </a:tc>
                <a:tc>
                  <a:txBody>
                    <a:bodyPr/>
                    <a:lstStyle/>
                    <a:p>
                      <a:r>
                        <a:rPr kumimoji="1" lang="en-US" altLang="ja-JP" dirty="0"/>
                        <a:t>f</a:t>
                      </a:r>
                      <a:endParaRPr kumimoji="1" lang="ja-JP" altLang="en-US" dirty="0"/>
                    </a:p>
                  </a:txBody>
                  <a:tcPr>
                    <a:solidFill>
                      <a:schemeClr val="accent1">
                        <a:lumMod val="20000"/>
                        <a:lumOff val="80000"/>
                      </a:schemeClr>
                    </a:solidFill>
                  </a:tcPr>
                </a:tc>
                <a:tc>
                  <a:txBody>
                    <a:bodyPr/>
                    <a:lstStyle/>
                    <a:p>
                      <a:r>
                        <a:rPr kumimoji="1" lang="en-US" altLang="ja-JP" dirty="0"/>
                        <a:t>10</a:t>
                      </a:r>
                      <a:endParaRPr kumimoji="1" lang="ja-JP" altLang="en-US" dirty="0"/>
                    </a:p>
                  </a:txBody>
                  <a:tcPr>
                    <a:solidFill>
                      <a:schemeClr val="accent1">
                        <a:lumMod val="20000"/>
                        <a:lumOff val="80000"/>
                      </a:schemeClr>
                    </a:solidFill>
                  </a:tcPr>
                </a:tc>
                <a:tc>
                  <a:txBody>
                    <a:bodyPr/>
                    <a:lstStyle/>
                    <a:p>
                      <a:r>
                        <a:rPr kumimoji="1" lang="en-US" altLang="ja-JP" dirty="0"/>
                        <a:t>11</a:t>
                      </a:r>
                      <a:endParaRPr kumimoji="1" lang="ja-JP" altLang="en-US" dirty="0"/>
                    </a:p>
                  </a:txBody>
                  <a:tcPr>
                    <a:solidFill>
                      <a:schemeClr val="accent1">
                        <a:lumMod val="20000"/>
                        <a:lumOff val="80000"/>
                      </a:schemeClr>
                    </a:solidFill>
                  </a:tcPr>
                </a:tc>
                <a:tc>
                  <a:txBody>
                    <a:bodyPr/>
                    <a:lstStyle/>
                    <a:p>
                      <a:r>
                        <a:rPr kumimoji="1" lang="en-US" altLang="ja-JP" dirty="0"/>
                        <a:t>12</a:t>
                      </a:r>
                      <a:endParaRPr kumimoji="1" lang="ja-JP" altLang="en-US" dirty="0"/>
                    </a:p>
                  </a:txBody>
                  <a:tcPr>
                    <a:solidFill>
                      <a:schemeClr val="accent1">
                        <a:lumMod val="20000"/>
                        <a:lumOff val="80000"/>
                      </a:schemeClr>
                    </a:solidFill>
                  </a:tcPr>
                </a:tc>
                <a:tc>
                  <a:txBody>
                    <a:bodyPr/>
                    <a:lstStyle/>
                    <a:p>
                      <a:r>
                        <a:rPr kumimoji="1" lang="en-US" altLang="ja-JP" dirty="0"/>
                        <a:t>13</a:t>
                      </a: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1336258364"/>
                  </a:ext>
                </a:extLst>
              </a:tr>
            </a:tbl>
          </a:graphicData>
        </a:graphic>
      </p:graphicFrame>
    </p:spTree>
    <p:extLst>
      <p:ext uri="{BB962C8B-B14F-4D97-AF65-F5344CB8AC3E}">
        <p14:creationId xmlns:p14="http://schemas.microsoft.com/office/powerpoint/2010/main" val="1925307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6292CE-F0F6-CDF7-EA67-932ECF3A6838}"/>
              </a:ext>
            </a:extLst>
          </p:cNvPr>
          <p:cNvSpPr>
            <a:spLocks noGrp="1"/>
          </p:cNvSpPr>
          <p:nvPr>
            <p:ph type="title"/>
          </p:nvPr>
        </p:nvSpPr>
        <p:spPr/>
        <p:txBody>
          <a:bodyPr/>
          <a:lstStyle/>
          <a:p>
            <a:r>
              <a:rPr kumimoji="1" lang="ja-JP" altLang="en-US" dirty="0"/>
              <a:t>その他の進数</a:t>
            </a:r>
          </a:p>
        </p:txBody>
      </p:sp>
      <p:sp>
        <p:nvSpPr>
          <p:cNvPr id="4" name="フッター プレースホルダー 3">
            <a:extLst>
              <a:ext uri="{FF2B5EF4-FFF2-40B4-BE49-F238E27FC236}">
                <a16:creationId xmlns:a16="http://schemas.microsoft.com/office/drawing/2014/main" id="{CA7763AA-529A-66BD-66D9-7A8E8136A4DA}"/>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FA05026C-CB81-7F1C-6D59-16FA8D92EB3B}"/>
              </a:ext>
            </a:extLst>
          </p:cNvPr>
          <p:cNvSpPr>
            <a:spLocks noGrp="1"/>
          </p:cNvSpPr>
          <p:nvPr>
            <p:ph type="sldNum" sz="quarter" idx="12"/>
          </p:nvPr>
        </p:nvSpPr>
        <p:spPr/>
        <p:txBody>
          <a:bodyPr/>
          <a:lstStyle/>
          <a:p>
            <a:fld id="{40E56BE1-9742-4F29-8D63-9E2A886A5384}" type="slidenum">
              <a:rPr kumimoji="1" lang="ja-JP" altLang="en-US" smtClean="0"/>
              <a:t>15</a:t>
            </a:fld>
            <a:endParaRPr kumimoji="1" lang="ja-JP" altLang="en-US"/>
          </a:p>
        </p:txBody>
      </p:sp>
      <p:graphicFrame>
        <p:nvGraphicFramePr>
          <p:cNvPr id="6" name="コンテンツ プレースホルダー 3">
            <a:extLst>
              <a:ext uri="{FF2B5EF4-FFF2-40B4-BE49-F238E27FC236}">
                <a16:creationId xmlns:a16="http://schemas.microsoft.com/office/drawing/2014/main" id="{8046E0BA-9B5A-5D6C-7650-D58D448AA971}"/>
              </a:ext>
            </a:extLst>
          </p:cNvPr>
          <p:cNvGraphicFramePr>
            <a:graphicFrameLocks/>
          </p:cNvGraphicFramePr>
          <p:nvPr>
            <p:extLst>
              <p:ext uri="{D42A27DB-BD31-4B8C-83A1-F6EECF244321}">
                <p14:modId xmlns:p14="http://schemas.microsoft.com/office/powerpoint/2010/main" val="1493732239"/>
              </p:ext>
            </p:extLst>
          </p:nvPr>
        </p:nvGraphicFramePr>
        <p:xfrm>
          <a:off x="838196" y="1864093"/>
          <a:ext cx="10515604" cy="1178293"/>
        </p:xfrm>
        <a:graphic>
          <a:graphicData uri="http://schemas.openxmlformats.org/drawingml/2006/table">
            <a:tbl>
              <a:tblPr firstRow="1" bandRow="1">
                <a:tableStyleId>{5940675A-B579-460E-94D1-54222C63F5DA}</a:tableStyleId>
              </a:tblPr>
              <a:tblGrid>
                <a:gridCol w="955964">
                  <a:extLst>
                    <a:ext uri="{9D8B030D-6E8A-4147-A177-3AD203B41FA5}">
                      <a16:colId xmlns:a16="http://schemas.microsoft.com/office/drawing/2014/main" val="1026958995"/>
                    </a:ext>
                  </a:extLst>
                </a:gridCol>
                <a:gridCol w="955964">
                  <a:extLst>
                    <a:ext uri="{9D8B030D-6E8A-4147-A177-3AD203B41FA5}">
                      <a16:colId xmlns:a16="http://schemas.microsoft.com/office/drawing/2014/main" val="316310976"/>
                    </a:ext>
                  </a:extLst>
                </a:gridCol>
                <a:gridCol w="955964">
                  <a:extLst>
                    <a:ext uri="{9D8B030D-6E8A-4147-A177-3AD203B41FA5}">
                      <a16:colId xmlns:a16="http://schemas.microsoft.com/office/drawing/2014/main" val="4081635824"/>
                    </a:ext>
                  </a:extLst>
                </a:gridCol>
                <a:gridCol w="955964">
                  <a:extLst>
                    <a:ext uri="{9D8B030D-6E8A-4147-A177-3AD203B41FA5}">
                      <a16:colId xmlns:a16="http://schemas.microsoft.com/office/drawing/2014/main" val="411570883"/>
                    </a:ext>
                  </a:extLst>
                </a:gridCol>
                <a:gridCol w="955964">
                  <a:extLst>
                    <a:ext uri="{9D8B030D-6E8A-4147-A177-3AD203B41FA5}">
                      <a16:colId xmlns:a16="http://schemas.microsoft.com/office/drawing/2014/main" val="4127610182"/>
                    </a:ext>
                  </a:extLst>
                </a:gridCol>
                <a:gridCol w="955964">
                  <a:extLst>
                    <a:ext uri="{9D8B030D-6E8A-4147-A177-3AD203B41FA5}">
                      <a16:colId xmlns:a16="http://schemas.microsoft.com/office/drawing/2014/main" val="3355339498"/>
                    </a:ext>
                  </a:extLst>
                </a:gridCol>
                <a:gridCol w="955964">
                  <a:extLst>
                    <a:ext uri="{9D8B030D-6E8A-4147-A177-3AD203B41FA5}">
                      <a16:colId xmlns:a16="http://schemas.microsoft.com/office/drawing/2014/main" val="3807696403"/>
                    </a:ext>
                  </a:extLst>
                </a:gridCol>
                <a:gridCol w="955964">
                  <a:extLst>
                    <a:ext uri="{9D8B030D-6E8A-4147-A177-3AD203B41FA5}">
                      <a16:colId xmlns:a16="http://schemas.microsoft.com/office/drawing/2014/main" val="4220595670"/>
                    </a:ext>
                  </a:extLst>
                </a:gridCol>
                <a:gridCol w="955964">
                  <a:extLst>
                    <a:ext uri="{9D8B030D-6E8A-4147-A177-3AD203B41FA5}">
                      <a16:colId xmlns:a16="http://schemas.microsoft.com/office/drawing/2014/main" val="1662285587"/>
                    </a:ext>
                  </a:extLst>
                </a:gridCol>
                <a:gridCol w="955964">
                  <a:extLst>
                    <a:ext uri="{9D8B030D-6E8A-4147-A177-3AD203B41FA5}">
                      <a16:colId xmlns:a16="http://schemas.microsoft.com/office/drawing/2014/main" val="453741303"/>
                    </a:ext>
                  </a:extLst>
                </a:gridCol>
                <a:gridCol w="955964">
                  <a:extLst>
                    <a:ext uri="{9D8B030D-6E8A-4147-A177-3AD203B41FA5}">
                      <a16:colId xmlns:a16="http://schemas.microsoft.com/office/drawing/2014/main" val="4027433226"/>
                    </a:ext>
                  </a:extLst>
                </a:gridCol>
              </a:tblGrid>
              <a:tr h="436613">
                <a:tc>
                  <a:txBody>
                    <a:bodyPr/>
                    <a:lstStyle/>
                    <a:p>
                      <a:r>
                        <a:rPr kumimoji="1" lang="en-US" altLang="ja-JP" dirty="0"/>
                        <a:t>10</a:t>
                      </a:r>
                      <a:r>
                        <a:rPr kumimoji="1" lang="ja-JP" altLang="en-US" dirty="0"/>
                        <a:t>進数</a:t>
                      </a:r>
                    </a:p>
                  </a:txBody>
                  <a:tcPr>
                    <a:solidFill>
                      <a:schemeClr val="accent1">
                        <a:lumMod val="40000"/>
                        <a:lumOff val="60000"/>
                      </a:schemeClr>
                    </a:solidFill>
                  </a:tcPr>
                </a:tc>
                <a:tc>
                  <a:txBody>
                    <a:bodyPr/>
                    <a:lstStyle/>
                    <a:p>
                      <a:r>
                        <a:rPr kumimoji="1" lang="en-US" altLang="ja-JP" dirty="0"/>
                        <a:t>1</a:t>
                      </a:r>
                      <a:endParaRPr kumimoji="1" lang="ja-JP" altLang="en-US" dirty="0"/>
                    </a:p>
                  </a:txBody>
                  <a:tcPr>
                    <a:solidFill>
                      <a:schemeClr val="accent1">
                        <a:lumMod val="40000"/>
                        <a:lumOff val="60000"/>
                      </a:schemeClr>
                    </a:solidFill>
                  </a:tcPr>
                </a:tc>
                <a:tc>
                  <a:txBody>
                    <a:bodyPr/>
                    <a:lstStyle/>
                    <a:p>
                      <a:r>
                        <a:rPr kumimoji="1" lang="en-US" altLang="ja-JP" dirty="0"/>
                        <a:t>2</a:t>
                      </a:r>
                    </a:p>
                  </a:txBody>
                  <a:tcPr>
                    <a:solidFill>
                      <a:schemeClr val="accent1">
                        <a:lumMod val="40000"/>
                        <a:lumOff val="60000"/>
                      </a:schemeClr>
                    </a:solidFill>
                  </a:tcPr>
                </a:tc>
                <a:tc>
                  <a:txBody>
                    <a:bodyPr/>
                    <a:lstStyle/>
                    <a:p>
                      <a:r>
                        <a:rPr kumimoji="1" lang="en-US" altLang="ja-JP" dirty="0"/>
                        <a:t>3</a:t>
                      </a:r>
                      <a:endParaRPr kumimoji="1" lang="ja-JP" altLang="en-US" dirty="0"/>
                    </a:p>
                  </a:txBody>
                  <a:tcPr>
                    <a:solidFill>
                      <a:schemeClr val="accent1">
                        <a:lumMod val="40000"/>
                        <a:lumOff val="60000"/>
                      </a:schemeClr>
                    </a:solidFill>
                  </a:tcPr>
                </a:tc>
                <a:tc>
                  <a:txBody>
                    <a:bodyPr/>
                    <a:lstStyle/>
                    <a:p>
                      <a:r>
                        <a:rPr kumimoji="1" lang="en-US" altLang="ja-JP" dirty="0"/>
                        <a:t>4</a:t>
                      </a:r>
                      <a:endParaRPr kumimoji="1" lang="ja-JP" altLang="en-US" dirty="0"/>
                    </a:p>
                  </a:txBody>
                  <a:tcPr>
                    <a:solidFill>
                      <a:schemeClr val="accent1">
                        <a:lumMod val="40000"/>
                        <a:lumOff val="60000"/>
                      </a:schemeClr>
                    </a:solidFill>
                  </a:tcPr>
                </a:tc>
                <a:tc>
                  <a:txBody>
                    <a:bodyPr/>
                    <a:lstStyle/>
                    <a:p>
                      <a:r>
                        <a:rPr kumimoji="1" lang="en-US" altLang="ja-JP" dirty="0"/>
                        <a:t>5</a:t>
                      </a:r>
                      <a:endParaRPr kumimoji="1" lang="ja-JP" altLang="en-US" dirty="0"/>
                    </a:p>
                  </a:txBody>
                  <a:tcPr>
                    <a:solidFill>
                      <a:schemeClr val="accent1">
                        <a:lumMod val="40000"/>
                        <a:lumOff val="60000"/>
                      </a:schemeClr>
                    </a:solidFill>
                  </a:tcPr>
                </a:tc>
                <a:tc>
                  <a:txBody>
                    <a:bodyPr/>
                    <a:lstStyle/>
                    <a:p>
                      <a:r>
                        <a:rPr kumimoji="1" lang="en-US" altLang="ja-JP" dirty="0"/>
                        <a:t>6</a:t>
                      </a:r>
                      <a:endParaRPr kumimoji="1" lang="ja-JP" altLang="en-US" dirty="0"/>
                    </a:p>
                  </a:txBody>
                  <a:tcPr>
                    <a:solidFill>
                      <a:schemeClr val="accent1">
                        <a:lumMod val="40000"/>
                        <a:lumOff val="60000"/>
                      </a:schemeClr>
                    </a:solidFill>
                  </a:tcPr>
                </a:tc>
                <a:tc>
                  <a:txBody>
                    <a:bodyPr/>
                    <a:lstStyle/>
                    <a:p>
                      <a:r>
                        <a:rPr kumimoji="1" lang="en-US" altLang="ja-JP" dirty="0"/>
                        <a:t>7</a:t>
                      </a:r>
                      <a:endParaRPr kumimoji="1" lang="ja-JP" altLang="en-US" dirty="0"/>
                    </a:p>
                  </a:txBody>
                  <a:tcPr>
                    <a:solidFill>
                      <a:schemeClr val="accent1">
                        <a:lumMod val="40000"/>
                        <a:lumOff val="60000"/>
                      </a:schemeClr>
                    </a:solidFill>
                  </a:tcPr>
                </a:tc>
                <a:tc>
                  <a:txBody>
                    <a:bodyPr/>
                    <a:lstStyle/>
                    <a:p>
                      <a:r>
                        <a:rPr kumimoji="1" lang="en-US" altLang="ja-JP" dirty="0"/>
                        <a:t>8</a:t>
                      </a:r>
                      <a:endParaRPr kumimoji="1" lang="ja-JP" altLang="en-US" dirty="0"/>
                    </a:p>
                  </a:txBody>
                  <a:tcPr>
                    <a:solidFill>
                      <a:schemeClr val="accent1">
                        <a:lumMod val="40000"/>
                        <a:lumOff val="60000"/>
                      </a:schemeClr>
                    </a:solidFill>
                  </a:tcPr>
                </a:tc>
                <a:tc>
                  <a:txBody>
                    <a:bodyPr/>
                    <a:lstStyle/>
                    <a:p>
                      <a:r>
                        <a:rPr kumimoji="1" lang="en-US" altLang="ja-JP" dirty="0"/>
                        <a:t>9</a:t>
                      </a:r>
                      <a:endParaRPr kumimoji="1" lang="ja-JP" altLang="en-US" dirty="0"/>
                    </a:p>
                  </a:txBody>
                  <a:tcPr>
                    <a:solidFill>
                      <a:schemeClr val="accent1">
                        <a:lumMod val="40000"/>
                        <a:lumOff val="60000"/>
                      </a:schemeClr>
                    </a:solidFill>
                  </a:tcPr>
                </a:tc>
                <a:tc>
                  <a:txBody>
                    <a:bodyPr/>
                    <a:lstStyle/>
                    <a:p>
                      <a:r>
                        <a:rPr kumimoji="1" lang="en-US" altLang="ja-JP" dirty="0"/>
                        <a:t>10</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3769225944"/>
                  </a:ext>
                </a:extLst>
              </a:tr>
              <a:tr h="370840">
                <a:tc>
                  <a:txBody>
                    <a:bodyPr/>
                    <a:lstStyle/>
                    <a:p>
                      <a:r>
                        <a:rPr kumimoji="1" lang="en-US" altLang="ja-JP" dirty="0"/>
                        <a:t>2</a:t>
                      </a:r>
                      <a:r>
                        <a:rPr kumimoji="1" lang="ja-JP" altLang="en-US" dirty="0"/>
                        <a:t>進数</a:t>
                      </a:r>
                    </a:p>
                  </a:txBody>
                  <a:tcPr>
                    <a:solidFill>
                      <a:schemeClr val="accent1">
                        <a:lumMod val="20000"/>
                        <a:lumOff val="80000"/>
                      </a:schemeClr>
                    </a:solidFill>
                  </a:tcPr>
                </a:tc>
                <a:tc>
                  <a:txBody>
                    <a:bodyPr/>
                    <a:lstStyle/>
                    <a:p>
                      <a:r>
                        <a:rPr kumimoji="1" lang="en-US" altLang="ja-JP" dirty="0"/>
                        <a:t>1</a:t>
                      </a:r>
                      <a:endParaRPr kumimoji="1" lang="ja-JP" altLang="en-US" dirty="0"/>
                    </a:p>
                  </a:txBody>
                  <a:tcPr>
                    <a:solidFill>
                      <a:schemeClr val="accent1">
                        <a:lumMod val="20000"/>
                        <a:lumOff val="80000"/>
                      </a:schemeClr>
                    </a:solidFill>
                  </a:tcPr>
                </a:tc>
                <a:tc>
                  <a:txBody>
                    <a:bodyPr/>
                    <a:lstStyle/>
                    <a:p>
                      <a:r>
                        <a:rPr kumimoji="1" lang="en-US" altLang="ja-JP" dirty="0"/>
                        <a:t>10</a:t>
                      </a:r>
                      <a:endParaRPr kumimoji="1" lang="ja-JP" altLang="en-US" dirty="0"/>
                    </a:p>
                  </a:txBody>
                  <a:tcPr>
                    <a:solidFill>
                      <a:schemeClr val="accent1">
                        <a:lumMod val="20000"/>
                        <a:lumOff val="80000"/>
                      </a:schemeClr>
                    </a:solidFill>
                  </a:tcPr>
                </a:tc>
                <a:tc>
                  <a:txBody>
                    <a:bodyPr/>
                    <a:lstStyle/>
                    <a:p>
                      <a:r>
                        <a:rPr kumimoji="1" lang="en-US" altLang="ja-JP" dirty="0"/>
                        <a:t>11</a:t>
                      </a:r>
                      <a:endParaRPr kumimoji="1" lang="ja-JP" altLang="en-US" dirty="0"/>
                    </a:p>
                  </a:txBody>
                  <a:tcPr>
                    <a:solidFill>
                      <a:schemeClr val="accent1">
                        <a:lumMod val="20000"/>
                        <a:lumOff val="80000"/>
                      </a:schemeClr>
                    </a:solidFill>
                  </a:tcPr>
                </a:tc>
                <a:tc>
                  <a:txBody>
                    <a:bodyPr/>
                    <a:lstStyle/>
                    <a:p>
                      <a:r>
                        <a:rPr kumimoji="1" lang="en-US" altLang="ja-JP" dirty="0"/>
                        <a:t>100</a:t>
                      </a:r>
                      <a:endParaRPr kumimoji="1" lang="ja-JP" altLang="en-US" dirty="0"/>
                    </a:p>
                  </a:txBody>
                  <a:tcPr>
                    <a:solidFill>
                      <a:schemeClr val="accent1">
                        <a:lumMod val="20000"/>
                        <a:lumOff val="80000"/>
                      </a:schemeClr>
                    </a:solidFill>
                  </a:tcPr>
                </a:tc>
                <a:tc>
                  <a:txBody>
                    <a:bodyPr/>
                    <a:lstStyle/>
                    <a:p>
                      <a:r>
                        <a:rPr kumimoji="1" lang="en-US" altLang="ja-JP" dirty="0"/>
                        <a:t>101</a:t>
                      </a:r>
                      <a:endParaRPr kumimoji="1" lang="ja-JP" altLang="en-US" dirty="0"/>
                    </a:p>
                  </a:txBody>
                  <a:tcPr>
                    <a:solidFill>
                      <a:schemeClr val="accent1">
                        <a:lumMod val="20000"/>
                        <a:lumOff val="80000"/>
                      </a:schemeClr>
                    </a:solidFill>
                  </a:tcPr>
                </a:tc>
                <a:tc>
                  <a:txBody>
                    <a:bodyPr/>
                    <a:lstStyle/>
                    <a:p>
                      <a:r>
                        <a:rPr kumimoji="1" lang="en-US" altLang="ja-JP" dirty="0"/>
                        <a:t>110</a:t>
                      </a:r>
                      <a:endParaRPr kumimoji="1" lang="ja-JP" altLang="en-US" dirty="0"/>
                    </a:p>
                  </a:txBody>
                  <a:tcPr>
                    <a:solidFill>
                      <a:schemeClr val="accent1">
                        <a:lumMod val="20000"/>
                        <a:lumOff val="80000"/>
                      </a:schemeClr>
                    </a:solidFill>
                  </a:tcPr>
                </a:tc>
                <a:tc>
                  <a:txBody>
                    <a:bodyPr/>
                    <a:lstStyle/>
                    <a:p>
                      <a:r>
                        <a:rPr kumimoji="1" lang="en-US" altLang="ja-JP" dirty="0"/>
                        <a:t>111</a:t>
                      </a:r>
                      <a:endParaRPr kumimoji="1" lang="ja-JP" altLang="en-US" dirty="0"/>
                    </a:p>
                  </a:txBody>
                  <a:tcPr>
                    <a:solidFill>
                      <a:schemeClr val="accent1">
                        <a:lumMod val="20000"/>
                        <a:lumOff val="80000"/>
                      </a:schemeClr>
                    </a:solidFill>
                  </a:tcPr>
                </a:tc>
                <a:tc>
                  <a:txBody>
                    <a:bodyPr/>
                    <a:lstStyle/>
                    <a:p>
                      <a:r>
                        <a:rPr kumimoji="1" lang="en-US" altLang="ja-JP" dirty="0"/>
                        <a:t>1000</a:t>
                      </a:r>
                      <a:endParaRPr kumimoji="1" lang="ja-JP" altLang="en-US" dirty="0"/>
                    </a:p>
                  </a:txBody>
                  <a:tcPr>
                    <a:solidFill>
                      <a:schemeClr val="accent1">
                        <a:lumMod val="20000"/>
                        <a:lumOff val="80000"/>
                      </a:schemeClr>
                    </a:solidFill>
                  </a:tcPr>
                </a:tc>
                <a:tc>
                  <a:txBody>
                    <a:bodyPr/>
                    <a:lstStyle/>
                    <a:p>
                      <a:r>
                        <a:rPr kumimoji="1" lang="en-US" altLang="ja-JP" dirty="0"/>
                        <a:t>1001</a:t>
                      </a:r>
                      <a:endParaRPr kumimoji="1" lang="ja-JP" altLang="en-US" dirty="0"/>
                    </a:p>
                  </a:txBody>
                  <a:tcPr>
                    <a:solidFill>
                      <a:schemeClr val="accent1">
                        <a:lumMod val="20000"/>
                        <a:lumOff val="80000"/>
                      </a:schemeClr>
                    </a:solidFill>
                  </a:tcPr>
                </a:tc>
                <a:tc>
                  <a:txBody>
                    <a:bodyPr/>
                    <a:lstStyle/>
                    <a:p>
                      <a:r>
                        <a:rPr kumimoji="1" lang="en-US" altLang="ja-JP" dirty="0"/>
                        <a:t>1010</a:t>
                      </a: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3950070788"/>
                  </a:ext>
                </a:extLst>
              </a:tr>
              <a:tr h="370840">
                <a:tc>
                  <a:txBody>
                    <a:bodyPr/>
                    <a:lstStyle/>
                    <a:p>
                      <a:r>
                        <a:rPr kumimoji="1" lang="en-US" altLang="ja-JP" dirty="0"/>
                        <a:t>8</a:t>
                      </a:r>
                      <a:r>
                        <a:rPr kumimoji="1" lang="ja-JP" altLang="en-US" dirty="0"/>
                        <a:t>進数</a:t>
                      </a:r>
                    </a:p>
                  </a:txBody>
                  <a:tcPr>
                    <a:solidFill>
                      <a:schemeClr val="accent1">
                        <a:lumMod val="40000"/>
                        <a:lumOff val="60000"/>
                      </a:schemeClr>
                    </a:solidFill>
                  </a:tcPr>
                </a:tc>
                <a:tc>
                  <a:txBody>
                    <a:bodyPr/>
                    <a:lstStyle/>
                    <a:p>
                      <a:r>
                        <a:rPr kumimoji="1" lang="en-US" altLang="ja-JP" dirty="0"/>
                        <a:t>1</a:t>
                      </a:r>
                      <a:endParaRPr kumimoji="1" lang="ja-JP" altLang="en-US" dirty="0"/>
                    </a:p>
                  </a:txBody>
                  <a:tcPr>
                    <a:solidFill>
                      <a:schemeClr val="accent1">
                        <a:lumMod val="40000"/>
                        <a:lumOff val="60000"/>
                      </a:schemeClr>
                    </a:solidFill>
                  </a:tcPr>
                </a:tc>
                <a:tc>
                  <a:txBody>
                    <a:bodyPr/>
                    <a:lstStyle/>
                    <a:p>
                      <a:r>
                        <a:rPr kumimoji="1" lang="en-US" altLang="ja-JP" dirty="0"/>
                        <a:t>2</a:t>
                      </a:r>
                      <a:endParaRPr kumimoji="1" lang="ja-JP" altLang="en-US" dirty="0"/>
                    </a:p>
                  </a:txBody>
                  <a:tcPr>
                    <a:solidFill>
                      <a:schemeClr val="accent1">
                        <a:lumMod val="40000"/>
                        <a:lumOff val="60000"/>
                      </a:schemeClr>
                    </a:solidFill>
                  </a:tcPr>
                </a:tc>
                <a:tc>
                  <a:txBody>
                    <a:bodyPr/>
                    <a:lstStyle/>
                    <a:p>
                      <a:r>
                        <a:rPr kumimoji="1" lang="en-US" altLang="ja-JP" dirty="0"/>
                        <a:t>3</a:t>
                      </a:r>
                      <a:endParaRPr kumimoji="1" lang="ja-JP" altLang="en-US" dirty="0"/>
                    </a:p>
                  </a:txBody>
                  <a:tcPr>
                    <a:solidFill>
                      <a:schemeClr val="accent1">
                        <a:lumMod val="40000"/>
                        <a:lumOff val="60000"/>
                      </a:schemeClr>
                    </a:solidFill>
                  </a:tcPr>
                </a:tc>
                <a:tc>
                  <a:txBody>
                    <a:bodyPr/>
                    <a:lstStyle/>
                    <a:p>
                      <a:r>
                        <a:rPr kumimoji="1" lang="en-US" altLang="ja-JP" dirty="0"/>
                        <a:t>4</a:t>
                      </a:r>
                      <a:endParaRPr kumimoji="1" lang="ja-JP" altLang="en-US" dirty="0"/>
                    </a:p>
                  </a:txBody>
                  <a:tcPr>
                    <a:solidFill>
                      <a:schemeClr val="accent1">
                        <a:lumMod val="40000"/>
                        <a:lumOff val="60000"/>
                      </a:schemeClr>
                    </a:solidFill>
                  </a:tcPr>
                </a:tc>
                <a:tc>
                  <a:txBody>
                    <a:bodyPr/>
                    <a:lstStyle/>
                    <a:p>
                      <a:r>
                        <a:rPr kumimoji="1" lang="en-US" altLang="ja-JP" dirty="0"/>
                        <a:t>5</a:t>
                      </a:r>
                      <a:endParaRPr kumimoji="1" lang="ja-JP" altLang="en-US" dirty="0"/>
                    </a:p>
                  </a:txBody>
                  <a:tcPr>
                    <a:solidFill>
                      <a:schemeClr val="accent1">
                        <a:lumMod val="40000"/>
                        <a:lumOff val="60000"/>
                      </a:schemeClr>
                    </a:solidFill>
                  </a:tcPr>
                </a:tc>
                <a:tc>
                  <a:txBody>
                    <a:bodyPr/>
                    <a:lstStyle/>
                    <a:p>
                      <a:r>
                        <a:rPr kumimoji="1" lang="en-US" altLang="ja-JP" dirty="0"/>
                        <a:t>6</a:t>
                      </a:r>
                      <a:endParaRPr kumimoji="1" lang="ja-JP" altLang="en-US" dirty="0"/>
                    </a:p>
                  </a:txBody>
                  <a:tcPr>
                    <a:solidFill>
                      <a:schemeClr val="accent1">
                        <a:lumMod val="40000"/>
                        <a:lumOff val="60000"/>
                      </a:schemeClr>
                    </a:solidFill>
                  </a:tcPr>
                </a:tc>
                <a:tc>
                  <a:txBody>
                    <a:bodyPr/>
                    <a:lstStyle/>
                    <a:p>
                      <a:r>
                        <a:rPr kumimoji="1" lang="en-US" altLang="ja-JP" dirty="0"/>
                        <a:t>7</a:t>
                      </a:r>
                      <a:endParaRPr kumimoji="1" lang="ja-JP" altLang="en-US" dirty="0"/>
                    </a:p>
                  </a:txBody>
                  <a:tcPr>
                    <a:solidFill>
                      <a:schemeClr val="accent1">
                        <a:lumMod val="40000"/>
                        <a:lumOff val="60000"/>
                      </a:schemeClr>
                    </a:solidFill>
                  </a:tcPr>
                </a:tc>
                <a:tc>
                  <a:txBody>
                    <a:bodyPr/>
                    <a:lstStyle/>
                    <a:p>
                      <a:r>
                        <a:rPr kumimoji="1" lang="en-US" altLang="ja-JP" dirty="0"/>
                        <a:t>10</a:t>
                      </a:r>
                      <a:endParaRPr kumimoji="1" lang="ja-JP" altLang="en-US" dirty="0"/>
                    </a:p>
                  </a:txBody>
                  <a:tcPr>
                    <a:solidFill>
                      <a:schemeClr val="accent1">
                        <a:lumMod val="40000"/>
                        <a:lumOff val="60000"/>
                      </a:schemeClr>
                    </a:solidFill>
                  </a:tcPr>
                </a:tc>
                <a:tc>
                  <a:txBody>
                    <a:bodyPr/>
                    <a:lstStyle/>
                    <a:p>
                      <a:r>
                        <a:rPr kumimoji="1" lang="en-US" altLang="ja-JP" dirty="0"/>
                        <a:t>11</a:t>
                      </a:r>
                      <a:endParaRPr kumimoji="1" lang="ja-JP" altLang="en-US" dirty="0"/>
                    </a:p>
                  </a:txBody>
                  <a:tcPr>
                    <a:solidFill>
                      <a:schemeClr val="accent1">
                        <a:lumMod val="40000"/>
                        <a:lumOff val="60000"/>
                      </a:schemeClr>
                    </a:solidFill>
                  </a:tcPr>
                </a:tc>
                <a:tc>
                  <a:txBody>
                    <a:bodyPr/>
                    <a:lstStyle/>
                    <a:p>
                      <a:r>
                        <a:rPr kumimoji="1" lang="en-US" altLang="ja-JP" dirty="0"/>
                        <a:t>12</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1705721909"/>
                  </a:ext>
                </a:extLst>
              </a:tr>
            </a:tbl>
          </a:graphicData>
        </a:graphic>
      </p:graphicFrame>
      <p:graphicFrame>
        <p:nvGraphicFramePr>
          <p:cNvPr id="7" name="コンテンツ プレースホルダー 3">
            <a:extLst>
              <a:ext uri="{FF2B5EF4-FFF2-40B4-BE49-F238E27FC236}">
                <a16:creationId xmlns:a16="http://schemas.microsoft.com/office/drawing/2014/main" id="{2EB92D6D-9D28-1359-45F7-D81C7534FF51}"/>
              </a:ext>
            </a:extLst>
          </p:cNvPr>
          <p:cNvGraphicFramePr>
            <a:graphicFrameLocks/>
          </p:cNvGraphicFramePr>
          <p:nvPr>
            <p:extLst>
              <p:ext uri="{D42A27DB-BD31-4B8C-83A1-F6EECF244321}">
                <p14:modId xmlns:p14="http://schemas.microsoft.com/office/powerpoint/2010/main" val="650606719"/>
              </p:ext>
            </p:extLst>
          </p:nvPr>
        </p:nvGraphicFramePr>
        <p:xfrm>
          <a:off x="838196" y="4148805"/>
          <a:ext cx="10515604" cy="1549133"/>
        </p:xfrm>
        <a:graphic>
          <a:graphicData uri="http://schemas.openxmlformats.org/drawingml/2006/table">
            <a:tbl>
              <a:tblPr firstRow="1" bandRow="1">
                <a:tableStyleId>{5940675A-B579-460E-94D1-54222C63F5DA}</a:tableStyleId>
              </a:tblPr>
              <a:tblGrid>
                <a:gridCol w="955964">
                  <a:extLst>
                    <a:ext uri="{9D8B030D-6E8A-4147-A177-3AD203B41FA5}">
                      <a16:colId xmlns:a16="http://schemas.microsoft.com/office/drawing/2014/main" val="1026958995"/>
                    </a:ext>
                  </a:extLst>
                </a:gridCol>
                <a:gridCol w="955964">
                  <a:extLst>
                    <a:ext uri="{9D8B030D-6E8A-4147-A177-3AD203B41FA5}">
                      <a16:colId xmlns:a16="http://schemas.microsoft.com/office/drawing/2014/main" val="316310976"/>
                    </a:ext>
                  </a:extLst>
                </a:gridCol>
                <a:gridCol w="955964">
                  <a:extLst>
                    <a:ext uri="{9D8B030D-6E8A-4147-A177-3AD203B41FA5}">
                      <a16:colId xmlns:a16="http://schemas.microsoft.com/office/drawing/2014/main" val="4081635824"/>
                    </a:ext>
                  </a:extLst>
                </a:gridCol>
                <a:gridCol w="955964">
                  <a:extLst>
                    <a:ext uri="{9D8B030D-6E8A-4147-A177-3AD203B41FA5}">
                      <a16:colId xmlns:a16="http://schemas.microsoft.com/office/drawing/2014/main" val="411570883"/>
                    </a:ext>
                  </a:extLst>
                </a:gridCol>
                <a:gridCol w="955964">
                  <a:extLst>
                    <a:ext uri="{9D8B030D-6E8A-4147-A177-3AD203B41FA5}">
                      <a16:colId xmlns:a16="http://schemas.microsoft.com/office/drawing/2014/main" val="4127610182"/>
                    </a:ext>
                  </a:extLst>
                </a:gridCol>
                <a:gridCol w="955964">
                  <a:extLst>
                    <a:ext uri="{9D8B030D-6E8A-4147-A177-3AD203B41FA5}">
                      <a16:colId xmlns:a16="http://schemas.microsoft.com/office/drawing/2014/main" val="3355339498"/>
                    </a:ext>
                  </a:extLst>
                </a:gridCol>
                <a:gridCol w="955964">
                  <a:extLst>
                    <a:ext uri="{9D8B030D-6E8A-4147-A177-3AD203B41FA5}">
                      <a16:colId xmlns:a16="http://schemas.microsoft.com/office/drawing/2014/main" val="3807696403"/>
                    </a:ext>
                  </a:extLst>
                </a:gridCol>
                <a:gridCol w="955964">
                  <a:extLst>
                    <a:ext uri="{9D8B030D-6E8A-4147-A177-3AD203B41FA5}">
                      <a16:colId xmlns:a16="http://schemas.microsoft.com/office/drawing/2014/main" val="4220595670"/>
                    </a:ext>
                  </a:extLst>
                </a:gridCol>
                <a:gridCol w="955964">
                  <a:extLst>
                    <a:ext uri="{9D8B030D-6E8A-4147-A177-3AD203B41FA5}">
                      <a16:colId xmlns:a16="http://schemas.microsoft.com/office/drawing/2014/main" val="1662285587"/>
                    </a:ext>
                  </a:extLst>
                </a:gridCol>
                <a:gridCol w="955964">
                  <a:extLst>
                    <a:ext uri="{9D8B030D-6E8A-4147-A177-3AD203B41FA5}">
                      <a16:colId xmlns:a16="http://schemas.microsoft.com/office/drawing/2014/main" val="453741303"/>
                    </a:ext>
                  </a:extLst>
                </a:gridCol>
                <a:gridCol w="955964">
                  <a:extLst>
                    <a:ext uri="{9D8B030D-6E8A-4147-A177-3AD203B41FA5}">
                      <a16:colId xmlns:a16="http://schemas.microsoft.com/office/drawing/2014/main" val="4027433226"/>
                    </a:ext>
                  </a:extLst>
                </a:gridCol>
              </a:tblGrid>
              <a:tr h="436613">
                <a:tc>
                  <a:txBody>
                    <a:bodyPr/>
                    <a:lstStyle/>
                    <a:p>
                      <a:r>
                        <a:rPr kumimoji="1" lang="en-US" altLang="ja-JP" dirty="0"/>
                        <a:t>10</a:t>
                      </a:r>
                      <a:r>
                        <a:rPr kumimoji="1" lang="ja-JP" altLang="en-US" dirty="0"/>
                        <a:t>進数</a:t>
                      </a:r>
                    </a:p>
                  </a:txBody>
                  <a:tcPr>
                    <a:solidFill>
                      <a:schemeClr val="accent1">
                        <a:lumMod val="40000"/>
                        <a:lumOff val="60000"/>
                      </a:schemeClr>
                    </a:solidFill>
                  </a:tcPr>
                </a:tc>
                <a:tc>
                  <a:txBody>
                    <a:bodyPr/>
                    <a:lstStyle/>
                    <a:p>
                      <a:r>
                        <a:rPr kumimoji="1" lang="en-US" altLang="ja-JP" dirty="0"/>
                        <a:t>1</a:t>
                      </a:r>
                      <a:endParaRPr kumimoji="1" lang="ja-JP" altLang="en-US" dirty="0"/>
                    </a:p>
                  </a:txBody>
                  <a:tcPr>
                    <a:solidFill>
                      <a:schemeClr val="accent1">
                        <a:lumMod val="40000"/>
                        <a:lumOff val="60000"/>
                      </a:schemeClr>
                    </a:solidFill>
                  </a:tcPr>
                </a:tc>
                <a:tc>
                  <a:txBody>
                    <a:bodyPr/>
                    <a:lstStyle/>
                    <a:p>
                      <a:r>
                        <a:rPr kumimoji="1" lang="en-US" altLang="ja-JP" dirty="0"/>
                        <a:t>2</a:t>
                      </a:r>
                    </a:p>
                  </a:txBody>
                  <a:tcPr>
                    <a:solidFill>
                      <a:schemeClr val="accent1">
                        <a:lumMod val="40000"/>
                        <a:lumOff val="60000"/>
                      </a:schemeClr>
                    </a:solidFill>
                  </a:tcPr>
                </a:tc>
                <a:tc>
                  <a:txBody>
                    <a:bodyPr/>
                    <a:lstStyle/>
                    <a:p>
                      <a:r>
                        <a:rPr kumimoji="1" lang="en-US" altLang="ja-JP" dirty="0"/>
                        <a:t>3</a:t>
                      </a:r>
                      <a:endParaRPr kumimoji="1" lang="ja-JP" altLang="en-US" dirty="0"/>
                    </a:p>
                  </a:txBody>
                  <a:tcPr>
                    <a:solidFill>
                      <a:schemeClr val="accent1">
                        <a:lumMod val="40000"/>
                        <a:lumOff val="60000"/>
                      </a:schemeClr>
                    </a:solidFill>
                  </a:tcPr>
                </a:tc>
                <a:tc>
                  <a:txBody>
                    <a:bodyPr/>
                    <a:lstStyle/>
                    <a:p>
                      <a:r>
                        <a:rPr kumimoji="1" lang="en-US" altLang="ja-JP" dirty="0"/>
                        <a:t>4</a:t>
                      </a:r>
                      <a:endParaRPr kumimoji="1" lang="ja-JP" altLang="en-US" dirty="0"/>
                    </a:p>
                  </a:txBody>
                  <a:tcPr>
                    <a:solidFill>
                      <a:schemeClr val="accent1">
                        <a:lumMod val="40000"/>
                        <a:lumOff val="60000"/>
                      </a:schemeClr>
                    </a:solidFill>
                  </a:tcPr>
                </a:tc>
                <a:tc>
                  <a:txBody>
                    <a:bodyPr/>
                    <a:lstStyle/>
                    <a:p>
                      <a:r>
                        <a:rPr kumimoji="1" lang="en-US" altLang="ja-JP" dirty="0"/>
                        <a:t>5</a:t>
                      </a:r>
                      <a:endParaRPr kumimoji="1" lang="ja-JP" altLang="en-US" dirty="0"/>
                    </a:p>
                  </a:txBody>
                  <a:tcPr>
                    <a:solidFill>
                      <a:schemeClr val="accent1">
                        <a:lumMod val="40000"/>
                        <a:lumOff val="60000"/>
                      </a:schemeClr>
                    </a:solidFill>
                  </a:tcPr>
                </a:tc>
                <a:tc>
                  <a:txBody>
                    <a:bodyPr/>
                    <a:lstStyle/>
                    <a:p>
                      <a:r>
                        <a:rPr kumimoji="1" lang="en-US" altLang="ja-JP" dirty="0"/>
                        <a:t>6</a:t>
                      </a:r>
                      <a:endParaRPr kumimoji="1" lang="ja-JP" altLang="en-US" dirty="0"/>
                    </a:p>
                  </a:txBody>
                  <a:tcPr>
                    <a:solidFill>
                      <a:schemeClr val="accent1">
                        <a:lumMod val="40000"/>
                        <a:lumOff val="60000"/>
                      </a:schemeClr>
                    </a:solidFill>
                  </a:tcPr>
                </a:tc>
                <a:tc>
                  <a:txBody>
                    <a:bodyPr/>
                    <a:lstStyle/>
                    <a:p>
                      <a:r>
                        <a:rPr kumimoji="1" lang="en-US" altLang="ja-JP" dirty="0"/>
                        <a:t>7</a:t>
                      </a:r>
                      <a:endParaRPr kumimoji="1" lang="ja-JP" altLang="en-US" dirty="0"/>
                    </a:p>
                  </a:txBody>
                  <a:tcPr>
                    <a:solidFill>
                      <a:schemeClr val="accent1">
                        <a:lumMod val="40000"/>
                        <a:lumOff val="60000"/>
                      </a:schemeClr>
                    </a:solidFill>
                  </a:tcPr>
                </a:tc>
                <a:tc>
                  <a:txBody>
                    <a:bodyPr/>
                    <a:lstStyle/>
                    <a:p>
                      <a:r>
                        <a:rPr kumimoji="1" lang="en-US" altLang="ja-JP" dirty="0"/>
                        <a:t>8</a:t>
                      </a:r>
                      <a:endParaRPr kumimoji="1" lang="ja-JP" altLang="en-US" dirty="0"/>
                    </a:p>
                  </a:txBody>
                  <a:tcPr>
                    <a:solidFill>
                      <a:schemeClr val="accent1">
                        <a:lumMod val="40000"/>
                        <a:lumOff val="60000"/>
                      </a:schemeClr>
                    </a:solidFill>
                  </a:tcPr>
                </a:tc>
                <a:tc>
                  <a:txBody>
                    <a:bodyPr/>
                    <a:lstStyle/>
                    <a:p>
                      <a:r>
                        <a:rPr kumimoji="1" lang="en-US" altLang="ja-JP" dirty="0"/>
                        <a:t>9</a:t>
                      </a:r>
                      <a:endParaRPr kumimoji="1" lang="ja-JP" altLang="en-US" dirty="0"/>
                    </a:p>
                  </a:txBody>
                  <a:tcPr>
                    <a:solidFill>
                      <a:schemeClr val="accent1">
                        <a:lumMod val="40000"/>
                        <a:lumOff val="60000"/>
                      </a:schemeClr>
                    </a:solidFill>
                  </a:tcPr>
                </a:tc>
                <a:tc>
                  <a:txBody>
                    <a:bodyPr/>
                    <a:lstStyle/>
                    <a:p>
                      <a:r>
                        <a:rPr kumimoji="1" lang="en-US" altLang="ja-JP" dirty="0"/>
                        <a:t>10</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3769225944"/>
                  </a:ext>
                </a:extLst>
              </a:tr>
              <a:tr h="370840">
                <a:tc>
                  <a:txBody>
                    <a:bodyPr/>
                    <a:lstStyle/>
                    <a:p>
                      <a:r>
                        <a:rPr kumimoji="1" lang="en-US" altLang="ja-JP" dirty="0"/>
                        <a:t>16</a:t>
                      </a:r>
                      <a:r>
                        <a:rPr kumimoji="1" lang="ja-JP" altLang="en-US" dirty="0"/>
                        <a:t>進数</a:t>
                      </a:r>
                    </a:p>
                  </a:txBody>
                  <a:tcPr>
                    <a:solidFill>
                      <a:schemeClr val="accent1">
                        <a:lumMod val="20000"/>
                        <a:lumOff val="80000"/>
                      </a:schemeClr>
                    </a:solidFill>
                  </a:tcPr>
                </a:tc>
                <a:tc>
                  <a:txBody>
                    <a:bodyPr/>
                    <a:lstStyle/>
                    <a:p>
                      <a:r>
                        <a:rPr kumimoji="1" lang="en-US" altLang="ja-JP" dirty="0"/>
                        <a:t>1</a:t>
                      </a:r>
                      <a:endParaRPr kumimoji="1" lang="ja-JP" altLang="en-US" dirty="0"/>
                    </a:p>
                  </a:txBody>
                  <a:tcPr>
                    <a:solidFill>
                      <a:schemeClr val="accent1">
                        <a:lumMod val="20000"/>
                        <a:lumOff val="80000"/>
                      </a:schemeClr>
                    </a:solidFill>
                  </a:tcPr>
                </a:tc>
                <a:tc>
                  <a:txBody>
                    <a:bodyPr/>
                    <a:lstStyle/>
                    <a:p>
                      <a:r>
                        <a:rPr kumimoji="1" lang="en-US" altLang="ja-JP" dirty="0"/>
                        <a:t>2</a:t>
                      </a:r>
                    </a:p>
                  </a:txBody>
                  <a:tcPr>
                    <a:solidFill>
                      <a:schemeClr val="accent1">
                        <a:lumMod val="20000"/>
                        <a:lumOff val="80000"/>
                      </a:schemeClr>
                    </a:solidFill>
                  </a:tcPr>
                </a:tc>
                <a:tc>
                  <a:txBody>
                    <a:bodyPr/>
                    <a:lstStyle/>
                    <a:p>
                      <a:r>
                        <a:rPr kumimoji="1" lang="en-US" altLang="ja-JP" dirty="0"/>
                        <a:t>3</a:t>
                      </a:r>
                      <a:endParaRPr kumimoji="1" lang="ja-JP" altLang="en-US" dirty="0"/>
                    </a:p>
                  </a:txBody>
                  <a:tcPr>
                    <a:solidFill>
                      <a:schemeClr val="accent1">
                        <a:lumMod val="20000"/>
                        <a:lumOff val="80000"/>
                      </a:schemeClr>
                    </a:solidFill>
                  </a:tcPr>
                </a:tc>
                <a:tc>
                  <a:txBody>
                    <a:bodyPr/>
                    <a:lstStyle/>
                    <a:p>
                      <a:r>
                        <a:rPr kumimoji="1" lang="en-US" altLang="ja-JP" dirty="0"/>
                        <a:t>4</a:t>
                      </a:r>
                      <a:endParaRPr kumimoji="1" lang="ja-JP" altLang="en-US" dirty="0"/>
                    </a:p>
                  </a:txBody>
                  <a:tcPr>
                    <a:solidFill>
                      <a:schemeClr val="accent1">
                        <a:lumMod val="20000"/>
                        <a:lumOff val="80000"/>
                      </a:schemeClr>
                    </a:solidFill>
                  </a:tcPr>
                </a:tc>
                <a:tc>
                  <a:txBody>
                    <a:bodyPr/>
                    <a:lstStyle/>
                    <a:p>
                      <a:r>
                        <a:rPr kumimoji="1" lang="en-US" altLang="ja-JP" dirty="0"/>
                        <a:t>5</a:t>
                      </a:r>
                      <a:endParaRPr kumimoji="1" lang="ja-JP" altLang="en-US" dirty="0"/>
                    </a:p>
                  </a:txBody>
                  <a:tcPr>
                    <a:solidFill>
                      <a:schemeClr val="accent1">
                        <a:lumMod val="20000"/>
                        <a:lumOff val="80000"/>
                      </a:schemeClr>
                    </a:solidFill>
                  </a:tcPr>
                </a:tc>
                <a:tc>
                  <a:txBody>
                    <a:bodyPr/>
                    <a:lstStyle/>
                    <a:p>
                      <a:r>
                        <a:rPr kumimoji="1" lang="en-US" altLang="ja-JP" dirty="0"/>
                        <a:t>6</a:t>
                      </a:r>
                      <a:endParaRPr kumimoji="1" lang="ja-JP" altLang="en-US" dirty="0"/>
                    </a:p>
                  </a:txBody>
                  <a:tcPr>
                    <a:solidFill>
                      <a:schemeClr val="accent1">
                        <a:lumMod val="20000"/>
                        <a:lumOff val="80000"/>
                      </a:schemeClr>
                    </a:solidFill>
                  </a:tcPr>
                </a:tc>
                <a:tc>
                  <a:txBody>
                    <a:bodyPr/>
                    <a:lstStyle/>
                    <a:p>
                      <a:r>
                        <a:rPr kumimoji="1" lang="en-US" altLang="ja-JP" dirty="0"/>
                        <a:t>7</a:t>
                      </a:r>
                      <a:endParaRPr kumimoji="1" lang="ja-JP" altLang="en-US" dirty="0"/>
                    </a:p>
                  </a:txBody>
                  <a:tcPr>
                    <a:solidFill>
                      <a:schemeClr val="accent1">
                        <a:lumMod val="20000"/>
                        <a:lumOff val="80000"/>
                      </a:schemeClr>
                    </a:solidFill>
                  </a:tcPr>
                </a:tc>
                <a:tc>
                  <a:txBody>
                    <a:bodyPr/>
                    <a:lstStyle/>
                    <a:p>
                      <a:r>
                        <a:rPr kumimoji="1" lang="en-US" altLang="ja-JP" dirty="0"/>
                        <a:t>8</a:t>
                      </a:r>
                      <a:endParaRPr kumimoji="1" lang="ja-JP" altLang="en-US" dirty="0"/>
                    </a:p>
                  </a:txBody>
                  <a:tcPr>
                    <a:solidFill>
                      <a:schemeClr val="accent1">
                        <a:lumMod val="20000"/>
                        <a:lumOff val="80000"/>
                      </a:schemeClr>
                    </a:solidFill>
                  </a:tcPr>
                </a:tc>
                <a:tc>
                  <a:txBody>
                    <a:bodyPr/>
                    <a:lstStyle/>
                    <a:p>
                      <a:r>
                        <a:rPr kumimoji="1" lang="en-US" altLang="ja-JP" dirty="0"/>
                        <a:t>9</a:t>
                      </a:r>
                      <a:endParaRPr kumimoji="1" lang="ja-JP" altLang="en-US" dirty="0"/>
                    </a:p>
                  </a:txBody>
                  <a:tcPr>
                    <a:solidFill>
                      <a:schemeClr val="accent1">
                        <a:lumMod val="20000"/>
                        <a:lumOff val="80000"/>
                      </a:schemeClr>
                    </a:solidFill>
                  </a:tcPr>
                </a:tc>
                <a:tc>
                  <a:txBody>
                    <a:bodyPr/>
                    <a:lstStyle/>
                    <a:p>
                      <a:r>
                        <a:rPr kumimoji="1" lang="en-US" altLang="ja-JP" dirty="0"/>
                        <a:t>10</a:t>
                      </a: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3950070788"/>
                  </a:ext>
                </a:extLst>
              </a:tr>
              <a:tr h="370840">
                <a:tc>
                  <a:txBody>
                    <a:bodyPr/>
                    <a:lstStyle/>
                    <a:p>
                      <a:r>
                        <a:rPr kumimoji="1" lang="en-US" altLang="ja-JP" dirty="0"/>
                        <a:t>10</a:t>
                      </a:r>
                      <a:r>
                        <a:rPr kumimoji="1" lang="ja-JP" altLang="en-US" dirty="0"/>
                        <a:t>進数</a:t>
                      </a:r>
                    </a:p>
                  </a:txBody>
                  <a:tcPr>
                    <a:solidFill>
                      <a:schemeClr val="accent1">
                        <a:lumMod val="40000"/>
                        <a:lumOff val="60000"/>
                      </a:schemeClr>
                    </a:solidFill>
                  </a:tcPr>
                </a:tc>
                <a:tc>
                  <a:txBody>
                    <a:bodyPr/>
                    <a:lstStyle/>
                    <a:p>
                      <a:r>
                        <a:rPr kumimoji="1" lang="en-US" altLang="ja-JP" dirty="0"/>
                        <a:t>11</a:t>
                      </a:r>
                      <a:endParaRPr kumimoji="1" lang="ja-JP" altLang="en-US" dirty="0"/>
                    </a:p>
                  </a:txBody>
                  <a:tcPr>
                    <a:solidFill>
                      <a:schemeClr val="accent1">
                        <a:lumMod val="40000"/>
                        <a:lumOff val="60000"/>
                      </a:schemeClr>
                    </a:solidFill>
                  </a:tcPr>
                </a:tc>
                <a:tc>
                  <a:txBody>
                    <a:bodyPr/>
                    <a:lstStyle/>
                    <a:p>
                      <a:r>
                        <a:rPr kumimoji="1" lang="en-US" altLang="ja-JP" dirty="0"/>
                        <a:t>12</a:t>
                      </a:r>
                      <a:endParaRPr kumimoji="1" lang="ja-JP" altLang="en-US" dirty="0"/>
                    </a:p>
                  </a:txBody>
                  <a:tcPr>
                    <a:solidFill>
                      <a:schemeClr val="accent1">
                        <a:lumMod val="40000"/>
                        <a:lumOff val="60000"/>
                      </a:schemeClr>
                    </a:solidFill>
                  </a:tcPr>
                </a:tc>
                <a:tc>
                  <a:txBody>
                    <a:bodyPr/>
                    <a:lstStyle/>
                    <a:p>
                      <a:r>
                        <a:rPr kumimoji="1" lang="en-US" altLang="ja-JP" dirty="0"/>
                        <a:t>13</a:t>
                      </a:r>
                      <a:endParaRPr kumimoji="1" lang="ja-JP" altLang="en-US" dirty="0"/>
                    </a:p>
                  </a:txBody>
                  <a:tcPr>
                    <a:solidFill>
                      <a:schemeClr val="accent1">
                        <a:lumMod val="40000"/>
                        <a:lumOff val="60000"/>
                      </a:schemeClr>
                    </a:solidFill>
                  </a:tcPr>
                </a:tc>
                <a:tc>
                  <a:txBody>
                    <a:bodyPr/>
                    <a:lstStyle/>
                    <a:p>
                      <a:r>
                        <a:rPr kumimoji="1" lang="en-US" altLang="ja-JP" dirty="0"/>
                        <a:t>14</a:t>
                      </a:r>
                      <a:endParaRPr kumimoji="1" lang="ja-JP" altLang="en-US" dirty="0"/>
                    </a:p>
                  </a:txBody>
                  <a:tcPr>
                    <a:solidFill>
                      <a:schemeClr val="accent1">
                        <a:lumMod val="40000"/>
                        <a:lumOff val="60000"/>
                      </a:schemeClr>
                    </a:solidFill>
                  </a:tcPr>
                </a:tc>
                <a:tc>
                  <a:txBody>
                    <a:bodyPr/>
                    <a:lstStyle/>
                    <a:p>
                      <a:r>
                        <a:rPr kumimoji="1" lang="en-US" altLang="ja-JP" dirty="0"/>
                        <a:t>15</a:t>
                      </a:r>
                      <a:endParaRPr kumimoji="1" lang="ja-JP" altLang="en-US" dirty="0"/>
                    </a:p>
                  </a:txBody>
                  <a:tcPr>
                    <a:solidFill>
                      <a:schemeClr val="accent1">
                        <a:lumMod val="40000"/>
                        <a:lumOff val="60000"/>
                      </a:schemeClr>
                    </a:solidFill>
                  </a:tcPr>
                </a:tc>
                <a:tc>
                  <a:txBody>
                    <a:bodyPr/>
                    <a:lstStyle/>
                    <a:p>
                      <a:r>
                        <a:rPr kumimoji="1" lang="en-US" altLang="ja-JP" dirty="0"/>
                        <a:t>16</a:t>
                      </a:r>
                      <a:endParaRPr kumimoji="1" lang="ja-JP" altLang="en-US" dirty="0"/>
                    </a:p>
                  </a:txBody>
                  <a:tcPr>
                    <a:solidFill>
                      <a:schemeClr val="accent1">
                        <a:lumMod val="40000"/>
                        <a:lumOff val="60000"/>
                      </a:schemeClr>
                    </a:solidFill>
                  </a:tcPr>
                </a:tc>
                <a:tc>
                  <a:txBody>
                    <a:bodyPr/>
                    <a:lstStyle/>
                    <a:p>
                      <a:r>
                        <a:rPr kumimoji="1" lang="en-US" altLang="ja-JP" dirty="0"/>
                        <a:t>17</a:t>
                      </a:r>
                      <a:endParaRPr kumimoji="1" lang="ja-JP" altLang="en-US" dirty="0"/>
                    </a:p>
                  </a:txBody>
                  <a:tcPr>
                    <a:solidFill>
                      <a:schemeClr val="accent1">
                        <a:lumMod val="40000"/>
                        <a:lumOff val="60000"/>
                      </a:schemeClr>
                    </a:solidFill>
                  </a:tcPr>
                </a:tc>
                <a:tc>
                  <a:txBody>
                    <a:bodyPr/>
                    <a:lstStyle/>
                    <a:p>
                      <a:r>
                        <a:rPr kumimoji="1" lang="en-US" altLang="ja-JP" dirty="0"/>
                        <a:t>18</a:t>
                      </a:r>
                      <a:endParaRPr kumimoji="1" lang="ja-JP" altLang="en-US" dirty="0"/>
                    </a:p>
                  </a:txBody>
                  <a:tcPr>
                    <a:solidFill>
                      <a:schemeClr val="accent1">
                        <a:lumMod val="40000"/>
                        <a:lumOff val="60000"/>
                      </a:schemeClr>
                    </a:solidFill>
                  </a:tcPr>
                </a:tc>
                <a:tc>
                  <a:txBody>
                    <a:bodyPr/>
                    <a:lstStyle/>
                    <a:p>
                      <a:r>
                        <a:rPr kumimoji="1" lang="en-US" altLang="ja-JP" dirty="0"/>
                        <a:t>19</a:t>
                      </a:r>
                      <a:endParaRPr kumimoji="1" lang="ja-JP" altLang="en-US" dirty="0"/>
                    </a:p>
                  </a:txBody>
                  <a:tcPr>
                    <a:solidFill>
                      <a:schemeClr val="accent1">
                        <a:lumMod val="40000"/>
                        <a:lumOff val="60000"/>
                      </a:schemeClr>
                    </a:solidFill>
                  </a:tcPr>
                </a:tc>
                <a:tc>
                  <a:txBody>
                    <a:bodyPr/>
                    <a:lstStyle/>
                    <a:p>
                      <a:r>
                        <a:rPr kumimoji="1" lang="en-US" altLang="ja-JP" dirty="0"/>
                        <a:t>20</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1705721909"/>
                  </a:ext>
                </a:extLst>
              </a:tr>
              <a:tr h="370840">
                <a:tc>
                  <a:txBody>
                    <a:bodyPr/>
                    <a:lstStyle/>
                    <a:p>
                      <a:r>
                        <a:rPr kumimoji="1" lang="en-US" altLang="ja-JP" dirty="0"/>
                        <a:t>16</a:t>
                      </a:r>
                      <a:r>
                        <a:rPr kumimoji="1" lang="ja-JP" altLang="en-US" dirty="0"/>
                        <a:t>進数</a:t>
                      </a:r>
                    </a:p>
                  </a:txBody>
                  <a:tcPr>
                    <a:solidFill>
                      <a:schemeClr val="accent1">
                        <a:lumMod val="20000"/>
                        <a:lumOff val="80000"/>
                      </a:schemeClr>
                    </a:solidFill>
                  </a:tcPr>
                </a:tc>
                <a:tc>
                  <a:txBody>
                    <a:bodyPr/>
                    <a:lstStyle/>
                    <a:p>
                      <a:r>
                        <a:rPr kumimoji="1" lang="en-US" altLang="ja-JP" dirty="0"/>
                        <a:t>a</a:t>
                      </a:r>
                      <a:endParaRPr kumimoji="1" lang="ja-JP" altLang="en-US" dirty="0"/>
                    </a:p>
                  </a:txBody>
                  <a:tcPr>
                    <a:solidFill>
                      <a:schemeClr val="accent1">
                        <a:lumMod val="20000"/>
                        <a:lumOff val="80000"/>
                      </a:schemeClr>
                    </a:solidFill>
                  </a:tcPr>
                </a:tc>
                <a:tc>
                  <a:txBody>
                    <a:bodyPr/>
                    <a:lstStyle/>
                    <a:p>
                      <a:r>
                        <a:rPr kumimoji="1" lang="en-US" altLang="ja-JP" dirty="0"/>
                        <a:t>b</a:t>
                      </a:r>
                      <a:endParaRPr kumimoji="1" lang="ja-JP" altLang="en-US" dirty="0"/>
                    </a:p>
                  </a:txBody>
                  <a:tcPr>
                    <a:solidFill>
                      <a:schemeClr val="accent1">
                        <a:lumMod val="20000"/>
                        <a:lumOff val="80000"/>
                      </a:schemeClr>
                    </a:solidFill>
                  </a:tcPr>
                </a:tc>
                <a:tc>
                  <a:txBody>
                    <a:bodyPr/>
                    <a:lstStyle/>
                    <a:p>
                      <a:r>
                        <a:rPr kumimoji="1" lang="en-US" altLang="ja-JP" dirty="0"/>
                        <a:t>c</a:t>
                      </a:r>
                      <a:endParaRPr kumimoji="1" lang="ja-JP" altLang="en-US" dirty="0"/>
                    </a:p>
                  </a:txBody>
                  <a:tcPr>
                    <a:solidFill>
                      <a:schemeClr val="accent1">
                        <a:lumMod val="20000"/>
                        <a:lumOff val="80000"/>
                      </a:schemeClr>
                    </a:solidFill>
                  </a:tcPr>
                </a:tc>
                <a:tc>
                  <a:txBody>
                    <a:bodyPr/>
                    <a:lstStyle/>
                    <a:p>
                      <a:r>
                        <a:rPr kumimoji="1" lang="en-US" altLang="ja-JP" dirty="0"/>
                        <a:t>d</a:t>
                      </a:r>
                      <a:endParaRPr kumimoji="1" lang="ja-JP" altLang="en-US" dirty="0"/>
                    </a:p>
                  </a:txBody>
                  <a:tcPr>
                    <a:solidFill>
                      <a:schemeClr val="accent1">
                        <a:lumMod val="20000"/>
                        <a:lumOff val="80000"/>
                      </a:schemeClr>
                    </a:solidFill>
                  </a:tcPr>
                </a:tc>
                <a:tc>
                  <a:txBody>
                    <a:bodyPr/>
                    <a:lstStyle/>
                    <a:p>
                      <a:r>
                        <a:rPr kumimoji="1" lang="en-US" altLang="ja-JP" dirty="0"/>
                        <a:t>e</a:t>
                      </a:r>
                      <a:endParaRPr kumimoji="1" lang="ja-JP" altLang="en-US" dirty="0"/>
                    </a:p>
                  </a:txBody>
                  <a:tcPr>
                    <a:solidFill>
                      <a:schemeClr val="accent1">
                        <a:lumMod val="20000"/>
                        <a:lumOff val="80000"/>
                      </a:schemeClr>
                    </a:solidFill>
                  </a:tcPr>
                </a:tc>
                <a:tc>
                  <a:txBody>
                    <a:bodyPr/>
                    <a:lstStyle/>
                    <a:p>
                      <a:r>
                        <a:rPr kumimoji="1" lang="en-US" altLang="ja-JP" dirty="0"/>
                        <a:t>f</a:t>
                      </a:r>
                      <a:endParaRPr kumimoji="1" lang="ja-JP" altLang="en-US" dirty="0"/>
                    </a:p>
                  </a:txBody>
                  <a:tcPr>
                    <a:solidFill>
                      <a:schemeClr val="accent1">
                        <a:lumMod val="20000"/>
                        <a:lumOff val="80000"/>
                      </a:schemeClr>
                    </a:solidFill>
                  </a:tcPr>
                </a:tc>
                <a:tc>
                  <a:txBody>
                    <a:bodyPr/>
                    <a:lstStyle/>
                    <a:p>
                      <a:r>
                        <a:rPr kumimoji="1" lang="en-US" altLang="ja-JP" dirty="0"/>
                        <a:t>10</a:t>
                      </a:r>
                      <a:endParaRPr kumimoji="1" lang="ja-JP" altLang="en-US" dirty="0"/>
                    </a:p>
                  </a:txBody>
                  <a:tcPr>
                    <a:solidFill>
                      <a:schemeClr val="accent1">
                        <a:lumMod val="20000"/>
                        <a:lumOff val="80000"/>
                      </a:schemeClr>
                    </a:solidFill>
                  </a:tcPr>
                </a:tc>
                <a:tc>
                  <a:txBody>
                    <a:bodyPr/>
                    <a:lstStyle/>
                    <a:p>
                      <a:r>
                        <a:rPr kumimoji="1" lang="en-US" altLang="ja-JP" dirty="0"/>
                        <a:t>11</a:t>
                      </a:r>
                      <a:endParaRPr kumimoji="1" lang="ja-JP" altLang="en-US" dirty="0"/>
                    </a:p>
                  </a:txBody>
                  <a:tcPr>
                    <a:solidFill>
                      <a:schemeClr val="accent1">
                        <a:lumMod val="20000"/>
                        <a:lumOff val="80000"/>
                      </a:schemeClr>
                    </a:solidFill>
                  </a:tcPr>
                </a:tc>
                <a:tc>
                  <a:txBody>
                    <a:bodyPr/>
                    <a:lstStyle/>
                    <a:p>
                      <a:r>
                        <a:rPr kumimoji="1" lang="en-US" altLang="ja-JP" dirty="0"/>
                        <a:t>12</a:t>
                      </a:r>
                      <a:endParaRPr kumimoji="1" lang="ja-JP" altLang="en-US" dirty="0"/>
                    </a:p>
                  </a:txBody>
                  <a:tcPr>
                    <a:solidFill>
                      <a:schemeClr val="accent1">
                        <a:lumMod val="20000"/>
                        <a:lumOff val="80000"/>
                      </a:schemeClr>
                    </a:solidFill>
                  </a:tcPr>
                </a:tc>
                <a:tc>
                  <a:txBody>
                    <a:bodyPr/>
                    <a:lstStyle/>
                    <a:p>
                      <a:r>
                        <a:rPr kumimoji="1" lang="en-US" altLang="ja-JP" dirty="0"/>
                        <a:t>13</a:t>
                      </a: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1336258364"/>
                  </a:ext>
                </a:extLst>
              </a:tr>
            </a:tbl>
          </a:graphicData>
        </a:graphic>
      </p:graphicFrame>
      <p:sp>
        <p:nvSpPr>
          <p:cNvPr id="8" name="吹き出し: 角を丸めた四角形 7">
            <a:extLst>
              <a:ext uri="{FF2B5EF4-FFF2-40B4-BE49-F238E27FC236}">
                <a16:creationId xmlns:a16="http://schemas.microsoft.com/office/drawing/2014/main" id="{C91F185C-CFC1-F443-3F8D-E484EB28AFB9}"/>
              </a:ext>
            </a:extLst>
          </p:cNvPr>
          <p:cNvSpPr/>
          <p:nvPr/>
        </p:nvSpPr>
        <p:spPr>
          <a:xfrm>
            <a:off x="6733673" y="3148901"/>
            <a:ext cx="1957940" cy="749332"/>
          </a:xfrm>
          <a:prstGeom prst="wedgeRoundRectCallout">
            <a:avLst>
              <a:gd name="adj1" fmla="val 55577"/>
              <a:gd name="adj2" fmla="val -6730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8</a:t>
            </a:r>
            <a:r>
              <a:rPr kumimoji="1" lang="ja-JP" altLang="en-US" dirty="0"/>
              <a:t>まで数えると桁が上がる</a:t>
            </a:r>
            <a:endParaRPr kumimoji="1" lang="en-US" altLang="ja-JP" dirty="0"/>
          </a:p>
        </p:txBody>
      </p:sp>
      <p:sp>
        <p:nvSpPr>
          <p:cNvPr id="9" name="楕円 8">
            <a:extLst>
              <a:ext uri="{FF2B5EF4-FFF2-40B4-BE49-F238E27FC236}">
                <a16:creationId xmlns:a16="http://schemas.microsoft.com/office/drawing/2014/main" id="{CD577AE6-F2ED-3BDB-3041-E61ED0BBE439}"/>
              </a:ext>
            </a:extLst>
          </p:cNvPr>
          <p:cNvSpPr/>
          <p:nvPr/>
        </p:nvSpPr>
        <p:spPr>
          <a:xfrm>
            <a:off x="8467824" y="2601571"/>
            <a:ext cx="798897"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吹き出し: 角を丸めた四角形 9">
            <a:extLst>
              <a:ext uri="{FF2B5EF4-FFF2-40B4-BE49-F238E27FC236}">
                <a16:creationId xmlns:a16="http://schemas.microsoft.com/office/drawing/2014/main" id="{7E7C267B-79C9-8786-C53E-85E6D0A30273}"/>
              </a:ext>
            </a:extLst>
          </p:cNvPr>
          <p:cNvSpPr/>
          <p:nvPr/>
        </p:nvSpPr>
        <p:spPr>
          <a:xfrm>
            <a:off x="215765" y="5948510"/>
            <a:ext cx="3557338" cy="749332"/>
          </a:xfrm>
          <a:prstGeom prst="wedgeRoundRectCallout">
            <a:avLst>
              <a:gd name="adj1" fmla="val 38047"/>
              <a:gd name="adj2" fmla="val -9299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16</a:t>
            </a:r>
            <a:r>
              <a:rPr kumimoji="1" lang="ja-JP" altLang="en-US" dirty="0"/>
              <a:t>進数では</a:t>
            </a:r>
            <a:r>
              <a:rPr kumimoji="1" lang="en-US" altLang="ja-JP" dirty="0"/>
              <a:t>10</a:t>
            </a:r>
            <a:r>
              <a:rPr kumimoji="1" lang="ja-JP" altLang="en-US" dirty="0"/>
              <a:t>進数の</a:t>
            </a:r>
            <a:r>
              <a:rPr kumimoji="1" lang="en-US" altLang="ja-JP" dirty="0"/>
              <a:t>10</a:t>
            </a:r>
            <a:r>
              <a:rPr kumimoji="1" lang="ja-JP" altLang="en-US" dirty="0"/>
              <a:t>以降にアルファベットを割り当てる</a:t>
            </a:r>
            <a:endParaRPr kumimoji="1" lang="en-US" altLang="ja-JP" dirty="0"/>
          </a:p>
        </p:txBody>
      </p:sp>
      <p:sp>
        <p:nvSpPr>
          <p:cNvPr id="11" name="吹き出し: 角を丸めた四角形 10">
            <a:extLst>
              <a:ext uri="{FF2B5EF4-FFF2-40B4-BE49-F238E27FC236}">
                <a16:creationId xmlns:a16="http://schemas.microsoft.com/office/drawing/2014/main" id="{CB4334BE-77E2-EFA4-4412-E320D2B6D451}"/>
              </a:ext>
            </a:extLst>
          </p:cNvPr>
          <p:cNvSpPr/>
          <p:nvPr/>
        </p:nvSpPr>
        <p:spPr>
          <a:xfrm>
            <a:off x="6831931" y="5948510"/>
            <a:ext cx="3557338" cy="749332"/>
          </a:xfrm>
          <a:prstGeom prst="wedgeRoundRectCallout">
            <a:avLst>
              <a:gd name="adj1" fmla="val -18233"/>
              <a:gd name="adj2" fmla="val -9299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16</a:t>
            </a:r>
            <a:r>
              <a:rPr kumimoji="1" lang="ja-JP" altLang="en-US" dirty="0"/>
              <a:t>数えたので桁が上がる</a:t>
            </a:r>
            <a:endParaRPr kumimoji="1" lang="en-US" altLang="ja-JP" dirty="0"/>
          </a:p>
        </p:txBody>
      </p:sp>
      <p:sp>
        <p:nvSpPr>
          <p:cNvPr id="12" name="楕円 11">
            <a:extLst>
              <a:ext uri="{FF2B5EF4-FFF2-40B4-BE49-F238E27FC236}">
                <a16:creationId xmlns:a16="http://schemas.microsoft.com/office/drawing/2014/main" id="{CC0623A0-F1D2-A9C9-79C6-DC9308433058}"/>
              </a:ext>
            </a:extLst>
          </p:cNvPr>
          <p:cNvSpPr/>
          <p:nvPr/>
        </p:nvSpPr>
        <p:spPr>
          <a:xfrm>
            <a:off x="7532569" y="5334708"/>
            <a:ext cx="798897"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643428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281C80-AC21-163E-7E59-321DE55A5325}"/>
              </a:ext>
            </a:extLst>
          </p:cNvPr>
          <p:cNvSpPr>
            <a:spLocks noGrp="1"/>
          </p:cNvSpPr>
          <p:nvPr>
            <p:ph type="title"/>
          </p:nvPr>
        </p:nvSpPr>
        <p:spPr/>
        <p:txBody>
          <a:bodyPr/>
          <a:lstStyle/>
          <a:p>
            <a:r>
              <a:rPr kumimoji="1" lang="ja-JP" altLang="en-US" dirty="0"/>
              <a:t>基数変換</a:t>
            </a:r>
          </a:p>
        </p:txBody>
      </p:sp>
      <p:sp>
        <p:nvSpPr>
          <p:cNvPr id="3" name="テキスト プレースホルダー 2">
            <a:extLst>
              <a:ext uri="{FF2B5EF4-FFF2-40B4-BE49-F238E27FC236}">
                <a16:creationId xmlns:a16="http://schemas.microsoft.com/office/drawing/2014/main" id="{45D2253D-1CC3-612E-350C-403AA237AA97}"/>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475CFBD3-B1F6-04E3-38BB-3770D4DD889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A00B2053-C952-21D6-0B06-5827E24FD1C4}"/>
              </a:ext>
            </a:extLst>
          </p:cNvPr>
          <p:cNvSpPr>
            <a:spLocks noGrp="1"/>
          </p:cNvSpPr>
          <p:nvPr>
            <p:ph type="sldNum" sz="quarter" idx="12"/>
          </p:nvPr>
        </p:nvSpPr>
        <p:spPr/>
        <p:txBody>
          <a:bodyPr/>
          <a:lstStyle/>
          <a:p>
            <a:fld id="{40E56BE1-9742-4F29-8D63-9E2A886A5384}" type="slidenum">
              <a:rPr kumimoji="1" lang="ja-JP" altLang="en-US" smtClean="0"/>
              <a:t>16</a:t>
            </a:fld>
            <a:endParaRPr kumimoji="1" lang="ja-JP" altLang="en-US"/>
          </a:p>
        </p:txBody>
      </p:sp>
    </p:spTree>
    <p:extLst>
      <p:ext uri="{BB962C8B-B14F-4D97-AF65-F5344CB8AC3E}">
        <p14:creationId xmlns:p14="http://schemas.microsoft.com/office/powerpoint/2010/main" val="1627256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F6CE63-2EDB-AD00-0956-9705A6864F5F}"/>
              </a:ext>
            </a:extLst>
          </p:cNvPr>
          <p:cNvSpPr>
            <a:spLocks noGrp="1"/>
          </p:cNvSpPr>
          <p:nvPr>
            <p:ph type="title"/>
          </p:nvPr>
        </p:nvSpPr>
        <p:spPr/>
        <p:txBody>
          <a:bodyPr/>
          <a:lstStyle/>
          <a:p>
            <a:r>
              <a:rPr kumimoji="1" lang="ja-JP" altLang="en-US" dirty="0"/>
              <a:t>基数変換</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5BFD1C6-7105-D186-BC18-BE70DE99EAE1}"/>
                  </a:ext>
                </a:extLst>
              </p:cNvPr>
              <p:cNvSpPr>
                <a:spLocks noGrp="1"/>
              </p:cNvSpPr>
              <p:nvPr>
                <p:ph idx="1"/>
              </p:nvPr>
            </p:nvSpPr>
            <p:spPr/>
            <p:txBody>
              <a:bodyPr/>
              <a:lstStyle/>
              <a:p>
                <a:r>
                  <a:rPr kumimoji="1" lang="en-US" altLang="ja-JP" dirty="0"/>
                  <a:t>n</a:t>
                </a:r>
                <a:r>
                  <a:rPr kumimoji="1" lang="ja-JP" altLang="en-US" dirty="0"/>
                  <a:t>進数から</a:t>
                </a:r>
                <a:r>
                  <a:rPr kumimoji="1" lang="en-US" altLang="ja-JP" dirty="0"/>
                  <a:t>m</a:t>
                </a:r>
                <a:r>
                  <a:rPr kumimoji="1" lang="ja-JP" altLang="en-US" dirty="0"/>
                  <a:t>進数</a:t>
                </a:r>
                <a:r>
                  <a:rPr kumimoji="1" lang="en-US" altLang="ja-JP" dirty="0"/>
                  <a:t>(</a:t>
                </a:r>
                <a14:m>
                  <m:oMath xmlns:m="http://schemas.openxmlformats.org/officeDocument/2006/math">
                    <m:r>
                      <m:rPr>
                        <m:sty m:val="p"/>
                      </m:rPr>
                      <a:rPr kumimoji="1" lang="en-US" altLang="ja-JP" b="0" i="0" smtClean="0">
                        <a:latin typeface="Cambria Math" panose="02040503050406030204" pitchFamily="18" charset="0"/>
                        <a:ea typeface="Cambria Math" panose="02040503050406030204" pitchFamily="18" charset="0"/>
                      </a:rPr>
                      <m:t>n</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𝑚</m:t>
                    </m:r>
                  </m:oMath>
                </a14:m>
                <a:r>
                  <a:rPr kumimoji="1" lang="en-US" altLang="ja-JP" dirty="0"/>
                  <a:t>)</a:t>
                </a:r>
                <a:r>
                  <a:rPr kumimoji="1" lang="ja-JP" altLang="en-US" dirty="0"/>
                  <a:t>に数の表現を変換することを基数変換と呼ぶ</a:t>
                </a:r>
                <a:endParaRPr kumimoji="1" lang="en-US" altLang="ja-JP" dirty="0"/>
              </a:p>
              <a:p>
                <a:r>
                  <a:rPr kumimoji="1" lang="ja-JP" altLang="en-US" dirty="0"/>
                  <a:t>基本情報技術者では主に</a:t>
                </a:r>
                <a:endParaRPr kumimoji="1" lang="en-US" altLang="ja-JP" dirty="0"/>
              </a:p>
              <a:p>
                <a:pPr lvl="1"/>
                <a:r>
                  <a:rPr lang="en-US" altLang="ja-JP" dirty="0"/>
                  <a:t>2</a:t>
                </a:r>
                <a:r>
                  <a:rPr lang="ja-JP" altLang="en-US" dirty="0"/>
                  <a:t>進数⇔</a:t>
                </a:r>
                <a:r>
                  <a:rPr lang="en-US" altLang="ja-JP" dirty="0"/>
                  <a:t>10</a:t>
                </a:r>
                <a:r>
                  <a:rPr lang="ja-JP" altLang="en-US" dirty="0"/>
                  <a:t>進数</a:t>
                </a:r>
                <a:endParaRPr lang="en-US" altLang="ja-JP" dirty="0"/>
              </a:p>
              <a:p>
                <a:pPr lvl="1"/>
                <a:r>
                  <a:rPr lang="en-US" altLang="ja-JP" dirty="0"/>
                  <a:t>2</a:t>
                </a:r>
                <a:r>
                  <a:rPr lang="ja-JP" altLang="en-US" dirty="0"/>
                  <a:t>進数⇔</a:t>
                </a:r>
                <a:r>
                  <a:rPr lang="en-US" altLang="ja-JP" dirty="0"/>
                  <a:t>16</a:t>
                </a:r>
                <a:r>
                  <a:rPr lang="ja-JP" altLang="en-US" dirty="0"/>
                  <a:t>進数</a:t>
                </a:r>
                <a:endParaRPr lang="en-US" altLang="ja-JP" dirty="0"/>
              </a:p>
              <a:p>
                <a:pPr lvl="1"/>
                <a:r>
                  <a:rPr lang="en-US" altLang="ja-JP" dirty="0"/>
                  <a:t>2</a:t>
                </a:r>
                <a:r>
                  <a:rPr lang="ja-JP" altLang="en-US" dirty="0"/>
                  <a:t>進数⇔</a:t>
                </a:r>
                <a:r>
                  <a:rPr lang="en-US" altLang="ja-JP" dirty="0"/>
                  <a:t>8</a:t>
                </a:r>
                <a:r>
                  <a:rPr lang="ja-JP" altLang="en-US" dirty="0"/>
                  <a:t>進数</a:t>
                </a:r>
                <a:endParaRPr lang="en-US" altLang="ja-JP" dirty="0"/>
              </a:p>
              <a:p>
                <a:pPr lvl="1"/>
                <a:r>
                  <a:rPr kumimoji="1" lang="ja-JP" altLang="en-US" dirty="0"/>
                  <a:t>の変換を押さえる</a:t>
                </a:r>
              </a:p>
            </p:txBody>
          </p:sp>
        </mc:Choice>
        <mc:Fallback>
          <p:sp>
            <p:nvSpPr>
              <p:cNvPr id="3" name="コンテンツ プレースホルダー 2">
                <a:extLst>
                  <a:ext uri="{FF2B5EF4-FFF2-40B4-BE49-F238E27FC236}">
                    <a16:creationId xmlns:a16="http://schemas.microsoft.com/office/drawing/2014/main" id="{05BFD1C6-7105-D186-BC18-BE70DE99EAE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
        <p:nvSpPr>
          <p:cNvPr id="4" name="フッター プレースホルダー 3">
            <a:extLst>
              <a:ext uri="{FF2B5EF4-FFF2-40B4-BE49-F238E27FC236}">
                <a16:creationId xmlns:a16="http://schemas.microsoft.com/office/drawing/2014/main" id="{64B854CE-AE38-4A1F-D3F7-AEC3301C3CF9}"/>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97B83B38-9857-F6FC-7A13-06CE8B85400F}"/>
              </a:ext>
            </a:extLst>
          </p:cNvPr>
          <p:cNvSpPr>
            <a:spLocks noGrp="1"/>
          </p:cNvSpPr>
          <p:nvPr>
            <p:ph type="sldNum" sz="quarter" idx="12"/>
          </p:nvPr>
        </p:nvSpPr>
        <p:spPr/>
        <p:txBody>
          <a:bodyPr/>
          <a:lstStyle/>
          <a:p>
            <a:fld id="{40E56BE1-9742-4F29-8D63-9E2A886A5384}" type="slidenum">
              <a:rPr kumimoji="1" lang="ja-JP" altLang="en-US" smtClean="0"/>
              <a:t>17</a:t>
            </a:fld>
            <a:endParaRPr kumimoji="1" lang="ja-JP" altLang="en-US"/>
          </a:p>
        </p:txBody>
      </p:sp>
    </p:spTree>
    <p:extLst>
      <p:ext uri="{BB962C8B-B14F-4D97-AF65-F5344CB8AC3E}">
        <p14:creationId xmlns:p14="http://schemas.microsoft.com/office/powerpoint/2010/main" val="426577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8F4B6-10B6-8B6D-A4CB-7BE8DC68F579}"/>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10</a:t>
            </a:r>
            <a:r>
              <a:rPr kumimoji="1" lang="ja-JP" altLang="en-US" dirty="0"/>
              <a:t>進数の変換</a:t>
            </a:r>
          </a:p>
        </p:txBody>
      </p:sp>
      <p:sp>
        <p:nvSpPr>
          <p:cNvPr id="3" name="コンテンツ プレースホルダー 2">
            <a:extLst>
              <a:ext uri="{FF2B5EF4-FFF2-40B4-BE49-F238E27FC236}">
                <a16:creationId xmlns:a16="http://schemas.microsoft.com/office/drawing/2014/main" id="{674CD4E7-2D83-69A2-5B62-BC6D2E5C67A7}"/>
              </a:ext>
            </a:extLst>
          </p:cNvPr>
          <p:cNvSpPr>
            <a:spLocks noGrp="1"/>
          </p:cNvSpPr>
          <p:nvPr>
            <p:ph idx="1"/>
          </p:nvPr>
        </p:nvSpPr>
        <p:spPr/>
        <p:txBody>
          <a:bodyPr/>
          <a:lstStyle/>
          <a:p>
            <a:r>
              <a:rPr lang="ja-JP" altLang="en-US" dirty="0"/>
              <a:t>２進数の各桁が</a:t>
            </a:r>
            <a:r>
              <a:rPr lang="en-US" altLang="ja-JP" dirty="0"/>
              <a:t>2</a:t>
            </a:r>
            <a:r>
              <a:rPr lang="ja-JP" altLang="en-US" dirty="0"/>
              <a:t>の</a:t>
            </a:r>
            <a:r>
              <a:rPr lang="en-US" altLang="ja-JP" dirty="0"/>
              <a:t>n</a:t>
            </a:r>
            <a:r>
              <a:rPr lang="ja-JP" altLang="en-US" dirty="0"/>
              <a:t>乗に対応していることを生かす</a:t>
            </a:r>
            <a:endParaRPr kumimoji="1" lang="ja-JP" altLang="en-US" dirty="0"/>
          </a:p>
        </p:txBody>
      </p:sp>
      <p:sp>
        <p:nvSpPr>
          <p:cNvPr id="4" name="フッター プレースホルダー 3">
            <a:extLst>
              <a:ext uri="{FF2B5EF4-FFF2-40B4-BE49-F238E27FC236}">
                <a16:creationId xmlns:a16="http://schemas.microsoft.com/office/drawing/2014/main" id="{54A67CB7-0134-D867-D530-7D7A2D49B634}"/>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3BBE2DB7-B28F-89ED-23EA-F106499973D7}"/>
              </a:ext>
            </a:extLst>
          </p:cNvPr>
          <p:cNvSpPr>
            <a:spLocks noGrp="1"/>
          </p:cNvSpPr>
          <p:nvPr>
            <p:ph type="sldNum" sz="quarter" idx="12"/>
          </p:nvPr>
        </p:nvSpPr>
        <p:spPr/>
        <p:txBody>
          <a:bodyPr/>
          <a:lstStyle/>
          <a:p>
            <a:fld id="{40E56BE1-9742-4F29-8D63-9E2A886A5384}" type="slidenum">
              <a:rPr kumimoji="1" lang="ja-JP" altLang="en-US" smtClean="0"/>
              <a:t>18</a:t>
            </a:fld>
            <a:endParaRPr kumimoji="1" lang="ja-JP" altLang="en-US"/>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A150A6BF-75C9-EAD7-DBAD-B6F4E7B51677}"/>
                  </a:ext>
                </a:extLst>
              </p:cNvPr>
              <p:cNvGraphicFramePr>
                <a:graphicFrameLocks noGrp="1"/>
              </p:cNvGraphicFramePr>
              <p:nvPr>
                <p:extLst>
                  <p:ext uri="{D42A27DB-BD31-4B8C-83A1-F6EECF244321}">
                    <p14:modId xmlns:p14="http://schemas.microsoft.com/office/powerpoint/2010/main" val="3519196141"/>
                  </p:ext>
                </p:extLst>
              </p:nvPr>
            </p:nvGraphicFramePr>
            <p:xfrm>
              <a:off x="1430250" y="3154201"/>
              <a:ext cx="9025650" cy="1112520"/>
            </p:xfrm>
            <a:graphic>
              <a:graphicData uri="http://schemas.openxmlformats.org/drawingml/2006/table">
                <a:tbl>
                  <a:tblPr firstRow="1" bandRow="1">
                    <a:tableStyleId>{5C22544A-7EE6-4342-B048-85BDC9FD1C3A}</a:tableStyleId>
                  </a:tblPr>
                  <a:tblGrid>
                    <a:gridCol w="1002850">
                      <a:extLst>
                        <a:ext uri="{9D8B030D-6E8A-4147-A177-3AD203B41FA5}">
                          <a16:colId xmlns:a16="http://schemas.microsoft.com/office/drawing/2014/main" val="4179604623"/>
                        </a:ext>
                      </a:extLst>
                    </a:gridCol>
                    <a:gridCol w="1002850">
                      <a:extLst>
                        <a:ext uri="{9D8B030D-6E8A-4147-A177-3AD203B41FA5}">
                          <a16:colId xmlns:a16="http://schemas.microsoft.com/office/drawing/2014/main" val="1045193114"/>
                        </a:ext>
                      </a:extLst>
                    </a:gridCol>
                    <a:gridCol w="1002850">
                      <a:extLst>
                        <a:ext uri="{9D8B030D-6E8A-4147-A177-3AD203B41FA5}">
                          <a16:colId xmlns:a16="http://schemas.microsoft.com/office/drawing/2014/main" val="3654026408"/>
                        </a:ext>
                      </a:extLst>
                    </a:gridCol>
                    <a:gridCol w="1002850">
                      <a:extLst>
                        <a:ext uri="{9D8B030D-6E8A-4147-A177-3AD203B41FA5}">
                          <a16:colId xmlns:a16="http://schemas.microsoft.com/office/drawing/2014/main" val="3360481118"/>
                        </a:ext>
                      </a:extLst>
                    </a:gridCol>
                    <a:gridCol w="1002850">
                      <a:extLst>
                        <a:ext uri="{9D8B030D-6E8A-4147-A177-3AD203B41FA5}">
                          <a16:colId xmlns:a16="http://schemas.microsoft.com/office/drawing/2014/main" val="2560352210"/>
                        </a:ext>
                      </a:extLst>
                    </a:gridCol>
                    <a:gridCol w="1002850">
                      <a:extLst>
                        <a:ext uri="{9D8B030D-6E8A-4147-A177-3AD203B41FA5}">
                          <a16:colId xmlns:a16="http://schemas.microsoft.com/office/drawing/2014/main" val="582137783"/>
                        </a:ext>
                      </a:extLst>
                    </a:gridCol>
                    <a:gridCol w="1002850">
                      <a:extLst>
                        <a:ext uri="{9D8B030D-6E8A-4147-A177-3AD203B41FA5}">
                          <a16:colId xmlns:a16="http://schemas.microsoft.com/office/drawing/2014/main" val="2383438292"/>
                        </a:ext>
                      </a:extLst>
                    </a:gridCol>
                    <a:gridCol w="1002850">
                      <a:extLst>
                        <a:ext uri="{9D8B030D-6E8A-4147-A177-3AD203B41FA5}">
                          <a16:colId xmlns:a16="http://schemas.microsoft.com/office/drawing/2014/main" val="3203094061"/>
                        </a:ext>
                      </a:extLst>
                    </a:gridCol>
                    <a:gridCol w="1002850">
                      <a:extLst>
                        <a:ext uri="{9D8B030D-6E8A-4147-A177-3AD203B41FA5}">
                          <a16:colId xmlns:a16="http://schemas.microsoft.com/office/drawing/2014/main" val="192300396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8</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7</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6</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algn="ctr"/>
                          <a:r>
                            <a:rPr kumimoji="1" lang="en-US" altLang="ja-JP" dirty="0"/>
                            <a:t>1</a:t>
                          </a:r>
                          <a:r>
                            <a:rPr kumimoji="1" lang="ja-JP" altLang="en-US" dirty="0"/>
                            <a:t>の位</a:t>
                          </a:r>
                        </a:p>
                      </a:txBody>
                      <a:tcPr/>
                    </a:tc>
                    <a:tc>
                      <a:txBody>
                        <a:bodyPr/>
                        <a:lstStyle/>
                        <a:p>
                          <a:pPr algn="ctr"/>
                          <a:r>
                            <a:rPr kumimoji="1" lang="en-US" altLang="ja-JP" dirty="0"/>
                            <a:t>0</a:t>
                          </a:r>
                          <a:r>
                            <a:rPr kumimoji="1" lang="ja-JP" altLang="en-US" dirty="0"/>
                            <a:t>の位</a:t>
                          </a:r>
                        </a:p>
                      </a:txBody>
                      <a:tcPr/>
                    </a:tc>
                    <a:extLst>
                      <a:ext uri="{0D108BD9-81ED-4DB2-BD59-A6C34878D82A}">
                        <a16:rowId xmlns:a16="http://schemas.microsoft.com/office/drawing/2014/main" val="2974198867"/>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1</m:t>
                                </m:r>
                              </m:oMath>
                            </m:oMathPara>
                          </a14:m>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024384718"/>
                      </a:ext>
                    </a:extLst>
                  </a:tr>
                  <a:tr h="370840">
                    <a:tc>
                      <a:txBody>
                        <a:bodyPr/>
                        <a:lstStyle/>
                        <a:p>
                          <a:pPr algn="ctr"/>
                          <a:r>
                            <a:rPr kumimoji="1" lang="en-US" altLang="ja-JP" dirty="0"/>
                            <a:t>256</a:t>
                          </a:r>
                          <a:endParaRPr kumimoji="1" lang="ja-JP" altLang="en-US" dirty="0"/>
                        </a:p>
                      </a:txBody>
                      <a:tcPr/>
                    </a:tc>
                    <a:tc>
                      <a:txBody>
                        <a:bodyPr/>
                        <a:lstStyle/>
                        <a:p>
                          <a:pPr algn="ctr"/>
                          <a:r>
                            <a:rPr kumimoji="1" lang="en-US" altLang="ja-JP" dirty="0"/>
                            <a:t>128</a:t>
                          </a:r>
                          <a:endParaRPr kumimoji="1" lang="ja-JP" altLang="en-US" dirty="0"/>
                        </a:p>
                      </a:txBody>
                      <a:tcPr/>
                    </a:tc>
                    <a:tc>
                      <a:txBody>
                        <a:bodyPr/>
                        <a:lstStyle/>
                        <a:p>
                          <a:pPr algn="ctr"/>
                          <a:r>
                            <a:rPr kumimoji="1" lang="en-US" altLang="ja-JP" dirty="0"/>
                            <a:t>64</a:t>
                          </a:r>
                          <a:endParaRPr kumimoji="1" lang="ja-JP" altLang="en-US" dirty="0"/>
                        </a:p>
                      </a:txBody>
                      <a:tcPr/>
                    </a:tc>
                    <a:tc>
                      <a:txBody>
                        <a:bodyPr/>
                        <a:lstStyle/>
                        <a:p>
                          <a:pPr algn="ctr"/>
                          <a:r>
                            <a:rPr kumimoji="1" lang="en-US" altLang="ja-JP" dirty="0"/>
                            <a:t>32</a:t>
                          </a:r>
                          <a:endParaRPr kumimoji="1" lang="ja-JP" altLang="en-US" dirty="0"/>
                        </a:p>
                      </a:txBody>
                      <a:tcPr/>
                    </a:tc>
                    <a:tc>
                      <a:txBody>
                        <a:bodyPr/>
                        <a:lstStyle/>
                        <a:p>
                          <a:pPr algn="ctr"/>
                          <a:r>
                            <a:rPr kumimoji="1" lang="en-US" altLang="ja-JP" dirty="0"/>
                            <a:t>16</a:t>
                          </a:r>
                          <a:endParaRPr kumimoji="1" lang="ja-JP" altLang="en-US" dirty="0"/>
                        </a:p>
                      </a:txBody>
                      <a:tcPr/>
                    </a:tc>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870345065"/>
                      </a:ext>
                    </a:extLst>
                  </a:tr>
                </a:tbl>
              </a:graphicData>
            </a:graphic>
          </p:graphicFrame>
        </mc:Choice>
        <mc:Fallback xmlns="">
          <p:graphicFrame>
            <p:nvGraphicFramePr>
              <p:cNvPr id="8" name="表 7">
                <a:extLst>
                  <a:ext uri="{FF2B5EF4-FFF2-40B4-BE49-F238E27FC236}">
                    <a16:creationId xmlns:a16="http://schemas.microsoft.com/office/drawing/2014/main" id="{A150A6BF-75C9-EAD7-DBAD-B6F4E7B51677}"/>
                  </a:ext>
                </a:extLst>
              </p:cNvPr>
              <p:cNvGraphicFramePr>
                <a:graphicFrameLocks noGrp="1"/>
              </p:cNvGraphicFramePr>
              <p:nvPr>
                <p:extLst>
                  <p:ext uri="{D42A27DB-BD31-4B8C-83A1-F6EECF244321}">
                    <p14:modId xmlns:p14="http://schemas.microsoft.com/office/powerpoint/2010/main" val="3519196141"/>
                  </p:ext>
                </p:extLst>
              </p:nvPr>
            </p:nvGraphicFramePr>
            <p:xfrm>
              <a:off x="1430250" y="3154201"/>
              <a:ext cx="9025650" cy="1112520"/>
            </p:xfrm>
            <a:graphic>
              <a:graphicData uri="http://schemas.openxmlformats.org/drawingml/2006/table">
                <a:tbl>
                  <a:tblPr firstRow="1" bandRow="1">
                    <a:tableStyleId>{5C22544A-7EE6-4342-B048-85BDC9FD1C3A}</a:tableStyleId>
                  </a:tblPr>
                  <a:tblGrid>
                    <a:gridCol w="1002850">
                      <a:extLst>
                        <a:ext uri="{9D8B030D-6E8A-4147-A177-3AD203B41FA5}">
                          <a16:colId xmlns:a16="http://schemas.microsoft.com/office/drawing/2014/main" val="4179604623"/>
                        </a:ext>
                      </a:extLst>
                    </a:gridCol>
                    <a:gridCol w="1002850">
                      <a:extLst>
                        <a:ext uri="{9D8B030D-6E8A-4147-A177-3AD203B41FA5}">
                          <a16:colId xmlns:a16="http://schemas.microsoft.com/office/drawing/2014/main" val="1045193114"/>
                        </a:ext>
                      </a:extLst>
                    </a:gridCol>
                    <a:gridCol w="1002850">
                      <a:extLst>
                        <a:ext uri="{9D8B030D-6E8A-4147-A177-3AD203B41FA5}">
                          <a16:colId xmlns:a16="http://schemas.microsoft.com/office/drawing/2014/main" val="3654026408"/>
                        </a:ext>
                      </a:extLst>
                    </a:gridCol>
                    <a:gridCol w="1002850">
                      <a:extLst>
                        <a:ext uri="{9D8B030D-6E8A-4147-A177-3AD203B41FA5}">
                          <a16:colId xmlns:a16="http://schemas.microsoft.com/office/drawing/2014/main" val="3360481118"/>
                        </a:ext>
                      </a:extLst>
                    </a:gridCol>
                    <a:gridCol w="1002850">
                      <a:extLst>
                        <a:ext uri="{9D8B030D-6E8A-4147-A177-3AD203B41FA5}">
                          <a16:colId xmlns:a16="http://schemas.microsoft.com/office/drawing/2014/main" val="2560352210"/>
                        </a:ext>
                      </a:extLst>
                    </a:gridCol>
                    <a:gridCol w="1002850">
                      <a:extLst>
                        <a:ext uri="{9D8B030D-6E8A-4147-A177-3AD203B41FA5}">
                          <a16:colId xmlns:a16="http://schemas.microsoft.com/office/drawing/2014/main" val="582137783"/>
                        </a:ext>
                      </a:extLst>
                    </a:gridCol>
                    <a:gridCol w="1002850">
                      <a:extLst>
                        <a:ext uri="{9D8B030D-6E8A-4147-A177-3AD203B41FA5}">
                          <a16:colId xmlns:a16="http://schemas.microsoft.com/office/drawing/2014/main" val="2383438292"/>
                        </a:ext>
                      </a:extLst>
                    </a:gridCol>
                    <a:gridCol w="1002850">
                      <a:extLst>
                        <a:ext uri="{9D8B030D-6E8A-4147-A177-3AD203B41FA5}">
                          <a16:colId xmlns:a16="http://schemas.microsoft.com/office/drawing/2014/main" val="3203094061"/>
                        </a:ext>
                      </a:extLst>
                    </a:gridCol>
                    <a:gridCol w="1002850">
                      <a:extLst>
                        <a:ext uri="{9D8B030D-6E8A-4147-A177-3AD203B41FA5}">
                          <a16:colId xmlns:a16="http://schemas.microsoft.com/office/drawing/2014/main" val="192300396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8</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7</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6</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algn="ctr"/>
                          <a:r>
                            <a:rPr kumimoji="1" lang="en-US" altLang="ja-JP" dirty="0"/>
                            <a:t>1</a:t>
                          </a:r>
                          <a:r>
                            <a:rPr kumimoji="1" lang="ja-JP" altLang="en-US" dirty="0"/>
                            <a:t>の位</a:t>
                          </a:r>
                        </a:p>
                      </a:txBody>
                      <a:tcPr/>
                    </a:tc>
                    <a:tc>
                      <a:txBody>
                        <a:bodyPr/>
                        <a:lstStyle/>
                        <a:p>
                          <a:pPr algn="ctr"/>
                          <a:r>
                            <a:rPr kumimoji="1" lang="en-US" altLang="ja-JP" dirty="0"/>
                            <a:t>0</a:t>
                          </a:r>
                          <a:r>
                            <a:rPr kumimoji="1" lang="ja-JP" altLang="en-US" dirty="0"/>
                            <a:t>の位</a:t>
                          </a:r>
                        </a:p>
                      </a:txBody>
                      <a:tcPr/>
                    </a:tc>
                    <a:extLst>
                      <a:ext uri="{0D108BD9-81ED-4DB2-BD59-A6C34878D82A}">
                        <a16:rowId xmlns:a16="http://schemas.microsoft.com/office/drawing/2014/main" val="2974198867"/>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endParaRPr lang="ja-JP"/>
                        </a:p>
                      </a:txBody>
                      <a:tcPr>
                        <a:blipFill>
                          <a:blip r:embed="rId2"/>
                          <a:stretch>
                            <a:fillRect l="-599394" t="-108197" r="-201818" b="-124590"/>
                          </a:stretch>
                        </a:blipFill>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024384718"/>
                      </a:ext>
                    </a:extLst>
                  </a:tr>
                  <a:tr h="370840">
                    <a:tc>
                      <a:txBody>
                        <a:bodyPr/>
                        <a:lstStyle/>
                        <a:p>
                          <a:pPr algn="ctr"/>
                          <a:r>
                            <a:rPr kumimoji="1" lang="en-US" altLang="ja-JP" dirty="0"/>
                            <a:t>256</a:t>
                          </a:r>
                          <a:endParaRPr kumimoji="1" lang="ja-JP" altLang="en-US" dirty="0"/>
                        </a:p>
                      </a:txBody>
                      <a:tcPr/>
                    </a:tc>
                    <a:tc>
                      <a:txBody>
                        <a:bodyPr/>
                        <a:lstStyle/>
                        <a:p>
                          <a:pPr algn="ctr"/>
                          <a:r>
                            <a:rPr kumimoji="1" lang="en-US" altLang="ja-JP" dirty="0"/>
                            <a:t>128</a:t>
                          </a:r>
                          <a:endParaRPr kumimoji="1" lang="ja-JP" altLang="en-US" dirty="0"/>
                        </a:p>
                      </a:txBody>
                      <a:tcPr/>
                    </a:tc>
                    <a:tc>
                      <a:txBody>
                        <a:bodyPr/>
                        <a:lstStyle/>
                        <a:p>
                          <a:pPr algn="ctr"/>
                          <a:r>
                            <a:rPr kumimoji="1" lang="en-US" altLang="ja-JP" dirty="0"/>
                            <a:t>64</a:t>
                          </a:r>
                          <a:endParaRPr kumimoji="1" lang="ja-JP" altLang="en-US" dirty="0"/>
                        </a:p>
                      </a:txBody>
                      <a:tcPr/>
                    </a:tc>
                    <a:tc>
                      <a:txBody>
                        <a:bodyPr/>
                        <a:lstStyle/>
                        <a:p>
                          <a:pPr algn="ctr"/>
                          <a:r>
                            <a:rPr kumimoji="1" lang="en-US" altLang="ja-JP" dirty="0"/>
                            <a:t>32</a:t>
                          </a:r>
                          <a:endParaRPr kumimoji="1" lang="ja-JP" altLang="en-US" dirty="0"/>
                        </a:p>
                      </a:txBody>
                      <a:tcPr/>
                    </a:tc>
                    <a:tc>
                      <a:txBody>
                        <a:bodyPr/>
                        <a:lstStyle/>
                        <a:p>
                          <a:pPr algn="ctr"/>
                          <a:r>
                            <a:rPr kumimoji="1" lang="en-US" altLang="ja-JP" dirty="0"/>
                            <a:t>16</a:t>
                          </a:r>
                          <a:endParaRPr kumimoji="1" lang="ja-JP" altLang="en-US" dirty="0"/>
                        </a:p>
                      </a:txBody>
                      <a:tcPr/>
                    </a:tc>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870345065"/>
                      </a:ext>
                    </a:extLst>
                  </a:tr>
                </a:tbl>
              </a:graphicData>
            </a:graphic>
          </p:graphicFrame>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BFCFEB8-1D6B-031B-15DB-121EE6FF93D1}"/>
                  </a:ext>
                </a:extLst>
              </p:cNvPr>
              <p:cNvSpPr txBox="1"/>
              <p:nvPr/>
            </p:nvSpPr>
            <p:spPr>
              <a:xfrm>
                <a:off x="3839807" y="4683673"/>
                <a:ext cx="4770793" cy="461665"/>
              </a:xfrm>
              <a:prstGeom prst="rect">
                <a:avLst/>
              </a:prstGeom>
              <a:noFill/>
            </p:spPr>
            <p:txBody>
              <a:bodyPr wrap="none" rtlCol="0">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(010000111)</m:t>
                        </m:r>
                      </m:e>
                      <m:sub>
                        <m:r>
                          <a:rPr lang="en-US" altLang="ja-JP" sz="2400" b="0" i="1" smtClean="0">
                            <a:latin typeface="Cambria Math" panose="02040503050406030204" pitchFamily="18" charset="0"/>
                          </a:rPr>
                          <m:t>2</m:t>
                        </m:r>
                      </m:sub>
                    </m:sSub>
                  </m:oMath>
                </a14:m>
                <a:r>
                  <a:rPr lang="en-US" altLang="ja-JP" sz="2400" dirty="0"/>
                  <a:t>=128+4+2+1=135</a:t>
                </a:r>
                <a:endParaRPr kumimoji="1" lang="ja-JP" altLang="en-US" sz="2400" dirty="0"/>
              </a:p>
            </p:txBody>
          </p:sp>
        </mc:Choice>
        <mc:Fallback xmlns="">
          <p:sp>
            <p:nvSpPr>
              <p:cNvPr id="9" name="テキスト ボックス 8">
                <a:extLst>
                  <a:ext uri="{FF2B5EF4-FFF2-40B4-BE49-F238E27FC236}">
                    <a16:creationId xmlns:a16="http://schemas.microsoft.com/office/drawing/2014/main" id="{3BFCFEB8-1D6B-031B-15DB-121EE6FF93D1}"/>
                  </a:ext>
                </a:extLst>
              </p:cNvPr>
              <p:cNvSpPr txBox="1">
                <a:spLocks noRot="1" noChangeAspect="1" noMove="1" noResize="1" noEditPoints="1" noAdjustHandles="1" noChangeArrowheads="1" noChangeShapeType="1" noTextEdit="1"/>
              </p:cNvSpPr>
              <p:nvPr/>
            </p:nvSpPr>
            <p:spPr>
              <a:xfrm>
                <a:off x="3839807" y="4683673"/>
                <a:ext cx="4770793" cy="461665"/>
              </a:xfrm>
              <a:prstGeom prst="rect">
                <a:avLst/>
              </a:prstGeom>
              <a:blipFill>
                <a:blip r:embed="rId3"/>
                <a:stretch>
                  <a:fillRect l="-1149" t="-10526" r="-894" b="-289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24839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8F4B6-10B6-8B6D-A4CB-7BE8DC68F579}"/>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10</a:t>
            </a:r>
            <a:r>
              <a:rPr kumimoji="1" lang="ja-JP" altLang="en-US" dirty="0"/>
              <a:t>進数の変換：演習</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74CD4E7-2D83-69A2-5B62-BC6D2E5C67A7}"/>
                  </a:ext>
                </a:extLst>
              </p:cNvPr>
              <p:cNvSpPr>
                <a:spLocks noGrp="1"/>
              </p:cNvSpPr>
              <p:nvPr>
                <p:ph idx="1"/>
              </p:nvPr>
            </p:nvSpPr>
            <p:spPr>
              <a:xfrm>
                <a:off x="838200" y="1912252"/>
                <a:ext cx="10515600" cy="4351338"/>
              </a:xfrm>
            </p:spPr>
            <p:txBody>
              <a:bodyPr/>
              <a:lstStyle/>
              <a:p>
                <a14:m>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(101010)</m:t>
                        </m:r>
                      </m:e>
                      <m:sub>
                        <m:r>
                          <a:rPr lang="en-US" altLang="ja-JP" sz="2800" b="0" i="1" smtClean="0">
                            <a:latin typeface="Cambria Math" panose="02040503050406030204" pitchFamily="18" charset="0"/>
                          </a:rPr>
                          <m:t>2</m:t>
                        </m:r>
                      </m:sub>
                    </m:sSub>
                  </m:oMath>
                </a14:m>
                <a:r>
                  <a:rPr kumimoji="1" lang="ja-JP" altLang="en-US" dirty="0"/>
                  <a:t>の値は？</a:t>
                </a:r>
              </a:p>
            </p:txBody>
          </p:sp>
        </mc:Choice>
        <mc:Fallback xmlns="">
          <p:sp>
            <p:nvSpPr>
              <p:cNvPr id="3" name="コンテンツ プレースホルダー 2">
                <a:extLst>
                  <a:ext uri="{FF2B5EF4-FFF2-40B4-BE49-F238E27FC236}">
                    <a16:creationId xmlns:a16="http://schemas.microsoft.com/office/drawing/2014/main" id="{674CD4E7-2D83-69A2-5B62-BC6D2E5C67A7}"/>
                  </a:ext>
                </a:extLst>
              </p:cNvPr>
              <p:cNvSpPr>
                <a:spLocks noGrp="1" noRot="1" noChangeAspect="1" noMove="1" noResize="1" noEditPoints="1" noAdjustHandles="1" noChangeArrowheads="1" noChangeShapeType="1" noTextEdit="1"/>
              </p:cNvSpPr>
              <p:nvPr>
                <p:ph idx="1"/>
              </p:nvPr>
            </p:nvSpPr>
            <p:spPr>
              <a:xfrm>
                <a:off x="838200" y="1912252"/>
                <a:ext cx="10515600" cy="4351338"/>
              </a:xfrm>
              <a:blipFill>
                <a:blip r:embed="rId2"/>
                <a:stretch>
                  <a:fillRect t="-2384"/>
                </a:stretch>
              </a:blipFill>
            </p:spPr>
            <p:txBody>
              <a:bodyPr/>
              <a:lstStyle/>
              <a:p>
                <a:r>
                  <a:rPr lang="ja-JP" altLang="en-US">
                    <a:noFill/>
                  </a:rPr>
                  <a:t> </a:t>
                </a:r>
              </a:p>
            </p:txBody>
          </p:sp>
        </mc:Fallback>
      </mc:AlternateContent>
      <p:sp>
        <p:nvSpPr>
          <p:cNvPr id="4" name="フッター プレースホルダー 3">
            <a:extLst>
              <a:ext uri="{FF2B5EF4-FFF2-40B4-BE49-F238E27FC236}">
                <a16:creationId xmlns:a16="http://schemas.microsoft.com/office/drawing/2014/main" id="{54A67CB7-0134-D867-D530-7D7A2D49B634}"/>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3BBE2DB7-B28F-89ED-23EA-F106499973D7}"/>
              </a:ext>
            </a:extLst>
          </p:cNvPr>
          <p:cNvSpPr>
            <a:spLocks noGrp="1"/>
          </p:cNvSpPr>
          <p:nvPr>
            <p:ph type="sldNum" sz="quarter" idx="12"/>
          </p:nvPr>
        </p:nvSpPr>
        <p:spPr/>
        <p:txBody>
          <a:bodyPr/>
          <a:lstStyle/>
          <a:p>
            <a:fld id="{40E56BE1-9742-4F29-8D63-9E2A886A5384}" type="slidenum">
              <a:rPr kumimoji="1" lang="ja-JP" altLang="en-US" smtClean="0"/>
              <a:t>19</a:t>
            </a:fld>
            <a:endParaRPr kumimoji="1" lang="ja-JP" altLang="en-US"/>
          </a:p>
        </p:txBody>
      </p:sp>
    </p:spTree>
    <p:extLst>
      <p:ext uri="{BB962C8B-B14F-4D97-AF65-F5344CB8AC3E}">
        <p14:creationId xmlns:p14="http://schemas.microsoft.com/office/powerpoint/2010/main" val="966815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FA8928-62C5-6D18-414D-D0526C6D3A15}"/>
              </a:ext>
            </a:extLst>
          </p:cNvPr>
          <p:cNvSpPr>
            <a:spLocks noGrp="1"/>
          </p:cNvSpPr>
          <p:nvPr>
            <p:ph type="title"/>
          </p:nvPr>
        </p:nvSpPr>
        <p:spPr/>
        <p:txBody>
          <a:bodyPr/>
          <a:lstStyle/>
          <a:p>
            <a:r>
              <a:rPr kumimoji="1" lang="ja-JP" altLang="en-US" dirty="0"/>
              <a:t>この時間の方針</a:t>
            </a:r>
          </a:p>
        </p:txBody>
      </p:sp>
      <p:sp>
        <p:nvSpPr>
          <p:cNvPr id="3" name="コンテンツ プレースホルダー 2">
            <a:extLst>
              <a:ext uri="{FF2B5EF4-FFF2-40B4-BE49-F238E27FC236}">
                <a16:creationId xmlns:a16="http://schemas.microsoft.com/office/drawing/2014/main" id="{E5AFC6C2-E8CA-F961-CC2E-77AA0B8B02DC}"/>
              </a:ext>
            </a:extLst>
          </p:cNvPr>
          <p:cNvSpPr>
            <a:spLocks noGrp="1"/>
          </p:cNvSpPr>
          <p:nvPr>
            <p:ph idx="1"/>
          </p:nvPr>
        </p:nvSpPr>
        <p:spPr/>
        <p:txBody>
          <a:bodyPr/>
          <a:lstStyle/>
          <a:p>
            <a:r>
              <a:rPr kumimoji="1" lang="ja-JP" altLang="en-US" dirty="0"/>
              <a:t>基本情報技術者試験の内容は取っつき辛いこと、直感的に理解できないこと、必要性が分からないことが非常に多い</a:t>
            </a:r>
            <a:endParaRPr kumimoji="1" lang="en-US" altLang="ja-JP" dirty="0"/>
          </a:p>
          <a:p>
            <a:r>
              <a:rPr kumimoji="1" lang="ja-JP" altLang="en-US" dirty="0"/>
              <a:t>この勉強会では、初学者が特に躓きやすい部分を重点的かつ体系的に学んでいきます</a:t>
            </a:r>
            <a:endParaRPr kumimoji="1" lang="en-US" altLang="ja-JP" dirty="0"/>
          </a:p>
          <a:p>
            <a:r>
              <a:rPr kumimoji="1" lang="ja-JP" altLang="en-US" dirty="0"/>
              <a:t>厄介な部分に絞って学んでいくため、暗記で乗り切れる部分はやらない予定です</a:t>
            </a:r>
          </a:p>
        </p:txBody>
      </p:sp>
      <p:sp>
        <p:nvSpPr>
          <p:cNvPr id="4" name="フッター プレースホルダー 3">
            <a:extLst>
              <a:ext uri="{FF2B5EF4-FFF2-40B4-BE49-F238E27FC236}">
                <a16:creationId xmlns:a16="http://schemas.microsoft.com/office/drawing/2014/main" id="{273E86E8-291F-160C-334C-0716FF544D0C}"/>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C7FDAB48-6F84-E4EE-D7B9-4CB1A2FACEBF}"/>
              </a:ext>
            </a:extLst>
          </p:cNvPr>
          <p:cNvSpPr>
            <a:spLocks noGrp="1"/>
          </p:cNvSpPr>
          <p:nvPr>
            <p:ph type="sldNum" sz="quarter" idx="12"/>
          </p:nvPr>
        </p:nvSpPr>
        <p:spPr/>
        <p:txBody>
          <a:bodyPr/>
          <a:lstStyle/>
          <a:p>
            <a:fld id="{40E56BE1-9742-4F29-8D63-9E2A886A5384}" type="slidenum">
              <a:rPr kumimoji="1" lang="ja-JP" altLang="en-US" smtClean="0"/>
              <a:t>2</a:t>
            </a:fld>
            <a:endParaRPr kumimoji="1" lang="ja-JP" altLang="en-US"/>
          </a:p>
        </p:txBody>
      </p:sp>
    </p:spTree>
    <p:extLst>
      <p:ext uri="{BB962C8B-B14F-4D97-AF65-F5344CB8AC3E}">
        <p14:creationId xmlns:p14="http://schemas.microsoft.com/office/powerpoint/2010/main" val="971696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8F4B6-10B6-8B6D-A4CB-7BE8DC68F579}"/>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10</a:t>
            </a:r>
            <a:r>
              <a:rPr kumimoji="1" lang="ja-JP" altLang="en-US" dirty="0"/>
              <a:t>進数の変換：答え</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74CD4E7-2D83-69A2-5B62-BC6D2E5C67A7}"/>
                  </a:ext>
                </a:extLst>
              </p:cNvPr>
              <p:cNvSpPr>
                <a:spLocks noGrp="1"/>
              </p:cNvSpPr>
              <p:nvPr>
                <p:ph idx="1"/>
              </p:nvPr>
            </p:nvSpPr>
            <p:spPr>
              <a:xfrm>
                <a:off x="838200" y="1912252"/>
                <a:ext cx="10515600" cy="4351338"/>
              </a:xfrm>
            </p:spPr>
            <p:txBody>
              <a:bodyPr/>
              <a:lstStyle/>
              <a:p>
                <a14:m>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(101010)</m:t>
                        </m:r>
                      </m:e>
                      <m:sub>
                        <m:r>
                          <a:rPr lang="en-US" altLang="ja-JP" sz="2800" b="0" i="1" smtClean="0">
                            <a:latin typeface="Cambria Math" panose="02040503050406030204" pitchFamily="18" charset="0"/>
                          </a:rPr>
                          <m:t>2</m:t>
                        </m:r>
                      </m:sub>
                    </m:sSub>
                  </m:oMath>
                </a14:m>
                <a:r>
                  <a:rPr kumimoji="1" lang="ja-JP" altLang="en-US" dirty="0"/>
                  <a:t>の値は？</a:t>
                </a:r>
              </a:p>
            </p:txBody>
          </p:sp>
        </mc:Choice>
        <mc:Fallback xmlns="">
          <p:sp>
            <p:nvSpPr>
              <p:cNvPr id="3" name="コンテンツ プレースホルダー 2">
                <a:extLst>
                  <a:ext uri="{FF2B5EF4-FFF2-40B4-BE49-F238E27FC236}">
                    <a16:creationId xmlns:a16="http://schemas.microsoft.com/office/drawing/2014/main" id="{674CD4E7-2D83-69A2-5B62-BC6D2E5C67A7}"/>
                  </a:ext>
                </a:extLst>
              </p:cNvPr>
              <p:cNvSpPr>
                <a:spLocks noGrp="1" noRot="1" noChangeAspect="1" noMove="1" noResize="1" noEditPoints="1" noAdjustHandles="1" noChangeArrowheads="1" noChangeShapeType="1" noTextEdit="1"/>
              </p:cNvSpPr>
              <p:nvPr>
                <p:ph idx="1"/>
              </p:nvPr>
            </p:nvSpPr>
            <p:spPr>
              <a:xfrm>
                <a:off x="838200" y="1912252"/>
                <a:ext cx="10515600" cy="4351338"/>
              </a:xfrm>
              <a:blipFill>
                <a:blip r:embed="rId2"/>
                <a:stretch>
                  <a:fillRect t="-2384"/>
                </a:stretch>
              </a:blipFill>
            </p:spPr>
            <p:txBody>
              <a:bodyPr/>
              <a:lstStyle/>
              <a:p>
                <a:r>
                  <a:rPr lang="ja-JP" altLang="en-US">
                    <a:noFill/>
                  </a:rPr>
                  <a:t> </a:t>
                </a:r>
              </a:p>
            </p:txBody>
          </p:sp>
        </mc:Fallback>
      </mc:AlternateContent>
      <p:sp>
        <p:nvSpPr>
          <p:cNvPr id="4" name="フッター プレースホルダー 3">
            <a:extLst>
              <a:ext uri="{FF2B5EF4-FFF2-40B4-BE49-F238E27FC236}">
                <a16:creationId xmlns:a16="http://schemas.microsoft.com/office/drawing/2014/main" id="{54A67CB7-0134-D867-D530-7D7A2D49B634}"/>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3BBE2DB7-B28F-89ED-23EA-F106499973D7}"/>
              </a:ext>
            </a:extLst>
          </p:cNvPr>
          <p:cNvSpPr>
            <a:spLocks noGrp="1"/>
          </p:cNvSpPr>
          <p:nvPr>
            <p:ph type="sldNum" sz="quarter" idx="12"/>
          </p:nvPr>
        </p:nvSpPr>
        <p:spPr/>
        <p:txBody>
          <a:bodyPr/>
          <a:lstStyle/>
          <a:p>
            <a:fld id="{40E56BE1-9742-4F29-8D63-9E2A886A5384}" type="slidenum">
              <a:rPr kumimoji="1" lang="ja-JP" altLang="en-US" smtClean="0"/>
              <a:t>20</a:t>
            </a:fld>
            <a:endParaRPr kumimoji="1" lang="ja-JP" altLang="en-US"/>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D0492A88-A542-0DF4-5A3D-72B75752439B}"/>
                  </a:ext>
                </a:extLst>
              </p:cNvPr>
              <p:cNvGraphicFramePr>
                <a:graphicFrameLocks noGrp="1"/>
              </p:cNvGraphicFramePr>
              <p:nvPr>
                <p:extLst>
                  <p:ext uri="{D42A27DB-BD31-4B8C-83A1-F6EECF244321}">
                    <p14:modId xmlns:p14="http://schemas.microsoft.com/office/powerpoint/2010/main" val="912732099"/>
                  </p:ext>
                </p:extLst>
              </p:nvPr>
            </p:nvGraphicFramePr>
            <p:xfrm>
              <a:off x="1430250" y="3154201"/>
              <a:ext cx="9025650" cy="1112520"/>
            </p:xfrm>
            <a:graphic>
              <a:graphicData uri="http://schemas.openxmlformats.org/drawingml/2006/table">
                <a:tbl>
                  <a:tblPr firstRow="1" bandRow="1">
                    <a:tableStyleId>{5C22544A-7EE6-4342-B048-85BDC9FD1C3A}</a:tableStyleId>
                  </a:tblPr>
                  <a:tblGrid>
                    <a:gridCol w="1002850">
                      <a:extLst>
                        <a:ext uri="{9D8B030D-6E8A-4147-A177-3AD203B41FA5}">
                          <a16:colId xmlns:a16="http://schemas.microsoft.com/office/drawing/2014/main" val="4179604623"/>
                        </a:ext>
                      </a:extLst>
                    </a:gridCol>
                    <a:gridCol w="1002850">
                      <a:extLst>
                        <a:ext uri="{9D8B030D-6E8A-4147-A177-3AD203B41FA5}">
                          <a16:colId xmlns:a16="http://schemas.microsoft.com/office/drawing/2014/main" val="1045193114"/>
                        </a:ext>
                      </a:extLst>
                    </a:gridCol>
                    <a:gridCol w="1002850">
                      <a:extLst>
                        <a:ext uri="{9D8B030D-6E8A-4147-A177-3AD203B41FA5}">
                          <a16:colId xmlns:a16="http://schemas.microsoft.com/office/drawing/2014/main" val="3654026408"/>
                        </a:ext>
                      </a:extLst>
                    </a:gridCol>
                    <a:gridCol w="1002850">
                      <a:extLst>
                        <a:ext uri="{9D8B030D-6E8A-4147-A177-3AD203B41FA5}">
                          <a16:colId xmlns:a16="http://schemas.microsoft.com/office/drawing/2014/main" val="3360481118"/>
                        </a:ext>
                      </a:extLst>
                    </a:gridCol>
                    <a:gridCol w="1002850">
                      <a:extLst>
                        <a:ext uri="{9D8B030D-6E8A-4147-A177-3AD203B41FA5}">
                          <a16:colId xmlns:a16="http://schemas.microsoft.com/office/drawing/2014/main" val="2560352210"/>
                        </a:ext>
                      </a:extLst>
                    </a:gridCol>
                    <a:gridCol w="1002850">
                      <a:extLst>
                        <a:ext uri="{9D8B030D-6E8A-4147-A177-3AD203B41FA5}">
                          <a16:colId xmlns:a16="http://schemas.microsoft.com/office/drawing/2014/main" val="582137783"/>
                        </a:ext>
                      </a:extLst>
                    </a:gridCol>
                    <a:gridCol w="1002850">
                      <a:extLst>
                        <a:ext uri="{9D8B030D-6E8A-4147-A177-3AD203B41FA5}">
                          <a16:colId xmlns:a16="http://schemas.microsoft.com/office/drawing/2014/main" val="2383438292"/>
                        </a:ext>
                      </a:extLst>
                    </a:gridCol>
                    <a:gridCol w="1002850">
                      <a:extLst>
                        <a:ext uri="{9D8B030D-6E8A-4147-A177-3AD203B41FA5}">
                          <a16:colId xmlns:a16="http://schemas.microsoft.com/office/drawing/2014/main" val="3203094061"/>
                        </a:ext>
                      </a:extLst>
                    </a:gridCol>
                    <a:gridCol w="1002850">
                      <a:extLst>
                        <a:ext uri="{9D8B030D-6E8A-4147-A177-3AD203B41FA5}">
                          <a16:colId xmlns:a16="http://schemas.microsoft.com/office/drawing/2014/main" val="192300396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8</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7</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6</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algn="ctr"/>
                          <a:r>
                            <a:rPr kumimoji="1" lang="en-US" altLang="ja-JP" dirty="0"/>
                            <a:t>1</a:t>
                          </a:r>
                          <a:r>
                            <a:rPr kumimoji="1" lang="ja-JP" altLang="en-US" dirty="0"/>
                            <a:t>の位</a:t>
                          </a:r>
                        </a:p>
                      </a:txBody>
                      <a:tcPr/>
                    </a:tc>
                    <a:tc>
                      <a:txBody>
                        <a:bodyPr/>
                        <a:lstStyle/>
                        <a:p>
                          <a:pPr algn="ctr"/>
                          <a:r>
                            <a:rPr kumimoji="1" lang="en-US" altLang="ja-JP" dirty="0"/>
                            <a:t>0</a:t>
                          </a:r>
                          <a:r>
                            <a:rPr kumimoji="1" lang="ja-JP" altLang="en-US" dirty="0"/>
                            <a:t>の位</a:t>
                          </a:r>
                        </a:p>
                      </a:txBody>
                      <a:tcPr/>
                    </a:tc>
                    <a:extLst>
                      <a:ext uri="{0D108BD9-81ED-4DB2-BD59-A6C34878D82A}">
                        <a16:rowId xmlns:a16="http://schemas.microsoft.com/office/drawing/2014/main" val="2974198867"/>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m:t>
                                </m:r>
                              </m:oMath>
                            </m:oMathPara>
                          </a14:m>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024384718"/>
                      </a:ext>
                    </a:extLst>
                  </a:tr>
                  <a:tr h="370840">
                    <a:tc>
                      <a:txBody>
                        <a:bodyPr/>
                        <a:lstStyle/>
                        <a:p>
                          <a:pPr algn="ctr"/>
                          <a:r>
                            <a:rPr kumimoji="1" lang="en-US" altLang="ja-JP" dirty="0"/>
                            <a:t>256</a:t>
                          </a:r>
                          <a:endParaRPr kumimoji="1" lang="ja-JP" altLang="en-US" dirty="0"/>
                        </a:p>
                      </a:txBody>
                      <a:tcPr/>
                    </a:tc>
                    <a:tc>
                      <a:txBody>
                        <a:bodyPr/>
                        <a:lstStyle/>
                        <a:p>
                          <a:pPr algn="ctr"/>
                          <a:r>
                            <a:rPr kumimoji="1" lang="en-US" altLang="ja-JP" dirty="0"/>
                            <a:t>128</a:t>
                          </a:r>
                          <a:endParaRPr kumimoji="1" lang="ja-JP" altLang="en-US" dirty="0"/>
                        </a:p>
                      </a:txBody>
                      <a:tcPr/>
                    </a:tc>
                    <a:tc>
                      <a:txBody>
                        <a:bodyPr/>
                        <a:lstStyle/>
                        <a:p>
                          <a:pPr algn="ctr"/>
                          <a:r>
                            <a:rPr kumimoji="1" lang="en-US" altLang="ja-JP" dirty="0"/>
                            <a:t>64</a:t>
                          </a:r>
                          <a:endParaRPr kumimoji="1" lang="ja-JP" altLang="en-US" dirty="0"/>
                        </a:p>
                      </a:txBody>
                      <a:tcPr/>
                    </a:tc>
                    <a:tc>
                      <a:txBody>
                        <a:bodyPr/>
                        <a:lstStyle/>
                        <a:p>
                          <a:pPr algn="ctr"/>
                          <a:r>
                            <a:rPr kumimoji="1" lang="en-US" altLang="ja-JP" dirty="0"/>
                            <a:t>32</a:t>
                          </a:r>
                          <a:endParaRPr kumimoji="1" lang="ja-JP" altLang="en-US" dirty="0"/>
                        </a:p>
                      </a:txBody>
                      <a:tcPr/>
                    </a:tc>
                    <a:tc>
                      <a:txBody>
                        <a:bodyPr/>
                        <a:lstStyle/>
                        <a:p>
                          <a:pPr algn="ctr"/>
                          <a:r>
                            <a:rPr kumimoji="1" lang="en-US" altLang="ja-JP" dirty="0"/>
                            <a:t>16</a:t>
                          </a:r>
                          <a:endParaRPr kumimoji="1" lang="ja-JP" altLang="en-US" dirty="0"/>
                        </a:p>
                      </a:txBody>
                      <a:tcPr/>
                    </a:tc>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870345065"/>
                      </a:ext>
                    </a:extLst>
                  </a:tr>
                </a:tbl>
              </a:graphicData>
            </a:graphic>
          </p:graphicFrame>
        </mc:Choice>
        <mc:Fallback xmlns="">
          <p:graphicFrame>
            <p:nvGraphicFramePr>
              <p:cNvPr id="6" name="表 5">
                <a:extLst>
                  <a:ext uri="{FF2B5EF4-FFF2-40B4-BE49-F238E27FC236}">
                    <a16:creationId xmlns:a16="http://schemas.microsoft.com/office/drawing/2014/main" id="{D0492A88-A542-0DF4-5A3D-72B75752439B}"/>
                  </a:ext>
                </a:extLst>
              </p:cNvPr>
              <p:cNvGraphicFramePr>
                <a:graphicFrameLocks noGrp="1"/>
              </p:cNvGraphicFramePr>
              <p:nvPr>
                <p:extLst>
                  <p:ext uri="{D42A27DB-BD31-4B8C-83A1-F6EECF244321}">
                    <p14:modId xmlns:p14="http://schemas.microsoft.com/office/powerpoint/2010/main" val="912732099"/>
                  </p:ext>
                </p:extLst>
              </p:nvPr>
            </p:nvGraphicFramePr>
            <p:xfrm>
              <a:off x="1430250" y="3154201"/>
              <a:ext cx="9025650" cy="1112520"/>
            </p:xfrm>
            <a:graphic>
              <a:graphicData uri="http://schemas.openxmlformats.org/drawingml/2006/table">
                <a:tbl>
                  <a:tblPr firstRow="1" bandRow="1">
                    <a:tableStyleId>{5C22544A-7EE6-4342-B048-85BDC9FD1C3A}</a:tableStyleId>
                  </a:tblPr>
                  <a:tblGrid>
                    <a:gridCol w="1002850">
                      <a:extLst>
                        <a:ext uri="{9D8B030D-6E8A-4147-A177-3AD203B41FA5}">
                          <a16:colId xmlns:a16="http://schemas.microsoft.com/office/drawing/2014/main" val="4179604623"/>
                        </a:ext>
                      </a:extLst>
                    </a:gridCol>
                    <a:gridCol w="1002850">
                      <a:extLst>
                        <a:ext uri="{9D8B030D-6E8A-4147-A177-3AD203B41FA5}">
                          <a16:colId xmlns:a16="http://schemas.microsoft.com/office/drawing/2014/main" val="1045193114"/>
                        </a:ext>
                      </a:extLst>
                    </a:gridCol>
                    <a:gridCol w="1002850">
                      <a:extLst>
                        <a:ext uri="{9D8B030D-6E8A-4147-A177-3AD203B41FA5}">
                          <a16:colId xmlns:a16="http://schemas.microsoft.com/office/drawing/2014/main" val="3654026408"/>
                        </a:ext>
                      </a:extLst>
                    </a:gridCol>
                    <a:gridCol w="1002850">
                      <a:extLst>
                        <a:ext uri="{9D8B030D-6E8A-4147-A177-3AD203B41FA5}">
                          <a16:colId xmlns:a16="http://schemas.microsoft.com/office/drawing/2014/main" val="3360481118"/>
                        </a:ext>
                      </a:extLst>
                    </a:gridCol>
                    <a:gridCol w="1002850">
                      <a:extLst>
                        <a:ext uri="{9D8B030D-6E8A-4147-A177-3AD203B41FA5}">
                          <a16:colId xmlns:a16="http://schemas.microsoft.com/office/drawing/2014/main" val="2560352210"/>
                        </a:ext>
                      </a:extLst>
                    </a:gridCol>
                    <a:gridCol w="1002850">
                      <a:extLst>
                        <a:ext uri="{9D8B030D-6E8A-4147-A177-3AD203B41FA5}">
                          <a16:colId xmlns:a16="http://schemas.microsoft.com/office/drawing/2014/main" val="582137783"/>
                        </a:ext>
                      </a:extLst>
                    </a:gridCol>
                    <a:gridCol w="1002850">
                      <a:extLst>
                        <a:ext uri="{9D8B030D-6E8A-4147-A177-3AD203B41FA5}">
                          <a16:colId xmlns:a16="http://schemas.microsoft.com/office/drawing/2014/main" val="2383438292"/>
                        </a:ext>
                      </a:extLst>
                    </a:gridCol>
                    <a:gridCol w="1002850">
                      <a:extLst>
                        <a:ext uri="{9D8B030D-6E8A-4147-A177-3AD203B41FA5}">
                          <a16:colId xmlns:a16="http://schemas.microsoft.com/office/drawing/2014/main" val="3203094061"/>
                        </a:ext>
                      </a:extLst>
                    </a:gridCol>
                    <a:gridCol w="1002850">
                      <a:extLst>
                        <a:ext uri="{9D8B030D-6E8A-4147-A177-3AD203B41FA5}">
                          <a16:colId xmlns:a16="http://schemas.microsoft.com/office/drawing/2014/main" val="192300396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8</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7</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6</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algn="ctr"/>
                          <a:r>
                            <a:rPr kumimoji="1" lang="en-US" altLang="ja-JP" dirty="0"/>
                            <a:t>1</a:t>
                          </a:r>
                          <a:r>
                            <a:rPr kumimoji="1" lang="ja-JP" altLang="en-US" dirty="0"/>
                            <a:t>の位</a:t>
                          </a:r>
                        </a:p>
                      </a:txBody>
                      <a:tcPr/>
                    </a:tc>
                    <a:tc>
                      <a:txBody>
                        <a:bodyPr/>
                        <a:lstStyle/>
                        <a:p>
                          <a:pPr algn="ctr"/>
                          <a:r>
                            <a:rPr kumimoji="1" lang="en-US" altLang="ja-JP" dirty="0"/>
                            <a:t>0</a:t>
                          </a:r>
                          <a:r>
                            <a:rPr kumimoji="1" lang="ja-JP" altLang="en-US" dirty="0"/>
                            <a:t>の位</a:t>
                          </a:r>
                        </a:p>
                      </a:txBody>
                      <a:tcPr/>
                    </a:tc>
                    <a:extLst>
                      <a:ext uri="{0D108BD9-81ED-4DB2-BD59-A6C34878D82A}">
                        <a16:rowId xmlns:a16="http://schemas.microsoft.com/office/drawing/2014/main" val="2974198867"/>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endParaRPr lang="ja-JP"/>
                        </a:p>
                      </a:txBody>
                      <a:tcPr>
                        <a:blipFill>
                          <a:blip r:embed="rId3"/>
                          <a:stretch>
                            <a:fillRect l="-599394" t="-108197" r="-201818" b="-124590"/>
                          </a:stretch>
                        </a:blipFill>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024384718"/>
                      </a:ext>
                    </a:extLst>
                  </a:tr>
                  <a:tr h="370840">
                    <a:tc>
                      <a:txBody>
                        <a:bodyPr/>
                        <a:lstStyle/>
                        <a:p>
                          <a:pPr algn="ctr"/>
                          <a:r>
                            <a:rPr kumimoji="1" lang="en-US" altLang="ja-JP" dirty="0"/>
                            <a:t>256</a:t>
                          </a:r>
                          <a:endParaRPr kumimoji="1" lang="ja-JP" altLang="en-US" dirty="0"/>
                        </a:p>
                      </a:txBody>
                      <a:tcPr/>
                    </a:tc>
                    <a:tc>
                      <a:txBody>
                        <a:bodyPr/>
                        <a:lstStyle/>
                        <a:p>
                          <a:pPr algn="ctr"/>
                          <a:r>
                            <a:rPr kumimoji="1" lang="en-US" altLang="ja-JP" dirty="0"/>
                            <a:t>128</a:t>
                          </a:r>
                          <a:endParaRPr kumimoji="1" lang="ja-JP" altLang="en-US" dirty="0"/>
                        </a:p>
                      </a:txBody>
                      <a:tcPr/>
                    </a:tc>
                    <a:tc>
                      <a:txBody>
                        <a:bodyPr/>
                        <a:lstStyle/>
                        <a:p>
                          <a:pPr algn="ctr"/>
                          <a:r>
                            <a:rPr kumimoji="1" lang="en-US" altLang="ja-JP" dirty="0"/>
                            <a:t>64</a:t>
                          </a:r>
                          <a:endParaRPr kumimoji="1" lang="ja-JP" altLang="en-US" dirty="0"/>
                        </a:p>
                      </a:txBody>
                      <a:tcPr/>
                    </a:tc>
                    <a:tc>
                      <a:txBody>
                        <a:bodyPr/>
                        <a:lstStyle/>
                        <a:p>
                          <a:pPr algn="ctr"/>
                          <a:r>
                            <a:rPr kumimoji="1" lang="en-US" altLang="ja-JP" dirty="0"/>
                            <a:t>32</a:t>
                          </a:r>
                          <a:endParaRPr kumimoji="1" lang="ja-JP" altLang="en-US" dirty="0"/>
                        </a:p>
                      </a:txBody>
                      <a:tcPr/>
                    </a:tc>
                    <a:tc>
                      <a:txBody>
                        <a:bodyPr/>
                        <a:lstStyle/>
                        <a:p>
                          <a:pPr algn="ctr"/>
                          <a:r>
                            <a:rPr kumimoji="1" lang="en-US" altLang="ja-JP" dirty="0"/>
                            <a:t>16</a:t>
                          </a:r>
                          <a:endParaRPr kumimoji="1" lang="ja-JP" altLang="en-US" dirty="0"/>
                        </a:p>
                      </a:txBody>
                      <a:tcPr/>
                    </a:tc>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870345065"/>
                      </a:ext>
                    </a:extLst>
                  </a:tr>
                </a:tbl>
              </a:graphicData>
            </a:graphic>
          </p:graphicFrame>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C95AF75-F6D2-6630-A18F-C2575EEC8DC5}"/>
                  </a:ext>
                </a:extLst>
              </p:cNvPr>
              <p:cNvSpPr txBox="1"/>
              <p:nvPr/>
            </p:nvSpPr>
            <p:spPr>
              <a:xfrm>
                <a:off x="4181246" y="4924304"/>
                <a:ext cx="3523657" cy="461665"/>
              </a:xfrm>
              <a:prstGeom prst="rect">
                <a:avLst/>
              </a:prstGeom>
              <a:noFill/>
            </p:spPr>
            <p:txBody>
              <a:bodyPr wrap="none" rtlCol="0">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(101010)</m:t>
                        </m:r>
                      </m:e>
                      <m:sub>
                        <m:r>
                          <a:rPr lang="en-US" altLang="ja-JP" sz="2400" b="0" i="1" smtClean="0">
                            <a:latin typeface="Cambria Math" panose="02040503050406030204" pitchFamily="18" charset="0"/>
                          </a:rPr>
                          <m:t>2</m:t>
                        </m:r>
                      </m:sub>
                    </m:sSub>
                  </m:oMath>
                </a14:m>
                <a:r>
                  <a:rPr lang="en-US" altLang="ja-JP" sz="2400" dirty="0"/>
                  <a:t>=32+8+2=42</a:t>
                </a:r>
                <a:endParaRPr kumimoji="1" lang="ja-JP" altLang="en-US" sz="2400" dirty="0"/>
              </a:p>
            </p:txBody>
          </p:sp>
        </mc:Choice>
        <mc:Fallback xmlns="">
          <p:sp>
            <p:nvSpPr>
              <p:cNvPr id="7" name="テキスト ボックス 6">
                <a:extLst>
                  <a:ext uri="{FF2B5EF4-FFF2-40B4-BE49-F238E27FC236}">
                    <a16:creationId xmlns:a16="http://schemas.microsoft.com/office/drawing/2014/main" id="{9C95AF75-F6D2-6630-A18F-C2575EEC8DC5}"/>
                  </a:ext>
                </a:extLst>
              </p:cNvPr>
              <p:cNvSpPr txBox="1">
                <a:spLocks noRot="1" noChangeAspect="1" noMove="1" noResize="1" noEditPoints="1" noAdjustHandles="1" noChangeArrowheads="1" noChangeShapeType="1" noTextEdit="1"/>
              </p:cNvSpPr>
              <p:nvPr/>
            </p:nvSpPr>
            <p:spPr>
              <a:xfrm>
                <a:off x="4181246" y="4924304"/>
                <a:ext cx="3523657" cy="461665"/>
              </a:xfrm>
              <a:prstGeom prst="rect">
                <a:avLst/>
              </a:prstGeom>
              <a:blipFill>
                <a:blip r:embed="rId4"/>
                <a:stretch>
                  <a:fillRect l="-1557" t="-10526" r="-1557" b="-289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32438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8F4B6-10B6-8B6D-A4CB-7BE8DC68F579}"/>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10</a:t>
            </a:r>
            <a:r>
              <a:rPr kumimoji="1" lang="ja-JP" altLang="en-US" dirty="0"/>
              <a:t>進数の変換</a:t>
            </a:r>
          </a:p>
        </p:txBody>
      </p:sp>
      <p:sp>
        <p:nvSpPr>
          <p:cNvPr id="3" name="コンテンツ プレースホルダー 2">
            <a:extLst>
              <a:ext uri="{FF2B5EF4-FFF2-40B4-BE49-F238E27FC236}">
                <a16:creationId xmlns:a16="http://schemas.microsoft.com/office/drawing/2014/main" id="{674CD4E7-2D83-69A2-5B62-BC6D2E5C67A7}"/>
              </a:ext>
            </a:extLst>
          </p:cNvPr>
          <p:cNvSpPr>
            <a:spLocks noGrp="1"/>
          </p:cNvSpPr>
          <p:nvPr>
            <p:ph idx="1"/>
          </p:nvPr>
        </p:nvSpPr>
        <p:spPr/>
        <p:txBody>
          <a:bodyPr/>
          <a:lstStyle/>
          <a:p>
            <a:r>
              <a:rPr kumimoji="1" lang="ja-JP" altLang="en-US" dirty="0"/>
              <a:t>少数点以下も同様</a:t>
            </a:r>
          </a:p>
        </p:txBody>
      </p:sp>
      <p:sp>
        <p:nvSpPr>
          <p:cNvPr id="4" name="フッター プレースホルダー 3">
            <a:extLst>
              <a:ext uri="{FF2B5EF4-FFF2-40B4-BE49-F238E27FC236}">
                <a16:creationId xmlns:a16="http://schemas.microsoft.com/office/drawing/2014/main" id="{54A67CB7-0134-D867-D530-7D7A2D49B634}"/>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3BBE2DB7-B28F-89ED-23EA-F106499973D7}"/>
              </a:ext>
            </a:extLst>
          </p:cNvPr>
          <p:cNvSpPr>
            <a:spLocks noGrp="1"/>
          </p:cNvSpPr>
          <p:nvPr>
            <p:ph type="sldNum" sz="quarter" idx="12"/>
          </p:nvPr>
        </p:nvSpPr>
        <p:spPr/>
        <p:txBody>
          <a:bodyPr/>
          <a:lstStyle/>
          <a:p>
            <a:fld id="{40E56BE1-9742-4F29-8D63-9E2A886A5384}" type="slidenum">
              <a:rPr kumimoji="1" lang="ja-JP" altLang="en-US" smtClean="0"/>
              <a:t>21</a:t>
            </a:fld>
            <a:endParaRPr kumimoji="1" lang="ja-JP" altLang="en-US"/>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3A1A6BE9-6E38-C0BB-FB51-B19E5DF35633}"/>
                  </a:ext>
                </a:extLst>
              </p:cNvPr>
              <p:cNvGraphicFramePr>
                <a:graphicFrameLocks noGrp="1"/>
              </p:cNvGraphicFramePr>
              <p:nvPr>
                <p:extLst>
                  <p:ext uri="{D42A27DB-BD31-4B8C-83A1-F6EECF244321}">
                    <p14:modId xmlns:p14="http://schemas.microsoft.com/office/powerpoint/2010/main" val="893873737"/>
                  </p:ext>
                </p:extLst>
              </p:nvPr>
            </p:nvGraphicFramePr>
            <p:xfrm>
              <a:off x="1338713" y="3041899"/>
              <a:ext cx="9025648" cy="1752600"/>
            </p:xfrm>
            <a:graphic>
              <a:graphicData uri="http://schemas.openxmlformats.org/drawingml/2006/table">
                <a:tbl>
                  <a:tblPr firstRow="1" bandRow="1">
                    <a:tableStyleId>{5C22544A-7EE6-4342-B048-85BDC9FD1C3A}</a:tableStyleId>
                  </a:tblPr>
                  <a:tblGrid>
                    <a:gridCol w="1128206">
                      <a:extLst>
                        <a:ext uri="{9D8B030D-6E8A-4147-A177-3AD203B41FA5}">
                          <a16:colId xmlns:a16="http://schemas.microsoft.com/office/drawing/2014/main" val="4179604623"/>
                        </a:ext>
                      </a:extLst>
                    </a:gridCol>
                    <a:gridCol w="1128206">
                      <a:extLst>
                        <a:ext uri="{9D8B030D-6E8A-4147-A177-3AD203B41FA5}">
                          <a16:colId xmlns:a16="http://schemas.microsoft.com/office/drawing/2014/main" val="1045193114"/>
                        </a:ext>
                      </a:extLst>
                    </a:gridCol>
                    <a:gridCol w="1128206">
                      <a:extLst>
                        <a:ext uri="{9D8B030D-6E8A-4147-A177-3AD203B41FA5}">
                          <a16:colId xmlns:a16="http://schemas.microsoft.com/office/drawing/2014/main" val="3654026408"/>
                        </a:ext>
                      </a:extLst>
                    </a:gridCol>
                    <a:gridCol w="1128206">
                      <a:extLst>
                        <a:ext uri="{9D8B030D-6E8A-4147-A177-3AD203B41FA5}">
                          <a16:colId xmlns:a16="http://schemas.microsoft.com/office/drawing/2014/main" val="3360481118"/>
                        </a:ext>
                      </a:extLst>
                    </a:gridCol>
                    <a:gridCol w="1128206">
                      <a:extLst>
                        <a:ext uri="{9D8B030D-6E8A-4147-A177-3AD203B41FA5}">
                          <a16:colId xmlns:a16="http://schemas.microsoft.com/office/drawing/2014/main" val="2560352210"/>
                        </a:ext>
                      </a:extLst>
                    </a:gridCol>
                    <a:gridCol w="1128206">
                      <a:extLst>
                        <a:ext uri="{9D8B030D-6E8A-4147-A177-3AD203B41FA5}">
                          <a16:colId xmlns:a16="http://schemas.microsoft.com/office/drawing/2014/main" val="582137783"/>
                        </a:ext>
                      </a:extLst>
                    </a:gridCol>
                    <a:gridCol w="1128206">
                      <a:extLst>
                        <a:ext uri="{9D8B030D-6E8A-4147-A177-3AD203B41FA5}">
                          <a16:colId xmlns:a16="http://schemas.microsoft.com/office/drawing/2014/main" val="2383438292"/>
                        </a:ext>
                      </a:extLst>
                    </a:gridCol>
                    <a:gridCol w="1128206">
                      <a:extLst>
                        <a:ext uri="{9D8B030D-6E8A-4147-A177-3AD203B41FA5}">
                          <a16:colId xmlns:a16="http://schemas.microsoft.com/office/drawing/2014/main" val="320309406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0</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1</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3</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4</a:t>
                          </a:r>
                          <a:r>
                            <a:rPr kumimoji="1" lang="ja-JP" altLang="en-US" dirty="0"/>
                            <a:t>位</a:t>
                          </a:r>
                        </a:p>
                      </a:txBody>
                      <a:tcPr/>
                    </a:tc>
                    <a:extLst>
                      <a:ext uri="{0D108BD9-81ED-4DB2-BD59-A6C34878D82A}">
                        <a16:rowId xmlns:a16="http://schemas.microsoft.com/office/drawing/2014/main" val="2974198867"/>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3</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2</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1</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0</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−1</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−2</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−3</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−4</m:t>
                                    </m:r>
                                  </m:sup>
                                </m:sSup>
                              </m:oMath>
                            </m:oMathPara>
                          </a14:m>
                          <a:endParaRPr kumimoji="1" lang="ja-JP" altLang="en-US" dirty="0"/>
                        </a:p>
                      </a:txBody>
                      <a:tcPr/>
                    </a:tc>
                    <a:extLst>
                      <a:ext uri="{0D108BD9-81ED-4DB2-BD59-A6C34878D82A}">
                        <a16:rowId xmlns:a16="http://schemas.microsoft.com/office/drawing/2014/main" val="1870345065"/>
                      </a:ext>
                    </a:extLst>
                  </a:tr>
                  <a:tr h="370840">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0.5</a:t>
                          </a:r>
                          <a:endParaRPr kumimoji="1" lang="ja-JP" altLang="en-US" dirty="0"/>
                        </a:p>
                      </a:txBody>
                      <a:tcPr/>
                    </a:tc>
                    <a:tc>
                      <a:txBody>
                        <a:bodyPr/>
                        <a:lstStyle/>
                        <a:p>
                          <a:pPr algn="ctr"/>
                          <a:r>
                            <a:rPr kumimoji="1" lang="en-US" altLang="ja-JP" dirty="0"/>
                            <a:t>0.25</a:t>
                          </a:r>
                          <a:endParaRPr kumimoji="1" lang="ja-JP" altLang="en-US" dirty="0"/>
                        </a:p>
                      </a:txBody>
                      <a:tcPr/>
                    </a:tc>
                    <a:tc>
                      <a:txBody>
                        <a:bodyPr/>
                        <a:lstStyle/>
                        <a:p>
                          <a:pPr algn="ctr"/>
                          <a:r>
                            <a:rPr kumimoji="1" lang="en-US" altLang="ja-JP" dirty="0"/>
                            <a:t>0.125</a:t>
                          </a:r>
                          <a:endParaRPr kumimoji="1" lang="ja-JP" altLang="en-US" dirty="0"/>
                        </a:p>
                      </a:txBody>
                      <a:tcPr/>
                    </a:tc>
                    <a:tc>
                      <a:txBody>
                        <a:bodyPr/>
                        <a:lstStyle/>
                        <a:p>
                          <a:pPr algn="ctr"/>
                          <a:r>
                            <a:rPr kumimoji="1" lang="en-US" altLang="ja-JP" dirty="0"/>
                            <a:t>0.0625</a:t>
                          </a:r>
                          <a:endParaRPr kumimoji="1" lang="ja-JP" altLang="en-US" dirty="0"/>
                        </a:p>
                      </a:txBody>
                      <a:tcPr/>
                    </a:tc>
                    <a:extLst>
                      <a:ext uri="{0D108BD9-81ED-4DB2-BD59-A6C34878D82A}">
                        <a16:rowId xmlns:a16="http://schemas.microsoft.com/office/drawing/2014/main" val="617822633"/>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3392076967"/>
                      </a:ext>
                    </a:extLst>
                  </a:tr>
                </a:tbl>
              </a:graphicData>
            </a:graphic>
          </p:graphicFrame>
        </mc:Choice>
        <mc:Fallback xmlns="">
          <p:graphicFrame>
            <p:nvGraphicFramePr>
              <p:cNvPr id="6" name="表 5">
                <a:extLst>
                  <a:ext uri="{FF2B5EF4-FFF2-40B4-BE49-F238E27FC236}">
                    <a16:creationId xmlns:a16="http://schemas.microsoft.com/office/drawing/2014/main" id="{3A1A6BE9-6E38-C0BB-FB51-B19E5DF35633}"/>
                  </a:ext>
                </a:extLst>
              </p:cNvPr>
              <p:cNvGraphicFramePr>
                <a:graphicFrameLocks noGrp="1"/>
              </p:cNvGraphicFramePr>
              <p:nvPr>
                <p:extLst>
                  <p:ext uri="{D42A27DB-BD31-4B8C-83A1-F6EECF244321}">
                    <p14:modId xmlns:p14="http://schemas.microsoft.com/office/powerpoint/2010/main" val="893873737"/>
                  </p:ext>
                </p:extLst>
              </p:nvPr>
            </p:nvGraphicFramePr>
            <p:xfrm>
              <a:off x="1338713" y="3041899"/>
              <a:ext cx="9025648" cy="1752600"/>
            </p:xfrm>
            <a:graphic>
              <a:graphicData uri="http://schemas.openxmlformats.org/drawingml/2006/table">
                <a:tbl>
                  <a:tblPr firstRow="1" bandRow="1">
                    <a:tableStyleId>{5C22544A-7EE6-4342-B048-85BDC9FD1C3A}</a:tableStyleId>
                  </a:tblPr>
                  <a:tblGrid>
                    <a:gridCol w="1128206">
                      <a:extLst>
                        <a:ext uri="{9D8B030D-6E8A-4147-A177-3AD203B41FA5}">
                          <a16:colId xmlns:a16="http://schemas.microsoft.com/office/drawing/2014/main" val="4179604623"/>
                        </a:ext>
                      </a:extLst>
                    </a:gridCol>
                    <a:gridCol w="1128206">
                      <a:extLst>
                        <a:ext uri="{9D8B030D-6E8A-4147-A177-3AD203B41FA5}">
                          <a16:colId xmlns:a16="http://schemas.microsoft.com/office/drawing/2014/main" val="1045193114"/>
                        </a:ext>
                      </a:extLst>
                    </a:gridCol>
                    <a:gridCol w="1128206">
                      <a:extLst>
                        <a:ext uri="{9D8B030D-6E8A-4147-A177-3AD203B41FA5}">
                          <a16:colId xmlns:a16="http://schemas.microsoft.com/office/drawing/2014/main" val="3654026408"/>
                        </a:ext>
                      </a:extLst>
                    </a:gridCol>
                    <a:gridCol w="1128206">
                      <a:extLst>
                        <a:ext uri="{9D8B030D-6E8A-4147-A177-3AD203B41FA5}">
                          <a16:colId xmlns:a16="http://schemas.microsoft.com/office/drawing/2014/main" val="3360481118"/>
                        </a:ext>
                      </a:extLst>
                    </a:gridCol>
                    <a:gridCol w="1128206">
                      <a:extLst>
                        <a:ext uri="{9D8B030D-6E8A-4147-A177-3AD203B41FA5}">
                          <a16:colId xmlns:a16="http://schemas.microsoft.com/office/drawing/2014/main" val="2560352210"/>
                        </a:ext>
                      </a:extLst>
                    </a:gridCol>
                    <a:gridCol w="1128206">
                      <a:extLst>
                        <a:ext uri="{9D8B030D-6E8A-4147-A177-3AD203B41FA5}">
                          <a16:colId xmlns:a16="http://schemas.microsoft.com/office/drawing/2014/main" val="582137783"/>
                        </a:ext>
                      </a:extLst>
                    </a:gridCol>
                    <a:gridCol w="1128206">
                      <a:extLst>
                        <a:ext uri="{9D8B030D-6E8A-4147-A177-3AD203B41FA5}">
                          <a16:colId xmlns:a16="http://schemas.microsoft.com/office/drawing/2014/main" val="2383438292"/>
                        </a:ext>
                      </a:extLst>
                    </a:gridCol>
                    <a:gridCol w="1128206">
                      <a:extLst>
                        <a:ext uri="{9D8B030D-6E8A-4147-A177-3AD203B41FA5}">
                          <a16:colId xmlns:a16="http://schemas.microsoft.com/office/drawing/2014/main" val="3203094061"/>
                        </a:ext>
                      </a:extLst>
                    </a:gridCol>
                  </a:tblGrid>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0</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1</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3</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4</a:t>
                          </a:r>
                          <a:r>
                            <a:rPr kumimoji="1" lang="ja-JP" altLang="en-US" dirty="0"/>
                            <a:t>位</a:t>
                          </a:r>
                        </a:p>
                      </a:txBody>
                      <a:tcPr/>
                    </a:tc>
                    <a:extLst>
                      <a:ext uri="{0D108BD9-81ED-4DB2-BD59-A6C34878D82A}">
                        <a16:rowId xmlns:a16="http://schemas.microsoft.com/office/drawing/2014/main" val="2974198867"/>
                      </a:ext>
                    </a:extLst>
                  </a:tr>
                  <a:tr h="370840">
                    <a:tc>
                      <a:txBody>
                        <a:bodyPr/>
                        <a:lstStyle/>
                        <a:p>
                          <a:endParaRPr lang="ja-JP"/>
                        </a:p>
                      </a:txBody>
                      <a:tcPr>
                        <a:blipFill>
                          <a:blip r:embed="rId2"/>
                          <a:stretch>
                            <a:fillRect l="-541" t="-180328" r="-703243" b="-224590"/>
                          </a:stretch>
                        </a:blipFill>
                      </a:tcPr>
                    </a:tc>
                    <a:tc>
                      <a:txBody>
                        <a:bodyPr/>
                        <a:lstStyle/>
                        <a:p>
                          <a:endParaRPr lang="ja-JP"/>
                        </a:p>
                      </a:txBody>
                      <a:tcPr>
                        <a:blipFill>
                          <a:blip r:embed="rId2"/>
                          <a:stretch>
                            <a:fillRect l="-100000" t="-180328" r="-599462" b="-224590"/>
                          </a:stretch>
                        </a:blipFill>
                      </a:tcPr>
                    </a:tc>
                    <a:tc>
                      <a:txBody>
                        <a:bodyPr/>
                        <a:lstStyle/>
                        <a:p>
                          <a:endParaRPr lang="ja-JP"/>
                        </a:p>
                      </a:txBody>
                      <a:tcPr>
                        <a:blipFill>
                          <a:blip r:embed="rId2"/>
                          <a:stretch>
                            <a:fillRect l="-201081" t="-180328" r="-502703" b="-224590"/>
                          </a:stretch>
                        </a:blipFill>
                      </a:tcPr>
                    </a:tc>
                    <a:tc>
                      <a:txBody>
                        <a:bodyPr/>
                        <a:lstStyle/>
                        <a:p>
                          <a:endParaRPr lang="ja-JP"/>
                        </a:p>
                      </a:txBody>
                      <a:tcPr>
                        <a:blipFill>
                          <a:blip r:embed="rId2"/>
                          <a:stretch>
                            <a:fillRect l="-301081" t="-180328" r="-402703" b="-224590"/>
                          </a:stretch>
                        </a:blipFill>
                      </a:tcPr>
                    </a:tc>
                    <a:tc>
                      <a:txBody>
                        <a:bodyPr/>
                        <a:lstStyle/>
                        <a:p>
                          <a:endParaRPr lang="ja-JP"/>
                        </a:p>
                      </a:txBody>
                      <a:tcPr>
                        <a:blipFill>
                          <a:blip r:embed="rId2"/>
                          <a:stretch>
                            <a:fillRect l="-401081" t="-180328" r="-302703" b="-224590"/>
                          </a:stretch>
                        </a:blipFill>
                      </a:tcPr>
                    </a:tc>
                    <a:tc>
                      <a:txBody>
                        <a:bodyPr/>
                        <a:lstStyle/>
                        <a:p>
                          <a:endParaRPr lang="ja-JP"/>
                        </a:p>
                      </a:txBody>
                      <a:tcPr>
                        <a:blipFill>
                          <a:blip r:embed="rId2"/>
                          <a:stretch>
                            <a:fillRect l="-498387" t="-180328" r="-201075" b="-224590"/>
                          </a:stretch>
                        </a:blipFill>
                      </a:tcPr>
                    </a:tc>
                    <a:tc>
                      <a:txBody>
                        <a:bodyPr/>
                        <a:lstStyle/>
                        <a:p>
                          <a:endParaRPr lang="ja-JP"/>
                        </a:p>
                      </a:txBody>
                      <a:tcPr>
                        <a:blipFill>
                          <a:blip r:embed="rId2"/>
                          <a:stretch>
                            <a:fillRect l="-601622" t="-180328" r="-102162" b="-224590"/>
                          </a:stretch>
                        </a:blipFill>
                      </a:tcPr>
                    </a:tc>
                    <a:tc>
                      <a:txBody>
                        <a:bodyPr/>
                        <a:lstStyle/>
                        <a:p>
                          <a:endParaRPr lang="ja-JP"/>
                        </a:p>
                      </a:txBody>
                      <a:tcPr>
                        <a:blipFill>
                          <a:blip r:embed="rId2"/>
                          <a:stretch>
                            <a:fillRect l="-701622" t="-180328" r="-2162" b="-224590"/>
                          </a:stretch>
                        </a:blipFill>
                      </a:tcPr>
                    </a:tc>
                    <a:extLst>
                      <a:ext uri="{0D108BD9-81ED-4DB2-BD59-A6C34878D82A}">
                        <a16:rowId xmlns:a16="http://schemas.microsoft.com/office/drawing/2014/main" val="1870345065"/>
                      </a:ext>
                    </a:extLst>
                  </a:tr>
                  <a:tr h="370840">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0.5</a:t>
                          </a:r>
                          <a:endParaRPr kumimoji="1" lang="ja-JP" altLang="en-US" dirty="0"/>
                        </a:p>
                      </a:txBody>
                      <a:tcPr/>
                    </a:tc>
                    <a:tc>
                      <a:txBody>
                        <a:bodyPr/>
                        <a:lstStyle/>
                        <a:p>
                          <a:pPr algn="ctr"/>
                          <a:r>
                            <a:rPr kumimoji="1" lang="en-US" altLang="ja-JP" dirty="0"/>
                            <a:t>0.25</a:t>
                          </a:r>
                          <a:endParaRPr kumimoji="1" lang="ja-JP" altLang="en-US" dirty="0"/>
                        </a:p>
                      </a:txBody>
                      <a:tcPr/>
                    </a:tc>
                    <a:tc>
                      <a:txBody>
                        <a:bodyPr/>
                        <a:lstStyle/>
                        <a:p>
                          <a:pPr algn="ctr"/>
                          <a:r>
                            <a:rPr kumimoji="1" lang="en-US" altLang="ja-JP" dirty="0"/>
                            <a:t>0.125</a:t>
                          </a:r>
                          <a:endParaRPr kumimoji="1" lang="ja-JP" altLang="en-US" dirty="0"/>
                        </a:p>
                      </a:txBody>
                      <a:tcPr/>
                    </a:tc>
                    <a:tc>
                      <a:txBody>
                        <a:bodyPr/>
                        <a:lstStyle/>
                        <a:p>
                          <a:pPr algn="ctr"/>
                          <a:r>
                            <a:rPr kumimoji="1" lang="en-US" altLang="ja-JP" dirty="0"/>
                            <a:t>0.0625</a:t>
                          </a:r>
                          <a:endParaRPr kumimoji="1" lang="ja-JP" altLang="en-US" dirty="0"/>
                        </a:p>
                      </a:txBody>
                      <a:tcPr/>
                    </a:tc>
                    <a:extLst>
                      <a:ext uri="{0D108BD9-81ED-4DB2-BD59-A6C34878D82A}">
                        <a16:rowId xmlns:a16="http://schemas.microsoft.com/office/drawing/2014/main" val="617822633"/>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3392076967"/>
                      </a:ext>
                    </a:extLst>
                  </a:tr>
                </a:tbl>
              </a:graphicData>
            </a:graphic>
          </p:graphicFrame>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5DDAC3E-4CC7-93CD-A0B6-CB07E05A2ED3}"/>
                  </a:ext>
                </a:extLst>
              </p:cNvPr>
              <p:cNvSpPr txBox="1"/>
              <p:nvPr/>
            </p:nvSpPr>
            <p:spPr>
              <a:xfrm>
                <a:off x="3799604" y="5146554"/>
                <a:ext cx="4429354" cy="461665"/>
              </a:xfrm>
              <a:prstGeom prst="rect">
                <a:avLst/>
              </a:prstGeom>
              <a:noFill/>
            </p:spPr>
            <p:txBody>
              <a:bodyPr wrap="none" rtlCol="0">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(1001.0100)</m:t>
                        </m:r>
                      </m:e>
                      <m:sub>
                        <m:r>
                          <a:rPr lang="en-US" altLang="ja-JP" sz="2400" b="0" i="1" smtClean="0">
                            <a:latin typeface="Cambria Math" panose="02040503050406030204" pitchFamily="18" charset="0"/>
                          </a:rPr>
                          <m:t>2</m:t>
                        </m:r>
                      </m:sub>
                    </m:sSub>
                  </m:oMath>
                </a14:m>
                <a:r>
                  <a:rPr lang="en-US" altLang="ja-JP" sz="2400" dirty="0"/>
                  <a:t>=8+1+0.25=9.25</a:t>
                </a:r>
                <a:endParaRPr kumimoji="1" lang="ja-JP" altLang="en-US" sz="2400" dirty="0"/>
              </a:p>
            </p:txBody>
          </p:sp>
        </mc:Choice>
        <mc:Fallback xmlns="">
          <p:sp>
            <p:nvSpPr>
              <p:cNvPr id="7" name="テキスト ボックス 6">
                <a:extLst>
                  <a:ext uri="{FF2B5EF4-FFF2-40B4-BE49-F238E27FC236}">
                    <a16:creationId xmlns:a16="http://schemas.microsoft.com/office/drawing/2014/main" id="{35DDAC3E-4CC7-93CD-A0B6-CB07E05A2ED3}"/>
                  </a:ext>
                </a:extLst>
              </p:cNvPr>
              <p:cNvSpPr txBox="1">
                <a:spLocks noRot="1" noChangeAspect="1" noMove="1" noResize="1" noEditPoints="1" noAdjustHandles="1" noChangeArrowheads="1" noChangeShapeType="1" noTextEdit="1"/>
              </p:cNvSpPr>
              <p:nvPr/>
            </p:nvSpPr>
            <p:spPr>
              <a:xfrm>
                <a:off x="3799604" y="5146554"/>
                <a:ext cx="4429354" cy="461665"/>
              </a:xfrm>
              <a:prstGeom prst="rect">
                <a:avLst/>
              </a:prstGeom>
              <a:blipFill>
                <a:blip r:embed="rId3"/>
                <a:stretch>
                  <a:fillRect l="-1100" t="-10526" r="-1238" b="-28947"/>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89C14874-70C7-9AC9-6679-D1452B0A9EE9}"/>
              </a:ext>
            </a:extLst>
          </p:cNvPr>
          <p:cNvSpPr/>
          <p:nvPr/>
        </p:nvSpPr>
        <p:spPr>
          <a:xfrm>
            <a:off x="5793785" y="4688621"/>
            <a:ext cx="115504" cy="10587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36192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8F4B6-10B6-8B6D-A4CB-7BE8DC68F579}"/>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10</a:t>
            </a:r>
            <a:r>
              <a:rPr kumimoji="1" lang="ja-JP" altLang="en-US" dirty="0"/>
              <a:t>進数の変換：演習</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74CD4E7-2D83-69A2-5B62-BC6D2E5C67A7}"/>
                  </a:ext>
                </a:extLst>
              </p:cNvPr>
              <p:cNvSpPr>
                <a:spLocks noGrp="1"/>
              </p:cNvSpPr>
              <p:nvPr>
                <p:ph idx="1"/>
              </p:nvPr>
            </p:nvSpPr>
            <p:spPr>
              <a:xfrm>
                <a:off x="838200" y="1912252"/>
                <a:ext cx="10515600" cy="4351338"/>
              </a:xfrm>
            </p:spPr>
            <p:txBody>
              <a:bodyPr/>
              <a:lstStyle/>
              <a:p>
                <a14:m>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(1110.1111)</m:t>
                        </m:r>
                      </m:e>
                      <m:sub>
                        <m:r>
                          <a:rPr lang="en-US" altLang="ja-JP" sz="2800" b="0" i="1" smtClean="0">
                            <a:latin typeface="Cambria Math" panose="02040503050406030204" pitchFamily="18" charset="0"/>
                          </a:rPr>
                          <m:t>2</m:t>
                        </m:r>
                      </m:sub>
                    </m:sSub>
                  </m:oMath>
                </a14:m>
                <a:r>
                  <a:rPr kumimoji="1" lang="ja-JP" altLang="en-US" dirty="0"/>
                  <a:t>の値は？</a:t>
                </a:r>
              </a:p>
            </p:txBody>
          </p:sp>
        </mc:Choice>
        <mc:Fallback xmlns="">
          <p:sp>
            <p:nvSpPr>
              <p:cNvPr id="3" name="コンテンツ プレースホルダー 2">
                <a:extLst>
                  <a:ext uri="{FF2B5EF4-FFF2-40B4-BE49-F238E27FC236}">
                    <a16:creationId xmlns:a16="http://schemas.microsoft.com/office/drawing/2014/main" id="{674CD4E7-2D83-69A2-5B62-BC6D2E5C67A7}"/>
                  </a:ext>
                </a:extLst>
              </p:cNvPr>
              <p:cNvSpPr>
                <a:spLocks noGrp="1" noRot="1" noChangeAspect="1" noMove="1" noResize="1" noEditPoints="1" noAdjustHandles="1" noChangeArrowheads="1" noChangeShapeType="1" noTextEdit="1"/>
              </p:cNvSpPr>
              <p:nvPr>
                <p:ph idx="1"/>
              </p:nvPr>
            </p:nvSpPr>
            <p:spPr>
              <a:xfrm>
                <a:off x="838200" y="1912252"/>
                <a:ext cx="10515600" cy="4351338"/>
              </a:xfrm>
              <a:blipFill>
                <a:blip r:embed="rId2"/>
                <a:stretch>
                  <a:fillRect t="-2384"/>
                </a:stretch>
              </a:blipFill>
            </p:spPr>
            <p:txBody>
              <a:bodyPr/>
              <a:lstStyle/>
              <a:p>
                <a:r>
                  <a:rPr lang="ja-JP" altLang="en-US">
                    <a:noFill/>
                  </a:rPr>
                  <a:t> </a:t>
                </a:r>
              </a:p>
            </p:txBody>
          </p:sp>
        </mc:Fallback>
      </mc:AlternateContent>
      <p:sp>
        <p:nvSpPr>
          <p:cNvPr id="4" name="フッター プレースホルダー 3">
            <a:extLst>
              <a:ext uri="{FF2B5EF4-FFF2-40B4-BE49-F238E27FC236}">
                <a16:creationId xmlns:a16="http://schemas.microsoft.com/office/drawing/2014/main" id="{54A67CB7-0134-D867-D530-7D7A2D49B634}"/>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3BBE2DB7-B28F-89ED-23EA-F106499973D7}"/>
              </a:ext>
            </a:extLst>
          </p:cNvPr>
          <p:cNvSpPr>
            <a:spLocks noGrp="1"/>
          </p:cNvSpPr>
          <p:nvPr>
            <p:ph type="sldNum" sz="quarter" idx="12"/>
          </p:nvPr>
        </p:nvSpPr>
        <p:spPr/>
        <p:txBody>
          <a:bodyPr/>
          <a:lstStyle/>
          <a:p>
            <a:fld id="{40E56BE1-9742-4F29-8D63-9E2A886A5384}" type="slidenum">
              <a:rPr kumimoji="1" lang="ja-JP" altLang="en-US" smtClean="0"/>
              <a:t>22</a:t>
            </a:fld>
            <a:endParaRPr kumimoji="1" lang="ja-JP" altLang="en-US"/>
          </a:p>
        </p:txBody>
      </p:sp>
    </p:spTree>
    <p:extLst>
      <p:ext uri="{BB962C8B-B14F-4D97-AF65-F5344CB8AC3E}">
        <p14:creationId xmlns:p14="http://schemas.microsoft.com/office/powerpoint/2010/main" val="3034417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8F4B6-10B6-8B6D-A4CB-7BE8DC68F579}"/>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10</a:t>
            </a:r>
            <a:r>
              <a:rPr kumimoji="1" lang="ja-JP" altLang="en-US" dirty="0"/>
              <a:t>進数の変換：演習</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74CD4E7-2D83-69A2-5B62-BC6D2E5C67A7}"/>
                  </a:ext>
                </a:extLst>
              </p:cNvPr>
              <p:cNvSpPr>
                <a:spLocks noGrp="1"/>
              </p:cNvSpPr>
              <p:nvPr>
                <p:ph idx="1"/>
              </p:nvPr>
            </p:nvSpPr>
            <p:spPr>
              <a:xfrm>
                <a:off x="838200" y="1912252"/>
                <a:ext cx="10515600" cy="4351338"/>
              </a:xfrm>
            </p:spPr>
            <p:txBody>
              <a:bodyPr/>
              <a:lstStyle/>
              <a:p>
                <a14:m>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(1110.1111)</m:t>
                        </m:r>
                      </m:e>
                      <m:sub>
                        <m:r>
                          <a:rPr lang="en-US" altLang="ja-JP" sz="2800" b="0" i="1" smtClean="0">
                            <a:latin typeface="Cambria Math" panose="02040503050406030204" pitchFamily="18" charset="0"/>
                          </a:rPr>
                          <m:t>2</m:t>
                        </m:r>
                      </m:sub>
                    </m:sSub>
                  </m:oMath>
                </a14:m>
                <a:r>
                  <a:rPr kumimoji="1" lang="ja-JP" altLang="en-US" dirty="0"/>
                  <a:t>の値は？</a:t>
                </a:r>
              </a:p>
            </p:txBody>
          </p:sp>
        </mc:Choice>
        <mc:Fallback xmlns="">
          <p:sp>
            <p:nvSpPr>
              <p:cNvPr id="3" name="コンテンツ プレースホルダー 2">
                <a:extLst>
                  <a:ext uri="{FF2B5EF4-FFF2-40B4-BE49-F238E27FC236}">
                    <a16:creationId xmlns:a16="http://schemas.microsoft.com/office/drawing/2014/main" id="{674CD4E7-2D83-69A2-5B62-BC6D2E5C67A7}"/>
                  </a:ext>
                </a:extLst>
              </p:cNvPr>
              <p:cNvSpPr>
                <a:spLocks noGrp="1" noRot="1" noChangeAspect="1" noMove="1" noResize="1" noEditPoints="1" noAdjustHandles="1" noChangeArrowheads="1" noChangeShapeType="1" noTextEdit="1"/>
              </p:cNvSpPr>
              <p:nvPr>
                <p:ph idx="1"/>
              </p:nvPr>
            </p:nvSpPr>
            <p:spPr>
              <a:xfrm>
                <a:off x="838200" y="1912252"/>
                <a:ext cx="10515600" cy="4351338"/>
              </a:xfrm>
              <a:blipFill>
                <a:blip r:embed="rId2"/>
                <a:stretch>
                  <a:fillRect t="-2384"/>
                </a:stretch>
              </a:blipFill>
            </p:spPr>
            <p:txBody>
              <a:bodyPr/>
              <a:lstStyle/>
              <a:p>
                <a:r>
                  <a:rPr lang="ja-JP" altLang="en-US">
                    <a:noFill/>
                  </a:rPr>
                  <a:t> </a:t>
                </a:r>
              </a:p>
            </p:txBody>
          </p:sp>
        </mc:Fallback>
      </mc:AlternateContent>
      <p:sp>
        <p:nvSpPr>
          <p:cNvPr id="4" name="フッター プレースホルダー 3">
            <a:extLst>
              <a:ext uri="{FF2B5EF4-FFF2-40B4-BE49-F238E27FC236}">
                <a16:creationId xmlns:a16="http://schemas.microsoft.com/office/drawing/2014/main" id="{54A67CB7-0134-D867-D530-7D7A2D49B634}"/>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3BBE2DB7-B28F-89ED-23EA-F106499973D7}"/>
              </a:ext>
            </a:extLst>
          </p:cNvPr>
          <p:cNvSpPr>
            <a:spLocks noGrp="1"/>
          </p:cNvSpPr>
          <p:nvPr>
            <p:ph type="sldNum" sz="quarter" idx="12"/>
          </p:nvPr>
        </p:nvSpPr>
        <p:spPr/>
        <p:txBody>
          <a:bodyPr/>
          <a:lstStyle/>
          <a:p>
            <a:fld id="{40E56BE1-9742-4F29-8D63-9E2A886A5384}" type="slidenum">
              <a:rPr kumimoji="1" lang="ja-JP" altLang="en-US" smtClean="0"/>
              <a:t>23</a:t>
            </a:fld>
            <a:endParaRPr kumimoji="1" lang="ja-JP" altLang="en-US"/>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669585DD-B3A6-AA0E-97CC-F247C0A72732}"/>
                  </a:ext>
                </a:extLst>
              </p:cNvPr>
              <p:cNvGraphicFramePr>
                <a:graphicFrameLocks noGrp="1"/>
              </p:cNvGraphicFramePr>
              <p:nvPr>
                <p:extLst>
                  <p:ext uri="{D42A27DB-BD31-4B8C-83A1-F6EECF244321}">
                    <p14:modId xmlns:p14="http://schemas.microsoft.com/office/powerpoint/2010/main" val="501383335"/>
                  </p:ext>
                </p:extLst>
              </p:nvPr>
            </p:nvGraphicFramePr>
            <p:xfrm>
              <a:off x="1338713" y="3041899"/>
              <a:ext cx="9025648" cy="1752600"/>
            </p:xfrm>
            <a:graphic>
              <a:graphicData uri="http://schemas.openxmlformats.org/drawingml/2006/table">
                <a:tbl>
                  <a:tblPr firstRow="1" bandRow="1">
                    <a:tableStyleId>{5C22544A-7EE6-4342-B048-85BDC9FD1C3A}</a:tableStyleId>
                  </a:tblPr>
                  <a:tblGrid>
                    <a:gridCol w="1128206">
                      <a:extLst>
                        <a:ext uri="{9D8B030D-6E8A-4147-A177-3AD203B41FA5}">
                          <a16:colId xmlns:a16="http://schemas.microsoft.com/office/drawing/2014/main" val="4179604623"/>
                        </a:ext>
                      </a:extLst>
                    </a:gridCol>
                    <a:gridCol w="1128206">
                      <a:extLst>
                        <a:ext uri="{9D8B030D-6E8A-4147-A177-3AD203B41FA5}">
                          <a16:colId xmlns:a16="http://schemas.microsoft.com/office/drawing/2014/main" val="1045193114"/>
                        </a:ext>
                      </a:extLst>
                    </a:gridCol>
                    <a:gridCol w="1128206">
                      <a:extLst>
                        <a:ext uri="{9D8B030D-6E8A-4147-A177-3AD203B41FA5}">
                          <a16:colId xmlns:a16="http://schemas.microsoft.com/office/drawing/2014/main" val="3654026408"/>
                        </a:ext>
                      </a:extLst>
                    </a:gridCol>
                    <a:gridCol w="1128206">
                      <a:extLst>
                        <a:ext uri="{9D8B030D-6E8A-4147-A177-3AD203B41FA5}">
                          <a16:colId xmlns:a16="http://schemas.microsoft.com/office/drawing/2014/main" val="3360481118"/>
                        </a:ext>
                      </a:extLst>
                    </a:gridCol>
                    <a:gridCol w="1128206">
                      <a:extLst>
                        <a:ext uri="{9D8B030D-6E8A-4147-A177-3AD203B41FA5}">
                          <a16:colId xmlns:a16="http://schemas.microsoft.com/office/drawing/2014/main" val="2560352210"/>
                        </a:ext>
                      </a:extLst>
                    </a:gridCol>
                    <a:gridCol w="1128206">
                      <a:extLst>
                        <a:ext uri="{9D8B030D-6E8A-4147-A177-3AD203B41FA5}">
                          <a16:colId xmlns:a16="http://schemas.microsoft.com/office/drawing/2014/main" val="582137783"/>
                        </a:ext>
                      </a:extLst>
                    </a:gridCol>
                    <a:gridCol w="1128206">
                      <a:extLst>
                        <a:ext uri="{9D8B030D-6E8A-4147-A177-3AD203B41FA5}">
                          <a16:colId xmlns:a16="http://schemas.microsoft.com/office/drawing/2014/main" val="2383438292"/>
                        </a:ext>
                      </a:extLst>
                    </a:gridCol>
                    <a:gridCol w="1128206">
                      <a:extLst>
                        <a:ext uri="{9D8B030D-6E8A-4147-A177-3AD203B41FA5}">
                          <a16:colId xmlns:a16="http://schemas.microsoft.com/office/drawing/2014/main" val="320309406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0</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1</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3</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4</a:t>
                          </a:r>
                          <a:r>
                            <a:rPr kumimoji="1" lang="ja-JP" altLang="en-US" dirty="0"/>
                            <a:t>位</a:t>
                          </a:r>
                        </a:p>
                      </a:txBody>
                      <a:tcPr/>
                    </a:tc>
                    <a:extLst>
                      <a:ext uri="{0D108BD9-81ED-4DB2-BD59-A6C34878D82A}">
                        <a16:rowId xmlns:a16="http://schemas.microsoft.com/office/drawing/2014/main" val="2974198867"/>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3</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2</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1</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0</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−1</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−2</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−3</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−4</m:t>
                                    </m:r>
                                  </m:sup>
                                </m:sSup>
                              </m:oMath>
                            </m:oMathPara>
                          </a14:m>
                          <a:endParaRPr kumimoji="1" lang="ja-JP" altLang="en-US" dirty="0"/>
                        </a:p>
                      </a:txBody>
                      <a:tcPr/>
                    </a:tc>
                    <a:extLst>
                      <a:ext uri="{0D108BD9-81ED-4DB2-BD59-A6C34878D82A}">
                        <a16:rowId xmlns:a16="http://schemas.microsoft.com/office/drawing/2014/main" val="1870345065"/>
                      </a:ext>
                    </a:extLst>
                  </a:tr>
                  <a:tr h="370840">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0.5</a:t>
                          </a:r>
                          <a:endParaRPr kumimoji="1" lang="ja-JP" altLang="en-US" dirty="0"/>
                        </a:p>
                      </a:txBody>
                      <a:tcPr/>
                    </a:tc>
                    <a:tc>
                      <a:txBody>
                        <a:bodyPr/>
                        <a:lstStyle/>
                        <a:p>
                          <a:pPr algn="ctr"/>
                          <a:r>
                            <a:rPr kumimoji="1" lang="en-US" altLang="ja-JP" dirty="0"/>
                            <a:t>0.25</a:t>
                          </a:r>
                          <a:endParaRPr kumimoji="1" lang="ja-JP" altLang="en-US" dirty="0"/>
                        </a:p>
                      </a:txBody>
                      <a:tcPr/>
                    </a:tc>
                    <a:tc>
                      <a:txBody>
                        <a:bodyPr/>
                        <a:lstStyle/>
                        <a:p>
                          <a:pPr algn="ctr"/>
                          <a:r>
                            <a:rPr kumimoji="1" lang="en-US" altLang="ja-JP" dirty="0"/>
                            <a:t>0.125</a:t>
                          </a:r>
                          <a:endParaRPr kumimoji="1" lang="ja-JP" altLang="en-US" dirty="0"/>
                        </a:p>
                      </a:txBody>
                      <a:tcPr/>
                    </a:tc>
                    <a:tc>
                      <a:txBody>
                        <a:bodyPr/>
                        <a:lstStyle/>
                        <a:p>
                          <a:pPr algn="ctr"/>
                          <a:r>
                            <a:rPr kumimoji="1" lang="en-US" altLang="ja-JP" dirty="0"/>
                            <a:t>0.0625</a:t>
                          </a:r>
                          <a:endParaRPr kumimoji="1" lang="ja-JP" altLang="en-US" dirty="0"/>
                        </a:p>
                      </a:txBody>
                      <a:tcPr/>
                    </a:tc>
                    <a:extLst>
                      <a:ext uri="{0D108BD9-81ED-4DB2-BD59-A6C34878D82A}">
                        <a16:rowId xmlns:a16="http://schemas.microsoft.com/office/drawing/2014/main" val="617822633"/>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3392076967"/>
                      </a:ext>
                    </a:extLst>
                  </a:tr>
                </a:tbl>
              </a:graphicData>
            </a:graphic>
          </p:graphicFrame>
        </mc:Choice>
        <mc:Fallback xmlns="">
          <p:graphicFrame>
            <p:nvGraphicFramePr>
              <p:cNvPr id="6" name="表 5">
                <a:extLst>
                  <a:ext uri="{FF2B5EF4-FFF2-40B4-BE49-F238E27FC236}">
                    <a16:creationId xmlns:a16="http://schemas.microsoft.com/office/drawing/2014/main" id="{669585DD-B3A6-AA0E-97CC-F247C0A72732}"/>
                  </a:ext>
                </a:extLst>
              </p:cNvPr>
              <p:cNvGraphicFramePr>
                <a:graphicFrameLocks noGrp="1"/>
              </p:cNvGraphicFramePr>
              <p:nvPr>
                <p:extLst>
                  <p:ext uri="{D42A27DB-BD31-4B8C-83A1-F6EECF244321}">
                    <p14:modId xmlns:p14="http://schemas.microsoft.com/office/powerpoint/2010/main" val="501383335"/>
                  </p:ext>
                </p:extLst>
              </p:nvPr>
            </p:nvGraphicFramePr>
            <p:xfrm>
              <a:off x="1338713" y="3041899"/>
              <a:ext cx="9025648" cy="1752600"/>
            </p:xfrm>
            <a:graphic>
              <a:graphicData uri="http://schemas.openxmlformats.org/drawingml/2006/table">
                <a:tbl>
                  <a:tblPr firstRow="1" bandRow="1">
                    <a:tableStyleId>{5C22544A-7EE6-4342-B048-85BDC9FD1C3A}</a:tableStyleId>
                  </a:tblPr>
                  <a:tblGrid>
                    <a:gridCol w="1128206">
                      <a:extLst>
                        <a:ext uri="{9D8B030D-6E8A-4147-A177-3AD203B41FA5}">
                          <a16:colId xmlns:a16="http://schemas.microsoft.com/office/drawing/2014/main" val="4179604623"/>
                        </a:ext>
                      </a:extLst>
                    </a:gridCol>
                    <a:gridCol w="1128206">
                      <a:extLst>
                        <a:ext uri="{9D8B030D-6E8A-4147-A177-3AD203B41FA5}">
                          <a16:colId xmlns:a16="http://schemas.microsoft.com/office/drawing/2014/main" val="1045193114"/>
                        </a:ext>
                      </a:extLst>
                    </a:gridCol>
                    <a:gridCol w="1128206">
                      <a:extLst>
                        <a:ext uri="{9D8B030D-6E8A-4147-A177-3AD203B41FA5}">
                          <a16:colId xmlns:a16="http://schemas.microsoft.com/office/drawing/2014/main" val="3654026408"/>
                        </a:ext>
                      </a:extLst>
                    </a:gridCol>
                    <a:gridCol w="1128206">
                      <a:extLst>
                        <a:ext uri="{9D8B030D-6E8A-4147-A177-3AD203B41FA5}">
                          <a16:colId xmlns:a16="http://schemas.microsoft.com/office/drawing/2014/main" val="3360481118"/>
                        </a:ext>
                      </a:extLst>
                    </a:gridCol>
                    <a:gridCol w="1128206">
                      <a:extLst>
                        <a:ext uri="{9D8B030D-6E8A-4147-A177-3AD203B41FA5}">
                          <a16:colId xmlns:a16="http://schemas.microsoft.com/office/drawing/2014/main" val="2560352210"/>
                        </a:ext>
                      </a:extLst>
                    </a:gridCol>
                    <a:gridCol w="1128206">
                      <a:extLst>
                        <a:ext uri="{9D8B030D-6E8A-4147-A177-3AD203B41FA5}">
                          <a16:colId xmlns:a16="http://schemas.microsoft.com/office/drawing/2014/main" val="582137783"/>
                        </a:ext>
                      </a:extLst>
                    </a:gridCol>
                    <a:gridCol w="1128206">
                      <a:extLst>
                        <a:ext uri="{9D8B030D-6E8A-4147-A177-3AD203B41FA5}">
                          <a16:colId xmlns:a16="http://schemas.microsoft.com/office/drawing/2014/main" val="2383438292"/>
                        </a:ext>
                      </a:extLst>
                    </a:gridCol>
                    <a:gridCol w="1128206">
                      <a:extLst>
                        <a:ext uri="{9D8B030D-6E8A-4147-A177-3AD203B41FA5}">
                          <a16:colId xmlns:a16="http://schemas.microsoft.com/office/drawing/2014/main" val="3203094061"/>
                        </a:ext>
                      </a:extLst>
                    </a:gridCol>
                  </a:tblGrid>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0</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1</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3</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4</a:t>
                          </a:r>
                          <a:r>
                            <a:rPr kumimoji="1" lang="ja-JP" altLang="en-US" dirty="0"/>
                            <a:t>位</a:t>
                          </a:r>
                        </a:p>
                      </a:txBody>
                      <a:tcPr/>
                    </a:tc>
                    <a:extLst>
                      <a:ext uri="{0D108BD9-81ED-4DB2-BD59-A6C34878D82A}">
                        <a16:rowId xmlns:a16="http://schemas.microsoft.com/office/drawing/2014/main" val="2974198867"/>
                      </a:ext>
                    </a:extLst>
                  </a:tr>
                  <a:tr h="370840">
                    <a:tc>
                      <a:txBody>
                        <a:bodyPr/>
                        <a:lstStyle/>
                        <a:p>
                          <a:endParaRPr lang="ja-JP"/>
                        </a:p>
                      </a:txBody>
                      <a:tcPr>
                        <a:blipFill>
                          <a:blip r:embed="rId3"/>
                          <a:stretch>
                            <a:fillRect l="-541" t="-180328" r="-703243" b="-224590"/>
                          </a:stretch>
                        </a:blipFill>
                      </a:tcPr>
                    </a:tc>
                    <a:tc>
                      <a:txBody>
                        <a:bodyPr/>
                        <a:lstStyle/>
                        <a:p>
                          <a:endParaRPr lang="ja-JP"/>
                        </a:p>
                      </a:txBody>
                      <a:tcPr>
                        <a:blipFill>
                          <a:blip r:embed="rId3"/>
                          <a:stretch>
                            <a:fillRect l="-100000" t="-180328" r="-599462" b="-224590"/>
                          </a:stretch>
                        </a:blipFill>
                      </a:tcPr>
                    </a:tc>
                    <a:tc>
                      <a:txBody>
                        <a:bodyPr/>
                        <a:lstStyle/>
                        <a:p>
                          <a:endParaRPr lang="ja-JP"/>
                        </a:p>
                      </a:txBody>
                      <a:tcPr>
                        <a:blipFill>
                          <a:blip r:embed="rId3"/>
                          <a:stretch>
                            <a:fillRect l="-201081" t="-180328" r="-502703" b="-224590"/>
                          </a:stretch>
                        </a:blipFill>
                      </a:tcPr>
                    </a:tc>
                    <a:tc>
                      <a:txBody>
                        <a:bodyPr/>
                        <a:lstStyle/>
                        <a:p>
                          <a:endParaRPr lang="ja-JP"/>
                        </a:p>
                      </a:txBody>
                      <a:tcPr>
                        <a:blipFill>
                          <a:blip r:embed="rId3"/>
                          <a:stretch>
                            <a:fillRect l="-301081" t="-180328" r="-402703" b="-224590"/>
                          </a:stretch>
                        </a:blipFill>
                      </a:tcPr>
                    </a:tc>
                    <a:tc>
                      <a:txBody>
                        <a:bodyPr/>
                        <a:lstStyle/>
                        <a:p>
                          <a:endParaRPr lang="ja-JP"/>
                        </a:p>
                      </a:txBody>
                      <a:tcPr>
                        <a:blipFill>
                          <a:blip r:embed="rId3"/>
                          <a:stretch>
                            <a:fillRect l="-401081" t="-180328" r="-302703" b="-224590"/>
                          </a:stretch>
                        </a:blipFill>
                      </a:tcPr>
                    </a:tc>
                    <a:tc>
                      <a:txBody>
                        <a:bodyPr/>
                        <a:lstStyle/>
                        <a:p>
                          <a:endParaRPr lang="ja-JP"/>
                        </a:p>
                      </a:txBody>
                      <a:tcPr>
                        <a:blipFill>
                          <a:blip r:embed="rId3"/>
                          <a:stretch>
                            <a:fillRect l="-498387" t="-180328" r="-201075" b="-224590"/>
                          </a:stretch>
                        </a:blipFill>
                      </a:tcPr>
                    </a:tc>
                    <a:tc>
                      <a:txBody>
                        <a:bodyPr/>
                        <a:lstStyle/>
                        <a:p>
                          <a:endParaRPr lang="ja-JP"/>
                        </a:p>
                      </a:txBody>
                      <a:tcPr>
                        <a:blipFill>
                          <a:blip r:embed="rId3"/>
                          <a:stretch>
                            <a:fillRect l="-601622" t="-180328" r="-102162" b="-224590"/>
                          </a:stretch>
                        </a:blipFill>
                      </a:tcPr>
                    </a:tc>
                    <a:tc>
                      <a:txBody>
                        <a:bodyPr/>
                        <a:lstStyle/>
                        <a:p>
                          <a:endParaRPr lang="ja-JP"/>
                        </a:p>
                      </a:txBody>
                      <a:tcPr>
                        <a:blipFill>
                          <a:blip r:embed="rId3"/>
                          <a:stretch>
                            <a:fillRect l="-701622" t="-180328" r="-2162" b="-224590"/>
                          </a:stretch>
                        </a:blipFill>
                      </a:tcPr>
                    </a:tc>
                    <a:extLst>
                      <a:ext uri="{0D108BD9-81ED-4DB2-BD59-A6C34878D82A}">
                        <a16:rowId xmlns:a16="http://schemas.microsoft.com/office/drawing/2014/main" val="1870345065"/>
                      </a:ext>
                    </a:extLst>
                  </a:tr>
                  <a:tr h="370840">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0.5</a:t>
                          </a:r>
                          <a:endParaRPr kumimoji="1" lang="ja-JP" altLang="en-US" dirty="0"/>
                        </a:p>
                      </a:txBody>
                      <a:tcPr/>
                    </a:tc>
                    <a:tc>
                      <a:txBody>
                        <a:bodyPr/>
                        <a:lstStyle/>
                        <a:p>
                          <a:pPr algn="ctr"/>
                          <a:r>
                            <a:rPr kumimoji="1" lang="en-US" altLang="ja-JP" dirty="0"/>
                            <a:t>0.25</a:t>
                          </a:r>
                          <a:endParaRPr kumimoji="1" lang="ja-JP" altLang="en-US" dirty="0"/>
                        </a:p>
                      </a:txBody>
                      <a:tcPr/>
                    </a:tc>
                    <a:tc>
                      <a:txBody>
                        <a:bodyPr/>
                        <a:lstStyle/>
                        <a:p>
                          <a:pPr algn="ctr"/>
                          <a:r>
                            <a:rPr kumimoji="1" lang="en-US" altLang="ja-JP" dirty="0"/>
                            <a:t>0.125</a:t>
                          </a:r>
                          <a:endParaRPr kumimoji="1" lang="ja-JP" altLang="en-US" dirty="0"/>
                        </a:p>
                      </a:txBody>
                      <a:tcPr/>
                    </a:tc>
                    <a:tc>
                      <a:txBody>
                        <a:bodyPr/>
                        <a:lstStyle/>
                        <a:p>
                          <a:pPr algn="ctr"/>
                          <a:r>
                            <a:rPr kumimoji="1" lang="en-US" altLang="ja-JP" dirty="0"/>
                            <a:t>0.0625</a:t>
                          </a:r>
                          <a:endParaRPr kumimoji="1" lang="ja-JP" altLang="en-US" dirty="0"/>
                        </a:p>
                      </a:txBody>
                      <a:tcPr/>
                    </a:tc>
                    <a:extLst>
                      <a:ext uri="{0D108BD9-81ED-4DB2-BD59-A6C34878D82A}">
                        <a16:rowId xmlns:a16="http://schemas.microsoft.com/office/drawing/2014/main" val="617822633"/>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3392076967"/>
                      </a:ext>
                    </a:extLst>
                  </a:tr>
                </a:tbl>
              </a:graphicData>
            </a:graphic>
          </p:graphicFrame>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4C0981E-5F08-D71E-8679-874DEACEDD04}"/>
                  </a:ext>
                </a:extLst>
              </p:cNvPr>
              <p:cNvSpPr txBox="1"/>
              <p:nvPr/>
            </p:nvSpPr>
            <p:spPr>
              <a:xfrm>
                <a:off x="1842342" y="5298212"/>
                <a:ext cx="8201219" cy="461665"/>
              </a:xfrm>
              <a:prstGeom prst="rect">
                <a:avLst/>
              </a:prstGeom>
              <a:noFill/>
            </p:spPr>
            <p:txBody>
              <a:bodyPr wrap="none" rtlCol="0">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(1110.1111)</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 </m:t>
                    </m:r>
                  </m:oMath>
                </a14:m>
                <a:r>
                  <a:rPr lang="en-US" altLang="ja-JP" sz="2400" dirty="0"/>
                  <a:t>=8+4+2+0.5+0.25+0.125+0.0625=14.9375</a:t>
                </a:r>
                <a:endParaRPr kumimoji="1" lang="ja-JP" altLang="en-US" sz="2400" dirty="0"/>
              </a:p>
            </p:txBody>
          </p:sp>
        </mc:Choice>
        <mc:Fallback xmlns="">
          <p:sp>
            <p:nvSpPr>
              <p:cNvPr id="7" name="テキスト ボックス 6">
                <a:extLst>
                  <a:ext uri="{FF2B5EF4-FFF2-40B4-BE49-F238E27FC236}">
                    <a16:creationId xmlns:a16="http://schemas.microsoft.com/office/drawing/2014/main" id="{44C0981E-5F08-D71E-8679-874DEACEDD04}"/>
                  </a:ext>
                </a:extLst>
              </p:cNvPr>
              <p:cNvSpPr txBox="1">
                <a:spLocks noRot="1" noChangeAspect="1" noMove="1" noResize="1" noEditPoints="1" noAdjustHandles="1" noChangeArrowheads="1" noChangeShapeType="1" noTextEdit="1"/>
              </p:cNvSpPr>
              <p:nvPr/>
            </p:nvSpPr>
            <p:spPr>
              <a:xfrm>
                <a:off x="1842342" y="5298212"/>
                <a:ext cx="8201219" cy="461665"/>
              </a:xfrm>
              <a:prstGeom prst="rect">
                <a:avLst/>
              </a:prstGeom>
              <a:blipFill>
                <a:blip r:embed="rId4"/>
                <a:stretch>
                  <a:fillRect l="-594" t="-10526" r="-297" b="-28947"/>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B15C1D14-D1D4-AAE5-0CCE-82F9C2CD794A}"/>
              </a:ext>
            </a:extLst>
          </p:cNvPr>
          <p:cNvSpPr/>
          <p:nvPr/>
        </p:nvSpPr>
        <p:spPr>
          <a:xfrm>
            <a:off x="5793785" y="4688621"/>
            <a:ext cx="115504" cy="10587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6679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8F4B6-10B6-8B6D-A4CB-7BE8DC68F579}"/>
              </a:ext>
            </a:extLst>
          </p:cNvPr>
          <p:cNvSpPr>
            <a:spLocks noGrp="1"/>
          </p:cNvSpPr>
          <p:nvPr>
            <p:ph type="title"/>
          </p:nvPr>
        </p:nvSpPr>
        <p:spPr/>
        <p:txBody>
          <a:bodyPr/>
          <a:lstStyle/>
          <a:p>
            <a:r>
              <a:rPr kumimoji="1" lang="en-US" altLang="ja-JP" dirty="0"/>
              <a:t>10</a:t>
            </a:r>
            <a:r>
              <a:rPr kumimoji="1" lang="ja-JP" altLang="en-US" dirty="0"/>
              <a:t>進数→</a:t>
            </a:r>
            <a:r>
              <a:rPr lang="en-US" altLang="ja-JP" dirty="0"/>
              <a:t>2</a:t>
            </a:r>
            <a:r>
              <a:rPr kumimoji="1" lang="ja-JP" altLang="en-US" dirty="0"/>
              <a:t>進数の変換</a:t>
            </a:r>
          </a:p>
        </p:txBody>
      </p:sp>
      <p:sp>
        <p:nvSpPr>
          <p:cNvPr id="3" name="コンテンツ プレースホルダー 2">
            <a:extLst>
              <a:ext uri="{FF2B5EF4-FFF2-40B4-BE49-F238E27FC236}">
                <a16:creationId xmlns:a16="http://schemas.microsoft.com/office/drawing/2014/main" id="{674CD4E7-2D83-69A2-5B62-BC6D2E5C67A7}"/>
              </a:ext>
            </a:extLst>
          </p:cNvPr>
          <p:cNvSpPr>
            <a:spLocks noGrp="1"/>
          </p:cNvSpPr>
          <p:nvPr>
            <p:ph idx="1"/>
          </p:nvPr>
        </p:nvSpPr>
        <p:spPr>
          <a:xfrm>
            <a:off x="838200" y="1912252"/>
            <a:ext cx="10515600" cy="4351338"/>
          </a:xfrm>
        </p:spPr>
        <p:txBody>
          <a:bodyPr/>
          <a:lstStyle/>
          <a:p>
            <a:r>
              <a:rPr kumimoji="1" lang="ja-JP" altLang="en-US" dirty="0"/>
              <a:t>ここまでのやり方を逆に適用する方法は厄介</a:t>
            </a:r>
            <a:endParaRPr kumimoji="1" lang="en-US" altLang="ja-JP" dirty="0"/>
          </a:p>
          <a:p>
            <a:endParaRPr lang="en-US" altLang="ja-JP" dirty="0"/>
          </a:p>
          <a:p>
            <a:endParaRPr kumimoji="1" lang="en-US" altLang="ja-JP" dirty="0"/>
          </a:p>
          <a:p>
            <a:endParaRPr lang="en-US" altLang="ja-JP" dirty="0"/>
          </a:p>
          <a:p>
            <a:r>
              <a:rPr kumimoji="1" lang="ja-JP" altLang="en-US" dirty="0"/>
              <a:t>システマチックに解く方法を使う</a:t>
            </a:r>
          </a:p>
        </p:txBody>
      </p:sp>
      <p:sp>
        <p:nvSpPr>
          <p:cNvPr id="4" name="フッター プレースホルダー 3">
            <a:extLst>
              <a:ext uri="{FF2B5EF4-FFF2-40B4-BE49-F238E27FC236}">
                <a16:creationId xmlns:a16="http://schemas.microsoft.com/office/drawing/2014/main" id="{54A67CB7-0134-D867-D530-7D7A2D49B634}"/>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3BBE2DB7-B28F-89ED-23EA-F106499973D7}"/>
              </a:ext>
            </a:extLst>
          </p:cNvPr>
          <p:cNvSpPr>
            <a:spLocks noGrp="1"/>
          </p:cNvSpPr>
          <p:nvPr>
            <p:ph type="sldNum" sz="quarter" idx="12"/>
          </p:nvPr>
        </p:nvSpPr>
        <p:spPr/>
        <p:txBody>
          <a:bodyPr/>
          <a:lstStyle/>
          <a:p>
            <a:fld id="{40E56BE1-9742-4F29-8D63-9E2A886A5384}" type="slidenum">
              <a:rPr kumimoji="1" lang="ja-JP" altLang="en-US" smtClean="0"/>
              <a:t>24</a:t>
            </a:fld>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4C0981E-5F08-D71E-8679-874DEACEDD04}"/>
                  </a:ext>
                </a:extLst>
              </p:cNvPr>
              <p:cNvSpPr txBox="1"/>
              <p:nvPr/>
            </p:nvSpPr>
            <p:spPr>
              <a:xfrm>
                <a:off x="4002388" y="2967335"/>
                <a:ext cx="4416530" cy="506742"/>
              </a:xfrm>
              <a:prstGeom prst="rect">
                <a:avLst/>
              </a:prstGeom>
              <a:noFill/>
            </p:spPr>
            <p:txBody>
              <a:bodyPr wrap="none" rtlCol="0">
                <a:spAutoFit/>
              </a:bodyPr>
              <a:lstStyle/>
              <a:p>
                <a:r>
                  <a:rPr lang="en-US" altLang="ja-JP" sz="2400" dirty="0"/>
                  <a:t>14.9375 =</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(1110.1111)</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 </m:t>
                    </m:r>
                    <m:r>
                      <a:rPr lang="ja-JP" altLang="en-US" sz="2400" i="1">
                        <a:latin typeface="Cambria Math" panose="02040503050406030204" pitchFamily="18" charset="0"/>
                      </a:rPr>
                      <m:t>　</m:t>
                    </m:r>
                  </m:oMath>
                </a14:m>
                <a:r>
                  <a:rPr kumimoji="1" lang="ja-JP" altLang="en-US" sz="2400" dirty="0"/>
                  <a:t>？？</a:t>
                </a:r>
              </a:p>
            </p:txBody>
          </p:sp>
        </mc:Choice>
        <mc:Fallback xmlns="">
          <p:sp>
            <p:nvSpPr>
              <p:cNvPr id="7" name="テキスト ボックス 6">
                <a:extLst>
                  <a:ext uri="{FF2B5EF4-FFF2-40B4-BE49-F238E27FC236}">
                    <a16:creationId xmlns:a16="http://schemas.microsoft.com/office/drawing/2014/main" id="{44C0981E-5F08-D71E-8679-874DEACEDD04}"/>
                  </a:ext>
                </a:extLst>
              </p:cNvPr>
              <p:cNvSpPr txBox="1">
                <a:spLocks noRot="1" noChangeAspect="1" noMove="1" noResize="1" noEditPoints="1" noAdjustHandles="1" noChangeArrowheads="1" noChangeShapeType="1" noTextEdit="1"/>
              </p:cNvSpPr>
              <p:nvPr/>
            </p:nvSpPr>
            <p:spPr>
              <a:xfrm>
                <a:off x="4002388" y="2967335"/>
                <a:ext cx="4416530" cy="506742"/>
              </a:xfrm>
              <a:prstGeom prst="rect">
                <a:avLst/>
              </a:prstGeom>
              <a:blipFill>
                <a:blip r:embed="rId2"/>
                <a:stretch>
                  <a:fillRect l="-2210" t="-1205" r="-1243" b="-265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8773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8F4B6-10B6-8B6D-A4CB-7BE8DC68F579}"/>
              </a:ext>
            </a:extLst>
          </p:cNvPr>
          <p:cNvSpPr>
            <a:spLocks noGrp="1"/>
          </p:cNvSpPr>
          <p:nvPr>
            <p:ph type="title"/>
          </p:nvPr>
        </p:nvSpPr>
        <p:spPr/>
        <p:txBody>
          <a:bodyPr/>
          <a:lstStyle/>
          <a:p>
            <a:r>
              <a:rPr kumimoji="1" lang="en-US" altLang="ja-JP" dirty="0"/>
              <a:t>10</a:t>
            </a:r>
            <a:r>
              <a:rPr kumimoji="1" lang="ja-JP" altLang="en-US" dirty="0"/>
              <a:t>進数→</a:t>
            </a:r>
            <a:r>
              <a:rPr lang="en-US" altLang="ja-JP" dirty="0"/>
              <a:t>2</a:t>
            </a:r>
            <a:r>
              <a:rPr kumimoji="1" lang="ja-JP" altLang="en-US" dirty="0"/>
              <a:t>進数の変換</a:t>
            </a:r>
          </a:p>
        </p:txBody>
      </p:sp>
      <p:sp>
        <p:nvSpPr>
          <p:cNvPr id="4" name="フッター プレースホルダー 3">
            <a:extLst>
              <a:ext uri="{FF2B5EF4-FFF2-40B4-BE49-F238E27FC236}">
                <a16:creationId xmlns:a16="http://schemas.microsoft.com/office/drawing/2014/main" id="{54A67CB7-0134-D867-D530-7D7A2D49B634}"/>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3BBE2DB7-B28F-89ED-23EA-F106499973D7}"/>
              </a:ext>
            </a:extLst>
          </p:cNvPr>
          <p:cNvSpPr>
            <a:spLocks noGrp="1"/>
          </p:cNvSpPr>
          <p:nvPr>
            <p:ph type="sldNum" sz="quarter" idx="12"/>
          </p:nvPr>
        </p:nvSpPr>
        <p:spPr/>
        <p:txBody>
          <a:bodyPr/>
          <a:lstStyle/>
          <a:p>
            <a:fld id="{40E56BE1-9742-4F29-8D63-9E2A886A5384}" type="slidenum">
              <a:rPr kumimoji="1" lang="ja-JP" altLang="en-US" smtClean="0"/>
              <a:t>25</a:t>
            </a:fld>
            <a:endParaRPr kumimoji="1" lang="ja-JP" altLang="en-US"/>
          </a:p>
        </p:txBody>
      </p:sp>
      <p:sp>
        <p:nvSpPr>
          <p:cNvPr id="8" name="コンテンツ プレースホルダー 7">
            <a:extLst>
              <a:ext uri="{FF2B5EF4-FFF2-40B4-BE49-F238E27FC236}">
                <a16:creationId xmlns:a16="http://schemas.microsoft.com/office/drawing/2014/main" id="{63CCFF41-FF54-E7C4-630D-9E0127E3E58B}"/>
              </a:ext>
            </a:extLst>
          </p:cNvPr>
          <p:cNvSpPr>
            <a:spLocks noGrp="1"/>
          </p:cNvSpPr>
          <p:nvPr>
            <p:ph idx="1"/>
          </p:nvPr>
        </p:nvSpPr>
        <p:spPr>
          <a:xfrm>
            <a:off x="838200" y="1690688"/>
            <a:ext cx="10515600" cy="590499"/>
          </a:xfrm>
        </p:spPr>
        <p:txBody>
          <a:bodyPr/>
          <a:lstStyle/>
          <a:p>
            <a:r>
              <a:rPr lang="en-US" altLang="ja-JP" dirty="0"/>
              <a:t>163</a:t>
            </a:r>
            <a:r>
              <a:rPr lang="ja-JP" altLang="en-US" dirty="0"/>
              <a:t>を２進数に変換してみる</a:t>
            </a:r>
          </a:p>
        </p:txBody>
      </p:sp>
      <p:sp>
        <p:nvSpPr>
          <p:cNvPr id="11" name="テキスト ボックス 10">
            <a:extLst>
              <a:ext uri="{FF2B5EF4-FFF2-40B4-BE49-F238E27FC236}">
                <a16:creationId xmlns:a16="http://schemas.microsoft.com/office/drawing/2014/main" id="{26E8A088-CAD9-29D8-50E5-12A29E6260C6}"/>
              </a:ext>
            </a:extLst>
          </p:cNvPr>
          <p:cNvSpPr txBox="1"/>
          <p:nvPr/>
        </p:nvSpPr>
        <p:spPr>
          <a:xfrm>
            <a:off x="3680163" y="2183597"/>
            <a:ext cx="699230" cy="461665"/>
          </a:xfrm>
          <a:prstGeom prst="rect">
            <a:avLst/>
          </a:prstGeom>
          <a:noFill/>
        </p:spPr>
        <p:txBody>
          <a:bodyPr wrap="none" rtlCol="0">
            <a:spAutoFit/>
          </a:bodyPr>
          <a:lstStyle/>
          <a:p>
            <a:r>
              <a:rPr kumimoji="1" lang="en-US" altLang="ja-JP" sz="2400" dirty="0"/>
              <a:t>163</a:t>
            </a:r>
            <a:endParaRPr kumimoji="1" lang="ja-JP" altLang="en-US" sz="2400" dirty="0"/>
          </a:p>
        </p:txBody>
      </p:sp>
      <p:grpSp>
        <p:nvGrpSpPr>
          <p:cNvPr id="17" name="グループ化 16">
            <a:extLst>
              <a:ext uri="{FF2B5EF4-FFF2-40B4-BE49-F238E27FC236}">
                <a16:creationId xmlns:a16="http://schemas.microsoft.com/office/drawing/2014/main" id="{95B25A73-5814-CDAC-DE67-0ACCCAE89915}"/>
              </a:ext>
            </a:extLst>
          </p:cNvPr>
          <p:cNvGrpSpPr/>
          <p:nvPr/>
        </p:nvGrpSpPr>
        <p:grpSpPr>
          <a:xfrm>
            <a:off x="3501888" y="2202500"/>
            <a:ext cx="1073423" cy="442762"/>
            <a:chOff x="2685448" y="3311091"/>
            <a:chExt cx="877504" cy="442762"/>
          </a:xfrm>
        </p:grpSpPr>
        <p:cxnSp>
          <p:nvCxnSpPr>
            <p:cNvPr id="14" name="直線コネクタ 13">
              <a:extLst>
                <a:ext uri="{FF2B5EF4-FFF2-40B4-BE49-F238E27FC236}">
                  <a16:creationId xmlns:a16="http://schemas.microsoft.com/office/drawing/2014/main" id="{D70CD894-185D-B40D-DBC0-3F49844F480B}"/>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90C175F6-1414-A918-C8CC-AF131CD348A8}"/>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19" name="テキスト ボックス 18">
            <a:extLst>
              <a:ext uri="{FF2B5EF4-FFF2-40B4-BE49-F238E27FC236}">
                <a16:creationId xmlns:a16="http://schemas.microsoft.com/office/drawing/2014/main" id="{37AD7356-C683-9731-AE23-287ABCA15473}"/>
              </a:ext>
            </a:extLst>
          </p:cNvPr>
          <p:cNvSpPr txBox="1"/>
          <p:nvPr/>
        </p:nvSpPr>
        <p:spPr>
          <a:xfrm>
            <a:off x="2967426" y="2202500"/>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22" name="テキスト ボックス 21">
            <a:extLst>
              <a:ext uri="{FF2B5EF4-FFF2-40B4-BE49-F238E27FC236}">
                <a16:creationId xmlns:a16="http://schemas.microsoft.com/office/drawing/2014/main" id="{A0F99CCF-49A2-6172-788A-ADEA078F24BF}"/>
              </a:ext>
            </a:extLst>
          </p:cNvPr>
          <p:cNvSpPr txBox="1"/>
          <p:nvPr/>
        </p:nvSpPr>
        <p:spPr>
          <a:xfrm>
            <a:off x="4793487" y="2177515"/>
            <a:ext cx="646331" cy="369332"/>
          </a:xfrm>
          <a:prstGeom prst="rect">
            <a:avLst/>
          </a:prstGeom>
          <a:noFill/>
        </p:spPr>
        <p:txBody>
          <a:bodyPr wrap="none" rtlCol="0">
            <a:spAutoFit/>
          </a:bodyPr>
          <a:lstStyle/>
          <a:p>
            <a:r>
              <a:rPr lang="ja-JP" altLang="en-US" dirty="0"/>
              <a:t>余り</a:t>
            </a:r>
            <a:endParaRPr kumimoji="1" lang="ja-JP" altLang="en-US" dirty="0"/>
          </a:p>
        </p:txBody>
      </p:sp>
      <p:sp>
        <p:nvSpPr>
          <p:cNvPr id="23" name="テキスト ボックス 22">
            <a:extLst>
              <a:ext uri="{FF2B5EF4-FFF2-40B4-BE49-F238E27FC236}">
                <a16:creationId xmlns:a16="http://schemas.microsoft.com/office/drawing/2014/main" id="{290B601E-1232-FADD-8B65-4AEE4F332662}"/>
              </a:ext>
            </a:extLst>
          </p:cNvPr>
          <p:cNvSpPr txBox="1"/>
          <p:nvPr/>
        </p:nvSpPr>
        <p:spPr>
          <a:xfrm>
            <a:off x="3825097" y="2749462"/>
            <a:ext cx="527709" cy="461665"/>
          </a:xfrm>
          <a:prstGeom prst="rect">
            <a:avLst/>
          </a:prstGeom>
          <a:noFill/>
        </p:spPr>
        <p:txBody>
          <a:bodyPr wrap="none" rtlCol="0">
            <a:spAutoFit/>
          </a:bodyPr>
          <a:lstStyle/>
          <a:p>
            <a:r>
              <a:rPr lang="en-US" altLang="ja-JP" sz="2400" dirty="0"/>
              <a:t>81</a:t>
            </a:r>
            <a:endParaRPr kumimoji="1" lang="ja-JP" altLang="en-US" sz="2400" dirty="0"/>
          </a:p>
        </p:txBody>
      </p:sp>
      <p:grpSp>
        <p:nvGrpSpPr>
          <p:cNvPr id="24" name="グループ化 23">
            <a:extLst>
              <a:ext uri="{FF2B5EF4-FFF2-40B4-BE49-F238E27FC236}">
                <a16:creationId xmlns:a16="http://schemas.microsoft.com/office/drawing/2014/main" id="{C1BDA4B2-E55B-039A-976B-01C27AFDE48D}"/>
              </a:ext>
            </a:extLst>
          </p:cNvPr>
          <p:cNvGrpSpPr/>
          <p:nvPr/>
        </p:nvGrpSpPr>
        <p:grpSpPr>
          <a:xfrm>
            <a:off x="3524834" y="2721675"/>
            <a:ext cx="1073423" cy="442762"/>
            <a:chOff x="2685448" y="3311091"/>
            <a:chExt cx="877504" cy="442762"/>
          </a:xfrm>
        </p:grpSpPr>
        <p:cxnSp>
          <p:nvCxnSpPr>
            <p:cNvPr id="25" name="直線コネクタ 24">
              <a:extLst>
                <a:ext uri="{FF2B5EF4-FFF2-40B4-BE49-F238E27FC236}">
                  <a16:creationId xmlns:a16="http://schemas.microsoft.com/office/drawing/2014/main" id="{101AC475-BA93-6FF7-FD92-CD305414855D}"/>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235483A8-998D-A157-C74B-7DCD0817F4A6}"/>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27" name="テキスト ボックス 26">
            <a:extLst>
              <a:ext uri="{FF2B5EF4-FFF2-40B4-BE49-F238E27FC236}">
                <a16:creationId xmlns:a16="http://schemas.microsoft.com/office/drawing/2014/main" id="{4A78674E-863E-451C-F171-82072B968C74}"/>
              </a:ext>
            </a:extLst>
          </p:cNvPr>
          <p:cNvSpPr txBox="1"/>
          <p:nvPr/>
        </p:nvSpPr>
        <p:spPr>
          <a:xfrm>
            <a:off x="4902067" y="2693765"/>
            <a:ext cx="356188" cy="461665"/>
          </a:xfrm>
          <a:prstGeom prst="rect">
            <a:avLst/>
          </a:prstGeom>
          <a:noFill/>
        </p:spPr>
        <p:txBody>
          <a:bodyPr wrap="none" rtlCol="0">
            <a:spAutoFit/>
          </a:bodyPr>
          <a:lstStyle/>
          <a:p>
            <a:r>
              <a:rPr kumimoji="1" lang="en-US" altLang="ja-JP" sz="2400" dirty="0"/>
              <a:t>1</a:t>
            </a:r>
            <a:endParaRPr kumimoji="1" lang="ja-JP" altLang="en-US" sz="2400" dirty="0"/>
          </a:p>
        </p:txBody>
      </p:sp>
      <p:grpSp>
        <p:nvGrpSpPr>
          <p:cNvPr id="28" name="グループ化 27">
            <a:extLst>
              <a:ext uri="{FF2B5EF4-FFF2-40B4-BE49-F238E27FC236}">
                <a16:creationId xmlns:a16="http://schemas.microsoft.com/office/drawing/2014/main" id="{443FA179-94C4-8CEF-DEB3-D8D840C2689C}"/>
              </a:ext>
            </a:extLst>
          </p:cNvPr>
          <p:cNvGrpSpPr/>
          <p:nvPr/>
        </p:nvGrpSpPr>
        <p:grpSpPr>
          <a:xfrm>
            <a:off x="3524834" y="3266541"/>
            <a:ext cx="1073423" cy="442762"/>
            <a:chOff x="2685448" y="3311091"/>
            <a:chExt cx="877504" cy="442762"/>
          </a:xfrm>
        </p:grpSpPr>
        <p:cxnSp>
          <p:nvCxnSpPr>
            <p:cNvPr id="29" name="直線コネクタ 28">
              <a:extLst>
                <a:ext uri="{FF2B5EF4-FFF2-40B4-BE49-F238E27FC236}">
                  <a16:creationId xmlns:a16="http://schemas.microsoft.com/office/drawing/2014/main" id="{6534A088-7722-8E48-DD20-33F590B8BC91}"/>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C64EE0FB-5BD7-6D24-2E31-C334D78E55C1}"/>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31" name="テキスト ボックス 30">
            <a:extLst>
              <a:ext uri="{FF2B5EF4-FFF2-40B4-BE49-F238E27FC236}">
                <a16:creationId xmlns:a16="http://schemas.microsoft.com/office/drawing/2014/main" id="{3D9CC34C-DC5C-1FEC-B16A-E23565732230}"/>
              </a:ext>
            </a:extLst>
          </p:cNvPr>
          <p:cNvSpPr txBox="1"/>
          <p:nvPr/>
        </p:nvSpPr>
        <p:spPr>
          <a:xfrm>
            <a:off x="3806694" y="3266541"/>
            <a:ext cx="527709" cy="461665"/>
          </a:xfrm>
          <a:prstGeom prst="rect">
            <a:avLst/>
          </a:prstGeom>
          <a:noFill/>
        </p:spPr>
        <p:txBody>
          <a:bodyPr wrap="none" rtlCol="0">
            <a:spAutoFit/>
          </a:bodyPr>
          <a:lstStyle/>
          <a:p>
            <a:r>
              <a:rPr kumimoji="1" lang="en-US" altLang="ja-JP" sz="2400" dirty="0"/>
              <a:t>40</a:t>
            </a:r>
            <a:endParaRPr kumimoji="1" lang="ja-JP" altLang="en-US" sz="2400" dirty="0"/>
          </a:p>
        </p:txBody>
      </p:sp>
      <p:sp>
        <p:nvSpPr>
          <p:cNvPr id="32" name="テキスト ボックス 31">
            <a:extLst>
              <a:ext uri="{FF2B5EF4-FFF2-40B4-BE49-F238E27FC236}">
                <a16:creationId xmlns:a16="http://schemas.microsoft.com/office/drawing/2014/main" id="{6EB3DBF8-5737-FD42-AFCD-1E264C1684EE}"/>
              </a:ext>
            </a:extLst>
          </p:cNvPr>
          <p:cNvSpPr txBox="1"/>
          <p:nvPr/>
        </p:nvSpPr>
        <p:spPr>
          <a:xfrm>
            <a:off x="4902067" y="3297525"/>
            <a:ext cx="356188" cy="461665"/>
          </a:xfrm>
          <a:prstGeom prst="rect">
            <a:avLst/>
          </a:prstGeom>
          <a:noFill/>
        </p:spPr>
        <p:txBody>
          <a:bodyPr wrap="none" rtlCol="0">
            <a:spAutoFit/>
          </a:bodyPr>
          <a:lstStyle/>
          <a:p>
            <a:r>
              <a:rPr kumimoji="1" lang="en-US" altLang="ja-JP" sz="2400" dirty="0"/>
              <a:t>1</a:t>
            </a:r>
            <a:endParaRPr kumimoji="1" lang="ja-JP" altLang="en-US" sz="2400" dirty="0"/>
          </a:p>
        </p:txBody>
      </p:sp>
      <p:grpSp>
        <p:nvGrpSpPr>
          <p:cNvPr id="33" name="グループ化 32">
            <a:extLst>
              <a:ext uri="{FF2B5EF4-FFF2-40B4-BE49-F238E27FC236}">
                <a16:creationId xmlns:a16="http://schemas.microsoft.com/office/drawing/2014/main" id="{B638F000-CB01-7C14-BE67-0F8666C307EA}"/>
              </a:ext>
            </a:extLst>
          </p:cNvPr>
          <p:cNvGrpSpPr/>
          <p:nvPr/>
        </p:nvGrpSpPr>
        <p:grpSpPr>
          <a:xfrm>
            <a:off x="3513118" y="3783473"/>
            <a:ext cx="1073423" cy="442762"/>
            <a:chOff x="2685448" y="3311091"/>
            <a:chExt cx="877504" cy="442762"/>
          </a:xfrm>
        </p:grpSpPr>
        <p:cxnSp>
          <p:nvCxnSpPr>
            <p:cNvPr id="34" name="直線コネクタ 33">
              <a:extLst>
                <a:ext uri="{FF2B5EF4-FFF2-40B4-BE49-F238E27FC236}">
                  <a16:creationId xmlns:a16="http://schemas.microsoft.com/office/drawing/2014/main" id="{A043937F-0221-219D-83BF-588B0F09A626}"/>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214FFBDC-417B-8270-8F60-19EC4343A7BD}"/>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36" name="テキスト ボックス 35">
            <a:extLst>
              <a:ext uri="{FF2B5EF4-FFF2-40B4-BE49-F238E27FC236}">
                <a16:creationId xmlns:a16="http://schemas.microsoft.com/office/drawing/2014/main" id="{47EB7C50-EA1F-FF0D-2314-BFF8174BEF4A}"/>
              </a:ext>
            </a:extLst>
          </p:cNvPr>
          <p:cNvSpPr txBox="1"/>
          <p:nvPr/>
        </p:nvSpPr>
        <p:spPr>
          <a:xfrm>
            <a:off x="3794978" y="3824071"/>
            <a:ext cx="527709" cy="461665"/>
          </a:xfrm>
          <a:prstGeom prst="rect">
            <a:avLst/>
          </a:prstGeom>
          <a:noFill/>
        </p:spPr>
        <p:txBody>
          <a:bodyPr wrap="none" rtlCol="0">
            <a:spAutoFit/>
          </a:bodyPr>
          <a:lstStyle/>
          <a:p>
            <a:r>
              <a:rPr lang="en-US" altLang="ja-JP" sz="2400" dirty="0"/>
              <a:t>20</a:t>
            </a:r>
            <a:endParaRPr kumimoji="1" lang="ja-JP" altLang="en-US" sz="2400" dirty="0"/>
          </a:p>
        </p:txBody>
      </p:sp>
      <p:sp>
        <p:nvSpPr>
          <p:cNvPr id="37" name="テキスト ボックス 36">
            <a:extLst>
              <a:ext uri="{FF2B5EF4-FFF2-40B4-BE49-F238E27FC236}">
                <a16:creationId xmlns:a16="http://schemas.microsoft.com/office/drawing/2014/main" id="{9B1B092F-F579-AC06-DF5C-73F742E778C3}"/>
              </a:ext>
            </a:extLst>
          </p:cNvPr>
          <p:cNvSpPr txBox="1"/>
          <p:nvPr/>
        </p:nvSpPr>
        <p:spPr>
          <a:xfrm>
            <a:off x="4910470" y="3816904"/>
            <a:ext cx="356188" cy="461665"/>
          </a:xfrm>
          <a:prstGeom prst="rect">
            <a:avLst/>
          </a:prstGeom>
          <a:noFill/>
        </p:spPr>
        <p:txBody>
          <a:bodyPr wrap="none" rtlCol="0">
            <a:spAutoFit/>
          </a:bodyPr>
          <a:lstStyle/>
          <a:p>
            <a:r>
              <a:rPr lang="en-US" altLang="ja-JP" sz="2400" dirty="0"/>
              <a:t>0</a:t>
            </a:r>
            <a:endParaRPr kumimoji="1" lang="ja-JP" altLang="en-US" sz="2400" dirty="0"/>
          </a:p>
        </p:txBody>
      </p:sp>
      <p:grpSp>
        <p:nvGrpSpPr>
          <p:cNvPr id="38" name="グループ化 37">
            <a:extLst>
              <a:ext uri="{FF2B5EF4-FFF2-40B4-BE49-F238E27FC236}">
                <a16:creationId xmlns:a16="http://schemas.microsoft.com/office/drawing/2014/main" id="{34894251-C9A2-327B-4FE1-9CFC755F3794}"/>
              </a:ext>
            </a:extLst>
          </p:cNvPr>
          <p:cNvGrpSpPr/>
          <p:nvPr/>
        </p:nvGrpSpPr>
        <p:grpSpPr>
          <a:xfrm>
            <a:off x="3524833" y="4333782"/>
            <a:ext cx="1073423" cy="442762"/>
            <a:chOff x="2685448" y="3311091"/>
            <a:chExt cx="877504" cy="442762"/>
          </a:xfrm>
        </p:grpSpPr>
        <p:cxnSp>
          <p:nvCxnSpPr>
            <p:cNvPr id="39" name="直線コネクタ 38">
              <a:extLst>
                <a:ext uri="{FF2B5EF4-FFF2-40B4-BE49-F238E27FC236}">
                  <a16:creationId xmlns:a16="http://schemas.microsoft.com/office/drawing/2014/main" id="{A3792DD5-601D-A374-1C03-6D1D70F29F20}"/>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8B8869E5-54E3-E06B-E05D-E759982C0C27}"/>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1" name="テキスト ボックス 40">
            <a:extLst>
              <a:ext uri="{FF2B5EF4-FFF2-40B4-BE49-F238E27FC236}">
                <a16:creationId xmlns:a16="http://schemas.microsoft.com/office/drawing/2014/main" id="{90F3717E-A6D3-AC5C-3D90-2C8501142409}"/>
              </a:ext>
            </a:extLst>
          </p:cNvPr>
          <p:cNvSpPr txBox="1"/>
          <p:nvPr/>
        </p:nvSpPr>
        <p:spPr>
          <a:xfrm>
            <a:off x="3806693" y="4354685"/>
            <a:ext cx="527709" cy="461665"/>
          </a:xfrm>
          <a:prstGeom prst="rect">
            <a:avLst/>
          </a:prstGeom>
          <a:noFill/>
        </p:spPr>
        <p:txBody>
          <a:bodyPr wrap="none" rtlCol="0">
            <a:spAutoFit/>
          </a:bodyPr>
          <a:lstStyle/>
          <a:p>
            <a:r>
              <a:rPr lang="en-US" altLang="ja-JP" sz="2400" dirty="0"/>
              <a:t>10</a:t>
            </a:r>
            <a:endParaRPr kumimoji="1" lang="ja-JP" altLang="en-US" sz="2400" dirty="0"/>
          </a:p>
        </p:txBody>
      </p:sp>
      <p:sp>
        <p:nvSpPr>
          <p:cNvPr id="42" name="テキスト ボックス 41">
            <a:extLst>
              <a:ext uri="{FF2B5EF4-FFF2-40B4-BE49-F238E27FC236}">
                <a16:creationId xmlns:a16="http://schemas.microsoft.com/office/drawing/2014/main" id="{6E4F9444-A2D7-6579-5646-1D3AB3C7F007}"/>
              </a:ext>
            </a:extLst>
          </p:cNvPr>
          <p:cNvSpPr txBox="1"/>
          <p:nvPr/>
        </p:nvSpPr>
        <p:spPr>
          <a:xfrm>
            <a:off x="4910470" y="4296419"/>
            <a:ext cx="356188" cy="461665"/>
          </a:xfrm>
          <a:prstGeom prst="rect">
            <a:avLst/>
          </a:prstGeom>
          <a:noFill/>
        </p:spPr>
        <p:txBody>
          <a:bodyPr wrap="none" rtlCol="0">
            <a:spAutoFit/>
          </a:bodyPr>
          <a:lstStyle/>
          <a:p>
            <a:r>
              <a:rPr lang="en-US" altLang="ja-JP" sz="2400" dirty="0"/>
              <a:t>0</a:t>
            </a:r>
            <a:endParaRPr kumimoji="1" lang="ja-JP" altLang="en-US" sz="2400" dirty="0"/>
          </a:p>
        </p:txBody>
      </p:sp>
      <p:grpSp>
        <p:nvGrpSpPr>
          <p:cNvPr id="43" name="グループ化 42">
            <a:extLst>
              <a:ext uri="{FF2B5EF4-FFF2-40B4-BE49-F238E27FC236}">
                <a16:creationId xmlns:a16="http://schemas.microsoft.com/office/drawing/2014/main" id="{27837500-2A77-3386-BE3B-9946F07FB952}"/>
              </a:ext>
            </a:extLst>
          </p:cNvPr>
          <p:cNvGrpSpPr/>
          <p:nvPr/>
        </p:nvGrpSpPr>
        <p:grpSpPr>
          <a:xfrm>
            <a:off x="3522120" y="4846215"/>
            <a:ext cx="1073423" cy="442762"/>
            <a:chOff x="2685448" y="3311091"/>
            <a:chExt cx="877504" cy="442762"/>
          </a:xfrm>
        </p:grpSpPr>
        <p:cxnSp>
          <p:nvCxnSpPr>
            <p:cNvPr id="44" name="直線コネクタ 43">
              <a:extLst>
                <a:ext uri="{FF2B5EF4-FFF2-40B4-BE49-F238E27FC236}">
                  <a16:creationId xmlns:a16="http://schemas.microsoft.com/office/drawing/2014/main" id="{E3BA7921-C5FA-B066-F5E6-E37168227697}"/>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75321E33-508E-69C0-2EA0-55BE4BD79D45}"/>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6" name="テキスト ボックス 45">
            <a:extLst>
              <a:ext uri="{FF2B5EF4-FFF2-40B4-BE49-F238E27FC236}">
                <a16:creationId xmlns:a16="http://schemas.microsoft.com/office/drawing/2014/main" id="{35229AF7-E86A-63FF-5AFE-30E8E3B4C6E5}"/>
              </a:ext>
            </a:extLst>
          </p:cNvPr>
          <p:cNvSpPr txBox="1"/>
          <p:nvPr/>
        </p:nvSpPr>
        <p:spPr>
          <a:xfrm>
            <a:off x="3897011" y="4904993"/>
            <a:ext cx="356188" cy="461665"/>
          </a:xfrm>
          <a:prstGeom prst="rect">
            <a:avLst/>
          </a:prstGeom>
          <a:noFill/>
        </p:spPr>
        <p:txBody>
          <a:bodyPr wrap="none" rtlCol="0">
            <a:spAutoFit/>
          </a:bodyPr>
          <a:lstStyle/>
          <a:p>
            <a:r>
              <a:rPr kumimoji="1" lang="en-US" altLang="ja-JP" sz="2400" dirty="0"/>
              <a:t>5</a:t>
            </a:r>
            <a:endParaRPr kumimoji="1" lang="ja-JP" altLang="en-US" sz="2400" dirty="0"/>
          </a:p>
        </p:txBody>
      </p:sp>
      <p:sp>
        <p:nvSpPr>
          <p:cNvPr id="47" name="テキスト ボックス 46">
            <a:extLst>
              <a:ext uri="{FF2B5EF4-FFF2-40B4-BE49-F238E27FC236}">
                <a16:creationId xmlns:a16="http://schemas.microsoft.com/office/drawing/2014/main" id="{B54ECBA1-A14E-8E82-2345-297924988A18}"/>
              </a:ext>
            </a:extLst>
          </p:cNvPr>
          <p:cNvSpPr txBox="1"/>
          <p:nvPr/>
        </p:nvSpPr>
        <p:spPr>
          <a:xfrm>
            <a:off x="4910470" y="4859781"/>
            <a:ext cx="356188" cy="461665"/>
          </a:xfrm>
          <a:prstGeom prst="rect">
            <a:avLst/>
          </a:prstGeom>
          <a:noFill/>
        </p:spPr>
        <p:txBody>
          <a:bodyPr wrap="none" rtlCol="0">
            <a:spAutoFit/>
          </a:bodyPr>
          <a:lstStyle/>
          <a:p>
            <a:r>
              <a:rPr lang="en-US" altLang="ja-JP" sz="2400" dirty="0"/>
              <a:t>0</a:t>
            </a:r>
            <a:endParaRPr kumimoji="1" lang="ja-JP" altLang="en-US" sz="2400" dirty="0"/>
          </a:p>
        </p:txBody>
      </p:sp>
      <p:sp>
        <p:nvSpPr>
          <p:cNvPr id="48" name="テキスト ボックス 47">
            <a:extLst>
              <a:ext uri="{FF2B5EF4-FFF2-40B4-BE49-F238E27FC236}">
                <a16:creationId xmlns:a16="http://schemas.microsoft.com/office/drawing/2014/main" id="{6597C802-5A92-A120-2D1F-F8359EC1345E}"/>
              </a:ext>
            </a:extLst>
          </p:cNvPr>
          <p:cNvSpPr txBox="1"/>
          <p:nvPr/>
        </p:nvSpPr>
        <p:spPr>
          <a:xfrm>
            <a:off x="3910855" y="5372344"/>
            <a:ext cx="356188" cy="461665"/>
          </a:xfrm>
          <a:prstGeom prst="rect">
            <a:avLst/>
          </a:prstGeom>
          <a:noFill/>
        </p:spPr>
        <p:txBody>
          <a:bodyPr wrap="none" rtlCol="0">
            <a:spAutoFit/>
          </a:bodyPr>
          <a:lstStyle/>
          <a:p>
            <a:r>
              <a:rPr lang="en-US" altLang="ja-JP" sz="2400" dirty="0"/>
              <a:t>2</a:t>
            </a:r>
            <a:endParaRPr kumimoji="1" lang="ja-JP" altLang="en-US" sz="2400" dirty="0"/>
          </a:p>
        </p:txBody>
      </p:sp>
      <p:grpSp>
        <p:nvGrpSpPr>
          <p:cNvPr id="49" name="グループ化 48">
            <a:extLst>
              <a:ext uri="{FF2B5EF4-FFF2-40B4-BE49-F238E27FC236}">
                <a16:creationId xmlns:a16="http://schemas.microsoft.com/office/drawing/2014/main" id="{330AB3F0-EDAB-D0DC-68A9-AC00BBB21499}"/>
              </a:ext>
            </a:extLst>
          </p:cNvPr>
          <p:cNvGrpSpPr/>
          <p:nvPr/>
        </p:nvGrpSpPr>
        <p:grpSpPr>
          <a:xfrm>
            <a:off x="3522120" y="5332375"/>
            <a:ext cx="1073423" cy="442762"/>
            <a:chOff x="2685448" y="3311091"/>
            <a:chExt cx="877504" cy="442762"/>
          </a:xfrm>
        </p:grpSpPr>
        <p:cxnSp>
          <p:nvCxnSpPr>
            <p:cNvPr id="50" name="直線コネクタ 49">
              <a:extLst>
                <a:ext uri="{FF2B5EF4-FFF2-40B4-BE49-F238E27FC236}">
                  <a16:creationId xmlns:a16="http://schemas.microsoft.com/office/drawing/2014/main" id="{591E3124-A57A-F45A-9D1C-C607E82D5317}"/>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直線コネクタ 50">
              <a:extLst>
                <a:ext uri="{FF2B5EF4-FFF2-40B4-BE49-F238E27FC236}">
                  <a16:creationId xmlns:a16="http://schemas.microsoft.com/office/drawing/2014/main" id="{ABA18EFF-CEE9-1F09-2D72-FCA9A19610A8}"/>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52" name="グループ化 51">
            <a:extLst>
              <a:ext uri="{FF2B5EF4-FFF2-40B4-BE49-F238E27FC236}">
                <a16:creationId xmlns:a16="http://schemas.microsoft.com/office/drawing/2014/main" id="{678EFAD8-AAA2-B577-14F7-7FBA3DD0E29A}"/>
              </a:ext>
            </a:extLst>
          </p:cNvPr>
          <p:cNvGrpSpPr/>
          <p:nvPr/>
        </p:nvGrpSpPr>
        <p:grpSpPr>
          <a:xfrm>
            <a:off x="3522120" y="5847460"/>
            <a:ext cx="1073423" cy="442762"/>
            <a:chOff x="2685448" y="3311091"/>
            <a:chExt cx="877504" cy="442762"/>
          </a:xfrm>
        </p:grpSpPr>
        <p:cxnSp>
          <p:nvCxnSpPr>
            <p:cNvPr id="53" name="直線コネクタ 52">
              <a:extLst>
                <a:ext uri="{FF2B5EF4-FFF2-40B4-BE49-F238E27FC236}">
                  <a16:creationId xmlns:a16="http://schemas.microsoft.com/office/drawing/2014/main" id="{68FF18AE-66FF-617F-DFBB-C9148DE4BC1D}"/>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54" name="直線コネクタ 53">
              <a:extLst>
                <a:ext uri="{FF2B5EF4-FFF2-40B4-BE49-F238E27FC236}">
                  <a16:creationId xmlns:a16="http://schemas.microsoft.com/office/drawing/2014/main" id="{9B2ED609-8056-C51E-12C5-FB17DAF4DA2F}"/>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55" name="テキスト ボックス 54">
            <a:extLst>
              <a:ext uri="{FF2B5EF4-FFF2-40B4-BE49-F238E27FC236}">
                <a16:creationId xmlns:a16="http://schemas.microsoft.com/office/drawing/2014/main" id="{74A02A53-4A36-16F2-85ED-3B846E12B73D}"/>
              </a:ext>
            </a:extLst>
          </p:cNvPr>
          <p:cNvSpPr txBox="1"/>
          <p:nvPr/>
        </p:nvSpPr>
        <p:spPr>
          <a:xfrm>
            <a:off x="3910855" y="5911036"/>
            <a:ext cx="356188" cy="461665"/>
          </a:xfrm>
          <a:prstGeom prst="rect">
            <a:avLst/>
          </a:prstGeom>
          <a:noFill/>
        </p:spPr>
        <p:txBody>
          <a:bodyPr wrap="none" rtlCol="0">
            <a:spAutoFit/>
          </a:bodyPr>
          <a:lstStyle/>
          <a:p>
            <a:r>
              <a:rPr kumimoji="1" lang="en-US" altLang="ja-JP" sz="2400" dirty="0"/>
              <a:t>1</a:t>
            </a:r>
            <a:endParaRPr kumimoji="1" lang="ja-JP" altLang="en-US" sz="2400" dirty="0"/>
          </a:p>
        </p:txBody>
      </p:sp>
      <p:sp>
        <p:nvSpPr>
          <p:cNvPr id="56" name="テキスト ボックス 55">
            <a:extLst>
              <a:ext uri="{FF2B5EF4-FFF2-40B4-BE49-F238E27FC236}">
                <a16:creationId xmlns:a16="http://schemas.microsoft.com/office/drawing/2014/main" id="{55D449F6-855B-BE11-C6FC-A4D567B6DBE8}"/>
              </a:ext>
            </a:extLst>
          </p:cNvPr>
          <p:cNvSpPr txBox="1"/>
          <p:nvPr/>
        </p:nvSpPr>
        <p:spPr>
          <a:xfrm>
            <a:off x="4910470" y="5331323"/>
            <a:ext cx="356188" cy="461665"/>
          </a:xfrm>
          <a:prstGeom prst="rect">
            <a:avLst/>
          </a:prstGeom>
          <a:noFill/>
        </p:spPr>
        <p:txBody>
          <a:bodyPr wrap="none" rtlCol="0">
            <a:spAutoFit/>
          </a:bodyPr>
          <a:lstStyle/>
          <a:p>
            <a:r>
              <a:rPr kumimoji="1" lang="en-US" altLang="ja-JP" sz="2400" dirty="0"/>
              <a:t>1</a:t>
            </a:r>
            <a:endParaRPr kumimoji="1" lang="ja-JP" altLang="en-US" sz="2400" dirty="0"/>
          </a:p>
        </p:txBody>
      </p:sp>
      <p:sp>
        <p:nvSpPr>
          <p:cNvPr id="57" name="テキスト ボックス 56">
            <a:extLst>
              <a:ext uri="{FF2B5EF4-FFF2-40B4-BE49-F238E27FC236}">
                <a16:creationId xmlns:a16="http://schemas.microsoft.com/office/drawing/2014/main" id="{54BFC1AF-6FAD-FE3E-5088-E1136CFA8541}"/>
              </a:ext>
            </a:extLst>
          </p:cNvPr>
          <p:cNvSpPr txBox="1"/>
          <p:nvPr/>
        </p:nvSpPr>
        <p:spPr>
          <a:xfrm>
            <a:off x="3910855" y="6428862"/>
            <a:ext cx="356188" cy="461665"/>
          </a:xfrm>
          <a:prstGeom prst="rect">
            <a:avLst/>
          </a:prstGeom>
          <a:noFill/>
        </p:spPr>
        <p:txBody>
          <a:bodyPr wrap="none" rtlCol="0">
            <a:spAutoFit/>
          </a:bodyPr>
          <a:lstStyle/>
          <a:p>
            <a:r>
              <a:rPr lang="en-US" altLang="ja-JP" sz="2400" dirty="0"/>
              <a:t>0</a:t>
            </a:r>
            <a:endParaRPr kumimoji="1" lang="ja-JP" altLang="en-US" sz="2400" dirty="0"/>
          </a:p>
        </p:txBody>
      </p:sp>
      <p:sp>
        <p:nvSpPr>
          <p:cNvPr id="58" name="テキスト ボックス 57">
            <a:extLst>
              <a:ext uri="{FF2B5EF4-FFF2-40B4-BE49-F238E27FC236}">
                <a16:creationId xmlns:a16="http://schemas.microsoft.com/office/drawing/2014/main" id="{1209C1CF-9479-7B48-332D-5ACE6675E53E}"/>
              </a:ext>
            </a:extLst>
          </p:cNvPr>
          <p:cNvSpPr txBox="1"/>
          <p:nvPr/>
        </p:nvSpPr>
        <p:spPr>
          <a:xfrm>
            <a:off x="4931017" y="5911036"/>
            <a:ext cx="356188" cy="461665"/>
          </a:xfrm>
          <a:prstGeom prst="rect">
            <a:avLst/>
          </a:prstGeom>
          <a:noFill/>
        </p:spPr>
        <p:txBody>
          <a:bodyPr wrap="none" rtlCol="0">
            <a:spAutoFit/>
          </a:bodyPr>
          <a:lstStyle/>
          <a:p>
            <a:r>
              <a:rPr lang="en-US" altLang="ja-JP" sz="2400" dirty="0"/>
              <a:t>0</a:t>
            </a:r>
            <a:endParaRPr kumimoji="1" lang="ja-JP" altLang="en-US" sz="2400" dirty="0"/>
          </a:p>
        </p:txBody>
      </p:sp>
      <p:sp>
        <p:nvSpPr>
          <p:cNvPr id="60" name="テキスト ボックス 59">
            <a:extLst>
              <a:ext uri="{FF2B5EF4-FFF2-40B4-BE49-F238E27FC236}">
                <a16:creationId xmlns:a16="http://schemas.microsoft.com/office/drawing/2014/main" id="{336BF5AD-874F-C500-B4AC-ABC848840FEA}"/>
              </a:ext>
            </a:extLst>
          </p:cNvPr>
          <p:cNvSpPr txBox="1"/>
          <p:nvPr/>
        </p:nvSpPr>
        <p:spPr>
          <a:xfrm>
            <a:off x="4938558" y="6442968"/>
            <a:ext cx="356188" cy="461665"/>
          </a:xfrm>
          <a:prstGeom prst="rect">
            <a:avLst/>
          </a:prstGeom>
          <a:noFill/>
        </p:spPr>
        <p:txBody>
          <a:bodyPr wrap="none" rtlCol="0">
            <a:spAutoFit/>
          </a:bodyPr>
          <a:lstStyle/>
          <a:p>
            <a:r>
              <a:rPr kumimoji="1" lang="en-US" altLang="ja-JP" sz="2400" dirty="0"/>
              <a:t>1</a:t>
            </a:r>
            <a:endParaRPr kumimoji="1" lang="ja-JP" altLang="en-US" sz="2400" dirty="0"/>
          </a:p>
        </p:txBody>
      </p:sp>
      <p:sp>
        <p:nvSpPr>
          <p:cNvPr id="65" name="テキスト ボックス 64">
            <a:extLst>
              <a:ext uri="{FF2B5EF4-FFF2-40B4-BE49-F238E27FC236}">
                <a16:creationId xmlns:a16="http://schemas.microsoft.com/office/drawing/2014/main" id="{02CF4C4C-45E8-0D59-08C9-1798D05C2A4B}"/>
              </a:ext>
            </a:extLst>
          </p:cNvPr>
          <p:cNvSpPr txBox="1"/>
          <p:nvPr/>
        </p:nvSpPr>
        <p:spPr>
          <a:xfrm>
            <a:off x="7209033" y="2555219"/>
            <a:ext cx="2824812" cy="584775"/>
          </a:xfrm>
          <a:prstGeom prst="rect">
            <a:avLst/>
          </a:prstGeom>
          <a:noFill/>
        </p:spPr>
        <p:txBody>
          <a:bodyPr wrap="none" rtlCol="0">
            <a:spAutoFit/>
          </a:bodyPr>
          <a:lstStyle/>
          <a:p>
            <a:r>
              <a:rPr kumimoji="1" lang="en-US" altLang="ja-JP" sz="3200" dirty="0"/>
              <a:t>1 0 1 0 0 0 1 1</a:t>
            </a:r>
            <a:endParaRPr kumimoji="1" lang="ja-JP" altLang="en-US" sz="3200" dirty="0"/>
          </a:p>
        </p:txBody>
      </p:sp>
      <p:cxnSp>
        <p:nvCxnSpPr>
          <p:cNvPr id="67" name="直線矢印コネクタ 66">
            <a:extLst>
              <a:ext uri="{FF2B5EF4-FFF2-40B4-BE49-F238E27FC236}">
                <a16:creationId xmlns:a16="http://schemas.microsoft.com/office/drawing/2014/main" id="{0DE18DBD-99E1-CABE-90D7-984A07256E84}"/>
              </a:ext>
            </a:extLst>
          </p:cNvPr>
          <p:cNvCxnSpPr>
            <a:cxnSpLocks/>
          </p:cNvCxnSpPr>
          <p:nvPr/>
        </p:nvCxnSpPr>
        <p:spPr>
          <a:xfrm flipV="1">
            <a:off x="5394403" y="3110209"/>
            <a:ext cx="2007424" cy="3501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08C55656-4E25-626D-0899-33B273302E8E}"/>
              </a:ext>
            </a:extLst>
          </p:cNvPr>
          <p:cNvCxnSpPr>
            <a:cxnSpLocks/>
            <a:stCxn id="56" idx="3"/>
          </p:cNvCxnSpPr>
          <p:nvPr/>
        </p:nvCxnSpPr>
        <p:spPr>
          <a:xfrm flipV="1">
            <a:off x="5266658" y="3110209"/>
            <a:ext cx="2799313" cy="2451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3E70EBCB-5D8F-D532-5880-6160A7B2C7C2}"/>
              </a:ext>
            </a:extLst>
          </p:cNvPr>
          <p:cNvCxnSpPr>
            <a:cxnSpLocks/>
          </p:cNvCxnSpPr>
          <p:nvPr/>
        </p:nvCxnSpPr>
        <p:spPr>
          <a:xfrm flipV="1">
            <a:off x="5390343" y="3060358"/>
            <a:ext cx="3344029" cy="1511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8CA4578F-0D82-0E32-3817-F38CADCE3DCF}"/>
              </a:ext>
            </a:extLst>
          </p:cNvPr>
          <p:cNvCxnSpPr>
            <a:cxnSpLocks/>
          </p:cNvCxnSpPr>
          <p:nvPr/>
        </p:nvCxnSpPr>
        <p:spPr>
          <a:xfrm flipV="1">
            <a:off x="5294746" y="3060358"/>
            <a:ext cx="3993633" cy="41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D353397A-74B7-4E6A-71C0-6C1F32244BE3}"/>
              </a:ext>
            </a:extLst>
          </p:cNvPr>
          <p:cNvSpPr txBox="1"/>
          <p:nvPr/>
        </p:nvSpPr>
        <p:spPr>
          <a:xfrm>
            <a:off x="2975573" y="2732917"/>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0" name="テキスト ボックス 99">
            <a:extLst>
              <a:ext uri="{FF2B5EF4-FFF2-40B4-BE49-F238E27FC236}">
                <a16:creationId xmlns:a16="http://schemas.microsoft.com/office/drawing/2014/main" id="{C78633A7-D487-CAE5-C843-6659B303EFB9}"/>
              </a:ext>
            </a:extLst>
          </p:cNvPr>
          <p:cNvSpPr txBox="1"/>
          <p:nvPr/>
        </p:nvSpPr>
        <p:spPr>
          <a:xfrm>
            <a:off x="2975573" y="3263334"/>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1" name="テキスト ボックス 100">
            <a:extLst>
              <a:ext uri="{FF2B5EF4-FFF2-40B4-BE49-F238E27FC236}">
                <a16:creationId xmlns:a16="http://schemas.microsoft.com/office/drawing/2014/main" id="{9280454A-F071-9CE0-2DE9-996A098C01CA}"/>
              </a:ext>
            </a:extLst>
          </p:cNvPr>
          <p:cNvSpPr txBox="1"/>
          <p:nvPr/>
        </p:nvSpPr>
        <p:spPr>
          <a:xfrm>
            <a:off x="2994966" y="3816904"/>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2" name="テキスト ボックス 101">
            <a:extLst>
              <a:ext uri="{FF2B5EF4-FFF2-40B4-BE49-F238E27FC236}">
                <a16:creationId xmlns:a16="http://schemas.microsoft.com/office/drawing/2014/main" id="{ADE9B3AC-FEF0-2DA7-7BB7-B3E731406AE3}"/>
              </a:ext>
            </a:extLst>
          </p:cNvPr>
          <p:cNvSpPr txBox="1"/>
          <p:nvPr/>
        </p:nvSpPr>
        <p:spPr>
          <a:xfrm>
            <a:off x="2997865" y="4372454"/>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3" name="テキスト ボックス 102">
            <a:extLst>
              <a:ext uri="{FF2B5EF4-FFF2-40B4-BE49-F238E27FC236}">
                <a16:creationId xmlns:a16="http://schemas.microsoft.com/office/drawing/2014/main" id="{C0366906-ACE1-01B2-B2BA-AA38096A5097}"/>
              </a:ext>
            </a:extLst>
          </p:cNvPr>
          <p:cNvSpPr txBox="1"/>
          <p:nvPr/>
        </p:nvSpPr>
        <p:spPr>
          <a:xfrm>
            <a:off x="2987838" y="4963350"/>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4" name="テキスト ボックス 103">
            <a:extLst>
              <a:ext uri="{FF2B5EF4-FFF2-40B4-BE49-F238E27FC236}">
                <a16:creationId xmlns:a16="http://schemas.microsoft.com/office/drawing/2014/main" id="{AC92D73C-F07B-D51D-643C-A43C139F00F7}"/>
              </a:ext>
            </a:extLst>
          </p:cNvPr>
          <p:cNvSpPr txBox="1"/>
          <p:nvPr/>
        </p:nvSpPr>
        <p:spPr>
          <a:xfrm>
            <a:off x="2976800" y="5448124"/>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5" name="テキスト ボックス 104">
            <a:extLst>
              <a:ext uri="{FF2B5EF4-FFF2-40B4-BE49-F238E27FC236}">
                <a16:creationId xmlns:a16="http://schemas.microsoft.com/office/drawing/2014/main" id="{24BC5C21-878E-9B2B-CCE5-CD91EDF2C2D0}"/>
              </a:ext>
            </a:extLst>
          </p:cNvPr>
          <p:cNvSpPr txBox="1"/>
          <p:nvPr/>
        </p:nvSpPr>
        <p:spPr>
          <a:xfrm>
            <a:off x="2994966" y="5996994"/>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6" name="吹き出し: 角を丸めた四角形 105">
            <a:extLst>
              <a:ext uri="{FF2B5EF4-FFF2-40B4-BE49-F238E27FC236}">
                <a16:creationId xmlns:a16="http://schemas.microsoft.com/office/drawing/2014/main" id="{164BDF21-9789-2F1A-C16E-633E98A80880}"/>
              </a:ext>
            </a:extLst>
          </p:cNvPr>
          <p:cNvSpPr/>
          <p:nvPr/>
        </p:nvSpPr>
        <p:spPr>
          <a:xfrm>
            <a:off x="333704" y="2242147"/>
            <a:ext cx="1719870" cy="868062"/>
          </a:xfrm>
          <a:prstGeom prst="wedgeRoundRectCallout">
            <a:avLst>
              <a:gd name="adj1" fmla="val 106222"/>
              <a:gd name="adj2" fmla="val -3220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163÷2</a:t>
            </a:r>
          </a:p>
          <a:p>
            <a:pPr algn="ctr"/>
            <a:r>
              <a:rPr lang="en-US" altLang="ja-JP" dirty="0"/>
              <a:t>=81…1</a:t>
            </a:r>
            <a:endParaRPr kumimoji="1" lang="ja-JP" altLang="en-US" dirty="0"/>
          </a:p>
        </p:txBody>
      </p:sp>
      <p:sp>
        <p:nvSpPr>
          <p:cNvPr id="107" name="吹き出し: 角を丸めた四角形 106">
            <a:extLst>
              <a:ext uri="{FF2B5EF4-FFF2-40B4-BE49-F238E27FC236}">
                <a16:creationId xmlns:a16="http://schemas.microsoft.com/office/drawing/2014/main" id="{B297CE01-A686-7E1B-667C-F18D6F870C55}"/>
              </a:ext>
            </a:extLst>
          </p:cNvPr>
          <p:cNvSpPr/>
          <p:nvPr/>
        </p:nvSpPr>
        <p:spPr>
          <a:xfrm>
            <a:off x="320218" y="3313761"/>
            <a:ext cx="1719870" cy="868062"/>
          </a:xfrm>
          <a:prstGeom prst="wedgeRoundRectCallout">
            <a:avLst>
              <a:gd name="adj1" fmla="val 100625"/>
              <a:gd name="adj2" fmla="val -3109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40</a:t>
            </a:r>
            <a:r>
              <a:rPr kumimoji="1" lang="en-US" altLang="ja-JP" dirty="0"/>
              <a:t>÷2</a:t>
            </a:r>
          </a:p>
          <a:p>
            <a:pPr algn="ctr"/>
            <a:r>
              <a:rPr lang="en-US" altLang="ja-JP" dirty="0"/>
              <a:t>=20…0</a:t>
            </a:r>
            <a:endParaRPr kumimoji="1" lang="ja-JP" altLang="en-US" dirty="0"/>
          </a:p>
        </p:txBody>
      </p:sp>
    </p:spTree>
    <p:extLst>
      <p:ext uri="{BB962C8B-B14F-4D97-AF65-F5344CB8AC3E}">
        <p14:creationId xmlns:p14="http://schemas.microsoft.com/office/powerpoint/2010/main" val="417925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0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0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6"/>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0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1"/>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0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6"/>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43"/>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47"/>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8"/>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49"/>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0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6"/>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5"/>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52"/>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105"/>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5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6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57"/>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67"/>
                                        </p:tgtEl>
                                        <p:attrNameLst>
                                          <p:attrName>style.visibility</p:attrName>
                                        </p:attrNameLst>
                                      </p:cBhvr>
                                      <p:to>
                                        <p:strVal val="visible"/>
                                      </p:to>
                                    </p:set>
                                    <p:animEffect transition="in" filter="fade">
                                      <p:cBhvr>
                                        <p:cTn id="122" dur="500"/>
                                        <p:tgtEl>
                                          <p:spTgt spid="6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84"/>
                                        </p:tgtEl>
                                        <p:attrNameLst>
                                          <p:attrName>style.visibility</p:attrName>
                                        </p:attrNameLst>
                                      </p:cBhvr>
                                      <p:to>
                                        <p:strVal val="visible"/>
                                      </p:to>
                                    </p:set>
                                    <p:animEffect transition="in" filter="fade">
                                      <p:cBhvr>
                                        <p:cTn id="127" dur="500"/>
                                        <p:tgtEl>
                                          <p:spTgt spid="84"/>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86"/>
                                        </p:tgtEl>
                                        <p:attrNameLst>
                                          <p:attrName>style.visibility</p:attrName>
                                        </p:attrNameLst>
                                      </p:cBhvr>
                                      <p:to>
                                        <p:strVal val="visible"/>
                                      </p:to>
                                    </p:set>
                                    <p:animEffect transition="in" filter="fade">
                                      <p:cBhvr>
                                        <p:cTn id="132" dur="500"/>
                                        <p:tgtEl>
                                          <p:spTgt spid="86"/>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93"/>
                                        </p:tgtEl>
                                        <p:attrNameLst>
                                          <p:attrName>style.visibility</p:attrName>
                                        </p:attrNameLst>
                                      </p:cBhvr>
                                      <p:to>
                                        <p:strVal val="visible"/>
                                      </p:to>
                                    </p:set>
                                    <p:animEffect transition="in" filter="fade">
                                      <p:cBhvr>
                                        <p:cTn id="137" dur="500"/>
                                        <p:tgtEl>
                                          <p:spTgt spid="93"/>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65"/>
                                        </p:tgtEl>
                                        <p:attrNameLst>
                                          <p:attrName>style.visibility</p:attrName>
                                        </p:attrNameLst>
                                      </p:cBhvr>
                                      <p:to>
                                        <p:strVal val="visible"/>
                                      </p:to>
                                    </p:set>
                                    <p:animEffect transition="in" filter="fade">
                                      <p:cBhvr>
                                        <p:cTn id="14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2" grpId="0"/>
      <p:bldP spid="23" grpId="0"/>
      <p:bldP spid="27" grpId="0"/>
      <p:bldP spid="31" grpId="0"/>
      <p:bldP spid="32" grpId="0"/>
      <p:bldP spid="36" grpId="0"/>
      <p:bldP spid="37" grpId="0"/>
      <p:bldP spid="41" grpId="0"/>
      <p:bldP spid="42" grpId="0"/>
      <p:bldP spid="46" grpId="0"/>
      <p:bldP spid="47" grpId="0"/>
      <p:bldP spid="48" grpId="0"/>
      <p:bldP spid="55" grpId="0"/>
      <p:bldP spid="56" grpId="0"/>
      <p:bldP spid="57" grpId="0"/>
      <p:bldP spid="58" grpId="0"/>
      <p:bldP spid="60" grpId="0"/>
      <p:bldP spid="65" grpId="0"/>
      <p:bldP spid="99" grpId="0"/>
      <p:bldP spid="100" grpId="0"/>
      <p:bldP spid="101" grpId="0"/>
      <p:bldP spid="102" grpId="0"/>
      <p:bldP spid="103" grpId="0"/>
      <p:bldP spid="104" grpId="0"/>
      <p:bldP spid="105" grpId="0"/>
      <p:bldP spid="106" grpId="0" animBg="1"/>
      <p:bldP spid="10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8F4B6-10B6-8B6D-A4CB-7BE8DC68F579}"/>
              </a:ext>
            </a:extLst>
          </p:cNvPr>
          <p:cNvSpPr>
            <a:spLocks noGrp="1"/>
          </p:cNvSpPr>
          <p:nvPr>
            <p:ph type="title"/>
          </p:nvPr>
        </p:nvSpPr>
        <p:spPr/>
        <p:txBody>
          <a:bodyPr/>
          <a:lstStyle/>
          <a:p>
            <a:r>
              <a:rPr kumimoji="1" lang="en-US" altLang="ja-JP" dirty="0"/>
              <a:t>10</a:t>
            </a:r>
            <a:r>
              <a:rPr kumimoji="1" lang="ja-JP" altLang="en-US" dirty="0"/>
              <a:t>進数→</a:t>
            </a:r>
            <a:r>
              <a:rPr lang="en-US" altLang="ja-JP" dirty="0"/>
              <a:t>2</a:t>
            </a:r>
            <a:r>
              <a:rPr kumimoji="1" lang="ja-JP" altLang="en-US" dirty="0"/>
              <a:t>進数の変換：演習</a:t>
            </a:r>
          </a:p>
        </p:txBody>
      </p:sp>
      <p:sp>
        <p:nvSpPr>
          <p:cNvPr id="4" name="フッター プレースホルダー 3">
            <a:extLst>
              <a:ext uri="{FF2B5EF4-FFF2-40B4-BE49-F238E27FC236}">
                <a16:creationId xmlns:a16="http://schemas.microsoft.com/office/drawing/2014/main" id="{54A67CB7-0134-D867-D530-7D7A2D49B634}"/>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3BBE2DB7-B28F-89ED-23EA-F106499973D7}"/>
              </a:ext>
            </a:extLst>
          </p:cNvPr>
          <p:cNvSpPr>
            <a:spLocks noGrp="1"/>
          </p:cNvSpPr>
          <p:nvPr>
            <p:ph type="sldNum" sz="quarter" idx="12"/>
          </p:nvPr>
        </p:nvSpPr>
        <p:spPr/>
        <p:txBody>
          <a:bodyPr/>
          <a:lstStyle/>
          <a:p>
            <a:fld id="{40E56BE1-9742-4F29-8D63-9E2A886A5384}" type="slidenum">
              <a:rPr kumimoji="1" lang="ja-JP" altLang="en-US" smtClean="0"/>
              <a:t>26</a:t>
            </a:fld>
            <a:endParaRPr kumimoji="1" lang="ja-JP" altLang="en-US"/>
          </a:p>
        </p:txBody>
      </p:sp>
      <p:sp>
        <p:nvSpPr>
          <p:cNvPr id="8" name="コンテンツ プレースホルダー 7">
            <a:extLst>
              <a:ext uri="{FF2B5EF4-FFF2-40B4-BE49-F238E27FC236}">
                <a16:creationId xmlns:a16="http://schemas.microsoft.com/office/drawing/2014/main" id="{63CCFF41-FF54-E7C4-630D-9E0127E3E58B}"/>
              </a:ext>
            </a:extLst>
          </p:cNvPr>
          <p:cNvSpPr>
            <a:spLocks noGrp="1"/>
          </p:cNvSpPr>
          <p:nvPr>
            <p:ph idx="1"/>
          </p:nvPr>
        </p:nvSpPr>
        <p:spPr>
          <a:xfrm>
            <a:off x="838200" y="1690688"/>
            <a:ext cx="10515600" cy="590499"/>
          </a:xfrm>
        </p:spPr>
        <p:txBody>
          <a:bodyPr/>
          <a:lstStyle/>
          <a:p>
            <a:r>
              <a:rPr lang="en-US" altLang="ja-JP" dirty="0"/>
              <a:t>119</a:t>
            </a:r>
            <a:r>
              <a:rPr lang="ja-JP" altLang="en-US" dirty="0"/>
              <a:t>を２進数に変換してみる</a:t>
            </a:r>
          </a:p>
        </p:txBody>
      </p:sp>
    </p:spTree>
    <p:extLst>
      <p:ext uri="{BB962C8B-B14F-4D97-AF65-F5344CB8AC3E}">
        <p14:creationId xmlns:p14="http://schemas.microsoft.com/office/powerpoint/2010/main" val="3905378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8F4B6-10B6-8B6D-A4CB-7BE8DC68F579}"/>
              </a:ext>
            </a:extLst>
          </p:cNvPr>
          <p:cNvSpPr>
            <a:spLocks noGrp="1"/>
          </p:cNvSpPr>
          <p:nvPr>
            <p:ph type="title"/>
          </p:nvPr>
        </p:nvSpPr>
        <p:spPr/>
        <p:txBody>
          <a:bodyPr/>
          <a:lstStyle/>
          <a:p>
            <a:r>
              <a:rPr kumimoji="1" lang="en-US" altLang="ja-JP" dirty="0"/>
              <a:t>10</a:t>
            </a:r>
            <a:r>
              <a:rPr kumimoji="1" lang="ja-JP" altLang="en-US" dirty="0"/>
              <a:t>進数→</a:t>
            </a:r>
            <a:r>
              <a:rPr lang="en-US" altLang="ja-JP" dirty="0"/>
              <a:t>2</a:t>
            </a:r>
            <a:r>
              <a:rPr kumimoji="1" lang="ja-JP" altLang="en-US" dirty="0"/>
              <a:t>進数の変換：答え</a:t>
            </a:r>
          </a:p>
        </p:txBody>
      </p:sp>
      <p:sp>
        <p:nvSpPr>
          <p:cNvPr id="4" name="フッター プレースホルダー 3">
            <a:extLst>
              <a:ext uri="{FF2B5EF4-FFF2-40B4-BE49-F238E27FC236}">
                <a16:creationId xmlns:a16="http://schemas.microsoft.com/office/drawing/2014/main" id="{54A67CB7-0134-D867-D530-7D7A2D49B634}"/>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3BBE2DB7-B28F-89ED-23EA-F106499973D7}"/>
              </a:ext>
            </a:extLst>
          </p:cNvPr>
          <p:cNvSpPr>
            <a:spLocks noGrp="1"/>
          </p:cNvSpPr>
          <p:nvPr>
            <p:ph type="sldNum" sz="quarter" idx="12"/>
          </p:nvPr>
        </p:nvSpPr>
        <p:spPr/>
        <p:txBody>
          <a:bodyPr/>
          <a:lstStyle/>
          <a:p>
            <a:fld id="{40E56BE1-9742-4F29-8D63-9E2A886A5384}" type="slidenum">
              <a:rPr kumimoji="1" lang="ja-JP" altLang="en-US" smtClean="0"/>
              <a:t>27</a:t>
            </a:fld>
            <a:endParaRPr kumimoji="1" lang="ja-JP" altLang="en-US"/>
          </a:p>
        </p:txBody>
      </p:sp>
      <p:sp>
        <p:nvSpPr>
          <p:cNvPr id="8" name="コンテンツ プレースホルダー 7">
            <a:extLst>
              <a:ext uri="{FF2B5EF4-FFF2-40B4-BE49-F238E27FC236}">
                <a16:creationId xmlns:a16="http://schemas.microsoft.com/office/drawing/2014/main" id="{63CCFF41-FF54-E7C4-630D-9E0127E3E58B}"/>
              </a:ext>
            </a:extLst>
          </p:cNvPr>
          <p:cNvSpPr>
            <a:spLocks noGrp="1"/>
          </p:cNvSpPr>
          <p:nvPr>
            <p:ph idx="1"/>
          </p:nvPr>
        </p:nvSpPr>
        <p:spPr>
          <a:xfrm>
            <a:off x="838200" y="1690688"/>
            <a:ext cx="10515600" cy="590499"/>
          </a:xfrm>
        </p:spPr>
        <p:txBody>
          <a:bodyPr/>
          <a:lstStyle/>
          <a:p>
            <a:r>
              <a:rPr lang="en-US" altLang="ja-JP" dirty="0"/>
              <a:t>119</a:t>
            </a:r>
            <a:r>
              <a:rPr lang="ja-JP" altLang="en-US" dirty="0"/>
              <a:t>を２進数に変換してみる</a:t>
            </a:r>
          </a:p>
        </p:txBody>
      </p:sp>
      <p:sp>
        <p:nvSpPr>
          <p:cNvPr id="11" name="テキスト ボックス 10">
            <a:extLst>
              <a:ext uri="{FF2B5EF4-FFF2-40B4-BE49-F238E27FC236}">
                <a16:creationId xmlns:a16="http://schemas.microsoft.com/office/drawing/2014/main" id="{26E8A088-CAD9-29D8-50E5-12A29E6260C6}"/>
              </a:ext>
            </a:extLst>
          </p:cNvPr>
          <p:cNvSpPr txBox="1"/>
          <p:nvPr/>
        </p:nvSpPr>
        <p:spPr>
          <a:xfrm>
            <a:off x="3680163" y="2183597"/>
            <a:ext cx="699230" cy="461665"/>
          </a:xfrm>
          <a:prstGeom prst="rect">
            <a:avLst/>
          </a:prstGeom>
          <a:noFill/>
        </p:spPr>
        <p:txBody>
          <a:bodyPr wrap="none" rtlCol="0">
            <a:spAutoFit/>
          </a:bodyPr>
          <a:lstStyle/>
          <a:p>
            <a:r>
              <a:rPr lang="en-US" altLang="ja-JP" sz="2400" dirty="0"/>
              <a:t>119</a:t>
            </a:r>
            <a:endParaRPr kumimoji="1" lang="ja-JP" altLang="en-US" sz="2400" dirty="0"/>
          </a:p>
        </p:txBody>
      </p:sp>
      <p:grpSp>
        <p:nvGrpSpPr>
          <p:cNvPr id="17" name="グループ化 16">
            <a:extLst>
              <a:ext uri="{FF2B5EF4-FFF2-40B4-BE49-F238E27FC236}">
                <a16:creationId xmlns:a16="http://schemas.microsoft.com/office/drawing/2014/main" id="{95B25A73-5814-CDAC-DE67-0ACCCAE89915}"/>
              </a:ext>
            </a:extLst>
          </p:cNvPr>
          <p:cNvGrpSpPr/>
          <p:nvPr/>
        </p:nvGrpSpPr>
        <p:grpSpPr>
          <a:xfrm>
            <a:off x="3501888" y="2202500"/>
            <a:ext cx="1073423" cy="442762"/>
            <a:chOff x="2685448" y="3311091"/>
            <a:chExt cx="877504" cy="442762"/>
          </a:xfrm>
        </p:grpSpPr>
        <p:cxnSp>
          <p:nvCxnSpPr>
            <p:cNvPr id="14" name="直線コネクタ 13">
              <a:extLst>
                <a:ext uri="{FF2B5EF4-FFF2-40B4-BE49-F238E27FC236}">
                  <a16:creationId xmlns:a16="http://schemas.microsoft.com/office/drawing/2014/main" id="{D70CD894-185D-B40D-DBC0-3F49844F480B}"/>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90C175F6-1414-A918-C8CC-AF131CD348A8}"/>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19" name="テキスト ボックス 18">
            <a:extLst>
              <a:ext uri="{FF2B5EF4-FFF2-40B4-BE49-F238E27FC236}">
                <a16:creationId xmlns:a16="http://schemas.microsoft.com/office/drawing/2014/main" id="{37AD7356-C683-9731-AE23-287ABCA15473}"/>
              </a:ext>
            </a:extLst>
          </p:cNvPr>
          <p:cNvSpPr txBox="1"/>
          <p:nvPr/>
        </p:nvSpPr>
        <p:spPr>
          <a:xfrm>
            <a:off x="2967426" y="2202500"/>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22" name="テキスト ボックス 21">
            <a:extLst>
              <a:ext uri="{FF2B5EF4-FFF2-40B4-BE49-F238E27FC236}">
                <a16:creationId xmlns:a16="http://schemas.microsoft.com/office/drawing/2014/main" id="{A0F99CCF-49A2-6172-788A-ADEA078F24BF}"/>
              </a:ext>
            </a:extLst>
          </p:cNvPr>
          <p:cNvSpPr txBox="1"/>
          <p:nvPr/>
        </p:nvSpPr>
        <p:spPr>
          <a:xfrm>
            <a:off x="4793487" y="2177515"/>
            <a:ext cx="646331" cy="369332"/>
          </a:xfrm>
          <a:prstGeom prst="rect">
            <a:avLst/>
          </a:prstGeom>
          <a:noFill/>
        </p:spPr>
        <p:txBody>
          <a:bodyPr wrap="none" rtlCol="0">
            <a:spAutoFit/>
          </a:bodyPr>
          <a:lstStyle/>
          <a:p>
            <a:r>
              <a:rPr lang="ja-JP" altLang="en-US" dirty="0"/>
              <a:t>余り</a:t>
            </a:r>
            <a:endParaRPr kumimoji="1" lang="ja-JP" altLang="en-US" dirty="0"/>
          </a:p>
        </p:txBody>
      </p:sp>
      <p:sp>
        <p:nvSpPr>
          <p:cNvPr id="23" name="テキスト ボックス 22">
            <a:extLst>
              <a:ext uri="{FF2B5EF4-FFF2-40B4-BE49-F238E27FC236}">
                <a16:creationId xmlns:a16="http://schemas.microsoft.com/office/drawing/2014/main" id="{290B601E-1232-FADD-8B65-4AEE4F332662}"/>
              </a:ext>
            </a:extLst>
          </p:cNvPr>
          <p:cNvSpPr txBox="1"/>
          <p:nvPr/>
        </p:nvSpPr>
        <p:spPr>
          <a:xfrm>
            <a:off x="3825097" y="2749462"/>
            <a:ext cx="527709" cy="461665"/>
          </a:xfrm>
          <a:prstGeom prst="rect">
            <a:avLst/>
          </a:prstGeom>
          <a:noFill/>
        </p:spPr>
        <p:txBody>
          <a:bodyPr wrap="none" rtlCol="0">
            <a:spAutoFit/>
          </a:bodyPr>
          <a:lstStyle/>
          <a:p>
            <a:r>
              <a:rPr lang="en-US" altLang="ja-JP" sz="2400" dirty="0"/>
              <a:t>59</a:t>
            </a:r>
            <a:endParaRPr kumimoji="1" lang="ja-JP" altLang="en-US" sz="2400" dirty="0"/>
          </a:p>
        </p:txBody>
      </p:sp>
      <p:grpSp>
        <p:nvGrpSpPr>
          <p:cNvPr id="24" name="グループ化 23">
            <a:extLst>
              <a:ext uri="{FF2B5EF4-FFF2-40B4-BE49-F238E27FC236}">
                <a16:creationId xmlns:a16="http://schemas.microsoft.com/office/drawing/2014/main" id="{C1BDA4B2-E55B-039A-976B-01C27AFDE48D}"/>
              </a:ext>
            </a:extLst>
          </p:cNvPr>
          <p:cNvGrpSpPr/>
          <p:nvPr/>
        </p:nvGrpSpPr>
        <p:grpSpPr>
          <a:xfrm>
            <a:off x="3524834" y="2721675"/>
            <a:ext cx="1073423" cy="442762"/>
            <a:chOff x="2685448" y="3311091"/>
            <a:chExt cx="877504" cy="442762"/>
          </a:xfrm>
        </p:grpSpPr>
        <p:cxnSp>
          <p:nvCxnSpPr>
            <p:cNvPr id="25" name="直線コネクタ 24">
              <a:extLst>
                <a:ext uri="{FF2B5EF4-FFF2-40B4-BE49-F238E27FC236}">
                  <a16:creationId xmlns:a16="http://schemas.microsoft.com/office/drawing/2014/main" id="{101AC475-BA93-6FF7-FD92-CD305414855D}"/>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235483A8-998D-A157-C74B-7DCD0817F4A6}"/>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27" name="テキスト ボックス 26">
            <a:extLst>
              <a:ext uri="{FF2B5EF4-FFF2-40B4-BE49-F238E27FC236}">
                <a16:creationId xmlns:a16="http://schemas.microsoft.com/office/drawing/2014/main" id="{4A78674E-863E-451C-F171-82072B968C74}"/>
              </a:ext>
            </a:extLst>
          </p:cNvPr>
          <p:cNvSpPr txBox="1"/>
          <p:nvPr/>
        </p:nvSpPr>
        <p:spPr>
          <a:xfrm>
            <a:off x="4874565" y="2693765"/>
            <a:ext cx="356188" cy="461665"/>
          </a:xfrm>
          <a:prstGeom prst="rect">
            <a:avLst/>
          </a:prstGeom>
          <a:noFill/>
        </p:spPr>
        <p:txBody>
          <a:bodyPr wrap="none" rtlCol="0">
            <a:spAutoFit/>
          </a:bodyPr>
          <a:lstStyle/>
          <a:p>
            <a:r>
              <a:rPr kumimoji="1" lang="en-US" altLang="ja-JP" sz="2400" dirty="0"/>
              <a:t>1</a:t>
            </a:r>
            <a:endParaRPr kumimoji="1" lang="ja-JP" altLang="en-US" sz="2400" dirty="0"/>
          </a:p>
        </p:txBody>
      </p:sp>
      <p:grpSp>
        <p:nvGrpSpPr>
          <p:cNvPr id="28" name="グループ化 27">
            <a:extLst>
              <a:ext uri="{FF2B5EF4-FFF2-40B4-BE49-F238E27FC236}">
                <a16:creationId xmlns:a16="http://schemas.microsoft.com/office/drawing/2014/main" id="{443FA179-94C4-8CEF-DEB3-D8D840C2689C}"/>
              </a:ext>
            </a:extLst>
          </p:cNvPr>
          <p:cNvGrpSpPr/>
          <p:nvPr/>
        </p:nvGrpSpPr>
        <p:grpSpPr>
          <a:xfrm>
            <a:off x="3524834" y="3266541"/>
            <a:ext cx="1073423" cy="442762"/>
            <a:chOff x="2685448" y="3311091"/>
            <a:chExt cx="877504" cy="442762"/>
          </a:xfrm>
        </p:grpSpPr>
        <p:cxnSp>
          <p:nvCxnSpPr>
            <p:cNvPr id="29" name="直線コネクタ 28">
              <a:extLst>
                <a:ext uri="{FF2B5EF4-FFF2-40B4-BE49-F238E27FC236}">
                  <a16:creationId xmlns:a16="http://schemas.microsoft.com/office/drawing/2014/main" id="{6534A088-7722-8E48-DD20-33F590B8BC91}"/>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C64EE0FB-5BD7-6D24-2E31-C334D78E55C1}"/>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31" name="テキスト ボックス 30">
            <a:extLst>
              <a:ext uri="{FF2B5EF4-FFF2-40B4-BE49-F238E27FC236}">
                <a16:creationId xmlns:a16="http://schemas.microsoft.com/office/drawing/2014/main" id="{3D9CC34C-DC5C-1FEC-B16A-E23565732230}"/>
              </a:ext>
            </a:extLst>
          </p:cNvPr>
          <p:cNvSpPr txBox="1"/>
          <p:nvPr/>
        </p:nvSpPr>
        <p:spPr>
          <a:xfrm>
            <a:off x="3806694" y="3266541"/>
            <a:ext cx="527709" cy="461665"/>
          </a:xfrm>
          <a:prstGeom prst="rect">
            <a:avLst/>
          </a:prstGeom>
          <a:noFill/>
        </p:spPr>
        <p:txBody>
          <a:bodyPr wrap="none" rtlCol="0">
            <a:spAutoFit/>
          </a:bodyPr>
          <a:lstStyle/>
          <a:p>
            <a:r>
              <a:rPr lang="en-US" altLang="ja-JP" sz="2400" dirty="0"/>
              <a:t>29</a:t>
            </a:r>
            <a:endParaRPr kumimoji="1" lang="ja-JP" altLang="en-US" sz="2400" dirty="0"/>
          </a:p>
        </p:txBody>
      </p:sp>
      <p:sp>
        <p:nvSpPr>
          <p:cNvPr id="32" name="テキスト ボックス 31">
            <a:extLst>
              <a:ext uri="{FF2B5EF4-FFF2-40B4-BE49-F238E27FC236}">
                <a16:creationId xmlns:a16="http://schemas.microsoft.com/office/drawing/2014/main" id="{6EB3DBF8-5737-FD42-AFCD-1E264C1684EE}"/>
              </a:ext>
            </a:extLst>
          </p:cNvPr>
          <p:cNvSpPr txBox="1"/>
          <p:nvPr/>
        </p:nvSpPr>
        <p:spPr>
          <a:xfrm>
            <a:off x="4874324" y="3267519"/>
            <a:ext cx="356188" cy="461665"/>
          </a:xfrm>
          <a:prstGeom prst="rect">
            <a:avLst/>
          </a:prstGeom>
          <a:noFill/>
        </p:spPr>
        <p:txBody>
          <a:bodyPr wrap="none" rtlCol="0">
            <a:spAutoFit/>
          </a:bodyPr>
          <a:lstStyle/>
          <a:p>
            <a:r>
              <a:rPr lang="en-US" altLang="ja-JP" sz="2400" dirty="0"/>
              <a:t>1</a:t>
            </a:r>
            <a:endParaRPr kumimoji="1" lang="ja-JP" altLang="en-US" sz="2400" dirty="0"/>
          </a:p>
        </p:txBody>
      </p:sp>
      <p:grpSp>
        <p:nvGrpSpPr>
          <p:cNvPr id="33" name="グループ化 32">
            <a:extLst>
              <a:ext uri="{FF2B5EF4-FFF2-40B4-BE49-F238E27FC236}">
                <a16:creationId xmlns:a16="http://schemas.microsoft.com/office/drawing/2014/main" id="{B638F000-CB01-7C14-BE67-0F8666C307EA}"/>
              </a:ext>
            </a:extLst>
          </p:cNvPr>
          <p:cNvGrpSpPr/>
          <p:nvPr/>
        </p:nvGrpSpPr>
        <p:grpSpPr>
          <a:xfrm>
            <a:off x="3513118" y="3783473"/>
            <a:ext cx="1073423" cy="442762"/>
            <a:chOff x="2685448" y="3311091"/>
            <a:chExt cx="877504" cy="442762"/>
          </a:xfrm>
        </p:grpSpPr>
        <p:cxnSp>
          <p:nvCxnSpPr>
            <p:cNvPr id="34" name="直線コネクタ 33">
              <a:extLst>
                <a:ext uri="{FF2B5EF4-FFF2-40B4-BE49-F238E27FC236}">
                  <a16:creationId xmlns:a16="http://schemas.microsoft.com/office/drawing/2014/main" id="{A043937F-0221-219D-83BF-588B0F09A626}"/>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214FFBDC-417B-8270-8F60-19EC4343A7BD}"/>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36" name="テキスト ボックス 35">
            <a:extLst>
              <a:ext uri="{FF2B5EF4-FFF2-40B4-BE49-F238E27FC236}">
                <a16:creationId xmlns:a16="http://schemas.microsoft.com/office/drawing/2014/main" id="{47EB7C50-EA1F-FF0D-2314-BFF8174BEF4A}"/>
              </a:ext>
            </a:extLst>
          </p:cNvPr>
          <p:cNvSpPr txBox="1"/>
          <p:nvPr/>
        </p:nvSpPr>
        <p:spPr>
          <a:xfrm>
            <a:off x="3794978" y="3824071"/>
            <a:ext cx="527709" cy="461665"/>
          </a:xfrm>
          <a:prstGeom prst="rect">
            <a:avLst/>
          </a:prstGeom>
          <a:noFill/>
        </p:spPr>
        <p:txBody>
          <a:bodyPr wrap="none" rtlCol="0">
            <a:spAutoFit/>
          </a:bodyPr>
          <a:lstStyle/>
          <a:p>
            <a:r>
              <a:rPr lang="en-US" altLang="ja-JP" sz="2400" dirty="0"/>
              <a:t>14</a:t>
            </a:r>
            <a:endParaRPr kumimoji="1" lang="ja-JP" altLang="en-US" sz="2400" dirty="0"/>
          </a:p>
        </p:txBody>
      </p:sp>
      <p:sp>
        <p:nvSpPr>
          <p:cNvPr id="37" name="テキスト ボックス 36">
            <a:extLst>
              <a:ext uri="{FF2B5EF4-FFF2-40B4-BE49-F238E27FC236}">
                <a16:creationId xmlns:a16="http://schemas.microsoft.com/office/drawing/2014/main" id="{9B1B092F-F579-AC06-DF5C-73F742E778C3}"/>
              </a:ext>
            </a:extLst>
          </p:cNvPr>
          <p:cNvSpPr txBox="1"/>
          <p:nvPr/>
        </p:nvSpPr>
        <p:spPr>
          <a:xfrm>
            <a:off x="4867261" y="3824071"/>
            <a:ext cx="356188" cy="461665"/>
          </a:xfrm>
          <a:prstGeom prst="rect">
            <a:avLst/>
          </a:prstGeom>
          <a:noFill/>
        </p:spPr>
        <p:txBody>
          <a:bodyPr wrap="none" rtlCol="0">
            <a:spAutoFit/>
          </a:bodyPr>
          <a:lstStyle/>
          <a:p>
            <a:r>
              <a:rPr lang="en-US" altLang="ja-JP" sz="2400" dirty="0"/>
              <a:t>1</a:t>
            </a:r>
            <a:endParaRPr kumimoji="1" lang="ja-JP" altLang="en-US" sz="2400" dirty="0"/>
          </a:p>
        </p:txBody>
      </p:sp>
      <p:grpSp>
        <p:nvGrpSpPr>
          <p:cNvPr id="38" name="グループ化 37">
            <a:extLst>
              <a:ext uri="{FF2B5EF4-FFF2-40B4-BE49-F238E27FC236}">
                <a16:creationId xmlns:a16="http://schemas.microsoft.com/office/drawing/2014/main" id="{34894251-C9A2-327B-4FE1-9CFC755F3794}"/>
              </a:ext>
            </a:extLst>
          </p:cNvPr>
          <p:cNvGrpSpPr/>
          <p:nvPr/>
        </p:nvGrpSpPr>
        <p:grpSpPr>
          <a:xfrm>
            <a:off x="3524833" y="4333782"/>
            <a:ext cx="1073423" cy="442762"/>
            <a:chOff x="2685448" y="3311091"/>
            <a:chExt cx="877504" cy="442762"/>
          </a:xfrm>
        </p:grpSpPr>
        <p:cxnSp>
          <p:nvCxnSpPr>
            <p:cNvPr id="39" name="直線コネクタ 38">
              <a:extLst>
                <a:ext uri="{FF2B5EF4-FFF2-40B4-BE49-F238E27FC236}">
                  <a16:creationId xmlns:a16="http://schemas.microsoft.com/office/drawing/2014/main" id="{A3792DD5-601D-A374-1C03-6D1D70F29F20}"/>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8B8869E5-54E3-E06B-E05D-E759982C0C27}"/>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1" name="テキスト ボックス 40">
            <a:extLst>
              <a:ext uri="{FF2B5EF4-FFF2-40B4-BE49-F238E27FC236}">
                <a16:creationId xmlns:a16="http://schemas.microsoft.com/office/drawing/2014/main" id="{90F3717E-A6D3-AC5C-3D90-2C8501142409}"/>
              </a:ext>
            </a:extLst>
          </p:cNvPr>
          <p:cNvSpPr txBox="1"/>
          <p:nvPr/>
        </p:nvSpPr>
        <p:spPr>
          <a:xfrm>
            <a:off x="3903268" y="4324330"/>
            <a:ext cx="356188" cy="461665"/>
          </a:xfrm>
          <a:prstGeom prst="rect">
            <a:avLst/>
          </a:prstGeom>
          <a:noFill/>
        </p:spPr>
        <p:txBody>
          <a:bodyPr wrap="none" rtlCol="0">
            <a:spAutoFit/>
          </a:bodyPr>
          <a:lstStyle/>
          <a:p>
            <a:r>
              <a:rPr lang="en-US" altLang="ja-JP" sz="2400" dirty="0"/>
              <a:t>7</a:t>
            </a:r>
            <a:endParaRPr kumimoji="1" lang="ja-JP" altLang="en-US" sz="2400" dirty="0"/>
          </a:p>
        </p:txBody>
      </p:sp>
      <p:sp>
        <p:nvSpPr>
          <p:cNvPr id="42" name="テキスト ボックス 41">
            <a:extLst>
              <a:ext uri="{FF2B5EF4-FFF2-40B4-BE49-F238E27FC236}">
                <a16:creationId xmlns:a16="http://schemas.microsoft.com/office/drawing/2014/main" id="{6E4F9444-A2D7-6579-5646-1D3AB3C7F007}"/>
              </a:ext>
            </a:extLst>
          </p:cNvPr>
          <p:cNvSpPr txBox="1"/>
          <p:nvPr/>
        </p:nvSpPr>
        <p:spPr>
          <a:xfrm>
            <a:off x="4873833" y="4356681"/>
            <a:ext cx="356188" cy="461665"/>
          </a:xfrm>
          <a:prstGeom prst="rect">
            <a:avLst/>
          </a:prstGeom>
          <a:noFill/>
        </p:spPr>
        <p:txBody>
          <a:bodyPr wrap="none" rtlCol="0">
            <a:spAutoFit/>
          </a:bodyPr>
          <a:lstStyle/>
          <a:p>
            <a:r>
              <a:rPr lang="en-US" altLang="ja-JP" sz="2400" dirty="0"/>
              <a:t>0</a:t>
            </a:r>
            <a:endParaRPr kumimoji="1" lang="ja-JP" altLang="en-US" sz="2400" dirty="0"/>
          </a:p>
        </p:txBody>
      </p:sp>
      <p:grpSp>
        <p:nvGrpSpPr>
          <p:cNvPr id="43" name="グループ化 42">
            <a:extLst>
              <a:ext uri="{FF2B5EF4-FFF2-40B4-BE49-F238E27FC236}">
                <a16:creationId xmlns:a16="http://schemas.microsoft.com/office/drawing/2014/main" id="{27837500-2A77-3386-BE3B-9946F07FB952}"/>
              </a:ext>
            </a:extLst>
          </p:cNvPr>
          <p:cNvGrpSpPr/>
          <p:nvPr/>
        </p:nvGrpSpPr>
        <p:grpSpPr>
          <a:xfrm>
            <a:off x="3522120" y="4846215"/>
            <a:ext cx="1073423" cy="442762"/>
            <a:chOff x="2685448" y="3311091"/>
            <a:chExt cx="877504" cy="442762"/>
          </a:xfrm>
        </p:grpSpPr>
        <p:cxnSp>
          <p:nvCxnSpPr>
            <p:cNvPr id="44" name="直線コネクタ 43">
              <a:extLst>
                <a:ext uri="{FF2B5EF4-FFF2-40B4-BE49-F238E27FC236}">
                  <a16:creationId xmlns:a16="http://schemas.microsoft.com/office/drawing/2014/main" id="{E3BA7921-C5FA-B066-F5E6-E37168227697}"/>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75321E33-508E-69C0-2EA0-55BE4BD79D45}"/>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6" name="テキスト ボックス 45">
            <a:extLst>
              <a:ext uri="{FF2B5EF4-FFF2-40B4-BE49-F238E27FC236}">
                <a16:creationId xmlns:a16="http://schemas.microsoft.com/office/drawing/2014/main" id="{35229AF7-E86A-63FF-5AFE-30E8E3B4C6E5}"/>
              </a:ext>
            </a:extLst>
          </p:cNvPr>
          <p:cNvSpPr txBox="1"/>
          <p:nvPr/>
        </p:nvSpPr>
        <p:spPr>
          <a:xfrm>
            <a:off x="3897011" y="4904993"/>
            <a:ext cx="356188" cy="461665"/>
          </a:xfrm>
          <a:prstGeom prst="rect">
            <a:avLst/>
          </a:prstGeom>
          <a:noFill/>
        </p:spPr>
        <p:txBody>
          <a:bodyPr wrap="none" rtlCol="0">
            <a:spAutoFit/>
          </a:bodyPr>
          <a:lstStyle/>
          <a:p>
            <a:r>
              <a:rPr lang="en-US" altLang="ja-JP" sz="2400" dirty="0"/>
              <a:t>3</a:t>
            </a:r>
            <a:endParaRPr kumimoji="1" lang="ja-JP" altLang="en-US" sz="2400" dirty="0"/>
          </a:p>
        </p:txBody>
      </p:sp>
      <p:sp>
        <p:nvSpPr>
          <p:cNvPr id="47" name="テキスト ボックス 46">
            <a:extLst>
              <a:ext uri="{FF2B5EF4-FFF2-40B4-BE49-F238E27FC236}">
                <a16:creationId xmlns:a16="http://schemas.microsoft.com/office/drawing/2014/main" id="{B54ECBA1-A14E-8E82-2345-297924988A18}"/>
              </a:ext>
            </a:extLst>
          </p:cNvPr>
          <p:cNvSpPr txBox="1"/>
          <p:nvPr/>
        </p:nvSpPr>
        <p:spPr>
          <a:xfrm>
            <a:off x="4910470" y="4859781"/>
            <a:ext cx="356188" cy="461665"/>
          </a:xfrm>
          <a:prstGeom prst="rect">
            <a:avLst/>
          </a:prstGeom>
          <a:noFill/>
        </p:spPr>
        <p:txBody>
          <a:bodyPr wrap="none" rtlCol="0">
            <a:spAutoFit/>
          </a:bodyPr>
          <a:lstStyle/>
          <a:p>
            <a:r>
              <a:rPr lang="en-US" altLang="ja-JP" sz="2400" dirty="0"/>
              <a:t>1</a:t>
            </a:r>
            <a:endParaRPr kumimoji="1" lang="ja-JP" altLang="en-US" sz="2400" dirty="0"/>
          </a:p>
        </p:txBody>
      </p:sp>
      <p:sp>
        <p:nvSpPr>
          <p:cNvPr id="48" name="テキスト ボックス 47">
            <a:extLst>
              <a:ext uri="{FF2B5EF4-FFF2-40B4-BE49-F238E27FC236}">
                <a16:creationId xmlns:a16="http://schemas.microsoft.com/office/drawing/2014/main" id="{6597C802-5A92-A120-2D1F-F8359EC1345E}"/>
              </a:ext>
            </a:extLst>
          </p:cNvPr>
          <p:cNvSpPr txBox="1"/>
          <p:nvPr/>
        </p:nvSpPr>
        <p:spPr>
          <a:xfrm>
            <a:off x="3910855" y="5372344"/>
            <a:ext cx="356188" cy="461665"/>
          </a:xfrm>
          <a:prstGeom prst="rect">
            <a:avLst/>
          </a:prstGeom>
          <a:noFill/>
        </p:spPr>
        <p:txBody>
          <a:bodyPr wrap="none" rtlCol="0">
            <a:spAutoFit/>
          </a:bodyPr>
          <a:lstStyle/>
          <a:p>
            <a:r>
              <a:rPr lang="en-US" altLang="ja-JP" sz="2400" dirty="0"/>
              <a:t>1</a:t>
            </a:r>
            <a:endParaRPr kumimoji="1" lang="ja-JP" altLang="en-US" sz="2400" dirty="0"/>
          </a:p>
        </p:txBody>
      </p:sp>
      <p:grpSp>
        <p:nvGrpSpPr>
          <p:cNvPr id="49" name="グループ化 48">
            <a:extLst>
              <a:ext uri="{FF2B5EF4-FFF2-40B4-BE49-F238E27FC236}">
                <a16:creationId xmlns:a16="http://schemas.microsoft.com/office/drawing/2014/main" id="{330AB3F0-EDAB-D0DC-68A9-AC00BBB21499}"/>
              </a:ext>
            </a:extLst>
          </p:cNvPr>
          <p:cNvGrpSpPr/>
          <p:nvPr/>
        </p:nvGrpSpPr>
        <p:grpSpPr>
          <a:xfrm>
            <a:off x="3522120" y="5332375"/>
            <a:ext cx="1073423" cy="442762"/>
            <a:chOff x="2685448" y="3311091"/>
            <a:chExt cx="877504" cy="442762"/>
          </a:xfrm>
        </p:grpSpPr>
        <p:cxnSp>
          <p:nvCxnSpPr>
            <p:cNvPr id="50" name="直線コネクタ 49">
              <a:extLst>
                <a:ext uri="{FF2B5EF4-FFF2-40B4-BE49-F238E27FC236}">
                  <a16:creationId xmlns:a16="http://schemas.microsoft.com/office/drawing/2014/main" id="{591E3124-A57A-F45A-9D1C-C607E82D5317}"/>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直線コネクタ 50">
              <a:extLst>
                <a:ext uri="{FF2B5EF4-FFF2-40B4-BE49-F238E27FC236}">
                  <a16:creationId xmlns:a16="http://schemas.microsoft.com/office/drawing/2014/main" id="{ABA18EFF-CEE9-1F09-2D72-FCA9A19610A8}"/>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55" name="テキスト ボックス 54">
            <a:extLst>
              <a:ext uri="{FF2B5EF4-FFF2-40B4-BE49-F238E27FC236}">
                <a16:creationId xmlns:a16="http://schemas.microsoft.com/office/drawing/2014/main" id="{74A02A53-4A36-16F2-85ED-3B846E12B73D}"/>
              </a:ext>
            </a:extLst>
          </p:cNvPr>
          <p:cNvSpPr txBox="1"/>
          <p:nvPr/>
        </p:nvSpPr>
        <p:spPr>
          <a:xfrm>
            <a:off x="3910855" y="5911036"/>
            <a:ext cx="356188" cy="461665"/>
          </a:xfrm>
          <a:prstGeom prst="rect">
            <a:avLst/>
          </a:prstGeom>
          <a:noFill/>
        </p:spPr>
        <p:txBody>
          <a:bodyPr wrap="none" rtlCol="0">
            <a:spAutoFit/>
          </a:bodyPr>
          <a:lstStyle/>
          <a:p>
            <a:r>
              <a:rPr kumimoji="1" lang="en-US" altLang="ja-JP" sz="2400" dirty="0"/>
              <a:t>1</a:t>
            </a:r>
            <a:endParaRPr kumimoji="1" lang="ja-JP" altLang="en-US" sz="2400" dirty="0"/>
          </a:p>
        </p:txBody>
      </p:sp>
      <p:sp>
        <p:nvSpPr>
          <p:cNvPr id="56" name="テキスト ボックス 55">
            <a:extLst>
              <a:ext uri="{FF2B5EF4-FFF2-40B4-BE49-F238E27FC236}">
                <a16:creationId xmlns:a16="http://schemas.microsoft.com/office/drawing/2014/main" id="{55D449F6-855B-BE11-C6FC-A4D567B6DBE8}"/>
              </a:ext>
            </a:extLst>
          </p:cNvPr>
          <p:cNvSpPr txBox="1"/>
          <p:nvPr/>
        </p:nvSpPr>
        <p:spPr>
          <a:xfrm>
            <a:off x="4901783" y="5357869"/>
            <a:ext cx="356188" cy="461665"/>
          </a:xfrm>
          <a:prstGeom prst="rect">
            <a:avLst/>
          </a:prstGeom>
          <a:noFill/>
        </p:spPr>
        <p:txBody>
          <a:bodyPr wrap="none" rtlCol="0">
            <a:spAutoFit/>
          </a:bodyPr>
          <a:lstStyle/>
          <a:p>
            <a:r>
              <a:rPr kumimoji="1" lang="en-US" altLang="ja-JP" sz="2400" dirty="0"/>
              <a:t>1</a:t>
            </a:r>
            <a:endParaRPr kumimoji="1" lang="ja-JP" altLang="en-US" sz="2400" dirty="0"/>
          </a:p>
        </p:txBody>
      </p:sp>
      <p:sp>
        <p:nvSpPr>
          <p:cNvPr id="58" name="テキスト ボックス 57">
            <a:extLst>
              <a:ext uri="{FF2B5EF4-FFF2-40B4-BE49-F238E27FC236}">
                <a16:creationId xmlns:a16="http://schemas.microsoft.com/office/drawing/2014/main" id="{1209C1CF-9479-7B48-332D-5ACE6675E53E}"/>
              </a:ext>
            </a:extLst>
          </p:cNvPr>
          <p:cNvSpPr txBox="1"/>
          <p:nvPr/>
        </p:nvSpPr>
        <p:spPr>
          <a:xfrm>
            <a:off x="4931017" y="5911036"/>
            <a:ext cx="356188" cy="461665"/>
          </a:xfrm>
          <a:prstGeom prst="rect">
            <a:avLst/>
          </a:prstGeom>
          <a:noFill/>
        </p:spPr>
        <p:txBody>
          <a:bodyPr wrap="none" rtlCol="0">
            <a:spAutoFit/>
          </a:bodyPr>
          <a:lstStyle/>
          <a:p>
            <a:r>
              <a:rPr lang="en-US" altLang="ja-JP" sz="2400" dirty="0"/>
              <a:t>1</a:t>
            </a:r>
            <a:endParaRPr kumimoji="1" lang="ja-JP" altLang="en-US" sz="2400" dirty="0"/>
          </a:p>
        </p:txBody>
      </p:sp>
      <p:sp>
        <p:nvSpPr>
          <p:cNvPr id="65" name="テキスト ボックス 64">
            <a:extLst>
              <a:ext uri="{FF2B5EF4-FFF2-40B4-BE49-F238E27FC236}">
                <a16:creationId xmlns:a16="http://schemas.microsoft.com/office/drawing/2014/main" id="{02CF4C4C-45E8-0D59-08C9-1798D05C2A4B}"/>
              </a:ext>
            </a:extLst>
          </p:cNvPr>
          <p:cNvSpPr txBox="1"/>
          <p:nvPr/>
        </p:nvSpPr>
        <p:spPr>
          <a:xfrm>
            <a:off x="7209033" y="2555219"/>
            <a:ext cx="2480166" cy="584775"/>
          </a:xfrm>
          <a:prstGeom prst="rect">
            <a:avLst/>
          </a:prstGeom>
          <a:noFill/>
        </p:spPr>
        <p:txBody>
          <a:bodyPr wrap="none" rtlCol="0">
            <a:spAutoFit/>
          </a:bodyPr>
          <a:lstStyle/>
          <a:p>
            <a:r>
              <a:rPr kumimoji="1" lang="en-US" altLang="ja-JP" sz="3200" dirty="0"/>
              <a:t>1 1 1 0 1 1 1</a:t>
            </a:r>
            <a:endParaRPr kumimoji="1" lang="ja-JP" altLang="en-US" sz="3200" dirty="0"/>
          </a:p>
        </p:txBody>
      </p:sp>
      <p:cxnSp>
        <p:nvCxnSpPr>
          <p:cNvPr id="67" name="直線矢印コネクタ 66">
            <a:extLst>
              <a:ext uri="{FF2B5EF4-FFF2-40B4-BE49-F238E27FC236}">
                <a16:creationId xmlns:a16="http://schemas.microsoft.com/office/drawing/2014/main" id="{0DE18DBD-99E1-CABE-90D7-984A07256E84}"/>
              </a:ext>
            </a:extLst>
          </p:cNvPr>
          <p:cNvCxnSpPr>
            <a:cxnSpLocks/>
          </p:cNvCxnSpPr>
          <p:nvPr/>
        </p:nvCxnSpPr>
        <p:spPr>
          <a:xfrm flipV="1">
            <a:off x="5417759" y="3139994"/>
            <a:ext cx="1847726" cy="2983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D353397A-74B7-4E6A-71C0-6C1F32244BE3}"/>
              </a:ext>
            </a:extLst>
          </p:cNvPr>
          <p:cNvSpPr txBox="1"/>
          <p:nvPr/>
        </p:nvSpPr>
        <p:spPr>
          <a:xfrm>
            <a:off x="2975573" y="2732917"/>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0" name="テキスト ボックス 99">
            <a:extLst>
              <a:ext uri="{FF2B5EF4-FFF2-40B4-BE49-F238E27FC236}">
                <a16:creationId xmlns:a16="http://schemas.microsoft.com/office/drawing/2014/main" id="{C78633A7-D487-CAE5-C843-6659B303EFB9}"/>
              </a:ext>
            </a:extLst>
          </p:cNvPr>
          <p:cNvSpPr txBox="1"/>
          <p:nvPr/>
        </p:nvSpPr>
        <p:spPr>
          <a:xfrm>
            <a:off x="2975573" y="3263334"/>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1" name="テキスト ボックス 100">
            <a:extLst>
              <a:ext uri="{FF2B5EF4-FFF2-40B4-BE49-F238E27FC236}">
                <a16:creationId xmlns:a16="http://schemas.microsoft.com/office/drawing/2014/main" id="{9280454A-F071-9CE0-2DE9-996A098C01CA}"/>
              </a:ext>
            </a:extLst>
          </p:cNvPr>
          <p:cNvSpPr txBox="1"/>
          <p:nvPr/>
        </p:nvSpPr>
        <p:spPr>
          <a:xfrm>
            <a:off x="2994966" y="3816904"/>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2" name="テキスト ボックス 101">
            <a:extLst>
              <a:ext uri="{FF2B5EF4-FFF2-40B4-BE49-F238E27FC236}">
                <a16:creationId xmlns:a16="http://schemas.microsoft.com/office/drawing/2014/main" id="{ADE9B3AC-FEF0-2DA7-7BB7-B3E731406AE3}"/>
              </a:ext>
            </a:extLst>
          </p:cNvPr>
          <p:cNvSpPr txBox="1"/>
          <p:nvPr/>
        </p:nvSpPr>
        <p:spPr>
          <a:xfrm>
            <a:off x="2997865" y="4372454"/>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3" name="テキスト ボックス 102">
            <a:extLst>
              <a:ext uri="{FF2B5EF4-FFF2-40B4-BE49-F238E27FC236}">
                <a16:creationId xmlns:a16="http://schemas.microsoft.com/office/drawing/2014/main" id="{C0366906-ACE1-01B2-B2BA-AA38096A5097}"/>
              </a:ext>
            </a:extLst>
          </p:cNvPr>
          <p:cNvSpPr txBox="1"/>
          <p:nvPr/>
        </p:nvSpPr>
        <p:spPr>
          <a:xfrm>
            <a:off x="2975573" y="4871714"/>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4" name="テキスト ボックス 103">
            <a:extLst>
              <a:ext uri="{FF2B5EF4-FFF2-40B4-BE49-F238E27FC236}">
                <a16:creationId xmlns:a16="http://schemas.microsoft.com/office/drawing/2014/main" id="{AC92D73C-F07B-D51D-643C-A43C139F00F7}"/>
              </a:ext>
            </a:extLst>
          </p:cNvPr>
          <p:cNvSpPr txBox="1"/>
          <p:nvPr/>
        </p:nvSpPr>
        <p:spPr>
          <a:xfrm>
            <a:off x="2987057" y="5402131"/>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cxnSp>
        <p:nvCxnSpPr>
          <p:cNvPr id="7" name="直線矢印コネクタ 6">
            <a:extLst>
              <a:ext uri="{FF2B5EF4-FFF2-40B4-BE49-F238E27FC236}">
                <a16:creationId xmlns:a16="http://schemas.microsoft.com/office/drawing/2014/main" id="{206C1171-5492-72B3-F2F3-0C0AF2FB2F4A}"/>
              </a:ext>
            </a:extLst>
          </p:cNvPr>
          <p:cNvCxnSpPr>
            <a:cxnSpLocks/>
          </p:cNvCxnSpPr>
          <p:nvPr/>
        </p:nvCxnSpPr>
        <p:spPr>
          <a:xfrm flipV="1">
            <a:off x="5473802" y="3139994"/>
            <a:ext cx="2486541" cy="1972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435C1780-268E-BEFF-6944-90555F00869C}"/>
              </a:ext>
            </a:extLst>
          </p:cNvPr>
          <p:cNvCxnSpPr>
            <a:cxnSpLocks/>
          </p:cNvCxnSpPr>
          <p:nvPr/>
        </p:nvCxnSpPr>
        <p:spPr>
          <a:xfrm flipV="1">
            <a:off x="5355103" y="3139994"/>
            <a:ext cx="3582553" cy="914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637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16</a:t>
            </a:r>
            <a:r>
              <a:rPr kumimoji="1" lang="ja-JP" altLang="en-US" dirty="0"/>
              <a:t>進数の変換</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p:txBody>
          <a:bodyPr/>
          <a:lstStyle/>
          <a:p>
            <a:r>
              <a:rPr kumimoji="1" lang="en-US" altLang="ja-JP" dirty="0"/>
              <a:t>2</a:t>
            </a:r>
            <a:r>
              <a:rPr kumimoji="1" lang="ja-JP" altLang="en-US" dirty="0"/>
              <a:t>進数の各４桁は</a:t>
            </a:r>
            <a:r>
              <a:rPr kumimoji="1" lang="en-US" altLang="ja-JP" dirty="0"/>
              <a:t>16</a:t>
            </a:r>
            <a:r>
              <a:rPr kumimoji="1" lang="ja-JP" altLang="en-US" dirty="0"/>
              <a:t>進数の１桁に対応する</a:t>
            </a:r>
            <a:endParaRPr kumimoji="1" lang="en-US" altLang="ja-JP" dirty="0"/>
          </a:p>
          <a:p>
            <a:pPr lvl="1"/>
            <a:r>
              <a:rPr kumimoji="1" lang="en-US" altLang="ja-JP" dirty="0"/>
              <a:t>2</a:t>
            </a:r>
            <a:r>
              <a:rPr kumimoji="1" lang="ja-JP" altLang="en-US" dirty="0"/>
              <a:t>進数で</a:t>
            </a:r>
            <a:r>
              <a:rPr kumimoji="1" lang="en-US" altLang="ja-JP" dirty="0"/>
              <a:t>16</a:t>
            </a:r>
            <a:r>
              <a:rPr kumimoji="1" lang="ja-JP" altLang="en-US" dirty="0"/>
              <a:t>まで数えると</a:t>
            </a:r>
            <a:r>
              <a:rPr kumimoji="1" lang="en-US" altLang="ja-JP" dirty="0"/>
              <a:t>4</a:t>
            </a:r>
            <a:r>
              <a:rPr kumimoji="1" lang="ja-JP" altLang="en-US" dirty="0"/>
              <a:t>桁使うため</a:t>
            </a:r>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28</a:t>
            </a:fld>
            <a:endParaRPr kumimoji="1" lang="ja-JP" altLang="en-US"/>
          </a:p>
        </p:txBody>
      </p:sp>
      <p:sp>
        <p:nvSpPr>
          <p:cNvPr id="7" name="テキスト ボックス 6">
            <a:extLst>
              <a:ext uri="{FF2B5EF4-FFF2-40B4-BE49-F238E27FC236}">
                <a16:creationId xmlns:a16="http://schemas.microsoft.com/office/drawing/2014/main" id="{A698CC1A-FF0D-EB48-C131-6C25AC7B0D24}"/>
              </a:ext>
            </a:extLst>
          </p:cNvPr>
          <p:cNvSpPr txBox="1"/>
          <p:nvPr/>
        </p:nvSpPr>
        <p:spPr>
          <a:xfrm>
            <a:off x="4225490" y="3503596"/>
            <a:ext cx="3788217" cy="646331"/>
          </a:xfrm>
          <a:prstGeom prst="rect">
            <a:avLst/>
          </a:prstGeom>
          <a:noFill/>
        </p:spPr>
        <p:txBody>
          <a:bodyPr wrap="none" rtlCol="0">
            <a:spAutoFit/>
          </a:bodyPr>
          <a:lstStyle/>
          <a:p>
            <a:r>
              <a:rPr kumimoji="1" lang="en-US" altLang="ja-JP" sz="3600" dirty="0"/>
              <a:t>1010 </a:t>
            </a:r>
            <a:r>
              <a:rPr lang="ja-JP" altLang="en-US" sz="3600" dirty="0"/>
              <a:t> </a:t>
            </a:r>
            <a:r>
              <a:rPr kumimoji="1" lang="en-US" altLang="ja-JP" sz="3600" dirty="0"/>
              <a:t>0011  1111</a:t>
            </a:r>
            <a:endParaRPr kumimoji="1" lang="ja-JP" altLang="en-US" sz="3600" dirty="0"/>
          </a:p>
        </p:txBody>
      </p:sp>
      <p:sp>
        <p:nvSpPr>
          <p:cNvPr id="8" name="右中かっこ 7">
            <a:extLst>
              <a:ext uri="{FF2B5EF4-FFF2-40B4-BE49-F238E27FC236}">
                <a16:creationId xmlns:a16="http://schemas.microsoft.com/office/drawing/2014/main" id="{DB1518EB-9A41-C61D-3011-3B54AA8406BA}"/>
              </a:ext>
            </a:extLst>
          </p:cNvPr>
          <p:cNvSpPr/>
          <p:nvPr/>
        </p:nvSpPr>
        <p:spPr>
          <a:xfrm rot="5400000">
            <a:off x="4694592" y="372038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D841551F-AB94-C337-B052-7371C966EA01}"/>
              </a:ext>
            </a:extLst>
          </p:cNvPr>
          <p:cNvSpPr/>
          <p:nvPr/>
        </p:nvSpPr>
        <p:spPr>
          <a:xfrm rot="5400000">
            <a:off x="5973148" y="372038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右中かっこ 10">
            <a:extLst>
              <a:ext uri="{FF2B5EF4-FFF2-40B4-BE49-F238E27FC236}">
                <a16:creationId xmlns:a16="http://schemas.microsoft.com/office/drawing/2014/main" id="{BE565068-3A8D-6556-2BF8-1BE216683304}"/>
              </a:ext>
            </a:extLst>
          </p:cNvPr>
          <p:cNvSpPr/>
          <p:nvPr/>
        </p:nvSpPr>
        <p:spPr>
          <a:xfrm rot="5400000">
            <a:off x="7251703" y="372038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7A57A7B7-971A-5D64-5E99-C55A0458816A}"/>
              </a:ext>
            </a:extLst>
          </p:cNvPr>
          <p:cNvSpPr txBox="1"/>
          <p:nvPr/>
        </p:nvSpPr>
        <p:spPr>
          <a:xfrm>
            <a:off x="4596068" y="4464252"/>
            <a:ext cx="442750" cy="646331"/>
          </a:xfrm>
          <a:prstGeom prst="rect">
            <a:avLst/>
          </a:prstGeom>
          <a:noFill/>
        </p:spPr>
        <p:txBody>
          <a:bodyPr wrap="none" rtlCol="0">
            <a:spAutoFit/>
          </a:bodyPr>
          <a:lstStyle/>
          <a:p>
            <a:r>
              <a:rPr lang="en-US" altLang="ja-JP" sz="3600" dirty="0"/>
              <a:t>a</a:t>
            </a:r>
            <a:endParaRPr kumimoji="1" lang="ja-JP" altLang="en-US" sz="3600" dirty="0"/>
          </a:p>
        </p:txBody>
      </p:sp>
      <p:sp>
        <p:nvSpPr>
          <p:cNvPr id="13" name="テキスト ボックス 12">
            <a:extLst>
              <a:ext uri="{FF2B5EF4-FFF2-40B4-BE49-F238E27FC236}">
                <a16:creationId xmlns:a16="http://schemas.microsoft.com/office/drawing/2014/main" id="{41963A16-64C5-5334-93BE-4B37C3E1EDFC}"/>
              </a:ext>
            </a:extLst>
          </p:cNvPr>
          <p:cNvSpPr txBox="1"/>
          <p:nvPr/>
        </p:nvSpPr>
        <p:spPr>
          <a:xfrm>
            <a:off x="5875426" y="4541516"/>
            <a:ext cx="441146" cy="646331"/>
          </a:xfrm>
          <a:prstGeom prst="rect">
            <a:avLst/>
          </a:prstGeom>
          <a:noFill/>
        </p:spPr>
        <p:txBody>
          <a:bodyPr wrap="none" rtlCol="0">
            <a:spAutoFit/>
          </a:bodyPr>
          <a:lstStyle/>
          <a:p>
            <a:r>
              <a:rPr kumimoji="1" lang="en-US" altLang="ja-JP" sz="3600" dirty="0"/>
              <a:t>3</a:t>
            </a:r>
            <a:endParaRPr kumimoji="1" lang="ja-JP" altLang="en-US" sz="3600" dirty="0"/>
          </a:p>
        </p:txBody>
      </p:sp>
      <p:sp>
        <p:nvSpPr>
          <p:cNvPr id="14" name="テキスト ボックス 13">
            <a:extLst>
              <a:ext uri="{FF2B5EF4-FFF2-40B4-BE49-F238E27FC236}">
                <a16:creationId xmlns:a16="http://schemas.microsoft.com/office/drawing/2014/main" id="{5BF2E1B0-B711-340F-21D3-AE02E84E97BC}"/>
              </a:ext>
            </a:extLst>
          </p:cNvPr>
          <p:cNvSpPr txBox="1"/>
          <p:nvPr/>
        </p:nvSpPr>
        <p:spPr>
          <a:xfrm>
            <a:off x="7153981" y="4561212"/>
            <a:ext cx="343364" cy="646331"/>
          </a:xfrm>
          <a:prstGeom prst="rect">
            <a:avLst/>
          </a:prstGeom>
          <a:noFill/>
        </p:spPr>
        <p:txBody>
          <a:bodyPr wrap="none" rtlCol="0">
            <a:spAutoFit/>
          </a:bodyPr>
          <a:lstStyle/>
          <a:p>
            <a:r>
              <a:rPr lang="en-US" altLang="ja-JP" sz="3600" dirty="0"/>
              <a:t>f</a:t>
            </a:r>
            <a:endParaRPr kumimoji="1" lang="ja-JP" altLang="en-US" sz="3600" dirty="0"/>
          </a:p>
        </p:txBody>
      </p:sp>
    </p:spTree>
    <p:extLst>
      <p:ext uri="{BB962C8B-B14F-4D97-AF65-F5344CB8AC3E}">
        <p14:creationId xmlns:p14="http://schemas.microsoft.com/office/powerpoint/2010/main" val="3539429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16</a:t>
            </a:r>
            <a:r>
              <a:rPr kumimoji="1" lang="ja-JP" altLang="en-US" dirty="0"/>
              <a:t>進数の変換</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lang="ja-JP" altLang="en-US" dirty="0"/>
              <a:t>実際に問題を解くときには、</a:t>
            </a:r>
            <a:r>
              <a:rPr lang="en-US" altLang="ja-JP" dirty="0"/>
              <a:t>16</a:t>
            </a:r>
            <a:r>
              <a:rPr lang="ja-JP" altLang="en-US" dirty="0"/>
              <a:t>までの</a:t>
            </a:r>
            <a:r>
              <a:rPr lang="en-US" altLang="ja-JP" dirty="0"/>
              <a:t>2</a:t>
            </a:r>
            <a:r>
              <a:rPr lang="ja-JP" altLang="en-US" dirty="0"/>
              <a:t>進数の対応表を作るとよい</a:t>
            </a:r>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29</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extLst>
              <p:ext uri="{D42A27DB-BD31-4B8C-83A1-F6EECF244321}">
                <p14:modId xmlns:p14="http://schemas.microsoft.com/office/powerpoint/2010/main" val="3971411722"/>
              </p:ext>
            </p:extLst>
          </p:nvPr>
        </p:nvGraphicFramePr>
        <p:xfrm>
          <a:off x="838200" y="2493553"/>
          <a:ext cx="3128212" cy="365760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0100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0101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0110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0111</a:t>
                      </a:r>
                      <a:endParaRPr kumimoji="1" lang="ja-JP" altLang="en-US" dirty="0"/>
                    </a:p>
                  </a:txBody>
                  <a:tcPr/>
                </a:tc>
                <a:extLst>
                  <a:ext uri="{0D108BD9-81ED-4DB2-BD59-A6C34878D82A}">
                    <a16:rowId xmlns:a16="http://schemas.microsoft.com/office/drawing/2014/main" val="2772203245"/>
                  </a:ext>
                </a:extLst>
              </a:tr>
              <a:tr h="353615">
                <a:tc>
                  <a:txBody>
                    <a:bodyPr/>
                    <a:lstStyle/>
                    <a:p>
                      <a:pPr algn="ctr"/>
                      <a:r>
                        <a:rPr kumimoji="1" lang="en-US" altLang="ja-JP" dirty="0"/>
                        <a:t>8</a:t>
                      </a:r>
                      <a:endParaRPr kumimoji="1" lang="ja-JP" altLang="en-US" dirty="0"/>
                    </a:p>
                  </a:txBody>
                  <a:tcPr/>
                </a:tc>
                <a:tc>
                  <a:txBody>
                    <a:bodyPr/>
                    <a:lstStyle/>
                    <a:p>
                      <a:pPr algn="ctr"/>
                      <a:r>
                        <a:rPr kumimoji="1" lang="en-US" altLang="ja-JP" dirty="0"/>
                        <a:t>1000</a:t>
                      </a:r>
                      <a:endParaRPr kumimoji="1" lang="ja-JP" altLang="en-US" dirty="0"/>
                    </a:p>
                  </a:txBody>
                  <a:tcPr/>
                </a:tc>
                <a:extLst>
                  <a:ext uri="{0D108BD9-81ED-4DB2-BD59-A6C34878D82A}">
                    <a16:rowId xmlns:a16="http://schemas.microsoft.com/office/drawing/2014/main" val="2018194864"/>
                  </a:ext>
                </a:extLst>
              </a:tr>
            </a:tbl>
          </a:graphicData>
        </a:graphic>
      </p:graphicFrame>
      <p:graphicFrame>
        <p:nvGraphicFramePr>
          <p:cNvPr id="9" name="表 8">
            <a:extLst>
              <a:ext uri="{FF2B5EF4-FFF2-40B4-BE49-F238E27FC236}">
                <a16:creationId xmlns:a16="http://schemas.microsoft.com/office/drawing/2014/main" id="{06751FED-FE8E-B793-BE78-977F7AFF6B1B}"/>
              </a:ext>
            </a:extLst>
          </p:cNvPr>
          <p:cNvGraphicFramePr>
            <a:graphicFrameLocks noGrp="1"/>
          </p:cNvGraphicFramePr>
          <p:nvPr>
            <p:extLst>
              <p:ext uri="{D42A27DB-BD31-4B8C-83A1-F6EECF244321}">
                <p14:modId xmlns:p14="http://schemas.microsoft.com/office/powerpoint/2010/main" val="2473372783"/>
              </p:ext>
            </p:extLst>
          </p:nvPr>
        </p:nvGraphicFramePr>
        <p:xfrm>
          <a:off x="4531894" y="2859313"/>
          <a:ext cx="3128212" cy="292608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9</a:t>
                      </a:r>
                    </a:p>
                  </a:txBody>
                  <a:tcPr/>
                </a:tc>
                <a:tc>
                  <a:txBody>
                    <a:bodyPr/>
                    <a:lstStyle/>
                    <a:p>
                      <a:pPr algn="ctr"/>
                      <a:r>
                        <a:rPr kumimoji="1" lang="en-US" altLang="ja-JP" dirty="0"/>
                        <a:t>1001</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a</a:t>
                      </a:r>
                      <a:endParaRPr kumimoji="1" lang="ja-JP" altLang="en-US" dirty="0"/>
                    </a:p>
                  </a:txBody>
                  <a:tcPr/>
                </a:tc>
                <a:tc>
                  <a:txBody>
                    <a:bodyPr/>
                    <a:lstStyle/>
                    <a:p>
                      <a:pPr algn="ctr"/>
                      <a:r>
                        <a:rPr kumimoji="1" lang="en-US" altLang="ja-JP" dirty="0"/>
                        <a:t>1010</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b</a:t>
                      </a:r>
                      <a:endParaRPr kumimoji="1" lang="ja-JP" altLang="en-US" dirty="0"/>
                    </a:p>
                  </a:txBody>
                  <a:tcPr/>
                </a:tc>
                <a:tc>
                  <a:txBody>
                    <a:bodyPr/>
                    <a:lstStyle/>
                    <a:p>
                      <a:pPr algn="ctr"/>
                      <a:r>
                        <a:rPr kumimoji="1" lang="en-US" altLang="ja-JP" dirty="0"/>
                        <a:t>1011</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c</a:t>
                      </a:r>
                      <a:endParaRPr kumimoji="1" lang="ja-JP" altLang="en-US" dirty="0"/>
                    </a:p>
                  </a:txBody>
                  <a:tcPr/>
                </a:tc>
                <a:tc>
                  <a:txBody>
                    <a:bodyPr/>
                    <a:lstStyle/>
                    <a:p>
                      <a:pPr algn="ctr"/>
                      <a:r>
                        <a:rPr kumimoji="1" lang="en-US" altLang="ja-JP" dirty="0"/>
                        <a:t>1100</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d</a:t>
                      </a:r>
                      <a:endParaRPr kumimoji="1" lang="ja-JP" altLang="en-US" dirty="0"/>
                    </a:p>
                  </a:txBody>
                  <a:tcPr/>
                </a:tc>
                <a:tc>
                  <a:txBody>
                    <a:bodyPr/>
                    <a:lstStyle/>
                    <a:p>
                      <a:pPr algn="ctr"/>
                      <a:r>
                        <a:rPr kumimoji="1" lang="en-US" altLang="ja-JP" dirty="0"/>
                        <a:t>1101</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e</a:t>
                      </a:r>
                      <a:endParaRPr kumimoji="1" lang="ja-JP" altLang="en-US" dirty="0"/>
                    </a:p>
                  </a:txBody>
                  <a:tcPr/>
                </a:tc>
                <a:tc>
                  <a:txBody>
                    <a:bodyPr/>
                    <a:lstStyle/>
                    <a:p>
                      <a:pPr algn="ctr"/>
                      <a:r>
                        <a:rPr kumimoji="1" lang="en-US" altLang="ja-JP" dirty="0"/>
                        <a:t>1110</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f</a:t>
                      </a:r>
                      <a:endParaRPr kumimoji="1" lang="ja-JP" altLang="en-US" dirty="0"/>
                    </a:p>
                  </a:txBody>
                  <a:tcPr/>
                </a:tc>
                <a:tc>
                  <a:txBody>
                    <a:bodyPr/>
                    <a:lstStyle/>
                    <a:p>
                      <a:pPr algn="ctr"/>
                      <a:r>
                        <a:rPr kumimoji="1" lang="en-US" altLang="ja-JP" dirty="0"/>
                        <a:t>1111</a:t>
                      </a:r>
                      <a:endParaRPr kumimoji="1" lang="ja-JP" altLang="en-US" dirty="0"/>
                    </a:p>
                  </a:txBody>
                  <a:tcPr/>
                </a:tc>
                <a:extLst>
                  <a:ext uri="{0D108BD9-81ED-4DB2-BD59-A6C34878D82A}">
                    <a16:rowId xmlns:a16="http://schemas.microsoft.com/office/drawing/2014/main" val="1383104552"/>
                  </a:ext>
                </a:extLst>
              </a:tr>
            </a:tbl>
          </a:graphicData>
        </a:graphic>
      </p:graphicFrame>
      <p:sp>
        <p:nvSpPr>
          <p:cNvPr id="15" name="テキスト ボックス 14">
            <a:extLst>
              <a:ext uri="{FF2B5EF4-FFF2-40B4-BE49-F238E27FC236}">
                <a16:creationId xmlns:a16="http://schemas.microsoft.com/office/drawing/2014/main" id="{03879E25-5DAA-A42C-A9ED-523615DD1C4A}"/>
              </a:ext>
            </a:extLst>
          </p:cNvPr>
          <p:cNvSpPr txBox="1"/>
          <p:nvPr/>
        </p:nvSpPr>
        <p:spPr>
          <a:xfrm>
            <a:off x="7918045" y="3339966"/>
            <a:ext cx="3788217" cy="646331"/>
          </a:xfrm>
          <a:prstGeom prst="rect">
            <a:avLst/>
          </a:prstGeom>
          <a:noFill/>
        </p:spPr>
        <p:txBody>
          <a:bodyPr wrap="none" rtlCol="0">
            <a:spAutoFit/>
          </a:bodyPr>
          <a:lstStyle/>
          <a:p>
            <a:r>
              <a:rPr kumimoji="1" lang="en-US" altLang="ja-JP" sz="3600" dirty="0"/>
              <a:t>1010 </a:t>
            </a:r>
            <a:r>
              <a:rPr lang="ja-JP" altLang="en-US" sz="3600" dirty="0"/>
              <a:t> </a:t>
            </a:r>
            <a:r>
              <a:rPr kumimoji="1" lang="en-US" altLang="ja-JP" sz="3600" dirty="0"/>
              <a:t>0011  1111</a:t>
            </a:r>
            <a:endParaRPr kumimoji="1" lang="ja-JP" altLang="en-US" sz="3600" dirty="0"/>
          </a:p>
        </p:txBody>
      </p:sp>
      <p:sp>
        <p:nvSpPr>
          <p:cNvPr id="16" name="右中かっこ 15">
            <a:extLst>
              <a:ext uri="{FF2B5EF4-FFF2-40B4-BE49-F238E27FC236}">
                <a16:creationId xmlns:a16="http://schemas.microsoft.com/office/drawing/2014/main" id="{5947F906-91D2-5981-78DD-15297A287DA1}"/>
              </a:ext>
            </a:extLst>
          </p:cNvPr>
          <p:cNvSpPr/>
          <p:nvPr/>
        </p:nvSpPr>
        <p:spPr>
          <a:xfrm rot="5400000">
            <a:off x="8387147" y="355675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右中かっこ 16">
            <a:extLst>
              <a:ext uri="{FF2B5EF4-FFF2-40B4-BE49-F238E27FC236}">
                <a16:creationId xmlns:a16="http://schemas.microsoft.com/office/drawing/2014/main" id="{F745DE60-E366-0ED0-1590-68AF4AC9B8CE}"/>
              </a:ext>
            </a:extLst>
          </p:cNvPr>
          <p:cNvSpPr/>
          <p:nvPr/>
        </p:nvSpPr>
        <p:spPr>
          <a:xfrm rot="5400000">
            <a:off x="9665703" y="355675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右中かっこ 17">
            <a:extLst>
              <a:ext uri="{FF2B5EF4-FFF2-40B4-BE49-F238E27FC236}">
                <a16:creationId xmlns:a16="http://schemas.microsoft.com/office/drawing/2014/main" id="{23BA67CD-8E82-9921-57D0-ECF06F2A1B57}"/>
              </a:ext>
            </a:extLst>
          </p:cNvPr>
          <p:cNvSpPr/>
          <p:nvPr/>
        </p:nvSpPr>
        <p:spPr>
          <a:xfrm rot="5400000">
            <a:off x="10944258" y="355675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C91BEDE-9A0B-19D3-5E61-D99F82890C6E}"/>
              </a:ext>
            </a:extLst>
          </p:cNvPr>
          <p:cNvSpPr txBox="1"/>
          <p:nvPr/>
        </p:nvSpPr>
        <p:spPr>
          <a:xfrm>
            <a:off x="8288623" y="4300622"/>
            <a:ext cx="442750" cy="646331"/>
          </a:xfrm>
          <a:prstGeom prst="rect">
            <a:avLst/>
          </a:prstGeom>
          <a:noFill/>
        </p:spPr>
        <p:txBody>
          <a:bodyPr wrap="none" rtlCol="0">
            <a:spAutoFit/>
          </a:bodyPr>
          <a:lstStyle/>
          <a:p>
            <a:r>
              <a:rPr lang="en-US" altLang="ja-JP" sz="3600" dirty="0"/>
              <a:t>a</a:t>
            </a:r>
            <a:endParaRPr kumimoji="1" lang="ja-JP" altLang="en-US" sz="3600" dirty="0"/>
          </a:p>
        </p:txBody>
      </p:sp>
      <p:sp>
        <p:nvSpPr>
          <p:cNvPr id="20" name="テキスト ボックス 19">
            <a:extLst>
              <a:ext uri="{FF2B5EF4-FFF2-40B4-BE49-F238E27FC236}">
                <a16:creationId xmlns:a16="http://schemas.microsoft.com/office/drawing/2014/main" id="{F4F24055-8D85-F0AE-6276-67266635783B}"/>
              </a:ext>
            </a:extLst>
          </p:cNvPr>
          <p:cNvSpPr txBox="1"/>
          <p:nvPr/>
        </p:nvSpPr>
        <p:spPr>
          <a:xfrm>
            <a:off x="9567981" y="4377886"/>
            <a:ext cx="441146" cy="646331"/>
          </a:xfrm>
          <a:prstGeom prst="rect">
            <a:avLst/>
          </a:prstGeom>
          <a:noFill/>
        </p:spPr>
        <p:txBody>
          <a:bodyPr wrap="none" rtlCol="0">
            <a:spAutoFit/>
          </a:bodyPr>
          <a:lstStyle/>
          <a:p>
            <a:r>
              <a:rPr kumimoji="1" lang="en-US" altLang="ja-JP" sz="3600" dirty="0"/>
              <a:t>3</a:t>
            </a:r>
            <a:endParaRPr kumimoji="1" lang="ja-JP" altLang="en-US" sz="3600" dirty="0"/>
          </a:p>
        </p:txBody>
      </p:sp>
      <p:sp>
        <p:nvSpPr>
          <p:cNvPr id="21" name="テキスト ボックス 20">
            <a:extLst>
              <a:ext uri="{FF2B5EF4-FFF2-40B4-BE49-F238E27FC236}">
                <a16:creationId xmlns:a16="http://schemas.microsoft.com/office/drawing/2014/main" id="{3FD250FF-8907-5DFB-C398-F3D813EBF3A8}"/>
              </a:ext>
            </a:extLst>
          </p:cNvPr>
          <p:cNvSpPr txBox="1"/>
          <p:nvPr/>
        </p:nvSpPr>
        <p:spPr>
          <a:xfrm>
            <a:off x="10846536" y="4397582"/>
            <a:ext cx="343364" cy="646331"/>
          </a:xfrm>
          <a:prstGeom prst="rect">
            <a:avLst/>
          </a:prstGeom>
          <a:noFill/>
        </p:spPr>
        <p:txBody>
          <a:bodyPr wrap="none" rtlCol="0">
            <a:spAutoFit/>
          </a:bodyPr>
          <a:lstStyle/>
          <a:p>
            <a:r>
              <a:rPr lang="en-US" altLang="ja-JP" sz="3600" dirty="0"/>
              <a:t>f</a:t>
            </a:r>
            <a:endParaRPr kumimoji="1" lang="ja-JP" altLang="en-US" sz="3600" dirty="0"/>
          </a:p>
        </p:txBody>
      </p:sp>
      <p:sp>
        <p:nvSpPr>
          <p:cNvPr id="22" name="楕円 21">
            <a:extLst>
              <a:ext uri="{FF2B5EF4-FFF2-40B4-BE49-F238E27FC236}">
                <a16:creationId xmlns:a16="http://schemas.microsoft.com/office/drawing/2014/main" id="{0B1F66B2-6C41-DD20-3F0A-E0BEA853E149}"/>
              </a:ext>
            </a:extLst>
          </p:cNvPr>
          <p:cNvSpPr/>
          <p:nvPr/>
        </p:nvSpPr>
        <p:spPr>
          <a:xfrm>
            <a:off x="5027427" y="3472950"/>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46BA5E53-BA63-D60D-BCC6-F8B1E171334F}"/>
              </a:ext>
            </a:extLst>
          </p:cNvPr>
          <p:cNvSpPr/>
          <p:nvPr/>
        </p:nvSpPr>
        <p:spPr>
          <a:xfrm>
            <a:off x="1312625" y="3809006"/>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B063A9FB-75EB-4A1C-08FC-883AA3BC6C58}"/>
              </a:ext>
            </a:extLst>
          </p:cNvPr>
          <p:cNvSpPr/>
          <p:nvPr/>
        </p:nvSpPr>
        <p:spPr>
          <a:xfrm>
            <a:off x="5027427" y="5352327"/>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50269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03208E-C2E7-D278-EEB4-6AA41D8520CC}"/>
              </a:ext>
            </a:extLst>
          </p:cNvPr>
          <p:cNvSpPr>
            <a:spLocks noGrp="1"/>
          </p:cNvSpPr>
          <p:nvPr>
            <p:ph type="title"/>
          </p:nvPr>
        </p:nvSpPr>
        <p:spPr/>
        <p:txBody>
          <a:bodyPr/>
          <a:lstStyle/>
          <a:p>
            <a:r>
              <a:rPr kumimoji="1" lang="ja-JP" altLang="en-US" dirty="0"/>
              <a:t>参考図書</a:t>
            </a:r>
          </a:p>
        </p:txBody>
      </p:sp>
      <p:sp>
        <p:nvSpPr>
          <p:cNvPr id="3" name="コンテンツ プレースホルダー 2">
            <a:extLst>
              <a:ext uri="{FF2B5EF4-FFF2-40B4-BE49-F238E27FC236}">
                <a16:creationId xmlns:a16="http://schemas.microsoft.com/office/drawing/2014/main" id="{C853B1A2-05D3-9A0A-D75E-017A7289C11E}"/>
              </a:ext>
            </a:extLst>
          </p:cNvPr>
          <p:cNvSpPr>
            <a:spLocks noGrp="1"/>
          </p:cNvSpPr>
          <p:nvPr>
            <p:ph idx="1"/>
          </p:nvPr>
        </p:nvSpPr>
        <p:spPr/>
        <p:txBody>
          <a:bodyPr>
            <a:normAutofit lnSpcReduction="10000"/>
          </a:bodyPr>
          <a:lstStyle/>
          <a:p>
            <a:r>
              <a:rPr kumimoji="1" lang="ja-JP" altLang="en-US" dirty="0"/>
              <a:t>想定するテキスト</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ja-JP" altLang="en-US" dirty="0"/>
              <a:t>持ってなくても</a:t>
            </a:r>
            <a:r>
              <a:rPr lang="en-US" altLang="ja-JP" dirty="0"/>
              <a:t>OK</a:t>
            </a:r>
          </a:p>
          <a:p>
            <a:r>
              <a:rPr kumimoji="1" lang="en-US" altLang="ja-JP" dirty="0">
                <a:hlinkClick r:id="rId2"/>
              </a:rPr>
              <a:t>https://amzn.asia/d/6t4mv29</a:t>
            </a:r>
            <a:endParaRPr kumimoji="1" lang="en-US" altLang="ja-JP" dirty="0"/>
          </a:p>
          <a:p>
            <a:endParaRPr kumimoji="1" lang="ja-JP" altLang="en-US" dirty="0"/>
          </a:p>
        </p:txBody>
      </p:sp>
      <p:sp>
        <p:nvSpPr>
          <p:cNvPr id="4" name="フッター プレースホルダー 3">
            <a:extLst>
              <a:ext uri="{FF2B5EF4-FFF2-40B4-BE49-F238E27FC236}">
                <a16:creationId xmlns:a16="http://schemas.microsoft.com/office/drawing/2014/main" id="{A7B60F56-D9D0-879A-3BA5-B90C89D86C62}"/>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B0C8A95C-6894-1508-80DD-B18CF311BBD8}"/>
              </a:ext>
            </a:extLst>
          </p:cNvPr>
          <p:cNvSpPr>
            <a:spLocks noGrp="1"/>
          </p:cNvSpPr>
          <p:nvPr>
            <p:ph type="sldNum" sz="quarter" idx="12"/>
          </p:nvPr>
        </p:nvSpPr>
        <p:spPr/>
        <p:txBody>
          <a:bodyPr/>
          <a:lstStyle/>
          <a:p>
            <a:fld id="{40E56BE1-9742-4F29-8D63-9E2A886A5384}" type="slidenum">
              <a:rPr kumimoji="1" lang="ja-JP" altLang="en-US" smtClean="0"/>
              <a:t>3</a:t>
            </a:fld>
            <a:endParaRPr kumimoji="1" lang="ja-JP" altLang="en-US"/>
          </a:p>
        </p:txBody>
      </p:sp>
      <p:pic>
        <p:nvPicPr>
          <p:cNvPr id="7" name="図 6">
            <a:extLst>
              <a:ext uri="{FF2B5EF4-FFF2-40B4-BE49-F238E27FC236}">
                <a16:creationId xmlns:a16="http://schemas.microsoft.com/office/drawing/2014/main" id="{FB584F31-5A85-58E5-9C01-3F8C8A505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519" y="2054619"/>
            <a:ext cx="6285688" cy="2921641"/>
          </a:xfrm>
          <a:prstGeom prst="rect">
            <a:avLst/>
          </a:prstGeom>
        </p:spPr>
      </p:pic>
    </p:spTree>
    <p:extLst>
      <p:ext uri="{BB962C8B-B14F-4D97-AF65-F5344CB8AC3E}">
        <p14:creationId xmlns:p14="http://schemas.microsoft.com/office/powerpoint/2010/main" val="1706666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16</a:t>
            </a:r>
            <a:r>
              <a:rPr kumimoji="1" lang="ja-JP" altLang="en-US" dirty="0"/>
              <a:t>進数の変換</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lang="ja-JP" altLang="en-US" dirty="0"/>
              <a:t>実際に問題を解くときには、</a:t>
            </a:r>
            <a:r>
              <a:rPr lang="en-US" altLang="ja-JP" dirty="0"/>
              <a:t>16</a:t>
            </a:r>
            <a:r>
              <a:rPr lang="ja-JP" altLang="en-US" dirty="0"/>
              <a:t>までの</a:t>
            </a:r>
            <a:r>
              <a:rPr lang="en-US" altLang="ja-JP" dirty="0"/>
              <a:t>2</a:t>
            </a:r>
            <a:r>
              <a:rPr lang="ja-JP" altLang="en-US" dirty="0"/>
              <a:t>進数の対応表を作るとよい</a:t>
            </a:r>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30</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nvGraphicFramePr>
        <p:xfrm>
          <a:off x="838200" y="2493553"/>
          <a:ext cx="3128212" cy="365760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0100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0101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0110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0111</a:t>
                      </a:r>
                      <a:endParaRPr kumimoji="1" lang="ja-JP" altLang="en-US" dirty="0"/>
                    </a:p>
                  </a:txBody>
                  <a:tcPr/>
                </a:tc>
                <a:extLst>
                  <a:ext uri="{0D108BD9-81ED-4DB2-BD59-A6C34878D82A}">
                    <a16:rowId xmlns:a16="http://schemas.microsoft.com/office/drawing/2014/main" val="2772203245"/>
                  </a:ext>
                </a:extLst>
              </a:tr>
              <a:tr h="353615">
                <a:tc>
                  <a:txBody>
                    <a:bodyPr/>
                    <a:lstStyle/>
                    <a:p>
                      <a:pPr algn="ctr"/>
                      <a:r>
                        <a:rPr kumimoji="1" lang="en-US" altLang="ja-JP" dirty="0"/>
                        <a:t>8</a:t>
                      </a:r>
                      <a:endParaRPr kumimoji="1" lang="ja-JP" altLang="en-US" dirty="0"/>
                    </a:p>
                  </a:txBody>
                  <a:tcPr/>
                </a:tc>
                <a:tc>
                  <a:txBody>
                    <a:bodyPr/>
                    <a:lstStyle/>
                    <a:p>
                      <a:pPr algn="ctr"/>
                      <a:r>
                        <a:rPr kumimoji="1" lang="en-US" altLang="ja-JP" dirty="0"/>
                        <a:t>1000</a:t>
                      </a:r>
                      <a:endParaRPr kumimoji="1" lang="ja-JP" altLang="en-US" dirty="0"/>
                    </a:p>
                  </a:txBody>
                  <a:tcPr/>
                </a:tc>
                <a:extLst>
                  <a:ext uri="{0D108BD9-81ED-4DB2-BD59-A6C34878D82A}">
                    <a16:rowId xmlns:a16="http://schemas.microsoft.com/office/drawing/2014/main" val="2018194864"/>
                  </a:ext>
                </a:extLst>
              </a:tr>
            </a:tbl>
          </a:graphicData>
        </a:graphic>
      </p:graphicFrame>
      <p:graphicFrame>
        <p:nvGraphicFramePr>
          <p:cNvPr id="9" name="表 8">
            <a:extLst>
              <a:ext uri="{FF2B5EF4-FFF2-40B4-BE49-F238E27FC236}">
                <a16:creationId xmlns:a16="http://schemas.microsoft.com/office/drawing/2014/main" id="{06751FED-FE8E-B793-BE78-977F7AFF6B1B}"/>
              </a:ext>
            </a:extLst>
          </p:cNvPr>
          <p:cNvGraphicFramePr>
            <a:graphicFrameLocks noGrp="1"/>
          </p:cNvGraphicFramePr>
          <p:nvPr/>
        </p:nvGraphicFramePr>
        <p:xfrm>
          <a:off x="4531894" y="2859313"/>
          <a:ext cx="3128212" cy="292608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9</a:t>
                      </a:r>
                    </a:p>
                  </a:txBody>
                  <a:tcPr/>
                </a:tc>
                <a:tc>
                  <a:txBody>
                    <a:bodyPr/>
                    <a:lstStyle/>
                    <a:p>
                      <a:pPr algn="ctr"/>
                      <a:r>
                        <a:rPr kumimoji="1" lang="en-US" altLang="ja-JP" dirty="0"/>
                        <a:t>1001</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a</a:t>
                      </a:r>
                      <a:endParaRPr kumimoji="1" lang="ja-JP" altLang="en-US" dirty="0"/>
                    </a:p>
                  </a:txBody>
                  <a:tcPr/>
                </a:tc>
                <a:tc>
                  <a:txBody>
                    <a:bodyPr/>
                    <a:lstStyle/>
                    <a:p>
                      <a:pPr algn="ctr"/>
                      <a:r>
                        <a:rPr kumimoji="1" lang="en-US" altLang="ja-JP" dirty="0"/>
                        <a:t>1010</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b</a:t>
                      </a:r>
                      <a:endParaRPr kumimoji="1" lang="ja-JP" altLang="en-US" dirty="0"/>
                    </a:p>
                  </a:txBody>
                  <a:tcPr/>
                </a:tc>
                <a:tc>
                  <a:txBody>
                    <a:bodyPr/>
                    <a:lstStyle/>
                    <a:p>
                      <a:pPr algn="ctr"/>
                      <a:r>
                        <a:rPr kumimoji="1" lang="en-US" altLang="ja-JP" dirty="0"/>
                        <a:t>1011</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c</a:t>
                      </a:r>
                      <a:endParaRPr kumimoji="1" lang="ja-JP" altLang="en-US" dirty="0"/>
                    </a:p>
                  </a:txBody>
                  <a:tcPr/>
                </a:tc>
                <a:tc>
                  <a:txBody>
                    <a:bodyPr/>
                    <a:lstStyle/>
                    <a:p>
                      <a:pPr algn="ctr"/>
                      <a:r>
                        <a:rPr kumimoji="1" lang="en-US" altLang="ja-JP" dirty="0"/>
                        <a:t>1100</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d</a:t>
                      </a:r>
                      <a:endParaRPr kumimoji="1" lang="ja-JP" altLang="en-US" dirty="0"/>
                    </a:p>
                  </a:txBody>
                  <a:tcPr/>
                </a:tc>
                <a:tc>
                  <a:txBody>
                    <a:bodyPr/>
                    <a:lstStyle/>
                    <a:p>
                      <a:pPr algn="ctr"/>
                      <a:r>
                        <a:rPr kumimoji="1" lang="en-US" altLang="ja-JP" dirty="0"/>
                        <a:t>1101</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e</a:t>
                      </a:r>
                      <a:endParaRPr kumimoji="1" lang="ja-JP" altLang="en-US" dirty="0"/>
                    </a:p>
                  </a:txBody>
                  <a:tcPr/>
                </a:tc>
                <a:tc>
                  <a:txBody>
                    <a:bodyPr/>
                    <a:lstStyle/>
                    <a:p>
                      <a:pPr algn="ctr"/>
                      <a:r>
                        <a:rPr kumimoji="1" lang="en-US" altLang="ja-JP" dirty="0"/>
                        <a:t>1110</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f</a:t>
                      </a:r>
                      <a:endParaRPr kumimoji="1" lang="ja-JP" altLang="en-US" dirty="0"/>
                    </a:p>
                  </a:txBody>
                  <a:tcPr/>
                </a:tc>
                <a:tc>
                  <a:txBody>
                    <a:bodyPr/>
                    <a:lstStyle/>
                    <a:p>
                      <a:pPr algn="ctr"/>
                      <a:r>
                        <a:rPr kumimoji="1" lang="en-US" altLang="ja-JP" dirty="0"/>
                        <a:t>1111</a:t>
                      </a:r>
                      <a:endParaRPr kumimoji="1" lang="ja-JP" altLang="en-US" dirty="0"/>
                    </a:p>
                  </a:txBody>
                  <a:tcPr/>
                </a:tc>
                <a:extLst>
                  <a:ext uri="{0D108BD9-81ED-4DB2-BD59-A6C34878D82A}">
                    <a16:rowId xmlns:a16="http://schemas.microsoft.com/office/drawing/2014/main" val="1383104552"/>
                  </a:ext>
                </a:extLst>
              </a:tr>
            </a:tbl>
          </a:graphicData>
        </a:graphic>
      </p:graphicFrame>
      <p:sp>
        <p:nvSpPr>
          <p:cNvPr id="15" name="テキスト ボックス 14">
            <a:extLst>
              <a:ext uri="{FF2B5EF4-FFF2-40B4-BE49-F238E27FC236}">
                <a16:creationId xmlns:a16="http://schemas.microsoft.com/office/drawing/2014/main" id="{03879E25-5DAA-A42C-A9ED-523615DD1C4A}"/>
              </a:ext>
            </a:extLst>
          </p:cNvPr>
          <p:cNvSpPr txBox="1"/>
          <p:nvPr/>
        </p:nvSpPr>
        <p:spPr>
          <a:xfrm>
            <a:off x="7918045" y="3339966"/>
            <a:ext cx="3788217" cy="646331"/>
          </a:xfrm>
          <a:prstGeom prst="rect">
            <a:avLst/>
          </a:prstGeom>
          <a:noFill/>
        </p:spPr>
        <p:txBody>
          <a:bodyPr wrap="none" rtlCol="0">
            <a:spAutoFit/>
          </a:bodyPr>
          <a:lstStyle/>
          <a:p>
            <a:r>
              <a:rPr kumimoji="1" lang="en-US" altLang="ja-JP" sz="3600" dirty="0"/>
              <a:t>1010 </a:t>
            </a:r>
            <a:r>
              <a:rPr lang="ja-JP" altLang="en-US" sz="3600" dirty="0"/>
              <a:t> </a:t>
            </a:r>
            <a:r>
              <a:rPr kumimoji="1" lang="en-US" altLang="ja-JP" sz="3600" dirty="0"/>
              <a:t>0011  1111</a:t>
            </a:r>
            <a:endParaRPr kumimoji="1" lang="ja-JP" altLang="en-US" sz="3600" dirty="0"/>
          </a:p>
        </p:txBody>
      </p:sp>
      <p:sp>
        <p:nvSpPr>
          <p:cNvPr id="16" name="右中かっこ 15">
            <a:extLst>
              <a:ext uri="{FF2B5EF4-FFF2-40B4-BE49-F238E27FC236}">
                <a16:creationId xmlns:a16="http://schemas.microsoft.com/office/drawing/2014/main" id="{5947F906-91D2-5981-78DD-15297A287DA1}"/>
              </a:ext>
            </a:extLst>
          </p:cNvPr>
          <p:cNvSpPr/>
          <p:nvPr/>
        </p:nvSpPr>
        <p:spPr>
          <a:xfrm rot="5400000">
            <a:off x="8387147" y="355675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右中かっこ 16">
            <a:extLst>
              <a:ext uri="{FF2B5EF4-FFF2-40B4-BE49-F238E27FC236}">
                <a16:creationId xmlns:a16="http://schemas.microsoft.com/office/drawing/2014/main" id="{F745DE60-E366-0ED0-1590-68AF4AC9B8CE}"/>
              </a:ext>
            </a:extLst>
          </p:cNvPr>
          <p:cNvSpPr/>
          <p:nvPr/>
        </p:nvSpPr>
        <p:spPr>
          <a:xfrm rot="5400000">
            <a:off x="9665703" y="355675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右中かっこ 17">
            <a:extLst>
              <a:ext uri="{FF2B5EF4-FFF2-40B4-BE49-F238E27FC236}">
                <a16:creationId xmlns:a16="http://schemas.microsoft.com/office/drawing/2014/main" id="{23BA67CD-8E82-9921-57D0-ECF06F2A1B57}"/>
              </a:ext>
            </a:extLst>
          </p:cNvPr>
          <p:cNvSpPr/>
          <p:nvPr/>
        </p:nvSpPr>
        <p:spPr>
          <a:xfrm rot="5400000">
            <a:off x="10944258" y="355675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C91BEDE-9A0B-19D3-5E61-D99F82890C6E}"/>
              </a:ext>
            </a:extLst>
          </p:cNvPr>
          <p:cNvSpPr txBox="1"/>
          <p:nvPr/>
        </p:nvSpPr>
        <p:spPr>
          <a:xfrm>
            <a:off x="8288623" y="4300622"/>
            <a:ext cx="442750" cy="646331"/>
          </a:xfrm>
          <a:prstGeom prst="rect">
            <a:avLst/>
          </a:prstGeom>
          <a:noFill/>
        </p:spPr>
        <p:txBody>
          <a:bodyPr wrap="none" rtlCol="0">
            <a:spAutoFit/>
          </a:bodyPr>
          <a:lstStyle/>
          <a:p>
            <a:r>
              <a:rPr lang="en-US" altLang="ja-JP" sz="3600" dirty="0"/>
              <a:t>a</a:t>
            </a:r>
            <a:endParaRPr kumimoji="1" lang="ja-JP" altLang="en-US" sz="3600" dirty="0"/>
          </a:p>
        </p:txBody>
      </p:sp>
      <p:sp>
        <p:nvSpPr>
          <p:cNvPr id="20" name="テキスト ボックス 19">
            <a:extLst>
              <a:ext uri="{FF2B5EF4-FFF2-40B4-BE49-F238E27FC236}">
                <a16:creationId xmlns:a16="http://schemas.microsoft.com/office/drawing/2014/main" id="{F4F24055-8D85-F0AE-6276-67266635783B}"/>
              </a:ext>
            </a:extLst>
          </p:cNvPr>
          <p:cNvSpPr txBox="1"/>
          <p:nvPr/>
        </p:nvSpPr>
        <p:spPr>
          <a:xfrm>
            <a:off x="9567981" y="4377886"/>
            <a:ext cx="441146" cy="646331"/>
          </a:xfrm>
          <a:prstGeom prst="rect">
            <a:avLst/>
          </a:prstGeom>
          <a:noFill/>
        </p:spPr>
        <p:txBody>
          <a:bodyPr wrap="none" rtlCol="0">
            <a:spAutoFit/>
          </a:bodyPr>
          <a:lstStyle/>
          <a:p>
            <a:r>
              <a:rPr kumimoji="1" lang="en-US" altLang="ja-JP" sz="3600" dirty="0"/>
              <a:t>3</a:t>
            </a:r>
            <a:endParaRPr kumimoji="1" lang="ja-JP" altLang="en-US" sz="3600" dirty="0"/>
          </a:p>
        </p:txBody>
      </p:sp>
      <p:sp>
        <p:nvSpPr>
          <p:cNvPr id="21" name="テキスト ボックス 20">
            <a:extLst>
              <a:ext uri="{FF2B5EF4-FFF2-40B4-BE49-F238E27FC236}">
                <a16:creationId xmlns:a16="http://schemas.microsoft.com/office/drawing/2014/main" id="{3FD250FF-8907-5DFB-C398-F3D813EBF3A8}"/>
              </a:ext>
            </a:extLst>
          </p:cNvPr>
          <p:cNvSpPr txBox="1"/>
          <p:nvPr/>
        </p:nvSpPr>
        <p:spPr>
          <a:xfrm>
            <a:off x="10846536" y="4397582"/>
            <a:ext cx="343364" cy="646331"/>
          </a:xfrm>
          <a:prstGeom prst="rect">
            <a:avLst/>
          </a:prstGeom>
          <a:noFill/>
        </p:spPr>
        <p:txBody>
          <a:bodyPr wrap="none" rtlCol="0">
            <a:spAutoFit/>
          </a:bodyPr>
          <a:lstStyle/>
          <a:p>
            <a:r>
              <a:rPr lang="en-US" altLang="ja-JP" sz="3600" dirty="0"/>
              <a:t>f</a:t>
            </a:r>
            <a:endParaRPr kumimoji="1" lang="ja-JP" altLang="en-US" sz="3600" dirty="0"/>
          </a:p>
        </p:txBody>
      </p:sp>
      <p:sp>
        <p:nvSpPr>
          <p:cNvPr id="22" name="楕円 21">
            <a:extLst>
              <a:ext uri="{FF2B5EF4-FFF2-40B4-BE49-F238E27FC236}">
                <a16:creationId xmlns:a16="http://schemas.microsoft.com/office/drawing/2014/main" id="{0B1F66B2-6C41-DD20-3F0A-E0BEA853E149}"/>
              </a:ext>
            </a:extLst>
          </p:cNvPr>
          <p:cNvSpPr/>
          <p:nvPr/>
        </p:nvSpPr>
        <p:spPr>
          <a:xfrm>
            <a:off x="5027427" y="3472950"/>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46BA5E53-BA63-D60D-BCC6-F8B1E171334F}"/>
              </a:ext>
            </a:extLst>
          </p:cNvPr>
          <p:cNvSpPr/>
          <p:nvPr/>
        </p:nvSpPr>
        <p:spPr>
          <a:xfrm>
            <a:off x="1312625" y="3809006"/>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B063A9FB-75EB-4A1C-08FC-883AA3BC6C58}"/>
              </a:ext>
            </a:extLst>
          </p:cNvPr>
          <p:cNvSpPr/>
          <p:nvPr/>
        </p:nvSpPr>
        <p:spPr>
          <a:xfrm>
            <a:off x="5027427" y="5352327"/>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782415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16</a:t>
            </a:r>
            <a:r>
              <a:rPr kumimoji="1" lang="ja-JP" altLang="en-US" dirty="0"/>
              <a:t>進数の変換：演習</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lang="en-US" altLang="ja-JP" dirty="0"/>
              <a:t>2</a:t>
            </a:r>
            <a:r>
              <a:rPr lang="ja-JP" altLang="en-US" dirty="0"/>
              <a:t>進数で</a:t>
            </a:r>
            <a:r>
              <a:rPr lang="en-US" altLang="ja-JP" dirty="0"/>
              <a:t>011100011101</a:t>
            </a:r>
            <a:r>
              <a:rPr lang="ja-JP" altLang="en-US" dirty="0"/>
              <a:t>は</a:t>
            </a:r>
            <a:r>
              <a:rPr lang="en-US" altLang="ja-JP" dirty="0"/>
              <a:t>16</a:t>
            </a:r>
            <a:r>
              <a:rPr lang="ja-JP" altLang="en-US" dirty="0"/>
              <a:t>進数でいくつか</a:t>
            </a:r>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31</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extLst>
              <p:ext uri="{D42A27DB-BD31-4B8C-83A1-F6EECF244321}">
                <p14:modId xmlns:p14="http://schemas.microsoft.com/office/powerpoint/2010/main" val="3038825134"/>
              </p:ext>
            </p:extLst>
          </p:nvPr>
        </p:nvGraphicFramePr>
        <p:xfrm>
          <a:off x="2676625" y="2493553"/>
          <a:ext cx="3128212" cy="365760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0100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0101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0110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0111</a:t>
                      </a:r>
                      <a:endParaRPr kumimoji="1" lang="ja-JP" altLang="en-US" dirty="0"/>
                    </a:p>
                  </a:txBody>
                  <a:tcPr/>
                </a:tc>
                <a:extLst>
                  <a:ext uri="{0D108BD9-81ED-4DB2-BD59-A6C34878D82A}">
                    <a16:rowId xmlns:a16="http://schemas.microsoft.com/office/drawing/2014/main" val="2772203245"/>
                  </a:ext>
                </a:extLst>
              </a:tr>
              <a:tr h="353615">
                <a:tc>
                  <a:txBody>
                    <a:bodyPr/>
                    <a:lstStyle/>
                    <a:p>
                      <a:pPr algn="ctr"/>
                      <a:r>
                        <a:rPr kumimoji="1" lang="en-US" altLang="ja-JP" dirty="0"/>
                        <a:t>8</a:t>
                      </a:r>
                      <a:endParaRPr kumimoji="1" lang="ja-JP" altLang="en-US" dirty="0"/>
                    </a:p>
                  </a:txBody>
                  <a:tcPr/>
                </a:tc>
                <a:tc>
                  <a:txBody>
                    <a:bodyPr/>
                    <a:lstStyle/>
                    <a:p>
                      <a:pPr algn="ctr"/>
                      <a:r>
                        <a:rPr kumimoji="1" lang="en-US" altLang="ja-JP" dirty="0"/>
                        <a:t>1000</a:t>
                      </a:r>
                      <a:endParaRPr kumimoji="1" lang="ja-JP" altLang="en-US" dirty="0"/>
                    </a:p>
                  </a:txBody>
                  <a:tcPr/>
                </a:tc>
                <a:extLst>
                  <a:ext uri="{0D108BD9-81ED-4DB2-BD59-A6C34878D82A}">
                    <a16:rowId xmlns:a16="http://schemas.microsoft.com/office/drawing/2014/main" val="2018194864"/>
                  </a:ext>
                </a:extLst>
              </a:tr>
            </a:tbl>
          </a:graphicData>
        </a:graphic>
      </p:graphicFrame>
      <p:graphicFrame>
        <p:nvGraphicFramePr>
          <p:cNvPr id="9" name="表 8">
            <a:extLst>
              <a:ext uri="{FF2B5EF4-FFF2-40B4-BE49-F238E27FC236}">
                <a16:creationId xmlns:a16="http://schemas.microsoft.com/office/drawing/2014/main" id="{06751FED-FE8E-B793-BE78-977F7AFF6B1B}"/>
              </a:ext>
            </a:extLst>
          </p:cNvPr>
          <p:cNvGraphicFramePr>
            <a:graphicFrameLocks noGrp="1"/>
          </p:cNvGraphicFramePr>
          <p:nvPr>
            <p:extLst>
              <p:ext uri="{D42A27DB-BD31-4B8C-83A1-F6EECF244321}">
                <p14:modId xmlns:p14="http://schemas.microsoft.com/office/powerpoint/2010/main" val="4215547199"/>
              </p:ext>
            </p:extLst>
          </p:nvPr>
        </p:nvGraphicFramePr>
        <p:xfrm>
          <a:off x="6370319" y="2859313"/>
          <a:ext cx="3128212" cy="292608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9</a:t>
                      </a:r>
                    </a:p>
                  </a:txBody>
                  <a:tcPr/>
                </a:tc>
                <a:tc>
                  <a:txBody>
                    <a:bodyPr/>
                    <a:lstStyle/>
                    <a:p>
                      <a:pPr algn="ctr"/>
                      <a:r>
                        <a:rPr kumimoji="1" lang="en-US" altLang="ja-JP" dirty="0"/>
                        <a:t>1001</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a</a:t>
                      </a:r>
                      <a:endParaRPr kumimoji="1" lang="ja-JP" altLang="en-US" dirty="0"/>
                    </a:p>
                  </a:txBody>
                  <a:tcPr/>
                </a:tc>
                <a:tc>
                  <a:txBody>
                    <a:bodyPr/>
                    <a:lstStyle/>
                    <a:p>
                      <a:pPr algn="ctr"/>
                      <a:r>
                        <a:rPr kumimoji="1" lang="en-US" altLang="ja-JP" dirty="0"/>
                        <a:t>1010</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b</a:t>
                      </a:r>
                      <a:endParaRPr kumimoji="1" lang="ja-JP" altLang="en-US" dirty="0"/>
                    </a:p>
                  </a:txBody>
                  <a:tcPr/>
                </a:tc>
                <a:tc>
                  <a:txBody>
                    <a:bodyPr/>
                    <a:lstStyle/>
                    <a:p>
                      <a:pPr algn="ctr"/>
                      <a:r>
                        <a:rPr kumimoji="1" lang="en-US" altLang="ja-JP" dirty="0"/>
                        <a:t>1011</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c</a:t>
                      </a:r>
                      <a:endParaRPr kumimoji="1" lang="ja-JP" altLang="en-US" dirty="0"/>
                    </a:p>
                  </a:txBody>
                  <a:tcPr/>
                </a:tc>
                <a:tc>
                  <a:txBody>
                    <a:bodyPr/>
                    <a:lstStyle/>
                    <a:p>
                      <a:pPr algn="ctr"/>
                      <a:r>
                        <a:rPr kumimoji="1" lang="en-US" altLang="ja-JP" dirty="0"/>
                        <a:t>1100</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d</a:t>
                      </a:r>
                      <a:endParaRPr kumimoji="1" lang="ja-JP" altLang="en-US" dirty="0"/>
                    </a:p>
                  </a:txBody>
                  <a:tcPr/>
                </a:tc>
                <a:tc>
                  <a:txBody>
                    <a:bodyPr/>
                    <a:lstStyle/>
                    <a:p>
                      <a:pPr algn="ctr"/>
                      <a:r>
                        <a:rPr kumimoji="1" lang="en-US" altLang="ja-JP" dirty="0"/>
                        <a:t>1101</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e</a:t>
                      </a:r>
                      <a:endParaRPr kumimoji="1" lang="ja-JP" altLang="en-US" dirty="0"/>
                    </a:p>
                  </a:txBody>
                  <a:tcPr/>
                </a:tc>
                <a:tc>
                  <a:txBody>
                    <a:bodyPr/>
                    <a:lstStyle/>
                    <a:p>
                      <a:pPr algn="ctr"/>
                      <a:r>
                        <a:rPr kumimoji="1" lang="en-US" altLang="ja-JP" dirty="0"/>
                        <a:t>1110</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f</a:t>
                      </a:r>
                      <a:endParaRPr kumimoji="1" lang="ja-JP" altLang="en-US" dirty="0"/>
                    </a:p>
                  </a:txBody>
                  <a:tcPr/>
                </a:tc>
                <a:tc>
                  <a:txBody>
                    <a:bodyPr/>
                    <a:lstStyle/>
                    <a:p>
                      <a:pPr algn="ctr"/>
                      <a:r>
                        <a:rPr kumimoji="1" lang="en-US" altLang="ja-JP" dirty="0"/>
                        <a:t>1111</a:t>
                      </a:r>
                      <a:endParaRPr kumimoji="1" lang="ja-JP" altLang="en-US" dirty="0"/>
                    </a:p>
                  </a:txBody>
                  <a:tcPr/>
                </a:tc>
                <a:extLst>
                  <a:ext uri="{0D108BD9-81ED-4DB2-BD59-A6C34878D82A}">
                    <a16:rowId xmlns:a16="http://schemas.microsoft.com/office/drawing/2014/main" val="1383104552"/>
                  </a:ext>
                </a:extLst>
              </a:tr>
            </a:tbl>
          </a:graphicData>
        </a:graphic>
      </p:graphicFrame>
    </p:spTree>
    <p:extLst>
      <p:ext uri="{BB962C8B-B14F-4D97-AF65-F5344CB8AC3E}">
        <p14:creationId xmlns:p14="http://schemas.microsoft.com/office/powerpoint/2010/main" val="88584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16</a:t>
            </a:r>
            <a:r>
              <a:rPr kumimoji="1" lang="ja-JP" altLang="en-US" dirty="0"/>
              <a:t>進数の変換：答え</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lang="en-US" altLang="ja-JP" dirty="0"/>
              <a:t>2</a:t>
            </a:r>
            <a:r>
              <a:rPr lang="ja-JP" altLang="en-US" dirty="0"/>
              <a:t>進数で</a:t>
            </a:r>
            <a:r>
              <a:rPr lang="en-US" altLang="ja-JP" dirty="0"/>
              <a:t>011100011101</a:t>
            </a:r>
            <a:r>
              <a:rPr lang="ja-JP" altLang="en-US" dirty="0"/>
              <a:t>は</a:t>
            </a:r>
            <a:r>
              <a:rPr lang="en-US" altLang="ja-JP" dirty="0"/>
              <a:t>16</a:t>
            </a:r>
            <a:r>
              <a:rPr lang="ja-JP" altLang="en-US" dirty="0"/>
              <a:t>進数でいくつか</a:t>
            </a:r>
            <a:endParaRPr kumimoji="1" lang="ja-JP" altLang="en-US" dirty="0"/>
          </a:p>
          <a:p>
            <a:pPr marL="0" indent="0">
              <a:buNone/>
            </a:pPr>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32</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nvGraphicFramePr>
        <p:xfrm>
          <a:off x="838200" y="2493553"/>
          <a:ext cx="3128212" cy="365760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0100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0101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0110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0111</a:t>
                      </a:r>
                      <a:endParaRPr kumimoji="1" lang="ja-JP" altLang="en-US" dirty="0"/>
                    </a:p>
                  </a:txBody>
                  <a:tcPr/>
                </a:tc>
                <a:extLst>
                  <a:ext uri="{0D108BD9-81ED-4DB2-BD59-A6C34878D82A}">
                    <a16:rowId xmlns:a16="http://schemas.microsoft.com/office/drawing/2014/main" val="2772203245"/>
                  </a:ext>
                </a:extLst>
              </a:tr>
              <a:tr h="353615">
                <a:tc>
                  <a:txBody>
                    <a:bodyPr/>
                    <a:lstStyle/>
                    <a:p>
                      <a:pPr algn="ctr"/>
                      <a:r>
                        <a:rPr kumimoji="1" lang="en-US" altLang="ja-JP" dirty="0"/>
                        <a:t>8</a:t>
                      </a:r>
                      <a:endParaRPr kumimoji="1" lang="ja-JP" altLang="en-US" dirty="0"/>
                    </a:p>
                  </a:txBody>
                  <a:tcPr/>
                </a:tc>
                <a:tc>
                  <a:txBody>
                    <a:bodyPr/>
                    <a:lstStyle/>
                    <a:p>
                      <a:pPr algn="ctr"/>
                      <a:r>
                        <a:rPr kumimoji="1" lang="en-US" altLang="ja-JP" dirty="0"/>
                        <a:t>1000</a:t>
                      </a:r>
                      <a:endParaRPr kumimoji="1" lang="ja-JP" altLang="en-US" dirty="0"/>
                    </a:p>
                  </a:txBody>
                  <a:tcPr/>
                </a:tc>
                <a:extLst>
                  <a:ext uri="{0D108BD9-81ED-4DB2-BD59-A6C34878D82A}">
                    <a16:rowId xmlns:a16="http://schemas.microsoft.com/office/drawing/2014/main" val="2018194864"/>
                  </a:ext>
                </a:extLst>
              </a:tr>
            </a:tbl>
          </a:graphicData>
        </a:graphic>
      </p:graphicFrame>
      <p:graphicFrame>
        <p:nvGraphicFramePr>
          <p:cNvPr id="9" name="表 8">
            <a:extLst>
              <a:ext uri="{FF2B5EF4-FFF2-40B4-BE49-F238E27FC236}">
                <a16:creationId xmlns:a16="http://schemas.microsoft.com/office/drawing/2014/main" id="{06751FED-FE8E-B793-BE78-977F7AFF6B1B}"/>
              </a:ext>
            </a:extLst>
          </p:cNvPr>
          <p:cNvGraphicFramePr>
            <a:graphicFrameLocks noGrp="1"/>
          </p:cNvGraphicFramePr>
          <p:nvPr>
            <p:extLst>
              <p:ext uri="{D42A27DB-BD31-4B8C-83A1-F6EECF244321}">
                <p14:modId xmlns:p14="http://schemas.microsoft.com/office/powerpoint/2010/main" val="2958782142"/>
              </p:ext>
            </p:extLst>
          </p:nvPr>
        </p:nvGraphicFramePr>
        <p:xfrm>
          <a:off x="4531894" y="2859313"/>
          <a:ext cx="3128212" cy="292608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9</a:t>
                      </a:r>
                    </a:p>
                  </a:txBody>
                  <a:tcPr/>
                </a:tc>
                <a:tc>
                  <a:txBody>
                    <a:bodyPr/>
                    <a:lstStyle/>
                    <a:p>
                      <a:pPr algn="ctr"/>
                      <a:r>
                        <a:rPr kumimoji="1" lang="en-US" altLang="ja-JP" dirty="0"/>
                        <a:t>1001</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a</a:t>
                      </a:r>
                      <a:endParaRPr kumimoji="1" lang="ja-JP" altLang="en-US" dirty="0"/>
                    </a:p>
                  </a:txBody>
                  <a:tcPr/>
                </a:tc>
                <a:tc>
                  <a:txBody>
                    <a:bodyPr/>
                    <a:lstStyle/>
                    <a:p>
                      <a:pPr algn="ctr"/>
                      <a:r>
                        <a:rPr kumimoji="1" lang="en-US" altLang="ja-JP" dirty="0"/>
                        <a:t>1010</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b</a:t>
                      </a:r>
                      <a:endParaRPr kumimoji="1" lang="ja-JP" altLang="en-US" dirty="0"/>
                    </a:p>
                  </a:txBody>
                  <a:tcPr/>
                </a:tc>
                <a:tc>
                  <a:txBody>
                    <a:bodyPr/>
                    <a:lstStyle/>
                    <a:p>
                      <a:pPr algn="ctr"/>
                      <a:r>
                        <a:rPr kumimoji="1" lang="en-US" altLang="ja-JP" dirty="0"/>
                        <a:t>1011</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c</a:t>
                      </a:r>
                      <a:endParaRPr kumimoji="1" lang="ja-JP" altLang="en-US" dirty="0"/>
                    </a:p>
                  </a:txBody>
                  <a:tcPr/>
                </a:tc>
                <a:tc>
                  <a:txBody>
                    <a:bodyPr/>
                    <a:lstStyle/>
                    <a:p>
                      <a:pPr algn="ctr"/>
                      <a:r>
                        <a:rPr kumimoji="1" lang="en-US" altLang="ja-JP" dirty="0"/>
                        <a:t>1100</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d</a:t>
                      </a:r>
                      <a:endParaRPr kumimoji="1" lang="ja-JP" altLang="en-US" dirty="0"/>
                    </a:p>
                  </a:txBody>
                  <a:tcPr/>
                </a:tc>
                <a:tc>
                  <a:txBody>
                    <a:bodyPr/>
                    <a:lstStyle/>
                    <a:p>
                      <a:pPr algn="ctr"/>
                      <a:r>
                        <a:rPr kumimoji="1" lang="en-US" altLang="ja-JP" dirty="0"/>
                        <a:t>1101</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e</a:t>
                      </a:r>
                      <a:endParaRPr kumimoji="1" lang="ja-JP" altLang="en-US" dirty="0"/>
                    </a:p>
                  </a:txBody>
                  <a:tcPr/>
                </a:tc>
                <a:tc>
                  <a:txBody>
                    <a:bodyPr/>
                    <a:lstStyle/>
                    <a:p>
                      <a:pPr algn="ctr"/>
                      <a:r>
                        <a:rPr kumimoji="1" lang="en-US" altLang="ja-JP" dirty="0"/>
                        <a:t>1110</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f</a:t>
                      </a:r>
                      <a:endParaRPr kumimoji="1" lang="ja-JP" altLang="en-US" dirty="0"/>
                    </a:p>
                  </a:txBody>
                  <a:tcPr/>
                </a:tc>
                <a:tc>
                  <a:txBody>
                    <a:bodyPr/>
                    <a:lstStyle/>
                    <a:p>
                      <a:pPr algn="ctr"/>
                      <a:r>
                        <a:rPr kumimoji="1" lang="en-US" altLang="ja-JP" dirty="0"/>
                        <a:t>1111</a:t>
                      </a:r>
                      <a:endParaRPr kumimoji="1" lang="ja-JP" altLang="en-US" dirty="0"/>
                    </a:p>
                  </a:txBody>
                  <a:tcPr/>
                </a:tc>
                <a:extLst>
                  <a:ext uri="{0D108BD9-81ED-4DB2-BD59-A6C34878D82A}">
                    <a16:rowId xmlns:a16="http://schemas.microsoft.com/office/drawing/2014/main" val="1383104552"/>
                  </a:ext>
                </a:extLst>
              </a:tr>
            </a:tbl>
          </a:graphicData>
        </a:graphic>
      </p:graphicFrame>
      <p:sp>
        <p:nvSpPr>
          <p:cNvPr id="15" name="テキスト ボックス 14">
            <a:extLst>
              <a:ext uri="{FF2B5EF4-FFF2-40B4-BE49-F238E27FC236}">
                <a16:creationId xmlns:a16="http://schemas.microsoft.com/office/drawing/2014/main" id="{03879E25-5DAA-A42C-A9ED-523615DD1C4A}"/>
              </a:ext>
            </a:extLst>
          </p:cNvPr>
          <p:cNvSpPr txBox="1"/>
          <p:nvPr/>
        </p:nvSpPr>
        <p:spPr>
          <a:xfrm>
            <a:off x="7918045" y="3339966"/>
            <a:ext cx="3788217" cy="646331"/>
          </a:xfrm>
          <a:prstGeom prst="rect">
            <a:avLst/>
          </a:prstGeom>
          <a:noFill/>
        </p:spPr>
        <p:txBody>
          <a:bodyPr wrap="none" rtlCol="0">
            <a:spAutoFit/>
          </a:bodyPr>
          <a:lstStyle/>
          <a:p>
            <a:r>
              <a:rPr kumimoji="1" lang="en-US" altLang="ja-JP" sz="3600" dirty="0"/>
              <a:t>0111 </a:t>
            </a:r>
            <a:r>
              <a:rPr lang="ja-JP" altLang="en-US" sz="3600" dirty="0"/>
              <a:t> </a:t>
            </a:r>
            <a:r>
              <a:rPr kumimoji="1" lang="en-US" altLang="ja-JP" sz="3600" dirty="0"/>
              <a:t>0001  0101</a:t>
            </a:r>
            <a:endParaRPr kumimoji="1" lang="ja-JP" altLang="en-US" sz="3600" dirty="0"/>
          </a:p>
        </p:txBody>
      </p:sp>
      <p:sp>
        <p:nvSpPr>
          <p:cNvPr id="16" name="右中かっこ 15">
            <a:extLst>
              <a:ext uri="{FF2B5EF4-FFF2-40B4-BE49-F238E27FC236}">
                <a16:creationId xmlns:a16="http://schemas.microsoft.com/office/drawing/2014/main" id="{5947F906-91D2-5981-78DD-15297A287DA1}"/>
              </a:ext>
            </a:extLst>
          </p:cNvPr>
          <p:cNvSpPr/>
          <p:nvPr/>
        </p:nvSpPr>
        <p:spPr>
          <a:xfrm rot="5400000">
            <a:off x="8387147" y="355675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右中かっこ 16">
            <a:extLst>
              <a:ext uri="{FF2B5EF4-FFF2-40B4-BE49-F238E27FC236}">
                <a16:creationId xmlns:a16="http://schemas.microsoft.com/office/drawing/2014/main" id="{F745DE60-E366-0ED0-1590-68AF4AC9B8CE}"/>
              </a:ext>
            </a:extLst>
          </p:cNvPr>
          <p:cNvSpPr/>
          <p:nvPr/>
        </p:nvSpPr>
        <p:spPr>
          <a:xfrm rot="5400000">
            <a:off x="9665703" y="355675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右中かっこ 17">
            <a:extLst>
              <a:ext uri="{FF2B5EF4-FFF2-40B4-BE49-F238E27FC236}">
                <a16:creationId xmlns:a16="http://schemas.microsoft.com/office/drawing/2014/main" id="{23BA67CD-8E82-9921-57D0-ECF06F2A1B57}"/>
              </a:ext>
            </a:extLst>
          </p:cNvPr>
          <p:cNvSpPr/>
          <p:nvPr/>
        </p:nvSpPr>
        <p:spPr>
          <a:xfrm rot="5400000">
            <a:off x="10944258" y="355675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C91BEDE-9A0B-19D3-5E61-D99F82890C6E}"/>
              </a:ext>
            </a:extLst>
          </p:cNvPr>
          <p:cNvSpPr txBox="1"/>
          <p:nvPr/>
        </p:nvSpPr>
        <p:spPr>
          <a:xfrm>
            <a:off x="8295041" y="4377885"/>
            <a:ext cx="441146" cy="646331"/>
          </a:xfrm>
          <a:prstGeom prst="rect">
            <a:avLst/>
          </a:prstGeom>
          <a:noFill/>
        </p:spPr>
        <p:txBody>
          <a:bodyPr wrap="none" rtlCol="0">
            <a:spAutoFit/>
          </a:bodyPr>
          <a:lstStyle/>
          <a:p>
            <a:r>
              <a:rPr lang="en-US" altLang="ja-JP" sz="3600" dirty="0"/>
              <a:t>7</a:t>
            </a:r>
            <a:endParaRPr kumimoji="1" lang="ja-JP" altLang="en-US" sz="3600" dirty="0"/>
          </a:p>
        </p:txBody>
      </p:sp>
      <p:sp>
        <p:nvSpPr>
          <p:cNvPr id="20" name="テキスト ボックス 19">
            <a:extLst>
              <a:ext uri="{FF2B5EF4-FFF2-40B4-BE49-F238E27FC236}">
                <a16:creationId xmlns:a16="http://schemas.microsoft.com/office/drawing/2014/main" id="{F4F24055-8D85-F0AE-6276-67266635783B}"/>
              </a:ext>
            </a:extLst>
          </p:cNvPr>
          <p:cNvSpPr txBox="1"/>
          <p:nvPr/>
        </p:nvSpPr>
        <p:spPr>
          <a:xfrm>
            <a:off x="9567981" y="4377886"/>
            <a:ext cx="441146" cy="646331"/>
          </a:xfrm>
          <a:prstGeom prst="rect">
            <a:avLst/>
          </a:prstGeom>
          <a:noFill/>
        </p:spPr>
        <p:txBody>
          <a:bodyPr wrap="none" rtlCol="0">
            <a:spAutoFit/>
          </a:bodyPr>
          <a:lstStyle/>
          <a:p>
            <a:r>
              <a:rPr kumimoji="1" lang="en-US" altLang="ja-JP" sz="3600" dirty="0"/>
              <a:t>1</a:t>
            </a:r>
            <a:endParaRPr kumimoji="1" lang="ja-JP" altLang="en-US" sz="3600" dirty="0"/>
          </a:p>
        </p:txBody>
      </p:sp>
      <p:sp>
        <p:nvSpPr>
          <p:cNvPr id="21" name="テキスト ボックス 20">
            <a:extLst>
              <a:ext uri="{FF2B5EF4-FFF2-40B4-BE49-F238E27FC236}">
                <a16:creationId xmlns:a16="http://schemas.microsoft.com/office/drawing/2014/main" id="{3FD250FF-8907-5DFB-C398-F3D813EBF3A8}"/>
              </a:ext>
            </a:extLst>
          </p:cNvPr>
          <p:cNvSpPr txBox="1"/>
          <p:nvPr/>
        </p:nvSpPr>
        <p:spPr>
          <a:xfrm>
            <a:off x="10846536" y="4397582"/>
            <a:ext cx="452368" cy="646331"/>
          </a:xfrm>
          <a:prstGeom prst="rect">
            <a:avLst/>
          </a:prstGeom>
          <a:noFill/>
        </p:spPr>
        <p:txBody>
          <a:bodyPr wrap="none" rtlCol="0">
            <a:spAutoFit/>
          </a:bodyPr>
          <a:lstStyle/>
          <a:p>
            <a:r>
              <a:rPr kumimoji="1" lang="en-US" altLang="ja-JP" sz="3600" dirty="0"/>
              <a:t>d</a:t>
            </a:r>
            <a:endParaRPr kumimoji="1" lang="ja-JP" altLang="en-US" sz="3600" dirty="0"/>
          </a:p>
        </p:txBody>
      </p:sp>
      <p:sp>
        <p:nvSpPr>
          <p:cNvPr id="22" name="楕円 21">
            <a:extLst>
              <a:ext uri="{FF2B5EF4-FFF2-40B4-BE49-F238E27FC236}">
                <a16:creationId xmlns:a16="http://schemas.microsoft.com/office/drawing/2014/main" id="{0B1F66B2-6C41-DD20-3F0A-E0BEA853E149}"/>
              </a:ext>
            </a:extLst>
          </p:cNvPr>
          <p:cNvSpPr/>
          <p:nvPr/>
        </p:nvSpPr>
        <p:spPr>
          <a:xfrm>
            <a:off x="1312625" y="3149784"/>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46BA5E53-BA63-D60D-BCC6-F8B1E171334F}"/>
              </a:ext>
            </a:extLst>
          </p:cNvPr>
          <p:cNvSpPr/>
          <p:nvPr/>
        </p:nvSpPr>
        <p:spPr>
          <a:xfrm>
            <a:off x="1445376" y="5278534"/>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B063A9FB-75EB-4A1C-08FC-883AA3BC6C58}"/>
              </a:ext>
            </a:extLst>
          </p:cNvPr>
          <p:cNvSpPr/>
          <p:nvPr/>
        </p:nvSpPr>
        <p:spPr>
          <a:xfrm>
            <a:off x="5055794" y="4560300"/>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945692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16</a:t>
            </a:r>
            <a:r>
              <a:rPr kumimoji="1" lang="ja-JP" altLang="en-US" dirty="0"/>
              <a:t>進数の変換：演習</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lang="en-US" altLang="ja-JP" dirty="0"/>
              <a:t>2</a:t>
            </a:r>
            <a:r>
              <a:rPr lang="ja-JP" altLang="en-US" dirty="0"/>
              <a:t>進数で</a:t>
            </a:r>
            <a:r>
              <a:rPr lang="en-US" altLang="ja-JP" dirty="0"/>
              <a:t>0110.1100</a:t>
            </a:r>
            <a:r>
              <a:rPr lang="ja-JP" altLang="en-US" dirty="0"/>
              <a:t>は</a:t>
            </a:r>
            <a:r>
              <a:rPr lang="en-US" altLang="ja-JP" dirty="0"/>
              <a:t>16</a:t>
            </a:r>
            <a:r>
              <a:rPr lang="ja-JP" altLang="en-US" dirty="0"/>
              <a:t>進数でいくつか</a:t>
            </a:r>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33</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nvGraphicFramePr>
        <p:xfrm>
          <a:off x="2676625" y="2493553"/>
          <a:ext cx="3128212" cy="365760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0100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0101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0110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0111</a:t>
                      </a:r>
                      <a:endParaRPr kumimoji="1" lang="ja-JP" altLang="en-US" dirty="0"/>
                    </a:p>
                  </a:txBody>
                  <a:tcPr/>
                </a:tc>
                <a:extLst>
                  <a:ext uri="{0D108BD9-81ED-4DB2-BD59-A6C34878D82A}">
                    <a16:rowId xmlns:a16="http://schemas.microsoft.com/office/drawing/2014/main" val="2772203245"/>
                  </a:ext>
                </a:extLst>
              </a:tr>
              <a:tr h="353615">
                <a:tc>
                  <a:txBody>
                    <a:bodyPr/>
                    <a:lstStyle/>
                    <a:p>
                      <a:pPr algn="ctr"/>
                      <a:r>
                        <a:rPr kumimoji="1" lang="en-US" altLang="ja-JP" dirty="0"/>
                        <a:t>8</a:t>
                      </a:r>
                      <a:endParaRPr kumimoji="1" lang="ja-JP" altLang="en-US" dirty="0"/>
                    </a:p>
                  </a:txBody>
                  <a:tcPr/>
                </a:tc>
                <a:tc>
                  <a:txBody>
                    <a:bodyPr/>
                    <a:lstStyle/>
                    <a:p>
                      <a:pPr algn="ctr"/>
                      <a:r>
                        <a:rPr kumimoji="1" lang="en-US" altLang="ja-JP" dirty="0"/>
                        <a:t>1000</a:t>
                      </a:r>
                      <a:endParaRPr kumimoji="1" lang="ja-JP" altLang="en-US" dirty="0"/>
                    </a:p>
                  </a:txBody>
                  <a:tcPr/>
                </a:tc>
                <a:extLst>
                  <a:ext uri="{0D108BD9-81ED-4DB2-BD59-A6C34878D82A}">
                    <a16:rowId xmlns:a16="http://schemas.microsoft.com/office/drawing/2014/main" val="2018194864"/>
                  </a:ext>
                </a:extLst>
              </a:tr>
            </a:tbl>
          </a:graphicData>
        </a:graphic>
      </p:graphicFrame>
      <p:graphicFrame>
        <p:nvGraphicFramePr>
          <p:cNvPr id="9" name="表 8">
            <a:extLst>
              <a:ext uri="{FF2B5EF4-FFF2-40B4-BE49-F238E27FC236}">
                <a16:creationId xmlns:a16="http://schemas.microsoft.com/office/drawing/2014/main" id="{06751FED-FE8E-B793-BE78-977F7AFF6B1B}"/>
              </a:ext>
            </a:extLst>
          </p:cNvPr>
          <p:cNvGraphicFramePr>
            <a:graphicFrameLocks noGrp="1"/>
          </p:cNvGraphicFramePr>
          <p:nvPr/>
        </p:nvGraphicFramePr>
        <p:xfrm>
          <a:off x="6370319" y="2859313"/>
          <a:ext cx="3128212" cy="292608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9</a:t>
                      </a:r>
                    </a:p>
                  </a:txBody>
                  <a:tcPr/>
                </a:tc>
                <a:tc>
                  <a:txBody>
                    <a:bodyPr/>
                    <a:lstStyle/>
                    <a:p>
                      <a:pPr algn="ctr"/>
                      <a:r>
                        <a:rPr kumimoji="1" lang="en-US" altLang="ja-JP" dirty="0"/>
                        <a:t>1001</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a</a:t>
                      </a:r>
                      <a:endParaRPr kumimoji="1" lang="ja-JP" altLang="en-US" dirty="0"/>
                    </a:p>
                  </a:txBody>
                  <a:tcPr/>
                </a:tc>
                <a:tc>
                  <a:txBody>
                    <a:bodyPr/>
                    <a:lstStyle/>
                    <a:p>
                      <a:pPr algn="ctr"/>
                      <a:r>
                        <a:rPr kumimoji="1" lang="en-US" altLang="ja-JP" dirty="0"/>
                        <a:t>1010</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b</a:t>
                      </a:r>
                      <a:endParaRPr kumimoji="1" lang="ja-JP" altLang="en-US" dirty="0"/>
                    </a:p>
                  </a:txBody>
                  <a:tcPr/>
                </a:tc>
                <a:tc>
                  <a:txBody>
                    <a:bodyPr/>
                    <a:lstStyle/>
                    <a:p>
                      <a:pPr algn="ctr"/>
                      <a:r>
                        <a:rPr kumimoji="1" lang="en-US" altLang="ja-JP" dirty="0"/>
                        <a:t>1011</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c</a:t>
                      </a:r>
                      <a:endParaRPr kumimoji="1" lang="ja-JP" altLang="en-US" dirty="0"/>
                    </a:p>
                  </a:txBody>
                  <a:tcPr/>
                </a:tc>
                <a:tc>
                  <a:txBody>
                    <a:bodyPr/>
                    <a:lstStyle/>
                    <a:p>
                      <a:pPr algn="ctr"/>
                      <a:r>
                        <a:rPr kumimoji="1" lang="en-US" altLang="ja-JP" dirty="0"/>
                        <a:t>1100</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d</a:t>
                      </a:r>
                      <a:endParaRPr kumimoji="1" lang="ja-JP" altLang="en-US" dirty="0"/>
                    </a:p>
                  </a:txBody>
                  <a:tcPr/>
                </a:tc>
                <a:tc>
                  <a:txBody>
                    <a:bodyPr/>
                    <a:lstStyle/>
                    <a:p>
                      <a:pPr algn="ctr"/>
                      <a:r>
                        <a:rPr kumimoji="1" lang="en-US" altLang="ja-JP" dirty="0"/>
                        <a:t>1101</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e</a:t>
                      </a:r>
                      <a:endParaRPr kumimoji="1" lang="ja-JP" altLang="en-US" dirty="0"/>
                    </a:p>
                  </a:txBody>
                  <a:tcPr/>
                </a:tc>
                <a:tc>
                  <a:txBody>
                    <a:bodyPr/>
                    <a:lstStyle/>
                    <a:p>
                      <a:pPr algn="ctr"/>
                      <a:r>
                        <a:rPr kumimoji="1" lang="en-US" altLang="ja-JP" dirty="0"/>
                        <a:t>1110</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f</a:t>
                      </a:r>
                      <a:endParaRPr kumimoji="1" lang="ja-JP" altLang="en-US" dirty="0"/>
                    </a:p>
                  </a:txBody>
                  <a:tcPr/>
                </a:tc>
                <a:tc>
                  <a:txBody>
                    <a:bodyPr/>
                    <a:lstStyle/>
                    <a:p>
                      <a:pPr algn="ctr"/>
                      <a:r>
                        <a:rPr kumimoji="1" lang="en-US" altLang="ja-JP" dirty="0"/>
                        <a:t>1111</a:t>
                      </a:r>
                      <a:endParaRPr kumimoji="1" lang="ja-JP" altLang="en-US" dirty="0"/>
                    </a:p>
                  </a:txBody>
                  <a:tcPr/>
                </a:tc>
                <a:extLst>
                  <a:ext uri="{0D108BD9-81ED-4DB2-BD59-A6C34878D82A}">
                    <a16:rowId xmlns:a16="http://schemas.microsoft.com/office/drawing/2014/main" val="1383104552"/>
                  </a:ext>
                </a:extLst>
              </a:tr>
            </a:tbl>
          </a:graphicData>
        </a:graphic>
      </p:graphicFrame>
    </p:spTree>
    <p:extLst>
      <p:ext uri="{BB962C8B-B14F-4D97-AF65-F5344CB8AC3E}">
        <p14:creationId xmlns:p14="http://schemas.microsoft.com/office/powerpoint/2010/main" val="2614570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id="{BDB03E90-CCAF-1232-51FB-DAC02DFA4058}"/>
              </a:ext>
            </a:extLst>
          </p:cNvPr>
          <p:cNvSpPr>
            <a:spLocks noGrp="1"/>
          </p:cNvSpPr>
          <p:nvPr>
            <p:ph idx="1"/>
          </p:nvPr>
        </p:nvSpPr>
        <p:spPr>
          <a:xfrm>
            <a:off x="838200" y="1825625"/>
            <a:ext cx="9888106" cy="4351338"/>
          </a:xfrm>
        </p:spPr>
        <p:txBody>
          <a:bodyPr/>
          <a:lstStyle/>
          <a:p>
            <a:r>
              <a:rPr lang="en-US" altLang="ja-JP" dirty="0"/>
              <a:t>2</a:t>
            </a:r>
            <a:r>
              <a:rPr lang="ja-JP" altLang="en-US" dirty="0"/>
              <a:t>進数で</a:t>
            </a:r>
            <a:r>
              <a:rPr lang="en-US" altLang="ja-JP" dirty="0"/>
              <a:t>0110.1100</a:t>
            </a:r>
            <a:r>
              <a:rPr lang="ja-JP" altLang="en-US" dirty="0"/>
              <a:t>は</a:t>
            </a:r>
            <a:r>
              <a:rPr lang="en-US" altLang="ja-JP" dirty="0"/>
              <a:t>16</a:t>
            </a:r>
            <a:r>
              <a:rPr lang="ja-JP" altLang="en-US" dirty="0"/>
              <a:t>進数でいくつか</a:t>
            </a:r>
            <a:endParaRPr kumimoji="1" lang="ja-JP" altLang="en-US" dirty="0"/>
          </a:p>
          <a:p>
            <a:endParaRPr lang="ja-JP" altLang="en-US" dirty="0"/>
          </a:p>
        </p:txBody>
      </p:sp>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16</a:t>
            </a:r>
            <a:r>
              <a:rPr kumimoji="1" lang="ja-JP" altLang="en-US" dirty="0"/>
              <a:t>進数の変換：答え</a:t>
            </a:r>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34</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nvGraphicFramePr>
        <p:xfrm>
          <a:off x="838200" y="2493553"/>
          <a:ext cx="3128212" cy="365760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0100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0101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0110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0111</a:t>
                      </a:r>
                      <a:endParaRPr kumimoji="1" lang="ja-JP" altLang="en-US" dirty="0"/>
                    </a:p>
                  </a:txBody>
                  <a:tcPr/>
                </a:tc>
                <a:extLst>
                  <a:ext uri="{0D108BD9-81ED-4DB2-BD59-A6C34878D82A}">
                    <a16:rowId xmlns:a16="http://schemas.microsoft.com/office/drawing/2014/main" val="2772203245"/>
                  </a:ext>
                </a:extLst>
              </a:tr>
              <a:tr h="353615">
                <a:tc>
                  <a:txBody>
                    <a:bodyPr/>
                    <a:lstStyle/>
                    <a:p>
                      <a:pPr algn="ctr"/>
                      <a:r>
                        <a:rPr kumimoji="1" lang="en-US" altLang="ja-JP" dirty="0"/>
                        <a:t>8</a:t>
                      </a:r>
                      <a:endParaRPr kumimoji="1" lang="ja-JP" altLang="en-US" dirty="0"/>
                    </a:p>
                  </a:txBody>
                  <a:tcPr/>
                </a:tc>
                <a:tc>
                  <a:txBody>
                    <a:bodyPr/>
                    <a:lstStyle/>
                    <a:p>
                      <a:pPr algn="ctr"/>
                      <a:r>
                        <a:rPr kumimoji="1" lang="en-US" altLang="ja-JP" dirty="0"/>
                        <a:t>1000</a:t>
                      </a:r>
                      <a:endParaRPr kumimoji="1" lang="ja-JP" altLang="en-US" dirty="0"/>
                    </a:p>
                  </a:txBody>
                  <a:tcPr/>
                </a:tc>
                <a:extLst>
                  <a:ext uri="{0D108BD9-81ED-4DB2-BD59-A6C34878D82A}">
                    <a16:rowId xmlns:a16="http://schemas.microsoft.com/office/drawing/2014/main" val="2018194864"/>
                  </a:ext>
                </a:extLst>
              </a:tr>
            </a:tbl>
          </a:graphicData>
        </a:graphic>
      </p:graphicFrame>
      <p:graphicFrame>
        <p:nvGraphicFramePr>
          <p:cNvPr id="9" name="表 8">
            <a:extLst>
              <a:ext uri="{FF2B5EF4-FFF2-40B4-BE49-F238E27FC236}">
                <a16:creationId xmlns:a16="http://schemas.microsoft.com/office/drawing/2014/main" id="{06751FED-FE8E-B793-BE78-977F7AFF6B1B}"/>
              </a:ext>
            </a:extLst>
          </p:cNvPr>
          <p:cNvGraphicFramePr>
            <a:graphicFrameLocks noGrp="1"/>
          </p:cNvGraphicFramePr>
          <p:nvPr/>
        </p:nvGraphicFramePr>
        <p:xfrm>
          <a:off x="4531894" y="2859313"/>
          <a:ext cx="3128212" cy="292608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9</a:t>
                      </a:r>
                    </a:p>
                  </a:txBody>
                  <a:tcPr/>
                </a:tc>
                <a:tc>
                  <a:txBody>
                    <a:bodyPr/>
                    <a:lstStyle/>
                    <a:p>
                      <a:pPr algn="ctr"/>
                      <a:r>
                        <a:rPr kumimoji="1" lang="en-US" altLang="ja-JP" dirty="0"/>
                        <a:t>1001</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a</a:t>
                      </a:r>
                      <a:endParaRPr kumimoji="1" lang="ja-JP" altLang="en-US" dirty="0"/>
                    </a:p>
                  </a:txBody>
                  <a:tcPr/>
                </a:tc>
                <a:tc>
                  <a:txBody>
                    <a:bodyPr/>
                    <a:lstStyle/>
                    <a:p>
                      <a:pPr algn="ctr"/>
                      <a:r>
                        <a:rPr kumimoji="1" lang="en-US" altLang="ja-JP" dirty="0"/>
                        <a:t>1010</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b</a:t>
                      </a:r>
                      <a:endParaRPr kumimoji="1" lang="ja-JP" altLang="en-US" dirty="0"/>
                    </a:p>
                  </a:txBody>
                  <a:tcPr/>
                </a:tc>
                <a:tc>
                  <a:txBody>
                    <a:bodyPr/>
                    <a:lstStyle/>
                    <a:p>
                      <a:pPr algn="ctr"/>
                      <a:r>
                        <a:rPr kumimoji="1" lang="en-US" altLang="ja-JP" dirty="0"/>
                        <a:t>1011</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c</a:t>
                      </a:r>
                      <a:endParaRPr kumimoji="1" lang="ja-JP" altLang="en-US" dirty="0"/>
                    </a:p>
                  </a:txBody>
                  <a:tcPr/>
                </a:tc>
                <a:tc>
                  <a:txBody>
                    <a:bodyPr/>
                    <a:lstStyle/>
                    <a:p>
                      <a:pPr algn="ctr"/>
                      <a:r>
                        <a:rPr kumimoji="1" lang="en-US" altLang="ja-JP" dirty="0"/>
                        <a:t>1100</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d</a:t>
                      </a:r>
                      <a:endParaRPr kumimoji="1" lang="ja-JP" altLang="en-US" dirty="0"/>
                    </a:p>
                  </a:txBody>
                  <a:tcPr/>
                </a:tc>
                <a:tc>
                  <a:txBody>
                    <a:bodyPr/>
                    <a:lstStyle/>
                    <a:p>
                      <a:pPr algn="ctr"/>
                      <a:r>
                        <a:rPr kumimoji="1" lang="en-US" altLang="ja-JP" dirty="0"/>
                        <a:t>1101</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e</a:t>
                      </a:r>
                      <a:endParaRPr kumimoji="1" lang="ja-JP" altLang="en-US" dirty="0"/>
                    </a:p>
                  </a:txBody>
                  <a:tcPr/>
                </a:tc>
                <a:tc>
                  <a:txBody>
                    <a:bodyPr/>
                    <a:lstStyle/>
                    <a:p>
                      <a:pPr algn="ctr"/>
                      <a:r>
                        <a:rPr kumimoji="1" lang="en-US" altLang="ja-JP" dirty="0"/>
                        <a:t>1110</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f</a:t>
                      </a:r>
                      <a:endParaRPr kumimoji="1" lang="ja-JP" altLang="en-US" dirty="0"/>
                    </a:p>
                  </a:txBody>
                  <a:tcPr/>
                </a:tc>
                <a:tc>
                  <a:txBody>
                    <a:bodyPr/>
                    <a:lstStyle/>
                    <a:p>
                      <a:pPr algn="ctr"/>
                      <a:r>
                        <a:rPr kumimoji="1" lang="en-US" altLang="ja-JP" dirty="0"/>
                        <a:t>1111</a:t>
                      </a:r>
                      <a:endParaRPr kumimoji="1" lang="ja-JP" altLang="en-US" dirty="0"/>
                    </a:p>
                  </a:txBody>
                  <a:tcPr/>
                </a:tc>
                <a:extLst>
                  <a:ext uri="{0D108BD9-81ED-4DB2-BD59-A6C34878D82A}">
                    <a16:rowId xmlns:a16="http://schemas.microsoft.com/office/drawing/2014/main" val="1383104552"/>
                  </a:ext>
                </a:extLst>
              </a:tr>
            </a:tbl>
          </a:graphicData>
        </a:graphic>
      </p:graphicFrame>
      <p:sp>
        <p:nvSpPr>
          <p:cNvPr id="15" name="テキスト ボックス 14">
            <a:extLst>
              <a:ext uri="{FF2B5EF4-FFF2-40B4-BE49-F238E27FC236}">
                <a16:creationId xmlns:a16="http://schemas.microsoft.com/office/drawing/2014/main" id="{03879E25-5DAA-A42C-A9ED-523615DD1C4A}"/>
              </a:ext>
            </a:extLst>
          </p:cNvPr>
          <p:cNvSpPr txBox="1"/>
          <p:nvPr/>
        </p:nvSpPr>
        <p:spPr>
          <a:xfrm>
            <a:off x="8643159" y="3429000"/>
            <a:ext cx="2618024" cy="646331"/>
          </a:xfrm>
          <a:prstGeom prst="rect">
            <a:avLst/>
          </a:prstGeom>
          <a:noFill/>
        </p:spPr>
        <p:txBody>
          <a:bodyPr wrap="none" rtlCol="0">
            <a:spAutoFit/>
          </a:bodyPr>
          <a:lstStyle/>
          <a:p>
            <a:r>
              <a:rPr kumimoji="1" lang="en-US" altLang="ja-JP" sz="3600" dirty="0"/>
              <a:t>0110.</a:t>
            </a:r>
            <a:r>
              <a:rPr lang="ja-JP" altLang="en-US" sz="3600" dirty="0"/>
              <a:t> </a:t>
            </a:r>
            <a:r>
              <a:rPr lang="en-US" altLang="ja-JP" sz="3600" dirty="0"/>
              <a:t>1100</a:t>
            </a:r>
            <a:r>
              <a:rPr kumimoji="1" lang="en-US" altLang="ja-JP" sz="3600" dirty="0"/>
              <a:t> </a:t>
            </a:r>
            <a:endParaRPr kumimoji="1" lang="ja-JP" altLang="en-US" sz="3600" dirty="0"/>
          </a:p>
        </p:txBody>
      </p:sp>
      <p:sp>
        <p:nvSpPr>
          <p:cNvPr id="16" name="右中かっこ 15">
            <a:extLst>
              <a:ext uri="{FF2B5EF4-FFF2-40B4-BE49-F238E27FC236}">
                <a16:creationId xmlns:a16="http://schemas.microsoft.com/office/drawing/2014/main" id="{5947F906-91D2-5981-78DD-15297A287DA1}"/>
              </a:ext>
            </a:extLst>
          </p:cNvPr>
          <p:cNvSpPr/>
          <p:nvPr/>
        </p:nvSpPr>
        <p:spPr>
          <a:xfrm rot="5400000">
            <a:off x="9112261" y="3645791"/>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右中かっこ 16">
            <a:extLst>
              <a:ext uri="{FF2B5EF4-FFF2-40B4-BE49-F238E27FC236}">
                <a16:creationId xmlns:a16="http://schemas.microsoft.com/office/drawing/2014/main" id="{F745DE60-E366-0ED0-1590-68AF4AC9B8CE}"/>
              </a:ext>
            </a:extLst>
          </p:cNvPr>
          <p:cNvSpPr/>
          <p:nvPr/>
        </p:nvSpPr>
        <p:spPr>
          <a:xfrm rot="5400000">
            <a:off x="10390817" y="3645791"/>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C91BEDE-9A0B-19D3-5E61-D99F82890C6E}"/>
              </a:ext>
            </a:extLst>
          </p:cNvPr>
          <p:cNvSpPr txBox="1"/>
          <p:nvPr/>
        </p:nvSpPr>
        <p:spPr>
          <a:xfrm>
            <a:off x="9020155" y="4466919"/>
            <a:ext cx="559769" cy="646331"/>
          </a:xfrm>
          <a:prstGeom prst="rect">
            <a:avLst/>
          </a:prstGeom>
          <a:noFill/>
        </p:spPr>
        <p:txBody>
          <a:bodyPr wrap="none" rtlCol="0">
            <a:spAutoFit/>
          </a:bodyPr>
          <a:lstStyle/>
          <a:p>
            <a:r>
              <a:rPr lang="en-US" altLang="ja-JP" sz="3600" dirty="0"/>
              <a:t>6.</a:t>
            </a:r>
            <a:endParaRPr kumimoji="1" lang="ja-JP" altLang="en-US" sz="3600" dirty="0"/>
          </a:p>
        </p:txBody>
      </p:sp>
      <p:sp>
        <p:nvSpPr>
          <p:cNvPr id="20" name="テキスト ボックス 19">
            <a:extLst>
              <a:ext uri="{FF2B5EF4-FFF2-40B4-BE49-F238E27FC236}">
                <a16:creationId xmlns:a16="http://schemas.microsoft.com/office/drawing/2014/main" id="{F4F24055-8D85-F0AE-6276-67266635783B}"/>
              </a:ext>
            </a:extLst>
          </p:cNvPr>
          <p:cNvSpPr txBox="1"/>
          <p:nvPr/>
        </p:nvSpPr>
        <p:spPr>
          <a:xfrm>
            <a:off x="10293095" y="4466920"/>
            <a:ext cx="423514" cy="646331"/>
          </a:xfrm>
          <a:prstGeom prst="rect">
            <a:avLst/>
          </a:prstGeom>
          <a:noFill/>
        </p:spPr>
        <p:txBody>
          <a:bodyPr wrap="none" rtlCol="0">
            <a:spAutoFit/>
          </a:bodyPr>
          <a:lstStyle/>
          <a:p>
            <a:r>
              <a:rPr lang="en-US" altLang="ja-JP" sz="3600" dirty="0"/>
              <a:t>c</a:t>
            </a:r>
            <a:endParaRPr kumimoji="1" lang="ja-JP" altLang="en-US" sz="3600" dirty="0"/>
          </a:p>
        </p:txBody>
      </p:sp>
      <p:sp>
        <p:nvSpPr>
          <p:cNvPr id="22" name="楕円 21">
            <a:extLst>
              <a:ext uri="{FF2B5EF4-FFF2-40B4-BE49-F238E27FC236}">
                <a16:creationId xmlns:a16="http://schemas.microsoft.com/office/drawing/2014/main" id="{0B1F66B2-6C41-DD20-3F0A-E0BEA853E149}"/>
              </a:ext>
            </a:extLst>
          </p:cNvPr>
          <p:cNvSpPr/>
          <p:nvPr/>
        </p:nvSpPr>
        <p:spPr>
          <a:xfrm>
            <a:off x="1465694" y="5006708"/>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46BA5E53-BA63-D60D-BCC6-F8B1E171334F}"/>
              </a:ext>
            </a:extLst>
          </p:cNvPr>
          <p:cNvSpPr/>
          <p:nvPr/>
        </p:nvSpPr>
        <p:spPr>
          <a:xfrm>
            <a:off x="5066771" y="4208010"/>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495131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16</a:t>
            </a:r>
            <a:r>
              <a:rPr kumimoji="1" lang="ja-JP" altLang="en-US" dirty="0"/>
              <a:t>進数→</a:t>
            </a:r>
            <a:r>
              <a:rPr lang="en-US" altLang="ja-JP" dirty="0"/>
              <a:t>2</a:t>
            </a:r>
            <a:r>
              <a:rPr kumimoji="1" lang="ja-JP" altLang="en-US" dirty="0"/>
              <a:t>進数の変換</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p:txBody>
          <a:bodyPr/>
          <a:lstStyle/>
          <a:p>
            <a:r>
              <a:rPr lang="ja-JP" altLang="en-US" dirty="0"/>
              <a:t>ここまでのことを逆に使えばよい</a:t>
            </a:r>
            <a:endParaRPr lang="en-US" altLang="ja-JP" dirty="0"/>
          </a:p>
          <a:p>
            <a:r>
              <a:rPr kumimoji="1" lang="en-US" altLang="ja-JP" dirty="0"/>
              <a:t>16</a:t>
            </a:r>
            <a:r>
              <a:rPr kumimoji="1" lang="ja-JP" altLang="en-US" dirty="0"/>
              <a:t>進数の各桁は、</a:t>
            </a:r>
            <a:r>
              <a:rPr kumimoji="1" lang="en-US" altLang="ja-JP" dirty="0"/>
              <a:t>2</a:t>
            </a:r>
            <a:r>
              <a:rPr kumimoji="1" lang="ja-JP" altLang="en-US" dirty="0"/>
              <a:t>進数の</a:t>
            </a:r>
            <a:r>
              <a:rPr kumimoji="1" lang="en-US" altLang="ja-JP" dirty="0"/>
              <a:t>4</a:t>
            </a:r>
            <a:r>
              <a:rPr kumimoji="1" lang="ja-JP" altLang="en-US" dirty="0"/>
              <a:t>桁に該当する</a:t>
            </a:r>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35</a:t>
            </a:fld>
            <a:endParaRPr kumimoji="1" lang="ja-JP" altLang="en-US"/>
          </a:p>
        </p:txBody>
      </p:sp>
      <p:sp>
        <p:nvSpPr>
          <p:cNvPr id="7" name="テキスト ボックス 6">
            <a:extLst>
              <a:ext uri="{FF2B5EF4-FFF2-40B4-BE49-F238E27FC236}">
                <a16:creationId xmlns:a16="http://schemas.microsoft.com/office/drawing/2014/main" id="{A698CC1A-FF0D-EB48-C131-6C25AC7B0D24}"/>
              </a:ext>
            </a:extLst>
          </p:cNvPr>
          <p:cNvSpPr txBox="1"/>
          <p:nvPr/>
        </p:nvSpPr>
        <p:spPr>
          <a:xfrm>
            <a:off x="4201889" y="4606807"/>
            <a:ext cx="3788217" cy="646331"/>
          </a:xfrm>
          <a:prstGeom prst="rect">
            <a:avLst/>
          </a:prstGeom>
          <a:noFill/>
        </p:spPr>
        <p:txBody>
          <a:bodyPr wrap="none" rtlCol="0">
            <a:spAutoFit/>
          </a:bodyPr>
          <a:lstStyle/>
          <a:p>
            <a:r>
              <a:rPr kumimoji="1" lang="en-US" altLang="ja-JP" sz="3600" dirty="0"/>
              <a:t>1111 </a:t>
            </a:r>
            <a:r>
              <a:rPr lang="ja-JP" altLang="en-US" sz="3600" dirty="0"/>
              <a:t> </a:t>
            </a:r>
            <a:r>
              <a:rPr kumimoji="1" lang="en-US" altLang="ja-JP" sz="3600" dirty="0"/>
              <a:t>0001  </a:t>
            </a:r>
            <a:r>
              <a:rPr lang="en-US" altLang="ja-JP" sz="3600" dirty="0"/>
              <a:t>0</a:t>
            </a:r>
            <a:r>
              <a:rPr kumimoji="1" lang="en-US" altLang="ja-JP" sz="3600" dirty="0"/>
              <a:t>100</a:t>
            </a:r>
            <a:endParaRPr kumimoji="1" lang="ja-JP" altLang="en-US" sz="3600" dirty="0"/>
          </a:p>
        </p:txBody>
      </p:sp>
      <p:sp>
        <p:nvSpPr>
          <p:cNvPr id="8" name="右中かっこ 7">
            <a:extLst>
              <a:ext uri="{FF2B5EF4-FFF2-40B4-BE49-F238E27FC236}">
                <a16:creationId xmlns:a16="http://schemas.microsoft.com/office/drawing/2014/main" id="{DB1518EB-9A41-C61D-3011-3B54AA8406BA}"/>
              </a:ext>
            </a:extLst>
          </p:cNvPr>
          <p:cNvSpPr/>
          <p:nvPr/>
        </p:nvSpPr>
        <p:spPr>
          <a:xfrm rot="5400000">
            <a:off x="4694592" y="372038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D841551F-AB94-C337-B052-7371C966EA01}"/>
              </a:ext>
            </a:extLst>
          </p:cNvPr>
          <p:cNvSpPr/>
          <p:nvPr/>
        </p:nvSpPr>
        <p:spPr>
          <a:xfrm rot="5400000">
            <a:off x="5973148" y="372038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右中かっこ 10">
            <a:extLst>
              <a:ext uri="{FF2B5EF4-FFF2-40B4-BE49-F238E27FC236}">
                <a16:creationId xmlns:a16="http://schemas.microsoft.com/office/drawing/2014/main" id="{BE565068-3A8D-6556-2BF8-1BE216683304}"/>
              </a:ext>
            </a:extLst>
          </p:cNvPr>
          <p:cNvSpPr/>
          <p:nvPr/>
        </p:nvSpPr>
        <p:spPr>
          <a:xfrm rot="5400000">
            <a:off x="7251703" y="372038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7A57A7B7-971A-5D64-5E99-C55A0458816A}"/>
              </a:ext>
            </a:extLst>
          </p:cNvPr>
          <p:cNvSpPr txBox="1"/>
          <p:nvPr/>
        </p:nvSpPr>
        <p:spPr>
          <a:xfrm>
            <a:off x="4645761" y="3437280"/>
            <a:ext cx="343364" cy="646331"/>
          </a:xfrm>
          <a:prstGeom prst="rect">
            <a:avLst/>
          </a:prstGeom>
          <a:noFill/>
        </p:spPr>
        <p:txBody>
          <a:bodyPr wrap="none" rtlCol="0">
            <a:spAutoFit/>
          </a:bodyPr>
          <a:lstStyle/>
          <a:p>
            <a:r>
              <a:rPr kumimoji="1" lang="en-US" altLang="ja-JP" sz="3600" dirty="0"/>
              <a:t>f</a:t>
            </a:r>
            <a:endParaRPr kumimoji="1" lang="ja-JP" altLang="en-US" sz="3600" dirty="0"/>
          </a:p>
        </p:txBody>
      </p:sp>
      <p:sp>
        <p:nvSpPr>
          <p:cNvPr id="13" name="テキスト ボックス 12">
            <a:extLst>
              <a:ext uri="{FF2B5EF4-FFF2-40B4-BE49-F238E27FC236}">
                <a16:creationId xmlns:a16="http://schemas.microsoft.com/office/drawing/2014/main" id="{41963A16-64C5-5334-93BE-4B37C3E1EDFC}"/>
              </a:ext>
            </a:extLst>
          </p:cNvPr>
          <p:cNvSpPr txBox="1"/>
          <p:nvPr/>
        </p:nvSpPr>
        <p:spPr>
          <a:xfrm>
            <a:off x="5875425" y="3449512"/>
            <a:ext cx="441146" cy="646331"/>
          </a:xfrm>
          <a:prstGeom prst="rect">
            <a:avLst/>
          </a:prstGeom>
          <a:noFill/>
        </p:spPr>
        <p:txBody>
          <a:bodyPr wrap="none" rtlCol="0">
            <a:spAutoFit/>
          </a:bodyPr>
          <a:lstStyle/>
          <a:p>
            <a:r>
              <a:rPr lang="en-US" altLang="ja-JP" sz="3600" dirty="0"/>
              <a:t>1</a:t>
            </a:r>
            <a:endParaRPr kumimoji="1" lang="ja-JP" altLang="en-US" sz="3600" dirty="0"/>
          </a:p>
        </p:txBody>
      </p:sp>
      <p:sp>
        <p:nvSpPr>
          <p:cNvPr id="14" name="テキスト ボックス 13">
            <a:extLst>
              <a:ext uri="{FF2B5EF4-FFF2-40B4-BE49-F238E27FC236}">
                <a16:creationId xmlns:a16="http://schemas.microsoft.com/office/drawing/2014/main" id="{5BF2E1B0-B711-340F-21D3-AE02E84E97BC}"/>
              </a:ext>
            </a:extLst>
          </p:cNvPr>
          <p:cNvSpPr txBox="1"/>
          <p:nvPr/>
        </p:nvSpPr>
        <p:spPr>
          <a:xfrm>
            <a:off x="7153981" y="3477424"/>
            <a:ext cx="441146" cy="646331"/>
          </a:xfrm>
          <a:prstGeom prst="rect">
            <a:avLst/>
          </a:prstGeom>
          <a:noFill/>
        </p:spPr>
        <p:txBody>
          <a:bodyPr wrap="none" rtlCol="0">
            <a:spAutoFit/>
          </a:bodyPr>
          <a:lstStyle/>
          <a:p>
            <a:r>
              <a:rPr kumimoji="1" lang="en-US" altLang="ja-JP" sz="3600" dirty="0"/>
              <a:t>4</a:t>
            </a:r>
            <a:endParaRPr kumimoji="1" lang="ja-JP" altLang="en-US" sz="3600" dirty="0"/>
          </a:p>
        </p:txBody>
      </p:sp>
    </p:spTree>
    <p:extLst>
      <p:ext uri="{BB962C8B-B14F-4D97-AF65-F5344CB8AC3E}">
        <p14:creationId xmlns:p14="http://schemas.microsoft.com/office/powerpoint/2010/main" val="284315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lang="en-US" altLang="ja-JP" dirty="0"/>
              <a:t>16</a:t>
            </a:r>
            <a:r>
              <a:rPr kumimoji="1" lang="ja-JP" altLang="en-US" dirty="0"/>
              <a:t>進数→</a:t>
            </a:r>
            <a:r>
              <a:rPr lang="en-US" altLang="ja-JP" dirty="0"/>
              <a:t>2</a:t>
            </a:r>
            <a:r>
              <a:rPr kumimoji="1" lang="ja-JP" altLang="en-US" dirty="0"/>
              <a:t>進数の変換：演習</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lang="en-US" altLang="ja-JP" dirty="0"/>
              <a:t>16</a:t>
            </a:r>
            <a:r>
              <a:rPr lang="ja-JP" altLang="en-US" dirty="0"/>
              <a:t>進数で</a:t>
            </a:r>
            <a:r>
              <a:rPr lang="en-US" altLang="ja-JP" dirty="0"/>
              <a:t>ea9</a:t>
            </a:r>
            <a:r>
              <a:rPr lang="ja-JP" altLang="en-US" dirty="0"/>
              <a:t>は</a:t>
            </a:r>
            <a:r>
              <a:rPr lang="en-US" altLang="ja-JP" dirty="0"/>
              <a:t>2</a:t>
            </a:r>
            <a:r>
              <a:rPr lang="ja-JP" altLang="en-US" dirty="0"/>
              <a:t>進数でいくつか</a:t>
            </a:r>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36</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nvGraphicFramePr>
        <p:xfrm>
          <a:off x="2676625" y="2493553"/>
          <a:ext cx="3128212" cy="365760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0100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0101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0110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0111</a:t>
                      </a:r>
                      <a:endParaRPr kumimoji="1" lang="ja-JP" altLang="en-US" dirty="0"/>
                    </a:p>
                  </a:txBody>
                  <a:tcPr/>
                </a:tc>
                <a:extLst>
                  <a:ext uri="{0D108BD9-81ED-4DB2-BD59-A6C34878D82A}">
                    <a16:rowId xmlns:a16="http://schemas.microsoft.com/office/drawing/2014/main" val="2772203245"/>
                  </a:ext>
                </a:extLst>
              </a:tr>
              <a:tr h="353615">
                <a:tc>
                  <a:txBody>
                    <a:bodyPr/>
                    <a:lstStyle/>
                    <a:p>
                      <a:pPr algn="ctr"/>
                      <a:r>
                        <a:rPr kumimoji="1" lang="en-US" altLang="ja-JP" dirty="0"/>
                        <a:t>8</a:t>
                      </a:r>
                      <a:endParaRPr kumimoji="1" lang="ja-JP" altLang="en-US" dirty="0"/>
                    </a:p>
                  </a:txBody>
                  <a:tcPr/>
                </a:tc>
                <a:tc>
                  <a:txBody>
                    <a:bodyPr/>
                    <a:lstStyle/>
                    <a:p>
                      <a:pPr algn="ctr"/>
                      <a:r>
                        <a:rPr kumimoji="1" lang="en-US" altLang="ja-JP" dirty="0"/>
                        <a:t>1000</a:t>
                      </a:r>
                      <a:endParaRPr kumimoji="1" lang="ja-JP" altLang="en-US" dirty="0"/>
                    </a:p>
                  </a:txBody>
                  <a:tcPr/>
                </a:tc>
                <a:extLst>
                  <a:ext uri="{0D108BD9-81ED-4DB2-BD59-A6C34878D82A}">
                    <a16:rowId xmlns:a16="http://schemas.microsoft.com/office/drawing/2014/main" val="2018194864"/>
                  </a:ext>
                </a:extLst>
              </a:tr>
            </a:tbl>
          </a:graphicData>
        </a:graphic>
      </p:graphicFrame>
      <p:graphicFrame>
        <p:nvGraphicFramePr>
          <p:cNvPr id="9" name="表 8">
            <a:extLst>
              <a:ext uri="{FF2B5EF4-FFF2-40B4-BE49-F238E27FC236}">
                <a16:creationId xmlns:a16="http://schemas.microsoft.com/office/drawing/2014/main" id="{06751FED-FE8E-B793-BE78-977F7AFF6B1B}"/>
              </a:ext>
            </a:extLst>
          </p:cNvPr>
          <p:cNvGraphicFramePr>
            <a:graphicFrameLocks noGrp="1"/>
          </p:cNvGraphicFramePr>
          <p:nvPr/>
        </p:nvGraphicFramePr>
        <p:xfrm>
          <a:off x="6370319" y="2859313"/>
          <a:ext cx="3128212" cy="292608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9</a:t>
                      </a:r>
                    </a:p>
                  </a:txBody>
                  <a:tcPr/>
                </a:tc>
                <a:tc>
                  <a:txBody>
                    <a:bodyPr/>
                    <a:lstStyle/>
                    <a:p>
                      <a:pPr algn="ctr"/>
                      <a:r>
                        <a:rPr kumimoji="1" lang="en-US" altLang="ja-JP" dirty="0"/>
                        <a:t>1001</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a</a:t>
                      </a:r>
                      <a:endParaRPr kumimoji="1" lang="ja-JP" altLang="en-US" dirty="0"/>
                    </a:p>
                  </a:txBody>
                  <a:tcPr/>
                </a:tc>
                <a:tc>
                  <a:txBody>
                    <a:bodyPr/>
                    <a:lstStyle/>
                    <a:p>
                      <a:pPr algn="ctr"/>
                      <a:r>
                        <a:rPr kumimoji="1" lang="en-US" altLang="ja-JP" dirty="0"/>
                        <a:t>1010</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b</a:t>
                      </a:r>
                      <a:endParaRPr kumimoji="1" lang="ja-JP" altLang="en-US" dirty="0"/>
                    </a:p>
                  </a:txBody>
                  <a:tcPr/>
                </a:tc>
                <a:tc>
                  <a:txBody>
                    <a:bodyPr/>
                    <a:lstStyle/>
                    <a:p>
                      <a:pPr algn="ctr"/>
                      <a:r>
                        <a:rPr kumimoji="1" lang="en-US" altLang="ja-JP" dirty="0"/>
                        <a:t>1011</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c</a:t>
                      </a:r>
                      <a:endParaRPr kumimoji="1" lang="ja-JP" altLang="en-US" dirty="0"/>
                    </a:p>
                  </a:txBody>
                  <a:tcPr/>
                </a:tc>
                <a:tc>
                  <a:txBody>
                    <a:bodyPr/>
                    <a:lstStyle/>
                    <a:p>
                      <a:pPr algn="ctr"/>
                      <a:r>
                        <a:rPr kumimoji="1" lang="en-US" altLang="ja-JP" dirty="0"/>
                        <a:t>1100</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d</a:t>
                      </a:r>
                      <a:endParaRPr kumimoji="1" lang="ja-JP" altLang="en-US" dirty="0"/>
                    </a:p>
                  </a:txBody>
                  <a:tcPr/>
                </a:tc>
                <a:tc>
                  <a:txBody>
                    <a:bodyPr/>
                    <a:lstStyle/>
                    <a:p>
                      <a:pPr algn="ctr"/>
                      <a:r>
                        <a:rPr kumimoji="1" lang="en-US" altLang="ja-JP" dirty="0"/>
                        <a:t>1101</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e</a:t>
                      </a:r>
                      <a:endParaRPr kumimoji="1" lang="ja-JP" altLang="en-US" dirty="0"/>
                    </a:p>
                  </a:txBody>
                  <a:tcPr/>
                </a:tc>
                <a:tc>
                  <a:txBody>
                    <a:bodyPr/>
                    <a:lstStyle/>
                    <a:p>
                      <a:pPr algn="ctr"/>
                      <a:r>
                        <a:rPr kumimoji="1" lang="en-US" altLang="ja-JP" dirty="0"/>
                        <a:t>1110</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f</a:t>
                      </a:r>
                      <a:endParaRPr kumimoji="1" lang="ja-JP" altLang="en-US" dirty="0"/>
                    </a:p>
                  </a:txBody>
                  <a:tcPr/>
                </a:tc>
                <a:tc>
                  <a:txBody>
                    <a:bodyPr/>
                    <a:lstStyle/>
                    <a:p>
                      <a:pPr algn="ctr"/>
                      <a:r>
                        <a:rPr kumimoji="1" lang="en-US" altLang="ja-JP" dirty="0"/>
                        <a:t>1111</a:t>
                      </a:r>
                      <a:endParaRPr kumimoji="1" lang="ja-JP" altLang="en-US" dirty="0"/>
                    </a:p>
                  </a:txBody>
                  <a:tcPr/>
                </a:tc>
                <a:extLst>
                  <a:ext uri="{0D108BD9-81ED-4DB2-BD59-A6C34878D82A}">
                    <a16:rowId xmlns:a16="http://schemas.microsoft.com/office/drawing/2014/main" val="1383104552"/>
                  </a:ext>
                </a:extLst>
              </a:tr>
            </a:tbl>
          </a:graphicData>
        </a:graphic>
      </p:graphicFrame>
    </p:spTree>
    <p:extLst>
      <p:ext uri="{BB962C8B-B14F-4D97-AF65-F5344CB8AC3E}">
        <p14:creationId xmlns:p14="http://schemas.microsoft.com/office/powerpoint/2010/main" val="3694845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lang="en-US" altLang="ja-JP" dirty="0"/>
              <a:t>16</a:t>
            </a:r>
            <a:r>
              <a:rPr kumimoji="1" lang="ja-JP" altLang="en-US" dirty="0"/>
              <a:t>進数→</a:t>
            </a:r>
            <a:r>
              <a:rPr lang="en-US" altLang="ja-JP" dirty="0"/>
              <a:t>2</a:t>
            </a:r>
            <a:r>
              <a:rPr kumimoji="1" lang="ja-JP" altLang="en-US" dirty="0"/>
              <a:t>進数の変換：答え</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lang="en-US" altLang="ja-JP" dirty="0"/>
              <a:t>16</a:t>
            </a:r>
            <a:r>
              <a:rPr lang="ja-JP" altLang="en-US" dirty="0"/>
              <a:t>進数で</a:t>
            </a:r>
            <a:r>
              <a:rPr lang="en-US" altLang="ja-JP" dirty="0"/>
              <a:t>ea9</a:t>
            </a:r>
            <a:r>
              <a:rPr lang="ja-JP" altLang="en-US" dirty="0"/>
              <a:t>は</a:t>
            </a:r>
            <a:r>
              <a:rPr lang="en-US" altLang="ja-JP" dirty="0"/>
              <a:t>2</a:t>
            </a:r>
            <a:r>
              <a:rPr lang="ja-JP" altLang="en-US" dirty="0"/>
              <a:t>進数でいくつか</a:t>
            </a:r>
            <a:endParaRPr kumimoji="1" lang="ja-JP" altLang="en-US" dirty="0"/>
          </a:p>
          <a:p>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37</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nvGraphicFramePr>
        <p:xfrm>
          <a:off x="838200" y="2493553"/>
          <a:ext cx="3128212" cy="365760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0100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0101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0110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0111</a:t>
                      </a:r>
                      <a:endParaRPr kumimoji="1" lang="ja-JP" altLang="en-US" dirty="0"/>
                    </a:p>
                  </a:txBody>
                  <a:tcPr/>
                </a:tc>
                <a:extLst>
                  <a:ext uri="{0D108BD9-81ED-4DB2-BD59-A6C34878D82A}">
                    <a16:rowId xmlns:a16="http://schemas.microsoft.com/office/drawing/2014/main" val="2772203245"/>
                  </a:ext>
                </a:extLst>
              </a:tr>
              <a:tr h="353615">
                <a:tc>
                  <a:txBody>
                    <a:bodyPr/>
                    <a:lstStyle/>
                    <a:p>
                      <a:pPr algn="ctr"/>
                      <a:r>
                        <a:rPr kumimoji="1" lang="en-US" altLang="ja-JP" dirty="0"/>
                        <a:t>8</a:t>
                      </a:r>
                      <a:endParaRPr kumimoji="1" lang="ja-JP" altLang="en-US" dirty="0"/>
                    </a:p>
                  </a:txBody>
                  <a:tcPr/>
                </a:tc>
                <a:tc>
                  <a:txBody>
                    <a:bodyPr/>
                    <a:lstStyle/>
                    <a:p>
                      <a:pPr algn="ctr"/>
                      <a:r>
                        <a:rPr kumimoji="1" lang="en-US" altLang="ja-JP" dirty="0"/>
                        <a:t>1000</a:t>
                      </a:r>
                      <a:endParaRPr kumimoji="1" lang="ja-JP" altLang="en-US" dirty="0"/>
                    </a:p>
                  </a:txBody>
                  <a:tcPr/>
                </a:tc>
                <a:extLst>
                  <a:ext uri="{0D108BD9-81ED-4DB2-BD59-A6C34878D82A}">
                    <a16:rowId xmlns:a16="http://schemas.microsoft.com/office/drawing/2014/main" val="2018194864"/>
                  </a:ext>
                </a:extLst>
              </a:tr>
            </a:tbl>
          </a:graphicData>
        </a:graphic>
      </p:graphicFrame>
      <p:graphicFrame>
        <p:nvGraphicFramePr>
          <p:cNvPr id="9" name="表 8">
            <a:extLst>
              <a:ext uri="{FF2B5EF4-FFF2-40B4-BE49-F238E27FC236}">
                <a16:creationId xmlns:a16="http://schemas.microsoft.com/office/drawing/2014/main" id="{06751FED-FE8E-B793-BE78-977F7AFF6B1B}"/>
              </a:ext>
            </a:extLst>
          </p:cNvPr>
          <p:cNvGraphicFramePr>
            <a:graphicFrameLocks noGrp="1"/>
          </p:cNvGraphicFramePr>
          <p:nvPr/>
        </p:nvGraphicFramePr>
        <p:xfrm>
          <a:off x="4531894" y="2859313"/>
          <a:ext cx="3128212" cy="292608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9</a:t>
                      </a:r>
                    </a:p>
                  </a:txBody>
                  <a:tcPr/>
                </a:tc>
                <a:tc>
                  <a:txBody>
                    <a:bodyPr/>
                    <a:lstStyle/>
                    <a:p>
                      <a:pPr algn="ctr"/>
                      <a:r>
                        <a:rPr kumimoji="1" lang="en-US" altLang="ja-JP" dirty="0"/>
                        <a:t>1001</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a</a:t>
                      </a:r>
                      <a:endParaRPr kumimoji="1" lang="ja-JP" altLang="en-US" dirty="0"/>
                    </a:p>
                  </a:txBody>
                  <a:tcPr/>
                </a:tc>
                <a:tc>
                  <a:txBody>
                    <a:bodyPr/>
                    <a:lstStyle/>
                    <a:p>
                      <a:pPr algn="ctr"/>
                      <a:r>
                        <a:rPr kumimoji="1" lang="en-US" altLang="ja-JP" dirty="0"/>
                        <a:t>1010</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b</a:t>
                      </a:r>
                      <a:endParaRPr kumimoji="1" lang="ja-JP" altLang="en-US" dirty="0"/>
                    </a:p>
                  </a:txBody>
                  <a:tcPr/>
                </a:tc>
                <a:tc>
                  <a:txBody>
                    <a:bodyPr/>
                    <a:lstStyle/>
                    <a:p>
                      <a:pPr algn="ctr"/>
                      <a:r>
                        <a:rPr kumimoji="1" lang="en-US" altLang="ja-JP" dirty="0"/>
                        <a:t>1011</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c</a:t>
                      </a:r>
                      <a:endParaRPr kumimoji="1" lang="ja-JP" altLang="en-US" dirty="0"/>
                    </a:p>
                  </a:txBody>
                  <a:tcPr/>
                </a:tc>
                <a:tc>
                  <a:txBody>
                    <a:bodyPr/>
                    <a:lstStyle/>
                    <a:p>
                      <a:pPr algn="ctr"/>
                      <a:r>
                        <a:rPr kumimoji="1" lang="en-US" altLang="ja-JP" dirty="0"/>
                        <a:t>1100</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d</a:t>
                      </a:r>
                      <a:endParaRPr kumimoji="1" lang="ja-JP" altLang="en-US" dirty="0"/>
                    </a:p>
                  </a:txBody>
                  <a:tcPr/>
                </a:tc>
                <a:tc>
                  <a:txBody>
                    <a:bodyPr/>
                    <a:lstStyle/>
                    <a:p>
                      <a:pPr algn="ctr"/>
                      <a:r>
                        <a:rPr kumimoji="1" lang="en-US" altLang="ja-JP" dirty="0"/>
                        <a:t>1101</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e</a:t>
                      </a:r>
                      <a:endParaRPr kumimoji="1" lang="ja-JP" altLang="en-US" dirty="0"/>
                    </a:p>
                  </a:txBody>
                  <a:tcPr/>
                </a:tc>
                <a:tc>
                  <a:txBody>
                    <a:bodyPr/>
                    <a:lstStyle/>
                    <a:p>
                      <a:pPr algn="ctr"/>
                      <a:r>
                        <a:rPr kumimoji="1" lang="en-US" altLang="ja-JP" dirty="0"/>
                        <a:t>1110</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f</a:t>
                      </a:r>
                      <a:endParaRPr kumimoji="1" lang="ja-JP" altLang="en-US" dirty="0"/>
                    </a:p>
                  </a:txBody>
                  <a:tcPr/>
                </a:tc>
                <a:tc>
                  <a:txBody>
                    <a:bodyPr/>
                    <a:lstStyle/>
                    <a:p>
                      <a:pPr algn="ctr"/>
                      <a:r>
                        <a:rPr kumimoji="1" lang="en-US" altLang="ja-JP" dirty="0"/>
                        <a:t>1111</a:t>
                      </a:r>
                      <a:endParaRPr kumimoji="1" lang="ja-JP" altLang="en-US" dirty="0"/>
                    </a:p>
                  </a:txBody>
                  <a:tcPr/>
                </a:tc>
                <a:extLst>
                  <a:ext uri="{0D108BD9-81ED-4DB2-BD59-A6C34878D82A}">
                    <a16:rowId xmlns:a16="http://schemas.microsoft.com/office/drawing/2014/main" val="1383104552"/>
                  </a:ext>
                </a:extLst>
              </a:tr>
            </a:tbl>
          </a:graphicData>
        </a:graphic>
      </p:graphicFrame>
      <p:sp>
        <p:nvSpPr>
          <p:cNvPr id="22" name="楕円 21">
            <a:extLst>
              <a:ext uri="{FF2B5EF4-FFF2-40B4-BE49-F238E27FC236}">
                <a16:creationId xmlns:a16="http://schemas.microsoft.com/office/drawing/2014/main" id="{0B1F66B2-6C41-DD20-3F0A-E0BEA853E149}"/>
              </a:ext>
            </a:extLst>
          </p:cNvPr>
          <p:cNvSpPr/>
          <p:nvPr/>
        </p:nvSpPr>
        <p:spPr>
          <a:xfrm>
            <a:off x="5055794" y="3513613"/>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46BA5E53-BA63-D60D-BCC6-F8B1E171334F}"/>
              </a:ext>
            </a:extLst>
          </p:cNvPr>
          <p:cNvSpPr/>
          <p:nvPr/>
        </p:nvSpPr>
        <p:spPr>
          <a:xfrm>
            <a:off x="5055793" y="3103219"/>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B063A9FB-75EB-4A1C-08FC-883AA3BC6C58}"/>
              </a:ext>
            </a:extLst>
          </p:cNvPr>
          <p:cNvSpPr/>
          <p:nvPr/>
        </p:nvSpPr>
        <p:spPr>
          <a:xfrm>
            <a:off x="5038551" y="4995615"/>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728AEC78-6FC1-DFDB-D0B6-4D894A081061}"/>
              </a:ext>
            </a:extLst>
          </p:cNvPr>
          <p:cNvSpPr txBox="1"/>
          <p:nvPr/>
        </p:nvSpPr>
        <p:spPr>
          <a:xfrm>
            <a:off x="7918045" y="4349284"/>
            <a:ext cx="3788217" cy="646331"/>
          </a:xfrm>
          <a:prstGeom prst="rect">
            <a:avLst/>
          </a:prstGeom>
          <a:noFill/>
        </p:spPr>
        <p:txBody>
          <a:bodyPr wrap="none" rtlCol="0">
            <a:spAutoFit/>
          </a:bodyPr>
          <a:lstStyle/>
          <a:p>
            <a:r>
              <a:rPr kumimoji="1" lang="en-US" altLang="ja-JP" sz="3600" dirty="0"/>
              <a:t>1110 </a:t>
            </a:r>
            <a:r>
              <a:rPr lang="ja-JP" altLang="en-US" sz="3600" dirty="0"/>
              <a:t> </a:t>
            </a:r>
            <a:r>
              <a:rPr lang="en-US" altLang="ja-JP" sz="3600" dirty="0"/>
              <a:t>1</a:t>
            </a:r>
            <a:r>
              <a:rPr kumimoji="1" lang="en-US" altLang="ja-JP" sz="3600" dirty="0"/>
              <a:t>001  1001</a:t>
            </a:r>
            <a:endParaRPr kumimoji="1" lang="ja-JP" altLang="en-US" sz="3600" dirty="0"/>
          </a:p>
        </p:txBody>
      </p:sp>
      <p:sp>
        <p:nvSpPr>
          <p:cNvPr id="8" name="右中かっこ 7">
            <a:extLst>
              <a:ext uri="{FF2B5EF4-FFF2-40B4-BE49-F238E27FC236}">
                <a16:creationId xmlns:a16="http://schemas.microsoft.com/office/drawing/2014/main" id="{BDB11AE0-05A7-B0F4-283E-67A09514ED19}"/>
              </a:ext>
            </a:extLst>
          </p:cNvPr>
          <p:cNvSpPr/>
          <p:nvPr/>
        </p:nvSpPr>
        <p:spPr>
          <a:xfrm rot="5400000">
            <a:off x="8410748" y="3462864"/>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B7DD71EF-AC30-3D7E-F1D1-5E068DAD9AEA}"/>
              </a:ext>
            </a:extLst>
          </p:cNvPr>
          <p:cNvSpPr/>
          <p:nvPr/>
        </p:nvSpPr>
        <p:spPr>
          <a:xfrm rot="5400000">
            <a:off x="9689304" y="3462864"/>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右中かっこ 10">
            <a:extLst>
              <a:ext uri="{FF2B5EF4-FFF2-40B4-BE49-F238E27FC236}">
                <a16:creationId xmlns:a16="http://schemas.microsoft.com/office/drawing/2014/main" id="{361835B9-8B6F-92B6-7A0B-80778F5EA207}"/>
              </a:ext>
            </a:extLst>
          </p:cNvPr>
          <p:cNvSpPr/>
          <p:nvPr/>
        </p:nvSpPr>
        <p:spPr>
          <a:xfrm rot="5400000">
            <a:off x="10967859" y="3462864"/>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9E40F7B-AE04-A04F-0DB2-9BDB9C4C12C0}"/>
              </a:ext>
            </a:extLst>
          </p:cNvPr>
          <p:cNvSpPr txBox="1"/>
          <p:nvPr/>
        </p:nvSpPr>
        <p:spPr>
          <a:xfrm>
            <a:off x="8361917" y="3179757"/>
            <a:ext cx="442750" cy="646331"/>
          </a:xfrm>
          <a:prstGeom prst="rect">
            <a:avLst/>
          </a:prstGeom>
          <a:noFill/>
        </p:spPr>
        <p:txBody>
          <a:bodyPr wrap="none" rtlCol="0">
            <a:spAutoFit/>
          </a:bodyPr>
          <a:lstStyle/>
          <a:p>
            <a:r>
              <a:rPr kumimoji="1" lang="en-US" altLang="ja-JP" sz="3600" dirty="0"/>
              <a:t>e</a:t>
            </a:r>
            <a:endParaRPr kumimoji="1" lang="ja-JP" altLang="en-US" sz="3600" dirty="0"/>
          </a:p>
        </p:txBody>
      </p:sp>
      <p:sp>
        <p:nvSpPr>
          <p:cNvPr id="13" name="テキスト ボックス 12">
            <a:extLst>
              <a:ext uri="{FF2B5EF4-FFF2-40B4-BE49-F238E27FC236}">
                <a16:creationId xmlns:a16="http://schemas.microsoft.com/office/drawing/2014/main" id="{1141940E-32EB-BECA-D0EC-6241BA9EA3FA}"/>
              </a:ext>
            </a:extLst>
          </p:cNvPr>
          <p:cNvSpPr txBox="1"/>
          <p:nvPr/>
        </p:nvSpPr>
        <p:spPr>
          <a:xfrm>
            <a:off x="9591581" y="3191989"/>
            <a:ext cx="442750" cy="646331"/>
          </a:xfrm>
          <a:prstGeom prst="rect">
            <a:avLst/>
          </a:prstGeom>
          <a:noFill/>
        </p:spPr>
        <p:txBody>
          <a:bodyPr wrap="none" rtlCol="0">
            <a:spAutoFit/>
          </a:bodyPr>
          <a:lstStyle/>
          <a:p>
            <a:r>
              <a:rPr kumimoji="1" lang="en-US" altLang="ja-JP" sz="3600" dirty="0"/>
              <a:t>a</a:t>
            </a:r>
            <a:endParaRPr kumimoji="1" lang="ja-JP" altLang="en-US" sz="3600" dirty="0"/>
          </a:p>
        </p:txBody>
      </p:sp>
      <p:sp>
        <p:nvSpPr>
          <p:cNvPr id="14" name="テキスト ボックス 13">
            <a:extLst>
              <a:ext uri="{FF2B5EF4-FFF2-40B4-BE49-F238E27FC236}">
                <a16:creationId xmlns:a16="http://schemas.microsoft.com/office/drawing/2014/main" id="{40A01C6F-00E8-335A-11BF-5C261307A440}"/>
              </a:ext>
            </a:extLst>
          </p:cNvPr>
          <p:cNvSpPr txBox="1"/>
          <p:nvPr/>
        </p:nvSpPr>
        <p:spPr>
          <a:xfrm>
            <a:off x="10870137" y="3219901"/>
            <a:ext cx="441146" cy="646331"/>
          </a:xfrm>
          <a:prstGeom prst="rect">
            <a:avLst/>
          </a:prstGeom>
          <a:noFill/>
        </p:spPr>
        <p:txBody>
          <a:bodyPr wrap="none" rtlCol="0">
            <a:spAutoFit/>
          </a:bodyPr>
          <a:lstStyle/>
          <a:p>
            <a:r>
              <a:rPr lang="en-US" altLang="ja-JP" sz="3600" dirty="0"/>
              <a:t>9</a:t>
            </a:r>
            <a:endParaRPr kumimoji="1" lang="ja-JP" altLang="en-US" sz="3600" dirty="0"/>
          </a:p>
        </p:txBody>
      </p:sp>
    </p:spTree>
    <p:extLst>
      <p:ext uri="{BB962C8B-B14F-4D97-AF65-F5344CB8AC3E}">
        <p14:creationId xmlns:p14="http://schemas.microsoft.com/office/powerpoint/2010/main" val="24394787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lang="en-US" altLang="ja-JP" dirty="0"/>
              <a:t>16</a:t>
            </a:r>
            <a:r>
              <a:rPr kumimoji="1" lang="ja-JP" altLang="en-US" dirty="0"/>
              <a:t>進数→</a:t>
            </a:r>
            <a:r>
              <a:rPr lang="en-US" altLang="ja-JP" dirty="0"/>
              <a:t>2</a:t>
            </a:r>
            <a:r>
              <a:rPr kumimoji="1" lang="ja-JP" altLang="en-US" dirty="0"/>
              <a:t>進数の変換：演習</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lang="en-US" altLang="ja-JP" dirty="0"/>
              <a:t>16</a:t>
            </a:r>
            <a:r>
              <a:rPr lang="ja-JP" altLang="en-US" dirty="0"/>
              <a:t>進数で</a:t>
            </a:r>
            <a:r>
              <a:rPr lang="en-US" altLang="ja-JP" dirty="0"/>
              <a:t>8.d</a:t>
            </a:r>
            <a:r>
              <a:rPr lang="ja-JP" altLang="en-US" dirty="0"/>
              <a:t>は</a:t>
            </a:r>
            <a:r>
              <a:rPr lang="en-US" altLang="ja-JP" dirty="0"/>
              <a:t>2</a:t>
            </a:r>
            <a:r>
              <a:rPr lang="ja-JP" altLang="en-US" dirty="0"/>
              <a:t>進数でいくつか</a:t>
            </a:r>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38</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nvGraphicFramePr>
        <p:xfrm>
          <a:off x="2676625" y="2493553"/>
          <a:ext cx="3128212" cy="365760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0100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0101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0110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0111</a:t>
                      </a:r>
                      <a:endParaRPr kumimoji="1" lang="ja-JP" altLang="en-US" dirty="0"/>
                    </a:p>
                  </a:txBody>
                  <a:tcPr/>
                </a:tc>
                <a:extLst>
                  <a:ext uri="{0D108BD9-81ED-4DB2-BD59-A6C34878D82A}">
                    <a16:rowId xmlns:a16="http://schemas.microsoft.com/office/drawing/2014/main" val="2772203245"/>
                  </a:ext>
                </a:extLst>
              </a:tr>
              <a:tr h="353615">
                <a:tc>
                  <a:txBody>
                    <a:bodyPr/>
                    <a:lstStyle/>
                    <a:p>
                      <a:pPr algn="ctr"/>
                      <a:r>
                        <a:rPr kumimoji="1" lang="en-US" altLang="ja-JP" dirty="0"/>
                        <a:t>8</a:t>
                      </a:r>
                      <a:endParaRPr kumimoji="1" lang="ja-JP" altLang="en-US" dirty="0"/>
                    </a:p>
                  </a:txBody>
                  <a:tcPr/>
                </a:tc>
                <a:tc>
                  <a:txBody>
                    <a:bodyPr/>
                    <a:lstStyle/>
                    <a:p>
                      <a:pPr algn="ctr"/>
                      <a:r>
                        <a:rPr kumimoji="1" lang="en-US" altLang="ja-JP" dirty="0"/>
                        <a:t>1000</a:t>
                      </a:r>
                      <a:endParaRPr kumimoji="1" lang="ja-JP" altLang="en-US" dirty="0"/>
                    </a:p>
                  </a:txBody>
                  <a:tcPr/>
                </a:tc>
                <a:extLst>
                  <a:ext uri="{0D108BD9-81ED-4DB2-BD59-A6C34878D82A}">
                    <a16:rowId xmlns:a16="http://schemas.microsoft.com/office/drawing/2014/main" val="2018194864"/>
                  </a:ext>
                </a:extLst>
              </a:tr>
            </a:tbl>
          </a:graphicData>
        </a:graphic>
      </p:graphicFrame>
      <p:graphicFrame>
        <p:nvGraphicFramePr>
          <p:cNvPr id="9" name="表 8">
            <a:extLst>
              <a:ext uri="{FF2B5EF4-FFF2-40B4-BE49-F238E27FC236}">
                <a16:creationId xmlns:a16="http://schemas.microsoft.com/office/drawing/2014/main" id="{06751FED-FE8E-B793-BE78-977F7AFF6B1B}"/>
              </a:ext>
            </a:extLst>
          </p:cNvPr>
          <p:cNvGraphicFramePr>
            <a:graphicFrameLocks noGrp="1"/>
          </p:cNvGraphicFramePr>
          <p:nvPr/>
        </p:nvGraphicFramePr>
        <p:xfrm>
          <a:off x="6370319" y="2859313"/>
          <a:ext cx="3128212" cy="292608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9</a:t>
                      </a:r>
                    </a:p>
                  </a:txBody>
                  <a:tcPr/>
                </a:tc>
                <a:tc>
                  <a:txBody>
                    <a:bodyPr/>
                    <a:lstStyle/>
                    <a:p>
                      <a:pPr algn="ctr"/>
                      <a:r>
                        <a:rPr kumimoji="1" lang="en-US" altLang="ja-JP" dirty="0"/>
                        <a:t>1001</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a</a:t>
                      </a:r>
                      <a:endParaRPr kumimoji="1" lang="ja-JP" altLang="en-US" dirty="0"/>
                    </a:p>
                  </a:txBody>
                  <a:tcPr/>
                </a:tc>
                <a:tc>
                  <a:txBody>
                    <a:bodyPr/>
                    <a:lstStyle/>
                    <a:p>
                      <a:pPr algn="ctr"/>
                      <a:r>
                        <a:rPr kumimoji="1" lang="en-US" altLang="ja-JP" dirty="0"/>
                        <a:t>1010</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b</a:t>
                      </a:r>
                      <a:endParaRPr kumimoji="1" lang="ja-JP" altLang="en-US" dirty="0"/>
                    </a:p>
                  </a:txBody>
                  <a:tcPr/>
                </a:tc>
                <a:tc>
                  <a:txBody>
                    <a:bodyPr/>
                    <a:lstStyle/>
                    <a:p>
                      <a:pPr algn="ctr"/>
                      <a:r>
                        <a:rPr kumimoji="1" lang="en-US" altLang="ja-JP" dirty="0"/>
                        <a:t>1011</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c</a:t>
                      </a:r>
                      <a:endParaRPr kumimoji="1" lang="ja-JP" altLang="en-US" dirty="0"/>
                    </a:p>
                  </a:txBody>
                  <a:tcPr/>
                </a:tc>
                <a:tc>
                  <a:txBody>
                    <a:bodyPr/>
                    <a:lstStyle/>
                    <a:p>
                      <a:pPr algn="ctr"/>
                      <a:r>
                        <a:rPr kumimoji="1" lang="en-US" altLang="ja-JP" dirty="0"/>
                        <a:t>1100</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d</a:t>
                      </a:r>
                      <a:endParaRPr kumimoji="1" lang="ja-JP" altLang="en-US" dirty="0"/>
                    </a:p>
                  </a:txBody>
                  <a:tcPr/>
                </a:tc>
                <a:tc>
                  <a:txBody>
                    <a:bodyPr/>
                    <a:lstStyle/>
                    <a:p>
                      <a:pPr algn="ctr"/>
                      <a:r>
                        <a:rPr kumimoji="1" lang="en-US" altLang="ja-JP" dirty="0"/>
                        <a:t>1101</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e</a:t>
                      </a:r>
                      <a:endParaRPr kumimoji="1" lang="ja-JP" altLang="en-US" dirty="0"/>
                    </a:p>
                  </a:txBody>
                  <a:tcPr/>
                </a:tc>
                <a:tc>
                  <a:txBody>
                    <a:bodyPr/>
                    <a:lstStyle/>
                    <a:p>
                      <a:pPr algn="ctr"/>
                      <a:r>
                        <a:rPr kumimoji="1" lang="en-US" altLang="ja-JP" dirty="0"/>
                        <a:t>1110</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f</a:t>
                      </a:r>
                      <a:endParaRPr kumimoji="1" lang="ja-JP" altLang="en-US" dirty="0"/>
                    </a:p>
                  </a:txBody>
                  <a:tcPr/>
                </a:tc>
                <a:tc>
                  <a:txBody>
                    <a:bodyPr/>
                    <a:lstStyle/>
                    <a:p>
                      <a:pPr algn="ctr"/>
                      <a:r>
                        <a:rPr kumimoji="1" lang="en-US" altLang="ja-JP" dirty="0"/>
                        <a:t>1111</a:t>
                      </a:r>
                      <a:endParaRPr kumimoji="1" lang="ja-JP" altLang="en-US" dirty="0"/>
                    </a:p>
                  </a:txBody>
                  <a:tcPr/>
                </a:tc>
                <a:extLst>
                  <a:ext uri="{0D108BD9-81ED-4DB2-BD59-A6C34878D82A}">
                    <a16:rowId xmlns:a16="http://schemas.microsoft.com/office/drawing/2014/main" val="1383104552"/>
                  </a:ext>
                </a:extLst>
              </a:tr>
            </a:tbl>
          </a:graphicData>
        </a:graphic>
      </p:graphicFrame>
    </p:spTree>
    <p:extLst>
      <p:ext uri="{BB962C8B-B14F-4D97-AF65-F5344CB8AC3E}">
        <p14:creationId xmlns:p14="http://schemas.microsoft.com/office/powerpoint/2010/main" val="3088380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lang="en-US" altLang="ja-JP" dirty="0"/>
              <a:t>16</a:t>
            </a:r>
            <a:r>
              <a:rPr kumimoji="1" lang="ja-JP" altLang="en-US" dirty="0"/>
              <a:t>進数→</a:t>
            </a:r>
            <a:r>
              <a:rPr lang="en-US" altLang="ja-JP" dirty="0"/>
              <a:t>2</a:t>
            </a:r>
            <a:r>
              <a:rPr kumimoji="1" lang="ja-JP" altLang="en-US" dirty="0"/>
              <a:t>進数の変換：答え</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lang="en-US" altLang="ja-JP" dirty="0"/>
              <a:t>16</a:t>
            </a:r>
            <a:r>
              <a:rPr lang="ja-JP" altLang="en-US" dirty="0"/>
              <a:t>進数で</a:t>
            </a:r>
            <a:r>
              <a:rPr lang="en-US" altLang="ja-JP" dirty="0"/>
              <a:t>8.d</a:t>
            </a:r>
            <a:r>
              <a:rPr lang="ja-JP" altLang="en-US" dirty="0"/>
              <a:t>は</a:t>
            </a:r>
            <a:r>
              <a:rPr lang="en-US" altLang="ja-JP" dirty="0"/>
              <a:t>2</a:t>
            </a:r>
            <a:r>
              <a:rPr lang="ja-JP" altLang="en-US" dirty="0"/>
              <a:t>進数でいくつか</a:t>
            </a:r>
            <a:endParaRPr kumimoji="1" lang="ja-JP" altLang="en-US" dirty="0"/>
          </a:p>
          <a:p>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39</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nvGraphicFramePr>
        <p:xfrm>
          <a:off x="838200" y="2493553"/>
          <a:ext cx="3128212" cy="365760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0100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0101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0110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0111</a:t>
                      </a:r>
                      <a:endParaRPr kumimoji="1" lang="ja-JP" altLang="en-US" dirty="0"/>
                    </a:p>
                  </a:txBody>
                  <a:tcPr/>
                </a:tc>
                <a:extLst>
                  <a:ext uri="{0D108BD9-81ED-4DB2-BD59-A6C34878D82A}">
                    <a16:rowId xmlns:a16="http://schemas.microsoft.com/office/drawing/2014/main" val="2772203245"/>
                  </a:ext>
                </a:extLst>
              </a:tr>
              <a:tr h="353615">
                <a:tc>
                  <a:txBody>
                    <a:bodyPr/>
                    <a:lstStyle/>
                    <a:p>
                      <a:pPr algn="ctr"/>
                      <a:r>
                        <a:rPr kumimoji="1" lang="en-US" altLang="ja-JP" dirty="0"/>
                        <a:t>8</a:t>
                      </a:r>
                      <a:endParaRPr kumimoji="1" lang="ja-JP" altLang="en-US" dirty="0"/>
                    </a:p>
                  </a:txBody>
                  <a:tcPr/>
                </a:tc>
                <a:tc>
                  <a:txBody>
                    <a:bodyPr/>
                    <a:lstStyle/>
                    <a:p>
                      <a:pPr algn="ctr"/>
                      <a:r>
                        <a:rPr kumimoji="1" lang="en-US" altLang="ja-JP" dirty="0"/>
                        <a:t>1000</a:t>
                      </a:r>
                      <a:endParaRPr kumimoji="1" lang="ja-JP" altLang="en-US" dirty="0"/>
                    </a:p>
                  </a:txBody>
                  <a:tcPr/>
                </a:tc>
                <a:extLst>
                  <a:ext uri="{0D108BD9-81ED-4DB2-BD59-A6C34878D82A}">
                    <a16:rowId xmlns:a16="http://schemas.microsoft.com/office/drawing/2014/main" val="2018194864"/>
                  </a:ext>
                </a:extLst>
              </a:tr>
            </a:tbl>
          </a:graphicData>
        </a:graphic>
      </p:graphicFrame>
      <p:graphicFrame>
        <p:nvGraphicFramePr>
          <p:cNvPr id="9" name="表 8">
            <a:extLst>
              <a:ext uri="{FF2B5EF4-FFF2-40B4-BE49-F238E27FC236}">
                <a16:creationId xmlns:a16="http://schemas.microsoft.com/office/drawing/2014/main" id="{06751FED-FE8E-B793-BE78-977F7AFF6B1B}"/>
              </a:ext>
            </a:extLst>
          </p:cNvPr>
          <p:cNvGraphicFramePr>
            <a:graphicFrameLocks noGrp="1"/>
          </p:cNvGraphicFramePr>
          <p:nvPr>
            <p:extLst>
              <p:ext uri="{D42A27DB-BD31-4B8C-83A1-F6EECF244321}">
                <p14:modId xmlns:p14="http://schemas.microsoft.com/office/powerpoint/2010/main" val="1655855530"/>
              </p:ext>
            </p:extLst>
          </p:nvPr>
        </p:nvGraphicFramePr>
        <p:xfrm>
          <a:off x="4531894" y="2859313"/>
          <a:ext cx="3128212" cy="292608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9</a:t>
                      </a:r>
                    </a:p>
                  </a:txBody>
                  <a:tcPr/>
                </a:tc>
                <a:tc>
                  <a:txBody>
                    <a:bodyPr/>
                    <a:lstStyle/>
                    <a:p>
                      <a:pPr algn="ctr"/>
                      <a:r>
                        <a:rPr kumimoji="1" lang="en-US" altLang="ja-JP" dirty="0"/>
                        <a:t>1001</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a</a:t>
                      </a:r>
                      <a:endParaRPr kumimoji="1" lang="ja-JP" altLang="en-US" dirty="0"/>
                    </a:p>
                  </a:txBody>
                  <a:tcPr/>
                </a:tc>
                <a:tc>
                  <a:txBody>
                    <a:bodyPr/>
                    <a:lstStyle/>
                    <a:p>
                      <a:pPr algn="ctr"/>
                      <a:r>
                        <a:rPr kumimoji="1" lang="en-US" altLang="ja-JP" dirty="0"/>
                        <a:t>1010</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b</a:t>
                      </a:r>
                      <a:endParaRPr kumimoji="1" lang="ja-JP" altLang="en-US" dirty="0"/>
                    </a:p>
                  </a:txBody>
                  <a:tcPr/>
                </a:tc>
                <a:tc>
                  <a:txBody>
                    <a:bodyPr/>
                    <a:lstStyle/>
                    <a:p>
                      <a:pPr algn="ctr"/>
                      <a:r>
                        <a:rPr kumimoji="1" lang="en-US" altLang="ja-JP" dirty="0"/>
                        <a:t>1011</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c</a:t>
                      </a:r>
                      <a:endParaRPr kumimoji="1" lang="ja-JP" altLang="en-US" dirty="0"/>
                    </a:p>
                  </a:txBody>
                  <a:tcPr/>
                </a:tc>
                <a:tc>
                  <a:txBody>
                    <a:bodyPr/>
                    <a:lstStyle/>
                    <a:p>
                      <a:pPr algn="ctr"/>
                      <a:r>
                        <a:rPr kumimoji="1" lang="en-US" altLang="ja-JP" dirty="0"/>
                        <a:t>1100</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d</a:t>
                      </a:r>
                      <a:endParaRPr kumimoji="1" lang="ja-JP" altLang="en-US" dirty="0"/>
                    </a:p>
                  </a:txBody>
                  <a:tcPr/>
                </a:tc>
                <a:tc>
                  <a:txBody>
                    <a:bodyPr/>
                    <a:lstStyle/>
                    <a:p>
                      <a:pPr algn="ctr"/>
                      <a:r>
                        <a:rPr kumimoji="1" lang="en-US" altLang="ja-JP" dirty="0"/>
                        <a:t>1101</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e</a:t>
                      </a:r>
                      <a:endParaRPr kumimoji="1" lang="ja-JP" altLang="en-US" dirty="0"/>
                    </a:p>
                  </a:txBody>
                  <a:tcPr/>
                </a:tc>
                <a:tc>
                  <a:txBody>
                    <a:bodyPr/>
                    <a:lstStyle/>
                    <a:p>
                      <a:pPr algn="ctr"/>
                      <a:r>
                        <a:rPr kumimoji="1" lang="en-US" altLang="ja-JP" dirty="0"/>
                        <a:t>1110</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f</a:t>
                      </a:r>
                      <a:endParaRPr kumimoji="1" lang="ja-JP" altLang="en-US" dirty="0"/>
                    </a:p>
                  </a:txBody>
                  <a:tcPr/>
                </a:tc>
                <a:tc>
                  <a:txBody>
                    <a:bodyPr/>
                    <a:lstStyle/>
                    <a:p>
                      <a:pPr algn="ctr"/>
                      <a:r>
                        <a:rPr kumimoji="1" lang="en-US" altLang="ja-JP" dirty="0"/>
                        <a:t>1111</a:t>
                      </a:r>
                      <a:endParaRPr kumimoji="1" lang="ja-JP" altLang="en-US" dirty="0"/>
                    </a:p>
                  </a:txBody>
                  <a:tcPr/>
                </a:tc>
                <a:extLst>
                  <a:ext uri="{0D108BD9-81ED-4DB2-BD59-A6C34878D82A}">
                    <a16:rowId xmlns:a16="http://schemas.microsoft.com/office/drawing/2014/main" val="1383104552"/>
                  </a:ext>
                </a:extLst>
              </a:tr>
            </a:tbl>
          </a:graphicData>
        </a:graphic>
      </p:graphicFrame>
      <p:sp>
        <p:nvSpPr>
          <p:cNvPr id="22" name="楕円 21">
            <a:extLst>
              <a:ext uri="{FF2B5EF4-FFF2-40B4-BE49-F238E27FC236}">
                <a16:creationId xmlns:a16="http://schemas.microsoft.com/office/drawing/2014/main" id="{0B1F66B2-6C41-DD20-3F0A-E0BEA853E149}"/>
              </a:ext>
            </a:extLst>
          </p:cNvPr>
          <p:cNvSpPr/>
          <p:nvPr/>
        </p:nvSpPr>
        <p:spPr>
          <a:xfrm>
            <a:off x="1324425" y="5695863"/>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46BA5E53-BA63-D60D-BCC6-F8B1E171334F}"/>
              </a:ext>
            </a:extLst>
          </p:cNvPr>
          <p:cNvSpPr/>
          <p:nvPr/>
        </p:nvSpPr>
        <p:spPr>
          <a:xfrm>
            <a:off x="5038550" y="4585221"/>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728AEC78-6FC1-DFDB-D0B6-4D894A081061}"/>
              </a:ext>
            </a:extLst>
          </p:cNvPr>
          <p:cNvSpPr txBox="1"/>
          <p:nvPr/>
        </p:nvSpPr>
        <p:spPr>
          <a:xfrm>
            <a:off x="8722952" y="4332588"/>
            <a:ext cx="2618024" cy="646331"/>
          </a:xfrm>
          <a:prstGeom prst="rect">
            <a:avLst/>
          </a:prstGeom>
          <a:noFill/>
        </p:spPr>
        <p:txBody>
          <a:bodyPr wrap="none" rtlCol="0">
            <a:spAutoFit/>
          </a:bodyPr>
          <a:lstStyle/>
          <a:p>
            <a:r>
              <a:rPr lang="en-US" altLang="ja-JP" sz="3600" dirty="0"/>
              <a:t>1000.</a:t>
            </a:r>
            <a:r>
              <a:rPr lang="ja-JP" altLang="en-US" sz="3600" dirty="0"/>
              <a:t> </a:t>
            </a:r>
            <a:r>
              <a:rPr lang="en-US" altLang="ja-JP" sz="3600" dirty="0"/>
              <a:t>1101</a:t>
            </a:r>
            <a:r>
              <a:rPr kumimoji="1" lang="en-US" altLang="ja-JP" sz="3600" dirty="0"/>
              <a:t> </a:t>
            </a:r>
            <a:endParaRPr kumimoji="1" lang="ja-JP" altLang="en-US" sz="3600" dirty="0"/>
          </a:p>
        </p:txBody>
      </p:sp>
      <p:sp>
        <p:nvSpPr>
          <p:cNvPr id="8" name="右中かっこ 7">
            <a:extLst>
              <a:ext uri="{FF2B5EF4-FFF2-40B4-BE49-F238E27FC236}">
                <a16:creationId xmlns:a16="http://schemas.microsoft.com/office/drawing/2014/main" id="{BDB11AE0-05A7-B0F4-283E-67A09514ED19}"/>
              </a:ext>
            </a:extLst>
          </p:cNvPr>
          <p:cNvSpPr/>
          <p:nvPr/>
        </p:nvSpPr>
        <p:spPr>
          <a:xfrm rot="5400000">
            <a:off x="9095000" y="3510990"/>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B7DD71EF-AC30-3D7E-F1D1-5E068DAD9AEA}"/>
              </a:ext>
            </a:extLst>
          </p:cNvPr>
          <p:cNvSpPr/>
          <p:nvPr/>
        </p:nvSpPr>
        <p:spPr>
          <a:xfrm rot="5400000">
            <a:off x="10373556" y="3510990"/>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9E40F7B-AE04-A04F-0DB2-9BDB9C4C12C0}"/>
              </a:ext>
            </a:extLst>
          </p:cNvPr>
          <p:cNvSpPr txBox="1"/>
          <p:nvPr/>
        </p:nvSpPr>
        <p:spPr>
          <a:xfrm>
            <a:off x="9046169" y="3227883"/>
            <a:ext cx="559769" cy="646331"/>
          </a:xfrm>
          <a:prstGeom prst="rect">
            <a:avLst/>
          </a:prstGeom>
          <a:noFill/>
        </p:spPr>
        <p:txBody>
          <a:bodyPr wrap="none" rtlCol="0">
            <a:spAutoFit/>
          </a:bodyPr>
          <a:lstStyle/>
          <a:p>
            <a:r>
              <a:rPr kumimoji="1" lang="en-US" altLang="ja-JP" sz="3600" dirty="0"/>
              <a:t>8.</a:t>
            </a:r>
            <a:endParaRPr kumimoji="1" lang="ja-JP" altLang="en-US" sz="3600" dirty="0"/>
          </a:p>
        </p:txBody>
      </p:sp>
      <p:sp>
        <p:nvSpPr>
          <p:cNvPr id="13" name="テキスト ボックス 12">
            <a:extLst>
              <a:ext uri="{FF2B5EF4-FFF2-40B4-BE49-F238E27FC236}">
                <a16:creationId xmlns:a16="http://schemas.microsoft.com/office/drawing/2014/main" id="{1141940E-32EB-BECA-D0EC-6241BA9EA3FA}"/>
              </a:ext>
            </a:extLst>
          </p:cNvPr>
          <p:cNvSpPr txBox="1"/>
          <p:nvPr/>
        </p:nvSpPr>
        <p:spPr>
          <a:xfrm>
            <a:off x="10275833" y="3240115"/>
            <a:ext cx="452368" cy="646331"/>
          </a:xfrm>
          <a:prstGeom prst="rect">
            <a:avLst/>
          </a:prstGeom>
          <a:noFill/>
        </p:spPr>
        <p:txBody>
          <a:bodyPr wrap="none" rtlCol="0">
            <a:spAutoFit/>
          </a:bodyPr>
          <a:lstStyle/>
          <a:p>
            <a:r>
              <a:rPr lang="en-US" altLang="ja-JP" sz="3600" dirty="0"/>
              <a:t>d</a:t>
            </a:r>
            <a:endParaRPr kumimoji="1" lang="ja-JP" altLang="en-US" sz="3600" dirty="0"/>
          </a:p>
        </p:txBody>
      </p:sp>
    </p:spTree>
    <p:extLst>
      <p:ext uri="{BB962C8B-B14F-4D97-AF65-F5344CB8AC3E}">
        <p14:creationId xmlns:p14="http://schemas.microsoft.com/office/powerpoint/2010/main" val="937621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C99E49-ECB0-9A35-F355-2B0DB41D26B7}"/>
              </a:ext>
            </a:extLst>
          </p:cNvPr>
          <p:cNvSpPr>
            <a:spLocks noGrp="1"/>
          </p:cNvSpPr>
          <p:nvPr>
            <p:ph type="title"/>
          </p:nvPr>
        </p:nvSpPr>
        <p:spPr/>
        <p:txBody>
          <a:bodyPr/>
          <a:lstStyle/>
          <a:p>
            <a:r>
              <a:rPr kumimoji="1" lang="ja-JP" altLang="en-US" dirty="0"/>
              <a:t>今回のコンテンツ</a:t>
            </a:r>
          </a:p>
        </p:txBody>
      </p:sp>
      <p:sp>
        <p:nvSpPr>
          <p:cNvPr id="3" name="コンテンツ プレースホルダー 2">
            <a:extLst>
              <a:ext uri="{FF2B5EF4-FFF2-40B4-BE49-F238E27FC236}">
                <a16:creationId xmlns:a16="http://schemas.microsoft.com/office/drawing/2014/main" id="{1B115AC5-8504-4838-6FCF-E5396600D75D}"/>
              </a:ext>
            </a:extLst>
          </p:cNvPr>
          <p:cNvSpPr>
            <a:spLocks noGrp="1"/>
          </p:cNvSpPr>
          <p:nvPr>
            <p:ph idx="1"/>
          </p:nvPr>
        </p:nvSpPr>
        <p:spPr/>
        <p:txBody>
          <a:bodyPr>
            <a:normAutofit/>
          </a:bodyPr>
          <a:lstStyle/>
          <a:p>
            <a:r>
              <a:rPr kumimoji="1" lang="ja-JP" altLang="en-US" dirty="0"/>
              <a:t>基礎理論</a:t>
            </a:r>
            <a:endParaRPr kumimoji="1" lang="en-US" altLang="ja-JP" dirty="0"/>
          </a:p>
          <a:p>
            <a:pPr lvl="1"/>
            <a:r>
              <a:rPr kumimoji="1" lang="ja-JP" altLang="en-US" dirty="0"/>
              <a:t>二進数とは何か</a:t>
            </a:r>
            <a:endParaRPr kumimoji="1" lang="en-US" altLang="ja-JP" dirty="0"/>
          </a:p>
          <a:p>
            <a:pPr lvl="1"/>
            <a:r>
              <a:rPr kumimoji="1" lang="ja-JP" altLang="en-US" dirty="0"/>
              <a:t>基数変換</a:t>
            </a:r>
            <a:endParaRPr kumimoji="1" lang="en-US" altLang="ja-JP" dirty="0"/>
          </a:p>
          <a:p>
            <a:pPr lvl="1"/>
            <a:r>
              <a:rPr kumimoji="1" lang="ja-JP" altLang="en-US" dirty="0"/>
              <a:t>集合と</a:t>
            </a:r>
            <a:r>
              <a:rPr lang="ja-JP" altLang="en-US" dirty="0"/>
              <a:t>論理演算</a:t>
            </a:r>
            <a:endParaRPr lang="en-US" altLang="ja-JP" dirty="0"/>
          </a:p>
          <a:p>
            <a:endParaRPr kumimoji="1" lang="ja-JP" altLang="en-US" dirty="0"/>
          </a:p>
        </p:txBody>
      </p:sp>
      <p:sp>
        <p:nvSpPr>
          <p:cNvPr id="4" name="フッター プレースホルダー 3">
            <a:extLst>
              <a:ext uri="{FF2B5EF4-FFF2-40B4-BE49-F238E27FC236}">
                <a16:creationId xmlns:a16="http://schemas.microsoft.com/office/drawing/2014/main" id="{9C538C24-E4E4-589F-D61B-817A5845DEC7}"/>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9EE679CC-14C1-8957-5712-57B306865650}"/>
              </a:ext>
            </a:extLst>
          </p:cNvPr>
          <p:cNvSpPr>
            <a:spLocks noGrp="1"/>
          </p:cNvSpPr>
          <p:nvPr>
            <p:ph type="sldNum" sz="quarter" idx="12"/>
          </p:nvPr>
        </p:nvSpPr>
        <p:spPr/>
        <p:txBody>
          <a:bodyPr/>
          <a:lstStyle/>
          <a:p>
            <a:fld id="{40E56BE1-9742-4F29-8D63-9E2A886A5384}" type="slidenum">
              <a:rPr kumimoji="1" lang="ja-JP" altLang="en-US" smtClean="0"/>
              <a:t>4</a:t>
            </a:fld>
            <a:endParaRPr kumimoji="1" lang="ja-JP" altLang="en-US"/>
          </a:p>
        </p:txBody>
      </p:sp>
    </p:spTree>
    <p:extLst>
      <p:ext uri="{BB962C8B-B14F-4D97-AF65-F5344CB8AC3E}">
        <p14:creationId xmlns:p14="http://schemas.microsoft.com/office/powerpoint/2010/main" val="1254383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lang="en-US" altLang="ja-JP" dirty="0"/>
              <a:t>8</a:t>
            </a:r>
            <a:r>
              <a:rPr kumimoji="1" lang="ja-JP" altLang="en-US" dirty="0"/>
              <a:t>進数の変換</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p:txBody>
          <a:bodyPr/>
          <a:lstStyle/>
          <a:p>
            <a:r>
              <a:rPr kumimoji="1" lang="en-US" altLang="ja-JP" dirty="0"/>
              <a:t>2</a:t>
            </a:r>
            <a:r>
              <a:rPr kumimoji="1" lang="ja-JP" altLang="en-US" dirty="0"/>
              <a:t>進数の各</a:t>
            </a:r>
            <a:r>
              <a:rPr kumimoji="1" lang="en-US" altLang="ja-JP" dirty="0"/>
              <a:t>3</a:t>
            </a:r>
            <a:r>
              <a:rPr kumimoji="1" lang="ja-JP" altLang="en-US" dirty="0"/>
              <a:t>桁は</a:t>
            </a:r>
            <a:r>
              <a:rPr kumimoji="1" lang="en-US" altLang="ja-JP" dirty="0"/>
              <a:t>8</a:t>
            </a:r>
            <a:r>
              <a:rPr kumimoji="1" lang="ja-JP" altLang="en-US" dirty="0"/>
              <a:t>進数の</a:t>
            </a:r>
            <a:r>
              <a:rPr kumimoji="1" lang="en-US" altLang="ja-JP" dirty="0"/>
              <a:t>1</a:t>
            </a:r>
            <a:r>
              <a:rPr kumimoji="1" lang="ja-JP" altLang="en-US" dirty="0"/>
              <a:t>桁に該当する</a:t>
            </a:r>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40</a:t>
            </a:fld>
            <a:endParaRPr kumimoji="1" lang="ja-JP" altLang="en-US"/>
          </a:p>
        </p:txBody>
      </p:sp>
      <p:sp>
        <p:nvSpPr>
          <p:cNvPr id="7" name="テキスト ボックス 6">
            <a:extLst>
              <a:ext uri="{FF2B5EF4-FFF2-40B4-BE49-F238E27FC236}">
                <a16:creationId xmlns:a16="http://schemas.microsoft.com/office/drawing/2014/main" id="{A698CC1A-FF0D-EB48-C131-6C25AC7B0D24}"/>
              </a:ext>
            </a:extLst>
          </p:cNvPr>
          <p:cNvSpPr txBox="1"/>
          <p:nvPr/>
        </p:nvSpPr>
        <p:spPr>
          <a:xfrm>
            <a:off x="4196614" y="3243714"/>
            <a:ext cx="3018775" cy="646331"/>
          </a:xfrm>
          <a:prstGeom prst="rect">
            <a:avLst/>
          </a:prstGeom>
          <a:noFill/>
        </p:spPr>
        <p:txBody>
          <a:bodyPr wrap="none" rtlCol="0">
            <a:spAutoFit/>
          </a:bodyPr>
          <a:lstStyle/>
          <a:p>
            <a:r>
              <a:rPr kumimoji="1" lang="en-US" altLang="ja-JP" sz="3600" dirty="0"/>
              <a:t>100 </a:t>
            </a:r>
            <a:r>
              <a:rPr lang="ja-JP" altLang="en-US" sz="3600" dirty="0"/>
              <a:t> </a:t>
            </a:r>
            <a:r>
              <a:rPr kumimoji="1" lang="en-US" altLang="ja-JP" sz="3600" dirty="0"/>
              <a:t>011  111</a:t>
            </a:r>
            <a:endParaRPr kumimoji="1" lang="ja-JP" altLang="en-US" sz="3600" dirty="0"/>
          </a:p>
        </p:txBody>
      </p:sp>
      <p:sp>
        <p:nvSpPr>
          <p:cNvPr id="8" name="右中かっこ 7">
            <a:extLst>
              <a:ext uri="{FF2B5EF4-FFF2-40B4-BE49-F238E27FC236}">
                <a16:creationId xmlns:a16="http://schemas.microsoft.com/office/drawing/2014/main" id="{DB1518EB-9A41-C61D-3011-3B54AA8406BA}"/>
              </a:ext>
            </a:extLst>
          </p:cNvPr>
          <p:cNvSpPr/>
          <p:nvPr/>
        </p:nvSpPr>
        <p:spPr>
          <a:xfrm rot="5400000">
            <a:off x="4569464" y="3556758"/>
            <a:ext cx="245704" cy="77964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D841551F-AB94-C337-B052-7371C966EA01}"/>
              </a:ext>
            </a:extLst>
          </p:cNvPr>
          <p:cNvSpPr/>
          <p:nvPr/>
        </p:nvSpPr>
        <p:spPr>
          <a:xfrm rot="5400000">
            <a:off x="5572493" y="3574803"/>
            <a:ext cx="245704" cy="74355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右中かっこ 10">
            <a:extLst>
              <a:ext uri="{FF2B5EF4-FFF2-40B4-BE49-F238E27FC236}">
                <a16:creationId xmlns:a16="http://schemas.microsoft.com/office/drawing/2014/main" id="{BE565068-3A8D-6556-2BF8-1BE216683304}"/>
              </a:ext>
            </a:extLst>
          </p:cNvPr>
          <p:cNvSpPr/>
          <p:nvPr/>
        </p:nvSpPr>
        <p:spPr>
          <a:xfrm rot="5400000">
            <a:off x="6575122" y="3618703"/>
            <a:ext cx="245705" cy="70827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7A57A7B7-971A-5D64-5E99-C55A0458816A}"/>
              </a:ext>
            </a:extLst>
          </p:cNvPr>
          <p:cNvSpPr txBox="1"/>
          <p:nvPr/>
        </p:nvSpPr>
        <p:spPr>
          <a:xfrm>
            <a:off x="4567192" y="4204370"/>
            <a:ext cx="441146" cy="646331"/>
          </a:xfrm>
          <a:prstGeom prst="rect">
            <a:avLst/>
          </a:prstGeom>
          <a:noFill/>
        </p:spPr>
        <p:txBody>
          <a:bodyPr wrap="none" rtlCol="0">
            <a:spAutoFit/>
          </a:bodyPr>
          <a:lstStyle/>
          <a:p>
            <a:r>
              <a:rPr kumimoji="1" lang="en-US" altLang="ja-JP" sz="3600" dirty="0"/>
              <a:t>4</a:t>
            </a:r>
            <a:endParaRPr kumimoji="1" lang="ja-JP" altLang="en-US" sz="3600" dirty="0"/>
          </a:p>
        </p:txBody>
      </p:sp>
      <p:sp>
        <p:nvSpPr>
          <p:cNvPr id="13" name="テキスト ボックス 12">
            <a:extLst>
              <a:ext uri="{FF2B5EF4-FFF2-40B4-BE49-F238E27FC236}">
                <a16:creationId xmlns:a16="http://schemas.microsoft.com/office/drawing/2014/main" id="{41963A16-64C5-5334-93BE-4B37C3E1EDFC}"/>
              </a:ext>
            </a:extLst>
          </p:cNvPr>
          <p:cNvSpPr txBox="1"/>
          <p:nvPr/>
        </p:nvSpPr>
        <p:spPr>
          <a:xfrm>
            <a:off x="5522296" y="4204370"/>
            <a:ext cx="441146" cy="646331"/>
          </a:xfrm>
          <a:prstGeom prst="rect">
            <a:avLst/>
          </a:prstGeom>
          <a:noFill/>
        </p:spPr>
        <p:txBody>
          <a:bodyPr wrap="none" rtlCol="0">
            <a:spAutoFit/>
          </a:bodyPr>
          <a:lstStyle/>
          <a:p>
            <a:r>
              <a:rPr kumimoji="1" lang="en-US" altLang="ja-JP" sz="3600" dirty="0"/>
              <a:t>3</a:t>
            </a:r>
            <a:endParaRPr kumimoji="1" lang="ja-JP" altLang="en-US" sz="3600" dirty="0"/>
          </a:p>
        </p:txBody>
      </p:sp>
      <p:sp>
        <p:nvSpPr>
          <p:cNvPr id="14" name="テキスト ボックス 13">
            <a:extLst>
              <a:ext uri="{FF2B5EF4-FFF2-40B4-BE49-F238E27FC236}">
                <a16:creationId xmlns:a16="http://schemas.microsoft.com/office/drawing/2014/main" id="{5BF2E1B0-B711-340F-21D3-AE02E84E97BC}"/>
              </a:ext>
            </a:extLst>
          </p:cNvPr>
          <p:cNvSpPr txBox="1"/>
          <p:nvPr/>
        </p:nvSpPr>
        <p:spPr>
          <a:xfrm>
            <a:off x="6477400" y="4204369"/>
            <a:ext cx="441146" cy="646331"/>
          </a:xfrm>
          <a:prstGeom prst="rect">
            <a:avLst/>
          </a:prstGeom>
          <a:noFill/>
        </p:spPr>
        <p:txBody>
          <a:bodyPr wrap="none" rtlCol="0">
            <a:spAutoFit/>
          </a:bodyPr>
          <a:lstStyle/>
          <a:p>
            <a:r>
              <a:rPr kumimoji="1" lang="en-US" altLang="ja-JP" sz="3600" dirty="0"/>
              <a:t>7</a:t>
            </a:r>
            <a:endParaRPr kumimoji="1" lang="ja-JP" altLang="en-US" sz="3600" dirty="0"/>
          </a:p>
        </p:txBody>
      </p:sp>
    </p:spTree>
    <p:extLst>
      <p:ext uri="{BB962C8B-B14F-4D97-AF65-F5344CB8AC3E}">
        <p14:creationId xmlns:p14="http://schemas.microsoft.com/office/powerpoint/2010/main" val="4250567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lang="en-US" altLang="ja-JP" dirty="0"/>
              <a:t>8</a:t>
            </a:r>
            <a:r>
              <a:rPr kumimoji="1" lang="ja-JP" altLang="en-US" dirty="0"/>
              <a:t>進数の変換</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kumimoji="1" lang="ja-JP" altLang="en-US" dirty="0"/>
              <a:t>この場合も同様に</a:t>
            </a:r>
            <a:r>
              <a:rPr kumimoji="1" lang="en-US" altLang="ja-JP" dirty="0"/>
              <a:t>7</a:t>
            </a:r>
            <a:r>
              <a:rPr kumimoji="1" lang="ja-JP" altLang="en-US" dirty="0"/>
              <a:t>までの対応表を見ながら解けばよい</a:t>
            </a:r>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41</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extLst>
              <p:ext uri="{D42A27DB-BD31-4B8C-83A1-F6EECF244321}">
                <p14:modId xmlns:p14="http://schemas.microsoft.com/office/powerpoint/2010/main" val="1939451166"/>
              </p:ext>
            </p:extLst>
          </p:nvPr>
        </p:nvGraphicFramePr>
        <p:xfrm>
          <a:off x="2483472" y="2676433"/>
          <a:ext cx="3128212" cy="329184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111</a:t>
                      </a:r>
                      <a:endParaRPr kumimoji="1" lang="ja-JP" altLang="en-US" dirty="0"/>
                    </a:p>
                  </a:txBody>
                  <a:tcPr/>
                </a:tc>
                <a:extLst>
                  <a:ext uri="{0D108BD9-81ED-4DB2-BD59-A6C34878D82A}">
                    <a16:rowId xmlns:a16="http://schemas.microsoft.com/office/drawing/2014/main" val="2772203245"/>
                  </a:ext>
                </a:extLst>
              </a:tr>
            </a:tbl>
          </a:graphicData>
        </a:graphic>
      </p:graphicFrame>
      <p:sp>
        <p:nvSpPr>
          <p:cNvPr id="15" name="テキスト ボックス 14">
            <a:extLst>
              <a:ext uri="{FF2B5EF4-FFF2-40B4-BE49-F238E27FC236}">
                <a16:creationId xmlns:a16="http://schemas.microsoft.com/office/drawing/2014/main" id="{03879E25-5DAA-A42C-A9ED-523615DD1C4A}"/>
              </a:ext>
            </a:extLst>
          </p:cNvPr>
          <p:cNvSpPr txBox="1"/>
          <p:nvPr/>
        </p:nvSpPr>
        <p:spPr>
          <a:xfrm>
            <a:off x="7099898" y="3401194"/>
            <a:ext cx="3018775" cy="646331"/>
          </a:xfrm>
          <a:prstGeom prst="rect">
            <a:avLst/>
          </a:prstGeom>
          <a:noFill/>
        </p:spPr>
        <p:txBody>
          <a:bodyPr wrap="none" rtlCol="0">
            <a:spAutoFit/>
          </a:bodyPr>
          <a:lstStyle/>
          <a:p>
            <a:r>
              <a:rPr kumimoji="1" lang="en-US" altLang="ja-JP" sz="3600" dirty="0"/>
              <a:t>110 </a:t>
            </a:r>
            <a:r>
              <a:rPr lang="ja-JP" altLang="en-US" sz="3600" dirty="0"/>
              <a:t> </a:t>
            </a:r>
            <a:r>
              <a:rPr kumimoji="1" lang="en-US" altLang="ja-JP" sz="3600" dirty="0"/>
              <a:t>011  001</a:t>
            </a:r>
            <a:endParaRPr kumimoji="1" lang="ja-JP" altLang="en-US" sz="3600" dirty="0"/>
          </a:p>
        </p:txBody>
      </p:sp>
      <p:sp>
        <p:nvSpPr>
          <p:cNvPr id="16" name="右中かっこ 15">
            <a:extLst>
              <a:ext uri="{FF2B5EF4-FFF2-40B4-BE49-F238E27FC236}">
                <a16:creationId xmlns:a16="http://schemas.microsoft.com/office/drawing/2014/main" id="{5947F906-91D2-5981-78DD-15297A287DA1}"/>
              </a:ext>
            </a:extLst>
          </p:cNvPr>
          <p:cNvSpPr/>
          <p:nvPr/>
        </p:nvSpPr>
        <p:spPr>
          <a:xfrm rot="5400000">
            <a:off x="7436648" y="3750338"/>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C91BEDE-9A0B-19D3-5E61-D99F82890C6E}"/>
              </a:ext>
            </a:extLst>
          </p:cNvPr>
          <p:cNvSpPr txBox="1"/>
          <p:nvPr/>
        </p:nvSpPr>
        <p:spPr>
          <a:xfrm>
            <a:off x="7338927" y="4350409"/>
            <a:ext cx="441146" cy="646331"/>
          </a:xfrm>
          <a:prstGeom prst="rect">
            <a:avLst/>
          </a:prstGeom>
          <a:noFill/>
        </p:spPr>
        <p:txBody>
          <a:bodyPr wrap="none" rtlCol="0">
            <a:spAutoFit/>
          </a:bodyPr>
          <a:lstStyle/>
          <a:p>
            <a:r>
              <a:rPr kumimoji="1" lang="en-US" altLang="ja-JP" sz="3600" dirty="0"/>
              <a:t>6</a:t>
            </a:r>
            <a:endParaRPr kumimoji="1" lang="ja-JP" altLang="en-US" sz="3600" dirty="0"/>
          </a:p>
        </p:txBody>
      </p:sp>
      <p:sp>
        <p:nvSpPr>
          <p:cNvPr id="20" name="テキスト ボックス 19">
            <a:extLst>
              <a:ext uri="{FF2B5EF4-FFF2-40B4-BE49-F238E27FC236}">
                <a16:creationId xmlns:a16="http://schemas.microsoft.com/office/drawing/2014/main" id="{F4F24055-8D85-F0AE-6276-67266635783B}"/>
              </a:ext>
            </a:extLst>
          </p:cNvPr>
          <p:cNvSpPr txBox="1"/>
          <p:nvPr/>
        </p:nvSpPr>
        <p:spPr>
          <a:xfrm>
            <a:off x="8388712" y="4381333"/>
            <a:ext cx="441146" cy="646331"/>
          </a:xfrm>
          <a:prstGeom prst="rect">
            <a:avLst/>
          </a:prstGeom>
          <a:noFill/>
        </p:spPr>
        <p:txBody>
          <a:bodyPr wrap="none" rtlCol="0">
            <a:spAutoFit/>
          </a:bodyPr>
          <a:lstStyle/>
          <a:p>
            <a:r>
              <a:rPr lang="en-US" altLang="ja-JP" sz="3600" dirty="0"/>
              <a:t>3</a:t>
            </a:r>
            <a:endParaRPr kumimoji="1" lang="ja-JP" altLang="en-US" sz="3600" dirty="0"/>
          </a:p>
        </p:txBody>
      </p:sp>
      <p:sp>
        <p:nvSpPr>
          <p:cNvPr id="21" name="テキスト ボックス 20">
            <a:extLst>
              <a:ext uri="{FF2B5EF4-FFF2-40B4-BE49-F238E27FC236}">
                <a16:creationId xmlns:a16="http://schemas.microsoft.com/office/drawing/2014/main" id="{3FD250FF-8907-5DFB-C398-F3D813EBF3A8}"/>
              </a:ext>
            </a:extLst>
          </p:cNvPr>
          <p:cNvSpPr txBox="1"/>
          <p:nvPr/>
        </p:nvSpPr>
        <p:spPr>
          <a:xfrm>
            <a:off x="9430991" y="4350409"/>
            <a:ext cx="441146" cy="646331"/>
          </a:xfrm>
          <a:prstGeom prst="rect">
            <a:avLst/>
          </a:prstGeom>
          <a:noFill/>
        </p:spPr>
        <p:txBody>
          <a:bodyPr wrap="none" rtlCol="0">
            <a:spAutoFit/>
          </a:bodyPr>
          <a:lstStyle/>
          <a:p>
            <a:r>
              <a:rPr kumimoji="1" lang="en-US" altLang="ja-JP" sz="3600" dirty="0"/>
              <a:t>1</a:t>
            </a:r>
            <a:endParaRPr kumimoji="1" lang="ja-JP" altLang="en-US" sz="3600" dirty="0"/>
          </a:p>
        </p:txBody>
      </p:sp>
      <p:sp>
        <p:nvSpPr>
          <p:cNvPr id="7" name="右中かっこ 6">
            <a:extLst>
              <a:ext uri="{FF2B5EF4-FFF2-40B4-BE49-F238E27FC236}">
                <a16:creationId xmlns:a16="http://schemas.microsoft.com/office/drawing/2014/main" id="{5808F592-501F-8C82-AB22-1A15D7357536}"/>
              </a:ext>
            </a:extLst>
          </p:cNvPr>
          <p:cNvSpPr/>
          <p:nvPr/>
        </p:nvSpPr>
        <p:spPr>
          <a:xfrm rot="5400000">
            <a:off x="8493829" y="3783496"/>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右中かっこ 7">
            <a:extLst>
              <a:ext uri="{FF2B5EF4-FFF2-40B4-BE49-F238E27FC236}">
                <a16:creationId xmlns:a16="http://schemas.microsoft.com/office/drawing/2014/main" id="{E0D41553-CFC1-A0A8-CED8-07F296C31BF3}"/>
              </a:ext>
            </a:extLst>
          </p:cNvPr>
          <p:cNvSpPr/>
          <p:nvPr/>
        </p:nvSpPr>
        <p:spPr>
          <a:xfrm rot="5400000">
            <a:off x="9463235" y="3766742"/>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353119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lang="en-US" altLang="ja-JP" dirty="0"/>
              <a:t>8</a:t>
            </a:r>
            <a:r>
              <a:rPr kumimoji="1" lang="ja-JP" altLang="en-US" dirty="0"/>
              <a:t>進数の変換</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kumimoji="1" lang="en-US" altLang="ja-JP" dirty="0"/>
              <a:t>2</a:t>
            </a:r>
            <a:r>
              <a:rPr kumimoji="1" lang="ja-JP" altLang="en-US" dirty="0"/>
              <a:t>進数で</a:t>
            </a:r>
            <a:r>
              <a:rPr kumimoji="1" lang="en-US" altLang="ja-JP" dirty="0"/>
              <a:t>010111.0100011</a:t>
            </a:r>
            <a:r>
              <a:rPr kumimoji="1" lang="ja-JP" altLang="en-US" dirty="0"/>
              <a:t>は</a:t>
            </a:r>
            <a:r>
              <a:rPr kumimoji="1" lang="en-US" altLang="ja-JP" dirty="0"/>
              <a:t>8</a:t>
            </a:r>
            <a:r>
              <a:rPr kumimoji="1" lang="ja-JP" altLang="en-US" dirty="0"/>
              <a:t>進数</a:t>
            </a:r>
            <a:r>
              <a:rPr lang="ja-JP" altLang="en-US" dirty="0"/>
              <a:t>でいくつか</a:t>
            </a:r>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42</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extLst>
              <p:ext uri="{D42A27DB-BD31-4B8C-83A1-F6EECF244321}">
                <p14:modId xmlns:p14="http://schemas.microsoft.com/office/powerpoint/2010/main" val="1938874971"/>
              </p:ext>
            </p:extLst>
          </p:nvPr>
        </p:nvGraphicFramePr>
        <p:xfrm>
          <a:off x="4531894" y="2654116"/>
          <a:ext cx="3128212" cy="329184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111</a:t>
                      </a:r>
                      <a:endParaRPr kumimoji="1" lang="ja-JP" altLang="en-US" dirty="0"/>
                    </a:p>
                  </a:txBody>
                  <a:tcPr/>
                </a:tc>
                <a:extLst>
                  <a:ext uri="{0D108BD9-81ED-4DB2-BD59-A6C34878D82A}">
                    <a16:rowId xmlns:a16="http://schemas.microsoft.com/office/drawing/2014/main" val="2772203245"/>
                  </a:ext>
                </a:extLst>
              </a:tr>
            </a:tbl>
          </a:graphicData>
        </a:graphic>
      </p:graphicFrame>
    </p:spTree>
    <p:extLst>
      <p:ext uri="{BB962C8B-B14F-4D97-AF65-F5344CB8AC3E}">
        <p14:creationId xmlns:p14="http://schemas.microsoft.com/office/powerpoint/2010/main" val="3086178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lang="en-US" altLang="ja-JP" dirty="0"/>
              <a:t>8</a:t>
            </a:r>
            <a:r>
              <a:rPr kumimoji="1" lang="ja-JP" altLang="en-US" dirty="0"/>
              <a:t>進数の変換</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kumimoji="1" lang="en-US" altLang="ja-JP" dirty="0"/>
              <a:t>2</a:t>
            </a:r>
            <a:r>
              <a:rPr kumimoji="1" lang="ja-JP" altLang="en-US" dirty="0"/>
              <a:t>進数で</a:t>
            </a:r>
            <a:r>
              <a:rPr kumimoji="1" lang="en-US" altLang="ja-JP" dirty="0"/>
              <a:t>010111.0100011</a:t>
            </a:r>
            <a:r>
              <a:rPr kumimoji="1" lang="ja-JP" altLang="en-US" dirty="0"/>
              <a:t>は</a:t>
            </a:r>
            <a:r>
              <a:rPr kumimoji="1" lang="en-US" altLang="ja-JP" dirty="0"/>
              <a:t>8</a:t>
            </a:r>
            <a:r>
              <a:rPr kumimoji="1" lang="ja-JP" altLang="en-US" dirty="0"/>
              <a:t>進数</a:t>
            </a:r>
            <a:r>
              <a:rPr lang="ja-JP" altLang="en-US" dirty="0"/>
              <a:t>でいくつか</a:t>
            </a:r>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43</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extLst>
              <p:ext uri="{D42A27DB-BD31-4B8C-83A1-F6EECF244321}">
                <p14:modId xmlns:p14="http://schemas.microsoft.com/office/powerpoint/2010/main" val="4254883722"/>
              </p:ext>
            </p:extLst>
          </p:nvPr>
        </p:nvGraphicFramePr>
        <p:xfrm>
          <a:off x="1981199" y="2731118"/>
          <a:ext cx="3128212" cy="329184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111</a:t>
                      </a:r>
                      <a:endParaRPr kumimoji="1" lang="ja-JP" altLang="en-US" dirty="0"/>
                    </a:p>
                  </a:txBody>
                  <a:tcPr/>
                </a:tc>
                <a:extLst>
                  <a:ext uri="{0D108BD9-81ED-4DB2-BD59-A6C34878D82A}">
                    <a16:rowId xmlns:a16="http://schemas.microsoft.com/office/drawing/2014/main" val="2772203245"/>
                  </a:ext>
                </a:extLst>
              </a:tr>
            </a:tbl>
          </a:graphicData>
        </a:graphic>
      </p:graphicFrame>
      <p:sp>
        <p:nvSpPr>
          <p:cNvPr id="7" name="テキスト ボックス 6">
            <a:extLst>
              <a:ext uri="{FF2B5EF4-FFF2-40B4-BE49-F238E27FC236}">
                <a16:creationId xmlns:a16="http://schemas.microsoft.com/office/drawing/2014/main" id="{F7E6CF13-A6C6-1984-F18D-F41AC03F8083}"/>
              </a:ext>
            </a:extLst>
          </p:cNvPr>
          <p:cNvSpPr txBox="1"/>
          <p:nvPr/>
        </p:nvSpPr>
        <p:spPr>
          <a:xfrm>
            <a:off x="6031836" y="3321399"/>
            <a:ext cx="4939173" cy="646331"/>
          </a:xfrm>
          <a:prstGeom prst="rect">
            <a:avLst/>
          </a:prstGeom>
          <a:noFill/>
        </p:spPr>
        <p:txBody>
          <a:bodyPr wrap="none" rtlCol="0">
            <a:spAutoFit/>
          </a:bodyPr>
          <a:lstStyle/>
          <a:p>
            <a:r>
              <a:rPr lang="en-US" altLang="ja-JP" sz="3600" dirty="0"/>
              <a:t>010</a:t>
            </a:r>
            <a:r>
              <a:rPr kumimoji="1" lang="en-US" altLang="ja-JP" sz="3600" dirty="0"/>
              <a:t> </a:t>
            </a:r>
            <a:r>
              <a:rPr lang="ja-JP" altLang="en-US" sz="3600" dirty="0"/>
              <a:t> </a:t>
            </a:r>
            <a:r>
              <a:rPr lang="en-US" altLang="ja-JP" sz="3600" dirty="0"/>
              <a:t>111.</a:t>
            </a:r>
            <a:r>
              <a:rPr kumimoji="1" lang="en-US" altLang="ja-JP" sz="3600" dirty="0"/>
              <a:t>  010 001 100</a:t>
            </a:r>
            <a:endParaRPr kumimoji="1" lang="ja-JP" altLang="en-US" sz="3600" dirty="0"/>
          </a:p>
        </p:txBody>
      </p:sp>
      <p:sp>
        <p:nvSpPr>
          <p:cNvPr id="8" name="右中かっこ 7">
            <a:extLst>
              <a:ext uri="{FF2B5EF4-FFF2-40B4-BE49-F238E27FC236}">
                <a16:creationId xmlns:a16="http://schemas.microsoft.com/office/drawing/2014/main" id="{C42612C4-8739-4C90-D42E-1DE523A834CD}"/>
              </a:ext>
            </a:extLst>
          </p:cNvPr>
          <p:cNvSpPr/>
          <p:nvPr/>
        </p:nvSpPr>
        <p:spPr>
          <a:xfrm rot="5400000">
            <a:off x="6428516" y="3678534"/>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F9A6909-BE21-D27D-2C85-AE7C85824C26}"/>
              </a:ext>
            </a:extLst>
          </p:cNvPr>
          <p:cNvSpPr txBox="1"/>
          <p:nvPr/>
        </p:nvSpPr>
        <p:spPr>
          <a:xfrm>
            <a:off x="6358614" y="4263782"/>
            <a:ext cx="441146" cy="646331"/>
          </a:xfrm>
          <a:prstGeom prst="rect">
            <a:avLst/>
          </a:prstGeom>
          <a:noFill/>
        </p:spPr>
        <p:txBody>
          <a:bodyPr wrap="none" rtlCol="0">
            <a:spAutoFit/>
          </a:bodyPr>
          <a:lstStyle/>
          <a:p>
            <a:r>
              <a:rPr lang="en-US" altLang="ja-JP" sz="3600" dirty="0"/>
              <a:t>2</a:t>
            </a:r>
            <a:endParaRPr kumimoji="1" lang="ja-JP" altLang="en-US" sz="3600" dirty="0"/>
          </a:p>
        </p:txBody>
      </p:sp>
      <p:sp>
        <p:nvSpPr>
          <p:cNvPr id="10" name="テキスト ボックス 9">
            <a:extLst>
              <a:ext uri="{FF2B5EF4-FFF2-40B4-BE49-F238E27FC236}">
                <a16:creationId xmlns:a16="http://schemas.microsoft.com/office/drawing/2014/main" id="{887C0159-3B7C-08E7-EA03-17D70D656AC2}"/>
              </a:ext>
            </a:extLst>
          </p:cNvPr>
          <p:cNvSpPr txBox="1"/>
          <p:nvPr/>
        </p:nvSpPr>
        <p:spPr>
          <a:xfrm>
            <a:off x="7320650" y="4263782"/>
            <a:ext cx="559769" cy="646331"/>
          </a:xfrm>
          <a:prstGeom prst="rect">
            <a:avLst/>
          </a:prstGeom>
          <a:noFill/>
        </p:spPr>
        <p:txBody>
          <a:bodyPr wrap="none" rtlCol="0">
            <a:spAutoFit/>
          </a:bodyPr>
          <a:lstStyle/>
          <a:p>
            <a:r>
              <a:rPr kumimoji="1" lang="en-US" altLang="ja-JP" sz="3600" dirty="0"/>
              <a:t>7.</a:t>
            </a:r>
            <a:endParaRPr kumimoji="1" lang="ja-JP" altLang="en-US" sz="3600" dirty="0"/>
          </a:p>
        </p:txBody>
      </p:sp>
      <p:sp>
        <p:nvSpPr>
          <p:cNvPr id="11" name="テキスト ボックス 10">
            <a:extLst>
              <a:ext uri="{FF2B5EF4-FFF2-40B4-BE49-F238E27FC236}">
                <a16:creationId xmlns:a16="http://schemas.microsoft.com/office/drawing/2014/main" id="{F28B8A20-602B-BC3C-1AA2-9707A735D1ED}"/>
              </a:ext>
            </a:extLst>
          </p:cNvPr>
          <p:cNvSpPr txBox="1"/>
          <p:nvPr/>
        </p:nvSpPr>
        <p:spPr>
          <a:xfrm>
            <a:off x="8503261" y="4263782"/>
            <a:ext cx="441146" cy="646331"/>
          </a:xfrm>
          <a:prstGeom prst="rect">
            <a:avLst/>
          </a:prstGeom>
          <a:noFill/>
        </p:spPr>
        <p:txBody>
          <a:bodyPr wrap="none" rtlCol="0">
            <a:spAutoFit/>
          </a:bodyPr>
          <a:lstStyle/>
          <a:p>
            <a:r>
              <a:rPr lang="en-US" altLang="ja-JP" sz="3600" dirty="0"/>
              <a:t>2</a:t>
            </a:r>
            <a:endParaRPr kumimoji="1" lang="ja-JP" altLang="en-US" sz="3600" dirty="0"/>
          </a:p>
        </p:txBody>
      </p:sp>
      <p:sp>
        <p:nvSpPr>
          <p:cNvPr id="12" name="右中かっこ 11">
            <a:extLst>
              <a:ext uri="{FF2B5EF4-FFF2-40B4-BE49-F238E27FC236}">
                <a16:creationId xmlns:a16="http://schemas.microsoft.com/office/drawing/2014/main" id="{27CF3137-F6DE-2128-CA33-7B745C855DB8}"/>
              </a:ext>
            </a:extLst>
          </p:cNvPr>
          <p:cNvSpPr/>
          <p:nvPr/>
        </p:nvSpPr>
        <p:spPr>
          <a:xfrm rot="5400000">
            <a:off x="7418371" y="3678534"/>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右中かっこ 12">
            <a:extLst>
              <a:ext uri="{FF2B5EF4-FFF2-40B4-BE49-F238E27FC236}">
                <a16:creationId xmlns:a16="http://schemas.microsoft.com/office/drawing/2014/main" id="{B6FA6C70-3758-9323-AFB0-3698097332AB}"/>
              </a:ext>
            </a:extLst>
          </p:cNvPr>
          <p:cNvSpPr/>
          <p:nvPr/>
        </p:nvSpPr>
        <p:spPr>
          <a:xfrm rot="5400000">
            <a:off x="8602676" y="3678535"/>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右中かっこ 13">
            <a:extLst>
              <a:ext uri="{FF2B5EF4-FFF2-40B4-BE49-F238E27FC236}">
                <a16:creationId xmlns:a16="http://schemas.microsoft.com/office/drawing/2014/main" id="{41C37B0C-F6C2-DECE-1196-E1FD4CC8C9F8}"/>
              </a:ext>
            </a:extLst>
          </p:cNvPr>
          <p:cNvSpPr/>
          <p:nvPr/>
        </p:nvSpPr>
        <p:spPr>
          <a:xfrm rot="5400000">
            <a:off x="9449149" y="3678535"/>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右中かっこ 14">
            <a:extLst>
              <a:ext uri="{FF2B5EF4-FFF2-40B4-BE49-F238E27FC236}">
                <a16:creationId xmlns:a16="http://schemas.microsoft.com/office/drawing/2014/main" id="{C13F0E3C-5642-3CFB-A376-FB54BFDC8B30}"/>
              </a:ext>
            </a:extLst>
          </p:cNvPr>
          <p:cNvSpPr/>
          <p:nvPr/>
        </p:nvSpPr>
        <p:spPr>
          <a:xfrm rot="5400000">
            <a:off x="10337221" y="3690500"/>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F61571F-05D0-2884-EBFC-6F2B2E0B420E}"/>
              </a:ext>
            </a:extLst>
          </p:cNvPr>
          <p:cNvSpPr txBox="1"/>
          <p:nvPr/>
        </p:nvSpPr>
        <p:spPr>
          <a:xfrm>
            <a:off x="9346676" y="4265011"/>
            <a:ext cx="441146" cy="646331"/>
          </a:xfrm>
          <a:prstGeom prst="rect">
            <a:avLst/>
          </a:prstGeom>
          <a:noFill/>
        </p:spPr>
        <p:txBody>
          <a:bodyPr wrap="none" rtlCol="0">
            <a:spAutoFit/>
          </a:bodyPr>
          <a:lstStyle/>
          <a:p>
            <a:r>
              <a:rPr kumimoji="1" lang="en-US" altLang="ja-JP" sz="3600" dirty="0"/>
              <a:t>1</a:t>
            </a:r>
            <a:endParaRPr kumimoji="1" lang="ja-JP" altLang="en-US" sz="3600" dirty="0"/>
          </a:p>
        </p:txBody>
      </p:sp>
      <p:sp>
        <p:nvSpPr>
          <p:cNvPr id="17" name="テキスト ボックス 16">
            <a:extLst>
              <a:ext uri="{FF2B5EF4-FFF2-40B4-BE49-F238E27FC236}">
                <a16:creationId xmlns:a16="http://schemas.microsoft.com/office/drawing/2014/main" id="{27CF31FF-82FE-6B4F-2921-45D59F0F5E15}"/>
              </a:ext>
            </a:extLst>
          </p:cNvPr>
          <p:cNvSpPr txBox="1"/>
          <p:nvPr/>
        </p:nvSpPr>
        <p:spPr>
          <a:xfrm>
            <a:off x="10239500" y="4284261"/>
            <a:ext cx="441146" cy="646331"/>
          </a:xfrm>
          <a:prstGeom prst="rect">
            <a:avLst/>
          </a:prstGeom>
          <a:noFill/>
        </p:spPr>
        <p:txBody>
          <a:bodyPr wrap="none" rtlCol="0">
            <a:spAutoFit/>
          </a:bodyPr>
          <a:lstStyle/>
          <a:p>
            <a:r>
              <a:rPr lang="en-US" altLang="ja-JP" sz="3600" dirty="0"/>
              <a:t>4</a:t>
            </a:r>
            <a:endParaRPr kumimoji="1" lang="ja-JP" altLang="en-US" sz="3600" dirty="0"/>
          </a:p>
        </p:txBody>
      </p:sp>
    </p:spTree>
    <p:extLst>
      <p:ext uri="{BB962C8B-B14F-4D97-AF65-F5344CB8AC3E}">
        <p14:creationId xmlns:p14="http://schemas.microsoft.com/office/powerpoint/2010/main" val="2582327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lang="en-US" altLang="ja-JP" dirty="0"/>
              <a:t>8</a:t>
            </a:r>
            <a:r>
              <a:rPr kumimoji="1" lang="ja-JP" altLang="en-US" dirty="0"/>
              <a:t>進数→</a:t>
            </a:r>
            <a:r>
              <a:rPr kumimoji="1" lang="en-US" altLang="ja-JP" dirty="0"/>
              <a:t>2</a:t>
            </a:r>
            <a:r>
              <a:rPr kumimoji="1" lang="ja-JP" altLang="en-US" dirty="0"/>
              <a:t>進数の変換</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lang="en-US" altLang="ja-JP" dirty="0"/>
              <a:t>8</a:t>
            </a:r>
            <a:r>
              <a:rPr kumimoji="1" lang="ja-JP" altLang="en-US" dirty="0"/>
              <a:t>進数で</a:t>
            </a:r>
            <a:r>
              <a:rPr lang="en-US" altLang="ja-JP" dirty="0"/>
              <a:t>12.34</a:t>
            </a:r>
            <a:r>
              <a:rPr kumimoji="1" lang="ja-JP" altLang="en-US" dirty="0"/>
              <a:t>は</a:t>
            </a:r>
            <a:r>
              <a:rPr lang="en-US" altLang="ja-JP" dirty="0"/>
              <a:t>2</a:t>
            </a:r>
            <a:r>
              <a:rPr kumimoji="1" lang="ja-JP" altLang="en-US" dirty="0"/>
              <a:t>進数</a:t>
            </a:r>
            <a:r>
              <a:rPr lang="ja-JP" altLang="en-US" dirty="0"/>
              <a:t>でいくつか</a:t>
            </a:r>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44</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nvGraphicFramePr>
        <p:xfrm>
          <a:off x="4531894" y="2654116"/>
          <a:ext cx="3128212" cy="329184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111</a:t>
                      </a:r>
                      <a:endParaRPr kumimoji="1" lang="ja-JP" altLang="en-US" dirty="0"/>
                    </a:p>
                  </a:txBody>
                  <a:tcPr/>
                </a:tc>
                <a:extLst>
                  <a:ext uri="{0D108BD9-81ED-4DB2-BD59-A6C34878D82A}">
                    <a16:rowId xmlns:a16="http://schemas.microsoft.com/office/drawing/2014/main" val="2772203245"/>
                  </a:ext>
                </a:extLst>
              </a:tr>
            </a:tbl>
          </a:graphicData>
        </a:graphic>
      </p:graphicFrame>
    </p:spTree>
    <p:extLst>
      <p:ext uri="{BB962C8B-B14F-4D97-AF65-F5344CB8AC3E}">
        <p14:creationId xmlns:p14="http://schemas.microsoft.com/office/powerpoint/2010/main" val="28664758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0673615" cy="4351338"/>
          </a:xfrm>
        </p:spPr>
        <p:txBody>
          <a:bodyPr/>
          <a:lstStyle/>
          <a:p>
            <a:r>
              <a:rPr lang="en-US" altLang="ja-JP" dirty="0"/>
              <a:t>8</a:t>
            </a:r>
            <a:r>
              <a:rPr kumimoji="1" lang="ja-JP" altLang="en-US" dirty="0"/>
              <a:t>進数で</a:t>
            </a:r>
            <a:r>
              <a:rPr lang="en-US" altLang="ja-JP" dirty="0"/>
              <a:t>12.34</a:t>
            </a:r>
            <a:r>
              <a:rPr kumimoji="1" lang="ja-JP" altLang="en-US" dirty="0"/>
              <a:t>は</a:t>
            </a:r>
            <a:r>
              <a:rPr lang="en-US" altLang="ja-JP" dirty="0"/>
              <a:t>2</a:t>
            </a:r>
            <a:r>
              <a:rPr kumimoji="1" lang="ja-JP" altLang="en-US" dirty="0"/>
              <a:t>進数</a:t>
            </a:r>
            <a:r>
              <a:rPr lang="ja-JP" altLang="en-US" dirty="0"/>
              <a:t>でいくつか</a:t>
            </a:r>
            <a:endParaRPr kumimoji="1" lang="ja-JP" altLang="en-US" dirty="0"/>
          </a:p>
          <a:p>
            <a:pPr marL="0" indent="0">
              <a:buNone/>
            </a:pPr>
            <a:endParaRPr kumimoji="1" lang="ja-JP" altLang="en-US" dirty="0"/>
          </a:p>
        </p:txBody>
      </p:sp>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lang="en-US" altLang="ja-JP" dirty="0"/>
              <a:t>8</a:t>
            </a:r>
            <a:r>
              <a:rPr kumimoji="1" lang="ja-JP" altLang="en-US" dirty="0"/>
              <a:t>進数の変換</a:t>
            </a:r>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45</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nvGraphicFramePr>
        <p:xfrm>
          <a:off x="1981199" y="2731118"/>
          <a:ext cx="3128212" cy="329184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111</a:t>
                      </a:r>
                      <a:endParaRPr kumimoji="1" lang="ja-JP" altLang="en-US" dirty="0"/>
                    </a:p>
                  </a:txBody>
                  <a:tcPr/>
                </a:tc>
                <a:extLst>
                  <a:ext uri="{0D108BD9-81ED-4DB2-BD59-A6C34878D82A}">
                    <a16:rowId xmlns:a16="http://schemas.microsoft.com/office/drawing/2014/main" val="2772203245"/>
                  </a:ext>
                </a:extLst>
              </a:tr>
            </a:tbl>
          </a:graphicData>
        </a:graphic>
      </p:graphicFrame>
      <p:sp>
        <p:nvSpPr>
          <p:cNvPr id="7" name="テキスト ボックス 6">
            <a:extLst>
              <a:ext uri="{FF2B5EF4-FFF2-40B4-BE49-F238E27FC236}">
                <a16:creationId xmlns:a16="http://schemas.microsoft.com/office/drawing/2014/main" id="{F7E6CF13-A6C6-1984-F18D-F41AC03F8083}"/>
              </a:ext>
            </a:extLst>
          </p:cNvPr>
          <p:cNvSpPr txBox="1"/>
          <p:nvPr/>
        </p:nvSpPr>
        <p:spPr>
          <a:xfrm>
            <a:off x="6173404" y="4322108"/>
            <a:ext cx="4038285" cy="646331"/>
          </a:xfrm>
          <a:prstGeom prst="rect">
            <a:avLst/>
          </a:prstGeom>
          <a:noFill/>
        </p:spPr>
        <p:txBody>
          <a:bodyPr wrap="none" rtlCol="0">
            <a:spAutoFit/>
          </a:bodyPr>
          <a:lstStyle/>
          <a:p>
            <a:r>
              <a:rPr kumimoji="1" lang="en-US" altLang="ja-JP" sz="3600" dirty="0"/>
              <a:t>001  010.  011 100</a:t>
            </a:r>
            <a:endParaRPr kumimoji="1" lang="ja-JP" altLang="en-US" sz="3600" dirty="0"/>
          </a:p>
        </p:txBody>
      </p:sp>
      <p:sp>
        <p:nvSpPr>
          <p:cNvPr id="8" name="右中かっこ 7">
            <a:extLst>
              <a:ext uri="{FF2B5EF4-FFF2-40B4-BE49-F238E27FC236}">
                <a16:creationId xmlns:a16="http://schemas.microsoft.com/office/drawing/2014/main" id="{C42612C4-8739-4C90-D42E-1DE523A834CD}"/>
              </a:ext>
            </a:extLst>
          </p:cNvPr>
          <p:cNvSpPr/>
          <p:nvPr/>
        </p:nvSpPr>
        <p:spPr>
          <a:xfrm rot="5400000">
            <a:off x="6428516" y="3678534"/>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F9A6909-BE21-D27D-2C85-AE7C85824C26}"/>
              </a:ext>
            </a:extLst>
          </p:cNvPr>
          <p:cNvSpPr txBox="1"/>
          <p:nvPr/>
        </p:nvSpPr>
        <p:spPr>
          <a:xfrm>
            <a:off x="6373144" y="3342385"/>
            <a:ext cx="441146" cy="646331"/>
          </a:xfrm>
          <a:prstGeom prst="rect">
            <a:avLst/>
          </a:prstGeom>
          <a:noFill/>
        </p:spPr>
        <p:txBody>
          <a:bodyPr wrap="none" rtlCol="0">
            <a:spAutoFit/>
          </a:bodyPr>
          <a:lstStyle/>
          <a:p>
            <a:r>
              <a:rPr kumimoji="1" lang="en-US" altLang="ja-JP" sz="3600" dirty="0"/>
              <a:t>1</a:t>
            </a:r>
            <a:endParaRPr kumimoji="1" lang="ja-JP" altLang="en-US" sz="3600" dirty="0"/>
          </a:p>
        </p:txBody>
      </p:sp>
      <p:sp>
        <p:nvSpPr>
          <p:cNvPr id="10" name="テキスト ボックス 9">
            <a:extLst>
              <a:ext uri="{FF2B5EF4-FFF2-40B4-BE49-F238E27FC236}">
                <a16:creationId xmlns:a16="http://schemas.microsoft.com/office/drawing/2014/main" id="{887C0159-3B7C-08E7-EA03-17D70D656AC2}"/>
              </a:ext>
            </a:extLst>
          </p:cNvPr>
          <p:cNvSpPr txBox="1"/>
          <p:nvPr/>
        </p:nvSpPr>
        <p:spPr>
          <a:xfrm>
            <a:off x="7335180" y="3342385"/>
            <a:ext cx="559769" cy="646331"/>
          </a:xfrm>
          <a:prstGeom prst="rect">
            <a:avLst/>
          </a:prstGeom>
          <a:noFill/>
        </p:spPr>
        <p:txBody>
          <a:bodyPr wrap="none" rtlCol="0">
            <a:spAutoFit/>
          </a:bodyPr>
          <a:lstStyle/>
          <a:p>
            <a:r>
              <a:rPr lang="en-US" altLang="ja-JP" sz="3600" dirty="0"/>
              <a:t>2</a:t>
            </a:r>
            <a:r>
              <a:rPr kumimoji="1" lang="en-US" altLang="ja-JP" sz="3600" dirty="0"/>
              <a:t>.</a:t>
            </a:r>
            <a:endParaRPr kumimoji="1" lang="ja-JP" altLang="en-US" sz="3600" dirty="0"/>
          </a:p>
        </p:txBody>
      </p:sp>
      <p:sp>
        <p:nvSpPr>
          <p:cNvPr id="11" name="テキスト ボックス 10">
            <a:extLst>
              <a:ext uri="{FF2B5EF4-FFF2-40B4-BE49-F238E27FC236}">
                <a16:creationId xmlns:a16="http://schemas.microsoft.com/office/drawing/2014/main" id="{F28B8A20-602B-BC3C-1AA2-9707A735D1ED}"/>
              </a:ext>
            </a:extLst>
          </p:cNvPr>
          <p:cNvSpPr txBox="1"/>
          <p:nvPr/>
        </p:nvSpPr>
        <p:spPr>
          <a:xfrm>
            <a:off x="8517791" y="3342385"/>
            <a:ext cx="441146" cy="646331"/>
          </a:xfrm>
          <a:prstGeom prst="rect">
            <a:avLst/>
          </a:prstGeom>
          <a:noFill/>
        </p:spPr>
        <p:txBody>
          <a:bodyPr wrap="none" rtlCol="0">
            <a:spAutoFit/>
          </a:bodyPr>
          <a:lstStyle/>
          <a:p>
            <a:r>
              <a:rPr kumimoji="1" lang="en-US" altLang="ja-JP" sz="3600" dirty="0"/>
              <a:t>3</a:t>
            </a:r>
            <a:endParaRPr kumimoji="1" lang="ja-JP" altLang="en-US" sz="3600" dirty="0"/>
          </a:p>
        </p:txBody>
      </p:sp>
      <p:sp>
        <p:nvSpPr>
          <p:cNvPr id="12" name="右中かっこ 11">
            <a:extLst>
              <a:ext uri="{FF2B5EF4-FFF2-40B4-BE49-F238E27FC236}">
                <a16:creationId xmlns:a16="http://schemas.microsoft.com/office/drawing/2014/main" id="{27CF3137-F6DE-2128-CA33-7B745C855DB8}"/>
              </a:ext>
            </a:extLst>
          </p:cNvPr>
          <p:cNvSpPr/>
          <p:nvPr/>
        </p:nvSpPr>
        <p:spPr>
          <a:xfrm rot="5400000">
            <a:off x="7418371" y="3678534"/>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右中かっこ 12">
            <a:extLst>
              <a:ext uri="{FF2B5EF4-FFF2-40B4-BE49-F238E27FC236}">
                <a16:creationId xmlns:a16="http://schemas.microsoft.com/office/drawing/2014/main" id="{B6FA6C70-3758-9323-AFB0-3698097332AB}"/>
              </a:ext>
            </a:extLst>
          </p:cNvPr>
          <p:cNvSpPr/>
          <p:nvPr/>
        </p:nvSpPr>
        <p:spPr>
          <a:xfrm rot="5400000">
            <a:off x="8602676" y="3678535"/>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右中かっこ 13">
            <a:extLst>
              <a:ext uri="{FF2B5EF4-FFF2-40B4-BE49-F238E27FC236}">
                <a16:creationId xmlns:a16="http://schemas.microsoft.com/office/drawing/2014/main" id="{41C37B0C-F6C2-DECE-1196-E1FD4CC8C9F8}"/>
              </a:ext>
            </a:extLst>
          </p:cNvPr>
          <p:cNvSpPr/>
          <p:nvPr/>
        </p:nvSpPr>
        <p:spPr>
          <a:xfrm rot="5400000">
            <a:off x="9449149" y="3678535"/>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F61571F-05D0-2884-EBFC-6F2B2E0B420E}"/>
              </a:ext>
            </a:extLst>
          </p:cNvPr>
          <p:cNvSpPr txBox="1"/>
          <p:nvPr/>
        </p:nvSpPr>
        <p:spPr>
          <a:xfrm>
            <a:off x="9361206" y="3343614"/>
            <a:ext cx="441146" cy="646331"/>
          </a:xfrm>
          <a:prstGeom prst="rect">
            <a:avLst/>
          </a:prstGeom>
          <a:noFill/>
        </p:spPr>
        <p:txBody>
          <a:bodyPr wrap="none" rtlCol="0">
            <a:spAutoFit/>
          </a:bodyPr>
          <a:lstStyle/>
          <a:p>
            <a:r>
              <a:rPr lang="en-US" altLang="ja-JP" sz="3600" dirty="0"/>
              <a:t>4</a:t>
            </a:r>
            <a:endParaRPr kumimoji="1" lang="ja-JP" altLang="en-US" sz="3600" dirty="0"/>
          </a:p>
        </p:txBody>
      </p:sp>
    </p:spTree>
    <p:extLst>
      <p:ext uri="{BB962C8B-B14F-4D97-AF65-F5344CB8AC3E}">
        <p14:creationId xmlns:p14="http://schemas.microsoft.com/office/powerpoint/2010/main" val="12000488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7FFBA-0C7F-1BD1-1878-1D20ECE3557B}"/>
              </a:ext>
            </a:extLst>
          </p:cNvPr>
          <p:cNvSpPr>
            <a:spLocks noGrp="1"/>
          </p:cNvSpPr>
          <p:nvPr>
            <p:ph type="title"/>
          </p:nvPr>
        </p:nvSpPr>
        <p:spPr/>
        <p:txBody>
          <a:bodyPr/>
          <a:lstStyle/>
          <a:p>
            <a:r>
              <a:rPr kumimoji="1" lang="ja-JP" altLang="en-US" dirty="0"/>
              <a:t>集合と命題</a:t>
            </a:r>
          </a:p>
        </p:txBody>
      </p:sp>
      <p:sp>
        <p:nvSpPr>
          <p:cNvPr id="3" name="テキスト プレースホルダー 2">
            <a:extLst>
              <a:ext uri="{FF2B5EF4-FFF2-40B4-BE49-F238E27FC236}">
                <a16:creationId xmlns:a16="http://schemas.microsoft.com/office/drawing/2014/main" id="{76E212CD-7F1D-B578-9D7C-E7BD8C7BC34E}"/>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DB63FA93-3FA8-D57A-0A6A-7DFB93863DC1}"/>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C771D519-C93B-97D0-DD98-721F8A647BA3}"/>
              </a:ext>
            </a:extLst>
          </p:cNvPr>
          <p:cNvSpPr>
            <a:spLocks noGrp="1"/>
          </p:cNvSpPr>
          <p:nvPr>
            <p:ph type="sldNum" sz="quarter" idx="12"/>
          </p:nvPr>
        </p:nvSpPr>
        <p:spPr/>
        <p:txBody>
          <a:bodyPr/>
          <a:lstStyle/>
          <a:p>
            <a:fld id="{40E56BE1-9742-4F29-8D63-9E2A886A5384}" type="slidenum">
              <a:rPr kumimoji="1" lang="ja-JP" altLang="en-US" smtClean="0"/>
              <a:t>46</a:t>
            </a:fld>
            <a:endParaRPr kumimoji="1" lang="ja-JP" altLang="en-US"/>
          </a:p>
        </p:txBody>
      </p:sp>
    </p:spTree>
    <p:extLst>
      <p:ext uri="{BB962C8B-B14F-4D97-AF65-F5344CB8AC3E}">
        <p14:creationId xmlns:p14="http://schemas.microsoft.com/office/powerpoint/2010/main" val="772755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lstStyle/>
          <a:p>
            <a:r>
              <a:rPr lang="ja-JP" altLang="en-US" dirty="0"/>
              <a:t>集合とは要素のグループのこと</a:t>
            </a:r>
            <a:endParaRPr lang="en-US" altLang="ja-JP" dirty="0"/>
          </a:p>
          <a:p>
            <a:pPr lvl="1"/>
            <a:r>
              <a:rPr lang="ja-JP" altLang="en-US" dirty="0"/>
              <a:t>果物の集合</a:t>
            </a:r>
            <a:r>
              <a:rPr lang="en-US" altLang="ja-JP" dirty="0"/>
              <a:t>={</a:t>
            </a:r>
            <a:r>
              <a:rPr lang="ja-JP" altLang="en-US" dirty="0"/>
              <a:t>りんご、パイナップル、葡萄</a:t>
            </a:r>
            <a:r>
              <a:rPr lang="en-US" altLang="ja-JP" dirty="0"/>
              <a:t>…}</a:t>
            </a:r>
          </a:p>
          <a:p>
            <a:pPr lvl="1"/>
            <a:r>
              <a:rPr lang="ja-JP" altLang="en-US" dirty="0"/>
              <a:t>食べ物の集合</a:t>
            </a:r>
            <a:r>
              <a:rPr lang="en-US" altLang="ja-JP" dirty="0"/>
              <a:t>={</a:t>
            </a:r>
            <a:r>
              <a:rPr lang="ja-JP" altLang="en-US" dirty="0"/>
              <a:t>麻婆豆腐、パスタ、りんご、豆腐</a:t>
            </a:r>
            <a:r>
              <a:rPr lang="en-US" altLang="ja-JP" dirty="0"/>
              <a:t>…}</a:t>
            </a:r>
          </a:p>
          <a:p>
            <a:pPr lvl="1"/>
            <a:r>
              <a:rPr lang="ja-JP" altLang="en-US" dirty="0"/>
              <a:t>自然数の集合</a:t>
            </a:r>
            <a:r>
              <a:rPr lang="en-US" altLang="ja-JP" dirty="0"/>
              <a:t>={1,2,3,4,5,…}</a:t>
            </a:r>
          </a:p>
          <a:p>
            <a:pPr lvl="1"/>
            <a:r>
              <a:rPr lang="ja-JP" altLang="en-US" dirty="0"/>
              <a:t>奇数の集合</a:t>
            </a:r>
            <a:r>
              <a:rPr lang="en-US" altLang="ja-JP" dirty="0"/>
              <a:t>={1,3,5,7,…}</a:t>
            </a:r>
          </a:p>
          <a:p>
            <a:r>
              <a:rPr lang="ja-JP" altLang="en-US" dirty="0"/>
              <a:t>一般的にひとつの集合の中には重複した要素を含まない</a:t>
            </a:r>
            <a:endParaRPr lang="en-US" altLang="ja-JP" dirty="0"/>
          </a:p>
          <a:p>
            <a:pPr lvl="1"/>
            <a:endParaRPr kumimoji="1" lang="ja-JP" altLang="en-US"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47</a:t>
            </a:fld>
            <a:endParaRPr kumimoji="1" lang="ja-JP" altLang="en-US"/>
          </a:p>
        </p:txBody>
      </p:sp>
    </p:spTree>
    <p:extLst>
      <p:ext uri="{BB962C8B-B14F-4D97-AF65-F5344CB8AC3E}">
        <p14:creationId xmlns:p14="http://schemas.microsoft.com/office/powerpoint/2010/main" val="5635280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kumimoji="1" lang="ja-JP" altLang="en-US" dirty="0"/>
              <a:t>集合の例をいくつか見ていくと、異なる集合においても同じ要素が含まれていたり、いなかったりする</a:t>
            </a:r>
            <a:endParaRPr kumimoji="1" lang="en-US" altLang="ja-JP" dirty="0"/>
          </a:p>
          <a:p>
            <a:r>
              <a:rPr lang="ja-JP" altLang="en-US" dirty="0"/>
              <a:t>果物の集合と食べ物の集合を考えると</a:t>
            </a:r>
            <a:r>
              <a:rPr lang="en-US" altLang="ja-JP" dirty="0"/>
              <a:t>…</a:t>
            </a:r>
            <a:endParaRPr kumimoji="1" lang="en-US" altLang="ja-JP" dirty="0"/>
          </a:p>
          <a:p>
            <a:pPr lvl="1"/>
            <a:r>
              <a:rPr lang="ja-JP" altLang="en-US" dirty="0"/>
              <a:t>果物の集合</a:t>
            </a:r>
            <a:r>
              <a:rPr lang="en-US" altLang="ja-JP" dirty="0"/>
              <a:t>={</a:t>
            </a:r>
            <a:r>
              <a:rPr lang="ja-JP" altLang="en-US" dirty="0"/>
              <a:t>りんご、パイナップル、葡萄</a:t>
            </a:r>
            <a:r>
              <a:rPr lang="en-US" altLang="ja-JP" dirty="0"/>
              <a:t>…}</a:t>
            </a:r>
          </a:p>
          <a:p>
            <a:pPr lvl="1"/>
            <a:r>
              <a:rPr lang="ja-JP" altLang="en-US" dirty="0"/>
              <a:t>食べ物の集合</a:t>
            </a:r>
            <a:r>
              <a:rPr lang="en-US" altLang="ja-JP" dirty="0"/>
              <a:t>={</a:t>
            </a:r>
            <a:r>
              <a:rPr lang="ja-JP" altLang="en-US" dirty="0"/>
              <a:t>麻婆豆腐、パスタ、りんご、豆腐</a:t>
            </a:r>
            <a:r>
              <a:rPr lang="en-US" altLang="ja-JP" dirty="0"/>
              <a:t>…}</a:t>
            </a:r>
          </a:p>
          <a:p>
            <a:pPr lvl="2"/>
            <a:r>
              <a:rPr lang="ja-JP" altLang="en-US" dirty="0"/>
              <a:t>りんごの要素が被っている</a:t>
            </a:r>
            <a:endParaRPr lang="en-US" altLang="ja-JP" dirty="0"/>
          </a:p>
          <a:p>
            <a:pPr lvl="1"/>
            <a:r>
              <a:rPr lang="ja-JP" altLang="en-US" dirty="0"/>
              <a:t>自然数の集合</a:t>
            </a:r>
            <a:r>
              <a:rPr lang="en-US" altLang="ja-JP" dirty="0"/>
              <a:t>={1,2,3,4,5,…}</a:t>
            </a:r>
          </a:p>
          <a:p>
            <a:pPr lvl="1"/>
            <a:r>
              <a:rPr lang="ja-JP" altLang="en-US" dirty="0"/>
              <a:t>奇数の集合</a:t>
            </a:r>
            <a:r>
              <a:rPr lang="en-US" altLang="ja-JP" dirty="0"/>
              <a:t>={1,3,5,7,…}</a:t>
            </a:r>
          </a:p>
          <a:p>
            <a:pPr lvl="2"/>
            <a:r>
              <a:rPr lang="en-US" altLang="ja-JP" dirty="0"/>
              <a:t>1,3,7</a:t>
            </a:r>
            <a:r>
              <a:rPr lang="ja-JP" altLang="en-US" dirty="0"/>
              <a:t>の要素は被っている</a:t>
            </a:r>
            <a:endParaRPr lang="en-US" altLang="ja-JP" dirty="0"/>
          </a:p>
          <a:p>
            <a:endParaRPr kumimoji="1" lang="ja-JP" altLang="en-US"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48</a:t>
            </a:fld>
            <a:endParaRPr kumimoji="1" lang="ja-JP" altLang="en-US"/>
          </a:p>
        </p:txBody>
      </p:sp>
    </p:spTree>
    <p:extLst>
      <p:ext uri="{BB962C8B-B14F-4D97-AF65-F5344CB8AC3E}">
        <p14:creationId xmlns:p14="http://schemas.microsoft.com/office/powerpoint/2010/main" val="3353367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ja-JP" altLang="en-US" dirty="0"/>
                  <a:t>もっと言えば、果物の集合は全て食べ物の集合の中に含まれるだろうことが分かる</a:t>
                </a:r>
                <a:endParaRPr lang="en-US" altLang="ja-JP" dirty="0"/>
              </a:p>
              <a:p>
                <a:r>
                  <a:rPr lang="ja-JP" altLang="en-US" dirty="0"/>
                  <a:t>奇数の全ての要素も、かならず対応する数字が自然数の集合の中に含まれていることが分かる</a:t>
                </a:r>
                <a:endParaRPr lang="en-US" altLang="ja-JP" dirty="0"/>
              </a:p>
              <a:p>
                <a:r>
                  <a:rPr lang="ja-JP" altLang="en-US" dirty="0"/>
                  <a:t>このように、ある集合</a:t>
                </a:r>
                <a:r>
                  <a:rPr lang="en-US" altLang="ja-JP" dirty="0"/>
                  <a:t>A</a:t>
                </a:r>
                <a:r>
                  <a:rPr lang="ja-JP" altLang="en-US" dirty="0"/>
                  <a:t>の要素が、他の集合</a:t>
                </a:r>
                <a:r>
                  <a:rPr lang="en-US" altLang="ja-JP" dirty="0"/>
                  <a:t>B</a:t>
                </a:r>
                <a:r>
                  <a:rPr lang="ja-JP" altLang="en-US" dirty="0"/>
                  <a:t>の要素に全て含まれるような場合、</a:t>
                </a:r>
                <a:r>
                  <a:rPr lang="ja-JP" altLang="en-US" b="1" dirty="0"/>
                  <a:t>集合</a:t>
                </a:r>
                <a:r>
                  <a:rPr lang="en-US" altLang="ja-JP" b="1" dirty="0"/>
                  <a:t>A</a:t>
                </a:r>
                <a:r>
                  <a:rPr lang="ja-JP" altLang="en-US" b="1" dirty="0"/>
                  <a:t>を集合</a:t>
                </a:r>
                <a:r>
                  <a:rPr lang="en-US" altLang="ja-JP" b="1" dirty="0"/>
                  <a:t>B</a:t>
                </a:r>
                <a:r>
                  <a:rPr lang="ja-JP" altLang="en-US" b="1" dirty="0"/>
                  <a:t>の部分集合</a:t>
                </a:r>
                <a:r>
                  <a:rPr lang="ja-JP" altLang="en-US" dirty="0"/>
                  <a:t>と呼ぶ</a:t>
                </a:r>
                <a:endParaRPr lang="en-US" altLang="ja-JP" dirty="0"/>
              </a:p>
              <a:p>
                <a:r>
                  <a:rPr lang="ja-JP" altLang="en-US" dirty="0"/>
                  <a:t>部分集合は</a:t>
                </a:r>
                <a14:m>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𝐵</m:t>
                    </m:r>
                    <m:r>
                      <a:rPr lang="ja-JP" altLang="en-US" i="1">
                        <a:latin typeface="Cambria Math" panose="02040503050406030204" pitchFamily="18" charset="0"/>
                        <a:ea typeface="Cambria Math" panose="02040503050406030204" pitchFamily="18" charset="0"/>
                      </a:rPr>
                      <m:t>と</m:t>
                    </m:r>
                  </m:oMath>
                </a14:m>
                <a:r>
                  <a:rPr lang="ja-JP" altLang="en-US" dirty="0"/>
                  <a:t>表す</a:t>
                </a:r>
                <a:endParaRPr lang="en-US" altLang="ja-JP" dirty="0"/>
              </a:p>
              <a:p>
                <a:pPr marL="0" indent="0">
                  <a:buNone/>
                </a:pPr>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BE273B3D-C539-A638-DAA4-6154F3D71DDF}"/>
                  </a:ext>
                </a:extLst>
              </p:cNvPr>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ja-JP" altLang="en-US">
                    <a:noFill/>
                  </a:rPr>
                  <a:t> </a:t>
                </a:r>
              </a:p>
            </p:txBody>
          </p:sp>
        </mc:Fallback>
      </mc:AlternateContent>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49</a:t>
            </a:fld>
            <a:endParaRPr kumimoji="1" lang="ja-JP" altLang="en-US"/>
          </a:p>
        </p:txBody>
      </p:sp>
    </p:spTree>
    <p:extLst>
      <p:ext uri="{BB962C8B-B14F-4D97-AF65-F5344CB8AC3E}">
        <p14:creationId xmlns:p14="http://schemas.microsoft.com/office/powerpoint/2010/main" val="424999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C585A9-D340-161D-3DDD-C6FA7C94AD32}"/>
              </a:ext>
            </a:extLst>
          </p:cNvPr>
          <p:cNvSpPr>
            <a:spLocks noGrp="1"/>
          </p:cNvSpPr>
          <p:nvPr>
            <p:ph type="title"/>
          </p:nvPr>
        </p:nvSpPr>
        <p:spPr/>
        <p:txBody>
          <a:bodyPr/>
          <a:lstStyle/>
          <a:p>
            <a:r>
              <a:rPr kumimoji="1" lang="ja-JP" altLang="en-US" dirty="0"/>
              <a:t>二進数とは何か</a:t>
            </a:r>
          </a:p>
        </p:txBody>
      </p:sp>
      <p:sp>
        <p:nvSpPr>
          <p:cNvPr id="3" name="テキスト プレースホルダー 2">
            <a:extLst>
              <a:ext uri="{FF2B5EF4-FFF2-40B4-BE49-F238E27FC236}">
                <a16:creationId xmlns:a16="http://schemas.microsoft.com/office/drawing/2014/main" id="{0D8CE8B6-408D-B411-1FFD-E52927E55797}"/>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EB29A8DD-2248-50A5-CB35-108B874DB003}"/>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A2D8547-77C0-0A38-BB75-7D1F95B18787}"/>
              </a:ext>
            </a:extLst>
          </p:cNvPr>
          <p:cNvSpPr>
            <a:spLocks noGrp="1"/>
          </p:cNvSpPr>
          <p:nvPr>
            <p:ph type="sldNum" sz="quarter" idx="12"/>
          </p:nvPr>
        </p:nvSpPr>
        <p:spPr/>
        <p:txBody>
          <a:bodyPr/>
          <a:lstStyle/>
          <a:p>
            <a:fld id="{40E56BE1-9742-4F29-8D63-9E2A886A5384}" type="slidenum">
              <a:rPr kumimoji="1" lang="ja-JP" altLang="en-US" smtClean="0"/>
              <a:t>5</a:t>
            </a:fld>
            <a:endParaRPr kumimoji="1" lang="ja-JP" altLang="en-US"/>
          </a:p>
        </p:txBody>
      </p:sp>
    </p:spTree>
    <p:extLst>
      <p:ext uri="{BB962C8B-B14F-4D97-AF65-F5344CB8AC3E}">
        <p14:creationId xmlns:p14="http://schemas.microsoft.com/office/powerpoint/2010/main" val="1016917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ja-JP" altLang="en-US" dirty="0"/>
              <a:t>集合の関係性の一つとして部分集合があることが分かったが、具体的に被っている要素と被っていない要素の関係が知りたい</a:t>
            </a:r>
            <a:endParaRPr lang="en-US" altLang="ja-JP" dirty="0"/>
          </a:p>
          <a:p>
            <a:pPr lvl="1"/>
            <a:r>
              <a:rPr lang="ja-JP" altLang="en-US" dirty="0"/>
              <a:t>たとえば</a:t>
            </a:r>
            <a:endParaRPr lang="en-US" altLang="ja-JP" dirty="0"/>
          </a:p>
          <a:p>
            <a:pPr lvl="1"/>
            <a:r>
              <a:rPr lang="ja-JP" altLang="en-US" dirty="0"/>
              <a:t>果物の集合</a:t>
            </a:r>
            <a:r>
              <a:rPr lang="en-US" altLang="ja-JP" dirty="0"/>
              <a:t>={</a:t>
            </a:r>
            <a:r>
              <a:rPr lang="ja-JP" altLang="en-US" dirty="0"/>
              <a:t>りんご、パイナップル、葡萄</a:t>
            </a:r>
            <a:r>
              <a:rPr lang="en-US" altLang="ja-JP" dirty="0"/>
              <a:t>…}</a:t>
            </a:r>
          </a:p>
          <a:p>
            <a:pPr lvl="1"/>
            <a:r>
              <a:rPr lang="ja-JP" altLang="en-US" dirty="0"/>
              <a:t>食べ物の集合</a:t>
            </a:r>
            <a:r>
              <a:rPr lang="en-US" altLang="ja-JP" dirty="0"/>
              <a:t>={</a:t>
            </a:r>
            <a:r>
              <a:rPr lang="ja-JP" altLang="en-US" dirty="0"/>
              <a:t>麻婆豆腐、パスタ、りんご、豆腐</a:t>
            </a:r>
            <a:r>
              <a:rPr lang="en-US" altLang="ja-JP" dirty="0"/>
              <a:t>…}</a:t>
            </a:r>
          </a:p>
          <a:p>
            <a:pPr lvl="1"/>
            <a:r>
              <a:rPr lang="ja-JP" altLang="en-US" dirty="0"/>
              <a:t>のとき、りんごが被っていることは見れば分かるが、他にも被っている部分を記号で示すにはどうすればいいだろうか？</a:t>
            </a:r>
            <a:endParaRPr lang="en-US" altLang="ja-JP" dirty="0"/>
          </a:p>
          <a:p>
            <a:pPr lvl="1"/>
            <a:r>
              <a:rPr lang="ja-JP" altLang="en-US" dirty="0"/>
              <a:t>あるいは、被っていない部分を記号で示すにはどうすればいいだろうか？</a:t>
            </a:r>
            <a:endParaRPr lang="en-US" altLang="ja-JP" dirty="0"/>
          </a:p>
          <a:p>
            <a:r>
              <a:rPr lang="ja-JP" altLang="en-US" dirty="0"/>
              <a:t>このようなときに、論理演算を使う</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50</a:t>
            </a:fld>
            <a:endParaRPr kumimoji="1" lang="ja-JP" altLang="en-US"/>
          </a:p>
        </p:txBody>
      </p:sp>
    </p:spTree>
    <p:extLst>
      <p:ext uri="{BB962C8B-B14F-4D97-AF65-F5344CB8AC3E}">
        <p14:creationId xmlns:p14="http://schemas.microsoft.com/office/powerpoint/2010/main" val="30127069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ja-JP" altLang="en-US" dirty="0"/>
              <a:t>集合の概念を図式化したものをベン図と呼ぶ</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51</a:t>
            </a:fld>
            <a:endParaRPr kumimoji="1" lang="ja-JP" altLang="en-US"/>
          </a:p>
        </p:txBody>
      </p:sp>
      <p:sp>
        <p:nvSpPr>
          <p:cNvPr id="10" name="正方形/長方形 9">
            <a:extLst>
              <a:ext uri="{FF2B5EF4-FFF2-40B4-BE49-F238E27FC236}">
                <a16:creationId xmlns:a16="http://schemas.microsoft.com/office/drawing/2014/main" id="{53FEC8F9-64A8-9E81-294E-EF6A83BF5AF9}"/>
              </a:ext>
            </a:extLst>
          </p:cNvPr>
          <p:cNvSpPr/>
          <p:nvPr/>
        </p:nvSpPr>
        <p:spPr>
          <a:xfrm>
            <a:off x="2926080" y="2794636"/>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ABC990A0-5E74-1998-255E-FF6F66466E2D}"/>
              </a:ext>
            </a:extLst>
          </p:cNvPr>
          <p:cNvSpPr/>
          <p:nvPr/>
        </p:nvSpPr>
        <p:spPr>
          <a:xfrm>
            <a:off x="3466699" y="3137185"/>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楕円 12">
            <a:extLst>
              <a:ext uri="{FF2B5EF4-FFF2-40B4-BE49-F238E27FC236}">
                <a16:creationId xmlns:a16="http://schemas.microsoft.com/office/drawing/2014/main" id="{251AC2BB-A30D-092F-F861-07DA6C669B7E}"/>
              </a:ext>
            </a:extLst>
          </p:cNvPr>
          <p:cNvSpPr/>
          <p:nvPr/>
        </p:nvSpPr>
        <p:spPr>
          <a:xfrm>
            <a:off x="5832910" y="3137184"/>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14" name="正方形/長方形 13">
                <a:extLst>
                  <a:ext uri="{FF2B5EF4-FFF2-40B4-BE49-F238E27FC236}">
                    <a16:creationId xmlns:a16="http://schemas.microsoft.com/office/drawing/2014/main" id="{DC93A63E-3A39-0184-C36A-FD7C0DB54193}"/>
                  </a:ext>
                </a:extLst>
              </p:cNvPr>
              <p:cNvSpPr/>
              <p:nvPr/>
            </p:nvSpPr>
            <p:spPr>
              <a:xfrm>
                <a:off x="3590590" y="2473517"/>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p:sp>
            <p:nvSpPr>
              <p:cNvPr id="14" name="正方形/長方形 13">
                <a:extLst>
                  <a:ext uri="{FF2B5EF4-FFF2-40B4-BE49-F238E27FC236}">
                    <a16:creationId xmlns:a16="http://schemas.microsoft.com/office/drawing/2014/main" id="{DC93A63E-3A39-0184-C36A-FD7C0DB54193}"/>
                  </a:ext>
                </a:extLst>
              </p:cNvPr>
              <p:cNvSpPr>
                <a:spLocks noRot="1" noChangeAspect="1" noMove="1" noResize="1" noEditPoints="1" noAdjustHandles="1" noChangeArrowheads="1" noChangeShapeType="1" noTextEdit="1"/>
              </p:cNvSpPr>
              <p:nvPr/>
            </p:nvSpPr>
            <p:spPr>
              <a:xfrm>
                <a:off x="3590590" y="2473517"/>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DE5084EE-4AC9-DB5D-0A84-496E2CFC08B9}"/>
                  </a:ext>
                </a:extLst>
              </p:cNvPr>
              <p:cNvSpPr txBox="1"/>
              <p:nvPr/>
            </p:nvSpPr>
            <p:spPr>
              <a:xfrm>
                <a:off x="4630580" y="2947035"/>
                <a:ext cx="47910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p:sp>
            <p:nvSpPr>
              <p:cNvPr id="16" name="テキスト ボックス 15">
                <a:extLst>
                  <a:ext uri="{FF2B5EF4-FFF2-40B4-BE49-F238E27FC236}">
                    <a16:creationId xmlns:a16="http://schemas.microsoft.com/office/drawing/2014/main" id="{DE5084EE-4AC9-DB5D-0A84-496E2CFC08B9}"/>
                  </a:ext>
                </a:extLst>
              </p:cNvPr>
              <p:cNvSpPr txBox="1">
                <a:spLocks noRot="1" noChangeAspect="1" noMove="1" noResize="1" noEditPoints="1" noAdjustHandles="1" noChangeArrowheads="1" noChangeShapeType="1" noTextEdit="1"/>
              </p:cNvSpPr>
              <p:nvPr/>
            </p:nvSpPr>
            <p:spPr>
              <a:xfrm>
                <a:off x="4630580" y="2947035"/>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EF38AFFE-B707-50A3-1A61-F0C8775DFEB9}"/>
                  </a:ext>
                </a:extLst>
              </p:cNvPr>
              <p:cNvSpPr txBox="1"/>
              <p:nvPr/>
            </p:nvSpPr>
            <p:spPr>
              <a:xfrm>
                <a:off x="7138055" y="2947035"/>
                <a:ext cx="44916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p:sp>
            <p:nvSpPr>
              <p:cNvPr id="17" name="テキスト ボックス 16">
                <a:extLst>
                  <a:ext uri="{FF2B5EF4-FFF2-40B4-BE49-F238E27FC236}">
                    <a16:creationId xmlns:a16="http://schemas.microsoft.com/office/drawing/2014/main" id="{EF38AFFE-B707-50A3-1A61-F0C8775DFEB9}"/>
                  </a:ext>
                </a:extLst>
              </p:cNvPr>
              <p:cNvSpPr txBox="1">
                <a:spLocks noRot="1" noChangeAspect="1" noMove="1" noResize="1" noEditPoints="1" noAdjustHandles="1" noChangeArrowheads="1" noChangeShapeType="1" noTextEdit="1"/>
              </p:cNvSpPr>
              <p:nvPr/>
            </p:nvSpPr>
            <p:spPr>
              <a:xfrm>
                <a:off x="7138055" y="2947035"/>
                <a:ext cx="449162" cy="461665"/>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40544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楕円 30">
            <a:extLst>
              <a:ext uri="{FF2B5EF4-FFF2-40B4-BE49-F238E27FC236}">
                <a16:creationId xmlns:a16="http://schemas.microsoft.com/office/drawing/2014/main" id="{D0DC157F-9774-B00C-966F-90324D5572E5}"/>
              </a:ext>
            </a:extLst>
          </p:cNvPr>
          <p:cNvSpPr/>
          <p:nvPr/>
        </p:nvSpPr>
        <p:spPr>
          <a:xfrm>
            <a:off x="5832910" y="3137184"/>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52</a:t>
            </a:fld>
            <a:endParaRPr kumimoji="1" lang="ja-JP" altLang="en-US"/>
          </a:p>
        </p:txBody>
      </p:sp>
      <p:sp>
        <p:nvSpPr>
          <p:cNvPr id="10" name="正方形/長方形 9">
            <a:extLst>
              <a:ext uri="{FF2B5EF4-FFF2-40B4-BE49-F238E27FC236}">
                <a16:creationId xmlns:a16="http://schemas.microsoft.com/office/drawing/2014/main" id="{53FEC8F9-64A8-9E81-294E-EF6A83BF5AF9}"/>
              </a:ext>
            </a:extLst>
          </p:cNvPr>
          <p:cNvSpPr/>
          <p:nvPr/>
        </p:nvSpPr>
        <p:spPr>
          <a:xfrm>
            <a:off x="2926080" y="2794636"/>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ABC990A0-5E74-1998-255E-FF6F66466E2D}"/>
              </a:ext>
            </a:extLst>
          </p:cNvPr>
          <p:cNvSpPr/>
          <p:nvPr/>
        </p:nvSpPr>
        <p:spPr>
          <a:xfrm>
            <a:off x="3466699" y="3137185"/>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14" name="正方形/長方形 13">
                <a:extLst>
                  <a:ext uri="{FF2B5EF4-FFF2-40B4-BE49-F238E27FC236}">
                    <a16:creationId xmlns:a16="http://schemas.microsoft.com/office/drawing/2014/main" id="{DC93A63E-3A39-0184-C36A-FD7C0DB54193}"/>
                  </a:ext>
                </a:extLst>
              </p:cNvPr>
              <p:cNvSpPr/>
              <p:nvPr/>
            </p:nvSpPr>
            <p:spPr>
              <a:xfrm>
                <a:off x="3625219" y="2481811"/>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p:sp>
            <p:nvSpPr>
              <p:cNvPr id="14" name="正方形/長方形 13">
                <a:extLst>
                  <a:ext uri="{FF2B5EF4-FFF2-40B4-BE49-F238E27FC236}">
                    <a16:creationId xmlns:a16="http://schemas.microsoft.com/office/drawing/2014/main" id="{DC93A63E-3A39-0184-C36A-FD7C0DB54193}"/>
                  </a:ext>
                </a:extLst>
              </p:cNvPr>
              <p:cNvSpPr>
                <a:spLocks noRot="1" noChangeAspect="1" noMove="1" noResize="1" noEditPoints="1" noAdjustHandles="1" noChangeArrowheads="1" noChangeShapeType="1" noTextEdit="1"/>
              </p:cNvSpPr>
              <p:nvPr/>
            </p:nvSpPr>
            <p:spPr>
              <a:xfrm>
                <a:off x="3625219" y="2481811"/>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DE5084EE-4AC9-DB5D-0A84-496E2CFC08B9}"/>
                  </a:ext>
                </a:extLst>
              </p:cNvPr>
              <p:cNvSpPr txBox="1"/>
              <p:nvPr/>
            </p:nvSpPr>
            <p:spPr>
              <a:xfrm>
                <a:off x="4630580" y="2947035"/>
                <a:ext cx="47910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p:sp>
            <p:nvSpPr>
              <p:cNvPr id="16" name="テキスト ボックス 15">
                <a:extLst>
                  <a:ext uri="{FF2B5EF4-FFF2-40B4-BE49-F238E27FC236}">
                    <a16:creationId xmlns:a16="http://schemas.microsoft.com/office/drawing/2014/main" id="{DE5084EE-4AC9-DB5D-0A84-496E2CFC08B9}"/>
                  </a:ext>
                </a:extLst>
              </p:cNvPr>
              <p:cNvSpPr txBox="1">
                <a:spLocks noRot="1" noChangeAspect="1" noMove="1" noResize="1" noEditPoints="1" noAdjustHandles="1" noChangeArrowheads="1" noChangeShapeType="1" noTextEdit="1"/>
              </p:cNvSpPr>
              <p:nvPr/>
            </p:nvSpPr>
            <p:spPr>
              <a:xfrm>
                <a:off x="4630580" y="2947035"/>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EF38AFFE-B707-50A3-1A61-F0C8775DFEB9}"/>
                  </a:ext>
                </a:extLst>
              </p:cNvPr>
              <p:cNvSpPr txBox="1"/>
              <p:nvPr/>
            </p:nvSpPr>
            <p:spPr>
              <a:xfrm>
                <a:off x="7138055" y="2947035"/>
                <a:ext cx="44916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p:sp>
            <p:nvSpPr>
              <p:cNvPr id="17" name="テキスト ボックス 16">
                <a:extLst>
                  <a:ext uri="{FF2B5EF4-FFF2-40B4-BE49-F238E27FC236}">
                    <a16:creationId xmlns:a16="http://schemas.microsoft.com/office/drawing/2014/main" id="{EF38AFFE-B707-50A3-1A61-F0C8775DFEB9}"/>
                  </a:ext>
                </a:extLst>
              </p:cNvPr>
              <p:cNvSpPr txBox="1">
                <a:spLocks noRot="1" noChangeAspect="1" noMove="1" noResize="1" noEditPoints="1" noAdjustHandles="1" noChangeArrowheads="1" noChangeShapeType="1" noTextEdit="1"/>
              </p:cNvSpPr>
              <p:nvPr/>
            </p:nvSpPr>
            <p:spPr>
              <a:xfrm>
                <a:off x="7138055" y="2947035"/>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EF509151-EE40-1AF2-C8CB-9FD464D38548}"/>
              </a:ext>
            </a:extLst>
          </p:cNvPr>
          <p:cNvSpPr txBox="1"/>
          <p:nvPr/>
        </p:nvSpPr>
        <p:spPr>
          <a:xfrm>
            <a:off x="3889230" y="4485799"/>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7" name="テキスト ボックス 6">
            <a:extLst>
              <a:ext uri="{FF2B5EF4-FFF2-40B4-BE49-F238E27FC236}">
                <a16:creationId xmlns:a16="http://schemas.microsoft.com/office/drawing/2014/main" id="{C13F1D75-B41B-BD1B-45BF-A127D87EE7CA}"/>
              </a:ext>
            </a:extLst>
          </p:cNvPr>
          <p:cNvSpPr txBox="1"/>
          <p:nvPr/>
        </p:nvSpPr>
        <p:spPr>
          <a:xfrm>
            <a:off x="4608305" y="3783213"/>
            <a:ext cx="312906" cy="369332"/>
          </a:xfrm>
          <a:prstGeom prst="rect">
            <a:avLst/>
          </a:prstGeom>
          <a:noFill/>
        </p:spPr>
        <p:txBody>
          <a:bodyPr wrap="none" rtlCol="0">
            <a:spAutoFit/>
          </a:bodyPr>
          <a:lstStyle/>
          <a:p>
            <a:r>
              <a:rPr lang="en-US" altLang="ja-JP" dirty="0"/>
              <a:t>5</a:t>
            </a:r>
            <a:endParaRPr kumimoji="1" lang="ja-JP" altLang="en-US" dirty="0"/>
          </a:p>
        </p:txBody>
      </p:sp>
      <p:sp>
        <p:nvSpPr>
          <p:cNvPr id="8" name="テキスト ボックス 7">
            <a:extLst>
              <a:ext uri="{FF2B5EF4-FFF2-40B4-BE49-F238E27FC236}">
                <a16:creationId xmlns:a16="http://schemas.microsoft.com/office/drawing/2014/main" id="{D21F68D6-77E8-1315-8A16-8B64C61BB518}"/>
              </a:ext>
            </a:extLst>
          </p:cNvPr>
          <p:cNvSpPr txBox="1"/>
          <p:nvPr/>
        </p:nvSpPr>
        <p:spPr>
          <a:xfrm>
            <a:off x="4630580" y="4961736"/>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11" name="テキスト ボックス 10">
            <a:extLst>
              <a:ext uri="{FF2B5EF4-FFF2-40B4-BE49-F238E27FC236}">
                <a16:creationId xmlns:a16="http://schemas.microsoft.com/office/drawing/2014/main" id="{1D3E4040-4870-35C9-EFBE-DE2D483461CB}"/>
              </a:ext>
            </a:extLst>
          </p:cNvPr>
          <p:cNvSpPr txBox="1"/>
          <p:nvPr/>
        </p:nvSpPr>
        <p:spPr>
          <a:xfrm>
            <a:off x="5166186" y="4326499"/>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18" name="テキスト ボックス 17">
            <a:extLst>
              <a:ext uri="{FF2B5EF4-FFF2-40B4-BE49-F238E27FC236}">
                <a16:creationId xmlns:a16="http://schemas.microsoft.com/office/drawing/2014/main" id="{DD30CE35-68A1-33CB-A07C-252765DF35FE}"/>
              </a:ext>
            </a:extLst>
          </p:cNvPr>
          <p:cNvSpPr txBox="1"/>
          <p:nvPr/>
        </p:nvSpPr>
        <p:spPr>
          <a:xfrm>
            <a:off x="6007676" y="3910196"/>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19" name="テキスト ボックス 18">
            <a:extLst>
              <a:ext uri="{FF2B5EF4-FFF2-40B4-BE49-F238E27FC236}">
                <a16:creationId xmlns:a16="http://schemas.microsoft.com/office/drawing/2014/main" id="{BF4F5CE7-641D-0609-1825-4231E47EA22A}"/>
              </a:ext>
            </a:extLst>
          </p:cNvPr>
          <p:cNvSpPr txBox="1"/>
          <p:nvPr/>
        </p:nvSpPr>
        <p:spPr>
          <a:xfrm>
            <a:off x="7370314" y="3867599"/>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20" name="テキスト ボックス 19">
            <a:extLst>
              <a:ext uri="{FF2B5EF4-FFF2-40B4-BE49-F238E27FC236}">
                <a16:creationId xmlns:a16="http://schemas.microsoft.com/office/drawing/2014/main" id="{2FE55A8D-94C9-8D14-E649-DE763B686607}"/>
              </a:ext>
            </a:extLst>
          </p:cNvPr>
          <p:cNvSpPr txBox="1"/>
          <p:nvPr/>
        </p:nvSpPr>
        <p:spPr>
          <a:xfrm>
            <a:off x="6007676" y="4326499"/>
            <a:ext cx="312906" cy="369332"/>
          </a:xfrm>
          <a:prstGeom prst="rect">
            <a:avLst/>
          </a:prstGeom>
          <a:noFill/>
        </p:spPr>
        <p:txBody>
          <a:bodyPr wrap="none" rtlCol="0">
            <a:spAutoFit/>
          </a:bodyPr>
          <a:lstStyle/>
          <a:p>
            <a:r>
              <a:rPr lang="en-US" altLang="ja-JP" dirty="0"/>
              <a:t>9</a:t>
            </a:r>
            <a:endParaRPr kumimoji="1" lang="ja-JP" altLang="en-US" dirty="0"/>
          </a:p>
        </p:txBody>
      </p:sp>
      <p:sp>
        <p:nvSpPr>
          <p:cNvPr id="21" name="テキスト ボックス 20">
            <a:extLst>
              <a:ext uri="{FF2B5EF4-FFF2-40B4-BE49-F238E27FC236}">
                <a16:creationId xmlns:a16="http://schemas.microsoft.com/office/drawing/2014/main" id="{6A75A0A4-F345-AA3E-08CE-F059C5212F9D}"/>
              </a:ext>
            </a:extLst>
          </p:cNvPr>
          <p:cNvSpPr txBox="1"/>
          <p:nvPr/>
        </p:nvSpPr>
        <p:spPr>
          <a:xfrm>
            <a:off x="7270562" y="4695831"/>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22" name="テキスト ボックス 21">
            <a:extLst>
              <a:ext uri="{FF2B5EF4-FFF2-40B4-BE49-F238E27FC236}">
                <a16:creationId xmlns:a16="http://schemas.microsoft.com/office/drawing/2014/main" id="{9A6D624A-E1AA-F536-CBD9-80885A552B94}"/>
              </a:ext>
            </a:extLst>
          </p:cNvPr>
          <p:cNvSpPr txBox="1"/>
          <p:nvPr/>
        </p:nvSpPr>
        <p:spPr>
          <a:xfrm>
            <a:off x="5964198" y="4777070"/>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27" name="テキスト ボックス 26">
            <a:extLst>
              <a:ext uri="{FF2B5EF4-FFF2-40B4-BE49-F238E27FC236}">
                <a16:creationId xmlns:a16="http://schemas.microsoft.com/office/drawing/2014/main" id="{03075D6D-1E9B-2076-C7AB-580CAC08B243}"/>
              </a:ext>
            </a:extLst>
          </p:cNvPr>
          <p:cNvSpPr txBox="1"/>
          <p:nvPr/>
        </p:nvSpPr>
        <p:spPr>
          <a:xfrm>
            <a:off x="3178900" y="3326967"/>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28" name="テキスト ボックス 27">
            <a:extLst>
              <a:ext uri="{FF2B5EF4-FFF2-40B4-BE49-F238E27FC236}">
                <a16:creationId xmlns:a16="http://schemas.microsoft.com/office/drawing/2014/main" id="{D8C94D4C-1F8D-B61B-16DA-F5D73FDC6901}"/>
              </a:ext>
            </a:extLst>
          </p:cNvPr>
          <p:cNvSpPr txBox="1"/>
          <p:nvPr/>
        </p:nvSpPr>
        <p:spPr>
          <a:xfrm>
            <a:off x="3287786" y="5506795"/>
            <a:ext cx="312906" cy="369332"/>
          </a:xfrm>
          <a:prstGeom prst="rect">
            <a:avLst/>
          </a:prstGeom>
          <a:noFill/>
        </p:spPr>
        <p:txBody>
          <a:bodyPr wrap="none" rtlCol="0">
            <a:spAutoFit/>
          </a:bodyPr>
          <a:lstStyle/>
          <a:p>
            <a:r>
              <a:rPr lang="en-US" altLang="ja-JP" dirty="0"/>
              <a:t>4</a:t>
            </a:r>
            <a:endParaRPr kumimoji="1" lang="ja-JP" altLang="en-US" dirty="0"/>
          </a:p>
        </p:txBody>
      </p:sp>
      <p:sp>
        <p:nvSpPr>
          <p:cNvPr id="29" name="テキスト ボックス 28">
            <a:extLst>
              <a:ext uri="{FF2B5EF4-FFF2-40B4-BE49-F238E27FC236}">
                <a16:creationId xmlns:a16="http://schemas.microsoft.com/office/drawing/2014/main" id="{9FBE5048-D9AE-9DB2-A388-E5C882154417}"/>
              </a:ext>
            </a:extLst>
          </p:cNvPr>
          <p:cNvSpPr txBox="1"/>
          <p:nvPr/>
        </p:nvSpPr>
        <p:spPr>
          <a:xfrm>
            <a:off x="8734083" y="3039368"/>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30" name="テキスト ボックス 29">
            <a:extLst>
              <a:ext uri="{FF2B5EF4-FFF2-40B4-BE49-F238E27FC236}">
                <a16:creationId xmlns:a16="http://schemas.microsoft.com/office/drawing/2014/main" id="{5615F80C-70D5-5701-BDE7-B503884E8D54}"/>
              </a:ext>
            </a:extLst>
          </p:cNvPr>
          <p:cNvSpPr txBox="1"/>
          <p:nvPr/>
        </p:nvSpPr>
        <p:spPr>
          <a:xfrm>
            <a:off x="8944242" y="5483369"/>
            <a:ext cx="441146" cy="369332"/>
          </a:xfrm>
          <a:prstGeom prst="rect">
            <a:avLst/>
          </a:prstGeom>
          <a:noFill/>
        </p:spPr>
        <p:txBody>
          <a:bodyPr wrap="none" rtlCol="0">
            <a:spAutoFit/>
          </a:bodyPr>
          <a:lstStyle/>
          <a:p>
            <a:r>
              <a:rPr lang="en-US" altLang="ja-JP" dirty="0"/>
              <a:t>10</a:t>
            </a:r>
            <a:endParaRPr kumimoji="1" lang="ja-JP" altLang="en-US" dirty="0"/>
          </a:p>
        </p:txBody>
      </p:sp>
    </p:spTree>
    <p:extLst>
      <p:ext uri="{BB962C8B-B14F-4D97-AF65-F5344CB8AC3E}">
        <p14:creationId xmlns:p14="http://schemas.microsoft.com/office/powerpoint/2010/main" val="38158511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53</a:t>
            </a:fld>
            <a:endParaRPr kumimoji="1" lang="ja-JP" altLang="en-US"/>
          </a:p>
        </p:txBody>
      </p:sp>
      <p:cxnSp>
        <p:nvCxnSpPr>
          <p:cNvPr id="32" name="直線コネクタ 31">
            <a:extLst>
              <a:ext uri="{FF2B5EF4-FFF2-40B4-BE49-F238E27FC236}">
                <a16:creationId xmlns:a16="http://schemas.microsoft.com/office/drawing/2014/main" id="{BFCAE149-004C-118B-3139-6398A7072FDA}"/>
              </a:ext>
            </a:extLst>
          </p:cNvPr>
          <p:cNvCxnSpPr>
            <a:cxnSpLocks/>
          </p:cNvCxnSpPr>
          <p:nvPr/>
        </p:nvCxnSpPr>
        <p:spPr>
          <a:xfrm>
            <a:off x="2050181" y="3039368"/>
            <a:ext cx="4113948" cy="1287131"/>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F2AD530C-118C-628D-61BA-04C0B8A76A59}"/>
                  </a:ext>
                </a:extLst>
              </p:cNvPr>
              <p:cNvSpPr txBox="1"/>
              <p:nvPr/>
            </p:nvSpPr>
            <p:spPr>
              <a:xfrm>
                <a:off x="287176" y="2588797"/>
                <a:ext cx="1811778"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𝑌</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𝑋𝑌</m:t>
                      </m:r>
                    </m:oMath>
                  </m:oMathPara>
                </a14:m>
                <a:endParaRPr kumimoji="1" lang="en-US" altLang="ja-JP" sz="2400" b="0" dirty="0">
                  <a:ea typeface="Cambria Math" panose="02040503050406030204" pitchFamily="18" charset="0"/>
                </a:endParaRPr>
              </a:p>
            </p:txBody>
          </p:sp>
        </mc:Choice>
        <mc:Fallback>
          <p:sp>
            <p:nvSpPr>
              <p:cNvPr id="33" name="テキスト ボックス 32">
                <a:extLst>
                  <a:ext uri="{FF2B5EF4-FFF2-40B4-BE49-F238E27FC236}">
                    <a16:creationId xmlns:a16="http://schemas.microsoft.com/office/drawing/2014/main" id="{F2AD530C-118C-628D-61BA-04C0B8A76A59}"/>
                  </a:ext>
                </a:extLst>
              </p:cNvPr>
              <p:cNvSpPr txBox="1">
                <a:spLocks noRot="1" noChangeAspect="1" noMove="1" noResize="1" noEditPoints="1" noAdjustHandles="1" noChangeArrowheads="1" noChangeShapeType="1" noTextEdit="1"/>
              </p:cNvSpPr>
              <p:nvPr/>
            </p:nvSpPr>
            <p:spPr>
              <a:xfrm>
                <a:off x="287176" y="2588797"/>
                <a:ext cx="1811778" cy="461665"/>
              </a:xfrm>
              <a:prstGeom prst="rect">
                <a:avLst/>
              </a:prstGeom>
              <a:blipFill>
                <a:blip r:embed="rId2"/>
                <a:stretch>
                  <a:fillRect/>
                </a:stretch>
              </a:blipFill>
            </p:spPr>
            <p:txBody>
              <a:bodyPr/>
              <a:lstStyle/>
              <a:p>
                <a:r>
                  <a:rPr lang="ja-JP" altLang="en-US">
                    <a:noFill/>
                  </a:rPr>
                  <a:t> </a:t>
                </a:r>
              </a:p>
            </p:txBody>
          </p:sp>
        </mc:Fallback>
      </mc:AlternateContent>
      <p:sp>
        <p:nvSpPr>
          <p:cNvPr id="35" name="吹き出し: 角を丸めた四角形 34">
            <a:extLst>
              <a:ext uri="{FF2B5EF4-FFF2-40B4-BE49-F238E27FC236}">
                <a16:creationId xmlns:a16="http://schemas.microsoft.com/office/drawing/2014/main" id="{10147F23-87B2-3509-B919-0FD6CD7BBE93}"/>
              </a:ext>
            </a:extLst>
          </p:cNvPr>
          <p:cNvSpPr/>
          <p:nvPr/>
        </p:nvSpPr>
        <p:spPr>
          <a:xfrm>
            <a:off x="117788" y="3461552"/>
            <a:ext cx="2600520" cy="1500184"/>
          </a:xfrm>
          <a:prstGeom prst="wedgeRoundRectCallout">
            <a:avLst>
              <a:gd name="adj1" fmla="val -11764"/>
              <a:gd name="adj2" fmla="val -7697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X</a:t>
            </a:r>
            <a:r>
              <a:rPr kumimoji="1" lang="ja-JP" altLang="en-US" dirty="0"/>
              <a:t>であり、同時に</a:t>
            </a:r>
            <a:r>
              <a:rPr kumimoji="1" lang="en-US" altLang="ja-JP" dirty="0"/>
              <a:t>Y</a:t>
            </a:r>
            <a:r>
              <a:rPr kumimoji="1" lang="ja-JP" altLang="en-US" dirty="0"/>
              <a:t>であるような数の集合（</a:t>
            </a:r>
            <a:r>
              <a:rPr kumimoji="1" lang="en-US" altLang="ja-JP" dirty="0"/>
              <a:t>3</a:t>
            </a:r>
            <a:r>
              <a:rPr kumimoji="1" lang="ja-JP" altLang="en-US" dirty="0"/>
              <a:t>、９、</a:t>
            </a:r>
            <a:r>
              <a:rPr kumimoji="1" lang="en-US" altLang="ja-JP" dirty="0"/>
              <a:t>15</a:t>
            </a:r>
            <a:r>
              <a:rPr kumimoji="1" lang="ja-JP" altLang="en-US" dirty="0"/>
              <a:t>など）を</a:t>
            </a:r>
            <a:r>
              <a:rPr kumimoji="1" lang="en-US" altLang="ja-JP" dirty="0"/>
              <a:t>X</a:t>
            </a:r>
            <a:r>
              <a:rPr kumimoji="1" lang="ja-JP" altLang="en-US" dirty="0"/>
              <a:t>と</a:t>
            </a:r>
            <a:r>
              <a:rPr kumimoji="1" lang="en-US" altLang="ja-JP" dirty="0"/>
              <a:t>Y</a:t>
            </a:r>
            <a:r>
              <a:rPr kumimoji="1" lang="ja-JP" altLang="en-US" dirty="0"/>
              <a:t>の</a:t>
            </a:r>
            <a:r>
              <a:rPr kumimoji="1" lang="ja-JP" altLang="en-US" b="1" dirty="0"/>
              <a:t>積集合</a:t>
            </a:r>
            <a:r>
              <a:rPr kumimoji="1" lang="ja-JP" altLang="en-US" dirty="0"/>
              <a:t>と呼ぶ</a:t>
            </a:r>
          </a:p>
        </p:txBody>
      </p:sp>
      <p:sp>
        <p:nvSpPr>
          <p:cNvPr id="36" name="楕円 35">
            <a:extLst>
              <a:ext uri="{FF2B5EF4-FFF2-40B4-BE49-F238E27FC236}">
                <a16:creationId xmlns:a16="http://schemas.microsoft.com/office/drawing/2014/main" id="{76240497-3199-7225-E7B5-9283A00B6A9B}"/>
              </a:ext>
            </a:extLst>
          </p:cNvPr>
          <p:cNvSpPr/>
          <p:nvPr/>
        </p:nvSpPr>
        <p:spPr>
          <a:xfrm>
            <a:off x="5832910" y="3137184"/>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BF5E4C6-3E4D-4D02-EA28-1F4552B38DA6}"/>
              </a:ext>
            </a:extLst>
          </p:cNvPr>
          <p:cNvSpPr/>
          <p:nvPr/>
        </p:nvSpPr>
        <p:spPr>
          <a:xfrm>
            <a:off x="2926080" y="2794636"/>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4CF242EC-8C4B-D1EA-1F5A-3E5B2AD565D1}"/>
              </a:ext>
            </a:extLst>
          </p:cNvPr>
          <p:cNvSpPr/>
          <p:nvPr/>
        </p:nvSpPr>
        <p:spPr>
          <a:xfrm>
            <a:off x="3466699" y="3137185"/>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39" name="正方形/長方形 38">
                <a:extLst>
                  <a:ext uri="{FF2B5EF4-FFF2-40B4-BE49-F238E27FC236}">
                    <a16:creationId xmlns:a16="http://schemas.microsoft.com/office/drawing/2014/main" id="{1C70656F-39FE-8390-D1D0-1516821AB9BC}"/>
                  </a:ext>
                </a:extLst>
              </p:cNvPr>
              <p:cNvSpPr/>
              <p:nvPr/>
            </p:nvSpPr>
            <p:spPr>
              <a:xfrm>
                <a:off x="3625219" y="2481811"/>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p:sp>
            <p:nvSpPr>
              <p:cNvPr id="39" name="正方形/長方形 38">
                <a:extLst>
                  <a:ext uri="{FF2B5EF4-FFF2-40B4-BE49-F238E27FC236}">
                    <a16:creationId xmlns:a16="http://schemas.microsoft.com/office/drawing/2014/main" id="{1C70656F-39FE-8390-D1D0-1516821AB9BC}"/>
                  </a:ext>
                </a:extLst>
              </p:cNvPr>
              <p:cNvSpPr>
                <a:spLocks noRot="1" noChangeAspect="1" noMove="1" noResize="1" noEditPoints="1" noAdjustHandles="1" noChangeArrowheads="1" noChangeShapeType="1" noTextEdit="1"/>
              </p:cNvSpPr>
              <p:nvPr/>
            </p:nvSpPr>
            <p:spPr>
              <a:xfrm>
                <a:off x="3625219" y="2481811"/>
                <a:ext cx="721895" cy="596199"/>
              </a:xfrm>
              <a:prstGeom prst="rect">
                <a:avLst/>
              </a:prstGeom>
              <a:blipFill>
                <a:blip r:embed="rId3"/>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54123C86-1581-7546-E41A-61B1D5B0C634}"/>
                  </a:ext>
                </a:extLst>
              </p:cNvPr>
              <p:cNvSpPr txBox="1"/>
              <p:nvPr/>
            </p:nvSpPr>
            <p:spPr>
              <a:xfrm>
                <a:off x="4630580" y="2947035"/>
                <a:ext cx="47910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p:sp>
            <p:nvSpPr>
              <p:cNvPr id="40" name="テキスト ボックス 39">
                <a:extLst>
                  <a:ext uri="{FF2B5EF4-FFF2-40B4-BE49-F238E27FC236}">
                    <a16:creationId xmlns:a16="http://schemas.microsoft.com/office/drawing/2014/main" id="{54123C86-1581-7546-E41A-61B1D5B0C634}"/>
                  </a:ext>
                </a:extLst>
              </p:cNvPr>
              <p:cNvSpPr txBox="1">
                <a:spLocks noRot="1" noChangeAspect="1" noMove="1" noResize="1" noEditPoints="1" noAdjustHandles="1" noChangeArrowheads="1" noChangeShapeType="1" noTextEdit="1"/>
              </p:cNvSpPr>
              <p:nvPr/>
            </p:nvSpPr>
            <p:spPr>
              <a:xfrm>
                <a:off x="4630580" y="2947035"/>
                <a:ext cx="479106"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68915C24-3B46-E427-E6A2-30984631B539}"/>
                  </a:ext>
                </a:extLst>
              </p:cNvPr>
              <p:cNvSpPr txBox="1"/>
              <p:nvPr/>
            </p:nvSpPr>
            <p:spPr>
              <a:xfrm>
                <a:off x="7138055" y="2947035"/>
                <a:ext cx="44916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p:sp>
            <p:nvSpPr>
              <p:cNvPr id="41" name="テキスト ボックス 40">
                <a:extLst>
                  <a:ext uri="{FF2B5EF4-FFF2-40B4-BE49-F238E27FC236}">
                    <a16:creationId xmlns:a16="http://schemas.microsoft.com/office/drawing/2014/main" id="{68915C24-3B46-E427-E6A2-30984631B539}"/>
                  </a:ext>
                </a:extLst>
              </p:cNvPr>
              <p:cNvSpPr txBox="1">
                <a:spLocks noRot="1" noChangeAspect="1" noMove="1" noResize="1" noEditPoints="1" noAdjustHandles="1" noChangeArrowheads="1" noChangeShapeType="1" noTextEdit="1"/>
              </p:cNvSpPr>
              <p:nvPr/>
            </p:nvSpPr>
            <p:spPr>
              <a:xfrm>
                <a:off x="7138055" y="2947035"/>
                <a:ext cx="449162" cy="461665"/>
              </a:xfrm>
              <a:prstGeom prst="rect">
                <a:avLst/>
              </a:prstGeom>
              <a:blipFill>
                <a:blip r:embed="rId5"/>
                <a:stretch>
                  <a:fillRect/>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7D14BC52-9559-7D20-3538-C532B868F895}"/>
              </a:ext>
            </a:extLst>
          </p:cNvPr>
          <p:cNvSpPr txBox="1"/>
          <p:nvPr/>
        </p:nvSpPr>
        <p:spPr>
          <a:xfrm>
            <a:off x="3889230" y="4485799"/>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3" name="テキスト ボックス 42">
            <a:extLst>
              <a:ext uri="{FF2B5EF4-FFF2-40B4-BE49-F238E27FC236}">
                <a16:creationId xmlns:a16="http://schemas.microsoft.com/office/drawing/2014/main" id="{44E95004-F707-981D-735A-2F2AA70DA6F0}"/>
              </a:ext>
            </a:extLst>
          </p:cNvPr>
          <p:cNvSpPr txBox="1"/>
          <p:nvPr/>
        </p:nvSpPr>
        <p:spPr>
          <a:xfrm>
            <a:off x="4608305" y="3783213"/>
            <a:ext cx="312906" cy="369332"/>
          </a:xfrm>
          <a:prstGeom prst="rect">
            <a:avLst/>
          </a:prstGeom>
          <a:noFill/>
        </p:spPr>
        <p:txBody>
          <a:bodyPr wrap="none" rtlCol="0">
            <a:spAutoFit/>
          </a:bodyPr>
          <a:lstStyle/>
          <a:p>
            <a:r>
              <a:rPr lang="en-US" altLang="ja-JP" dirty="0"/>
              <a:t>5</a:t>
            </a:r>
            <a:endParaRPr kumimoji="1" lang="ja-JP" altLang="en-US" dirty="0"/>
          </a:p>
        </p:txBody>
      </p:sp>
      <p:sp>
        <p:nvSpPr>
          <p:cNvPr id="44" name="テキスト ボックス 43">
            <a:extLst>
              <a:ext uri="{FF2B5EF4-FFF2-40B4-BE49-F238E27FC236}">
                <a16:creationId xmlns:a16="http://schemas.microsoft.com/office/drawing/2014/main" id="{568D468B-7FB5-C610-D78B-41F654C15438}"/>
              </a:ext>
            </a:extLst>
          </p:cNvPr>
          <p:cNvSpPr txBox="1"/>
          <p:nvPr/>
        </p:nvSpPr>
        <p:spPr>
          <a:xfrm>
            <a:off x="4630580" y="4961736"/>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5" name="テキスト ボックス 44">
            <a:extLst>
              <a:ext uri="{FF2B5EF4-FFF2-40B4-BE49-F238E27FC236}">
                <a16:creationId xmlns:a16="http://schemas.microsoft.com/office/drawing/2014/main" id="{5D6A871D-BA9C-AC66-31B0-B26097DD3744}"/>
              </a:ext>
            </a:extLst>
          </p:cNvPr>
          <p:cNvSpPr txBox="1"/>
          <p:nvPr/>
        </p:nvSpPr>
        <p:spPr>
          <a:xfrm>
            <a:off x="5166186" y="4326499"/>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6" name="テキスト ボックス 45">
            <a:extLst>
              <a:ext uri="{FF2B5EF4-FFF2-40B4-BE49-F238E27FC236}">
                <a16:creationId xmlns:a16="http://schemas.microsoft.com/office/drawing/2014/main" id="{5A3634E6-85FC-8CCB-E60B-6212083BB7D2}"/>
              </a:ext>
            </a:extLst>
          </p:cNvPr>
          <p:cNvSpPr txBox="1"/>
          <p:nvPr/>
        </p:nvSpPr>
        <p:spPr>
          <a:xfrm>
            <a:off x="6007676" y="3910196"/>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47" name="テキスト ボックス 46">
            <a:extLst>
              <a:ext uri="{FF2B5EF4-FFF2-40B4-BE49-F238E27FC236}">
                <a16:creationId xmlns:a16="http://schemas.microsoft.com/office/drawing/2014/main" id="{1CF36C07-466A-9289-C665-B9B9AA4F1F7D}"/>
              </a:ext>
            </a:extLst>
          </p:cNvPr>
          <p:cNvSpPr txBox="1"/>
          <p:nvPr/>
        </p:nvSpPr>
        <p:spPr>
          <a:xfrm>
            <a:off x="7370314" y="3867599"/>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48" name="テキスト ボックス 47">
            <a:extLst>
              <a:ext uri="{FF2B5EF4-FFF2-40B4-BE49-F238E27FC236}">
                <a16:creationId xmlns:a16="http://schemas.microsoft.com/office/drawing/2014/main" id="{61A55C40-EF0B-0C53-0D10-A23E918CEA10}"/>
              </a:ext>
            </a:extLst>
          </p:cNvPr>
          <p:cNvSpPr txBox="1"/>
          <p:nvPr/>
        </p:nvSpPr>
        <p:spPr>
          <a:xfrm>
            <a:off x="6007676" y="4326499"/>
            <a:ext cx="312906" cy="369332"/>
          </a:xfrm>
          <a:prstGeom prst="rect">
            <a:avLst/>
          </a:prstGeom>
          <a:noFill/>
        </p:spPr>
        <p:txBody>
          <a:bodyPr wrap="none" rtlCol="0">
            <a:spAutoFit/>
          </a:bodyPr>
          <a:lstStyle/>
          <a:p>
            <a:r>
              <a:rPr lang="en-US" altLang="ja-JP" dirty="0"/>
              <a:t>9</a:t>
            </a:r>
            <a:endParaRPr kumimoji="1" lang="ja-JP" altLang="en-US" dirty="0"/>
          </a:p>
        </p:txBody>
      </p:sp>
      <p:sp>
        <p:nvSpPr>
          <p:cNvPr id="49" name="テキスト ボックス 48">
            <a:extLst>
              <a:ext uri="{FF2B5EF4-FFF2-40B4-BE49-F238E27FC236}">
                <a16:creationId xmlns:a16="http://schemas.microsoft.com/office/drawing/2014/main" id="{F95BCF70-1CB7-1A31-B345-D0C490159276}"/>
              </a:ext>
            </a:extLst>
          </p:cNvPr>
          <p:cNvSpPr txBox="1"/>
          <p:nvPr/>
        </p:nvSpPr>
        <p:spPr>
          <a:xfrm>
            <a:off x="7270562" y="4695831"/>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0" name="テキスト ボックス 49">
            <a:extLst>
              <a:ext uri="{FF2B5EF4-FFF2-40B4-BE49-F238E27FC236}">
                <a16:creationId xmlns:a16="http://schemas.microsoft.com/office/drawing/2014/main" id="{9C31ED84-D12E-5B9E-18E8-1E6C2C27F4A5}"/>
              </a:ext>
            </a:extLst>
          </p:cNvPr>
          <p:cNvSpPr txBox="1"/>
          <p:nvPr/>
        </p:nvSpPr>
        <p:spPr>
          <a:xfrm>
            <a:off x="5964198" y="4777070"/>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1" name="テキスト ボックス 50">
            <a:extLst>
              <a:ext uri="{FF2B5EF4-FFF2-40B4-BE49-F238E27FC236}">
                <a16:creationId xmlns:a16="http://schemas.microsoft.com/office/drawing/2014/main" id="{75956D6A-FFD1-0792-4D5D-F2674FACD95B}"/>
              </a:ext>
            </a:extLst>
          </p:cNvPr>
          <p:cNvSpPr txBox="1"/>
          <p:nvPr/>
        </p:nvSpPr>
        <p:spPr>
          <a:xfrm>
            <a:off x="3178900" y="3326967"/>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2" name="テキスト ボックス 51">
            <a:extLst>
              <a:ext uri="{FF2B5EF4-FFF2-40B4-BE49-F238E27FC236}">
                <a16:creationId xmlns:a16="http://schemas.microsoft.com/office/drawing/2014/main" id="{7DF59EB3-746D-2A9C-3D58-B883F91A7568}"/>
              </a:ext>
            </a:extLst>
          </p:cNvPr>
          <p:cNvSpPr txBox="1"/>
          <p:nvPr/>
        </p:nvSpPr>
        <p:spPr>
          <a:xfrm>
            <a:off x="3287786" y="5506795"/>
            <a:ext cx="312906" cy="369332"/>
          </a:xfrm>
          <a:prstGeom prst="rect">
            <a:avLst/>
          </a:prstGeom>
          <a:noFill/>
        </p:spPr>
        <p:txBody>
          <a:bodyPr wrap="none" rtlCol="0">
            <a:spAutoFit/>
          </a:bodyPr>
          <a:lstStyle/>
          <a:p>
            <a:r>
              <a:rPr lang="en-US" altLang="ja-JP" dirty="0"/>
              <a:t>4</a:t>
            </a:r>
            <a:endParaRPr kumimoji="1" lang="ja-JP" altLang="en-US" dirty="0"/>
          </a:p>
        </p:txBody>
      </p:sp>
      <p:sp>
        <p:nvSpPr>
          <p:cNvPr id="53" name="テキスト ボックス 52">
            <a:extLst>
              <a:ext uri="{FF2B5EF4-FFF2-40B4-BE49-F238E27FC236}">
                <a16:creationId xmlns:a16="http://schemas.microsoft.com/office/drawing/2014/main" id="{CDD5B37A-DEF1-2DFE-5CE1-1D297177B06C}"/>
              </a:ext>
            </a:extLst>
          </p:cNvPr>
          <p:cNvSpPr txBox="1"/>
          <p:nvPr/>
        </p:nvSpPr>
        <p:spPr>
          <a:xfrm>
            <a:off x="8734083" y="3039368"/>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4" name="テキスト ボックス 53">
            <a:extLst>
              <a:ext uri="{FF2B5EF4-FFF2-40B4-BE49-F238E27FC236}">
                <a16:creationId xmlns:a16="http://schemas.microsoft.com/office/drawing/2014/main" id="{72DA3B4D-A001-203E-6F4A-80154DA58E52}"/>
              </a:ext>
            </a:extLst>
          </p:cNvPr>
          <p:cNvSpPr txBox="1"/>
          <p:nvPr/>
        </p:nvSpPr>
        <p:spPr>
          <a:xfrm>
            <a:off x="8944242" y="5483369"/>
            <a:ext cx="441146" cy="369332"/>
          </a:xfrm>
          <a:prstGeom prst="rect">
            <a:avLst/>
          </a:prstGeom>
          <a:noFill/>
        </p:spPr>
        <p:txBody>
          <a:bodyPr wrap="none" rtlCol="0">
            <a:spAutoFit/>
          </a:bodyPr>
          <a:lstStyle/>
          <a:p>
            <a:r>
              <a:rPr lang="en-US" altLang="ja-JP" dirty="0"/>
              <a:t>10</a:t>
            </a:r>
            <a:endParaRPr kumimoji="1" lang="ja-JP" altLang="en-US" dirty="0"/>
          </a:p>
        </p:txBody>
      </p:sp>
    </p:spTree>
    <p:extLst>
      <p:ext uri="{BB962C8B-B14F-4D97-AF65-F5344CB8AC3E}">
        <p14:creationId xmlns:p14="http://schemas.microsoft.com/office/powerpoint/2010/main" val="15511664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54</a:t>
            </a:fld>
            <a:endParaRPr kumimoji="1" lang="ja-JP" altLang="en-US"/>
          </a:p>
        </p:txBody>
      </p:sp>
      <p:cxnSp>
        <p:nvCxnSpPr>
          <p:cNvPr id="32" name="直線コネクタ 31">
            <a:extLst>
              <a:ext uri="{FF2B5EF4-FFF2-40B4-BE49-F238E27FC236}">
                <a16:creationId xmlns:a16="http://schemas.microsoft.com/office/drawing/2014/main" id="{BFCAE149-004C-118B-3139-6398A7072FDA}"/>
              </a:ext>
            </a:extLst>
          </p:cNvPr>
          <p:cNvCxnSpPr>
            <a:cxnSpLocks/>
          </p:cNvCxnSpPr>
          <p:nvPr/>
        </p:nvCxnSpPr>
        <p:spPr>
          <a:xfrm>
            <a:off x="2050181" y="3039368"/>
            <a:ext cx="3375232" cy="1198189"/>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F2AD530C-118C-628D-61BA-04C0B8A76A59}"/>
                  </a:ext>
                </a:extLst>
              </p:cNvPr>
              <p:cNvSpPr txBox="1"/>
              <p:nvPr/>
            </p:nvSpPr>
            <p:spPr>
              <a:xfrm>
                <a:off x="287176" y="2588797"/>
                <a:ext cx="218534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r>
                        <a:rPr lang="en-US" altLang="ja-JP" sz="2400" i="1">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𝑌</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𝑋</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𝑌</m:t>
                      </m:r>
                    </m:oMath>
                  </m:oMathPara>
                </a14:m>
                <a:endParaRPr kumimoji="1" lang="en-US" altLang="ja-JP" sz="2400" b="0" dirty="0">
                  <a:ea typeface="Cambria Math" panose="02040503050406030204" pitchFamily="18" charset="0"/>
                </a:endParaRPr>
              </a:p>
            </p:txBody>
          </p:sp>
        </mc:Choice>
        <mc:Fallback>
          <p:sp>
            <p:nvSpPr>
              <p:cNvPr id="33" name="テキスト ボックス 32">
                <a:extLst>
                  <a:ext uri="{FF2B5EF4-FFF2-40B4-BE49-F238E27FC236}">
                    <a16:creationId xmlns:a16="http://schemas.microsoft.com/office/drawing/2014/main" id="{F2AD530C-118C-628D-61BA-04C0B8A76A59}"/>
                  </a:ext>
                </a:extLst>
              </p:cNvPr>
              <p:cNvSpPr txBox="1">
                <a:spLocks noRot="1" noChangeAspect="1" noMove="1" noResize="1" noEditPoints="1" noAdjustHandles="1" noChangeArrowheads="1" noChangeShapeType="1" noTextEdit="1"/>
              </p:cNvSpPr>
              <p:nvPr/>
            </p:nvSpPr>
            <p:spPr>
              <a:xfrm>
                <a:off x="287176" y="2588797"/>
                <a:ext cx="2185342" cy="461665"/>
              </a:xfrm>
              <a:prstGeom prst="rect">
                <a:avLst/>
              </a:prstGeom>
              <a:blipFill>
                <a:blip r:embed="rId2"/>
                <a:stretch>
                  <a:fillRect/>
                </a:stretch>
              </a:blipFill>
            </p:spPr>
            <p:txBody>
              <a:bodyPr/>
              <a:lstStyle/>
              <a:p>
                <a:r>
                  <a:rPr lang="ja-JP" altLang="en-US">
                    <a:noFill/>
                  </a:rPr>
                  <a:t> </a:t>
                </a:r>
              </a:p>
            </p:txBody>
          </p:sp>
        </mc:Fallback>
      </mc:AlternateContent>
      <p:sp>
        <p:nvSpPr>
          <p:cNvPr id="35" name="吹き出し: 角を丸めた四角形 34">
            <a:extLst>
              <a:ext uri="{FF2B5EF4-FFF2-40B4-BE49-F238E27FC236}">
                <a16:creationId xmlns:a16="http://schemas.microsoft.com/office/drawing/2014/main" id="{10147F23-87B2-3509-B919-0FD6CD7BBE93}"/>
              </a:ext>
            </a:extLst>
          </p:cNvPr>
          <p:cNvSpPr/>
          <p:nvPr/>
        </p:nvSpPr>
        <p:spPr>
          <a:xfrm>
            <a:off x="43220" y="3487465"/>
            <a:ext cx="2600520" cy="1500184"/>
          </a:xfrm>
          <a:prstGeom prst="wedgeRoundRectCallout">
            <a:avLst>
              <a:gd name="adj1" fmla="val -11764"/>
              <a:gd name="adj2" fmla="val -7697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X</a:t>
            </a:r>
            <a:r>
              <a:rPr lang="ja-JP" altLang="en-US" dirty="0"/>
              <a:t>か</a:t>
            </a:r>
            <a:r>
              <a:rPr lang="en-US" altLang="ja-JP" dirty="0"/>
              <a:t>Y</a:t>
            </a:r>
            <a:r>
              <a:rPr lang="ja-JP" altLang="en-US" dirty="0"/>
              <a:t>かのいずれかの集合に属する数全体（</a:t>
            </a:r>
            <a:r>
              <a:rPr lang="en-US" altLang="ja-JP" dirty="0"/>
              <a:t>1,3,5,6,7,9,11,12,13…</a:t>
            </a:r>
            <a:r>
              <a:rPr lang="ja-JP" altLang="en-US" dirty="0"/>
              <a:t>）を</a:t>
            </a:r>
            <a:r>
              <a:rPr lang="en-US" altLang="ja-JP" dirty="0"/>
              <a:t>X</a:t>
            </a:r>
            <a:r>
              <a:rPr lang="ja-JP" altLang="en-US" dirty="0"/>
              <a:t>と</a:t>
            </a:r>
            <a:r>
              <a:rPr lang="en-US" altLang="ja-JP" dirty="0"/>
              <a:t>Y</a:t>
            </a:r>
            <a:r>
              <a:rPr lang="ja-JP" altLang="en-US" dirty="0"/>
              <a:t>の</a:t>
            </a:r>
            <a:r>
              <a:rPr lang="ja-JP" altLang="en-US" b="1" dirty="0"/>
              <a:t>和集合</a:t>
            </a:r>
            <a:r>
              <a:rPr lang="ja-JP" altLang="en-US" dirty="0"/>
              <a:t>と呼ぶ</a:t>
            </a:r>
            <a:endParaRPr kumimoji="1" lang="ja-JP" altLang="en-US" dirty="0"/>
          </a:p>
        </p:txBody>
      </p:sp>
      <p:sp>
        <p:nvSpPr>
          <p:cNvPr id="37" name="正方形/長方形 36">
            <a:extLst>
              <a:ext uri="{FF2B5EF4-FFF2-40B4-BE49-F238E27FC236}">
                <a16:creationId xmlns:a16="http://schemas.microsoft.com/office/drawing/2014/main" id="{EDFBA572-2F44-58B4-29CA-76DB7F1CBDAE}"/>
              </a:ext>
            </a:extLst>
          </p:cNvPr>
          <p:cNvSpPr/>
          <p:nvPr/>
        </p:nvSpPr>
        <p:spPr>
          <a:xfrm>
            <a:off x="2926080" y="2794636"/>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E2DDF5FB-3C2E-D5EB-1FF1-06081971327F}"/>
              </a:ext>
            </a:extLst>
          </p:cNvPr>
          <p:cNvSpPr/>
          <p:nvPr/>
        </p:nvSpPr>
        <p:spPr>
          <a:xfrm>
            <a:off x="3466699" y="3137185"/>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39" name="正方形/長方形 38">
                <a:extLst>
                  <a:ext uri="{FF2B5EF4-FFF2-40B4-BE49-F238E27FC236}">
                    <a16:creationId xmlns:a16="http://schemas.microsoft.com/office/drawing/2014/main" id="{4B6FE43B-F6F3-AD42-0DBD-88C7C9A52BA2}"/>
                  </a:ext>
                </a:extLst>
              </p:cNvPr>
              <p:cNvSpPr/>
              <p:nvPr/>
            </p:nvSpPr>
            <p:spPr>
              <a:xfrm>
                <a:off x="3625219" y="2481811"/>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p:sp>
            <p:nvSpPr>
              <p:cNvPr id="39" name="正方形/長方形 38">
                <a:extLst>
                  <a:ext uri="{FF2B5EF4-FFF2-40B4-BE49-F238E27FC236}">
                    <a16:creationId xmlns:a16="http://schemas.microsoft.com/office/drawing/2014/main" id="{4B6FE43B-F6F3-AD42-0DBD-88C7C9A52BA2}"/>
                  </a:ext>
                </a:extLst>
              </p:cNvPr>
              <p:cNvSpPr>
                <a:spLocks noRot="1" noChangeAspect="1" noMove="1" noResize="1" noEditPoints="1" noAdjustHandles="1" noChangeArrowheads="1" noChangeShapeType="1" noTextEdit="1"/>
              </p:cNvSpPr>
              <p:nvPr/>
            </p:nvSpPr>
            <p:spPr>
              <a:xfrm>
                <a:off x="3625219" y="2481811"/>
                <a:ext cx="721895" cy="596199"/>
              </a:xfrm>
              <a:prstGeom prst="rect">
                <a:avLst/>
              </a:prstGeom>
              <a:blipFill>
                <a:blip r:embed="rId3"/>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9E1AAA0F-43C6-E184-2BB2-046A4AEA3194}"/>
                  </a:ext>
                </a:extLst>
              </p:cNvPr>
              <p:cNvSpPr txBox="1"/>
              <p:nvPr/>
            </p:nvSpPr>
            <p:spPr>
              <a:xfrm>
                <a:off x="4630580" y="2947035"/>
                <a:ext cx="47910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p:sp>
            <p:nvSpPr>
              <p:cNvPr id="40" name="テキスト ボックス 39">
                <a:extLst>
                  <a:ext uri="{FF2B5EF4-FFF2-40B4-BE49-F238E27FC236}">
                    <a16:creationId xmlns:a16="http://schemas.microsoft.com/office/drawing/2014/main" id="{9E1AAA0F-43C6-E184-2BB2-046A4AEA3194}"/>
                  </a:ext>
                </a:extLst>
              </p:cNvPr>
              <p:cNvSpPr txBox="1">
                <a:spLocks noRot="1" noChangeAspect="1" noMove="1" noResize="1" noEditPoints="1" noAdjustHandles="1" noChangeArrowheads="1" noChangeShapeType="1" noTextEdit="1"/>
              </p:cNvSpPr>
              <p:nvPr/>
            </p:nvSpPr>
            <p:spPr>
              <a:xfrm>
                <a:off x="4630580" y="2947035"/>
                <a:ext cx="479106"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8735AC09-AAE8-94BE-AF11-C685128EDEA7}"/>
                  </a:ext>
                </a:extLst>
              </p:cNvPr>
              <p:cNvSpPr txBox="1"/>
              <p:nvPr/>
            </p:nvSpPr>
            <p:spPr>
              <a:xfrm>
                <a:off x="7138055" y="2947035"/>
                <a:ext cx="44916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p:sp>
            <p:nvSpPr>
              <p:cNvPr id="41" name="テキスト ボックス 40">
                <a:extLst>
                  <a:ext uri="{FF2B5EF4-FFF2-40B4-BE49-F238E27FC236}">
                    <a16:creationId xmlns:a16="http://schemas.microsoft.com/office/drawing/2014/main" id="{8735AC09-AAE8-94BE-AF11-C685128EDEA7}"/>
                  </a:ext>
                </a:extLst>
              </p:cNvPr>
              <p:cNvSpPr txBox="1">
                <a:spLocks noRot="1" noChangeAspect="1" noMove="1" noResize="1" noEditPoints="1" noAdjustHandles="1" noChangeArrowheads="1" noChangeShapeType="1" noTextEdit="1"/>
              </p:cNvSpPr>
              <p:nvPr/>
            </p:nvSpPr>
            <p:spPr>
              <a:xfrm>
                <a:off x="7138055" y="2947035"/>
                <a:ext cx="449162" cy="461665"/>
              </a:xfrm>
              <a:prstGeom prst="rect">
                <a:avLst/>
              </a:prstGeom>
              <a:blipFill>
                <a:blip r:embed="rId5"/>
                <a:stretch>
                  <a:fillRect/>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81DB3531-14D5-F178-F92F-4E355BAE1A95}"/>
              </a:ext>
            </a:extLst>
          </p:cNvPr>
          <p:cNvSpPr txBox="1"/>
          <p:nvPr/>
        </p:nvSpPr>
        <p:spPr>
          <a:xfrm>
            <a:off x="3889230" y="4485799"/>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3" name="テキスト ボックス 42">
            <a:extLst>
              <a:ext uri="{FF2B5EF4-FFF2-40B4-BE49-F238E27FC236}">
                <a16:creationId xmlns:a16="http://schemas.microsoft.com/office/drawing/2014/main" id="{A28A5AF2-52CD-3C21-633E-4A39B5FD7A98}"/>
              </a:ext>
            </a:extLst>
          </p:cNvPr>
          <p:cNvSpPr txBox="1"/>
          <p:nvPr/>
        </p:nvSpPr>
        <p:spPr>
          <a:xfrm>
            <a:off x="4608305" y="3783213"/>
            <a:ext cx="312906" cy="369332"/>
          </a:xfrm>
          <a:prstGeom prst="rect">
            <a:avLst/>
          </a:prstGeom>
          <a:noFill/>
        </p:spPr>
        <p:txBody>
          <a:bodyPr wrap="none" rtlCol="0">
            <a:spAutoFit/>
          </a:bodyPr>
          <a:lstStyle/>
          <a:p>
            <a:r>
              <a:rPr lang="en-US" altLang="ja-JP" dirty="0"/>
              <a:t>5</a:t>
            </a:r>
            <a:endParaRPr kumimoji="1" lang="ja-JP" altLang="en-US" dirty="0"/>
          </a:p>
        </p:txBody>
      </p:sp>
      <p:sp>
        <p:nvSpPr>
          <p:cNvPr id="44" name="テキスト ボックス 43">
            <a:extLst>
              <a:ext uri="{FF2B5EF4-FFF2-40B4-BE49-F238E27FC236}">
                <a16:creationId xmlns:a16="http://schemas.microsoft.com/office/drawing/2014/main" id="{BBD2551F-B34E-7AE9-E5B4-9515BDBD0B44}"/>
              </a:ext>
            </a:extLst>
          </p:cNvPr>
          <p:cNvSpPr txBox="1"/>
          <p:nvPr/>
        </p:nvSpPr>
        <p:spPr>
          <a:xfrm>
            <a:off x="4630580" y="4961736"/>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5" name="テキスト ボックス 44">
            <a:extLst>
              <a:ext uri="{FF2B5EF4-FFF2-40B4-BE49-F238E27FC236}">
                <a16:creationId xmlns:a16="http://schemas.microsoft.com/office/drawing/2014/main" id="{C72E4883-24EF-5D00-AC82-5E32A63A95B1}"/>
              </a:ext>
            </a:extLst>
          </p:cNvPr>
          <p:cNvSpPr txBox="1"/>
          <p:nvPr/>
        </p:nvSpPr>
        <p:spPr>
          <a:xfrm>
            <a:off x="5166186" y="4326499"/>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6" name="テキスト ボックス 45">
            <a:extLst>
              <a:ext uri="{FF2B5EF4-FFF2-40B4-BE49-F238E27FC236}">
                <a16:creationId xmlns:a16="http://schemas.microsoft.com/office/drawing/2014/main" id="{2FCF84E2-2C95-DC8A-30AD-E04C102D3E3C}"/>
              </a:ext>
            </a:extLst>
          </p:cNvPr>
          <p:cNvSpPr txBox="1"/>
          <p:nvPr/>
        </p:nvSpPr>
        <p:spPr>
          <a:xfrm>
            <a:off x="6007676" y="3910196"/>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47" name="テキスト ボックス 46">
            <a:extLst>
              <a:ext uri="{FF2B5EF4-FFF2-40B4-BE49-F238E27FC236}">
                <a16:creationId xmlns:a16="http://schemas.microsoft.com/office/drawing/2014/main" id="{FC916148-842D-B3D3-0B43-B5371D655344}"/>
              </a:ext>
            </a:extLst>
          </p:cNvPr>
          <p:cNvSpPr txBox="1"/>
          <p:nvPr/>
        </p:nvSpPr>
        <p:spPr>
          <a:xfrm>
            <a:off x="7370314" y="3867599"/>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48" name="テキスト ボックス 47">
            <a:extLst>
              <a:ext uri="{FF2B5EF4-FFF2-40B4-BE49-F238E27FC236}">
                <a16:creationId xmlns:a16="http://schemas.microsoft.com/office/drawing/2014/main" id="{60ECADF6-CB1E-C2E7-6859-91FA3C644C85}"/>
              </a:ext>
            </a:extLst>
          </p:cNvPr>
          <p:cNvSpPr txBox="1"/>
          <p:nvPr/>
        </p:nvSpPr>
        <p:spPr>
          <a:xfrm>
            <a:off x="6007676" y="4326499"/>
            <a:ext cx="312906" cy="369332"/>
          </a:xfrm>
          <a:prstGeom prst="rect">
            <a:avLst/>
          </a:prstGeom>
          <a:noFill/>
        </p:spPr>
        <p:txBody>
          <a:bodyPr wrap="none" rtlCol="0">
            <a:spAutoFit/>
          </a:bodyPr>
          <a:lstStyle/>
          <a:p>
            <a:r>
              <a:rPr lang="en-US" altLang="ja-JP" dirty="0"/>
              <a:t>9</a:t>
            </a:r>
            <a:endParaRPr kumimoji="1" lang="ja-JP" altLang="en-US" dirty="0"/>
          </a:p>
        </p:txBody>
      </p:sp>
      <p:sp>
        <p:nvSpPr>
          <p:cNvPr id="49" name="テキスト ボックス 48">
            <a:extLst>
              <a:ext uri="{FF2B5EF4-FFF2-40B4-BE49-F238E27FC236}">
                <a16:creationId xmlns:a16="http://schemas.microsoft.com/office/drawing/2014/main" id="{F86C8717-01D0-635E-F7D3-082E0EA466B1}"/>
              </a:ext>
            </a:extLst>
          </p:cNvPr>
          <p:cNvSpPr txBox="1"/>
          <p:nvPr/>
        </p:nvSpPr>
        <p:spPr>
          <a:xfrm>
            <a:off x="7270562" y="4695831"/>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0" name="テキスト ボックス 49">
            <a:extLst>
              <a:ext uri="{FF2B5EF4-FFF2-40B4-BE49-F238E27FC236}">
                <a16:creationId xmlns:a16="http://schemas.microsoft.com/office/drawing/2014/main" id="{18A10DF6-3F69-62DC-F8B3-D8627332DFA7}"/>
              </a:ext>
            </a:extLst>
          </p:cNvPr>
          <p:cNvSpPr txBox="1"/>
          <p:nvPr/>
        </p:nvSpPr>
        <p:spPr>
          <a:xfrm>
            <a:off x="5964198" y="4777070"/>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1" name="テキスト ボックス 50">
            <a:extLst>
              <a:ext uri="{FF2B5EF4-FFF2-40B4-BE49-F238E27FC236}">
                <a16:creationId xmlns:a16="http://schemas.microsoft.com/office/drawing/2014/main" id="{E1C67083-5827-387B-3663-FB011392851B}"/>
              </a:ext>
            </a:extLst>
          </p:cNvPr>
          <p:cNvSpPr txBox="1"/>
          <p:nvPr/>
        </p:nvSpPr>
        <p:spPr>
          <a:xfrm>
            <a:off x="3178900" y="3326967"/>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2" name="テキスト ボックス 51">
            <a:extLst>
              <a:ext uri="{FF2B5EF4-FFF2-40B4-BE49-F238E27FC236}">
                <a16:creationId xmlns:a16="http://schemas.microsoft.com/office/drawing/2014/main" id="{AD2014E8-D14D-F436-51B4-4E810EC89AA8}"/>
              </a:ext>
            </a:extLst>
          </p:cNvPr>
          <p:cNvSpPr txBox="1"/>
          <p:nvPr/>
        </p:nvSpPr>
        <p:spPr>
          <a:xfrm>
            <a:off x="3287786" y="5506795"/>
            <a:ext cx="312906" cy="369332"/>
          </a:xfrm>
          <a:prstGeom prst="rect">
            <a:avLst/>
          </a:prstGeom>
          <a:noFill/>
        </p:spPr>
        <p:txBody>
          <a:bodyPr wrap="none" rtlCol="0">
            <a:spAutoFit/>
          </a:bodyPr>
          <a:lstStyle/>
          <a:p>
            <a:r>
              <a:rPr lang="en-US" altLang="ja-JP" dirty="0"/>
              <a:t>4</a:t>
            </a:r>
            <a:endParaRPr kumimoji="1" lang="ja-JP" altLang="en-US" dirty="0"/>
          </a:p>
        </p:txBody>
      </p:sp>
      <p:sp>
        <p:nvSpPr>
          <p:cNvPr id="53" name="テキスト ボックス 52">
            <a:extLst>
              <a:ext uri="{FF2B5EF4-FFF2-40B4-BE49-F238E27FC236}">
                <a16:creationId xmlns:a16="http://schemas.microsoft.com/office/drawing/2014/main" id="{4975DC7B-77DE-E839-B2C5-B25B88F01AF2}"/>
              </a:ext>
            </a:extLst>
          </p:cNvPr>
          <p:cNvSpPr txBox="1"/>
          <p:nvPr/>
        </p:nvSpPr>
        <p:spPr>
          <a:xfrm>
            <a:off x="8734083" y="3039368"/>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4" name="テキスト ボックス 53">
            <a:extLst>
              <a:ext uri="{FF2B5EF4-FFF2-40B4-BE49-F238E27FC236}">
                <a16:creationId xmlns:a16="http://schemas.microsoft.com/office/drawing/2014/main" id="{2ECF4508-4E2D-27D9-8CE5-7D9BCC3237D0}"/>
              </a:ext>
            </a:extLst>
          </p:cNvPr>
          <p:cNvSpPr txBox="1"/>
          <p:nvPr/>
        </p:nvSpPr>
        <p:spPr>
          <a:xfrm>
            <a:off x="8944242" y="5483369"/>
            <a:ext cx="441146" cy="369332"/>
          </a:xfrm>
          <a:prstGeom prst="rect">
            <a:avLst/>
          </a:prstGeom>
          <a:noFill/>
        </p:spPr>
        <p:txBody>
          <a:bodyPr wrap="none" rtlCol="0">
            <a:spAutoFit/>
          </a:bodyPr>
          <a:lstStyle/>
          <a:p>
            <a:r>
              <a:rPr lang="en-US" altLang="ja-JP" dirty="0"/>
              <a:t>10</a:t>
            </a:r>
            <a:endParaRPr kumimoji="1" lang="ja-JP" altLang="en-US" dirty="0"/>
          </a:p>
        </p:txBody>
      </p:sp>
      <p:sp>
        <p:nvSpPr>
          <p:cNvPr id="55" name="楕円 54">
            <a:extLst>
              <a:ext uri="{FF2B5EF4-FFF2-40B4-BE49-F238E27FC236}">
                <a16:creationId xmlns:a16="http://schemas.microsoft.com/office/drawing/2014/main" id="{7958E809-CC27-FD68-E7B1-BCDACB9A514E}"/>
              </a:ext>
            </a:extLst>
          </p:cNvPr>
          <p:cNvSpPr/>
          <p:nvPr/>
        </p:nvSpPr>
        <p:spPr>
          <a:xfrm>
            <a:off x="5845053" y="317786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0972075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55</a:t>
            </a:fld>
            <a:endParaRPr kumimoji="1" lang="ja-JP" altLang="en-US"/>
          </a:p>
        </p:txBody>
      </p:sp>
      <p:cxnSp>
        <p:nvCxnSpPr>
          <p:cNvPr id="32" name="直線コネクタ 31">
            <a:extLst>
              <a:ext uri="{FF2B5EF4-FFF2-40B4-BE49-F238E27FC236}">
                <a16:creationId xmlns:a16="http://schemas.microsoft.com/office/drawing/2014/main" id="{BFCAE149-004C-118B-3139-6398A7072FDA}"/>
              </a:ext>
            </a:extLst>
          </p:cNvPr>
          <p:cNvCxnSpPr>
            <a:cxnSpLocks/>
          </p:cNvCxnSpPr>
          <p:nvPr/>
        </p:nvCxnSpPr>
        <p:spPr>
          <a:xfrm>
            <a:off x="2050181" y="3039368"/>
            <a:ext cx="1645920" cy="369332"/>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F2AD530C-118C-628D-61BA-04C0B8A76A59}"/>
                  </a:ext>
                </a:extLst>
              </p:cNvPr>
              <p:cNvSpPr txBox="1"/>
              <p:nvPr/>
            </p:nvSpPr>
            <p:spPr>
              <a:xfrm>
                <a:off x="895959" y="2563803"/>
                <a:ext cx="44916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oMath>
                  </m:oMathPara>
                </a14:m>
                <a:endParaRPr kumimoji="1" lang="en-US" altLang="ja-JP" sz="2400" b="0" dirty="0">
                  <a:ea typeface="Cambria Math" panose="02040503050406030204" pitchFamily="18" charset="0"/>
                </a:endParaRPr>
              </a:p>
            </p:txBody>
          </p:sp>
        </mc:Choice>
        <mc:Fallback>
          <p:sp>
            <p:nvSpPr>
              <p:cNvPr id="33" name="テキスト ボックス 32">
                <a:extLst>
                  <a:ext uri="{FF2B5EF4-FFF2-40B4-BE49-F238E27FC236}">
                    <a16:creationId xmlns:a16="http://schemas.microsoft.com/office/drawing/2014/main" id="{F2AD530C-118C-628D-61BA-04C0B8A76A59}"/>
                  </a:ext>
                </a:extLst>
              </p:cNvPr>
              <p:cNvSpPr txBox="1">
                <a:spLocks noRot="1" noChangeAspect="1" noMove="1" noResize="1" noEditPoints="1" noAdjustHandles="1" noChangeArrowheads="1" noChangeShapeType="1" noTextEdit="1"/>
              </p:cNvSpPr>
              <p:nvPr/>
            </p:nvSpPr>
            <p:spPr>
              <a:xfrm>
                <a:off x="895959" y="2563803"/>
                <a:ext cx="449162" cy="461665"/>
              </a:xfrm>
              <a:prstGeom prst="rect">
                <a:avLst/>
              </a:prstGeom>
              <a:blipFill>
                <a:blip r:embed="rId2"/>
                <a:stretch>
                  <a:fillRect/>
                </a:stretch>
              </a:blipFill>
            </p:spPr>
            <p:txBody>
              <a:bodyPr/>
              <a:lstStyle/>
              <a:p>
                <a:r>
                  <a:rPr lang="ja-JP" altLang="en-US">
                    <a:noFill/>
                  </a:rPr>
                  <a:t> </a:t>
                </a:r>
              </a:p>
            </p:txBody>
          </p:sp>
        </mc:Fallback>
      </mc:AlternateContent>
      <p:sp>
        <p:nvSpPr>
          <p:cNvPr id="35" name="吹き出し: 角を丸めた四角形 34">
            <a:extLst>
              <a:ext uri="{FF2B5EF4-FFF2-40B4-BE49-F238E27FC236}">
                <a16:creationId xmlns:a16="http://schemas.microsoft.com/office/drawing/2014/main" id="{10147F23-87B2-3509-B919-0FD6CD7BBE93}"/>
              </a:ext>
            </a:extLst>
          </p:cNvPr>
          <p:cNvSpPr/>
          <p:nvPr/>
        </p:nvSpPr>
        <p:spPr>
          <a:xfrm>
            <a:off x="117788" y="3461552"/>
            <a:ext cx="2600520" cy="1500184"/>
          </a:xfrm>
          <a:prstGeom prst="wedgeRoundRectCallout">
            <a:avLst>
              <a:gd name="adj1" fmla="val -11764"/>
              <a:gd name="adj2" fmla="val -7697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X</a:t>
            </a:r>
            <a:r>
              <a:rPr kumimoji="1" lang="ja-JP" altLang="en-US" dirty="0"/>
              <a:t>に属さない全ての要素からなる集合（</a:t>
            </a:r>
            <a:r>
              <a:rPr kumimoji="1" lang="en-US" altLang="ja-JP" dirty="0"/>
              <a:t>2,4,6,8,10,12</a:t>
            </a:r>
            <a:r>
              <a:rPr kumimoji="1" lang="ja-JP" altLang="en-US" dirty="0"/>
              <a:t>）は、</a:t>
            </a:r>
            <a:r>
              <a:rPr kumimoji="1" lang="en-US" altLang="ja-JP" dirty="0"/>
              <a:t>X</a:t>
            </a:r>
            <a:r>
              <a:rPr kumimoji="1" lang="ja-JP" altLang="en-US" dirty="0"/>
              <a:t>の</a:t>
            </a:r>
            <a:r>
              <a:rPr kumimoji="1" lang="ja-JP" altLang="en-US" b="1" dirty="0"/>
              <a:t>補集合</a:t>
            </a:r>
            <a:r>
              <a:rPr kumimoji="1" lang="ja-JP" altLang="en-US" dirty="0"/>
              <a:t>と呼ぶ</a:t>
            </a:r>
          </a:p>
        </p:txBody>
      </p:sp>
      <p:cxnSp>
        <p:nvCxnSpPr>
          <p:cNvPr id="31" name="直線コネクタ 30">
            <a:extLst>
              <a:ext uri="{FF2B5EF4-FFF2-40B4-BE49-F238E27FC236}">
                <a16:creationId xmlns:a16="http://schemas.microsoft.com/office/drawing/2014/main" id="{AC4C2F53-1E75-173B-9A24-75CFA0A70749}"/>
              </a:ext>
            </a:extLst>
          </p:cNvPr>
          <p:cNvCxnSpPr>
            <a:cxnSpLocks/>
          </p:cNvCxnSpPr>
          <p:nvPr/>
        </p:nvCxnSpPr>
        <p:spPr>
          <a:xfrm>
            <a:off x="2122351" y="3069942"/>
            <a:ext cx="4920133" cy="1787852"/>
          </a:xfrm>
          <a:prstGeom prst="line">
            <a:avLst/>
          </a:prstGeom>
          <a:ln w="12700"/>
        </p:spPr>
        <p:style>
          <a:lnRef idx="1">
            <a:schemeClr val="dk1"/>
          </a:lnRef>
          <a:fillRef idx="0">
            <a:schemeClr val="dk1"/>
          </a:fillRef>
          <a:effectRef idx="0">
            <a:schemeClr val="dk1"/>
          </a:effectRef>
          <a:fontRef idx="minor">
            <a:schemeClr val="tx1"/>
          </a:fontRef>
        </p:style>
      </p:cxnSp>
      <p:sp>
        <p:nvSpPr>
          <p:cNvPr id="39" name="楕円 38">
            <a:extLst>
              <a:ext uri="{FF2B5EF4-FFF2-40B4-BE49-F238E27FC236}">
                <a16:creationId xmlns:a16="http://schemas.microsoft.com/office/drawing/2014/main" id="{94481F7A-545F-34A4-AEAA-8FD02B3B4DDF}"/>
              </a:ext>
            </a:extLst>
          </p:cNvPr>
          <p:cNvSpPr/>
          <p:nvPr/>
        </p:nvSpPr>
        <p:spPr>
          <a:xfrm>
            <a:off x="5832910" y="3137184"/>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26080" y="2794636"/>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66699" y="3137185"/>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42" name="正方形/長方形 41">
                <a:extLst>
                  <a:ext uri="{FF2B5EF4-FFF2-40B4-BE49-F238E27FC236}">
                    <a16:creationId xmlns:a16="http://schemas.microsoft.com/office/drawing/2014/main" id="{39F15216-70DB-B3E9-11D6-BA8E2E930919}"/>
                  </a:ext>
                </a:extLst>
              </p:cNvPr>
              <p:cNvSpPr/>
              <p:nvPr/>
            </p:nvSpPr>
            <p:spPr>
              <a:xfrm>
                <a:off x="3625219" y="2481811"/>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25219" y="2481811"/>
                <a:ext cx="721895" cy="596199"/>
              </a:xfrm>
              <a:prstGeom prst="rect">
                <a:avLst/>
              </a:prstGeom>
              <a:blipFill>
                <a:blip r:embed="rId3"/>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30580" y="2947035"/>
                <a:ext cx="47910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30580" y="2947035"/>
                <a:ext cx="479106"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38055" y="2947035"/>
                <a:ext cx="44916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38055" y="2947035"/>
                <a:ext cx="449162" cy="461665"/>
              </a:xfrm>
              <a:prstGeom prst="rect">
                <a:avLst/>
              </a:prstGeom>
              <a:blipFill>
                <a:blip r:embed="rId5"/>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889230" y="4485799"/>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08305" y="3783213"/>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30580" y="4961736"/>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66186" y="4326499"/>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9" name="テキスト ボックス 48">
            <a:extLst>
              <a:ext uri="{FF2B5EF4-FFF2-40B4-BE49-F238E27FC236}">
                <a16:creationId xmlns:a16="http://schemas.microsoft.com/office/drawing/2014/main" id="{B11CE138-2BD5-5009-B35D-E828DA7CC057}"/>
              </a:ext>
            </a:extLst>
          </p:cNvPr>
          <p:cNvSpPr txBox="1"/>
          <p:nvPr/>
        </p:nvSpPr>
        <p:spPr>
          <a:xfrm>
            <a:off x="6007676" y="3910196"/>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70314" y="3867599"/>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1" name="テキスト ボックス 50">
            <a:extLst>
              <a:ext uri="{FF2B5EF4-FFF2-40B4-BE49-F238E27FC236}">
                <a16:creationId xmlns:a16="http://schemas.microsoft.com/office/drawing/2014/main" id="{3DF2EE0E-BE07-6B8B-BD30-7DDEDE538C59}"/>
              </a:ext>
            </a:extLst>
          </p:cNvPr>
          <p:cNvSpPr txBox="1"/>
          <p:nvPr/>
        </p:nvSpPr>
        <p:spPr>
          <a:xfrm>
            <a:off x="6007676" y="4326499"/>
            <a:ext cx="312906" cy="369332"/>
          </a:xfrm>
          <a:prstGeom prst="rect">
            <a:avLst/>
          </a:prstGeom>
          <a:noFill/>
        </p:spPr>
        <p:txBody>
          <a:bodyPr wrap="none" rtlCol="0">
            <a:spAutoFit/>
          </a:bodyPr>
          <a:lstStyle/>
          <a:p>
            <a:r>
              <a:rPr lang="en-US" altLang="ja-JP" dirty="0"/>
              <a:t>9</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70562" y="4695831"/>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3" name="テキスト ボックス 52">
            <a:extLst>
              <a:ext uri="{FF2B5EF4-FFF2-40B4-BE49-F238E27FC236}">
                <a16:creationId xmlns:a16="http://schemas.microsoft.com/office/drawing/2014/main" id="{A54425B9-9188-88A4-3AFE-C9C75D9D1716}"/>
              </a:ext>
            </a:extLst>
          </p:cNvPr>
          <p:cNvSpPr txBox="1"/>
          <p:nvPr/>
        </p:nvSpPr>
        <p:spPr>
          <a:xfrm>
            <a:off x="5964198" y="4777070"/>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178900" y="3326967"/>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287786" y="5506795"/>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34083" y="3039368"/>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44242" y="5483369"/>
            <a:ext cx="441146" cy="369332"/>
          </a:xfrm>
          <a:prstGeom prst="rect">
            <a:avLst/>
          </a:prstGeom>
          <a:noFill/>
        </p:spPr>
        <p:txBody>
          <a:bodyPr wrap="none" rtlCol="0">
            <a:spAutoFit/>
          </a:bodyPr>
          <a:lstStyle/>
          <a:p>
            <a:r>
              <a:rPr lang="en-US" altLang="ja-JP" dirty="0"/>
              <a:t>10</a:t>
            </a:r>
            <a:endParaRPr kumimoji="1" lang="ja-JP" altLang="en-US" dirty="0"/>
          </a:p>
        </p:txBody>
      </p:sp>
    </p:spTree>
    <p:extLst>
      <p:ext uri="{BB962C8B-B14F-4D97-AF65-F5344CB8AC3E}">
        <p14:creationId xmlns:p14="http://schemas.microsoft.com/office/powerpoint/2010/main" val="31675740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集合と論理演算：演習</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X</a:t>
            </a:r>
            <a:r>
              <a:rPr lang="ja-JP" altLang="en-US" dirty="0"/>
              <a:t>にも属さないかつ</a:t>
            </a:r>
            <a:r>
              <a:rPr lang="en-US" altLang="ja-JP" dirty="0"/>
              <a:t>Y</a:t>
            </a:r>
            <a:r>
              <a:rPr lang="ja-JP" altLang="en-US" dirty="0"/>
              <a:t>にも属さない集合の要素と表記は？</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56</a:t>
            </a:fld>
            <a:endParaRPr kumimoji="1" lang="ja-JP" altLang="en-US"/>
          </a:p>
        </p:txBody>
      </p:sp>
      <p:sp>
        <p:nvSpPr>
          <p:cNvPr id="39" name="楕円 38">
            <a:extLst>
              <a:ext uri="{FF2B5EF4-FFF2-40B4-BE49-F238E27FC236}">
                <a16:creationId xmlns:a16="http://schemas.microsoft.com/office/drawing/2014/main" id="{94481F7A-545F-34A4-AEAA-8FD02B3B4DDF}"/>
              </a:ext>
            </a:extLst>
          </p:cNvPr>
          <p:cNvSpPr/>
          <p:nvPr/>
        </p:nvSpPr>
        <p:spPr>
          <a:xfrm>
            <a:off x="5861785" y="3381916"/>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918105" y="4730531"/>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37180" y="4027945"/>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59455" y="5206468"/>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95061" y="4571231"/>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9" name="テキスト ボックス 48">
            <a:extLst>
              <a:ext uri="{FF2B5EF4-FFF2-40B4-BE49-F238E27FC236}">
                <a16:creationId xmlns:a16="http://schemas.microsoft.com/office/drawing/2014/main" id="{B11CE138-2BD5-5009-B35D-E828DA7CC057}"/>
              </a:ext>
            </a:extLst>
          </p:cNvPr>
          <p:cNvSpPr txBox="1"/>
          <p:nvPr/>
        </p:nvSpPr>
        <p:spPr>
          <a:xfrm>
            <a:off x="6036551" y="4154928"/>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99189" y="4112331"/>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1" name="テキスト ボックス 50">
            <a:extLst>
              <a:ext uri="{FF2B5EF4-FFF2-40B4-BE49-F238E27FC236}">
                <a16:creationId xmlns:a16="http://schemas.microsoft.com/office/drawing/2014/main" id="{3DF2EE0E-BE07-6B8B-BD30-7DDEDE538C59}"/>
              </a:ext>
            </a:extLst>
          </p:cNvPr>
          <p:cNvSpPr txBox="1"/>
          <p:nvPr/>
        </p:nvSpPr>
        <p:spPr>
          <a:xfrm>
            <a:off x="6036551" y="4571231"/>
            <a:ext cx="312906" cy="369332"/>
          </a:xfrm>
          <a:prstGeom prst="rect">
            <a:avLst/>
          </a:prstGeom>
          <a:noFill/>
        </p:spPr>
        <p:txBody>
          <a:bodyPr wrap="none" rtlCol="0">
            <a:spAutoFit/>
          </a:bodyPr>
          <a:lstStyle/>
          <a:p>
            <a:r>
              <a:rPr lang="en-US" altLang="ja-JP" dirty="0"/>
              <a:t>9</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99437" y="4940563"/>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3" name="テキスト ボックス 52">
            <a:extLst>
              <a:ext uri="{FF2B5EF4-FFF2-40B4-BE49-F238E27FC236}">
                <a16:creationId xmlns:a16="http://schemas.microsoft.com/office/drawing/2014/main" id="{A54425B9-9188-88A4-3AFE-C9C75D9D1716}"/>
              </a:ext>
            </a:extLst>
          </p:cNvPr>
          <p:cNvSpPr txBox="1"/>
          <p:nvPr/>
        </p:nvSpPr>
        <p:spPr>
          <a:xfrm>
            <a:off x="5993073" y="5021802"/>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spTree>
    <p:extLst>
      <p:ext uri="{BB962C8B-B14F-4D97-AF65-F5344CB8AC3E}">
        <p14:creationId xmlns:p14="http://schemas.microsoft.com/office/powerpoint/2010/main" val="15926968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集合と論理演算：答え</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X</a:t>
            </a:r>
            <a:r>
              <a:rPr lang="ja-JP" altLang="en-US" dirty="0"/>
              <a:t>にも属さないかつ</a:t>
            </a:r>
            <a:r>
              <a:rPr lang="en-US" altLang="ja-JP" dirty="0"/>
              <a:t>Y</a:t>
            </a:r>
            <a:r>
              <a:rPr lang="ja-JP" altLang="en-US" dirty="0"/>
              <a:t>にも属さない集合の要素と表記は？</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57</a:t>
            </a:fld>
            <a:endParaRPr kumimoji="1" lang="ja-JP" altLang="en-US"/>
          </a:p>
        </p:txBody>
      </p:sp>
      <p:sp>
        <p:nvSpPr>
          <p:cNvPr id="39" name="楕円 38">
            <a:extLst>
              <a:ext uri="{FF2B5EF4-FFF2-40B4-BE49-F238E27FC236}">
                <a16:creationId xmlns:a16="http://schemas.microsoft.com/office/drawing/2014/main" id="{94481F7A-545F-34A4-AEAA-8FD02B3B4DDF}"/>
              </a:ext>
            </a:extLst>
          </p:cNvPr>
          <p:cNvSpPr/>
          <p:nvPr/>
        </p:nvSpPr>
        <p:spPr>
          <a:xfrm>
            <a:off x="5861785" y="3381916"/>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918105" y="4730531"/>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37180" y="4027945"/>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59455" y="5206468"/>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95061" y="4571231"/>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9" name="テキスト ボックス 48">
            <a:extLst>
              <a:ext uri="{FF2B5EF4-FFF2-40B4-BE49-F238E27FC236}">
                <a16:creationId xmlns:a16="http://schemas.microsoft.com/office/drawing/2014/main" id="{B11CE138-2BD5-5009-B35D-E828DA7CC057}"/>
              </a:ext>
            </a:extLst>
          </p:cNvPr>
          <p:cNvSpPr txBox="1"/>
          <p:nvPr/>
        </p:nvSpPr>
        <p:spPr>
          <a:xfrm>
            <a:off x="6036551" y="4154928"/>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99189" y="4112331"/>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1" name="テキスト ボックス 50">
            <a:extLst>
              <a:ext uri="{FF2B5EF4-FFF2-40B4-BE49-F238E27FC236}">
                <a16:creationId xmlns:a16="http://schemas.microsoft.com/office/drawing/2014/main" id="{3DF2EE0E-BE07-6B8B-BD30-7DDEDE538C59}"/>
              </a:ext>
            </a:extLst>
          </p:cNvPr>
          <p:cNvSpPr txBox="1"/>
          <p:nvPr/>
        </p:nvSpPr>
        <p:spPr>
          <a:xfrm>
            <a:off x="6036551" y="4571231"/>
            <a:ext cx="312906" cy="369332"/>
          </a:xfrm>
          <a:prstGeom prst="rect">
            <a:avLst/>
          </a:prstGeom>
          <a:noFill/>
        </p:spPr>
        <p:txBody>
          <a:bodyPr wrap="none" rtlCol="0">
            <a:spAutoFit/>
          </a:bodyPr>
          <a:lstStyle/>
          <a:p>
            <a:r>
              <a:rPr lang="en-US" altLang="ja-JP" dirty="0"/>
              <a:t>9</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99437" y="4940563"/>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3" name="テキスト ボックス 52">
            <a:extLst>
              <a:ext uri="{FF2B5EF4-FFF2-40B4-BE49-F238E27FC236}">
                <a16:creationId xmlns:a16="http://schemas.microsoft.com/office/drawing/2014/main" id="{A54425B9-9188-88A4-3AFE-C9C75D9D1716}"/>
              </a:ext>
            </a:extLst>
          </p:cNvPr>
          <p:cNvSpPr txBox="1"/>
          <p:nvPr/>
        </p:nvSpPr>
        <p:spPr>
          <a:xfrm>
            <a:off x="5993073" y="5021802"/>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sp>
        <p:nvSpPr>
          <p:cNvPr id="6" name="吹き出し: 角を丸めた四角形 5">
            <a:extLst>
              <a:ext uri="{FF2B5EF4-FFF2-40B4-BE49-F238E27FC236}">
                <a16:creationId xmlns:a16="http://schemas.microsoft.com/office/drawing/2014/main" id="{043F0BC6-9F6E-F3EE-99AF-B3EFA0C62A3E}"/>
              </a:ext>
            </a:extLst>
          </p:cNvPr>
          <p:cNvSpPr/>
          <p:nvPr/>
        </p:nvSpPr>
        <p:spPr>
          <a:xfrm>
            <a:off x="79667" y="4013668"/>
            <a:ext cx="2600520" cy="1500184"/>
          </a:xfrm>
          <a:prstGeom prst="wedgeRoundRectCallout">
            <a:avLst>
              <a:gd name="adj1" fmla="val -11764"/>
              <a:gd name="adj2" fmla="val -7697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X</a:t>
            </a:r>
            <a:r>
              <a:rPr lang="ja-JP" altLang="en-US" dirty="0"/>
              <a:t>にも属さないかつ</a:t>
            </a:r>
            <a:r>
              <a:rPr lang="en-US" altLang="ja-JP" dirty="0"/>
              <a:t>Y</a:t>
            </a:r>
            <a:r>
              <a:rPr lang="ja-JP" altLang="en-US" dirty="0"/>
              <a:t>にも属さない集合（</a:t>
            </a:r>
            <a:r>
              <a:rPr lang="en-US" altLang="ja-JP" dirty="0"/>
              <a:t>2</a:t>
            </a:r>
            <a:r>
              <a:rPr lang="ja-JP" altLang="en-US" dirty="0"/>
              <a:t>、４、８、１０）は</a:t>
            </a:r>
            <a:r>
              <a:rPr lang="en-US" altLang="ja-JP" dirty="0"/>
              <a:t>X</a:t>
            </a:r>
            <a:r>
              <a:rPr lang="ja-JP" altLang="en-US" dirty="0"/>
              <a:t>と</a:t>
            </a:r>
            <a:r>
              <a:rPr lang="en-US" altLang="ja-JP" dirty="0"/>
              <a:t>Y</a:t>
            </a:r>
            <a:r>
              <a:rPr lang="ja-JP" altLang="en-US" dirty="0"/>
              <a:t>の補集合の積集合となる</a:t>
            </a:r>
            <a:endParaRPr kumimoji="1" lang="ja-JP" altLang="en-US" dirty="0"/>
          </a:p>
        </p:txBody>
      </p:sp>
      <p:cxnSp>
        <p:nvCxnSpPr>
          <p:cNvPr id="7" name="直線コネクタ 6">
            <a:extLst>
              <a:ext uri="{FF2B5EF4-FFF2-40B4-BE49-F238E27FC236}">
                <a16:creationId xmlns:a16="http://schemas.microsoft.com/office/drawing/2014/main" id="{77AFB60E-82C4-9549-C85F-AFAFFEDCE429}"/>
              </a:ext>
            </a:extLst>
          </p:cNvPr>
          <p:cNvCxnSpPr>
            <a:cxnSpLocks/>
          </p:cNvCxnSpPr>
          <p:nvPr/>
        </p:nvCxnSpPr>
        <p:spPr>
          <a:xfrm>
            <a:off x="1579345" y="3509399"/>
            <a:ext cx="1645920" cy="369332"/>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92151472-DE71-1235-AD73-213CD9ACA516}"/>
                  </a:ext>
                </a:extLst>
              </p:cNvPr>
              <p:cNvSpPr txBox="1"/>
              <p:nvPr/>
            </p:nvSpPr>
            <p:spPr>
              <a:xfrm>
                <a:off x="343310" y="3110034"/>
                <a:ext cx="1762021" cy="461665"/>
              </a:xfrm>
              <a:prstGeom prst="rect">
                <a:avLst/>
              </a:prstGeom>
              <a:noFill/>
            </p:spPr>
            <p:txBody>
              <a:bodyPr wrap="none" rtlCol="0">
                <a:spAutoFit/>
              </a:bodyPr>
              <a:lstStyle/>
              <a:p>
                <a14:m>
                  <m:oMath xmlns:m="http://schemas.openxmlformats.org/officeDocument/2006/math">
                    <m:acc>
                      <m:accPr>
                        <m:chr m:val="̅"/>
                        <m:ctrlPr>
                          <a:rPr kumimoji="1" lang="en-US" altLang="ja-JP" sz="2400" b="0" i="1" smtClean="0">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r>
                      <a:rPr kumimoji="1" lang="en-US" altLang="ja-JP" sz="2400" b="0" i="1" smtClean="0">
                        <a:latin typeface="Cambria Math" panose="02040503050406030204" pitchFamily="18" charset="0"/>
                        <a:ea typeface="Cambria Math" panose="02040503050406030204" pitchFamily="18" charset="0"/>
                      </a:rPr>
                      <m:t>∩</m:t>
                    </m:r>
                  </m:oMath>
                </a14:m>
                <a:r>
                  <a:rPr lang="en-US" altLang="ja-JP" sz="2400" dirty="0">
                    <a:ea typeface="Cambria Math" panose="02040503050406030204" pitchFamily="18" charset="0"/>
                  </a:rPr>
                  <a:t> </a:t>
                </a:r>
                <a14:m>
                  <m:oMath xmlns:m="http://schemas.openxmlformats.org/officeDocument/2006/math">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Y</m:t>
                        </m:r>
                      </m:e>
                    </m:acc>
                    <m:r>
                      <a:rPr lang="en-US" altLang="ja-JP" sz="2400" b="0" i="1" smtClean="0">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oMath>
                </a14:m>
                <a:r>
                  <a:rPr lang="en-US" altLang="ja-JP" sz="2400" dirty="0">
                    <a:ea typeface="Cambria Math" panose="02040503050406030204" pitchFamily="18" charset="0"/>
                  </a:rPr>
                  <a:t> </a:t>
                </a:r>
                <a14:m>
                  <m:oMath xmlns:m="http://schemas.openxmlformats.org/officeDocument/2006/math">
                    <m:acc>
                      <m:accPr>
                        <m:chr m:val="̅"/>
                        <m:ctrlPr>
                          <a:rPr lang="en-US" altLang="ja-JP" sz="2400" i="1">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𝑌</m:t>
                        </m:r>
                      </m:e>
                    </m:acc>
                  </m:oMath>
                </a14:m>
                <a:endParaRPr kumimoji="1" lang="en-US" altLang="ja-JP" sz="2400" b="0" dirty="0">
                  <a:ea typeface="Cambria Math" panose="02040503050406030204" pitchFamily="18" charset="0"/>
                </a:endParaRPr>
              </a:p>
            </p:txBody>
          </p:sp>
        </mc:Choice>
        <mc:Fallback>
          <p:sp>
            <p:nvSpPr>
              <p:cNvPr id="8" name="テキスト ボックス 7">
                <a:extLst>
                  <a:ext uri="{FF2B5EF4-FFF2-40B4-BE49-F238E27FC236}">
                    <a16:creationId xmlns:a16="http://schemas.microsoft.com/office/drawing/2014/main" id="{92151472-DE71-1235-AD73-213CD9ACA516}"/>
                  </a:ext>
                </a:extLst>
              </p:cNvPr>
              <p:cNvSpPr txBox="1">
                <a:spLocks noRot="1" noChangeAspect="1" noMove="1" noResize="1" noEditPoints="1" noAdjustHandles="1" noChangeArrowheads="1" noChangeShapeType="1" noTextEdit="1"/>
              </p:cNvSpPr>
              <p:nvPr/>
            </p:nvSpPr>
            <p:spPr>
              <a:xfrm>
                <a:off x="343310" y="3110034"/>
                <a:ext cx="1762021" cy="461665"/>
              </a:xfrm>
              <a:prstGeom prst="rect">
                <a:avLst/>
              </a:prstGeom>
              <a:blipFill>
                <a:blip r:embed="rId5"/>
                <a:stretch>
                  <a:fillRect l="-692" r="-179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18955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集合と論理演算：演習</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X</a:t>
            </a:r>
            <a:r>
              <a:rPr lang="ja-JP" altLang="en-US" dirty="0"/>
              <a:t>以外の全ての要素と</a:t>
            </a:r>
            <a:r>
              <a:rPr lang="en-US" altLang="ja-JP" dirty="0"/>
              <a:t>Y</a:t>
            </a:r>
            <a:r>
              <a:rPr lang="ja-JP" altLang="en-US" dirty="0"/>
              <a:t>以外の全ての要素を足した集合は？</a:t>
            </a:r>
            <a:endParaRPr lang="en-US" altLang="ja-JP" dirty="0"/>
          </a:p>
          <a:p>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58</a:t>
            </a:fld>
            <a:endParaRPr kumimoji="1" lang="ja-JP" altLang="en-US"/>
          </a:p>
        </p:txBody>
      </p:sp>
      <p:sp>
        <p:nvSpPr>
          <p:cNvPr id="39" name="楕円 38">
            <a:extLst>
              <a:ext uri="{FF2B5EF4-FFF2-40B4-BE49-F238E27FC236}">
                <a16:creationId xmlns:a16="http://schemas.microsoft.com/office/drawing/2014/main" id="{94481F7A-545F-34A4-AEAA-8FD02B3B4DDF}"/>
              </a:ext>
            </a:extLst>
          </p:cNvPr>
          <p:cNvSpPr/>
          <p:nvPr/>
        </p:nvSpPr>
        <p:spPr>
          <a:xfrm>
            <a:off x="5861785" y="3381916"/>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918105" y="4730531"/>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37180" y="4027945"/>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59455" y="5206468"/>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95061" y="4571231"/>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9" name="テキスト ボックス 48">
            <a:extLst>
              <a:ext uri="{FF2B5EF4-FFF2-40B4-BE49-F238E27FC236}">
                <a16:creationId xmlns:a16="http://schemas.microsoft.com/office/drawing/2014/main" id="{B11CE138-2BD5-5009-B35D-E828DA7CC057}"/>
              </a:ext>
            </a:extLst>
          </p:cNvPr>
          <p:cNvSpPr txBox="1"/>
          <p:nvPr/>
        </p:nvSpPr>
        <p:spPr>
          <a:xfrm>
            <a:off x="6036551" y="4154928"/>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99189" y="4112331"/>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1" name="テキスト ボックス 50">
            <a:extLst>
              <a:ext uri="{FF2B5EF4-FFF2-40B4-BE49-F238E27FC236}">
                <a16:creationId xmlns:a16="http://schemas.microsoft.com/office/drawing/2014/main" id="{3DF2EE0E-BE07-6B8B-BD30-7DDEDE538C59}"/>
              </a:ext>
            </a:extLst>
          </p:cNvPr>
          <p:cNvSpPr txBox="1"/>
          <p:nvPr/>
        </p:nvSpPr>
        <p:spPr>
          <a:xfrm>
            <a:off x="6036551" y="4571231"/>
            <a:ext cx="312906" cy="369332"/>
          </a:xfrm>
          <a:prstGeom prst="rect">
            <a:avLst/>
          </a:prstGeom>
          <a:noFill/>
        </p:spPr>
        <p:txBody>
          <a:bodyPr wrap="none" rtlCol="0">
            <a:spAutoFit/>
          </a:bodyPr>
          <a:lstStyle/>
          <a:p>
            <a:r>
              <a:rPr lang="en-US" altLang="ja-JP" dirty="0"/>
              <a:t>9</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99437" y="4940563"/>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3" name="テキスト ボックス 52">
            <a:extLst>
              <a:ext uri="{FF2B5EF4-FFF2-40B4-BE49-F238E27FC236}">
                <a16:creationId xmlns:a16="http://schemas.microsoft.com/office/drawing/2014/main" id="{A54425B9-9188-88A4-3AFE-C9C75D9D1716}"/>
              </a:ext>
            </a:extLst>
          </p:cNvPr>
          <p:cNvSpPr txBox="1"/>
          <p:nvPr/>
        </p:nvSpPr>
        <p:spPr>
          <a:xfrm>
            <a:off x="5993073" y="5021802"/>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spTree>
    <p:extLst>
      <p:ext uri="{BB962C8B-B14F-4D97-AF65-F5344CB8AC3E}">
        <p14:creationId xmlns:p14="http://schemas.microsoft.com/office/powerpoint/2010/main" val="14695419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集合と論理演算：答え</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X</a:t>
            </a:r>
            <a:r>
              <a:rPr lang="ja-JP" altLang="en-US" dirty="0"/>
              <a:t>でない部分</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59</a:t>
            </a:fld>
            <a:endParaRPr kumimoji="1" lang="ja-JP" altLang="en-US"/>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3"/>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918105" y="4730531"/>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37180" y="4027945"/>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59455" y="5206468"/>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95061" y="4571231"/>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9" name="テキスト ボックス 48">
            <a:extLst>
              <a:ext uri="{FF2B5EF4-FFF2-40B4-BE49-F238E27FC236}">
                <a16:creationId xmlns:a16="http://schemas.microsoft.com/office/drawing/2014/main" id="{B11CE138-2BD5-5009-B35D-E828DA7CC057}"/>
              </a:ext>
            </a:extLst>
          </p:cNvPr>
          <p:cNvSpPr txBox="1"/>
          <p:nvPr/>
        </p:nvSpPr>
        <p:spPr>
          <a:xfrm>
            <a:off x="6036551" y="4154928"/>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99189" y="4112331"/>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1" name="テキスト ボックス 50">
            <a:extLst>
              <a:ext uri="{FF2B5EF4-FFF2-40B4-BE49-F238E27FC236}">
                <a16:creationId xmlns:a16="http://schemas.microsoft.com/office/drawing/2014/main" id="{3DF2EE0E-BE07-6B8B-BD30-7DDEDE538C59}"/>
              </a:ext>
            </a:extLst>
          </p:cNvPr>
          <p:cNvSpPr txBox="1"/>
          <p:nvPr/>
        </p:nvSpPr>
        <p:spPr>
          <a:xfrm>
            <a:off x="6036551" y="4571231"/>
            <a:ext cx="312906" cy="369332"/>
          </a:xfrm>
          <a:prstGeom prst="rect">
            <a:avLst/>
          </a:prstGeom>
          <a:noFill/>
        </p:spPr>
        <p:txBody>
          <a:bodyPr wrap="none" rtlCol="0">
            <a:spAutoFit/>
          </a:bodyPr>
          <a:lstStyle/>
          <a:p>
            <a:r>
              <a:rPr lang="en-US" altLang="ja-JP" dirty="0"/>
              <a:t>9</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99437" y="4940563"/>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3" name="テキスト ボックス 52">
            <a:extLst>
              <a:ext uri="{FF2B5EF4-FFF2-40B4-BE49-F238E27FC236}">
                <a16:creationId xmlns:a16="http://schemas.microsoft.com/office/drawing/2014/main" id="{A54425B9-9188-88A4-3AFE-C9C75D9D1716}"/>
              </a:ext>
            </a:extLst>
          </p:cNvPr>
          <p:cNvSpPr txBox="1"/>
          <p:nvPr/>
        </p:nvSpPr>
        <p:spPr>
          <a:xfrm>
            <a:off x="5993073" y="5021802"/>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61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C81C6-F5E5-8363-F4E3-9C4263372F73}"/>
              </a:ext>
            </a:extLst>
          </p:cNvPr>
          <p:cNvSpPr>
            <a:spLocks noGrp="1"/>
          </p:cNvSpPr>
          <p:nvPr>
            <p:ph type="title"/>
          </p:nvPr>
        </p:nvSpPr>
        <p:spPr/>
        <p:txBody>
          <a:bodyPr/>
          <a:lstStyle/>
          <a:p>
            <a:r>
              <a:rPr kumimoji="1" lang="ja-JP" altLang="en-US" dirty="0"/>
              <a:t>コンピュータ上での数の表し方</a:t>
            </a:r>
          </a:p>
        </p:txBody>
      </p:sp>
      <p:sp>
        <p:nvSpPr>
          <p:cNvPr id="3" name="コンテンツ プレースホルダー 2">
            <a:extLst>
              <a:ext uri="{FF2B5EF4-FFF2-40B4-BE49-F238E27FC236}">
                <a16:creationId xmlns:a16="http://schemas.microsoft.com/office/drawing/2014/main" id="{EAAF5D92-757C-2078-9CEC-DE2217AD645B}"/>
              </a:ext>
            </a:extLst>
          </p:cNvPr>
          <p:cNvSpPr>
            <a:spLocks noGrp="1"/>
          </p:cNvSpPr>
          <p:nvPr>
            <p:ph idx="1"/>
          </p:nvPr>
        </p:nvSpPr>
        <p:spPr/>
        <p:txBody>
          <a:bodyPr/>
          <a:lstStyle/>
          <a:p>
            <a:r>
              <a:rPr kumimoji="1" lang="ja-JP" altLang="en-US" dirty="0"/>
              <a:t>コンピュータでは２進数と呼ばれる方法で数を数える</a:t>
            </a:r>
            <a:endParaRPr kumimoji="1" lang="en-US" altLang="ja-JP" dirty="0"/>
          </a:p>
          <a:p>
            <a:endParaRPr kumimoji="1" lang="en-US" altLang="ja-JP" dirty="0"/>
          </a:p>
          <a:p>
            <a:r>
              <a:rPr lang="ja-JP" altLang="en-US" dirty="0"/>
              <a:t>そもそも１０進数とは？</a:t>
            </a:r>
            <a:endParaRPr lang="en-US" altLang="ja-JP" dirty="0"/>
          </a:p>
          <a:p>
            <a:pPr lvl="1"/>
            <a:r>
              <a:rPr lang="ja-JP" altLang="en-US" dirty="0"/>
              <a:t>１０まで数えると桁が増える数の表し方</a:t>
            </a:r>
            <a:endParaRPr lang="en-US" altLang="ja-JP" dirty="0"/>
          </a:p>
          <a:p>
            <a:pPr lvl="1"/>
            <a:r>
              <a:rPr lang="ja-JP" altLang="en-US" dirty="0"/>
              <a:t>１、２、４、５、６、７、８、９</a:t>
            </a:r>
            <a:r>
              <a:rPr lang="en-US" altLang="ja-JP" dirty="0"/>
              <a:t>-&gt;10</a:t>
            </a:r>
          </a:p>
          <a:p>
            <a:pPr lvl="1"/>
            <a:endParaRPr lang="en-US" altLang="ja-JP" dirty="0"/>
          </a:p>
          <a:p>
            <a:r>
              <a:rPr lang="ja-JP" altLang="en-US" dirty="0"/>
              <a:t>一般的に</a:t>
            </a:r>
            <a:r>
              <a:rPr lang="en-US" altLang="ja-JP" dirty="0"/>
              <a:t>n</a:t>
            </a:r>
            <a:r>
              <a:rPr lang="ja-JP" altLang="en-US" dirty="0"/>
              <a:t>進数とは</a:t>
            </a:r>
            <a:endParaRPr lang="en-US" altLang="ja-JP" dirty="0"/>
          </a:p>
          <a:p>
            <a:pPr lvl="1"/>
            <a:r>
              <a:rPr lang="en-US" altLang="ja-JP" dirty="0"/>
              <a:t>n</a:t>
            </a:r>
            <a:r>
              <a:rPr lang="ja-JP" altLang="en-US" dirty="0"/>
              <a:t>まで数えると桁が上がる数の表し方</a:t>
            </a:r>
            <a:endParaRPr lang="en-US" altLang="ja-JP" dirty="0"/>
          </a:p>
        </p:txBody>
      </p:sp>
      <p:sp>
        <p:nvSpPr>
          <p:cNvPr id="4" name="フッター プレースホルダー 3">
            <a:extLst>
              <a:ext uri="{FF2B5EF4-FFF2-40B4-BE49-F238E27FC236}">
                <a16:creationId xmlns:a16="http://schemas.microsoft.com/office/drawing/2014/main" id="{76F0C3C5-4470-F1A4-E83C-2AF0721409A9}"/>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A5E9F39C-8E11-D685-498E-9998B2E7E66F}"/>
              </a:ext>
            </a:extLst>
          </p:cNvPr>
          <p:cNvSpPr>
            <a:spLocks noGrp="1"/>
          </p:cNvSpPr>
          <p:nvPr>
            <p:ph type="sldNum" sz="quarter" idx="12"/>
          </p:nvPr>
        </p:nvSpPr>
        <p:spPr/>
        <p:txBody>
          <a:bodyPr/>
          <a:lstStyle/>
          <a:p>
            <a:fld id="{40E56BE1-9742-4F29-8D63-9E2A886A5384}" type="slidenum">
              <a:rPr kumimoji="1" lang="ja-JP" altLang="en-US" smtClean="0"/>
              <a:t>6</a:t>
            </a:fld>
            <a:endParaRPr kumimoji="1" lang="ja-JP" altLang="en-US"/>
          </a:p>
        </p:txBody>
      </p:sp>
    </p:spTree>
    <p:extLst>
      <p:ext uri="{BB962C8B-B14F-4D97-AF65-F5344CB8AC3E}">
        <p14:creationId xmlns:p14="http://schemas.microsoft.com/office/powerpoint/2010/main" val="6397994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集合と論理演算：答え</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Y</a:t>
            </a:r>
            <a:r>
              <a:rPr lang="ja-JP" altLang="en-US" dirty="0"/>
              <a:t>でない部分</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60</a:t>
            </a:fld>
            <a:endParaRPr kumimoji="1" lang="ja-JP" altLang="en-US"/>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918105" y="4730531"/>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37180" y="4027945"/>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59455" y="5206468"/>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95061" y="4571231"/>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9" name="テキスト ボックス 48">
            <a:extLst>
              <a:ext uri="{FF2B5EF4-FFF2-40B4-BE49-F238E27FC236}">
                <a16:creationId xmlns:a16="http://schemas.microsoft.com/office/drawing/2014/main" id="{B11CE138-2BD5-5009-B35D-E828DA7CC057}"/>
              </a:ext>
            </a:extLst>
          </p:cNvPr>
          <p:cNvSpPr txBox="1"/>
          <p:nvPr/>
        </p:nvSpPr>
        <p:spPr>
          <a:xfrm>
            <a:off x="6036551" y="4154928"/>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99189" y="4112331"/>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1" name="テキスト ボックス 50">
            <a:extLst>
              <a:ext uri="{FF2B5EF4-FFF2-40B4-BE49-F238E27FC236}">
                <a16:creationId xmlns:a16="http://schemas.microsoft.com/office/drawing/2014/main" id="{3DF2EE0E-BE07-6B8B-BD30-7DDEDE538C59}"/>
              </a:ext>
            </a:extLst>
          </p:cNvPr>
          <p:cNvSpPr txBox="1"/>
          <p:nvPr/>
        </p:nvSpPr>
        <p:spPr>
          <a:xfrm>
            <a:off x="6036551" y="4571231"/>
            <a:ext cx="312906" cy="369332"/>
          </a:xfrm>
          <a:prstGeom prst="rect">
            <a:avLst/>
          </a:prstGeom>
          <a:noFill/>
        </p:spPr>
        <p:txBody>
          <a:bodyPr wrap="none" rtlCol="0">
            <a:spAutoFit/>
          </a:bodyPr>
          <a:lstStyle/>
          <a:p>
            <a:r>
              <a:rPr lang="en-US" altLang="ja-JP" dirty="0"/>
              <a:t>9</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99437" y="4940563"/>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3" name="テキスト ボックス 52">
            <a:extLst>
              <a:ext uri="{FF2B5EF4-FFF2-40B4-BE49-F238E27FC236}">
                <a16:creationId xmlns:a16="http://schemas.microsoft.com/office/drawing/2014/main" id="{A54425B9-9188-88A4-3AFE-C9C75D9D1716}"/>
              </a:ext>
            </a:extLst>
          </p:cNvPr>
          <p:cNvSpPr txBox="1"/>
          <p:nvPr/>
        </p:nvSpPr>
        <p:spPr>
          <a:xfrm>
            <a:off x="5993073" y="5021802"/>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DF84F386-0BBB-AFC8-D7E1-8661B4BB9CC1}"/>
              </a:ext>
            </a:extLst>
          </p:cNvPr>
          <p:cNvSpPr/>
          <p:nvPr/>
        </p:nvSpPr>
        <p:spPr>
          <a:xfrm>
            <a:off x="5861785" y="3381916"/>
            <a:ext cx="3035166" cy="2747963"/>
          </a:xfrm>
          <a:prstGeom prst="ellipse">
            <a:avLst/>
          </a:prstGeom>
          <a:solidFill>
            <a:srgbClr val="97DB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938168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集合と論理演算：演習</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X</a:t>
            </a:r>
            <a:r>
              <a:rPr lang="ja-JP" altLang="en-US" dirty="0"/>
              <a:t>以外の全ての要素と</a:t>
            </a:r>
            <a:r>
              <a:rPr lang="en-US" altLang="ja-JP" dirty="0"/>
              <a:t>Y</a:t>
            </a:r>
            <a:r>
              <a:rPr lang="ja-JP" altLang="en-US" dirty="0"/>
              <a:t>以外の全ての要素を足した集合は？</a:t>
            </a:r>
            <a:endParaRPr lang="en-US" altLang="ja-JP" dirty="0"/>
          </a:p>
          <a:p>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61</a:t>
            </a:fld>
            <a:endParaRPr kumimoji="1" lang="ja-JP" altLang="en-US"/>
          </a:p>
        </p:txBody>
      </p:sp>
      <p:sp>
        <p:nvSpPr>
          <p:cNvPr id="39" name="楕円 38">
            <a:extLst>
              <a:ext uri="{FF2B5EF4-FFF2-40B4-BE49-F238E27FC236}">
                <a16:creationId xmlns:a16="http://schemas.microsoft.com/office/drawing/2014/main" id="{94481F7A-545F-34A4-AEAA-8FD02B3B4DDF}"/>
              </a:ext>
            </a:extLst>
          </p:cNvPr>
          <p:cNvSpPr/>
          <p:nvPr/>
        </p:nvSpPr>
        <p:spPr>
          <a:xfrm>
            <a:off x="5861785" y="3381916"/>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918105" y="4730531"/>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37180" y="4027945"/>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59455" y="5206468"/>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95061" y="4571231"/>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99189" y="4112331"/>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99437" y="4940563"/>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cxnSp>
        <p:nvCxnSpPr>
          <p:cNvPr id="6" name="直線コネクタ 5">
            <a:extLst>
              <a:ext uri="{FF2B5EF4-FFF2-40B4-BE49-F238E27FC236}">
                <a16:creationId xmlns:a16="http://schemas.microsoft.com/office/drawing/2014/main" id="{29AE8F76-F5C1-BE45-4609-F13C58C1DB4B}"/>
              </a:ext>
            </a:extLst>
          </p:cNvPr>
          <p:cNvCxnSpPr>
            <a:cxnSpLocks/>
          </p:cNvCxnSpPr>
          <p:nvPr/>
        </p:nvCxnSpPr>
        <p:spPr>
          <a:xfrm>
            <a:off x="2131995" y="4167153"/>
            <a:ext cx="2020535" cy="116427"/>
          </a:xfrm>
          <a:prstGeom prst="line">
            <a:avLst/>
          </a:prstGeom>
          <a:ln w="12700"/>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07728EB5-D970-C99D-4637-108EE77FCEB1}"/>
              </a:ext>
            </a:extLst>
          </p:cNvPr>
          <p:cNvCxnSpPr>
            <a:cxnSpLocks/>
          </p:cNvCxnSpPr>
          <p:nvPr/>
        </p:nvCxnSpPr>
        <p:spPr>
          <a:xfrm flipV="1">
            <a:off x="6311736" y="3878757"/>
            <a:ext cx="3881418" cy="742252"/>
          </a:xfrm>
          <a:prstGeom prst="line">
            <a:avLst/>
          </a:prstGeom>
          <a:ln w="12700"/>
        </p:spPr>
        <p:style>
          <a:lnRef idx="1">
            <a:schemeClr val="dk1"/>
          </a:lnRef>
          <a:fillRef idx="0">
            <a:schemeClr val="dk1"/>
          </a:fillRef>
          <a:effectRef idx="0">
            <a:schemeClr val="dk1"/>
          </a:effectRef>
          <a:fontRef idx="minor">
            <a:schemeClr val="tx1"/>
          </a:fontRef>
        </p:style>
      </p:cxnSp>
      <p:sp>
        <p:nvSpPr>
          <p:cNvPr id="9" name="吹き出し: 角を丸めた四角形 8">
            <a:extLst>
              <a:ext uri="{FF2B5EF4-FFF2-40B4-BE49-F238E27FC236}">
                <a16:creationId xmlns:a16="http://schemas.microsoft.com/office/drawing/2014/main" id="{B546443E-28CB-1F3E-F656-8227716BCEBA}"/>
              </a:ext>
            </a:extLst>
          </p:cNvPr>
          <p:cNvSpPr/>
          <p:nvPr/>
        </p:nvSpPr>
        <p:spPr>
          <a:xfrm>
            <a:off x="10002463" y="4135341"/>
            <a:ext cx="1501897" cy="842430"/>
          </a:xfrm>
          <a:prstGeom prst="wedgeRoundRectCallout">
            <a:avLst>
              <a:gd name="adj1" fmla="val -34836"/>
              <a:gd name="adj2" fmla="val -7469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ここ以外の全部</a:t>
            </a:r>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919059A6-499A-B030-BB2A-B558828A3917}"/>
                  </a:ext>
                </a:extLst>
              </p:cNvPr>
              <p:cNvSpPr txBox="1"/>
              <p:nvPr/>
            </p:nvSpPr>
            <p:spPr>
              <a:xfrm>
                <a:off x="148317" y="3710198"/>
                <a:ext cx="1991251" cy="461665"/>
              </a:xfrm>
              <a:prstGeom prst="rect">
                <a:avLst/>
              </a:prstGeom>
              <a:noFill/>
            </p:spPr>
            <p:txBody>
              <a:bodyPr wrap="none" rtlCol="0">
                <a:spAutoFit/>
              </a:bodyPr>
              <a:lstStyle/>
              <a:p>
                <a14:m>
                  <m:oMath xmlns:m="http://schemas.openxmlformats.org/officeDocument/2006/math">
                    <m:acc>
                      <m:accPr>
                        <m:chr m:val="̅"/>
                        <m:ctrlPr>
                          <a:rPr kumimoji="1" lang="en-US" altLang="ja-JP" sz="2400" b="0" i="1" smtClean="0">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r>
                      <a:rPr lang="en-US" altLang="ja-JP" sz="2400" i="1">
                        <a:latin typeface="Cambria Math" panose="02040503050406030204" pitchFamily="18" charset="0"/>
                        <a:ea typeface="Cambria Math" panose="02040503050406030204" pitchFamily="18" charset="0"/>
                      </a:rPr>
                      <m:t>∪</m:t>
                    </m:r>
                  </m:oMath>
                </a14:m>
                <a:r>
                  <a:rPr lang="en-US" altLang="ja-JP" sz="2400" dirty="0">
                    <a:ea typeface="Cambria Math" panose="02040503050406030204" pitchFamily="18" charset="0"/>
                  </a:rPr>
                  <a:t> </a:t>
                </a:r>
                <a14:m>
                  <m:oMath xmlns:m="http://schemas.openxmlformats.org/officeDocument/2006/math">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Y</m:t>
                        </m:r>
                      </m:e>
                    </m:acc>
                    <m:r>
                      <a:rPr lang="en-US" altLang="ja-JP" sz="2400" b="0" i="1" smtClean="0">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oMath>
                </a14:m>
                <a:r>
                  <a:rPr lang="en-US" altLang="ja-JP" sz="2400" dirty="0">
                    <a:ea typeface="Cambria Math" panose="02040503050406030204" pitchFamily="18" charset="0"/>
                  </a:rPr>
                  <a:t> </a:t>
                </a:r>
                <a14:m>
                  <m:oMath xmlns:m="http://schemas.openxmlformats.org/officeDocument/2006/math">
                    <m:r>
                      <a:rPr lang="en-US" altLang="ja-JP" sz="2400" b="0" i="0" smtClean="0">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𝑌</m:t>
                        </m:r>
                      </m:e>
                    </m:acc>
                  </m:oMath>
                </a14:m>
                <a:endParaRPr kumimoji="1" lang="en-US" altLang="ja-JP" sz="2400" b="0" dirty="0">
                  <a:ea typeface="Cambria Math" panose="02040503050406030204" pitchFamily="18" charset="0"/>
                </a:endParaRPr>
              </a:p>
            </p:txBody>
          </p:sp>
        </mc:Choice>
        <mc:Fallback>
          <p:sp>
            <p:nvSpPr>
              <p:cNvPr id="10" name="テキスト ボックス 9">
                <a:extLst>
                  <a:ext uri="{FF2B5EF4-FFF2-40B4-BE49-F238E27FC236}">
                    <a16:creationId xmlns:a16="http://schemas.microsoft.com/office/drawing/2014/main" id="{919059A6-499A-B030-BB2A-B558828A3917}"/>
                  </a:ext>
                </a:extLst>
              </p:cNvPr>
              <p:cNvSpPr txBox="1">
                <a:spLocks noRot="1" noChangeAspect="1" noMove="1" noResize="1" noEditPoints="1" noAdjustHandles="1" noChangeArrowheads="1" noChangeShapeType="1" noTextEdit="1"/>
              </p:cNvSpPr>
              <p:nvPr/>
            </p:nvSpPr>
            <p:spPr>
              <a:xfrm>
                <a:off x="148317" y="3710198"/>
                <a:ext cx="1991251" cy="461665"/>
              </a:xfrm>
              <a:prstGeom prst="rect">
                <a:avLst/>
              </a:prstGeom>
              <a:blipFill>
                <a:blip r:embed="rId5"/>
                <a:stretch>
                  <a:fillRect l="-612" r="-15596"/>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7C82EEA7-F7A8-9266-3A6C-CB1F727029DF}"/>
              </a:ext>
            </a:extLst>
          </p:cNvPr>
          <p:cNvCxnSpPr>
            <a:cxnSpLocks/>
          </p:cNvCxnSpPr>
          <p:nvPr/>
        </p:nvCxnSpPr>
        <p:spPr>
          <a:xfrm>
            <a:off x="2142822" y="4175691"/>
            <a:ext cx="5116634" cy="1276056"/>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2A04BE8D-859B-30D0-BC52-64FF488A6240}"/>
              </a:ext>
            </a:extLst>
          </p:cNvPr>
          <p:cNvCxnSpPr>
            <a:cxnSpLocks/>
          </p:cNvCxnSpPr>
          <p:nvPr/>
        </p:nvCxnSpPr>
        <p:spPr>
          <a:xfrm flipV="1">
            <a:off x="2177522" y="3499836"/>
            <a:ext cx="1345172" cy="666121"/>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345608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集合と論理演算：ド・モルガンの法則</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ja-JP" altLang="en-US" dirty="0"/>
              <a:t>これは逆に言えば、</a:t>
            </a:r>
            <a:r>
              <a:rPr lang="en-US" altLang="ja-JP" dirty="0"/>
              <a:t>X</a:t>
            </a:r>
            <a:r>
              <a:rPr lang="ja-JP" altLang="en-US" dirty="0"/>
              <a:t>かつ</a:t>
            </a:r>
            <a:r>
              <a:rPr lang="en-US" altLang="ja-JP" dirty="0"/>
              <a:t>Y</a:t>
            </a:r>
            <a:r>
              <a:rPr lang="ja-JP" altLang="en-US" dirty="0"/>
              <a:t>の要素以外の全てともいえる</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62</a:t>
            </a:fld>
            <a:endParaRPr kumimoji="1" lang="ja-JP" altLang="en-US"/>
          </a:p>
        </p:txBody>
      </p:sp>
      <p:sp>
        <p:nvSpPr>
          <p:cNvPr id="39" name="楕円 38">
            <a:extLst>
              <a:ext uri="{FF2B5EF4-FFF2-40B4-BE49-F238E27FC236}">
                <a16:creationId xmlns:a16="http://schemas.microsoft.com/office/drawing/2014/main" id="{94481F7A-545F-34A4-AEAA-8FD02B3B4DDF}"/>
              </a:ext>
            </a:extLst>
          </p:cNvPr>
          <p:cNvSpPr/>
          <p:nvPr/>
        </p:nvSpPr>
        <p:spPr>
          <a:xfrm>
            <a:off x="5861785" y="3381916"/>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918105" y="4730531"/>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37180" y="4027945"/>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59455" y="5206468"/>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95061" y="4571231"/>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99189" y="4112331"/>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99437" y="4940563"/>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cxnSp>
        <p:nvCxnSpPr>
          <p:cNvPr id="6" name="直線コネクタ 5">
            <a:extLst>
              <a:ext uri="{FF2B5EF4-FFF2-40B4-BE49-F238E27FC236}">
                <a16:creationId xmlns:a16="http://schemas.microsoft.com/office/drawing/2014/main" id="{29AE8F76-F5C1-BE45-4609-F13C58C1DB4B}"/>
              </a:ext>
            </a:extLst>
          </p:cNvPr>
          <p:cNvCxnSpPr>
            <a:cxnSpLocks/>
          </p:cNvCxnSpPr>
          <p:nvPr/>
        </p:nvCxnSpPr>
        <p:spPr>
          <a:xfrm>
            <a:off x="2131995" y="4167153"/>
            <a:ext cx="2020535" cy="116427"/>
          </a:xfrm>
          <a:prstGeom prst="line">
            <a:avLst/>
          </a:prstGeom>
          <a:ln w="12700"/>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07728EB5-D970-C99D-4637-108EE77FCEB1}"/>
              </a:ext>
            </a:extLst>
          </p:cNvPr>
          <p:cNvCxnSpPr>
            <a:cxnSpLocks/>
          </p:cNvCxnSpPr>
          <p:nvPr/>
        </p:nvCxnSpPr>
        <p:spPr>
          <a:xfrm flipV="1">
            <a:off x="6311736" y="3878757"/>
            <a:ext cx="3881418" cy="742252"/>
          </a:xfrm>
          <a:prstGeom prst="line">
            <a:avLst/>
          </a:prstGeom>
          <a:ln w="12700"/>
        </p:spPr>
        <p:style>
          <a:lnRef idx="1">
            <a:schemeClr val="dk1"/>
          </a:lnRef>
          <a:fillRef idx="0">
            <a:schemeClr val="dk1"/>
          </a:fillRef>
          <a:effectRef idx="0">
            <a:schemeClr val="dk1"/>
          </a:effectRef>
          <a:fontRef idx="minor">
            <a:schemeClr val="tx1"/>
          </a:fontRef>
        </p:style>
      </p:cxnSp>
      <p:sp>
        <p:nvSpPr>
          <p:cNvPr id="9" name="吹き出し: 角を丸めた四角形 8">
            <a:extLst>
              <a:ext uri="{FF2B5EF4-FFF2-40B4-BE49-F238E27FC236}">
                <a16:creationId xmlns:a16="http://schemas.microsoft.com/office/drawing/2014/main" id="{B546443E-28CB-1F3E-F656-8227716BCEBA}"/>
              </a:ext>
            </a:extLst>
          </p:cNvPr>
          <p:cNvSpPr/>
          <p:nvPr/>
        </p:nvSpPr>
        <p:spPr>
          <a:xfrm>
            <a:off x="10002463" y="4135341"/>
            <a:ext cx="1501897" cy="842430"/>
          </a:xfrm>
          <a:prstGeom prst="wedgeRoundRectCallout">
            <a:avLst>
              <a:gd name="adj1" fmla="val -34836"/>
              <a:gd name="adj2" fmla="val -7469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ここ以外の全部</a:t>
            </a:r>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919059A6-499A-B030-BB2A-B558828A3917}"/>
                  </a:ext>
                </a:extLst>
              </p:cNvPr>
              <p:cNvSpPr txBox="1"/>
              <p:nvPr/>
            </p:nvSpPr>
            <p:spPr>
              <a:xfrm>
                <a:off x="410103" y="3981778"/>
                <a:ext cx="1664238" cy="461665"/>
              </a:xfrm>
              <a:prstGeom prst="rect">
                <a:avLst/>
              </a:prstGeom>
              <a:noFill/>
            </p:spPr>
            <p:txBody>
              <a:bodyPr wrap="none" rtlCol="0">
                <a:spAutoFit/>
              </a:bodyPr>
              <a:lstStyle/>
              <a:p>
                <a14:m>
                  <m:oMath xmlns:m="http://schemas.openxmlformats.org/officeDocument/2006/math">
                    <m:acc>
                      <m:accPr>
                        <m:chr m:val="̅"/>
                        <m:ctrlPr>
                          <a:rPr lang="en-US" altLang="ja-JP" sz="2400" i="1" smtClean="0">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oMath>
                </a14:m>
                <a:r>
                  <a:rPr lang="en-US" altLang="ja-JP" sz="2400" dirty="0">
                    <a:ea typeface="Cambria Math" panose="02040503050406030204" pitchFamily="18" charset="0"/>
                  </a:rPr>
                  <a:t> </a:t>
                </a:r>
                <a14:m>
                  <m:oMath xmlns:m="http://schemas.openxmlformats.org/officeDocument/2006/math">
                    <m:r>
                      <a:rPr lang="en-US" altLang="ja-JP" sz="2400" b="0" i="0" smtClean="0">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𝑌</m:t>
                        </m:r>
                      </m:e>
                    </m:acc>
                    <m:r>
                      <a:rPr lang="en-US" altLang="ja-JP" sz="2400" b="0" i="1" smtClean="0">
                        <a:latin typeface="Cambria Math" panose="02040503050406030204" pitchFamily="18" charset="0"/>
                        <a:ea typeface="Cambria Math" panose="02040503050406030204" pitchFamily="18" charset="0"/>
                      </a:rPr>
                      <m:t>=</m:t>
                    </m:r>
                    <m:acc>
                      <m:accPr>
                        <m:chr m:val="̅"/>
                        <m:ctrlPr>
                          <a:rPr lang="en-US" altLang="ja-JP" sz="2400" b="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𝑋𝑌</m:t>
                        </m:r>
                      </m:e>
                    </m:acc>
                  </m:oMath>
                </a14:m>
                <a:endParaRPr kumimoji="1" lang="en-US" altLang="ja-JP" sz="2400" b="0" dirty="0">
                  <a:ea typeface="Cambria Math" panose="02040503050406030204" pitchFamily="18" charset="0"/>
                </a:endParaRPr>
              </a:p>
            </p:txBody>
          </p:sp>
        </mc:Choice>
        <mc:Fallback>
          <p:sp>
            <p:nvSpPr>
              <p:cNvPr id="10" name="テキスト ボックス 9">
                <a:extLst>
                  <a:ext uri="{FF2B5EF4-FFF2-40B4-BE49-F238E27FC236}">
                    <a16:creationId xmlns:a16="http://schemas.microsoft.com/office/drawing/2014/main" id="{919059A6-499A-B030-BB2A-B558828A3917}"/>
                  </a:ext>
                </a:extLst>
              </p:cNvPr>
              <p:cNvSpPr txBox="1">
                <a:spLocks noRot="1" noChangeAspect="1" noMove="1" noResize="1" noEditPoints="1" noAdjustHandles="1" noChangeArrowheads="1" noChangeShapeType="1" noTextEdit="1"/>
              </p:cNvSpPr>
              <p:nvPr/>
            </p:nvSpPr>
            <p:spPr>
              <a:xfrm>
                <a:off x="410103" y="3981778"/>
                <a:ext cx="1664238" cy="461665"/>
              </a:xfrm>
              <a:prstGeom prst="rect">
                <a:avLst/>
              </a:prstGeom>
              <a:blipFill>
                <a:blip r:embed="rId5"/>
                <a:stretch>
                  <a:fillRect l="-733"/>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7C82EEA7-F7A8-9266-3A6C-CB1F727029DF}"/>
              </a:ext>
            </a:extLst>
          </p:cNvPr>
          <p:cNvCxnSpPr>
            <a:cxnSpLocks/>
          </p:cNvCxnSpPr>
          <p:nvPr/>
        </p:nvCxnSpPr>
        <p:spPr>
          <a:xfrm>
            <a:off x="2142822" y="4175691"/>
            <a:ext cx="5116634" cy="1276056"/>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2A04BE8D-859B-30D0-BC52-64FF488A6240}"/>
              </a:ext>
            </a:extLst>
          </p:cNvPr>
          <p:cNvCxnSpPr>
            <a:cxnSpLocks/>
          </p:cNvCxnSpPr>
          <p:nvPr/>
        </p:nvCxnSpPr>
        <p:spPr>
          <a:xfrm flipV="1">
            <a:off x="2177522" y="3499836"/>
            <a:ext cx="1345172" cy="666121"/>
          </a:xfrm>
          <a:prstGeom prst="line">
            <a:avLst/>
          </a:prstGeom>
          <a:ln w="12700"/>
        </p:spPr>
        <p:style>
          <a:lnRef idx="1">
            <a:schemeClr val="dk1"/>
          </a:lnRef>
          <a:fillRef idx="0">
            <a:schemeClr val="dk1"/>
          </a:fillRef>
          <a:effectRef idx="0">
            <a:schemeClr val="dk1"/>
          </a:effectRef>
          <a:fontRef idx="minor">
            <a:schemeClr val="tx1"/>
          </a:fontRef>
        </p:style>
      </p:cxnSp>
      <p:sp>
        <p:nvSpPr>
          <p:cNvPr id="8" name="吹き出し: 角を丸めた四角形 7">
            <a:extLst>
              <a:ext uri="{FF2B5EF4-FFF2-40B4-BE49-F238E27FC236}">
                <a16:creationId xmlns:a16="http://schemas.microsoft.com/office/drawing/2014/main" id="{F2C634CF-9213-42A6-A269-7A578524BF8C}"/>
              </a:ext>
            </a:extLst>
          </p:cNvPr>
          <p:cNvSpPr/>
          <p:nvPr/>
        </p:nvSpPr>
        <p:spPr>
          <a:xfrm>
            <a:off x="163630" y="4873056"/>
            <a:ext cx="2424316" cy="1483293"/>
          </a:xfrm>
          <a:prstGeom prst="wedgeRoundRectCallout">
            <a:avLst>
              <a:gd name="adj1" fmla="val -12439"/>
              <a:gd name="adj2" fmla="val -7770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X</a:t>
            </a:r>
            <a:r>
              <a:rPr kumimoji="1" lang="ja-JP" altLang="en-US" dirty="0"/>
              <a:t>と</a:t>
            </a:r>
            <a:r>
              <a:rPr kumimoji="1" lang="en-US" altLang="ja-JP" dirty="0"/>
              <a:t>Y</a:t>
            </a:r>
            <a:r>
              <a:rPr kumimoji="1" lang="ja-JP" altLang="en-US" dirty="0"/>
              <a:t>の補集合の和集合が、</a:t>
            </a:r>
            <a:r>
              <a:rPr kumimoji="1" lang="en-US" altLang="ja-JP" dirty="0"/>
              <a:t>X</a:t>
            </a:r>
            <a:r>
              <a:rPr kumimoji="1" lang="ja-JP" altLang="en-US" dirty="0"/>
              <a:t>と</a:t>
            </a:r>
            <a:r>
              <a:rPr kumimoji="1" lang="en-US" altLang="ja-JP" dirty="0"/>
              <a:t>Y</a:t>
            </a:r>
            <a:r>
              <a:rPr kumimoji="1" lang="ja-JP" altLang="en-US" dirty="0"/>
              <a:t>の積集合の補集合と等しいことをド・モルガンの法則と呼ぶ</a:t>
            </a:r>
          </a:p>
        </p:txBody>
      </p:sp>
    </p:spTree>
    <p:extLst>
      <p:ext uri="{BB962C8B-B14F-4D97-AF65-F5344CB8AC3E}">
        <p14:creationId xmlns:p14="http://schemas.microsoft.com/office/powerpoint/2010/main" val="18926965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集合と論理演算：ド・モルガンの法則２</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X</a:t>
            </a:r>
            <a:r>
              <a:rPr lang="ja-JP" altLang="en-US" dirty="0"/>
              <a:t>の補集合かつ</a:t>
            </a:r>
            <a:r>
              <a:rPr lang="en-US" altLang="ja-JP" dirty="0"/>
              <a:t>Y</a:t>
            </a:r>
            <a:r>
              <a:rPr lang="ja-JP" altLang="en-US" dirty="0"/>
              <a:t>の補集合であるような部分は</a:t>
            </a:r>
            <a:r>
              <a:rPr lang="en-US" altLang="ja-JP" dirty="0"/>
              <a:t>…</a:t>
            </a:r>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63</a:t>
            </a:fld>
            <a:endParaRPr kumimoji="1" lang="ja-JP" altLang="en-US"/>
          </a:p>
        </p:txBody>
      </p:sp>
      <p:sp>
        <p:nvSpPr>
          <p:cNvPr id="39" name="楕円 38">
            <a:extLst>
              <a:ext uri="{FF2B5EF4-FFF2-40B4-BE49-F238E27FC236}">
                <a16:creationId xmlns:a16="http://schemas.microsoft.com/office/drawing/2014/main" id="{94481F7A-545F-34A4-AEAA-8FD02B3B4DDF}"/>
              </a:ext>
            </a:extLst>
          </p:cNvPr>
          <p:cNvSpPr/>
          <p:nvPr/>
        </p:nvSpPr>
        <p:spPr>
          <a:xfrm>
            <a:off x="5861785" y="3381916"/>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cxnSp>
        <p:nvCxnSpPr>
          <p:cNvPr id="6" name="直線コネクタ 5">
            <a:extLst>
              <a:ext uri="{FF2B5EF4-FFF2-40B4-BE49-F238E27FC236}">
                <a16:creationId xmlns:a16="http://schemas.microsoft.com/office/drawing/2014/main" id="{29AE8F76-F5C1-BE45-4609-F13C58C1DB4B}"/>
              </a:ext>
            </a:extLst>
          </p:cNvPr>
          <p:cNvCxnSpPr>
            <a:cxnSpLocks/>
            <a:stCxn id="10" idx="3"/>
          </p:cNvCxnSpPr>
          <p:nvPr/>
        </p:nvCxnSpPr>
        <p:spPr>
          <a:xfrm flipV="1">
            <a:off x="1861686" y="3429000"/>
            <a:ext cx="1454975" cy="629440"/>
          </a:xfrm>
          <a:prstGeom prst="line">
            <a:avLst/>
          </a:prstGeom>
          <a:ln w="12700"/>
        </p:spPr>
        <p:style>
          <a:lnRef idx="1">
            <a:schemeClr val="dk1"/>
          </a:lnRef>
          <a:fillRef idx="0">
            <a:schemeClr val="dk1"/>
          </a:fillRef>
          <a:effectRef idx="0">
            <a:schemeClr val="dk1"/>
          </a:effectRef>
          <a:fontRef idx="minor">
            <a:schemeClr val="tx1"/>
          </a:fontRef>
        </p:style>
      </p:cxnSp>
      <p:sp>
        <p:nvSpPr>
          <p:cNvPr id="9" name="吹き出し: 角を丸めた四角形 8">
            <a:extLst>
              <a:ext uri="{FF2B5EF4-FFF2-40B4-BE49-F238E27FC236}">
                <a16:creationId xmlns:a16="http://schemas.microsoft.com/office/drawing/2014/main" id="{B546443E-28CB-1F3E-F656-8227716BCEBA}"/>
              </a:ext>
            </a:extLst>
          </p:cNvPr>
          <p:cNvSpPr/>
          <p:nvPr/>
        </p:nvSpPr>
        <p:spPr>
          <a:xfrm>
            <a:off x="10002463" y="4135341"/>
            <a:ext cx="1501897" cy="842430"/>
          </a:xfrm>
          <a:prstGeom prst="wedgeRoundRectCallout">
            <a:avLst>
              <a:gd name="adj1" fmla="val -34836"/>
              <a:gd name="adj2" fmla="val -7469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ここ以外の全部</a:t>
            </a:r>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919059A6-499A-B030-BB2A-B558828A3917}"/>
                  </a:ext>
                </a:extLst>
              </p:cNvPr>
              <p:cNvSpPr txBox="1"/>
              <p:nvPr/>
            </p:nvSpPr>
            <p:spPr>
              <a:xfrm>
                <a:off x="1219074" y="3827607"/>
                <a:ext cx="642612" cy="461665"/>
              </a:xfrm>
              <a:prstGeom prst="rect">
                <a:avLst/>
              </a:prstGeom>
              <a:noFill/>
            </p:spPr>
            <p:txBody>
              <a:bodyPr wrap="none" rtlCol="0">
                <a:spAutoFit/>
              </a:bodyPr>
              <a:lstStyle/>
              <a:p>
                <a14:m>
                  <m:oMath xmlns:m="http://schemas.openxmlformats.org/officeDocument/2006/math">
                    <m:acc>
                      <m:accPr>
                        <m:chr m:val="̅"/>
                        <m:ctrlPr>
                          <a:rPr lang="en-US" altLang="ja-JP" sz="2400" i="1" smtClean="0">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oMath>
                </a14:m>
                <a:r>
                  <a:rPr lang="en-US" altLang="ja-JP" sz="2400" dirty="0">
                    <a:ea typeface="Cambria Math" panose="02040503050406030204" pitchFamily="18" charset="0"/>
                  </a:rPr>
                  <a:t> </a:t>
                </a:r>
                <a14:m>
                  <m:oMath xmlns:m="http://schemas.openxmlformats.org/officeDocument/2006/math">
                    <m:acc>
                      <m:accPr>
                        <m:chr m:val="̅"/>
                        <m:ctrlPr>
                          <a:rPr lang="en-US" altLang="ja-JP" sz="2400" i="1">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𝑌</m:t>
                        </m:r>
                      </m:e>
                    </m:acc>
                  </m:oMath>
                </a14:m>
                <a:endParaRPr kumimoji="1" lang="en-US" altLang="ja-JP" sz="2400" b="0" dirty="0">
                  <a:ea typeface="Cambria Math" panose="02040503050406030204" pitchFamily="18" charset="0"/>
                </a:endParaRPr>
              </a:p>
            </p:txBody>
          </p:sp>
        </mc:Choice>
        <mc:Fallback>
          <p:sp>
            <p:nvSpPr>
              <p:cNvPr id="10" name="テキスト ボックス 9">
                <a:extLst>
                  <a:ext uri="{FF2B5EF4-FFF2-40B4-BE49-F238E27FC236}">
                    <a16:creationId xmlns:a16="http://schemas.microsoft.com/office/drawing/2014/main" id="{919059A6-499A-B030-BB2A-B558828A3917}"/>
                  </a:ext>
                </a:extLst>
              </p:cNvPr>
              <p:cNvSpPr txBox="1">
                <a:spLocks noRot="1" noChangeAspect="1" noMove="1" noResize="1" noEditPoints="1" noAdjustHandles="1" noChangeArrowheads="1" noChangeShapeType="1" noTextEdit="1"/>
              </p:cNvSpPr>
              <p:nvPr/>
            </p:nvSpPr>
            <p:spPr>
              <a:xfrm>
                <a:off x="1219074" y="3827607"/>
                <a:ext cx="642612" cy="461665"/>
              </a:xfrm>
              <a:prstGeom prst="rect">
                <a:avLst/>
              </a:prstGeom>
              <a:blipFill>
                <a:blip r:embed="rId5"/>
                <a:stretch>
                  <a:fillRect l="-2857" r="-38095"/>
                </a:stretch>
              </a:blipFill>
            </p:spPr>
            <p:txBody>
              <a:bodyPr/>
              <a:lstStyle/>
              <a:p>
                <a:r>
                  <a:rPr lang="ja-JP" altLang="en-US">
                    <a:noFill/>
                  </a:rPr>
                  <a:t> </a:t>
                </a:r>
              </a:p>
            </p:txBody>
          </p:sp>
        </mc:Fallback>
      </mc:AlternateContent>
      <p:sp>
        <p:nvSpPr>
          <p:cNvPr id="8" name="吹き出し: 角を丸めた四角形 7">
            <a:extLst>
              <a:ext uri="{FF2B5EF4-FFF2-40B4-BE49-F238E27FC236}">
                <a16:creationId xmlns:a16="http://schemas.microsoft.com/office/drawing/2014/main" id="{F2C634CF-9213-42A6-A269-7A578524BF8C}"/>
              </a:ext>
            </a:extLst>
          </p:cNvPr>
          <p:cNvSpPr/>
          <p:nvPr/>
        </p:nvSpPr>
        <p:spPr>
          <a:xfrm>
            <a:off x="163630" y="4873056"/>
            <a:ext cx="2424316" cy="1483293"/>
          </a:xfrm>
          <a:prstGeom prst="wedgeRoundRectCallout">
            <a:avLst>
              <a:gd name="adj1" fmla="val -12439"/>
              <a:gd name="adj2" fmla="val -7770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X</a:t>
            </a:r>
            <a:r>
              <a:rPr kumimoji="1" lang="ja-JP" altLang="en-US" dirty="0"/>
              <a:t>と</a:t>
            </a:r>
            <a:r>
              <a:rPr kumimoji="1" lang="en-US" altLang="ja-JP" dirty="0"/>
              <a:t>Y</a:t>
            </a:r>
            <a:r>
              <a:rPr kumimoji="1" lang="ja-JP" altLang="en-US" dirty="0"/>
              <a:t>の補集合の和集合が、</a:t>
            </a:r>
            <a:r>
              <a:rPr kumimoji="1" lang="en-US" altLang="ja-JP" dirty="0"/>
              <a:t>X</a:t>
            </a:r>
            <a:r>
              <a:rPr kumimoji="1" lang="ja-JP" altLang="en-US" dirty="0"/>
              <a:t>と</a:t>
            </a:r>
            <a:r>
              <a:rPr kumimoji="1" lang="en-US" altLang="ja-JP" dirty="0"/>
              <a:t>Y</a:t>
            </a:r>
            <a:r>
              <a:rPr kumimoji="1" lang="ja-JP" altLang="en-US" dirty="0"/>
              <a:t>の積集合の補集合と等しいことをド・モルガンの法則と呼ぶ</a:t>
            </a:r>
          </a:p>
        </p:txBody>
      </p:sp>
    </p:spTree>
    <p:extLst>
      <p:ext uri="{BB962C8B-B14F-4D97-AF65-F5344CB8AC3E}">
        <p14:creationId xmlns:p14="http://schemas.microsoft.com/office/powerpoint/2010/main" val="28679375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集合と論理演算：ド・モルガンの法則２</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X</a:t>
            </a:r>
            <a:r>
              <a:rPr lang="ja-JP" altLang="en-US" dirty="0"/>
              <a:t>の補集合かつ</a:t>
            </a:r>
            <a:r>
              <a:rPr lang="en-US" altLang="ja-JP" dirty="0"/>
              <a:t>Y</a:t>
            </a:r>
            <a:r>
              <a:rPr lang="ja-JP" altLang="en-US" dirty="0"/>
              <a:t>の補集合であるような部分は、</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64</a:t>
            </a:fld>
            <a:endParaRPr kumimoji="1" lang="ja-JP" altLang="en-US"/>
          </a:p>
        </p:txBody>
      </p:sp>
      <p:sp>
        <p:nvSpPr>
          <p:cNvPr id="39" name="楕円 38">
            <a:extLst>
              <a:ext uri="{FF2B5EF4-FFF2-40B4-BE49-F238E27FC236}">
                <a16:creationId xmlns:a16="http://schemas.microsoft.com/office/drawing/2014/main" id="{94481F7A-545F-34A4-AEAA-8FD02B3B4DDF}"/>
              </a:ext>
            </a:extLst>
          </p:cNvPr>
          <p:cNvSpPr/>
          <p:nvPr/>
        </p:nvSpPr>
        <p:spPr>
          <a:xfrm>
            <a:off x="5861785" y="3381916"/>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cxnSp>
        <p:nvCxnSpPr>
          <p:cNvPr id="6" name="直線コネクタ 5">
            <a:extLst>
              <a:ext uri="{FF2B5EF4-FFF2-40B4-BE49-F238E27FC236}">
                <a16:creationId xmlns:a16="http://schemas.microsoft.com/office/drawing/2014/main" id="{29AE8F76-F5C1-BE45-4609-F13C58C1DB4B}"/>
              </a:ext>
            </a:extLst>
          </p:cNvPr>
          <p:cNvCxnSpPr>
            <a:cxnSpLocks/>
            <a:stCxn id="10" idx="3"/>
            <a:endCxn id="54" idx="0"/>
          </p:cNvCxnSpPr>
          <p:nvPr/>
        </p:nvCxnSpPr>
        <p:spPr>
          <a:xfrm flipV="1">
            <a:off x="2151095" y="3571699"/>
            <a:ext cx="1213133" cy="230833"/>
          </a:xfrm>
          <a:prstGeom prst="line">
            <a:avLst/>
          </a:prstGeom>
          <a:ln w="12700"/>
        </p:spPr>
        <p:style>
          <a:lnRef idx="1">
            <a:schemeClr val="dk1"/>
          </a:lnRef>
          <a:fillRef idx="0">
            <a:schemeClr val="dk1"/>
          </a:fillRef>
          <a:effectRef idx="0">
            <a:schemeClr val="dk1"/>
          </a:effectRef>
          <a:fontRef idx="minor">
            <a:schemeClr val="tx1"/>
          </a:fontRef>
        </p:style>
      </p:cxnSp>
      <p:sp>
        <p:nvSpPr>
          <p:cNvPr id="9" name="吹き出し: 角を丸めた四角形 8">
            <a:extLst>
              <a:ext uri="{FF2B5EF4-FFF2-40B4-BE49-F238E27FC236}">
                <a16:creationId xmlns:a16="http://schemas.microsoft.com/office/drawing/2014/main" id="{B546443E-28CB-1F3E-F656-8227716BCEBA}"/>
              </a:ext>
            </a:extLst>
          </p:cNvPr>
          <p:cNvSpPr/>
          <p:nvPr/>
        </p:nvSpPr>
        <p:spPr>
          <a:xfrm>
            <a:off x="269952" y="4334681"/>
            <a:ext cx="2213366" cy="1661857"/>
          </a:xfrm>
          <a:prstGeom prst="wedgeRoundRectCallout">
            <a:avLst>
              <a:gd name="adj1" fmla="val -8309"/>
              <a:gd name="adj2" fmla="val -7063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X</a:t>
            </a:r>
            <a:r>
              <a:rPr lang="ja-JP" altLang="en-US" dirty="0"/>
              <a:t>と</a:t>
            </a:r>
            <a:r>
              <a:rPr lang="en-US" altLang="ja-JP" dirty="0"/>
              <a:t>Y</a:t>
            </a:r>
            <a:r>
              <a:rPr lang="ja-JP" altLang="en-US" dirty="0"/>
              <a:t>の和集合以外、つまり</a:t>
            </a:r>
            <a:r>
              <a:rPr lang="en-US" altLang="ja-JP" dirty="0"/>
              <a:t>X</a:t>
            </a:r>
            <a:r>
              <a:rPr lang="ja-JP" altLang="en-US" dirty="0"/>
              <a:t>と</a:t>
            </a:r>
            <a:r>
              <a:rPr lang="en-US" altLang="ja-JP" dirty="0"/>
              <a:t>Y</a:t>
            </a:r>
            <a:r>
              <a:rPr lang="ja-JP" altLang="en-US" dirty="0"/>
              <a:t>の和集合の補集合であるといえる</a:t>
            </a:r>
            <a:endParaRPr kumimoji="1" lang="en-US" altLang="ja-JP" dirty="0"/>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919059A6-499A-B030-BB2A-B558828A3917}"/>
                  </a:ext>
                </a:extLst>
              </p:cNvPr>
              <p:cNvSpPr txBox="1"/>
              <p:nvPr/>
            </p:nvSpPr>
            <p:spPr>
              <a:xfrm>
                <a:off x="342523" y="3571699"/>
                <a:ext cx="1808572" cy="461665"/>
              </a:xfrm>
              <a:prstGeom prst="rect">
                <a:avLst/>
              </a:prstGeom>
              <a:noFill/>
            </p:spPr>
            <p:txBody>
              <a:bodyPr wrap="none" rtlCol="0">
                <a:spAutoFit/>
              </a:bodyPr>
              <a:lstStyle/>
              <a:p>
                <a14:m>
                  <m:oMath xmlns:m="http://schemas.openxmlformats.org/officeDocument/2006/math">
                    <m:acc>
                      <m:accPr>
                        <m:chr m:val="̅"/>
                        <m:ctrlPr>
                          <a:rPr lang="en-US" altLang="ja-JP" sz="2400" i="1" smtClean="0">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oMath>
                </a14:m>
                <a:r>
                  <a:rPr lang="en-US" altLang="ja-JP" sz="2400" dirty="0">
                    <a:ea typeface="Cambria Math" panose="02040503050406030204" pitchFamily="18" charset="0"/>
                  </a:rPr>
                  <a:t> </a:t>
                </a:r>
                <a14:m>
                  <m:oMath xmlns:m="http://schemas.openxmlformats.org/officeDocument/2006/math">
                    <m:acc>
                      <m:accPr>
                        <m:chr m:val="̅"/>
                        <m:ctrlPr>
                          <a:rPr lang="en-US" altLang="ja-JP" sz="2400" i="1">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𝑌</m:t>
                        </m:r>
                      </m:e>
                    </m:acc>
                    <m:r>
                      <a:rPr lang="en-US" altLang="ja-JP" sz="2400" b="0" i="1" smtClean="0">
                        <a:latin typeface="Cambria Math" panose="02040503050406030204" pitchFamily="18" charset="0"/>
                        <a:ea typeface="Cambria Math" panose="02040503050406030204" pitchFamily="18" charset="0"/>
                      </a:rPr>
                      <m:t>=</m:t>
                    </m:r>
                    <m:acc>
                      <m:accPr>
                        <m:chr m:val="̅"/>
                        <m:ctrlPr>
                          <a:rPr lang="en-US" altLang="ja-JP" sz="2400" b="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𝑋</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𝑌</m:t>
                        </m:r>
                      </m:e>
                    </m:acc>
                  </m:oMath>
                </a14:m>
                <a:endParaRPr kumimoji="1" lang="en-US" altLang="ja-JP" sz="2400" b="0" dirty="0">
                  <a:ea typeface="Cambria Math" panose="02040503050406030204" pitchFamily="18" charset="0"/>
                </a:endParaRPr>
              </a:p>
            </p:txBody>
          </p:sp>
        </mc:Choice>
        <mc:Fallback>
          <p:sp>
            <p:nvSpPr>
              <p:cNvPr id="10" name="テキスト ボックス 9">
                <a:extLst>
                  <a:ext uri="{FF2B5EF4-FFF2-40B4-BE49-F238E27FC236}">
                    <a16:creationId xmlns:a16="http://schemas.microsoft.com/office/drawing/2014/main" id="{919059A6-499A-B030-BB2A-B558828A3917}"/>
                  </a:ext>
                </a:extLst>
              </p:cNvPr>
              <p:cNvSpPr txBox="1">
                <a:spLocks noRot="1" noChangeAspect="1" noMove="1" noResize="1" noEditPoints="1" noAdjustHandles="1" noChangeArrowheads="1" noChangeShapeType="1" noTextEdit="1"/>
              </p:cNvSpPr>
              <p:nvPr/>
            </p:nvSpPr>
            <p:spPr>
              <a:xfrm>
                <a:off x="342523" y="3571699"/>
                <a:ext cx="1808572" cy="461665"/>
              </a:xfrm>
              <a:prstGeom prst="rect">
                <a:avLst/>
              </a:prstGeom>
              <a:blipFill>
                <a:blip r:embed="rId5"/>
                <a:stretch>
                  <a:fillRect l="-6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37950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7BCE77-0A1A-459D-EF42-40D9333D539F}"/>
              </a:ext>
            </a:extLst>
          </p:cNvPr>
          <p:cNvSpPr>
            <a:spLocks noGrp="1"/>
          </p:cNvSpPr>
          <p:nvPr>
            <p:ph type="title"/>
          </p:nvPr>
        </p:nvSpPr>
        <p:spPr/>
        <p:txBody>
          <a:bodyPr/>
          <a:lstStyle/>
          <a:p>
            <a:r>
              <a:rPr kumimoji="1" lang="ja-JP" altLang="en-US" dirty="0"/>
              <a:t>集合と論理演算</a:t>
            </a:r>
          </a:p>
        </p:txBody>
      </p:sp>
      <p:sp>
        <p:nvSpPr>
          <p:cNvPr id="3" name="コンテンツ プレースホルダー 2">
            <a:extLst>
              <a:ext uri="{FF2B5EF4-FFF2-40B4-BE49-F238E27FC236}">
                <a16:creationId xmlns:a16="http://schemas.microsoft.com/office/drawing/2014/main" id="{B731157E-7B76-ECF4-EB85-9F505DCE5B99}"/>
              </a:ext>
            </a:extLst>
          </p:cNvPr>
          <p:cNvSpPr>
            <a:spLocks noGrp="1"/>
          </p:cNvSpPr>
          <p:nvPr>
            <p:ph idx="1"/>
          </p:nvPr>
        </p:nvSpPr>
        <p:spPr/>
        <p:txBody>
          <a:bodyPr/>
          <a:lstStyle/>
          <a:p>
            <a:r>
              <a:rPr kumimoji="1" lang="ja-JP" altLang="en-US" dirty="0"/>
              <a:t>ド・モルガンの法則まとめ</a:t>
            </a:r>
            <a:endParaRPr kumimoji="1" lang="en-US" altLang="ja-JP" dirty="0"/>
          </a:p>
          <a:p>
            <a:endParaRPr lang="en-US" altLang="ja-JP" dirty="0"/>
          </a:p>
          <a:p>
            <a:endParaRPr kumimoji="1" lang="en-US" altLang="ja-JP" dirty="0"/>
          </a:p>
          <a:p>
            <a:endParaRPr lang="en-US" altLang="ja-JP" dirty="0"/>
          </a:p>
          <a:p>
            <a:endParaRPr kumimoji="1" lang="en-US" altLang="ja-JP" dirty="0"/>
          </a:p>
          <a:p>
            <a:r>
              <a:rPr lang="ja-JP" altLang="en-US" dirty="0"/>
              <a:t>基本的には、</a:t>
            </a:r>
            <a:r>
              <a:rPr lang="en-US" altLang="ja-JP" dirty="0"/>
              <a:t>X</a:t>
            </a:r>
            <a:r>
              <a:rPr lang="ja-JP" altLang="en-US" dirty="0"/>
              <a:t>と</a:t>
            </a:r>
            <a:r>
              <a:rPr lang="en-US" altLang="ja-JP" dirty="0"/>
              <a:t>Y</a:t>
            </a:r>
            <a:r>
              <a:rPr lang="ja-JP" altLang="en-US" dirty="0"/>
              <a:t>の補集合が積のとき</a:t>
            </a:r>
            <a:r>
              <a:rPr lang="en-US" altLang="ja-JP" dirty="0"/>
              <a:t>-&gt;</a:t>
            </a:r>
            <a:r>
              <a:rPr lang="ja-JP" altLang="en-US" dirty="0"/>
              <a:t>和の補集合に分解</a:t>
            </a:r>
            <a:endParaRPr lang="en-US" altLang="ja-JP" dirty="0"/>
          </a:p>
          <a:p>
            <a:r>
              <a:rPr kumimoji="1" lang="ja-JP" altLang="en-US" dirty="0"/>
              <a:t>　　　　　　　　　　　　　 和のとき</a:t>
            </a:r>
            <a:r>
              <a:rPr kumimoji="1" lang="en-US" altLang="ja-JP" dirty="0"/>
              <a:t>-&gt;</a:t>
            </a:r>
            <a:r>
              <a:rPr lang="ja-JP" altLang="en-US" dirty="0"/>
              <a:t>積の補集合に分解</a:t>
            </a:r>
            <a:endParaRPr lang="en-US" altLang="ja-JP" dirty="0"/>
          </a:p>
          <a:p>
            <a:r>
              <a:rPr kumimoji="1" lang="ja-JP" altLang="en-US" dirty="0"/>
              <a:t>と考えればいい</a:t>
            </a:r>
            <a:endParaRPr kumimoji="1" lang="en-US" altLang="ja-JP" dirty="0"/>
          </a:p>
          <a:p>
            <a:endParaRPr lang="en-US" altLang="ja-JP" dirty="0"/>
          </a:p>
          <a:p>
            <a:endParaRPr kumimoji="1" lang="en-US" altLang="ja-JP" dirty="0"/>
          </a:p>
          <a:p>
            <a:endParaRPr lang="en-US" altLang="ja-JP" dirty="0"/>
          </a:p>
          <a:p>
            <a:endParaRPr kumimoji="1" lang="ja-JP" altLang="en-US" dirty="0"/>
          </a:p>
        </p:txBody>
      </p:sp>
      <p:sp>
        <p:nvSpPr>
          <p:cNvPr id="4" name="フッター プレースホルダー 3">
            <a:extLst>
              <a:ext uri="{FF2B5EF4-FFF2-40B4-BE49-F238E27FC236}">
                <a16:creationId xmlns:a16="http://schemas.microsoft.com/office/drawing/2014/main" id="{8A43D54A-8A4E-79CB-3978-ED288AC86C1B}"/>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00EA0099-213C-C1EA-3C61-A6A2243105FE}"/>
              </a:ext>
            </a:extLst>
          </p:cNvPr>
          <p:cNvSpPr>
            <a:spLocks noGrp="1"/>
          </p:cNvSpPr>
          <p:nvPr>
            <p:ph type="sldNum" sz="quarter" idx="12"/>
          </p:nvPr>
        </p:nvSpPr>
        <p:spPr/>
        <p:txBody>
          <a:bodyPr/>
          <a:lstStyle/>
          <a:p>
            <a:fld id="{40E56BE1-9742-4F29-8D63-9E2A886A5384}" type="slidenum">
              <a:rPr kumimoji="1" lang="ja-JP" altLang="en-US" smtClean="0"/>
              <a:t>65</a:t>
            </a:fld>
            <a:endParaRPr kumimoji="1" lang="ja-JP" altLang="en-US"/>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CCC35238-5FB7-90C1-DDD6-6860A58F194B}"/>
                  </a:ext>
                </a:extLst>
              </p:cNvPr>
              <p:cNvSpPr txBox="1"/>
              <p:nvPr/>
            </p:nvSpPr>
            <p:spPr>
              <a:xfrm>
                <a:off x="4442933" y="2753552"/>
                <a:ext cx="2346668" cy="584775"/>
              </a:xfrm>
              <a:prstGeom prst="rect">
                <a:avLst/>
              </a:prstGeom>
              <a:noFill/>
            </p:spPr>
            <p:txBody>
              <a:bodyPr wrap="none" rtlCol="0">
                <a:spAutoFit/>
              </a:bodyPr>
              <a:lstStyle/>
              <a:p>
                <a14:m>
                  <m:oMath xmlns:m="http://schemas.openxmlformats.org/officeDocument/2006/math">
                    <m:acc>
                      <m:accPr>
                        <m:chr m:val="̅"/>
                        <m:ctrlPr>
                          <a:rPr lang="en-US" altLang="ja-JP" sz="3200" i="1" smtClean="0">
                            <a:latin typeface="Cambria Math" panose="02040503050406030204" pitchFamily="18" charset="0"/>
                            <a:ea typeface="Cambria Math" panose="02040503050406030204" pitchFamily="18" charset="0"/>
                          </a:rPr>
                        </m:ctrlPr>
                      </m:accPr>
                      <m:e>
                        <m:r>
                          <m:rPr>
                            <m:sty m:val="p"/>
                          </m:rPr>
                          <a:rPr lang="en-US" altLang="ja-JP" sz="3200" i="1">
                            <a:latin typeface="Cambria Math" panose="02040503050406030204" pitchFamily="18" charset="0"/>
                            <a:ea typeface="Cambria Math" panose="02040503050406030204" pitchFamily="18" charset="0"/>
                          </a:rPr>
                          <m:t>X</m:t>
                        </m:r>
                      </m:e>
                    </m:acc>
                  </m:oMath>
                </a14:m>
                <a:r>
                  <a:rPr lang="en-US" altLang="ja-JP" sz="3200" dirty="0">
                    <a:ea typeface="Cambria Math" panose="02040503050406030204" pitchFamily="18" charset="0"/>
                  </a:rPr>
                  <a:t> </a:t>
                </a:r>
                <a14:m>
                  <m:oMath xmlns:m="http://schemas.openxmlformats.org/officeDocument/2006/math">
                    <m:acc>
                      <m:accPr>
                        <m:chr m:val="̅"/>
                        <m:ctrlPr>
                          <a:rPr lang="en-US" altLang="ja-JP" sz="3200" i="1">
                            <a:latin typeface="Cambria Math" panose="02040503050406030204" pitchFamily="18" charset="0"/>
                            <a:ea typeface="Cambria Math" panose="02040503050406030204" pitchFamily="18" charset="0"/>
                          </a:rPr>
                        </m:ctrlPr>
                      </m:accPr>
                      <m:e>
                        <m:r>
                          <a:rPr lang="en-US" altLang="ja-JP" sz="3200" b="0" i="1" smtClean="0">
                            <a:latin typeface="Cambria Math" panose="02040503050406030204" pitchFamily="18" charset="0"/>
                            <a:ea typeface="Cambria Math" panose="02040503050406030204" pitchFamily="18" charset="0"/>
                          </a:rPr>
                          <m:t>𝑌</m:t>
                        </m:r>
                      </m:e>
                    </m:acc>
                    <m:r>
                      <a:rPr lang="en-US" altLang="ja-JP" sz="3200" b="0" i="1" smtClean="0">
                        <a:latin typeface="Cambria Math" panose="02040503050406030204" pitchFamily="18" charset="0"/>
                        <a:ea typeface="Cambria Math" panose="02040503050406030204" pitchFamily="18" charset="0"/>
                      </a:rPr>
                      <m:t>=</m:t>
                    </m:r>
                    <m:acc>
                      <m:accPr>
                        <m:chr m:val="̅"/>
                        <m:ctrlPr>
                          <a:rPr lang="en-US" altLang="ja-JP" sz="3200" b="0" i="1" smtClean="0">
                            <a:latin typeface="Cambria Math" panose="02040503050406030204" pitchFamily="18" charset="0"/>
                            <a:ea typeface="Cambria Math" panose="02040503050406030204" pitchFamily="18" charset="0"/>
                          </a:rPr>
                        </m:ctrlPr>
                      </m:accPr>
                      <m:e>
                        <m:r>
                          <a:rPr lang="en-US" altLang="ja-JP" sz="3200" b="0" i="1" smtClean="0">
                            <a:latin typeface="Cambria Math" panose="02040503050406030204" pitchFamily="18" charset="0"/>
                            <a:ea typeface="Cambria Math" panose="02040503050406030204" pitchFamily="18" charset="0"/>
                          </a:rPr>
                          <m:t>𝑋</m:t>
                        </m:r>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𝑌</m:t>
                        </m:r>
                      </m:e>
                    </m:acc>
                  </m:oMath>
                </a14:m>
                <a:endParaRPr kumimoji="1" lang="en-US" altLang="ja-JP" sz="3200" b="0" dirty="0">
                  <a:ea typeface="Cambria Math" panose="02040503050406030204" pitchFamily="18" charset="0"/>
                </a:endParaRPr>
              </a:p>
            </p:txBody>
          </p:sp>
        </mc:Choice>
        <mc:Fallback>
          <p:sp>
            <p:nvSpPr>
              <p:cNvPr id="7" name="テキスト ボックス 6">
                <a:extLst>
                  <a:ext uri="{FF2B5EF4-FFF2-40B4-BE49-F238E27FC236}">
                    <a16:creationId xmlns:a16="http://schemas.microsoft.com/office/drawing/2014/main" id="{CCC35238-5FB7-90C1-DDD6-6860A58F194B}"/>
                  </a:ext>
                </a:extLst>
              </p:cNvPr>
              <p:cNvSpPr txBox="1">
                <a:spLocks noRot="1" noChangeAspect="1" noMove="1" noResize="1" noEditPoints="1" noAdjustHandles="1" noChangeArrowheads="1" noChangeShapeType="1" noTextEdit="1"/>
              </p:cNvSpPr>
              <p:nvPr/>
            </p:nvSpPr>
            <p:spPr>
              <a:xfrm>
                <a:off x="4442933" y="2753552"/>
                <a:ext cx="2346668"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6FE1C85A-2E10-DB8B-56D8-33DD00C1EFAF}"/>
                  </a:ext>
                </a:extLst>
              </p:cNvPr>
              <p:cNvSpPr txBox="1"/>
              <p:nvPr/>
            </p:nvSpPr>
            <p:spPr>
              <a:xfrm>
                <a:off x="4442933" y="3517714"/>
                <a:ext cx="2154308" cy="584775"/>
              </a:xfrm>
              <a:prstGeom prst="rect">
                <a:avLst/>
              </a:prstGeom>
              <a:noFill/>
            </p:spPr>
            <p:txBody>
              <a:bodyPr wrap="none" rtlCol="0">
                <a:spAutoFit/>
              </a:bodyPr>
              <a:lstStyle/>
              <a:p>
                <a14:m>
                  <m:oMath xmlns:m="http://schemas.openxmlformats.org/officeDocument/2006/math">
                    <m:acc>
                      <m:accPr>
                        <m:chr m:val="̅"/>
                        <m:ctrlPr>
                          <a:rPr lang="en-US" altLang="ja-JP" sz="3200" i="1" smtClean="0">
                            <a:latin typeface="Cambria Math" panose="02040503050406030204" pitchFamily="18" charset="0"/>
                            <a:ea typeface="Cambria Math" panose="02040503050406030204" pitchFamily="18" charset="0"/>
                          </a:rPr>
                        </m:ctrlPr>
                      </m:accPr>
                      <m:e>
                        <m:r>
                          <m:rPr>
                            <m:sty m:val="p"/>
                          </m:rPr>
                          <a:rPr lang="en-US" altLang="ja-JP" sz="3200" i="1">
                            <a:latin typeface="Cambria Math" panose="02040503050406030204" pitchFamily="18" charset="0"/>
                            <a:ea typeface="Cambria Math" panose="02040503050406030204" pitchFamily="18" charset="0"/>
                          </a:rPr>
                          <m:t>X</m:t>
                        </m:r>
                      </m:e>
                    </m:acc>
                  </m:oMath>
                </a14:m>
                <a:r>
                  <a:rPr lang="en-US" altLang="ja-JP" sz="3200" dirty="0">
                    <a:ea typeface="Cambria Math" panose="02040503050406030204" pitchFamily="18" charset="0"/>
                  </a:rPr>
                  <a:t> </a:t>
                </a:r>
                <a14:m>
                  <m:oMath xmlns:m="http://schemas.openxmlformats.org/officeDocument/2006/math">
                    <m:r>
                      <a:rPr lang="en-US" altLang="ja-JP" sz="3200" b="0" i="0" smtClean="0">
                        <a:latin typeface="Cambria Math" panose="02040503050406030204" pitchFamily="18" charset="0"/>
                        <a:ea typeface="Cambria Math" panose="02040503050406030204" pitchFamily="18" charset="0"/>
                      </a:rPr>
                      <m:t>+</m:t>
                    </m:r>
                    <m:acc>
                      <m:accPr>
                        <m:chr m:val="̅"/>
                        <m:ctrlPr>
                          <a:rPr lang="en-US" altLang="ja-JP" sz="3200" i="1">
                            <a:latin typeface="Cambria Math" panose="02040503050406030204" pitchFamily="18" charset="0"/>
                            <a:ea typeface="Cambria Math" panose="02040503050406030204" pitchFamily="18" charset="0"/>
                          </a:rPr>
                        </m:ctrlPr>
                      </m:accPr>
                      <m:e>
                        <m:r>
                          <a:rPr lang="en-US" altLang="ja-JP" sz="3200" b="0" i="1" smtClean="0">
                            <a:latin typeface="Cambria Math" panose="02040503050406030204" pitchFamily="18" charset="0"/>
                            <a:ea typeface="Cambria Math" panose="02040503050406030204" pitchFamily="18" charset="0"/>
                          </a:rPr>
                          <m:t>𝑌</m:t>
                        </m:r>
                      </m:e>
                    </m:acc>
                    <m:r>
                      <a:rPr lang="en-US" altLang="ja-JP" sz="3200" b="0" i="1" smtClean="0">
                        <a:latin typeface="Cambria Math" panose="02040503050406030204" pitchFamily="18" charset="0"/>
                        <a:ea typeface="Cambria Math" panose="02040503050406030204" pitchFamily="18" charset="0"/>
                      </a:rPr>
                      <m:t>=</m:t>
                    </m:r>
                    <m:acc>
                      <m:accPr>
                        <m:chr m:val="̅"/>
                        <m:ctrlPr>
                          <a:rPr lang="en-US" altLang="ja-JP" sz="3200" b="0" i="1" smtClean="0">
                            <a:latin typeface="Cambria Math" panose="02040503050406030204" pitchFamily="18" charset="0"/>
                            <a:ea typeface="Cambria Math" panose="02040503050406030204" pitchFamily="18" charset="0"/>
                          </a:rPr>
                        </m:ctrlPr>
                      </m:accPr>
                      <m:e>
                        <m:r>
                          <a:rPr lang="en-US" altLang="ja-JP" sz="3200" b="0" i="1" smtClean="0">
                            <a:latin typeface="Cambria Math" panose="02040503050406030204" pitchFamily="18" charset="0"/>
                            <a:ea typeface="Cambria Math" panose="02040503050406030204" pitchFamily="18" charset="0"/>
                          </a:rPr>
                          <m:t>𝑋𝑌</m:t>
                        </m:r>
                      </m:e>
                    </m:acc>
                  </m:oMath>
                </a14:m>
                <a:endParaRPr kumimoji="1" lang="en-US" altLang="ja-JP" sz="3200" b="0" dirty="0">
                  <a:ea typeface="Cambria Math" panose="02040503050406030204" pitchFamily="18" charset="0"/>
                </a:endParaRPr>
              </a:p>
            </p:txBody>
          </p:sp>
        </mc:Choice>
        <mc:Fallback>
          <p:sp>
            <p:nvSpPr>
              <p:cNvPr id="8" name="テキスト ボックス 7">
                <a:extLst>
                  <a:ext uri="{FF2B5EF4-FFF2-40B4-BE49-F238E27FC236}">
                    <a16:creationId xmlns:a16="http://schemas.microsoft.com/office/drawing/2014/main" id="{6FE1C85A-2E10-DB8B-56D8-33DD00C1EFAF}"/>
                  </a:ext>
                </a:extLst>
              </p:cNvPr>
              <p:cNvSpPr txBox="1">
                <a:spLocks noRot="1" noChangeAspect="1" noMove="1" noResize="1" noEditPoints="1" noAdjustHandles="1" noChangeArrowheads="1" noChangeShapeType="1" noTextEdit="1"/>
              </p:cNvSpPr>
              <p:nvPr/>
            </p:nvSpPr>
            <p:spPr>
              <a:xfrm>
                <a:off x="4442933" y="3517714"/>
                <a:ext cx="2154308" cy="584775"/>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624735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F7D9F6EA-6101-F3C7-83C4-A2882AC09747}"/>
              </a:ext>
            </a:extLst>
          </p:cNvPr>
          <p:cNvSpPr>
            <a:spLocks noGrp="1"/>
          </p:cNvSpPr>
          <p:nvPr>
            <p:ph type="ftr" sz="quarter" idx="11"/>
          </p:nvPr>
        </p:nvSpPr>
        <p:spPr/>
        <p:txBody>
          <a:bodyPr/>
          <a:lstStyle/>
          <a:p>
            <a:r>
              <a:rPr kumimoji="1" lang="en-US" altLang="ja-JP"/>
              <a:t>Hikoto Iseda</a:t>
            </a:r>
            <a:endParaRPr kumimoji="1" lang="ja-JP" altLang="en-US"/>
          </a:p>
        </p:txBody>
      </p:sp>
      <p:sp>
        <p:nvSpPr>
          <p:cNvPr id="3" name="スライド番号プレースホルダー 2">
            <a:extLst>
              <a:ext uri="{FF2B5EF4-FFF2-40B4-BE49-F238E27FC236}">
                <a16:creationId xmlns:a16="http://schemas.microsoft.com/office/drawing/2014/main" id="{7042ED3D-3E22-535A-2EC7-6F490BF2A3E1}"/>
              </a:ext>
            </a:extLst>
          </p:cNvPr>
          <p:cNvSpPr>
            <a:spLocks noGrp="1"/>
          </p:cNvSpPr>
          <p:nvPr>
            <p:ph type="sldNum" sz="quarter" idx="12"/>
          </p:nvPr>
        </p:nvSpPr>
        <p:spPr/>
        <p:txBody>
          <a:bodyPr/>
          <a:lstStyle/>
          <a:p>
            <a:fld id="{40E56BE1-9742-4F29-8D63-9E2A886A5384}" type="slidenum">
              <a:rPr kumimoji="1" lang="ja-JP" altLang="en-US" smtClean="0"/>
              <a:t>66</a:t>
            </a:fld>
            <a:endParaRPr kumimoji="1" lang="ja-JP" altLang="en-US"/>
          </a:p>
        </p:txBody>
      </p:sp>
      <p:sp>
        <p:nvSpPr>
          <p:cNvPr id="4" name="テキスト ボックス 3">
            <a:extLst>
              <a:ext uri="{FF2B5EF4-FFF2-40B4-BE49-F238E27FC236}">
                <a16:creationId xmlns:a16="http://schemas.microsoft.com/office/drawing/2014/main" id="{86EC4D72-2A64-E4FE-1620-C4815D6BAEE8}"/>
              </a:ext>
            </a:extLst>
          </p:cNvPr>
          <p:cNvSpPr txBox="1"/>
          <p:nvPr/>
        </p:nvSpPr>
        <p:spPr>
          <a:xfrm>
            <a:off x="3464510" y="3429000"/>
            <a:ext cx="5262979" cy="769441"/>
          </a:xfrm>
          <a:prstGeom prst="rect">
            <a:avLst/>
          </a:prstGeom>
          <a:noFill/>
        </p:spPr>
        <p:txBody>
          <a:bodyPr wrap="none" rtlCol="0">
            <a:spAutoFit/>
          </a:bodyPr>
          <a:lstStyle/>
          <a:p>
            <a:r>
              <a:rPr kumimoji="1" lang="ja-JP" altLang="en-US" sz="4400" dirty="0"/>
              <a:t>お疲れさまでした！</a:t>
            </a:r>
          </a:p>
        </p:txBody>
      </p:sp>
    </p:spTree>
    <p:extLst>
      <p:ext uri="{BB962C8B-B14F-4D97-AF65-F5344CB8AC3E}">
        <p14:creationId xmlns:p14="http://schemas.microsoft.com/office/powerpoint/2010/main" val="2688962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3B77D-5BF1-0160-380E-B835E85532E6}"/>
              </a:ext>
            </a:extLst>
          </p:cNvPr>
          <p:cNvSpPr>
            <a:spLocks noGrp="1"/>
          </p:cNvSpPr>
          <p:nvPr>
            <p:ph type="title"/>
          </p:nvPr>
        </p:nvSpPr>
        <p:spPr/>
        <p:txBody>
          <a:bodyPr/>
          <a:lstStyle/>
          <a:p>
            <a:r>
              <a:rPr kumimoji="1" lang="ja-JP" altLang="en-US" dirty="0"/>
              <a:t>２進数の数え方</a:t>
            </a:r>
          </a:p>
        </p:txBody>
      </p:sp>
      <p:graphicFrame>
        <p:nvGraphicFramePr>
          <p:cNvPr id="4" name="表 3">
            <a:extLst>
              <a:ext uri="{FF2B5EF4-FFF2-40B4-BE49-F238E27FC236}">
                <a16:creationId xmlns:a16="http://schemas.microsoft.com/office/drawing/2014/main" id="{2F4E0EAE-85EF-A9A2-EBF5-6222787AE68B}"/>
              </a:ext>
            </a:extLst>
          </p:cNvPr>
          <p:cNvGraphicFramePr>
            <a:graphicFrameLocks noGrp="1"/>
          </p:cNvGraphicFramePr>
          <p:nvPr>
            <p:extLst>
              <p:ext uri="{D42A27DB-BD31-4B8C-83A1-F6EECF244321}">
                <p14:modId xmlns:p14="http://schemas.microsoft.com/office/powerpoint/2010/main" val="1867949286"/>
              </p:ext>
            </p:extLst>
          </p:nvPr>
        </p:nvGraphicFramePr>
        <p:xfrm>
          <a:off x="2975276" y="2003662"/>
          <a:ext cx="4031916" cy="3043810"/>
        </p:xfrm>
        <a:graphic>
          <a:graphicData uri="http://schemas.openxmlformats.org/drawingml/2006/table">
            <a:tbl>
              <a:tblPr firstRow="1" bandRow="1">
                <a:tableStyleId>{5C22544A-7EE6-4342-B048-85BDC9FD1C3A}</a:tableStyleId>
              </a:tblPr>
              <a:tblGrid>
                <a:gridCol w="2015958">
                  <a:extLst>
                    <a:ext uri="{9D8B030D-6E8A-4147-A177-3AD203B41FA5}">
                      <a16:colId xmlns:a16="http://schemas.microsoft.com/office/drawing/2014/main" val="3981160720"/>
                    </a:ext>
                  </a:extLst>
                </a:gridCol>
                <a:gridCol w="2015958">
                  <a:extLst>
                    <a:ext uri="{9D8B030D-6E8A-4147-A177-3AD203B41FA5}">
                      <a16:colId xmlns:a16="http://schemas.microsoft.com/office/drawing/2014/main" val="2627014586"/>
                    </a:ext>
                  </a:extLst>
                </a:gridCol>
              </a:tblGrid>
              <a:tr h="434830">
                <a:tc>
                  <a:txBody>
                    <a:bodyPr/>
                    <a:lstStyle/>
                    <a:p>
                      <a:pPr algn="ctr"/>
                      <a:r>
                        <a:rPr kumimoji="1" lang="ja-JP" altLang="en-US" dirty="0"/>
                        <a:t>１０進数</a:t>
                      </a:r>
                    </a:p>
                  </a:txBody>
                  <a:tcPr/>
                </a:tc>
                <a:tc>
                  <a:txBody>
                    <a:bodyPr/>
                    <a:lstStyle/>
                    <a:p>
                      <a:pPr algn="ctr"/>
                      <a:r>
                        <a:rPr kumimoji="1" lang="ja-JP" altLang="en-US" dirty="0"/>
                        <a:t>２進数</a:t>
                      </a:r>
                    </a:p>
                  </a:txBody>
                  <a:tcPr/>
                </a:tc>
                <a:extLst>
                  <a:ext uri="{0D108BD9-81ED-4DB2-BD59-A6C34878D82A}">
                    <a16:rowId xmlns:a16="http://schemas.microsoft.com/office/drawing/2014/main" val="2860394332"/>
                  </a:ext>
                </a:extLst>
              </a:tr>
              <a:tr h="434830">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379186058"/>
                  </a:ext>
                </a:extLst>
              </a:tr>
              <a:tr h="43483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9474878"/>
                  </a:ext>
                </a:extLst>
              </a:tr>
              <a:tr h="434830">
                <a:tc>
                  <a:txBody>
                    <a:bodyPr/>
                    <a:lstStyle/>
                    <a:p>
                      <a:pPr algn="ctr"/>
                      <a:r>
                        <a:rPr kumimoji="1" lang="en-US" altLang="ja-JP" dirty="0"/>
                        <a:t>2</a:t>
                      </a:r>
                      <a:endParaRPr kumimoji="1" lang="ja-JP" altLang="en-US" dirty="0"/>
                    </a:p>
                  </a:txBody>
                  <a:tcPr/>
                </a:tc>
                <a:tc>
                  <a:txBody>
                    <a:bodyPr/>
                    <a:lstStyle/>
                    <a:p>
                      <a:pPr algn="ctr"/>
                      <a:r>
                        <a:rPr kumimoji="1" lang="en-US" altLang="ja-JP" dirty="0"/>
                        <a:t>10</a:t>
                      </a:r>
                      <a:endParaRPr kumimoji="1" lang="ja-JP" altLang="en-US" dirty="0"/>
                    </a:p>
                  </a:txBody>
                  <a:tcPr/>
                </a:tc>
                <a:extLst>
                  <a:ext uri="{0D108BD9-81ED-4DB2-BD59-A6C34878D82A}">
                    <a16:rowId xmlns:a16="http://schemas.microsoft.com/office/drawing/2014/main" val="3053772036"/>
                  </a:ext>
                </a:extLst>
              </a:tr>
              <a:tr h="434830">
                <a:tc>
                  <a:txBody>
                    <a:bodyPr/>
                    <a:lstStyle/>
                    <a:p>
                      <a:pPr algn="ctr"/>
                      <a:r>
                        <a:rPr kumimoji="1" lang="en-US" altLang="ja-JP" dirty="0"/>
                        <a:t>3</a:t>
                      </a:r>
                      <a:endParaRPr kumimoji="1" lang="ja-JP" altLang="en-US" dirty="0"/>
                    </a:p>
                  </a:txBody>
                  <a:tcPr/>
                </a:tc>
                <a:tc>
                  <a:txBody>
                    <a:bodyPr/>
                    <a:lstStyle/>
                    <a:p>
                      <a:pPr algn="ctr"/>
                      <a:r>
                        <a:rPr kumimoji="1" lang="en-US" altLang="ja-JP" dirty="0"/>
                        <a:t>11</a:t>
                      </a:r>
                      <a:endParaRPr kumimoji="1" lang="ja-JP" altLang="en-US" dirty="0"/>
                    </a:p>
                  </a:txBody>
                  <a:tcPr/>
                </a:tc>
                <a:extLst>
                  <a:ext uri="{0D108BD9-81ED-4DB2-BD59-A6C34878D82A}">
                    <a16:rowId xmlns:a16="http://schemas.microsoft.com/office/drawing/2014/main" val="1203890859"/>
                  </a:ext>
                </a:extLst>
              </a:tr>
              <a:tr h="434830">
                <a:tc>
                  <a:txBody>
                    <a:bodyPr/>
                    <a:lstStyle/>
                    <a:p>
                      <a:pPr algn="ctr"/>
                      <a:r>
                        <a:rPr kumimoji="1" lang="en-US" altLang="ja-JP" dirty="0"/>
                        <a:t>4</a:t>
                      </a:r>
                      <a:endParaRPr kumimoji="1" lang="ja-JP" altLang="en-US" dirty="0"/>
                    </a:p>
                  </a:txBody>
                  <a:tcPr/>
                </a:tc>
                <a:tc>
                  <a:txBody>
                    <a:bodyPr/>
                    <a:lstStyle/>
                    <a:p>
                      <a:pPr algn="ctr"/>
                      <a:r>
                        <a:rPr kumimoji="1" lang="en-US" altLang="ja-JP" dirty="0"/>
                        <a:t>100</a:t>
                      </a:r>
                      <a:endParaRPr kumimoji="1" lang="ja-JP" altLang="en-US" dirty="0"/>
                    </a:p>
                  </a:txBody>
                  <a:tcPr/>
                </a:tc>
                <a:extLst>
                  <a:ext uri="{0D108BD9-81ED-4DB2-BD59-A6C34878D82A}">
                    <a16:rowId xmlns:a16="http://schemas.microsoft.com/office/drawing/2014/main" val="3322240362"/>
                  </a:ext>
                </a:extLst>
              </a:tr>
              <a:tr h="434830">
                <a:tc>
                  <a:txBody>
                    <a:bodyPr/>
                    <a:lstStyle/>
                    <a:p>
                      <a:pPr algn="ctr"/>
                      <a:r>
                        <a:rPr kumimoji="1" lang="en-US" altLang="ja-JP" dirty="0"/>
                        <a:t>5</a:t>
                      </a:r>
                      <a:endParaRPr kumimoji="1" lang="ja-JP" altLang="en-US" dirty="0"/>
                    </a:p>
                  </a:txBody>
                  <a:tcPr/>
                </a:tc>
                <a:tc>
                  <a:txBody>
                    <a:bodyPr/>
                    <a:lstStyle/>
                    <a:p>
                      <a:pPr algn="ctr"/>
                      <a:r>
                        <a:rPr kumimoji="1" lang="en-US" altLang="ja-JP" dirty="0"/>
                        <a:t>101</a:t>
                      </a:r>
                      <a:endParaRPr kumimoji="1" lang="ja-JP" altLang="en-US" dirty="0"/>
                    </a:p>
                  </a:txBody>
                  <a:tcPr/>
                </a:tc>
                <a:extLst>
                  <a:ext uri="{0D108BD9-81ED-4DB2-BD59-A6C34878D82A}">
                    <a16:rowId xmlns:a16="http://schemas.microsoft.com/office/drawing/2014/main" val="2081359198"/>
                  </a:ext>
                </a:extLst>
              </a:tr>
            </a:tbl>
          </a:graphicData>
        </a:graphic>
      </p:graphicFrame>
      <p:sp>
        <p:nvSpPr>
          <p:cNvPr id="5" name="吹き出し: 角を丸めた四角形 4">
            <a:extLst>
              <a:ext uri="{FF2B5EF4-FFF2-40B4-BE49-F238E27FC236}">
                <a16:creationId xmlns:a16="http://schemas.microsoft.com/office/drawing/2014/main" id="{3C96B3C5-26E6-B4D4-D9EB-0590346CAEE8}"/>
              </a:ext>
            </a:extLst>
          </p:cNvPr>
          <p:cNvSpPr/>
          <p:nvPr/>
        </p:nvSpPr>
        <p:spPr>
          <a:xfrm>
            <a:off x="7190072" y="1809549"/>
            <a:ext cx="1876927" cy="1001027"/>
          </a:xfrm>
          <a:prstGeom prst="wedgeRoundRectCallout">
            <a:avLst>
              <a:gd name="adj1" fmla="val -54679"/>
              <a:gd name="adj2" fmla="val 6153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0</a:t>
            </a:r>
            <a:r>
              <a:rPr kumimoji="1" lang="ja-JP" altLang="en-US" dirty="0"/>
              <a:t>と</a:t>
            </a:r>
            <a:r>
              <a:rPr kumimoji="1" lang="en-US" altLang="ja-JP" dirty="0"/>
              <a:t>1</a:t>
            </a:r>
            <a:r>
              <a:rPr lang="ja-JP" altLang="en-US" dirty="0"/>
              <a:t>の数え方は同じ</a:t>
            </a:r>
            <a:endParaRPr kumimoji="1" lang="en-US" altLang="ja-JP" dirty="0"/>
          </a:p>
        </p:txBody>
      </p:sp>
      <p:sp>
        <p:nvSpPr>
          <p:cNvPr id="6" name="吹き出し: 角を丸めた四角形 5">
            <a:extLst>
              <a:ext uri="{FF2B5EF4-FFF2-40B4-BE49-F238E27FC236}">
                <a16:creationId xmlns:a16="http://schemas.microsoft.com/office/drawing/2014/main" id="{1F015D21-DD55-0F98-52E0-AB634CB5D474}"/>
              </a:ext>
            </a:extLst>
          </p:cNvPr>
          <p:cNvSpPr/>
          <p:nvPr/>
        </p:nvSpPr>
        <p:spPr>
          <a:xfrm>
            <a:off x="7190072" y="3136231"/>
            <a:ext cx="2464067" cy="646497"/>
          </a:xfrm>
          <a:prstGeom prst="wedgeRoundRectCallout">
            <a:avLst>
              <a:gd name="adj1" fmla="val -68892"/>
              <a:gd name="adj2" fmla="val 232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a:t>
            </a:r>
            <a:r>
              <a:rPr kumimoji="1" lang="ja-JP" altLang="en-US" dirty="0"/>
              <a:t>進数なので</a:t>
            </a:r>
            <a:r>
              <a:rPr kumimoji="1" lang="en-US" altLang="ja-JP" dirty="0"/>
              <a:t>2</a:t>
            </a:r>
            <a:r>
              <a:rPr kumimoji="1" lang="ja-JP" altLang="en-US" dirty="0"/>
              <a:t>まで来たら繰り上がる</a:t>
            </a:r>
            <a:endParaRPr kumimoji="1" lang="en-US" altLang="ja-JP" dirty="0"/>
          </a:p>
        </p:txBody>
      </p:sp>
      <p:sp>
        <p:nvSpPr>
          <p:cNvPr id="7" name="吹き出し: 角を丸めた四角形 6">
            <a:extLst>
              <a:ext uri="{FF2B5EF4-FFF2-40B4-BE49-F238E27FC236}">
                <a16:creationId xmlns:a16="http://schemas.microsoft.com/office/drawing/2014/main" id="{E7231EE1-A23D-F8FB-1E6A-80A3BD8EF081}"/>
              </a:ext>
            </a:extLst>
          </p:cNvPr>
          <p:cNvSpPr/>
          <p:nvPr/>
        </p:nvSpPr>
        <p:spPr>
          <a:xfrm>
            <a:off x="7190072" y="3810000"/>
            <a:ext cx="2464067" cy="646497"/>
          </a:xfrm>
          <a:prstGeom prst="wedgeRoundRectCallout">
            <a:avLst>
              <a:gd name="adj1" fmla="val -77876"/>
              <a:gd name="adj2" fmla="val -3191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１桁目が</a:t>
            </a:r>
            <a:r>
              <a:rPr lang="en-US" altLang="ja-JP" dirty="0"/>
              <a:t>0</a:t>
            </a:r>
            <a:r>
              <a:rPr lang="ja-JP" altLang="en-US" dirty="0"/>
              <a:t>から</a:t>
            </a:r>
            <a:r>
              <a:rPr lang="en-US" altLang="ja-JP" dirty="0"/>
              <a:t>1</a:t>
            </a:r>
            <a:r>
              <a:rPr lang="ja-JP" altLang="en-US" dirty="0"/>
              <a:t>に増える</a:t>
            </a:r>
            <a:endParaRPr kumimoji="1" lang="en-US" altLang="ja-JP" dirty="0"/>
          </a:p>
        </p:txBody>
      </p:sp>
      <p:sp>
        <p:nvSpPr>
          <p:cNvPr id="8" name="吹き出し: 角を丸めた四角形 7">
            <a:extLst>
              <a:ext uri="{FF2B5EF4-FFF2-40B4-BE49-F238E27FC236}">
                <a16:creationId xmlns:a16="http://schemas.microsoft.com/office/drawing/2014/main" id="{DBEADA86-F90F-FB2A-E75E-FCE02CF1FC64}"/>
              </a:ext>
            </a:extLst>
          </p:cNvPr>
          <p:cNvSpPr/>
          <p:nvPr/>
        </p:nvSpPr>
        <p:spPr>
          <a:xfrm>
            <a:off x="7190072" y="4483769"/>
            <a:ext cx="3445844" cy="925628"/>
          </a:xfrm>
          <a:prstGeom prst="wedgeRoundRectCallout">
            <a:avLst>
              <a:gd name="adj1" fmla="val -78267"/>
              <a:gd name="adj2" fmla="val -4978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２桁すべてが</a:t>
            </a:r>
            <a:r>
              <a:rPr lang="en-US" altLang="ja-JP" dirty="0"/>
              <a:t>11</a:t>
            </a:r>
            <a:r>
              <a:rPr lang="ja-JP" altLang="en-US" dirty="0"/>
              <a:t>で埋まると数を表現できなくなるため、桁が増える</a:t>
            </a:r>
            <a:endParaRPr kumimoji="1" lang="en-US" altLang="ja-JP" dirty="0"/>
          </a:p>
        </p:txBody>
      </p:sp>
      <p:sp>
        <p:nvSpPr>
          <p:cNvPr id="3" name="フッター プレースホルダー 2">
            <a:extLst>
              <a:ext uri="{FF2B5EF4-FFF2-40B4-BE49-F238E27FC236}">
                <a16:creationId xmlns:a16="http://schemas.microsoft.com/office/drawing/2014/main" id="{67A762CD-B1D4-DA7F-48C8-CDAB00DB8CD3}"/>
              </a:ext>
            </a:extLst>
          </p:cNvPr>
          <p:cNvSpPr>
            <a:spLocks noGrp="1"/>
          </p:cNvSpPr>
          <p:nvPr>
            <p:ph type="ftr" sz="quarter" idx="11"/>
          </p:nvPr>
        </p:nvSpPr>
        <p:spPr/>
        <p:txBody>
          <a:bodyPr/>
          <a:lstStyle/>
          <a:p>
            <a:r>
              <a:rPr kumimoji="1" lang="en-US" altLang="ja-JP"/>
              <a:t>Hikoto Iseda</a:t>
            </a:r>
            <a:endParaRPr kumimoji="1" lang="ja-JP" altLang="en-US"/>
          </a:p>
        </p:txBody>
      </p:sp>
      <p:sp>
        <p:nvSpPr>
          <p:cNvPr id="9" name="スライド番号プレースホルダー 8">
            <a:extLst>
              <a:ext uri="{FF2B5EF4-FFF2-40B4-BE49-F238E27FC236}">
                <a16:creationId xmlns:a16="http://schemas.microsoft.com/office/drawing/2014/main" id="{3ACB7AB1-B226-9D93-F671-D5F102BBC97A}"/>
              </a:ext>
            </a:extLst>
          </p:cNvPr>
          <p:cNvSpPr>
            <a:spLocks noGrp="1"/>
          </p:cNvSpPr>
          <p:nvPr>
            <p:ph type="sldNum" sz="quarter" idx="12"/>
          </p:nvPr>
        </p:nvSpPr>
        <p:spPr/>
        <p:txBody>
          <a:bodyPr/>
          <a:lstStyle/>
          <a:p>
            <a:fld id="{40E56BE1-9742-4F29-8D63-9E2A886A5384}" type="slidenum">
              <a:rPr kumimoji="1" lang="ja-JP" altLang="en-US" smtClean="0"/>
              <a:t>7</a:t>
            </a:fld>
            <a:endParaRPr kumimoji="1" lang="ja-JP" altLang="en-US"/>
          </a:p>
        </p:txBody>
      </p:sp>
    </p:spTree>
    <p:extLst>
      <p:ext uri="{BB962C8B-B14F-4D97-AF65-F5344CB8AC3E}">
        <p14:creationId xmlns:p14="http://schemas.microsoft.com/office/powerpoint/2010/main" val="1200690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D6F6E7-1D11-D475-FEBD-760E890F1472}"/>
              </a:ext>
            </a:extLst>
          </p:cNvPr>
          <p:cNvSpPr>
            <a:spLocks noGrp="1"/>
          </p:cNvSpPr>
          <p:nvPr>
            <p:ph type="title"/>
          </p:nvPr>
        </p:nvSpPr>
        <p:spPr/>
        <p:txBody>
          <a:bodyPr/>
          <a:lstStyle/>
          <a:p>
            <a:r>
              <a:rPr kumimoji="1" lang="ja-JP" altLang="en-US" dirty="0"/>
              <a:t>２進数の数え方：演習</a:t>
            </a:r>
          </a:p>
        </p:txBody>
      </p:sp>
      <p:sp>
        <p:nvSpPr>
          <p:cNvPr id="3" name="コンテンツ プレースホルダー 2">
            <a:extLst>
              <a:ext uri="{FF2B5EF4-FFF2-40B4-BE49-F238E27FC236}">
                <a16:creationId xmlns:a16="http://schemas.microsoft.com/office/drawing/2014/main" id="{A0B73500-4A6F-08AF-D46D-67E8D2578D51}"/>
              </a:ext>
            </a:extLst>
          </p:cNvPr>
          <p:cNvSpPr>
            <a:spLocks noGrp="1"/>
          </p:cNvSpPr>
          <p:nvPr>
            <p:ph idx="1"/>
          </p:nvPr>
        </p:nvSpPr>
        <p:spPr/>
        <p:txBody>
          <a:bodyPr/>
          <a:lstStyle/>
          <a:p>
            <a:r>
              <a:rPr kumimoji="1" lang="ja-JP" altLang="en-US" dirty="0"/>
              <a:t>２進数で１０まで数えてみよう</a:t>
            </a:r>
            <a:endParaRPr kumimoji="1" lang="en-US" altLang="ja-JP" dirty="0"/>
          </a:p>
        </p:txBody>
      </p:sp>
      <p:sp>
        <p:nvSpPr>
          <p:cNvPr id="4" name="フッター プレースホルダー 3">
            <a:extLst>
              <a:ext uri="{FF2B5EF4-FFF2-40B4-BE49-F238E27FC236}">
                <a16:creationId xmlns:a16="http://schemas.microsoft.com/office/drawing/2014/main" id="{6BDF9AE9-98A0-C5C1-44A8-4D5B4042B81A}"/>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BD5A4B63-51A9-43A9-B46D-F5790AFE2173}"/>
              </a:ext>
            </a:extLst>
          </p:cNvPr>
          <p:cNvSpPr>
            <a:spLocks noGrp="1"/>
          </p:cNvSpPr>
          <p:nvPr>
            <p:ph type="sldNum" sz="quarter" idx="12"/>
          </p:nvPr>
        </p:nvSpPr>
        <p:spPr/>
        <p:txBody>
          <a:bodyPr/>
          <a:lstStyle/>
          <a:p>
            <a:fld id="{40E56BE1-9742-4F29-8D63-9E2A886A5384}" type="slidenum">
              <a:rPr kumimoji="1" lang="ja-JP" altLang="en-US" smtClean="0"/>
              <a:t>8</a:t>
            </a:fld>
            <a:endParaRPr kumimoji="1" lang="ja-JP" altLang="en-US"/>
          </a:p>
        </p:txBody>
      </p:sp>
    </p:spTree>
    <p:extLst>
      <p:ext uri="{BB962C8B-B14F-4D97-AF65-F5344CB8AC3E}">
        <p14:creationId xmlns:p14="http://schemas.microsoft.com/office/powerpoint/2010/main" val="1889804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A64F40-B149-3387-3B65-864B0CD30AC5}"/>
              </a:ext>
            </a:extLst>
          </p:cNvPr>
          <p:cNvSpPr>
            <a:spLocks noGrp="1"/>
          </p:cNvSpPr>
          <p:nvPr>
            <p:ph type="title"/>
          </p:nvPr>
        </p:nvSpPr>
        <p:spPr/>
        <p:txBody>
          <a:bodyPr/>
          <a:lstStyle/>
          <a:p>
            <a:r>
              <a:rPr kumimoji="1" lang="ja-JP" altLang="en-US" dirty="0"/>
              <a:t>２進数の数え方：答え</a:t>
            </a:r>
          </a:p>
        </p:txBody>
      </p:sp>
      <p:graphicFrame>
        <p:nvGraphicFramePr>
          <p:cNvPr id="4" name="コンテンツ プレースホルダー 3">
            <a:extLst>
              <a:ext uri="{FF2B5EF4-FFF2-40B4-BE49-F238E27FC236}">
                <a16:creationId xmlns:a16="http://schemas.microsoft.com/office/drawing/2014/main" id="{14B828B2-E6BB-A989-C70A-3D32344B5546}"/>
              </a:ext>
            </a:extLst>
          </p:cNvPr>
          <p:cNvGraphicFramePr>
            <a:graphicFrameLocks noGrp="1"/>
          </p:cNvGraphicFramePr>
          <p:nvPr>
            <p:ph idx="1"/>
            <p:extLst>
              <p:ext uri="{D42A27DB-BD31-4B8C-83A1-F6EECF244321}">
                <p14:modId xmlns:p14="http://schemas.microsoft.com/office/powerpoint/2010/main" val="3796997346"/>
              </p:ext>
            </p:extLst>
          </p:nvPr>
        </p:nvGraphicFramePr>
        <p:xfrm>
          <a:off x="838200" y="2749617"/>
          <a:ext cx="10515604" cy="2291080"/>
        </p:xfrm>
        <a:graphic>
          <a:graphicData uri="http://schemas.openxmlformats.org/drawingml/2006/table">
            <a:tbl>
              <a:tblPr firstRow="1" bandRow="1">
                <a:tableStyleId>{5940675A-B579-460E-94D1-54222C63F5DA}</a:tableStyleId>
              </a:tblPr>
              <a:tblGrid>
                <a:gridCol w="955964">
                  <a:extLst>
                    <a:ext uri="{9D8B030D-6E8A-4147-A177-3AD203B41FA5}">
                      <a16:colId xmlns:a16="http://schemas.microsoft.com/office/drawing/2014/main" val="1026958995"/>
                    </a:ext>
                  </a:extLst>
                </a:gridCol>
                <a:gridCol w="955964">
                  <a:extLst>
                    <a:ext uri="{9D8B030D-6E8A-4147-A177-3AD203B41FA5}">
                      <a16:colId xmlns:a16="http://schemas.microsoft.com/office/drawing/2014/main" val="316310976"/>
                    </a:ext>
                  </a:extLst>
                </a:gridCol>
                <a:gridCol w="955964">
                  <a:extLst>
                    <a:ext uri="{9D8B030D-6E8A-4147-A177-3AD203B41FA5}">
                      <a16:colId xmlns:a16="http://schemas.microsoft.com/office/drawing/2014/main" val="4081635824"/>
                    </a:ext>
                  </a:extLst>
                </a:gridCol>
                <a:gridCol w="955964">
                  <a:extLst>
                    <a:ext uri="{9D8B030D-6E8A-4147-A177-3AD203B41FA5}">
                      <a16:colId xmlns:a16="http://schemas.microsoft.com/office/drawing/2014/main" val="411570883"/>
                    </a:ext>
                  </a:extLst>
                </a:gridCol>
                <a:gridCol w="955964">
                  <a:extLst>
                    <a:ext uri="{9D8B030D-6E8A-4147-A177-3AD203B41FA5}">
                      <a16:colId xmlns:a16="http://schemas.microsoft.com/office/drawing/2014/main" val="4127610182"/>
                    </a:ext>
                  </a:extLst>
                </a:gridCol>
                <a:gridCol w="955964">
                  <a:extLst>
                    <a:ext uri="{9D8B030D-6E8A-4147-A177-3AD203B41FA5}">
                      <a16:colId xmlns:a16="http://schemas.microsoft.com/office/drawing/2014/main" val="3355339498"/>
                    </a:ext>
                  </a:extLst>
                </a:gridCol>
                <a:gridCol w="955964">
                  <a:extLst>
                    <a:ext uri="{9D8B030D-6E8A-4147-A177-3AD203B41FA5}">
                      <a16:colId xmlns:a16="http://schemas.microsoft.com/office/drawing/2014/main" val="3807696403"/>
                    </a:ext>
                  </a:extLst>
                </a:gridCol>
                <a:gridCol w="955964">
                  <a:extLst>
                    <a:ext uri="{9D8B030D-6E8A-4147-A177-3AD203B41FA5}">
                      <a16:colId xmlns:a16="http://schemas.microsoft.com/office/drawing/2014/main" val="4220595670"/>
                    </a:ext>
                  </a:extLst>
                </a:gridCol>
                <a:gridCol w="955964">
                  <a:extLst>
                    <a:ext uri="{9D8B030D-6E8A-4147-A177-3AD203B41FA5}">
                      <a16:colId xmlns:a16="http://schemas.microsoft.com/office/drawing/2014/main" val="1662285587"/>
                    </a:ext>
                  </a:extLst>
                </a:gridCol>
                <a:gridCol w="955964">
                  <a:extLst>
                    <a:ext uri="{9D8B030D-6E8A-4147-A177-3AD203B41FA5}">
                      <a16:colId xmlns:a16="http://schemas.microsoft.com/office/drawing/2014/main" val="453741303"/>
                    </a:ext>
                  </a:extLst>
                </a:gridCol>
                <a:gridCol w="955964">
                  <a:extLst>
                    <a:ext uri="{9D8B030D-6E8A-4147-A177-3AD203B41FA5}">
                      <a16:colId xmlns:a16="http://schemas.microsoft.com/office/drawing/2014/main" val="4027433226"/>
                    </a:ext>
                  </a:extLst>
                </a:gridCol>
              </a:tblGrid>
              <a:tr h="436613">
                <a:tc>
                  <a:txBody>
                    <a:bodyPr/>
                    <a:lstStyle/>
                    <a:p>
                      <a:r>
                        <a:rPr kumimoji="1" lang="ja-JP" altLang="en-US" dirty="0"/>
                        <a:t>１０</a:t>
                      </a:r>
                      <a:endParaRPr kumimoji="1" lang="en-US" altLang="ja-JP" dirty="0"/>
                    </a:p>
                    <a:p>
                      <a:r>
                        <a:rPr kumimoji="1" lang="ja-JP" altLang="en-US" dirty="0"/>
                        <a:t>進数</a:t>
                      </a:r>
                    </a:p>
                  </a:txBody>
                  <a:tcPr>
                    <a:solidFill>
                      <a:schemeClr val="accent1">
                        <a:lumMod val="40000"/>
                        <a:lumOff val="60000"/>
                      </a:schemeClr>
                    </a:solidFill>
                  </a:tcPr>
                </a:tc>
                <a:tc>
                  <a:txBody>
                    <a:bodyPr/>
                    <a:lstStyle/>
                    <a:p>
                      <a:r>
                        <a:rPr kumimoji="1" lang="en-US" altLang="ja-JP" dirty="0"/>
                        <a:t>1</a:t>
                      </a:r>
                      <a:endParaRPr kumimoji="1" lang="ja-JP" altLang="en-US" dirty="0"/>
                    </a:p>
                  </a:txBody>
                  <a:tcPr>
                    <a:solidFill>
                      <a:schemeClr val="accent1">
                        <a:lumMod val="40000"/>
                        <a:lumOff val="60000"/>
                      </a:schemeClr>
                    </a:solidFill>
                  </a:tcPr>
                </a:tc>
                <a:tc>
                  <a:txBody>
                    <a:bodyPr/>
                    <a:lstStyle/>
                    <a:p>
                      <a:r>
                        <a:rPr kumimoji="1" lang="en-US" altLang="ja-JP" dirty="0"/>
                        <a:t>2</a:t>
                      </a:r>
                    </a:p>
                  </a:txBody>
                  <a:tcPr>
                    <a:solidFill>
                      <a:schemeClr val="accent1">
                        <a:lumMod val="40000"/>
                        <a:lumOff val="60000"/>
                      </a:schemeClr>
                    </a:solidFill>
                  </a:tcPr>
                </a:tc>
                <a:tc>
                  <a:txBody>
                    <a:bodyPr/>
                    <a:lstStyle/>
                    <a:p>
                      <a:r>
                        <a:rPr kumimoji="1" lang="en-US" altLang="ja-JP" dirty="0"/>
                        <a:t>3</a:t>
                      </a:r>
                      <a:endParaRPr kumimoji="1" lang="ja-JP" altLang="en-US" dirty="0"/>
                    </a:p>
                  </a:txBody>
                  <a:tcPr>
                    <a:solidFill>
                      <a:schemeClr val="accent1">
                        <a:lumMod val="40000"/>
                        <a:lumOff val="60000"/>
                      </a:schemeClr>
                    </a:solidFill>
                  </a:tcPr>
                </a:tc>
                <a:tc>
                  <a:txBody>
                    <a:bodyPr/>
                    <a:lstStyle/>
                    <a:p>
                      <a:r>
                        <a:rPr kumimoji="1" lang="en-US" altLang="ja-JP" dirty="0"/>
                        <a:t>4</a:t>
                      </a:r>
                      <a:endParaRPr kumimoji="1" lang="ja-JP" altLang="en-US" dirty="0"/>
                    </a:p>
                  </a:txBody>
                  <a:tcPr>
                    <a:solidFill>
                      <a:schemeClr val="accent1">
                        <a:lumMod val="40000"/>
                        <a:lumOff val="60000"/>
                      </a:schemeClr>
                    </a:solidFill>
                  </a:tcPr>
                </a:tc>
                <a:tc>
                  <a:txBody>
                    <a:bodyPr/>
                    <a:lstStyle/>
                    <a:p>
                      <a:r>
                        <a:rPr kumimoji="1" lang="en-US" altLang="ja-JP" dirty="0"/>
                        <a:t>5</a:t>
                      </a:r>
                      <a:endParaRPr kumimoji="1" lang="ja-JP" altLang="en-US" dirty="0"/>
                    </a:p>
                  </a:txBody>
                  <a:tcPr>
                    <a:solidFill>
                      <a:schemeClr val="accent1">
                        <a:lumMod val="40000"/>
                        <a:lumOff val="60000"/>
                      </a:schemeClr>
                    </a:solidFill>
                  </a:tcPr>
                </a:tc>
                <a:tc>
                  <a:txBody>
                    <a:bodyPr/>
                    <a:lstStyle/>
                    <a:p>
                      <a:r>
                        <a:rPr kumimoji="1" lang="en-US" altLang="ja-JP" dirty="0"/>
                        <a:t>6</a:t>
                      </a:r>
                      <a:endParaRPr kumimoji="1" lang="ja-JP" altLang="en-US" dirty="0"/>
                    </a:p>
                  </a:txBody>
                  <a:tcPr>
                    <a:solidFill>
                      <a:schemeClr val="accent1">
                        <a:lumMod val="40000"/>
                        <a:lumOff val="60000"/>
                      </a:schemeClr>
                    </a:solidFill>
                  </a:tcPr>
                </a:tc>
                <a:tc>
                  <a:txBody>
                    <a:bodyPr/>
                    <a:lstStyle/>
                    <a:p>
                      <a:r>
                        <a:rPr kumimoji="1" lang="en-US" altLang="ja-JP" dirty="0"/>
                        <a:t>7</a:t>
                      </a:r>
                      <a:endParaRPr kumimoji="1" lang="ja-JP" altLang="en-US" dirty="0"/>
                    </a:p>
                  </a:txBody>
                  <a:tcPr>
                    <a:solidFill>
                      <a:schemeClr val="accent1">
                        <a:lumMod val="40000"/>
                        <a:lumOff val="60000"/>
                      </a:schemeClr>
                    </a:solidFill>
                  </a:tcPr>
                </a:tc>
                <a:tc>
                  <a:txBody>
                    <a:bodyPr/>
                    <a:lstStyle/>
                    <a:p>
                      <a:r>
                        <a:rPr kumimoji="1" lang="en-US" altLang="ja-JP" dirty="0"/>
                        <a:t>8</a:t>
                      </a:r>
                      <a:endParaRPr kumimoji="1" lang="ja-JP" altLang="en-US" dirty="0"/>
                    </a:p>
                  </a:txBody>
                  <a:tcPr>
                    <a:solidFill>
                      <a:schemeClr val="accent1">
                        <a:lumMod val="40000"/>
                        <a:lumOff val="60000"/>
                      </a:schemeClr>
                    </a:solidFill>
                  </a:tcPr>
                </a:tc>
                <a:tc>
                  <a:txBody>
                    <a:bodyPr/>
                    <a:lstStyle/>
                    <a:p>
                      <a:r>
                        <a:rPr kumimoji="1" lang="en-US" altLang="ja-JP" dirty="0"/>
                        <a:t>9</a:t>
                      </a:r>
                      <a:endParaRPr kumimoji="1" lang="ja-JP" altLang="en-US" dirty="0"/>
                    </a:p>
                  </a:txBody>
                  <a:tcPr>
                    <a:solidFill>
                      <a:schemeClr val="accent1">
                        <a:lumMod val="40000"/>
                        <a:lumOff val="60000"/>
                      </a:schemeClr>
                    </a:solidFill>
                  </a:tcPr>
                </a:tc>
                <a:tc>
                  <a:txBody>
                    <a:bodyPr/>
                    <a:lstStyle/>
                    <a:p>
                      <a:r>
                        <a:rPr kumimoji="1" lang="en-US" altLang="ja-JP" dirty="0"/>
                        <a:t>10</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3769225944"/>
                  </a:ext>
                </a:extLst>
              </a:tr>
              <a:tr h="370840">
                <a:tc>
                  <a:txBody>
                    <a:bodyPr/>
                    <a:lstStyle/>
                    <a:p>
                      <a:r>
                        <a:rPr kumimoji="1" lang="ja-JP" altLang="en-US" dirty="0"/>
                        <a:t>２進数</a:t>
                      </a:r>
                    </a:p>
                  </a:txBody>
                  <a:tcPr>
                    <a:solidFill>
                      <a:schemeClr val="accent1">
                        <a:lumMod val="20000"/>
                        <a:lumOff val="80000"/>
                      </a:schemeClr>
                    </a:solidFill>
                  </a:tcPr>
                </a:tc>
                <a:tc>
                  <a:txBody>
                    <a:bodyPr/>
                    <a:lstStyle/>
                    <a:p>
                      <a:r>
                        <a:rPr kumimoji="1" lang="en-US" altLang="ja-JP" dirty="0"/>
                        <a:t>1</a:t>
                      </a:r>
                      <a:endParaRPr kumimoji="1" lang="ja-JP" altLang="en-US" dirty="0"/>
                    </a:p>
                  </a:txBody>
                  <a:tcPr>
                    <a:solidFill>
                      <a:schemeClr val="accent1">
                        <a:lumMod val="20000"/>
                        <a:lumOff val="80000"/>
                      </a:schemeClr>
                    </a:solidFill>
                  </a:tcPr>
                </a:tc>
                <a:tc>
                  <a:txBody>
                    <a:bodyPr/>
                    <a:lstStyle/>
                    <a:p>
                      <a:r>
                        <a:rPr kumimoji="1" lang="en-US" altLang="ja-JP" dirty="0"/>
                        <a:t>10</a:t>
                      </a:r>
                      <a:endParaRPr kumimoji="1" lang="ja-JP" altLang="en-US" dirty="0"/>
                    </a:p>
                  </a:txBody>
                  <a:tcPr>
                    <a:solidFill>
                      <a:schemeClr val="accent1">
                        <a:lumMod val="20000"/>
                        <a:lumOff val="80000"/>
                      </a:schemeClr>
                    </a:solidFill>
                  </a:tcPr>
                </a:tc>
                <a:tc>
                  <a:txBody>
                    <a:bodyPr/>
                    <a:lstStyle/>
                    <a:p>
                      <a:r>
                        <a:rPr kumimoji="1" lang="en-US" altLang="ja-JP" dirty="0"/>
                        <a:t>11</a:t>
                      </a:r>
                      <a:endParaRPr kumimoji="1" lang="ja-JP" altLang="en-US" dirty="0"/>
                    </a:p>
                  </a:txBody>
                  <a:tcPr>
                    <a:solidFill>
                      <a:schemeClr val="accent1">
                        <a:lumMod val="20000"/>
                        <a:lumOff val="80000"/>
                      </a:schemeClr>
                    </a:solidFill>
                  </a:tcPr>
                </a:tc>
                <a:tc>
                  <a:txBody>
                    <a:bodyPr/>
                    <a:lstStyle/>
                    <a:p>
                      <a:r>
                        <a:rPr kumimoji="1" lang="en-US" altLang="ja-JP" dirty="0"/>
                        <a:t>100</a:t>
                      </a:r>
                      <a:endParaRPr kumimoji="1" lang="ja-JP" altLang="en-US" dirty="0"/>
                    </a:p>
                  </a:txBody>
                  <a:tcPr>
                    <a:solidFill>
                      <a:schemeClr val="accent1">
                        <a:lumMod val="20000"/>
                        <a:lumOff val="80000"/>
                      </a:schemeClr>
                    </a:solidFill>
                  </a:tcPr>
                </a:tc>
                <a:tc>
                  <a:txBody>
                    <a:bodyPr/>
                    <a:lstStyle/>
                    <a:p>
                      <a:r>
                        <a:rPr kumimoji="1" lang="en-US" altLang="ja-JP" dirty="0"/>
                        <a:t>101</a:t>
                      </a:r>
                      <a:endParaRPr kumimoji="1" lang="ja-JP" altLang="en-US" dirty="0"/>
                    </a:p>
                  </a:txBody>
                  <a:tcPr>
                    <a:solidFill>
                      <a:schemeClr val="accent1">
                        <a:lumMod val="20000"/>
                        <a:lumOff val="80000"/>
                      </a:schemeClr>
                    </a:solidFill>
                  </a:tcPr>
                </a:tc>
                <a:tc>
                  <a:txBody>
                    <a:bodyPr/>
                    <a:lstStyle/>
                    <a:p>
                      <a:r>
                        <a:rPr kumimoji="1" lang="en-US" altLang="ja-JP" dirty="0"/>
                        <a:t>110</a:t>
                      </a:r>
                      <a:endParaRPr kumimoji="1" lang="ja-JP" altLang="en-US" dirty="0"/>
                    </a:p>
                  </a:txBody>
                  <a:tcPr>
                    <a:solidFill>
                      <a:schemeClr val="accent1">
                        <a:lumMod val="20000"/>
                        <a:lumOff val="80000"/>
                      </a:schemeClr>
                    </a:solidFill>
                  </a:tcPr>
                </a:tc>
                <a:tc>
                  <a:txBody>
                    <a:bodyPr/>
                    <a:lstStyle/>
                    <a:p>
                      <a:r>
                        <a:rPr kumimoji="1" lang="en-US" altLang="ja-JP" dirty="0"/>
                        <a:t>111</a:t>
                      </a:r>
                      <a:endParaRPr kumimoji="1" lang="ja-JP" altLang="en-US" dirty="0"/>
                    </a:p>
                  </a:txBody>
                  <a:tcPr>
                    <a:solidFill>
                      <a:schemeClr val="accent1">
                        <a:lumMod val="20000"/>
                        <a:lumOff val="80000"/>
                      </a:schemeClr>
                    </a:solidFill>
                  </a:tcPr>
                </a:tc>
                <a:tc>
                  <a:txBody>
                    <a:bodyPr/>
                    <a:lstStyle/>
                    <a:p>
                      <a:r>
                        <a:rPr kumimoji="1" lang="en-US" altLang="ja-JP" dirty="0"/>
                        <a:t>1000</a:t>
                      </a:r>
                      <a:endParaRPr kumimoji="1" lang="ja-JP" altLang="en-US" dirty="0"/>
                    </a:p>
                  </a:txBody>
                  <a:tcPr>
                    <a:solidFill>
                      <a:schemeClr val="accent1">
                        <a:lumMod val="20000"/>
                        <a:lumOff val="80000"/>
                      </a:schemeClr>
                    </a:solidFill>
                  </a:tcPr>
                </a:tc>
                <a:tc>
                  <a:txBody>
                    <a:bodyPr/>
                    <a:lstStyle/>
                    <a:p>
                      <a:r>
                        <a:rPr kumimoji="1" lang="en-US" altLang="ja-JP" dirty="0"/>
                        <a:t>1001</a:t>
                      </a:r>
                      <a:endParaRPr kumimoji="1" lang="ja-JP" altLang="en-US" dirty="0"/>
                    </a:p>
                  </a:txBody>
                  <a:tcPr>
                    <a:solidFill>
                      <a:schemeClr val="accent1">
                        <a:lumMod val="20000"/>
                        <a:lumOff val="80000"/>
                      </a:schemeClr>
                    </a:solidFill>
                  </a:tcPr>
                </a:tc>
                <a:tc>
                  <a:txBody>
                    <a:bodyPr/>
                    <a:lstStyle/>
                    <a:p>
                      <a:r>
                        <a:rPr kumimoji="1" lang="en-US" altLang="ja-JP" dirty="0"/>
                        <a:t>1010</a:t>
                      </a: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3950070788"/>
                  </a:ext>
                </a:extLst>
              </a:tr>
              <a:tr h="370840">
                <a:tc>
                  <a:txBody>
                    <a:bodyPr/>
                    <a:lstStyle/>
                    <a:p>
                      <a:r>
                        <a:rPr kumimoji="1" lang="ja-JP" altLang="en-US" dirty="0"/>
                        <a:t>１０</a:t>
                      </a:r>
                      <a:endParaRPr kumimoji="1" lang="en-US" altLang="ja-JP" dirty="0"/>
                    </a:p>
                    <a:p>
                      <a:r>
                        <a:rPr kumimoji="1" lang="ja-JP" altLang="en-US" dirty="0"/>
                        <a:t>進数</a:t>
                      </a:r>
                    </a:p>
                  </a:txBody>
                  <a:tcPr>
                    <a:solidFill>
                      <a:schemeClr val="accent1">
                        <a:lumMod val="40000"/>
                        <a:lumOff val="60000"/>
                      </a:schemeClr>
                    </a:solidFill>
                  </a:tcPr>
                </a:tc>
                <a:tc>
                  <a:txBody>
                    <a:bodyPr/>
                    <a:lstStyle/>
                    <a:p>
                      <a:r>
                        <a:rPr kumimoji="1" lang="en-US" altLang="ja-JP" dirty="0"/>
                        <a:t>11</a:t>
                      </a:r>
                      <a:endParaRPr kumimoji="1" lang="ja-JP" altLang="en-US" dirty="0"/>
                    </a:p>
                  </a:txBody>
                  <a:tcPr>
                    <a:solidFill>
                      <a:schemeClr val="accent1">
                        <a:lumMod val="40000"/>
                        <a:lumOff val="60000"/>
                      </a:schemeClr>
                    </a:solidFill>
                  </a:tcPr>
                </a:tc>
                <a:tc>
                  <a:txBody>
                    <a:bodyPr/>
                    <a:lstStyle/>
                    <a:p>
                      <a:r>
                        <a:rPr kumimoji="1" lang="en-US" altLang="ja-JP" dirty="0"/>
                        <a:t>12</a:t>
                      </a:r>
                      <a:endParaRPr kumimoji="1" lang="ja-JP" altLang="en-US" dirty="0"/>
                    </a:p>
                  </a:txBody>
                  <a:tcPr>
                    <a:solidFill>
                      <a:schemeClr val="accent1">
                        <a:lumMod val="40000"/>
                        <a:lumOff val="60000"/>
                      </a:schemeClr>
                    </a:solidFill>
                  </a:tcPr>
                </a:tc>
                <a:tc>
                  <a:txBody>
                    <a:bodyPr/>
                    <a:lstStyle/>
                    <a:p>
                      <a:r>
                        <a:rPr kumimoji="1" lang="en-US" altLang="ja-JP" dirty="0"/>
                        <a:t>13</a:t>
                      </a:r>
                      <a:endParaRPr kumimoji="1" lang="ja-JP" altLang="en-US" dirty="0"/>
                    </a:p>
                  </a:txBody>
                  <a:tcPr>
                    <a:solidFill>
                      <a:schemeClr val="accent1">
                        <a:lumMod val="40000"/>
                        <a:lumOff val="60000"/>
                      </a:schemeClr>
                    </a:solidFill>
                  </a:tcPr>
                </a:tc>
                <a:tc>
                  <a:txBody>
                    <a:bodyPr/>
                    <a:lstStyle/>
                    <a:p>
                      <a:r>
                        <a:rPr kumimoji="1" lang="en-US" altLang="ja-JP" dirty="0"/>
                        <a:t>14</a:t>
                      </a:r>
                      <a:endParaRPr kumimoji="1" lang="ja-JP" altLang="en-US" dirty="0"/>
                    </a:p>
                  </a:txBody>
                  <a:tcPr>
                    <a:solidFill>
                      <a:schemeClr val="accent1">
                        <a:lumMod val="40000"/>
                        <a:lumOff val="60000"/>
                      </a:schemeClr>
                    </a:solidFill>
                  </a:tcPr>
                </a:tc>
                <a:tc>
                  <a:txBody>
                    <a:bodyPr/>
                    <a:lstStyle/>
                    <a:p>
                      <a:r>
                        <a:rPr kumimoji="1" lang="en-US" altLang="ja-JP" dirty="0"/>
                        <a:t>15</a:t>
                      </a:r>
                      <a:endParaRPr kumimoji="1" lang="ja-JP" altLang="en-US" dirty="0"/>
                    </a:p>
                  </a:txBody>
                  <a:tcPr>
                    <a:solidFill>
                      <a:schemeClr val="accent1">
                        <a:lumMod val="40000"/>
                        <a:lumOff val="60000"/>
                      </a:schemeClr>
                    </a:solidFill>
                  </a:tcPr>
                </a:tc>
                <a:tc>
                  <a:txBody>
                    <a:bodyPr/>
                    <a:lstStyle/>
                    <a:p>
                      <a:r>
                        <a:rPr kumimoji="1" lang="en-US" altLang="ja-JP" dirty="0"/>
                        <a:t>16</a:t>
                      </a:r>
                      <a:endParaRPr kumimoji="1" lang="ja-JP" altLang="en-US" dirty="0"/>
                    </a:p>
                  </a:txBody>
                  <a:tcPr>
                    <a:solidFill>
                      <a:schemeClr val="accent1">
                        <a:lumMod val="40000"/>
                        <a:lumOff val="60000"/>
                      </a:schemeClr>
                    </a:solidFill>
                  </a:tcPr>
                </a:tc>
                <a:tc>
                  <a:txBody>
                    <a:bodyPr/>
                    <a:lstStyle/>
                    <a:p>
                      <a:r>
                        <a:rPr kumimoji="1" lang="en-US" altLang="ja-JP" dirty="0"/>
                        <a:t>17</a:t>
                      </a:r>
                      <a:endParaRPr kumimoji="1" lang="ja-JP" altLang="en-US" dirty="0"/>
                    </a:p>
                  </a:txBody>
                  <a:tcPr>
                    <a:solidFill>
                      <a:schemeClr val="accent1">
                        <a:lumMod val="40000"/>
                        <a:lumOff val="60000"/>
                      </a:schemeClr>
                    </a:solidFill>
                  </a:tcPr>
                </a:tc>
                <a:tc>
                  <a:txBody>
                    <a:bodyPr/>
                    <a:lstStyle/>
                    <a:p>
                      <a:r>
                        <a:rPr kumimoji="1" lang="en-US" altLang="ja-JP" dirty="0"/>
                        <a:t>18</a:t>
                      </a:r>
                      <a:endParaRPr kumimoji="1" lang="ja-JP" altLang="en-US" dirty="0"/>
                    </a:p>
                  </a:txBody>
                  <a:tcPr>
                    <a:solidFill>
                      <a:schemeClr val="accent1">
                        <a:lumMod val="40000"/>
                        <a:lumOff val="60000"/>
                      </a:schemeClr>
                    </a:solidFill>
                  </a:tcPr>
                </a:tc>
                <a:tc>
                  <a:txBody>
                    <a:bodyPr/>
                    <a:lstStyle/>
                    <a:p>
                      <a:r>
                        <a:rPr kumimoji="1" lang="en-US" altLang="ja-JP" dirty="0"/>
                        <a:t>19</a:t>
                      </a:r>
                      <a:endParaRPr kumimoji="1" lang="ja-JP" altLang="en-US" dirty="0"/>
                    </a:p>
                  </a:txBody>
                  <a:tcPr>
                    <a:solidFill>
                      <a:schemeClr val="accent1">
                        <a:lumMod val="40000"/>
                        <a:lumOff val="60000"/>
                      </a:schemeClr>
                    </a:solidFill>
                  </a:tcPr>
                </a:tc>
                <a:tc>
                  <a:txBody>
                    <a:bodyPr/>
                    <a:lstStyle/>
                    <a:p>
                      <a:r>
                        <a:rPr kumimoji="1" lang="en-US" altLang="ja-JP" dirty="0"/>
                        <a:t>20</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17057219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２進数</a:t>
                      </a:r>
                    </a:p>
                    <a:p>
                      <a:endParaRPr kumimoji="1" lang="ja-JP" altLang="en-US" dirty="0"/>
                    </a:p>
                  </a:txBody>
                  <a:tcPr>
                    <a:solidFill>
                      <a:schemeClr val="accent1">
                        <a:lumMod val="20000"/>
                        <a:lumOff val="80000"/>
                      </a:schemeClr>
                    </a:solidFill>
                  </a:tcPr>
                </a:tc>
                <a:tc>
                  <a:txBody>
                    <a:bodyPr/>
                    <a:lstStyle/>
                    <a:p>
                      <a:r>
                        <a:rPr kumimoji="1" lang="en-US" altLang="ja-JP" dirty="0"/>
                        <a:t>1011</a:t>
                      </a:r>
                      <a:endParaRPr kumimoji="1" lang="ja-JP" altLang="en-US" dirty="0"/>
                    </a:p>
                  </a:txBody>
                  <a:tcPr>
                    <a:solidFill>
                      <a:schemeClr val="accent1">
                        <a:lumMod val="20000"/>
                        <a:lumOff val="80000"/>
                      </a:schemeClr>
                    </a:solidFill>
                  </a:tcPr>
                </a:tc>
                <a:tc>
                  <a:txBody>
                    <a:bodyPr/>
                    <a:lstStyle/>
                    <a:p>
                      <a:r>
                        <a:rPr kumimoji="1" lang="en-US" altLang="ja-JP" dirty="0"/>
                        <a:t>1100</a:t>
                      </a:r>
                      <a:endParaRPr kumimoji="1" lang="ja-JP" altLang="en-US" dirty="0"/>
                    </a:p>
                  </a:txBody>
                  <a:tcPr>
                    <a:solidFill>
                      <a:schemeClr val="accent1">
                        <a:lumMod val="20000"/>
                        <a:lumOff val="80000"/>
                      </a:schemeClr>
                    </a:solidFill>
                  </a:tcPr>
                </a:tc>
                <a:tc>
                  <a:txBody>
                    <a:bodyPr/>
                    <a:lstStyle/>
                    <a:p>
                      <a:r>
                        <a:rPr kumimoji="1" lang="en-US" altLang="ja-JP" dirty="0"/>
                        <a:t>1101</a:t>
                      </a:r>
                      <a:endParaRPr kumimoji="1" lang="ja-JP" altLang="en-US" dirty="0"/>
                    </a:p>
                  </a:txBody>
                  <a:tcPr>
                    <a:solidFill>
                      <a:schemeClr val="accent1">
                        <a:lumMod val="20000"/>
                        <a:lumOff val="80000"/>
                      </a:schemeClr>
                    </a:solidFill>
                  </a:tcPr>
                </a:tc>
                <a:tc>
                  <a:txBody>
                    <a:bodyPr/>
                    <a:lstStyle/>
                    <a:p>
                      <a:r>
                        <a:rPr kumimoji="1" lang="en-US" altLang="ja-JP" dirty="0"/>
                        <a:t>1110</a:t>
                      </a:r>
                      <a:endParaRPr kumimoji="1" lang="ja-JP" altLang="en-US" dirty="0"/>
                    </a:p>
                  </a:txBody>
                  <a:tcPr>
                    <a:solidFill>
                      <a:schemeClr val="accent1">
                        <a:lumMod val="20000"/>
                        <a:lumOff val="80000"/>
                      </a:schemeClr>
                    </a:solidFill>
                  </a:tcPr>
                </a:tc>
                <a:tc>
                  <a:txBody>
                    <a:bodyPr/>
                    <a:lstStyle/>
                    <a:p>
                      <a:r>
                        <a:rPr kumimoji="1" lang="en-US" altLang="ja-JP" dirty="0"/>
                        <a:t>1111</a:t>
                      </a:r>
                      <a:endParaRPr kumimoji="1" lang="ja-JP" altLang="en-US" dirty="0"/>
                    </a:p>
                  </a:txBody>
                  <a:tcPr>
                    <a:solidFill>
                      <a:schemeClr val="accent1">
                        <a:lumMod val="20000"/>
                        <a:lumOff val="80000"/>
                      </a:schemeClr>
                    </a:solidFill>
                  </a:tcPr>
                </a:tc>
                <a:tc>
                  <a:txBody>
                    <a:bodyPr/>
                    <a:lstStyle/>
                    <a:p>
                      <a:r>
                        <a:rPr kumimoji="1" lang="en-US" altLang="ja-JP" dirty="0"/>
                        <a:t>10000</a:t>
                      </a:r>
                      <a:endParaRPr kumimoji="1" lang="ja-JP" altLang="en-US" dirty="0"/>
                    </a:p>
                  </a:txBody>
                  <a:tcPr>
                    <a:solidFill>
                      <a:schemeClr val="accent1">
                        <a:lumMod val="20000"/>
                        <a:lumOff val="80000"/>
                      </a:schemeClr>
                    </a:solidFill>
                  </a:tcPr>
                </a:tc>
                <a:tc>
                  <a:txBody>
                    <a:bodyPr/>
                    <a:lstStyle/>
                    <a:p>
                      <a:r>
                        <a:rPr kumimoji="1" lang="en-US" altLang="ja-JP" dirty="0"/>
                        <a:t>10001</a:t>
                      </a:r>
                      <a:endParaRPr kumimoji="1" lang="ja-JP" altLang="en-US" dirty="0"/>
                    </a:p>
                  </a:txBody>
                  <a:tcPr>
                    <a:solidFill>
                      <a:schemeClr val="accent1">
                        <a:lumMod val="20000"/>
                        <a:lumOff val="80000"/>
                      </a:schemeClr>
                    </a:solidFill>
                  </a:tcPr>
                </a:tc>
                <a:tc>
                  <a:txBody>
                    <a:bodyPr/>
                    <a:lstStyle/>
                    <a:p>
                      <a:r>
                        <a:rPr kumimoji="1" lang="en-US" altLang="ja-JP" dirty="0"/>
                        <a:t>10010</a:t>
                      </a:r>
                      <a:endParaRPr kumimoji="1" lang="ja-JP" altLang="en-US" dirty="0"/>
                    </a:p>
                  </a:txBody>
                  <a:tcPr>
                    <a:solidFill>
                      <a:schemeClr val="accent1">
                        <a:lumMod val="20000"/>
                        <a:lumOff val="80000"/>
                      </a:schemeClr>
                    </a:solidFill>
                  </a:tcPr>
                </a:tc>
                <a:tc>
                  <a:txBody>
                    <a:bodyPr/>
                    <a:lstStyle/>
                    <a:p>
                      <a:r>
                        <a:rPr kumimoji="1" lang="en-US" altLang="ja-JP" dirty="0"/>
                        <a:t>10011</a:t>
                      </a:r>
                      <a:endParaRPr kumimoji="1" lang="ja-JP" altLang="en-US" dirty="0"/>
                    </a:p>
                  </a:txBody>
                  <a:tcPr>
                    <a:solidFill>
                      <a:schemeClr val="accent1">
                        <a:lumMod val="20000"/>
                        <a:lumOff val="80000"/>
                      </a:schemeClr>
                    </a:solidFill>
                  </a:tcPr>
                </a:tc>
                <a:tc>
                  <a:txBody>
                    <a:bodyPr/>
                    <a:lstStyle/>
                    <a:p>
                      <a:r>
                        <a:rPr kumimoji="1" lang="en-US" altLang="ja-JP" dirty="0"/>
                        <a:t>10100</a:t>
                      </a: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2307682484"/>
                  </a:ext>
                </a:extLst>
              </a:tr>
            </a:tbl>
          </a:graphicData>
        </a:graphic>
      </p:graphicFrame>
      <p:sp>
        <p:nvSpPr>
          <p:cNvPr id="3" name="フッター プレースホルダー 2">
            <a:extLst>
              <a:ext uri="{FF2B5EF4-FFF2-40B4-BE49-F238E27FC236}">
                <a16:creationId xmlns:a16="http://schemas.microsoft.com/office/drawing/2014/main" id="{23CA857C-BB9D-EC2A-2DCA-C830AAEEB9BC}"/>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489F9A7B-E1D2-1AFF-2216-1EEA2772415A}"/>
              </a:ext>
            </a:extLst>
          </p:cNvPr>
          <p:cNvSpPr>
            <a:spLocks noGrp="1"/>
          </p:cNvSpPr>
          <p:nvPr>
            <p:ph type="sldNum" sz="quarter" idx="12"/>
          </p:nvPr>
        </p:nvSpPr>
        <p:spPr/>
        <p:txBody>
          <a:bodyPr/>
          <a:lstStyle/>
          <a:p>
            <a:fld id="{40E56BE1-9742-4F29-8D63-9E2A886A5384}" type="slidenum">
              <a:rPr kumimoji="1" lang="ja-JP" altLang="en-US" smtClean="0"/>
              <a:t>9</a:t>
            </a:fld>
            <a:endParaRPr kumimoji="1" lang="ja-JP" altLang="en-US"/>
          </a:p>
        </p:txBody>
      </p:sp>
    </p:spTree>
    <p:extLst>
      <p:ext uri="{BB962C8B-B14F-4D97-AF65-F5344CB8AC3E}">
        <p14:creationId xmlns:p14="http://schemas.microsoft.com/office/powerpoint/2010/main" val="962853762"/>
      </p:ext>
    </p:extLst>
  </p:cSld>
  <p:clrMapOvr>
    <a:masterClrMapping/>
  </p:clrMapOvr>
</p:sld>
</file>

<file path=ppt/theme/theme1.xml><?xml version="1.0" encoding="utf-8"?>
<a:theme xmlns:a="http://schemas.openxmlformats.org/drawingml/2006/main" name="Office テーマ">
  <a:themeElements>
    <a:clrScheme name="黄緑">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TotalTime>
  <Words>3775</Words>
  <Application>Microsoft Office PowerPoint</Application>
  <PresentationFormat>ワイド画面</PresentationFormat>
  <Paragraphs>1571</Paragraphs>
  <Slides>66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66</vt:i4>
      </vt:variant>
    </vt:vector>
  </HeadingPairs>
  <TitlesOfParts>
    <vt:vector size="72" baseType="lpstr">
      <vt:lpstr>游ゴシック</vt:lpstr>
      <vt:lpstr>游ゴシック Light</vt:lpstr>
      <vt:lpstr>Arial</vt:lpstr>
      <vt:lpstr>Cambria Math</vt:lpstr>
      <vt:lpstr>Wingdings</vt:lpstr>
      <vt:lpstr>Office テーマ</vt:lpstr>
      <vt:lpstr>第１回勉強会</vt:lpstr>
      <vt:lpstr>この時間の方針</vt:lpstr>
      <vt:lpstr>参考図書</vt:lpstr>
      <vt:lpstr>今回のコンテンツ</vt:lpstr>
      <vt:lpstr>二進数とは何か</vt:lpstr>
      <vt:lpstr>コンピュータ上での数の表し方</vt:lpstr>
      <vt:lpstr>２進数の数え方</vt:lpstr>
      <vt:lpstr>２進数の数え方：演習</vt:lpstr>
      <vt:lpstr>２進数の数え方：答え</vt:lpstr>
      <vt:lpstr>２進数の数え方</vt:lpstr>
      <vt:lpstr>２進数の数え方</vt:lpstr>
      <vt:lpstr>２進数の数え方</vt:lpstr>
      <vt:lpstr>その他の進数</vt:lpstr>
      <vt:lpstr>その他の進数</vt:lpstr>
      <vt:lpstr>その他の進数</vt:lpstr>
      <vt:lpstr>基数変換</vt:lpstr>
      <vt:lpstr>基数変換</vt:lpstr>
      <vt:lpstr>2進数→10進数の変換</vt:lpstr>
      <vt:lpstr>2進数→10進数の変換：演習</vt:lpstr>
      <vt:lpstr>2進数→10進数の変換：答え</vt:lpstr>
      <vt:lpstr>2進数→10進数の変換</vt:lpstr>
      <vt:lpstr>2進数→10進数の変換：演習</vt:lpstr>
      <vt:lpstr>2進数→10進数の変換：演習</vt:lpstr>
      <vt:lpstr>10進数→2進数の変換</vt:lpstr>
      <vt:lpstr>10進数→2進数の変換</vt:lpstr>
      <vt:lpstr>10進数→2進数の変換：演習</vt:lpstr>
      <vt:lpstr>10進数→2進数の変換：答え</vt:lpstr>
      <vt:lpstr>2進数→16進数の変換</vt:lpstr>
      <vt:lpstr>2進数→16進数の変換</vt:lpstr>
      <vt:lpstr>2進数→16進数の変換</vt:lpstr>
      <vt:lpstr>2進数→16進数の変換：演習</vt:lpstr>
      <vt:lpstr>2進数→16進数の変換：答え</vt:lpstr>
      <vt:lpstr>2進数→16進数の変換：演習</vt:lpstr>
      <vt:lpstr>2進数→16進数の変換：答え</vt:lpstr>
      <vt:lpstr>16進数→2進数の変換</vt:lpstr>
      <vt:lpstr>16進数→2進数の変換：演習</vt:lpstr>
      <vt:lpstr>16進数→2進数の変換：答え</vt:lpstr>
      <vt:lpstr>16進数→2進数の変換：演習</vt:lpstr>
      <vt:lpstr>16進数→2進数の変換：答え</vt:lpstr>
      <vt:lpstr>2進数→8進数の変換</vt:lpstr>
      <vt:lpstr>2進数→8進数の変換</vt:lpstr>
      <vt:lpstr>2進数→8進数の変換</vt:lpstr>
      <vt:lpstr>2進数→8進数の変換</vt:lpstr>
      <vt:lpstr>8進数→2進数の変換</vt:lpstr>
      <vt:lpstr>2進数→8進数の変換</vt:lpstr>
      <vt:lpstr>集合と命題</vt:lpstr>
      <vt:lpstr>集合と論理演算</vt:lpstr>
      <vt:lpstr>集合と論理演算</vt:lpstr>
      <vt:lpstr>集合と論理演算</vt:lpstr>
      <vt:lpstr>集合と論理演算</vt:lpstr>
      <vt:lpstr>集合と論理演算</vt:lpstr>
      <vt:lpstr>集合と論理演算</vt:lpstr>
      <vt:lpstr>集合と論理演算</vt:lpstr>
      <vt:lpstr>集合と論理演算</vt:lpstr>
      <vt:lpstr>集合と論理演算</vt:lpstr>
      <vt:lpstr>集合と論理演算：演習</vt:lpstr>
      <vt:lpstr>集合と論理演算：答え</vt:lpstr>
      <vt:lpstr>集合と論理演算：演習</vt:lpstr>
      <vt:lpstr>集合と論理演算：答え</vt:lpstr>
      <vt:lpstr>集合と論理演算：答え</vt:lpstr>
      <vt:lpstr>集合と論理演算：演習</vt:lpstr>
      <vt:lpstr>集合と論理演算：ド・モルガンの法則</vt:lpstr>
      <vt:lpstr>集合と論理演算：ド・モルガンの法則２</vt:lpstr>
      <vt:lpstr>集合と論理演算：ド・モルガンの法則２</vt:lpstr>
      <vt:lpstr>集合と論理演算</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第１回勉強会</dc:title>
  <dc:creator>user</dc:creator>
  <cp:lastModifiedBy>user</cp:lastModifiedBy>
  <cp:revision>19</cp:revision>
  <dcterms:created xsi:type="dcterms:W3CDTF">2023-12-12T06:47:16Z</dcterms:created>
  <dcterms:modified xsi:type="dcterms:W3CDTF">2023-12-14T03:23:08Z</dcterms:modified>
</cp:coreProperties>
</file>