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2" r:id="rId3"/>
    <p:sldId id="346" r:id="rId4"/>
    <p:sldId id="347" r:id="rId5"/>
    <p:sldId id="320" r:id="rId6"/>
    <p:sldId id="323" r:id="rId7"/>
    <p:sldId id="324" r:id="rId8"/>
    <p:sldId id="325" r:id="rId9"/>
    <p:sldId id="337" r:id="rId10"/>
    <p:sldId id="326" r:id="rId11"/>
    <p:sldId id="327" r:id="rId12"/>
    <p:sldId id="328" r:id="rId13"/>
    <p:sldId id="329" r:id="rId14"/>
    <p:sldId id="330" r:id="rId15"/>
    <p:sldId id="332" r:id="rId16"/>
    <p:sldId id="333" r:id="rId17"/>
    <p:sldId id="334" r:id="rId18"/>
    <p:sldId id="335" r:id="rId19"/>
    <p:sldId id="399" r:id="rId20"/>
    <p:sldId id="401" r:id="rId21"/>
    <p:sldId id="402" r:id="rId22"/>
    <p:sldId id="405" r:id="rId23"/>
    <p:sldId id="403" r:id="rId24"/>
    <p:sldId id="404" r:id="rId25"/>
    <p:sldId id="348" r:id="rId26"/>
    <p:sldId id="350" r:id="rId27"/>
    <p:sldId id="351" r:id="rId28"/>
    <p:sldId id="353" r:id="rId29"/>
    <p:sldId id="339" r:id="rId30"/>
    <p:sldId id="340" r:id="rId31"/>
    <p:sldId id="338" r:id="rId32"/>
    <p:sldId id="342" r:id="rId33"/>
    <p:sldId id="343" r:id="rId34"/>
    <p:sldId id="344" r:id="rId35"/>
    <p:sldId id="345" r:id="rId36"/>
    <p:sldId id="349" r:id="rId37"/>
    <p:sldId id="354" r:id="rId38"/>
    <p:sldId id="355" r:id="rId39"/>
    <p:sldId id="356" r:id="rId40"/>
    <p:sldId id="357" r:id="rId41"/>
    <p:sldId id="358" r:id="rId42"/>
    <p:sldId id="359" r:id="rId43"/>
    <p:sldId id="360"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19799-72C8-4C10-8982-38428F52F305}" v="872" dt="2023-08-29T08:10:31.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6" d="100"/>
          <a:sy n="66" d="100"/>
        </p:scale>
        <p:origin x="6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E01AF-C6D6-5251-4BA2-DE4BC1B7DA1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4C2EC2-EB31-F3E7-BD80-EC1024909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1A68A2-B4DC-2CCF-4B92-3C1B7C4E8E2C}"/>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B9A5381F-8B3D-07BA-094A-95C1D1F8A3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CD396-4355-0644-87E2-24A6EB971257}"/>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27330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8791E-76D5-01A0-EC33-6FF3CF5247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AD047B-69DF-4980-C439-671288080A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2AEF89-EECB-97AA-B59A-6D9C3C7A64FC}"/>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BB392237-787A-1FED-35AC-9079985FFB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CA9A81-8A37-3BB4-27C4-C32B0B2618D4}"/>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2322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B566DC-CA4A-3946-A46C-D1BE996EF86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9FB143-E283-3101-540E-A8926217B1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48CAF0-00A7-B7EF-5A1C-EBAC4283D83F}"/>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FC6DBDDC-DD13-D2EC-CCA2-05E52B3D16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CB8848-FA6A-97B2-5D9A-A0F493C610D9}"/>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25162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3002E-8F3D-9C97-1756-167113C882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CA40A0-A5FB-0552-D5D8-9E97696669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0E5FAB-37EA-8DE0-C5B5-2F133E9E6DAD}"/>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406505AD-EBA0-3DED-67F9-0D1C5973CA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F24489-90C6-4C4C-BF79-4477D0E94181}"/>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9832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356A9-4EC2-3A16-C5DC-8F60680093C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3FEA6-644C-6434-B461-2BAEEB287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0249E2-3BAB-1AC4-BF1F-E7C477759925}"/>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9642972E-F65B-1056-752B-A8575D29F0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43AD65-A7E6-56CF-DCE4-D5EC437EE105}"/>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21897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C7EFB-A2E4-1582-652C-6B7A91D2FB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C1B23C-0B4E-9981-5D0D-6F853ACFECA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4C8374-0C31-C52A-3B69-0EBB507C379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CAE088-5B98-B965-DF2C-CAEB92C3D190}"/>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6" name="フッター プレースホルダー 5">
            <a:extLst>
              <a:ext uri="{FF2B5EF4-FFF2-40B4-BE49-F238E27FC236}">
                <a16:creationId xmlns:a16="http://schemas.microsoft.com/office/drawing/2014/main" id="{72B2907B-FED1-1932-D06A-BA2D56006E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BCC2CB-BA9F-5FCF-6B72-BEF8AA62AF13}"/>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12936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A372D-E68B-F9B0-B788-7C597A76E42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76C12E-B6BF-2F7F-C502-FE1635683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0B01E23-A56C-597E-A166-3AE9ECA4629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209054-9DE2-CCD9-0B95-D29AED5A2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9E097B4-79B1-7032-ED38-1C8CFDB957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300E29-CF68-4589-BDAF-729405125131}"/>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8" name="フッター プレースホルダー 7">
            <a:extLst>
              <a:ext uri="{FF2B5EF4-FFF2-40B4-BE49-F238E27FC236}">
                <a16:creationId xmlns:a16="http://schemas.microsoft.com/office/drawing/2014/main" id="{39AE0AB5-947A-BEF7-1F1D-AA7F28D59C9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A241F7E-5898-BD44-D3D9-A2A563530EDA}"/>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121218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CC45D-3F43-897C-1844-45DC14B248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6F130ED-8F59-3AA3-C6C4-04158BC95F4C}"/>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4" name="フッター プレースホルダー 3">
            <a:extLst>
              <a:ext uri="{FF2B5EF4-FFF2-40B4-BE49-F238E27FC236}">
                <a16:creationId xmlns:a16="http://schemas.microsoft.com/office/drawing/2014/main" id="{803A0D0C-A3A2-E1A1-A772-72732E030E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D4D37A-8DD5-C4C7-3A04-2ADD396E3E71}"/>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118845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AC7240-B438-8E7D-3D23-C0C8DB59B528}"/>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3" name="フッター プレースホルダー 2">
            <a:extLst>
              <a:ext uri="{FF2B5EF4-FFF2-40B4-BE49-F238E27FC236}">
                <a16:creationId xmlns:a16="http://schemas.microsoft.com/office/drawing/2014/main" id="{52524A30-B187-42B3-BDBE-C4FA44B0E7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081BCA-1B8F-465C-8BD0-EEDC612A9682}"/>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39163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7C55D-6CAB-536A-813F-4CE2E7C2F40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CECE8C-5B66-84AF-01C9-1C6424096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4F18C3-B182-56F3-5A94-BEFD1945A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43250E-3469-9873-D3C7-6C4B2004F566}"/>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6" name="フッター プレースホルダー 5">
            <a:extLst>
              <a:ext uri="{FF2B5EF4-FFF2-40B4-BE49-F238E27FC236}">
                <a16:creationId xmlns:a16="http://schemas.microsoft.com/office/drawing/2014/main" id="{D73F656F-0080-4171-58D8-433A17E5CE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D19025-20BD-8D45-7279-48C362E3252B}"/>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25642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3A51B-DC48-5BC6-4CAB-B6432E316E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8415E1-2E02-D740-A71B-00F7F18A5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51AC5DD-3B80-703C-CB85-BEB607CE9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890385-DE42-744F-2E28-E7F7A26DD91D}"/>
              </a:ext>
            </a:extLst>
          </p:cNvPr>
          <p:cNvSpPr>
            <a:spLocks noGrp="1"/>
          </p:cNvSpPr>
          <p:nvPr>
            <p:ph type="dt" sz="half" idx="10"/>
          </p:nvPr>
        </p:nvSpPr>
        <p:spPr/>
        <p:txBody>
          <a:bodyPr/>
          <a:lstStyle/>
          <a:p>
            <a:fld id="{B36EDFEC-536B-4A28-85CA-91E21CB61C86}" type="datetimeFigureOut">
              <a:rPr kumimoji="1" lang="ja-JP" altLang="en-US" smtClean="0"/>
              <a:t>2023/11/15</a:t>
            </a:fld>
            <a:endParaRPr kumimoji="1" lang="ja-JP" altLang="en-US"/>
          </a:p>
        </p:txBody>
      </p:sp>
      <p:sp>
        <p:nvSpPr>
          <p:cNvPr id="6" name="フッター プレースホルダー 5">
            <a:extLst>
              <a:ext uri="{FF2B5EF4-FFF2-40B4-BE49-F238E27FC236}">
                <a16:creationId xmlns:a16="http://schemas.microsoft.com/office/drawing/2014/main" id="{489754E4-9DF4-D8E5-989C-8F286AD661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0EF60F-593B-18F5-30E6-C210AED0D9A8}"/>
              </a:ext>
            </a:extLst>
          </p:cNvPr>
          <p:cNvSpPr>
            <a:spLocks noGrp="1"/>
          </p:cNvSpPr>
          <p:nvPr>
            <p:ph type="sldNum" sz="quarter" idx="12"/>
          </p:nvPr>
        </p:nvSpPr>
        <p:spPr/>
        <p:txBody>
          <a:body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308377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40F7A4-A8B6-9590-118E-53FBEFBE5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4B35E6-865B-182E-1646-E289E0D8E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3E9212-ACD6-329E-CF17-32303466D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EDFEC-536B-4A28-85CA-91E21CB61C86}" type="datetimeFigureOut">
              <a:rPr kumimoji="1" lang="ja-JP" altLang="en-US" smtClean="0"/>
              <a:t>2023/11/15</a:t>
            </a:fld>
            <a:endParaRPr kumimoji="1" lang="ja-JP" altLang="en-US"/>
          </a:p>
        </p:txBody>
      </p:sp>
      <p:sp>
        <p:nvSpPr>
          <p:cNvPr id="5" name="フッター プレースホルダー 4">
            <a:extLst>
              <a:ext uri="{FF2B5EF4-FFF2-40B4-BE49-F238E27FC236}">
                <a16:creationId xmlns:a16="http://schemas.microsoft.com/office/drawing/2014/main" id="{13EE51C5-B79D-C09D-94F6-7956287EC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F3213ED-5C6E-9C44-DD45-6910FEDCB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360FD-C1EC-4496-9165-4A386837105F}" type="slidenum">
              <a:rPr kumimoji="1" lang="ja-JP" altLang="en-US" smtClean="0"/>
              <a:t>‹#›</a:t>
            </a:fld>
            <a:endParaRPr kumimoji="1" lang="ja-JP" altLang="en-US"/>
          </a:p>
        </p:txBody>
      </p:sp>
    </p:spTree>
    <p:extLst>
      <p:ext uri="{BB962C8B-B14F-4D97-AF65-F5344CB8AC3E}">
        <p14:creationId xmlns:p14="http://schemas.microsoft.com/office/powerpoint/2010/main" val="41531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orms.gle/eyCyZQEweeZdDR5J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aKWy1Z5" TargetMode="External"/><Relationship Id="rId2" Type="http://schemas.openxmlformats.org/officeDocument/2006/relationships/hyperlink" Target="https://www.fe-siken.com/" TargetMode="External"/><Relationship Id="rId1" Type="http://schemas.openxmlformats.org/officeDocument/2006/relationships/slideLayout" Target="../slideLayouts/slideLayout2.xml"/><Relationship Id="rId4" Type="http://schemas.openxmlformats.org/officeDocument/2006/relationships/hyperlink" Target="https://amzn.asia/d/byyUB2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SzrU5p6HaRa9gPJwrPAfD3txBt4Wos8C?usp=drive_link" TargetMode="External"/><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lgo-method.com/" TargetMode="External"/><Relationship Id="rId2" Type="http://schemas.openxmlformats.org/officeDocument/2006/relationships/hyperlink" Target="https://amzn.asia/d/eqmj8N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8CF9C-FA8D-0E25-1CFA-D9C961F53658}"/>
              </a:ext>
            </a:extLst>
          </p:cNvPr>
          <p:cNvSpPr>
            <a:spLocks noGrp="1"/>
          </p:cNvSpPr>
          <p:nvPr>
            <p:ph type="title"/>
          </p:nvPr>
        </p:nvSpPr>
        <p:spPr/>
        <p:txBody>
          <a:bodyPr/>
          <a:lstStyle/>
          <a:p>
            <a:r>
              <a:rPr kumimoji="1" lang="en-US" altLang="ja-JP" dirty="0"/>
              <a:t>Unit</a:t>
            </a:r>
            <a:r>
              <a:rPr kumimoji="1" lang="ja-JP" altLang="en-US" dirty="0"/>
              <a:t>５</a:t>
            </a:r>
          </a:p>
        </p:txBody>
      </p:sp>
      <p:sp>
        <p:nvSpPr>
          <p:cNvPr id="3" name="テキスト プレースホルダー 2">
            <a:extLst>
              <a:ext uri="{FF2B5EF4-FFF2-40B4-BE49-F238E27FC236}">
                <a16:creationId xmlns:a16="http://schemas.microsoft.com/office/drawing/2014/main" id="{3AAF8700-502C-276C-D87D-75D32463A8CE}"/>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3726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A5C00-15C3-A71A-FFE9-E4E2135D5C79}"/>
              </a:ext>
            </a:extLst>
          </p:cNvPr>
          <p:cNvSpPr>
            <a:spLocks noGrp="1"/>
          </p:cNvSpPr>
          <p:nvPr>
            <p:ph type="title"/>
          </p:nvPr>
        </p:nvSpPr>
        <p:spPr/>
        <p:txBody>
          <a:bodyPr/>
          <a:lstStyle/>
          <a:p>
            <a:r>
              <a:rPr kumimoji="1" lang="ja-JP" altLang="en-US" dirty="0"/>
              <a:t>例えば</a:t>
            </a:r>
          </a:p>
        </p:txBody>
      </p:sp>
      <p:sp>
        <p:nvSpPr>
          <p:cNvPr id="3" name="コンテンツ プレースホルダー 2">
            <a:extLst>
              <a:ext uri="{FF2B5EF4-FFF2-40B4-BE49-F238E27FC236}">
                <a16:creationId xmlns:a16="http://schemas.microsoft.com/office/drawing/2014/main" id="{CE2617AA-4049-FADE-8A79-C7047A8603C1}"/>
              </a:ext>
            </a:extLst>
          </p:cNvPr>
          <p:cNvSpPr>
            <a:spLocks noGrp="1"/>
          </p:cNvSpPr>
          <p:nvPr>
            <p:ph idx="1"/>
          </p:nvPr>
        </p:nvSpPr>
        <p:spPr/>
        <p:txBody>
          <a:bodyPr/>
          <a:lstStyle/>
          <a:p>
            <a:r>
              <a:rPr lang="ja-JP" altLang="en-US" dirty="0"/>
              <a:t>創造主（神）が生物を作り出す過程を構造化プログラミング（</a:t>
            </a:r>
            <a:r>
              <a:rPr lang="en-US" altLang="ja-JP" dirty="0"/>
              <a:t>SP</a:t>
            </a:r>
            <a:r>
              <a:rPr lang="ja-JP" altLang="en-US" dirty="0"/>
              <a:t>）的・オブジェクト指向プログラミング（</a:t>
            </a:r>
            <a:r>
              <a:rPr lang="en-US" altLang="ja-JP" dirty="0"/>
              <a:t>OOT</a:t>
            </a:r>
            <a:r>
              <a:rPr lang="ja-JP" altLang="en-US" dirty="0"/>
              <a:t>）的に考えてみる</a:t>
            </a:r>
            <a:endParaRPr kumimoji="1" lang="ja-JP" altLang="en-US" dirty="0"/>
          </a:p>
        </p:txBody>
      </p:sp>
      <p:pic>
        <p:nvPicPr>
          <p:cNvPr id="4" name="コンテンツ プレースホルダー 4">
            <a:extLst>
              <a:ext uri="{FF2B5EF4-FFF2-40B4-BE49-F238E27FC236}">
                <a16:creationId xmlns:a16="http://schemas.microsoft.com/office/drawing/2014/main" id="{428DE999-4DC6-EC8F-E744-2C003DB60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644" y="3429000"/>
            <a:ext cx="2011681" cy="2345985"/>
          </a:xfrm>
          <a:prstGeom prst="rect">
            <a:avLst/>
          </a:prstGeom>
        </p:spPr>
      </p:pic>
    </p:spTree>
    <p:extLst>
      <p:ext uri="{BB962C8B-B14F-4D97-AF65-F5344CB8AC3E}">
        <p14:creationId xmlns:p14="http://schemas.microsoft.com/office/powerpoint/2010/main" val="75174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ABCC7-1510-F115-9DA8-3B6D90B3D023}"/>
              </a:ext>
            </a:extLst>
          </p:cNvPr>
          <p:cNvSpPr>
            <a:spLocks noGrp="1"/>
          </p:cNvSpPr>
          <p:nvPr>
            <p:ph type="title"/>
          </p:nvPr>
        </p:nvSpPr>
        <p:spPr/>
        <p:txBody>
          <a:bodyPr/>
          <a:lstStyle/>
          <a:p>
            <a:r>
              <a:rPr kumimoji="1" lang="en-US" altLang="ja-JP" dirty="0"/>
              <a:t>SP</a:t>
            </a:r>
            <a:r>
              <a:rPr kumimoji="1" lang="ja-JP" altLang="en-US" dirty="0"/>
              <a:t>神の場合１</a:t>
            </a:r>
          </a:p>
        </p:txBody>
      </p:sp>
      <p:pic>
        <p:nvPicPr>
          <p:cNvPr id="5" name="コンテンツ プレースホルダー 4">
            <a:extLst>
              <a:ext uri="{FF2B5EF4-FFF2-40B4-BE49-F238E27FC236}">
                <a16:creationId xmlns:a16="http://schemas.microsoft.com/office/drawing/2014/main" id="{D69742B2-4351-4698-1333-AAE96E836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75619"/>
            <a:ext cx="1554087" cy="1812347"/>
          </a:xfrm>
        </p:spPr>
      </p:pic>
      <p:sp>
        <p:nvSpPr>
          <p:cNvPr id="6" name="吹き出し: 角を丸めた四角形 5">
            <a:extLst>
              <a:ext uri="{FF2B5EF4-FFF2-40B4-BE49-F238E27FC236}">
                <a16:creationId xmlns:a16="http://schemas.microsoft.com/office/drawing/2014/main" id="{D18EE93E-7BEE-CA85-6BE0-B0986DF63382}"/>
              </a:ext>
            </a:extLst>
          </p:cNvPr>
          <p:cNvSpPr/>
          <p:nvPr/>
        </p:nvSpPr>
        <p:spPr>
          <a:xfrm>
            <a:off x="1393739" y="2377441"/>
            <a:ext cx="2267798" cy="1176688"/>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まず草でも作るか</a:t>
            </a:r>
          </a:p>
        </p:txBody>
      </p:sp>
      <p:pic>
        <p:nvPicPr>
          <p:cNvPr id="7" name="コンテンツ プレースホルダー 4">
            <a:extLst>
              <a:ext uri="{FF2B5EF4-FFF2-40B4-BE49-F238E27FC236}">
                <a16:creationId xmlns:a16="http://schemas.microsoft.com/office/drawing/2014/main" id="{A2CCD334-5A21-C692-EDC4-0D74C955C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49" y="3375619"/>
            <a:ext cx="1554087" cy="1812347"/>
          </a:xfrm>
          <a:prstGeom prst="rect">
            <a:avLst/>
          </a:prstGeom>
        </p:spPr>
      </p:pic>
      <p:sp>
        <p:nvSpPr>
          <p:cNvPr id="8" name="吹き出し: 角を丸めた四角形 7">
            <a:extLst>
              <a:ext uri="{FF2B5EF4-FFF2-40B4-BE49-F238E27FC236}">
                <a16:creationId xmlns:a16="http://schemas.microsoft.com/office/drawing/2014/main" id="{3FE96C61-733E-116C-3FD2-4DFAD4F23EF9}"/>
              </a:ext>
            </a:extLst>
          </p:cNvPr>
          <p:cNvSpPr/>
          <p:nvPr/>
        </p:nvSpPr>
        <p:spPr>
          <a:xfrm>
            <a:off x="5435824" y="2377441"/>
            <a:ext cx="2267798" cy="1176688"/>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まず草といっても色々種類</a:t>
            </a:r>
            <a:r>
              <a:rPr lang="ja-JP" altLang="en-US" dirty="0"/>
              <a:t>があって、同じ種類でも色も形も違うから</a:t>
            </a:r>
            <a:r>
              <a:rPr kumimoji="1" lang="en-US" altLang="ja-JP" dirty="0"/>
              <a:t>…</a:t>
            </a:r>
            <a:endParaRPr kumimoji="1" lang="ja-JP" altLang="en-US" dirty="0"/>
          </a:p>
        </p:txBody>
      </p:sp>
      <p:pic>
        <p:nvPicPr>
          <p:cNvPr id="9" name="コンテンツ プレースホルダー 4">
            <a:extLst>
              <a:ext uri="{FF2B5EF4-FFF2-40B4-BE49-F238E27FC236}">
                <a16:creationId xmlns:a16="http://schemas.microsoft.com/office/drawing/2014/main" id="{10DCFE82-F3F9-A1D6-3F8C-FB61F2F0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785" y="3451017"/>
            <a:ext cx="1554087" cy="1812347"/>
          </a:xfrm>
          <a:prstGeom prst="rect">
            <a:avLst/>
          </a:prstGeom>
        </p:spPr>
      </p:pic>
      <p:sp>
        <p:nvSpPr>
          <p:cNvPr id="10" name="吹き出し: 角を丸めた四角形 9">
            <a:extLst>
              <a:ext uri="{FF2B5EF4-FFF2-40B4-BE49-F238E27FC236}">
                <a16:creationId xmlns:a16="http://schemas.microsoft.com/office/drawing/2014/main" id="{A767D55B-3A36-58D2-6F59-CB9044CC1B08}"/>
              </a:ext>
            </a:extLst>
          </p:cNvPr>
          <p:cNvSpPr/>
          <p:nvPr/>
        </p:nvSpPr>
        <p:spPr>
          <a:xfrm>
            <a:off x="9521255" y="2167615"/>
            <a:ext cx="2311884" cy="1596340"/>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とりあえず、日本の北海道の、あとある町に生えてる</a:t>
            </a:r>
            <a:r>
              <a:rPr lang="ja-JP" altLang="en-US" dirty="0"/>
              <a:t>シロツメクサの一本を作ってみるか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C22B2A5F-083B-A035-1593-9FE24FE65167}"/>
              </a:ext>
            </a:extLst>
          </p:cNvPr>
          <p:cNvSpPr txBox="1"/>
          <p:nvPr/>
        </p:nvSpPr>
        <p:spPr>
          <a:xfrm>
            <a:off x="1742173" y="5524901"/>
            <a:ext cx="415498" cy="369332"/>
          </a:xfrm>
          <a:prstGeom prst="rect">
            <a:avLst/>
          </a:prstGeom>
          <a:noFill/>
        </p:spPr>
        <p:txBody>
          <a:bodyPr wrap="none" rtlCol="0">
            <a:spAutoFit/>
          </a:bodyPr>
          <a:lstStyle/>
          <a:p>
            <a:r>
              <a:rPr kumimoji="1" lang="ja-JP" altLang="en-US" dirty="0"/>
              <a:t>①</a:t>
            </a:r>
          </a:p>
        </p:txBody>
      </p:sp>
      <p:sp>
        <p:nvSpPr>
          <p:cNvPr id="14" name="テキスト ボックス 13">
            <a:extLst>
              <a:ext uri="{FF2B5EF4-FFF2-40B4-BE49-F238E27FC236}">
                <a16:creationId xmlns:a16="http://schemas.microsoft.com/office/drawing/2014/main" id="{15D7A0A3-C217-BB84-5F48-DD0D253FE288}"/>
              </a:ext>
            </a:extLst>
          </p:cNvPr>
          <p:cNvSpPr txBox="1"/>
          <p:nvPr/>
        </p:nvSpPr>
        <p:spPr>
          <a:xfrm>
            <a:off x="5435824" y="5524901"/>
            <a:ext cx="415498" cy="369332"/>
          </a:xfrm>
          <a:prstGeom prst="rect">
            <a:avLst/>
          </a:prstGeom>
          <a:noFill/>
        </p:spPr>
        <p:txBody>
          <a:bodyPr wrap="none" rtlCol="0">
            <a:spAutoFit/>
          </a:bodyPr>
          <a:lstStyle/>
          <a:p>
            <a:r>
              <a:rPr lang="ja-JP" altLang="en-US" dirty="0"/>
              <a:t>②</a:t>
            </a:r>
            <a:endParaRPr kumimoji="1" lang="ja-JP" altLang="en-US" dirty="0"/>
          </a:p>
        </p:txBody>
      </p:sp>
      <p:sp>
        <p:nvSpPr>
          <p:cNvPr id="15" name="テキスト ボックス 14">
            <a:extLst>
              <a:ext uri="{FF2B5EF4-FFF2-40B4-BE49-F238E27FC236}">
                <a16:creationId xmlns:a16="http://schemas.microsoft.com/office/drawing/2014/main" id="{F36B9C85-0949-B19E-07E4-C92BE28F397F}"/>
              </a:ext>
            </a:extLst>
          </p:cNvPr>
          <p:cNvSpPr txBox="1"/>
          <p:nvPr/>
        </p:nvSpPr>
        <p:spPr>
          <a:xfrm>
            <a:off x="9590872" y="5524901"/>
            <a:ext cx="415498" cy="369332"/>
          </a:xfrm>
          <a:prstGeom prst="rect">
            <a:avLst/>
          </a:prstGeom>
          <a:noFill/>
        </p:spPr>
        <p:txBody>
          <a:bodyPr wrap="none" rtlCol="0">
            <a:spAutoFit/>
          </a:bodyPr>
          <a:lstStyle/>
          <a:p>
            <a:r>
              <a:rPr kumimoji="1" lang="ja-JP" altLang="en-US" dirty="0"/>
              <a:t>③</a:t>
            </a:r>
          </a:p>
        </p:txBody>
      </p:sp>
    </p:spTree>
    <p:extLst>
      <p:ext uri="{BB962C8B-B14F-4D97-AF65-F5344CB8AC3E}">
        <p14:creationId xmlns:p14="http://schemas.microsoft.com/office/powerpoint/2010/main" val="192344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ABCC7-1510-F115-9DA8-3B6D90B3D023}"/>
              </a:ext>
            </a:extLst>
          </p:cNvPr>
          <p:cNvSpPr>
            <a:spLocks noGrp="1"/>
          </p:cNvSpPr>
          <p:nvPr>
            <p:ph type="title"/>
          </p:nvPr>
        </p:nvSpPr>
        <p:spPr/>
        <p:txBody>
          <a:bodyPr/>
          <a:lstStyle/>
          <a:p>
            <a:r>
              <a:rPr kumimoji="1" lang="en-US" altLang="ja-JP" dirty="0"/>
              <a:t>SP</a:t>
            </a:r>
            <a:r>
              <a:rPr kumimoji="1" lang="ja-JP" altLang="en-US" dirty="0"/>
              <a:t>神の場合２</a:t>
            </a:r>
          </a:p>
        </p:txBody>
      </p:sp>
      <p:pic>
        <p:nvPicPr>
          <p:cNvPr id="9" name="コンテンツ プレースホルダー 4">
            <a:extLst>
              <a:ext uri="{FF2B5EF4-FFF2-40B4-BE49-F238E27FC236}">
                <a16:creationId xmlns:a16="http://schemas.microsoft.com/office/drawing/2014/main" id="{10DCFE82-F3F9-A1D6-3F8C-FB61F2F0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 y="2750282"/>
            <a:ext cx="1554087" cy="1812347"/>
          </a:xfrm>
          <a:prstGeom prst="rect">
            <a:avLst/>
          </a:prstGeom>
        </p:spPr>
      </p:pic>
      <p:sp>
        <p:nvSpPr>
          <p:cNvPr id="10" name="吹き出し: 角を丸めた四角形 9">
            <a:extLst>
              <a:ext uri="{FF2B5EF4-FFF2-40B4-BE49-F238E27FC236}">
                <a16:creationId xmlns:a16="http://schemas.microsoft.com/office/drawing/2014/main" id="{A767D55B-3A36-58D2-6F59-CB9044CC1B08}"/>
              </a:ext>
            </a:extLst>
          </p:cNvPr>
          <p:cNvSpPr/>
          <p:nvPr/>
        </p:nvSpPr>
        <p:spPr>
          <a:xfrm>
            <a:off x="1821354" y="1605205"/>
            <a:ext cx="2311884" cy="1596340"/>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とりあえず、シロツメクサ</a:t>
            </a:r>
            <a:r>
              <a:rPr lang="ja-JP" altLang="en-US" dirty="0"/>
              <a:t>を一体作ったぞ</a:t>
            </a:r>
            <a:endParaRPr kumimoji="1" lang="ja-JP" altLang="en-US" dirty="0"/>
          </a:p>
        </p:txBody>
      </p:sp>
      <p:sp>
        <p:nvSpPr>
          <p:cNvPr id="11" name="四角形: 角を丸くする 10">
            <a:extLst>
              <a:ext uri="{FF2B5EF4-FFF2-40B4-BE49-F238E27FC236}">
                <a16:creationId xmlns:a16="http://schemas.microsoft.com/office/drawing/2014/main" id="{BA4A7B86-53B3-CFDE-1799-9B00227FC395}"/>
              </a:ext>
            </a:extLst>
          </p:cNvPr>
          <p:cNvSpPr/>
          <p:nvPr/>
        </p:nvSpPr>
        <p:spPr>
          <a:xfrm>
            <a:off x="2608445" y="3656455"/>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処理１</a:t>
            </a:r>
            <a:endParaRPr kumimoji="1" lang="ja-JP" altLang="en-US" dirty="0"/>
          </a:p>
        </p:txBody>
      </p:sp>
      <p:sp>
        <p:nvSpPr>
          <p:cNvPr id="12" name="四角形: 角を丸くする 11">
            <a:extLst>
              <a:ext uri="{FF2B5EF4-FFF2-40B4-BE49-F238E27FC236}">
                <a16:creationId xmlns:a16="http://schemas.microsoft.com/office/drawing/2014/main" id="{BC931FC4-5C01-05B6-8F0D-2B79CA8AB3E6}"/>
              </a:ext>
            </a:extLst>
          </p:cNvPr>
          <p:cNvSpPr/>
          <p:nvPr/>
        </p:nvSpPr>
        <p:spPr>
          <a:xfrm>
            <a:off x="2608445" y="4445282"/>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処理２</a:t>
            </a:r>
            <a:endParaRPr kumimoji="1" lang="ja-JP" altLang="en-US" dirty="0"/>
          </a:p>
        </p:txBody>
      </p:sp>
      <p:cxnSp>
        <p:nvCxnSpPr>
          <p:cNvPr id="13" name="直線矢印コネクタ 12">
            <a:extLst>
              <a:ext uri="{FF2B5EF4-FFF2-40B4-BE49-F238E27FC236}">
                <a16:creationId xmlns:a16="http://schemas.microsoft.com/office/drawing/2014/main" id="{D8026C29-4122-EC7E-F88F-C799B92E45CF}"/>
              </a:ext>
            </a:extLst>
          </p:cNvPr>
          <p:cNvCxnSpPr>
            <a:stCxn id="11" idx="2"/>
            <a:endCxn id="12" idx="0"/>
          </p:cNvCxnSpPr>
          <p:nvPr/>
        </p:nvCxnSpPr>
        <p:spPr>
          <a:xfrm>
            <a:off x="3696100" y="4188388"/>
            <a:ext cx="0" cy="2568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4" name="四角形: 角を丸くする 13">
            <a:extLst>
              <a:ext uri="{FF2B5EF4-FFF2-40B4-BE49-F238E27FC236}">
                <a16:creationId xmlns:a16="http://schemas.microsoft.com/office/drawing/2014/main" id="{5E678A93-0D50-9875-E77B-9CE243FE245B}"/>
              </a:ext>
            </a:extLst>
          </p:cNvPr>
          <p:cNvSpPr/>
          <p:nvPr/>
        </p:nvSpPr>
        <p:spPr>
          <a:xfrm>
            <a:off x="2608445" y="5256452"/>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処理３</a:t>
            </a:r>
            <a:endParaRPr kumimoji="1" lang="ja-JP" altLang="en-US" dirty="0"/>
          </a:p>
        </p:txBody>
      </p:sp>
      <p:cxnSp>
        <p:nvCxnSpPr>
          <p:cNvPr id="15" name="直線矢印コネクタ 14">
            <a:extLst>
              <a:ext uri="{FF2B5EF4-FFF2-40B4-BE49-F238E27FC236}">
                <a16:creationId xmlns:a16="http://schemas.microsoft.com/office/drawing/2014/main" id="{23AF3946-708D-2AE1-0216-3FDC9A524020}"/>
              </a:ext>
            </a:extLst>
          </p:cNvPr>
          <p:cNvCxnSpPr>
            <a:cxnSpLocks/>
            <a:stCxn id="12" idx="2"/>
            <a:endCxn id="14" idx="0"/>
          </p:cNvCxnSpPr>
          <p:nvPr/>
        </p:nvCxnSpPr>
        <p:spPr>
          <a:xfrm>
            <a:off x="3696100" y="4977215"/>
            <a:ext cx="0" cy="27923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D2738AE-AF57-07C0-913B-08B0DCCAC516}"/>
              </a:ext>
            </a:extLst>
          </p:cNvPr>
          <p:cNvCxnSpPr>
            <a:cxnSpLocks/>
            <a:stCxn id="14" idx="2"/>
          </p:cNvCxnSpPr>
          <p:nvPr/>
        </p:nvCxnSpPr>
        <p:spPr>
          <a:xfrm>
            <a:off x="3696100" y="5788385"/>
            <a:ext cx="0" cy="27923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26" name="図 25">
            <a:extLst>
              <a:ext uri="{FF2B5EF4-FFF2-40B4-BE49-F238E27FC236}">
                <a16:creationId xmlns:a16="http://schemas.microsoft.com/office/drawing/2014/main" id="{222C17D4-7BD5-AAD7-40AD-CEAFC529C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121" y="6067622"/>
            <a:ext cx="723958" cy="770168"/>
          </a:xfrm>
          <a:prstGeom prst="rect">
            <a:avLst/>
          </a:prstGeom>
        </p:spPr>
      </p:pic>
      <p:pic>
        <p:nvPicPr>
          <p:cNvPr id="27" name="コンテンツ プレースホルダー 4">
            <a:extLst>
              <a:ext uri="{FF2B5EF4-FFF2-40B4-BE49-F238E27FC236}">
                <a16:creationId xmlns:a16="http://schemas.microsoft.com/office/drawing/2014/main" id="{B2381012-B5D0-EFAA-206F-DD0BE6573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570" y="2750281"/>
            <a:ext cx="1554087" cy="1812347"/>
          </a:xfrm>
          <a:prstGeom prst="rect">
            <a:avLst/>
          </a:prstGeom>
        </p:spPr>
      </p:pic>
      <p:sp>
        <p:nvSpPr>
          <p:cNvPr id="28" name="吹き出し: 角を丸めた四角形 27">
            <a:extLst>
              <a:ext uri="{FF2B5EF4-FFF2-40B4-BE49-F238E27FC236}">
                <a16:creationId xmlns:a16="http://schemas.microsoft.com/office/drawing/2014/main" id="{ECF01CEA-9DE4-54C3-1D19-2EB766050874}"/>
              </a:ext>
            </a:extLst>
          </p:cNvPr>
          <p:cNvSpPr/>
          <p:nvPr/>
        </p:nvSpPr>
        <p:spPr>
          <a:xfrm>
            <a:off x="7914780" y="1605204"/>
            <a:ext cx="3545700" cy="1596340"/>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となりに咲いてるシロツメクサは違う色と形をしてるから、シロツメクサ（２）はこんな処理を書いて</a:t>
            </a:r>
            <a:r>
              <a:rPr lang="en-US" altLang="ja-JP" dirty="0"/>
              <a:t>…</a:t>
            </a:r>
            <a:endParaRPr kumimoji="1" lang="ja-JP" altLang="en-US" dirty="0"/>
          </a:p>
        </p:txBody>
      </p:sp>
      <p:sp>
        <p:nvSpPr>
          <p:cNvPr id="29" name="四角形: 角を丸くする 28">
            <a:extLst>
              <a:ext uri="{FF2B5EF4-FFF2-40B4-BE49-F238E27FC236}">
                <a16:creationId xmlns:a16="http://schemas.microsoft.com/office/drawing/2014/main" id="{A5AD1FFA-8286-4518-C862-BF2E1365CD94}"/>
              </a:ext>
            </a:extLst>
          </p:cNvPr>
          <p:cNvSpPr/>
          <p:nvPr/>
        </p:nvSpPr>
        <p:spPr>
          <a:xfrm>
            <a:off x="8569101" y="3656454"/>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処理１’</a:t>
            </a:r>
            <a:endParaRPr kumimoji="1" lang="ja-JP" altLang="en-US" dirty="0"/>
          </a:p>
        </p:txBody>
      </p:sp>
      <p:sp>
        <p:nvSpPr>
          <p:cNvPr id="30" name="四角形: 角を丸くする 29">
            <a:extLst>
              <a:ext uri="{FF2B5EF4-FFF2-40B4-BE49-F238E27FC236}">
                <a16:creationId xmlns:a16="http://schemas.microsoft.com/office/drawing/2014/main" id="{0AB19E5F-5A54-A50D-1FD8-9076CCAEF4F7}"/>
              </a:ext>
            </a:extLst>
          </p:cNvPr>
          <p:cNvSpPr/>
          <p:nvPr/>
        </p:nvSpPr>
        <p:spPr>
          <a:xfrm>
            <a:off x="8569101" y="4445281"/>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処理２’</a:t>
            </a:r>
            <a:endParaRPr kumimoji="1" lang="ja-JP" altLang="en-US" dirty="0"/>
          </a:p>
        </p:txBody>
      </p:sp>
      <p:cxnSp>
        <p:nvCxnSpPr>
          <p:cNvPr id="31" name="直線矢印コネクタ 30">
            <a:extLst>
              <a:ext uri="{FF2B5EF4-FFF2-40B4-BE49-F238E27FC236}">
                <a16:creationId xmlns:a16="http://schemas.microsoft.com/office/drawing/2014/main" id="{0209E9E0-FDF3-3761-D2F2-8BA92B44FED9}"/>
              </a:ext>
            </a:extLst>
          </p:cNvPr>
          <p:cNvCxnSpPr>
            <a:stCxn id="29" idx="2"/>
            <a:endCxn id="30" idx="0"/>
          </p:cNvCxnSpPr>
          <p:nvPr/>
        </p:nvCxnSpPr>
        <p:spPr>
          <a:xfrm>
            <a:off x="9656756" y="4188387"/>
            <a:ext cx="0" cy="2568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9F445E05-2B19-0DA3-E3B9-C3F1D3855B52}"/>
              </a:ext>
            </a:extLst>
          </p:cNvPr>
          <p:cNvSpPr/>
          <p:nvPr/>
        </p:nvSpPr>
        <p:spPr>
          <a:xfrm>
            <a:off x="8569101" y="5256451"/>
            <a:ext cx="2175310" cy="531933"/>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処理３’</a:t>
            </a:r>
            <a:endParaRPr kumimoji="1" lang="ja-JP" altLang="en-US" dirty="0"/>
          </a:p>
        </p:txBody>
      </p:sp>
      <p:cxnSp>
        <p:nvCxnSpPr>
          <p:cNvPr id="33" name="直線矢印コネクタ 32">
            <a:extLst>
              <a:ext uri="{FF2B5EF4-FFF2-40B4-BE49-F238E27FC236}">
                <a16:creationId xmlns:a16="http://schemas.microsoft.com/office/drawing/2014/main" id="{5B0EA30B-97A8-F493-A650-9A09F2629D83}"/>
              </a:ext>
            </a:extLst>
          </p:cNvPr>
          <p:cNvCxnSpPr>
            <a:cxnSpLocks/>
            <a:stCxn id="30" idx="2"/>
            <a:endCxn id="32" idx="0"/>
          </p:cNvCxnSpPr>
          <p:nvPr/>
        </p:nvCxnSpPr>
        <p:spPr>
          <a:xfrm>
            <a:off x="9656756" y="4977214"/>
            <a:ext cx="0" cy="27923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BC85222D-95CB-6120-5BDF-2749E15E53B5}"/>
              </a:ext>
            </a:extLst>
          </p:cNvPr>
          <p:cNvCxnSpPr>
            <a:cxnSpLocks/>
            <a:stCxn id="32" idx="2"/>
          </p:cNvCxnSpPr>
          <p:nvPr/>
        </p:nvCxnSpPr>
        <p:spPr>
          <a:xfrm>
            <a:off x="9656756" y="5788384"/>
            <a:ext cx="0" cy="27923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35" name="図 34">
            <a:extLst>
              <a:ext uri="{FF2B5EF4-FFF2-40B4-BE49-F238E27FC236}">
                <a16:creationId xmlns:a16="http://schemas.microsoft.com/office/drawing/2014/main" id="{03FB1400-9184-BAAE-FE0B-95E1DF768C41}"/>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294777" y="6067621"/>
            <a:ext cx="723958" cy="770168"/>
          </a:xfrm>
          <a:prstGeom prst="rect">
            <a:avLst/>
          </a:prstGeom>
        </p:spPr>
      </p:pic>
    </p:spTree>
    <p:extLst>
      <p:ext uri="{BB962C8B-B14F-4D97-AF65-F5344CB8AC3E}">
        <p14:creationId xmlns:p14="http://schemas.microsoft.com/office/powerpoint/2010/main" val="275223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ABCC7-1510-F115-9DA8-3B6D90B3D023}"/>
              </a:ext>
            </a:extLst>
          </p:cNvPr>
          <p:cNvSpPr>
            <a:spLocks noGrp="1"/>
          </p:cNvSpPr>
          <p:nvPr>
            <p:ph type="title"/>
          </p:nvPr>
        </p:nvSpPr>
        <p:spPr/>
        <p:txBody>
          <a:bodyPr/>
          <a:lstStyle/>
          <a:p>
            <a:r>
              <a:rPr kumimoji="1" lang="en-US" altLang="ja-JP" dirty="0"/>
              <a:t>SP</a:t>
            </a:r>
            <a:r>
              <a:rPr kumimoji="1" lang="ja-JP" altLang="en-US" dirty="0"/>
              <a:t>神の場合３</a:t>
            </a:r>
          </a:p>
        </p:txBody>
      </p:sp>
      <p:pic>
        <p:nvPicPr>
          <p:cNvPr id="27" name="コンテンツ プレースホルダー 4">
            <a:extLst>
              <a:ext uri="{FF2B5EF4-FFF2-40B4-BE49-F238E27FC236}">
                <a16:creationId xmlns:a16="http://schemas.microsoft.com/office/drawing/2014/main" id="{B2381012-B5D0-EFAA-206F-DD0BE6573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26" y="2656149"/>
            <a:ext cx="3348475" cy="3904929"/>
          </a:xfrm>
          <a:prstGeom prst="rect">
            <a:avLst/>
          </a:prstGeom>
        </p:spPr>
      </p:pic>
      <p:sp>
        <p:nvSpPr>
          <p:cNvPr id="28" name="吹き出し: 角を丸めた四角形 27">
            <a:extLst>
              <a:ext uri="{FF2B5EF4-FFF2-40B4-BE49-F238E27FC236}">
                <a16:creationId xmlns:a16="http://schemas.microsoft.com/office/drawing/2014/main" id="{ECF01CEA-9DE4-54C3-1D19-2EB766050874}"/>
              </a:ext>
            </a:extLst>
          </p:cNvPr>
          <p:cNvSpPr/>
          <p:nvPr/>
        </p:nvSpPr>
        <p:spPr>
          <a:xfrm>
            <a:off x="5018389" y="1344838"/>
            <a:ext cx="6782184" cy="2413711"/>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え、これこのへんに咲いてるシロツメクサ一本一本について違う処理書かなあかんの</a:t>
            </a:r>
            <a:r>
              <a:rPr kumimoji="1" lang="en-US" altLang="ja-JP" dirty="0"/>
              <a:t>…?</a:t>
            </a:r>
          </a:p>
          <a:p>
            <a:pPr algn="ctr"/>
            <a:r>
              <a:rPr lang="ja-JP" altLang="en-US" dirty="0"/>
              <a:t>ほんで、違う地域のシロツメクサにはまた違うコードが必要で</a:t>
            </a:r>
            <a:r>
              <a:rPr lang="en-US" altLang="ja-JP" dirty="0"/>
              <a:t>…</a:t>
            </a:r>
            <a:r>
              <a:rPr lang="ja-JP" altLang="en-US" dirty="0"/>
              <a:t>？</a:t>
            </a:r>
            <a:endParaRPr lang="en-US" altLang="ja-JP" dirty="0"/>
          </a:p>
          <a:p>
            <a:pPr algn="ctr"/>
            <a:r>
              <a:rPr kumimoji="1" lang="ja-JP" altLang="en-US" dirty="0"/>
              <a:t>違う草の種類のコードも一本一本必要で、人間とか動物作ろうと思ったらまた一体一体違うコード書かないかんの</a:t>
            </a:r>
            <a:r>
              <a:rPr kumimoji="1" lang="en-US" altLang="ja-JP" dirty="0"/>
              <a:t>…?</a:t>
            </a:r>
            <a:endParaRPr kumimoji="1" lang="ja-JP" altLang="en-US" dirty="0"/>
          </a:p>
        </p:txBody>
      </p:sp>
      <p:pic>
        <p:nvPicPr>
          <p:cNvPr id="5" name="図 4">
            <a:extLst>
              <a:ext uri="{FF2B5EF4-FFF2-40B4-BE49-F238E27FC236}">
                <a16:creationId xmlns:a16="http://schemas.microsoft.com/office/drawing/2014/main" id="{3F91F218-15C2-A3FD-22BD-80C5A5F0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225" y="3005701"/>
            <a:ext cx="244577" cy="270916"/>
          </a:xfrm>
          <a:prstGeom prst="rect">
            <a:avLst/>
          </a:prstGeom>
        </p:spPr>
      </p:pic>
      <p:pic>
        <p:nvPicPr>
          <p:cNvPr id="6" name="図 5">
            <a:extLst>
              <a:ext uri="{FF2B5EF4-FFF2-40B4-BE49-F238E27FC236}">
                <a16:creationId xmlns:a16="http://schemas.microsoft.com/office/drawing/2014/main" id="{7FC5DCE9-833E-349D-6155-46BB3AED0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625" y="3158101"/>
            <a:ext cx="244577" cy="270916"/>
          </a:xfrm>
          <a:prstGeom prst="rect">
            <a:avLst/>
          </a:prstGeom>
        </p:spPr>
      </p:pic>
      <p:sp>
        <p:nvSpPr>
          <p:cNvPr id="7" name="テキスト ボックス 6">
            <a:extLst>
              <a:ext uri="{FF2B5EF4-FFF2-40B4-BE49-F238E27FC236}">
                <a16:creationId xmlns:a16="http://schemas.microsoft.com/office/drawing/2014/main" id="{C7B5CA3C-3464-11BA-4904-7F51536B7ED0}"/>
              </a:ext>
            </a:extLst>
          </p:cNvPr>
          <p:cNvSpPr txBox="1"/>
          <p:nvPr/>
        </p:nvSpPr>
        <p:spPr>
          <a:xfrm rot="20833508">
            <a:off x="10751417" y="3385968"/>
            <a:ext cx="877163" cy="369332"/>
          </a:xfrm>
          <a:prstGeom prst="rect">
            <a:avLst/>
          </a:prstGeom>
          <a:noFill/>
        </p:spPr>
        <p:txBody>
          <a:bodyPr wrap="none" rtlCol="0">
            <a:spAutoFit/>
          </a:bodyPr>
          <a:lstStyle/>
          <a:p>
            <a:r>
              <a:rPr kumimoji="1" lang="ja-JP" altLang="en-US" dirty="0"/>
              <a:t>キッツ</a:t>
            </a:r>
          </a:p>
        </p:txBody>
      </p:sp>
    </p:spTree>
    <p:extLst>
      <p:ext uri="{BB962C8B-B14F-4D97-AF65-F5344CB8AC3E}">
        <p14:creationId xmlns:p14="http://schemas.microsoft.com/office/powerpoint/2010/main" val="94471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F1D4A-E54B-AD94-3DBA-23E27B2C4C03}"/>
              </a:ext>
            </a:extLst>
          </p:cNvPr>
          <p:cNvSpPr>
            <a:spLocks noGrp="1"/>
          </p:cNvSpPr>
          <p:nvPr>
            <p:ph type="title"/>
          </p:nvPr>
        </p:nvSpPr>
        <p:spPr/>
        <p:txBody>
          <a:bodyPr/>
          <a:lstStyle/>
          <a:p>
            <a:r>
              <a:rPr kumimoji="1" lang="en-US" altLang="ja-JP" dirty="0"/>
              <a:t>OOP</a:t>
            </a:r>
            <a:r>
              <a:rPr kumimoji="1" lang="ja-JP" altLang="en-US" dirty="0"/>
              <a:t>神の場合１</a:t>
            </a:r>
          </a:p>
        </p:txBody>
      </p:sp>
      <p:pic>
        <p:nvPicPr>
          <p:cNvPr id="4" name="コンテンツ プレースホルダー 4">
            <a:extLst>
              <a:ext uri="{FF2B5EF4-FFF2-40B4-BE49-F238E27FC236}">
                <a16:creationId xmlns:a16="http://schemas.microsoft.com/office/drawing/2014/main" id="{692E2BA4-575B-93E8-320B-F0BCFECBD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66" y="3429000"/>
            <a:ext cx="1554087" cy="1812347"/>
          </a:xfrm>
          <a:prstGeom prst="rect">
            <a:avLst/>
          </a:prstGeom>
        </p:spPr>
      </p:pic>
      <p:sp>
        <p:nvSpPr>
          <p:cNvPr id="5" name="吹き出し: 角を丸めた四角形 4">
            <a:extLst>
              <a:ext uri="{FF2B5EF4-FFF2-40B4-BE49-F238E27FC236}">
                <a16:creationId xmlns:a16="http://schemas.microsoft.com/office/drawing/2014/main" id="{13AA968F-1A79-BB2E-EF6F-F850CDBE8C9D}"/>
              </a:ext>
            </a:extLst>
          </p:cNvPr>
          <p:cNvSpPr/>
          <p:nvPr/>
        </p:nvSpPr>
        <p:spPr>
          <a:xfrm>
            <a:off x="1782853" y="2127375"/>
            <a:ext cx="2311884" cy="1596340"/>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効率よく生物を作るにはどうしたらええかな</a:t>
            </a:r>
          </a:p>
        </p:txBody>
      </p:sp>
      <p:pic>
        <p:nvPicPr>
          <p:cNvPr id="6" name="コンテンツ プレースホルダー 4">
            <a:extLst>
              <a:ext uri="{FF2B5EF4-FFF2-40B4-BE49-F238E27FC236}">
                <a16:creationId xmlns:a16="http://schemas.microsoft.com/office/drawing/2014/main" id="{CBA41406-740D-BFC8-BE20-F3179D161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512" y="3623452"/>
            <a:ext cx="1554087" cy="1812347"/>
          </a:xfrm>
          <a:prstGeom prst="rect">
            <a:avLst/>
          </a:prstGeom>
        </p:spPr>
      </p:pic>
      <p:sp>
        <p:nvSpPr>
          <p:cNvPr id="7" name="吹き出し: 角を丸めた四角形 6">
            <a:extLst>
              <a:ext uri="{FF2B5EF4-FFF2-40B4-BE49-F238E27FC236}">
                <a16:creationId xmlns:a16="http://schemas.microsoft.com/office/drawing/2014/main" id="{F1EEF29C-7275-620D-9D06-078E63967717}"/>
              </a:ext>
            </a:extLst>
          </p:cNvPr>
          <p:cNvSpPr/>
          <p:nvPr/>
        </p:nvSpPr>
        <p:spPr>
          <a:xfrm>
            <a:off x="5419598" y="1597794"/>
            <a:ext cx="2492367" cy="2259071"/>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せや！全ての生物は色も形も住む場所を一体一体違うけど、体のつくりとか共通の部分を抜き出してテンプレつくったらええやんけ</a:t>
            </a:r>
            <a:endParaRPr kumimoji="1" lang="ja-JP" altLang="en-US" dirty="0"/>
          </a:p>
        </p:txBody>
      </p:sp>
      <p:sp>
        <p:nvSpPr>
          <p:cNvPr id="8" name="吹き出し: 角を丸めた四角形 7">
            <a:extLst>
              <a:ext uri="{FF2B5EF4-FFF2-40B4-BE49-F238E27FC236}">
                <a16:creationId xmlns:a16="http://schemas.microsoft.com/office/drawing/2014/main" id="{4FF8789E-CA4F-7763-87B9-CC954114665D}"/>
              </a:ext>
            </a:extLst>
          </p:cNvPr>
          <p:cNvSpPr/>
          <p:nvPr/>
        </p:nvSpPr>
        <p:spPr>
          <a:xfrm>
            <a:off x="9336167" y="1527535"/>
            <a:ext cx="2492367" cy="2259071"/>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全ての生物は</a:t>
            </a:r>
            <a:r>
              <a:rPr kumimoji="1" lang="en-US" altLang="ja-JP" dirty="0"/>
              <a:t>DNA</a:t>
            </a:r>
            <a:r>
              <a:rPr kumimoji="1" lang="ja-JP" altLang="en-US" dirty="0"/>
              <a:t>に各々の生体情報を刻むようにしよう</a:t>
            </a:r>
            <a:endParaRPr kumimoji="1" lang="en-US" altLang="ja-JP" dirty="0"/>
          </a:p>
          <a:p>
            <a:pPr algn="ctr"/>
            <a:r>
              <a:rPr lang="ja-JP" altLang="en-US" dirty="0"/>
              <a:t>あと細胞という小さい単位で構成されることにしとこう</a:t>
            </a:r>
            <a:endParaRPr kumimoji="1" lang="ja-JP" altLang="en-US" dirty="0"/>
          </a:p>
        </p:txBody>
      </p:sp>
      <p:pic>
        <p:nvPicPr>
          <p:cNvPr id="9" name="コンテンツ プレースホルダー 4">
            <a:extLst>
              <a:ext uri="{FF2B5EF4-FFF2-40B4-BE49-F238E27FC236}">
                <a16:creationId xmlns:a16="http://schemas.microsoft.com/office/drawing/2014/main" id="{C9E11553-8BCA-E0AB-109D-B6E3E7530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080" y="3623451"/>
            <a:ext cx="1554087" cy="1812347"/>
          </a:xfrm>
          <a:prstGeom prst="rect">
            <a:avLst/>
          </a:prstGeom>
        </p:spPr>
      </p:pic>
    </p:spTree>
    <p:extLst>
      <p:ext uri="{BB962C8B-B14F-4D97-AF65-F5344CB8AC3E}">
        <p14:creationId xmlns:p14="http://schemas.microsoft.com/office/powerpoint/2010/main" val="335644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97722-E763-4B46-945A-95D08598C29B}"/>
              </a:ext>
            </a:extLst>
          </p:cNvPr>
          <p:cNvSpPr>
            <a:spLocks noGrp="1"/>
          </p:cNvSpPr>
          <p:nvPr>
            <p:ph type="title"/>
          </p:nvPr>
        </p:nvSpPr>
        <p:spPr/>
        <p:txBody>
          <a:bodyPr/>
          <a:lstStyle/>
          <a:p>
            <a:r>
              <a:rPr kumimoji="1" lang="en-US" altLang="ja-JP" dirty="0"/>
              <a:t>OOP</a:t>
            </a:r>
            <a:r>
              <a:rPr kumimoji="1" lang="ja-JP" altLang="en-US" dirty="0"/>
              <a:t>神の場合２</a:t>
            </a:r>
          </a:p>
        </p:txBody>
      </p:sp>
      <p:pic>
        <p:nvPicPr>
          <p:cNvPr id="4" name="コンテンツ プレースホルダー 4">
            <a:extLst>
              <a:ext uri="{FF2B5EF4-FFF2-40B4-BE49-F238E27FC236}">
                <a16:creationId xmlns:a16="http://schemas.microsoft.com/office/drawing/2014/main" id="{396144CF-EBA8-1A7A-9829-F3ECD784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10" y="3072516"/>
            <a:ext cx="2206426" cy="2573092"/>
          </a:xfrm>
          <a:prstGeom prst="rect">
            <a:avLst/>
          </a:prstGeom>
        </p:spPr>
      </p:pic>
      <p:sp>
        <p:nvSpPr>
          <p:cNvPr id="5" name="吹き出し: 角を丸めた四角形 4">
            <a:extLst>
              <a:ext uri="{FF2B5EF4-FFF2-40B4-BE49-F238E27FC236}">
                <a16:creationId xmlns:a16="http://schemas.microsoft.com/office/drawing/2014/main" id="{61A0598A-B91F-236D-C3EB-4806233DCB93}"/>
              </a:ext>
            </a:extLst>
          </p:cNvPr>
          <p:cNvSpPr/>
          <p:nvPr/>
        </p:nvSpPr>
        <p:spPr>
          <a:xfrm>
            <a:off x="3207393" y="1871161"/>
            <a:ext cx="2311884" cy="1596340"/>
          </a:xfrm>
          <a:prstGeom prst="wedgeRoundRectCallout">
            <a:avLst>
              <a:gd name="adj1" fmla="val -48180"/>
              <a:gd name="adj2" fmla="val 692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とりあえず、全ての生物に共通するテンプレ作ったぞ</a:t>
            </a:r>
          </a:p>
        </p:txBody>
      </p:sp>
      <p:sp>
        <p:nvSpPr>
          <p:cNvPr id="6" name="四角形: 角を丸くする 5">
            <a:extLst>
              <a:ext uri="{FF2B5EF4-FFF2-40B4-BE49-F238E27FC236}">
                <a16:creationId xmlns:a16="http://schemas.microsoft.com/office/drawing/2014/main" id="{D049611F-FE71-E5BF-3A89-CFBCF59CDA10}"/>
              </a:ext>
            </a:extLst>
          </p:cNvPr>
          <p:cNvSpPr/>
          <p:nvPr/>
        </p:nvSpPr>
        <p:spPr>
          <a:xfrm>
            <a:off x="6949441" y="1871161"/>
            <a:ext cx="4090736" cy="31237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クラス：生物</a:t>
            </a:r>
            <a:endParaRPr kumimoji="1" lang="ja-JP" altLang="en-US" sz="2400" dirty="0"/>
          </a:p>
        </p:txBody>
      </p:sp>
      <p:sp>
        <p:nvSpPr>
          <p:cNvPr id="7" name="テキスト ボックス 6">
            <a:extLst>
              <a:ext uri="{FF2B5EF4-FFF2-40B4-BE49-F238E27FC236}">
                <a16:creationId xmlns:a16="http://schemas.microsoft.com/office/drawing/2014/main" id="{77FAB008-F889-CB97-20B2-BC9CB810FF08}"/>
              </a:ext>
            </a:extLst>
          </p:cNvPr>
          <p:cNvSpPr txBox="1"/>
          <p:nvPr/>
        </p:nvSpPr>
        <p:spPr>
          <a:xfrm rot="20413243">
            <a:off x="10486179" y="4872313"/>
            <a:ext cx="1107996" cy="461665"/>
          </a:xfrm>
          <a:prstGeom prst="rect">
            <a:avLst/>
          </a:prstGeom>
          <a:noFill/>
        </p:spPr>
        <p:txBody>
          <a:bodyPr wrap="none" rtlCol="0">
            <a:spAutoFit/>
          </a:bodyPr>
          <a:lstStyle/>
          <a:p>
            <a:r>
              <a:rPr kumimoji="1" lang="ja-JP" altLang="en-US" sz="2400" dirty="0"/>
              <a:t>ドンッ</a:t>
            </a:r>
          </a:p>
        </p:txBody>
      </p:sp>
      <p:sp>
        <p:nvSpPr>
          <p:cNvPr id="8" name="吹き出し: 角を丸めた四角形 7">
            <a:extLst>
              <a:ext uri="{FF2B5EF4-FFF2-40B4-BE49-F238E27FC236}">
                <a16:creationId xmlns:a16="http://schemas.microsoft.com/office/drawing/2014/main" id="{C0996D7F-60D4-A7DE-DC72-9C496271AF56}"/>
              </a:ext>
            </a:extLst>
          </p:cNvPr>
          <p:cNvSpPr/>
          <p:nvPr/>
        </p:nvSpPr>
        <p:spPr>
          <a:xfrm>
            <a:off x="4559034" y="5428648"/>
            <a:ext cx="2206426" cy="1064227"/>
          </a:xfrm>
          <a:prstGeom prst="wedgeRoundRectCallout">
            <a:avLst>
              <a:gd name="adj1" fmla="val 64369"/>
              <a:gd name="adj2" fmla="val -8718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・全ての生物は</a:t>
            </a:r>
            <a:r>
              <a:rPr kumimoji="1" lang="en-US" altLang="ja-JP" sz="1400" dirty="0"/>
              <a:t>DNA</a:t>
            </a:r>
            <a:r>
              <a:rPr kumimoji="1" lang="ja-JP" altLang="en-US" sz="1400" dirty="0"/>
              <a:t>に各々の生体情報が刻まれている</a:t>
            </a:r>
            <a:endParaRPr kumimoji="1" lang="en-US" altLang="ja-JP" sz="1400" dirty="0"/>
          </a:p>
          <a:p>
            <a:pPr algn="ctr"/>
            <a:r>
              <a:rPr kumimoji="1" lang="ja-JP" altLang="en-US" sz="1400" dirty="0"/>
              <a:t>・生殖行動</a:t>
            </a:r>
            <a:endParaRPr kumimoji="1" lang="en-US" altLang="ja-JP" sz="1400" dirty="0"/>
          </a:p>
          <a:p>
            <a:pPr algn="ctr"/>
            <a:r>
              <a:rPr kumimoji="1" lang="en-US" altLang="ja-JP" sz="1400" dirty="0"/>
              <a:t>…</a:t>
            </a:r>
            <a:endParaRPr kumimoji="1" lang="ja-JP" altLang="en-US" sz="1400" dirty="0"/>
          </a:p>
        </p:txBody>
      </p:sp>
    </p:spTree>
    <p:extLst>
      <p:ext uri="{BB962C8B-B14F-4D97-AF65-F5344CB8AC3E}">
        <p14:creationId xmlns:p14="http://schemas.microsoft.com/office/powerpoint/2010/main" val="349336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97722-E763-4B46-945A-95D08598C29B}"/>
              </a:ext>
            </a:extLst>
          </p:cNvPr>
          <p:cNvSpPr>
            <a:spLocks noGrp="1"/>
          </p:cNvSpPr>
          <p:nvPr>
            <p:ph type="title"/>
          </p:nvPr>
        </p:nvSpPr>
        <p:spPr/>
        <p:txBody>
          <a:bodyPr/>
          <a:lstStyle/>
          <a:p>
            <a:r>
              <a:rPr kumimoji="1" lang="en-US" altLang="ja-JP" dirty="0"/>
              <a:t>OOP</a:t>
            </a:r>
            <a:r>
              <a:rPr kumimoji="1" lang="ja-JP" altLang="en-US" dirty="0"/>
              <a:t>神の場合３</a:t>
            </a:r>
          </a:p>
        </p:txBody>
      </p:sp>
      <p:pic>
        <p:nvPicPr>
          <p:cNvPr id="4" name="コンテンツ プレースホルダー 4">
            <a:extLst>
              <a:ext uri="{FF2B5EF4-FFF2-40B4-BE49-F238E27FC236}">
                <a16:creationId xmlns:a16="http://schemas.microsoft.com/office/drawing/2014/main" id="{396144CF-EBA8-1A7A-9829-F3ECD784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44" y="4103964"/>
            <a:ext cx="2206426" cy="2573092"/>
          </a:xfrm>
          <a:prstGeom prst="rect">
            <a:avLst/>
          </a:prstGeom>
        </p:spPr>
      </p:pic>
      <p:sp>
        <p:nvSpPr>
          <p:cNvPr id="5" name="吹き出し: 角を丸めた四角形 4">
            <a:extLst>
              <a:ext uri="{FF2B5EF4-FFF2-40B4-BE49-F238E27FC236}">
                <a16:creationId xmlns:a16="http://schemas.microsoft.com/office/drawing/2014/main" id="{61A0598A-B91F-236D-C3EB-4806233DCB93}"/>
              </a:ext>
            </a:extLst>
          </p:cNvPr>
          <p:cNvSpPr/>
          <p:nvPr/>
        </p:nvSpPr>
        <p:spPr>
          <a:xfrm>
            <a:off x="2004782" y="1467489"/>
            <a:ext cx="4345231" cy="3923021"/>
          </a:xfrm>
          <a:prstGeom prst="wedgeRoundRectCallout">
            <a:avLst>
              <a:gd name="adj1" fmla="val -53053"/>
              <a:gd name="adj2" fmla="val 6314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生物ゆうても色々作りたいし、とりあえず、動物と植物に分けよか</a:t>
            </a:r>
            <a:r>
              <a:rPr lang="ja-JP" altLang="en-US" dirty="0"/>
              <a:t>。</a:t>
            </a:r>
            <a:endParaRPr lang="en-US" altLang="ja-JP" dirty="0"/>
          </a:p>
          <a:p>
            <a:pPr algn="ctr"/>
            <a:r>
              <a:rPr lang="ja-JP" altLang="en-US" dirty="0"/>
              <a:t>動物も植物も生物であることには変わりないから、生物クラスと同じ機能がそのまま使えるな。だから、</a:t>
            </a:r>
            <a:r>
              <a:rPr lang="ja-JP" altLang="en-US" u="sng" dirty="0"/>
              <a:t>どっちのクラスにも同じ機能を持つようにしとこう（継承）</a:t>
            </a:r>
            <a:endParaRPr lang="en-US" altLang="ja-JP" u="sng" dirty="0"/>
          </a:p>
          <a:p>
            <a:pPr algn="ctr"/>
            <a:r>
              <a:rPr kumimoji="1" lang="ja-JP" altLang="en-US" dirty="0"/>
              <a:t>植物は細胞に細胞壁があって、光合成もできるって</a:t>
            </a:r>
            <a:r>
              <a:rPr kumimoji="1" lang="ja-JP" altLang="en-US" u="sng" dirty="0"/>
              <a:t>機能を追加</a:t>
            </a:r>
            <a:r>
              <a:rPr kumimoji="1" lang="ja-JP" altLang="en-US" dirty="0"/>
              <a:t>しとこうかね。</a:t>
            </a:r>
            <a:endParaRPr kumimoji="1" lang="en-US" altLang="ja-JP" dirty="0"/>
          </a:p>
          <a:p>
            <a:pPr algn="ctr"/>
            <a:r>
              <a:rPr lang="ja-JP" altLang="en-US" dirty="0"/>
              <a:t>あと、動物はモノを食べるって</a:t>
            </a:r>
            <a:r>
              <a:rPr lang="ja-JP" altLang="en-US" u="sng" dirty="0"/>
              <a:t>機能を追加</a:t>
            </a:r>
            <a:r>
              <a:rPr lang="ja-JP" altLang="en-US" dirty="0"/>
              <a:t>しよう。</a:t>
            </a:r>
            <a:endParaRPr kumimoji="1" lang="en-US" altLang="ja-JP" dirty="0"/>
          </a:p>
        </p:txBody>
      </p:sp>
      <p:sp>
        <p:nvSpPr>
          <p:cNvPr id="6" name="四角形: 角を丸くする 5">
            <a:extLst>
              <a:ext uri="{FF2B5EF4-FFF2-40B4-BE49-F238E27FC236}">
                <a16:creationId xmlns:a16="http://schemas.microsoft.com/office/drawing/2014/main" id="{D049611F-FE71-E5BF-3A89-CFBCF59CDA10}"/>
              </a:ext>
            </a:extLst>
          </p:cNvPr>
          <p:cNvSpPr/>
          <p:nvPr/>
        </p:nvSpPr>
        <p:spPr>
          <a:xfrm>
            <a:off x="6569242" y="2957361"/>
            <a:ext cx="2319689" cy="1565951"/>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クラス：生物</a:t>
            </a:r>
            <a:endParaRPr kumimoji="1" lang="ja-JP" altLang="en-US" sz="2400" dirty="0"/>
          </a:p>
        </p:txBody>
      </p:sp>
      <p:sp>
        <p:nvSpPr>
          <p:cNvPr id="7" name="テキスト ボックス 6">
            <a:extLst>
              <a:ext uri="{FF2B5EF4-FFF2-40B4-BE49-F238E27FC236}">
                <a16:creationId xmlns:a16="http://schemas.microsoft.com/office/drawing/2014/main" id="{77FAB008-F889-CB97-20B2-BC9CB810FF08}"/>
              </a:ext>
            </a:extLst>
          </p:cNvPr>
          <p:cNvSpPr txBox="1"/>
          <p:nvPr/>
        </p:nvSpPr>
        <p:spPr>
          <a:xfrm rot="20413243">
            <a:off x="11339531" y="5692369"/>
            <a:ext cx="877163" cy="369332"/>
          </a:xfrm>
          <a:prstGeom prst="rect">
            <a:avLst/>
          </a:prstGeom>
          <a:noFill/>
        </p:spPr>
        <p:txBody>
          <a:bodyPr wrap="none" rtlCol="0">
            <a:spAutoFit/>
          </a:bodyPr>
          <a:lstStyle/>
          <a:p>
            <a:r>
              <a:rPr kumimoji="1" lang="ja-JP" altLang="en-US" dirty="0"/>
              <a:t>ポンッ</a:t>
            </a:r>
          </a:p>
        </p:txBody>
      </p:sp>
      <p:sp>
        <p:nvSpPr>
          <p:cNvPr id="3" name="四角形: 角を丸くする 2">
            <a:extLst>
              <a:ext uri="{FF2B5EF4-FFF2-40B4-BE49-F238E27FC236}">
                <a16:creationId xmlns:a16="http://schemas.microsoft.com/office/drawing/2014/main" id="{1DCD5065-86A1-5E0F-2711-7F95B62543F4}"/>
              </a:ext>
            </a:extLst>
          </p:cNvPr>
          <p:cNvSpPr/>
          <p:nvPr/>
        </p:nvSpPr>
        <p:spPr>
          <a:xfrm>
            <a:off x="9565908" y="1467489"/>
            <a:ext cx="2212205" cy="1126368"/>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クラス：植物</a:t>
            </a:r>
            <a:endParaRPr kumimoji="1" lang="ja-JP" altLang="en-US" sz="2000" dirty="0"/>
          </a:p>
        </p:txBody>
      </p:sp>
      <p:sp>
        <p:nvSpPr>
          <p:cNvPr id="9" name="四角形: 角を丸くする 8">
            <a:extLst>
              <a:ext uri="{FF2B5EF4-FFF2-40B4-BE49-F238E27FC236}">
                <a16:creationId xmlns:a16="http://schemas.microsoft.com/office/drawing/2014/main" id="{BF232FD3-D15E-089B-BEE8-364BA6A02372}"/>
              </a:ext>
            </a:extLst>
          </p:cNvPr>
          <p:cNvSpPr/>
          <p:nvPr/>
        </p:nvSpPr>
        <p:spPr>
          <a:xfrm>
            <a:off x="9565908" y="4555245"/>
            <a:ext cx="2212205" cy="1126368"/>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クラス：動物</a:t>
            </a:r>
            <a:endParaRPr kumimoji="1" lang="ja-JP" altLang="en-US" sz="2000" dirty="0"/>
          </a:p>
        </p:txBody>
      </p:sp>
      <p:cxnSp>
        <p:nvCxnSpPr>
          <p:cNvPr id="11" name="直線矢印コネクタ 10">
            <a:extLst>
              <a:ext uri="{FF2B5EF4-FFF2-40B4-BE49-F238E27FC236}">
                <a16:creationId xmlns:a16="http://schemas.microsoft.com/office/drawing/2014/main" id="{DCC202FA-4A6D-135B-EE44-A12BD2D9019B}"/>
              </a:ext>
            </a:extLst>
          </p:cNvPr>
          <p:cNvCxnSpPr>
            <a:stCxn id="6" idx="3"/>
            <a:endCxn id="3" idx="1"/>
          </p:cNvCxnSpPr>
          <p:nvPr/>
        </p:nvCxnSpPr>
        <p:spPr>
          <a:xfrm flipV="1">
            <a:off x="8888931" y="2030673"/>
            <a:ext cx="676977" cy="170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153C7AF-620F-B60B-9F6D-D72BCAAC77EC}"/>
              </a:ext>
            </a:extLst>
          </p:cNvPr>
          <p:cNvCxnSpPr>
            <a:cxnSpLocks/>
            <a:stCxn id="6" idx="3"/>
            <a:endCxn id="9" idx="1"/>
          </p:cNvCxnSpPr>
          <p:nvPr/>
        </p:nvCxnSpPr>
        <p:spPr>
          <a:xfrm>
            <a:off x="8888931" y="3740337"/>
            <a:ext cx="676977" cy="137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FE564C5-02D2-D5C4-9DF2-29DF5EACBAD8}"/>
              </a:ext>
            </a:extLst>
          </p:cNvPr>
          <p:cNvSpPr txBox="1"/>
          <p:nvPr/>
        </p:nvSpPr>
        <p:spPr>
          <a:xfrm rot="20413243">
            <a:off x="11339532" y="2608385"/>
            <a:ext cx="877163" cy="369332"/>
          </a:xfrm>
          <a:prstGeom prst="rect">
            <a:avLst/>
          </a:prstGeom>
          <a:noFill/>
        </p:spPr>
        <p:txBody>
          <a:bodyPr wrap="none" rtlCol="0">
            <a:spAutoFit/>
          </a:bodyPr>
          <a:lstStyle/>
          <a:p>
            <a:r>
              <a:rPr kumimoji="1" lang="ja-JP" altLang="en-US" dirty="0"/>
              <a:t>ポンッ</a:t>
            </a:r>
          </a:p>
        </p:txBody>
      </p:sp>
      <p:sp>
        <p:nvSpPr>
          <p:cNvPr id="16" name="吹き出し: 角を丸めた四角形 15">
            <a:extLst>
              <a:ext uri="{FF2B5EF4-FFF2-40B4-BE49-F238E27FC236}">
                <a16:creationId xmlns:a16="http://schemas.microsoft.com/office/drawing/2014/main" id="{515D4963-0284-9C08-719D-596D52F7FEA1}"/>
              </a:ext>
            </a:extLst>
          </p:cNvPr>
          <p:cNvSpPr/>
          <p:nvPr/>
        </p:nvSpPr>
        <p:spPr>
          <a:xfrm>
            <a:off x="7015213" y="363225"/>
            <a:ext cx="2212206" cy="998304"/>
          </a:xfrm>
          <a:prstGeom prst="wedgeRoundRectCallout">
            <a:avLst>
              <a:gd name="adj1" fmla="val 60095"/>
              <a:gd name="adj2" fmla="val 80819"/>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ベースは生物だが、細胞壁とか光合成とかの機能が追加されてる</a:t>
            </a:r>
          </a:p>
        </p:txBody>
      </p:sp>
      <p:sp>
        <p:nvSpPr>
          <p:cNvPr id="17" name="吹き出し: 角を丸めた四角形 16">
            <a:extLst>
              <a:ext uri="{FF2B5EF4-FFF2-40B4-BE49-F238E27FC236}">
                <a16:creationId xmlns:a16="http://schemas.microsoft.com/office/drawing/2014/main" id="{0803183F-D791-07E5-A3FB-DF412D3A1F22}"/>
              </a:ext>
            </a:extLst>
          </p:cNvPr>
          <p:cNvSpPr/>
          <p:nvPr/>
        </p:nvSpPr>
        <p:spPr>
          <a:xfrm>
            <a:off x="7015213" y="5765757"/>
            <a:ext cx="2212206" cy="998304"/>
          </a:xfrm>
          <a:prstGeom prst="wedgeRoundRectCallout">
            <a:avLst>
              <a:gd name="adj1" fmla="val 63141"/>
              <a:gd name="adj2" fmla="val -51271"/>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ベースは生物だが、動けるとか食事とかの機能が追加されてる</a:t>
            </a:r>
          </a:p>
        </p:txBody>
      </p:sp>
      <p:sp>
        <p:nvSpPr>
          <p:cNvPr id="18" name="テキスト ボックス 17">
            <a:extLst>
              <a:ext uri="{FF2B5EF4-FFF2-40B4-BE49-F238E27FC236}">
                <a16:creationId xmlns:a16="http://schemas.microsoft.com/office/drawing/2014/main" id="{FCC38D6F-5643-9AE1-1FC6-43420127FF2E}"/>
              </a:ext>
            </a:extLst>
          </p:cNvPr>
          <p:cNvSpPr txBox="1"/>
          <p:nvPr/>
        </p:nvSpPr>
        <p:spPr>
          <a:xfrm>
            <a:off x="9227419" y="2761363"/>
            <a:ext cx="646331" cy="369332"/>
          </a:xfrm>
          <a:prstGeom prst="rect">
            <a:avLst/>
          </a:prstGeom>
          <a:noFill/>
        </p:spPr>
        <p:txBody>
          <a:bodyPr wrap="none" rtlCol="0">
            <a:spAutoFit/>
          </a:bodyPr>
          <a:lstStyle/>
          <a:p>
            <a:r>
              <a:rPr kumimoji="1" lang="ja-JP" altLang="en-US" dirty="0"/>
              <a:t>継承</a:t>
            </a:r>
          </a:p>
        </p:txBody>
      </p:sp>
      <p:sp>
        <p:nvSpPr>
          <p:cNvPr id="19" name="テキスト ボックス 18">
            <a:extLst>
              <a:ext uri="{FF2B5EF4-FFF2-40B4-BE49-F238E27FC236}">
                <a16:creationId xmlns:a16="http://schemas.microsoft.com/office/drawing/2014/main" id="{D8529FA0-0FB6-A22C-FE50-475FDD9A7DFD}"/>
              </a:ext>
            </a:extLst>
          </p:cNvPr>
          <p:cNvSpPr txBox="1"/>
          <p:nvPr/>
        </p:nvSpPr>
        <p:spPr>
          <a:xfrm>
            <a:off x="9227418" y="4050746"/>
            <a:ext cx="646331" cy="369332"/>
          </a:xfrm>
          <a:prstGeom prst="rect">
            <a:avLst/>
          </a:prstGeom>
          <a:noFill/>
        </p:spPr>
        <p:txBody>
          <a:bodyPr wrap="none" rtlCol="0">
            <a:spAutoFit/>
          </a:bodyPr>
          <a:lstStyle/>
          <a:p>
            <a:r>
              <a:rPr kumimoji="1" lang="ja-JP" altLang="en-US" dirty="0"/>
              <a:t>継承</a:t>
            </a:r>
          </a:p>
        </p:txBody>
      </p:sp>
      <p:sp>
        <p:nvSpPr>
          <p:cNvPr id="20" name="テキスト ボックス 19">
            <a:extLst>
              <a:ext uri="{FF2B5EF4-FFF2-40B4-BE49-F238E27FC236}">
                <a16:creationId xmlns:a16="http://schemas.microsoft.com/office/drawing/2014/main" id="{E4958140-BF52-0D39-F723-F7A3F1A816CD}"/>
              </a:ext>
            </a:extLst>
          </p:cNvPr>
          <p:cNvSpPr txBox="1"/>
          <p:nvPr/>
        </p:nvSpPr>
        <p:spPr>
          <a:xfrm>
            <a:off x="7097022" y="4611726"/>
            <a:ext cx="1441420" cy="307777"/>
          </a:xfrm>
          <a:prstGeom prst="rect">
            <a:avLst/>
          </a:prstGeom>
          <a:noFill/>
        </p:spPr>
        <p:txBody>
          <a:bodyPr wrap="none" rtlCol="0">
            <a:spAutoFit/>
          </a:bodyPr>
          <a:lstStyle/>
          <a:p>
            <a:r>
              <a:rPr kumimoji="1" lang="ja-JP" altLang="en-US" sz="1400" b="1" dirty="0"/>
              <a:t>スーパークラス</a:t>
            </a:r>
          </a:p>
        </p:txBody>
      </p:sp>
      <p:sp>
        <p:nvSpPr>
          <p:cNvPr id="21" name="テキスト ボックス 20">
            <a:extLst>
              <a:ext uri="{FF2B5EF4-FFF2-40B4-BE49-F238E27FC236}">
                <a16:creationId xmlns:a16="http://schemas.microsoft.com/office/drawing/2014/main" id="{8CF61EB8-76E7-C00E-0293-87B18EC6E793}"/>
              </a:ext>
            </a:extLst>
          </p:cNvPr>
          <p:cNvSpPr txBox="1"/>
          <p:nvPr/>
        </p:nvSpPr>
        <p:spPr>
          <a:xfrm>
            <a:off x="10220567" y="2698773"/>
            <a:ext cx="1082348" cy="307777"/>
          </a:xfrm>
          <a:prstGeom prst="rect">
            <a:avLst/>
          </a:prstGeom>
          <a:noFill/>
        </p:spPr>
        <p:txBody>
          <a:bodyPr wrap="none" rtlCol="0">
            <a:spAutoFit/>
          </a:bodyPr>
          <a:lstStyle/>
          <a:p>
            <a:r>
              <a:rPr lang="ja-JP" altLang="en-US" sz="1400" b="1" dirty="0"/>
              <a:t>サブ</a:t>
            </a:r>
            <a:r>
              <a:rPr kumimoji="1" lang="ja-JP" altLang="en-US" sz="1400" b="1" dirty="0"/>
              <a:t>クラス</a:t>
            </a:r>
          </a:p>
        </p:txBody>
      </p:sp>
      <p:sp>
        <p:nvSpPr>
          <p:cNvPr id="22" name="テキスト ボックス 21">
            <a:extLst>
              <a:ext uri="{FF2B5EF4-FFF2-40B4-BE49-F238E27FC236}">
                <a16:creationId xmlns:a16="http://schemas.microsoft.com/office/drawing/2014/main" id="{102CCCBC-8344-B407-D290-112E582ED155}"/>
              </a:ext>
            </a:extLst>
          </p:cNvPr>
          <p:cNvSpPr txBox="1"/>
          <p:nvPr/>
        </p:nvSpPr>
        <p:spPr>
          <a:xfrm>
            <a:off x="10220567" y="5662891"/>
            <a:ext cx="1082348" cy="307777"/>
          </a:xfrm>
          <a:prstGeom prst="rect">
            <a:avLst/>
          </a:prstGeom>
          <a:noFill/>
        </p:spPr>
        <p:txBody>
          <a:bodyPr wrap="none" rtlCol="0">
            <a:spAutoFit/>
          </a:bodyPr>
          <a:lstStyle/>
          <a:p>
            <a:r>
              <a:rPr lang="ja-JP" altLang="en-US" sz="1400" b="1" dirty="0"/>
              <a:t>サブ</a:t>
            </a:r>
            <a:r>
              <a:rPr kumimoji="1" lang="ja-JP" altLang="en-US" sz="1400" b="1" dirty="0"/>
              <a:t>クラス</a:t>
            </a:r>
          </a:p>
        </p:txBody>
      </p:sp>
    </p:spTree>
    <p:extLst>
      <p:ext uri="{BB962C8B-B14F-4D97-AF65-F5344CB8AC3E}">
        <p14:creationId xmlns:p14="http://schemas.microsoft.com/office/powerpoint/2010/main" val="6625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97722-E763-4B46-945A-95D08598C29B}"/>
              </a:ext>
            </a:extLst>
          </p:cNvPr>
          <p:cNvSpPr>
            <a:spLocks noGrp="1"/>
          </p:cNvSpPr>
          <p:nvPr>
            <p:ph type="title"/>
          </p:nvPr>
        </p:nvSpPr>
        <p:spPr/>
        <p:txBody>
          <a:bodyPr/>
          <a:lstStyle/>
          <a:p>
            <a:r>
              <a:rPr kumimoji="1" lang="en-US" altLang="ja-JP" dirty="0"/>
              <a:t>OOP</a:t>
            </a:r>
            <a:r>
              <a:rPr kumimoji="1" lang="ja-JP" altLang="en-US" dirty="0"/>
              <a:t>神の場合４</a:t>
            </a:r>
          </a:p>
        </p:txBody>
      </p:sp>
      <p:pic>
        <p:nvPicPr>
          <p:cNvPr id="4" name="コンテンツ プレースホルダー 4">
            <a:extLst>
              <a:ext uri="{FF2B5EF4-FFF2-40B4-BE49-F238E27FC236}">
                <a16:creationId xmlns:a16="http://schemas.microsoft.com/office/drawing/2014/main" id="{396144CF-EBA8-1A7A-9829-F3ECD784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9" y="3803700"/>
            <a:ext cx="2206426" cy="2573092"/>
          </a:xfrm>
          <a:prstGeom prst="rect">
            <a:avLst/>
          </a:prstGeom>
        </p:spPr>
      </p:pic>
      <p:sp>
        <p:nvSpPr>
          <p:cNvPr id="5" name="吹き出し: 角を丸めた四角形 4">
            <a:extLst>
              <a:ext uri="{FF2B5EF4-FFF2-40B4-BE49-F238E27FC236}">
                <a16:creationId xmlns:a16="http://schemas.microsoft.com/office/drawing/2014/main" id="{61A0598A-B91F-236D-C3EB-4806233DCB93}"/>
              </a:ext>
            </a:extLst>
          </p:cNvPr>
          <p:cNvSpPr/>
          <p:nvPr/>
        </p:nvSpPr>
        <p:spPr>
          <a:xfrm>
            <a:off x="1680866" y="2099025"/>
            <a:ext cx="3046943" cy="2849785"/>
          </a:xfrm>
          <a:prstGeom prst="wedgeRoundRectCallout">
            <a:avLst>
              <a:gd name="adj1" fmla="val -41681"/>
              <a:gd name="adj2" fmla="val 634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ほんでまあ、植物の中にも動物の中にも色々な生き物を定義しておこう。</a:t>
            </a:r>
            <a:endParaRPr kumimoji="1" lang="en-US" altLang="ja-JP" dirty="0"/>
          </a:p>
          <a:p>
            <a:pPr algn="ctr"/>
            <a:r>
              <a:rPr lang="ja-JP" altLang="en-US" dirty="0"/>
              <a:t>同じ生物の中でも色とか形とか色々あるやろうけど、それは後で考えて、とりあえず、同じ要素を持つところだけテンプレ化しよ</a:t>
            </a:r>
            <a:endParaRPr kumimoji="1" lang="en-US" altLang="ja-JP" dirty="0"/>
          </a:p>
        </p:txBody>
      </p:sp>
      <p:sp>
        <p:nvSpPr>
          <p:cNvPr id="6" name="四角形: 角を丸くする 5">
            <a:extLst>
              <a:ext uri="{FF2B5EF4-FFF2-40B4-BE49-F238E27FC236}">
                <a16:creationId xmlns:a16="http://schemas.microsoft.com/office/drawing/2014/main" id="{D049611F-FE71-E5BF-3A89-CFBCF59CDA10}"/>
              </a:ext>
            </a:extLst>
          </p:cNvPr>
          <p:cNvSpPr/>
          <p:nvPr/>
        </p:nvSpPr>
        <p:spPr>
          <a:xfrm>
            <a:off x="5322416" y="2475930"/>
            <a:ext cx="2212206" cy="1202596"/>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クラス：生物</a:t>
            </a:r>
            <a:endParaRPr kumimoji="1" lang="ja-JP" altLang="en-US" sz="2400" dirty="0"/>
          </a:p>
        </p:txBody>
      </p:sp>
      <p:sp>
        <p:nvSpPr>
          <p:cNvPr id="3" name="四角形: 角を丸くする 2">
            <a:extLst>
              <a:ext uri="{FF2B5EF4-FFF2-40B4-BE49-F238E27FC236}">
                <a16:creationId xmlns:a16="http://schemas.microsoft.com/office/drawing/2014/main" id="{1DCD5065-86A1-5E0F-2711-7F95B62543F4}"/>
              </a:ext>
            </a:extLst>
          </p:cNvPr>
          <p:cNvSpPr/>
          <p:nvPr/>
        </p:nvSpPr>
        <p:spPr>
          <a:xfrm>
            <a:off x="7873586" y="1246973"/>
            <a:ext cx="1817558" cy="693529"/>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クラス：植物</a:t>
            </a:r>
            <a:endParaRPr kumimoji="1" lang="ja-JP" altLang="en-US" sz="2000" dirty="0"/>
          </a:p>
        </p:txBody>
      </p:sp>
      <p:sp>
        <p:nvSpPr>
          <p:cNvPr id="9" name="四角形: 角を丸くする 8">
            <a:extLst>
              <a:ext uri="{FF2B5EF4-FFF2-40B4-BE49-F238E27FC236}">
                <a16:creationId xmlns:a16="http://schemas.microsoft.com/office/drawing/2014/main" id="{BF232FD3-D15E-089B-BEE8-364BA6A02372}"/>
              </a:ext>
            </a:extLst>
          </p:cNvPr>
          <p:cNvSpPr/>
          <p:nvPr/>
        </p:nvSpPr>
        <p:spPr>
          <a:xfrm>
            <a:off x="8002775" y="4570734"/>
            <a:ext cx="1817558" cy="69353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t>クラス：動物</a:t>
            </a:r>
            <a:endParaRPr kumimoji="1" lang="ja-JP" altLang="en-US" sz="2000" dirty="0"/>
          </a:p>
        </p:txBody>
      </p:sp>
      <p:cxnSp>
        <p:nvCxnSpPr>
          <p:cNvPr id="11" name="直線矢印コネクタ 10">
            <a:extLst>
              <a:ext uri="{FF2B5EF4-FFF2-40B4-BE49-F238E27FC236}">
                <a16:creationId xmlns:a16="http://schemas.microsoft.com/office/drawing/2014/main" id="{DCC202FA-4A6D-135B-EE44-A12BD2D9019B}"/>
              </a:ext>
            </a:extLst>
          </p:cNvPr>
          <p:cNvCxnSpPr>
            <a:cxnSpLocks/>
            <a:stCxn id="6" idx="3"/>
            <a:endCxn id="3" idx="1"/>
          </p:cNvCxnSpPr>
          <p:nvPr/>
        </p:nvCxnSpPr>
        <p:spPr>
          <a:xfrm flipV="1">
            <a:off x="7534622" y="1593738"/>
            <a:ext cx="338964" cy="148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153C7AF-620F-B60B-9F6D-D72BCAAC77EC}"/>
              </a:ext>
            </a:extLst>
          </p:cNvPr>
          <p:cNvCxnSpPr>
            <a:cxnSpLocks/>
            <a:stCxn id="6" idx="3"/>
            <a:endCxn id="9" idx="1"/>
          </p:cNvCxnSpPr>
          <p:nvPr/>
        </p:nvCxnSpPr>
        <p:spPr>
          <a:xfrm>
            <a:off x="7534622" y="3077228"/>
            <a:ext cx="468153" cy="184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FE564C5-02D2-D5C4-9DF2-29DF5EACBAD8}"/>
              </a:ext>
            </a:extLst>
          </p:cNvPr>
          <p:cNvSpPr txBox="1"/>
          <p:nvPr/>
        </p:nvSpPr>
        <p:spPr>
          <a:xfrm rot="20413243">
            <a:off x="11581599" y="2671749"/>
            <a:ext cx="723275" cy="307777"/>
          </a:xfrm>
          <a:prstGeom prst="rect">
            <a:avLst/>
          </a:prstGeom>
          <a:noFill/>
        </p:spPr>
        <p:txBody>
          <a:bodyPr wrap="none" rtlCol="0">
            <a:spAutoFit/>
          </a:bodyPr>
          <a:lstStyle/>
          <a:p>
            <a:r>
              <a:rPr kumimoji="1" lang="ja-JP" altLang="en-US" sz="1400" dirty="0"/>
              <a:t>ポンッ</a:t>
            </a:r>
          </a:p>
        </p:txBody>
      </p:sp>
      <p:sp>
        <p:nvSpPr>
          <p:cNvPr id="18" name="テキスト ボックス 17">
            <a:extLst>
              <a:ext uri="{FF2B5EF4-FFF2-40B4-BE49-F238E27FC236}">
                <a16:creationId xmlns:a16="http://schemas.microsoft.com/office/drawing/2014/main" id="{FCC38D6F-5643-9AE1-1FC6-43420127FF2E}"/>
              </a:ext>
            </a:extLst>
          </p:cNvPr>
          <p:cNvSpPr txBox="1"/>
          <p:nvPr/>
        </p:nvSpPr>
        <p:spPr>
          <a:xfrm>
            <a:off x="7202102" y="2088077"/>
            <a:ext cx="646331" cy="369332"/>
          </a:xfrm>
          <a:prstGeom prst="rect">
            <a:avLst/>
          </a:prstGeom>
          <a:noFill/>
        </p:spPr>
        <p:txBody>
          <a:bodyPr wrap="none" rtlCol="0">
            <a:spAutoFit/>
          </a:bodyPr>
          <a:lstStyle/>
          <a:p>
            <a:r>
              <a:rPr kumimoji="1" lang="ja-JP" altLang="en-US" dirty="0"/>
              <a:t>継承</a:t>
            </a:r>
          </a:p>
        </p:txBody>
      </p:sp>
      <p:sp>
        <p:nvSpPr>
          <p:cNvPr id="19" name="テキスト ボックス 18">
            <a:extLst>
              <a:ext uri="{FF2B5EF4-FFF2-40B4-BE49-F238E27FC236}">
                <a16:creationId xmlns:a16="http://schemas.microsoft.com/office/drawing/2014/main" id="{D8529FA0-0FB6-A22C-FE50-475FDD9A7DFD}"/>
              </a:ext>
            </a:extLst>
          </p:cNvPr>
          <p:cNvSpPr txBox="1"/>
          <p:nvPr/>
        </p:nvSpPr>
        <p:spPr>
          <a:xfrm>
            <a:off x="7185933" y="4257756"/>
            <a:ext cx="646331" cy="369332"/>
          </a:xfrm>
          <a:prstGeom prst="rect">
            <a:avLst/>
          </a:prstGeom>
          <a:noFill/>
        </p:spPr>
        <p:txBody>
          <a:bodyPr wrap="none" rtlCol="0">
            <a:spAutoFit/>
          </a:bodyPr>
          <a:lstStyle/>
          <a:p>
            <a:r>
              <a:rPr kumimoji="1" lang="ja-JP" altLang="en-US" dirty="0"/>
              <a:t>継承</a:t>
            </a:r>
          </a:p>
        </p:txBody>
      </p:sp>
      <p:sp>
        <p:nvSpPr>
          <p:cNvPr id="28" name="四角形: 角を丸くする 27">
            <a:extLst>
              <a:ext uri="{FF2B5EF4-FFF2-40B4-BE49-F238E27FC236}">
                <a16:creationId xmlns:a16="http://schemas.microsoft.com/office/drawing/2014/main" id="{C1F369EB-9DB5-DA03-3D09-94D75A6AE5DD}"/>
              </a:ext>
            </a:extLst>
          </p:cNvPr>
          <p:cNvSpPr/>
          <p:nvPr/>
        </p:nvSpPr>
        <p:spPr>
          <a:xfrm>
            <a:off x="10286245" y="386467"/>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クラス：タンポポ</a:t>
            </a:r>
            <a:endParaRPr kumimoji="1" lang="ja-JP" altLang="en-US" sz="1400" dirty="0"/>
          </a:p>
        </p:txBody>
      </p:sp>
      <p:sp>
        <p:nvSpPr>
          <p:cNvPr id="29" name="四角形: 角を丸くする 28">
            <a:extLst>
              <a:ext uri="{FF2B5EF4-FFF2-40B4-BE49-F238E27FC236}">
                <a16:creationId xmlns:a16="http://schemas.microsoft.com/office/drawing/2014/main" id="{0F95ED7B-8E22-FCDC-0BCB-8871EC7B5C5C}"/>
              </a:ext>
            </a:extLst>
          </p:cNvPr>
          <p:cNvSpPr/>
          <p:nvPr/>
        </p:nvSpPr>
        <p:spPr>
          <a:xfrm>
            <a:off x="10286244" y="1316470"/>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クラス：シロツメクサ</a:t>
            </a:r>
            <a:endParaRPr kumimoji="1" lang="ja-JP" altLang="en-US" sz="1400" dirty="0"/>
          </a:p>
        </p:txBody>
      </p:sp>
      <p:sp>
        <p:nvSpPr>
          <p:cNvPr id="30" name="四角形: 角を丸くする 29">
            <a:extLst>
              <a:ext uri="{FF2B5EF4-FFF2-40B4-BE49-F238E27FC236}">
                <a16:creationId xmlns:a16="http://schemas.microsoft.com/office/drawing/2014/main" id="{A5FE561A-3139-F37D-381F-87CAC5CD5CF7}"/>
              </a:ext>
            </a:extLst>
          </p:cNvPr>
          <p:cNvSpPr/>
          <p:nvPr/>
        </p:nvSpPr>
        <p:spPr>
          <a:xfrm>
            <a:off x="10286243" y="2238127"/>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クラス：茶</a:t>
            </a:r>
            <a:endParaRPr kumimoji="1" lang="ja-JP" altLang="en-US" sz="1400" dirty="0"/>
          </a:p>
        </p:txBody>
      </p:sp>
      <p:sp>
        <p:nvSpPr>
          <p:cNvPr id="31" name="テキスト ボックス 30">
            <a:extLst>
              <a:ext uri="{FF2B5EF4-FFF2-40B4-BE49-F238E27FC236}">
                <a16:creationId xmlns:a16="http://schemas.microsoft.com/office/drawing/2014/main" id="{306FE2F3-32D0-F334-4459-4C51425FF452}"/>
              </a:ext>
            </a:extLst>
          </p:cNvPr>
          <p:cNvSpPr txBox="1"/>
          <p:nvPr/>
        </p:nvSpPr>
        <p:spPr>
          <a:xfrm rot="20413243">
            <a:off x="11506202" y="1747830"/>
            <a:ext cx="723275" cy="307777"/>
          </a:xfrm>
          <a:prstGeom prst="rect">
            <a:avLst/>
          </a:prstGeom>
          <a:noFill/>
        </p:spPr>
        <p:txBody>
          <a:bodyPr wrap="none" rtlCol="0">
            <a:spAutoFit/>
          </a:bodyPr>
          <a:lstStyle/>
          <a:p>
            <a:r>
              <a:rPr kumimoji="1" lang="ja-JP" altLang="en-US" sz="1400" dirty="0"/>
              <a:t>ポンッ</a:t>
            </a:r>
          </a:p>
        </p:txBody>
      </p:sp>
      <p:sp>
        <p:nvSpPr>
          <p:cNvPr id="32" name="テキスト ボックス 31">
            <a:extLst>
              <a:ext uri="{FF2B5EF4-FFF2-40B4-BE49-F238E27FC236}">
                <a16:creationId xmlns:a16="http://schemas.microsoft.com/office/drawing/2014/main" id="{C2EBD92D-4E6A-68A5-1089-C5583A2E141F}"/>
              </a:ext>
            </a:extLst>
          </p:cNvPr>
          <p:cNvSpPr txBox="1"/>
          <p:nvPr/>
        </p:nvSpPr>
        <p:spPr>
          <a:xfrm rot="20413243">
            <a:off x="11581600" y="828435"/>
            <a:ext cx="723275" cy="307777"/>
          </a:xfrm>
          <a:prstGeom prst="rect">
            <a:avLst/>
          </a:prstGeom>
          <a:noFill/>
        </p:spPr>
        <p:txBody>
          <a:bodyPr wrap="none" rtlCol="0">
            <a:spAutoFit/>
          </a:bodyPr>
          <a:lstStyle/>
          <a:p>
            <a:r>
              <a:rPr kumimoji="1" lang="ja-JP" altLang="en-US" sz="1400" dirty="0"/>
              <a:t>ポンッ</a:t>
            </a:r>
          </a:p>
        </p:txBody>
      </p:sp>
      <p:sp>
        <p:nvSpPr>
          <p:cNvPr id="33" name="テキスト ボックス 32">
            <a:extLst>
              <a:ext uri="{FF2B5EF4-FFF2-40B4-BE49-F238E27FC236}">
                <a16:creationId xmlns:a16="http://schemas.microsoft.com/office/drawing/2014/main" id="{8661719E-409A-D839-CB1A-2ADDD607205B}"/>
              </a:ext>
            </a:extLst>
          </p:cNvPr>
          <p:cNvSpPr txBox="1"/>
          <p:nvPr/>
        </p:nvSpPr>
        <p:spPr>
          <a:xfrm rot="5400000">
            <a:off x="10787389" y="3101096"/>
            <a:ext cx="723275" cy="307777"/>
          </a:xfrm>
          <a:prstGeom prst="rect">
            <a:avLst/>
          </a:prstGeom>
          <a:noFill/>
        </p:spPr>
        <p:txBody>
          <a:bodyPr wrap="none" rtlCol="0">
            <a:spAutoFit/>
          </a:bodyPr>
          <a:lstStyle/>
          <a:p>
            <a:r>
              <a:rPr kumimoji="1" lang="ja-JP" altLang="en-US" sz="1400" dirty="0"/>
              <a:t>・・・</a:t>
            </a:r>
          </a:p>
        </p:txBody>
      </p:sp>
      <p:sp>
        <p:nvSpPr>
          <p:cNvPr id="34" name="テキスト ボックス 33">
            <a:extLst>
              <a:ext uri="{FF2B5EF4-FFF2-40B4-BE49-F238E27FC236}">
                <a16:creationId xmlns:a16="http://schemas.microsoft.com/office/drawing/2014/main" id="{BA025611-9A0B-D078-55A1-D000CE8648AF}"/>
              </a:ext>
            </a:extLst>
          </p:cNvPr>
          <p:cNvSpPr txBox="1"/>
          <p:nvPr/>
        </p:nvSpPr>
        <p:spPr>
          <a:xfrm rot="20413243">
            <a:off x="11611589" y="5984303"/>
            <a:ext cx="723275" cy="307777"/>
          </a:xfrm>
          <a:prstGeom prst="rect">
            <a:avLst/>
          </a:prstGeom>
          <a:noFill/>
        </p:spPr>
        <p:txBody>
          <a:bodyPr wrap="none" rtlCol="0">
            <a:spAutoFit/>
          </a:bodyPr>
          <a:lstStyle/>
          <a:p>
            <a:r>
              <a:rPr kumimoji="1" lang="ja-JP" altLang="en-US" sz="1400" dirty="0"/>
              <a:t>ポンッ</a:t>
            </a:r>
          </a:p>
        </p:txBody>
      </p:sp>
      <p:sp>
        <p:nvSpPr>
          <p:cNvPr id="35" name="四角形: 角を丸くする 34">
            <a:extLst>
              <a:ext uri="{FF2B5EF4-FFF2-40B4-BE49-F238E27FC236}">
                <a16:creationId xmlns:a16="http://schemas.microsoft.com/office/drawing/2014/main" id="{E7C6F773-25AB-E219-B860-D9CF839ED557}"/>
              </a:ext>
            </a:extLst>
          </p:cNvPr>
          <p:cNvSpPr/>
          <p:nvPr/>
        </p:nvSpPr>
        <p:spPr>
          <a:xfrm>
            <a:off x="10316235" y="3699021"/>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クラス：人間</a:t>
            </a:r>
            <a:endParaRPr kumimoji="1" lang="ja-JP" altLang="en-US" sz="1400" dirty="0"/>
          </a:p>
        </p:txBody>
      </p:sp>
      <p:sp>
        <p:nvSpPr>
          <p:cNvPr id="36" name="四角形: 角を丸くする 35">
            <a:extLst>
              <a:ext uri="{FF2B5EF4-FFF2-40B4-BE49-F238E27FC236}">
                <a16:creationId xmlns:a16="http://schemas.microsoft.com/office/drawing/2014/main" id="{A7EAC3D0-0DF3-9ABE-2508-A58E7C21E666}"/>
              </a:ext>
            </a:extLst>
          </p:cNvPr>
          <p:cNvSpPr/>
          <p:nvPr/>
        </p:nvSpPr>
        <p:spPr>
          <a:xfrm>
            <a:off x="10316234" y="4629024"/>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クラス：クジラ</a:t>
            </a:r>
            <a:endParaRPr kumimoji="1" lang="ja-JP" altLang="en-US" sz="1400" dirty="0"/>
          </a:p>
        </p:txBody>
      </p:sp>
      <p:sp>
        <p:nvSpPr>
          <p:cNvPr id="37" name="四角形: 角を丸くする 36">
            <a:extLst>
              <a:ext uri="{FF2B5EF4-FFF2-40B4-BE49-F238E27FC236}">
                <a16:creationId xmlns:a16="http://schemas.microsoft.com/office/drawing/2014/main" id="{2B58FB5E-B840-F7DE-38FF-F8F06B423B5A}"/>
              </a:ext>
            </a:extLst>
          </p:cNvPr>
          <p:cNvSpPr/>
          <p:nvPr/>
        </p:nvSpPr>
        <p:spPr>
          <a:xfrm>
            <a:off x="10316233" y="5550681"/>
            <a:ext cx="1492359" cy="518290"/>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クラス：キツツキ</a:t>
            </a:r>
            <a:endParaRPr kumimoji="1" lang="ja-JP" altLang="en-US" sz="1400" dirty="0"/>
          </a:p>
        </p:txBody>
      </p:sp>
      <p:sp>
        <p:nvSpPr>
          <p:cNvPr id="38" name="テキスト ボックス 37">
            <a:extLst>
              <a:ext uri="{FF2B5EF4-FFF2-40B4-BE49-F238E27FC236}">
                <a16:creationId xmlns:a16="http://schemas.microsoft.com/office/drawing/2014/main" id="{CB536D0D-6037-832B-35B1-F6EBC7C6F18F}"/>
              </a:ext>
            </a:extLst>
          </p:cNvPr>
          <p:cNvSpPr txBox="1"/>
          <p:nvPr/>
        </p:nvSpPr>
        <p:spPr>
          <a:xfrm rot="20413243">
            <a:off x="11536192" y="5060384"/>
            <a:ext cx="723275" cy="307777"/>
          </a:xfrm>
          <a:prstGeom prst="rect">
            <a:avLst/>
          </a:prstGeom>
          <a:noFill/>
        </p:spPr>
        <p:txBody>
          <a:bodyPr wrap="none" rtlCol="0">
            <a:spAutoFit/>
          </a:bodyPr>
          <a:lstStyle/>
          <a:p>
            <a:r>
              <a:rPr kumimoji="1" lang="ja-JP" altLang="en-US" sz="1400" dirty="0"/>
              <a:t>ポンッ</a:t>
            </a:r>
          </a:p>
        </p:txBody>
      </p:sp>
      <p:sp>
        <p:nvSpPr>
          <p:cNvPr id="39" name="テキスト ボックス 38">
            <a:extLst>
              <a:ext uri="{FF2B5EF4-FFF2-40B4-BE49-F238E27FC236}">
                <a16:creationId xmlns:a16="http://schemas.microsoft.com/office/drawing/2014/main" id="{FE809EFC-4289-3E62-903C-3E7689A8C568}"/>
              </a:ext>
            </a:extLst>
          </p:cNvPr>
          <p:cNvSpPr txBox="1"/>
          <p:nvPr/>
        </p:nvSpPr>
        <p:spPr>
          <a:xfrm rot="20413243">
            <a:off x="11611590" y="4140989"/>
            <a:ext cx="723275" cy="307777"/>
          </a:xfrm>
          <a:prstGeom prst="rect">
            <a:avLst/>
          </a:prstGeom>
          <a:noFill/>
        </p:spPr>
        <p:txBody>
          <a:bodyPr wrap="none" rtlCol="0">
            <a:spAutoFit/>
          </a:bodyPr>
          <a:lstStyle/>
          <a:p>
            <a:r>
              <a:rPr kumimoji="1" lang="ja-JP" altLang="en-US" sz="1400" dirty="0"/>
              <a:t>ポンッ</a:t>
            </a:r>
          </a:p>
        </p:txBody>
      </p:sp>
      <p:sp>
        <p:nvSpPr>
          <p:cNvPr id="40" name="テキスト ボックス 39">
            <a:extLst>
              <a:ext uri="{FF2B5EF4-FFF2-40B4-BE49-F238E27FC236}">
                <a16:creationId xmlns:a16="http://schemas.microsoft.com/office/drawing/2014/main" id="{E9844740-DB97-6DA9-3303-264287F15657}"/>
              </a:ext>
            </a:extLst>
          </p:cNvPr>
          <p:cNvSpPr txBox="1"/>
          <p:nvPr/>
        </p:nvSpPr>
        <p:spPr>
          <a:xfrm rot="5400000">
            <a:off x="10817871" y="6434992"/>
            <a:ext cx="723275" cy="307777"/>
          </a:xfrm>
          <a:prstGeom prst="rect">
            <a:avLst/>
          </a:prstGeom>
          <a:noFill/>
        </p:spPr>
        <p:txBody>
          <a:bodyPr wrap="none" rtlCol="0">
            <a:spAutoFit/>
          </a:bodyPr>
          <a:lstStyle/>
          <a:p>
            <a:r>
              <a:rPr kumimoji="1" lang="ja-JP" altLang="en-US" sz="1400" dirty="0"/>
              <a:t>・・・</a:t>
            </a:r>
          </a:p>
        </p:txBody>
      </p:sp>
      <p:cxnSp>
        <p:nvCxnSpPr>
          <p:cNvPr id="45" name="直線矢印コネクタ 44">
            <a:extLst>
              <a:ext uri="{FF2B5EF4-FFF2-40B4-BE49-F238E27FC236}">
                <a16:creationId xmlns:a16="http://schemas.microsoft.com/office/drawing/2014/main" id="{F2D4201F-1CEB-9B19-E546-5C20C875357A}"/>
              </a:ext>
            </a:extLst>
          </p:cNvPr>
          <p:cNvCxnSpPr>
            <a:cxnSpLocks/>
            <a:stCxn id="3" idx="3"/>
            <a:endCxn id="28" idx="1"/>
          </p:cNvCxnSpPr>
          <p:nvPr/>
        </p:nvCxnSpPr>
        <p:spPr>
          <a:xfrm flipV="1">
            <a:off x="9691144" y="645612"/>
            <a:ext cx="595101" cy="94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C46127A-1BAD-6AC8-479C-1AD0BE290DEC}"/>
              </a:ext>
            </a:extLst>
          </p:cNvPr>
          <p:cNvCxnSpPr>
            <a:cxnSpLocks/>
            <a:stCxn id="3" idx="3"/>
            <a:endCxn id="29" idx="1"/>
          </p:cNvCxnSpPr>
          <p:nvPr/>
        </p:nvCxnSpPr>
        <p:spPr>
          <a:xfrm flipV="1">
            <a:off x="9691144" y="1575615"/>
            <a:ext cx="595100" cy="18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07E7795-37AB-0EA2-8B39-53A92AE9C35F}"/>
              </a:ext>
            </a:extLst>
          </p:cNvPr>
          <p:cNvCxnSpPr>
            <a:cxnSpLocks/>
            <a:stCxn id="3" idx="3"/>
            <a:endCxn id="30" idx="1"/>
          </p:cNvCxnSpPr>
          <p:nvPr/>
        </p:nvCxnSpPr>
        <p:spPr>
          <a:xfrm>
            <a:off x="9691144" y="1593738"/>
            <a:ext cx="595099" cy="90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99CD265-AF61-325D-FFE4-496A603C9FD4}"/>
              </a:ext>
            </a:extLst>
          </p:cNvPr>
          <p:cNvCxnSpPr>
            <a:cxnSpLocks/>
            <a:endCxn id="35" idx="1"/>
          </p:cNvCxnSpPr>
          <p:nvPr/>
        </p:nvCxnSpPr>
        <p:spPr>
          <a:xfrm flipV="1">
            <a:off x="9834619" y="3958166"/>
            <a:ext cx="481616" cy="98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F8651CAE-3690-5157-C49B-3261AA700D5A}"/>
              </a:ext>
            </a:extLst>
          </p:cNvPr>
          <p:cNvCxnSpPr>
            <a:cxnSpLocks/>
            <a:endCxn id="36" idx="1"/>
          </p:cNvCxnSpPr>
          <p:nvPr/>
        </p:nvCxnSpPr>
        <p:spPr>
          <a:xfrm flipV="1">
            <a:off x="9834619" y="4888169"/>
            <a:ext cx="481615" cy="5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B8D3184-9BD5-2B74-2336-7EA7BD032F58}"/>
              </a:ext>
            </a:extLst>
          </p:cNvPr>
          <p:cNvCxnSpPr>
            <a:cxnSpLocks/>
            <a:endCxn id="37" idx="1"/>
          </p:cNvCxnSpPr>
          <p:nvPr/>
        </p:nvCxnSpPr>
        <p:spPr>
          <a:xfrm>
            <a:off x="9834619" y="4947085"/>
            <a:ext cx="481614" cy="86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0B9AADF2-3F09-9F4B-24D0-18B6A89D4522}"/>
              </a:ext>
            </a:extLst>
          </p:cNvPr>
          <p:cNvSpPr txBox="1"/>
          <p:nvPr/>
        </p:nvSpPr>
        <p:spPr>
          <a:xfrm>
            <a:off x="9536402" y="766806"/>
            <a:ext cx="543739" cy="307777"/>
          </a:xfrm>
          <a:prstGeom prst="rect">
            <a:avLst/>
          </a:prstGeom>
          <a:noFill/>
        </p:spPr>
        <p:txBody>
          <a:bodyPr wrap="none" rtlCol="0">
            <a:spAutoFit/>
          </a:bodyPr>
          <a:lstStyle/>
          <a:p>
            <a:r>
              <a:rPr kumimoji="1" lang="ja-JP" altLang="en-US" sz="1400" dirty="0"/>
              <a:t>継承</a:t>
            </a:r>
          </a:p>
        </p:txBody>
      </p:sp>
      <p:sp>
        <p:nvSpPr>
          <p:cNvPr id="66" name="テキスト ボックス 65">
            <a:extLst>
              <a:ext uri="{FF2B5EF4-FFF2-40B4-BE49-F238E27FC236}">
                <a16:creationId xmlns:a16="http://schemas.microsoft.com/office/drawing/2014/main" id="{9ABE58E2-C677-4747-D814-D6C61FD88BFD}"/>
              </a:ext>
            </a:extLst>
          </p:cNvPr>
          <p:cNvSpPr txBox="1"/>
          <p:nvPr/>
        </p:nvSpPr>
        <p:spPr>
          <a:xfrm>
            <a:off x="9698974" y="1236554"/>
            <a:ext cx="543739" cy="307777"/>
          </a:xfrm>
          <a:prstGeom prst="rect">
            <a:avLst/>
          </a:prstGeom>
          <a:noFill/>
        </p:spPr>
        <p:txBody>
          <a:bodyPr wrap="none" rtlCol="0">
            <a:spAutoFit/>
          </a:bodyPr>
          <a:lstStyle/>
          <a:p>
            <a:r>
              <a:rPr kumimoji="1" lang="ja-JP" altLang="en-US" sz="1400" dirty="0"/>
              <a:t>継承</a:t>
            </a:r>
          </a:p>
        </p:txBody>
      </p:sp>
      <p:sp>
        <p:nvSpPr>
          <p:cNvPr id="67" name="テキスト ボックス 66">
            <a:extLst>
              <a:ext uri="{FF2B5EF4-FFF2-40B4-BE49-F238E27FC236}">
                <a16:creationId xmlns:a16="http://schemas.microsoft.com/office/drawing/2014/main" id="{A564ED0A-0C52-C130-3FB7-DE8D97A35847}"/>
              </a:ext>
            </a:extLst>
          </p:cNvPr>
          <p:cNvSpPr txBox="1"/>
          <p:nvPr/>
        </p:nvSpPr>
        <p:spPr>
          <a:xfrm>
            <a:off x="9536402" y="2059171"/>
            <a:ext cx="543739" cy="307777"/>
          </a:xfrm>
          <a:prstGeom prst="rect">
            <a:avLst/>
          </a:prstGeom>
          <a:noFill/>
        </p:spPr>
        <p:txBody>
          <a:bodyPr wrap="none" rtlCol="0">
            <a:spAutoFit/>
          </a:bodyPr>
          <a:lstStyle/>
          <a:p>
            <a:r>
              <a:rPr kumimoji="1" lang="ja-JP" altLang="en-US" sz="1400" dirty="0"/>
              <a:t>継承</a:t>
            </a:r>
          </a:p>
        </p:txBody>
      </p:sp>
      <p:sp>
        <p:nvSpPr>
          <p:cNvPr id="68" name="テキスト ボックス 67">
            <a:extLst>
              <a:ext uri="{FF2B5EF4-FFF2-40B4-BE49-F238E27FC236}">
                <a16:creationId xmlns:a16="http://schemas.microsoft.com/office/drawing/2014/main" id="{31ED689D-EDA2-FC8F-F251-74429C731F9F}"/>
              </a:ext>
            </a:extLst>
          </p:cNvPr>
          <p:cNvSpPr txBox="1"/>
          <p:nvPr/>
        </p:nvSpPr>
        <p:spPr>
          <a:xfrm>
            <a:off x="9672959" y="4063422"/>
            <a:ext cx="543739" cy="307777"/>
          </a:xfrm>
          <a:prstGeom prst="rect">
            <a:avLst/>
          </a:prstGeom>
          <a:noFill/>
        </p:spPr>
        <p:txBody>
          <a:bodyPr wrap="none" rtlCol="0">
            <a:spAutoFit/>
          </a:bodyPr>
          <a:lstStyle/>
          <a:p>
            <a:r>
              <a:rPr kumimoji="1" lang="ja-JP" altLang="en-US" sz="1400" dirty="0"/>
              <a:t>継承</a:t>
            </a:r>
          </a:p>
        </p:txBody>
      </p:sp>
      <p:sp>
        <p:nvSpPr>
          <p:cNvPr id="69" name="テキスト ボックス 68">
            <a:extLst>
              <a:ext uri="{FF2B5EF4-FFF2-40B4-BE49-F238E27FC236}">
                <a16:creationId xmlns:a16="http://schemas.microsoft.com/office/drawing/2014/main" id="{ECEBAE29-480A-9A8E-5291-F529B1ED70CA}"/>
              </a:ext>
            </a:extLst>
          </p:cNvPr>
          <p:cNvSpPr txBox="1"/>
          <p:nvPr/>
        </p:nvSpPr>
        <p:spPr>
          <a:xfrm>
            <a:off x="9806047" y="4591613"/>
            <a:ext cx="543739" cy="307777"/>
          </a:xfrm>
          <a:prstGeom prst="rect">
            <a:avLst/>
          </a:prstGeom>
          <a:noFill/>
        </p:spPr>
        <p:txBody>
          <a:bodyPr wrap="none" rtlCol="0">
            <a:spAutoFit/>
          </a:bodyPr>
          <a:lstStyle/>
          <a:p>
            <a:r>
              <a:rPr kumimoji="1" lang="ja-JP" altLang="en-US" sz="1400" dirty="0"/>
              <a:t>継承</a:t>
            </a:r>
          </a:p>
        </p:txBody>
      </p:sp>
      <p:sp>
        <p:nvSpPr>
          <p:cNvPr id="70" name="テキスト ボックス 69">
            <a:extLst>
              <a:ext uri="{FF2B5EF4-FFF2-40B4-BE49-F238E27FC236}">
                <a16:creationId xmlns:a16="http://schemas.microsoft.com/office/drawing/2014/main" id="{2679AF8C-9174-22DE-333A-822556737B3B}"/>
              </a:ext>
            </a:extLst>
          </p:cNvPr>
          <p:cNvSpPr txBox="1"/>
          <p:nvPr/>
        </p:nvSpPr>
        <p:spPr>
          <a:xfrm>
            <a:off x="9672958" y="5426643"/>
            <a:ext cx="543739" cy="307777"/>
          </a:xfrm>
          <a:prstGeom prst="rect">
            <a:avLst/>
          </a:prstGeom>
          <a:noFill/>
        </p:spPr>
        <p:txBody>
          <a:bodyPr wrap="none" rtlCol="0">
            <a:spAutoFit/>
          </a:bodyPr>
          <a:lstStyle/>
          <a:p>
            <a:r>
              <a:rPr kumimoji="1" lang="ja-JP" altLang="en-US" sz="1400" dirty="0"/>
              <a:t>継承</a:t>
            </a:r>
          </a:p>
        </p:txBody>
      </p:sp>
    </p:spTree>
    <p:extLst>
      <p:ext uri="{BB962C8B-B14F-4D97-AF65-F5344CB8AC3E}">
        <p14:creationId xmlns:p14="http://schemas.microsoft.com/office/powerpoint/2010/main" val="61919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97722-E763-4B46-945A-95D08598C29B}"/>
              </a:ext>
            </a:extLst>
          </p:cNvPr>
          <p:cNvSpPr>
            <a:spLocks noGrp="1"/>
          </p:cNvSpPr>
          <p:nvPr>
            <p:ph type="title"/>
          </p:nvPr>
        </p:nvSpPr>
        <p:spPr/>
        <p:txBody>
          <a:bodyPr/>
          <a:lstStyle/>
          <a:p>
            <a:r>
              <a:rPr kumimoji="1" lang="en-US" altLang="ja-JP" dirty="0"/>
              <a:t>OOP</a:t>
            </a:r>
            <a:r>
              <a:rPr kumimoji="1" lang="ja-JP" altLang="en-US" dirty="0"/>
              <a:t>神の場合４</a:t>
            </a:r>
          </a:p>
        </p:txBody>
      </p:sp>
      <p:pic>
        <p:nvPicPr>
          <p:cNvPr id="4" name="コンテンツ プレースホルダー 4">
            <a:extLst>
              <a:ext uri="{FF2B5EF4-FFF2-40B4-BE49-F238E27FC236}">
                <a16:creationId xmlns:a16="http://schemas.microsoft.com/office/drawing/2014/main" id="{396144CF-EBA8-1A7A-9829-F3ECD784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9" y="3803700"/>
            <a:ext cx="2206426" cy="2573092"/>
          </a:xfrm>
          <a:prstGeom prst="rect">
            <a:avLst/>
          </a:prstGeom>
        </p:spPr>
      </p:pic>
      <p:sp>
        <p:nvSpPr>
          <p:cNvPr id="5" name="吹き出し: 角を丸めた四角形 4">
            <a:extLst>
              <a:ext uri="{FF2B5EF4-FFF2-40B4-BE49-F238E27FC236}">
                <a16:creationId xmlns:a16="http://schemas.microsoft.com/office/drawing/2014/main" id="{61A0598A-B91F-236D-C3EB-4806233DCB93}"/>
              </a:ext>
            </a:extLst>
          </p:cNvPr>
          <p:cNvSpPr/>
          <p:nvPr/>
        </p:nvSpPr>
        <p:spPr>
          <a:xfrm>
            <a:off x="1996237" y="1296357"/>
            <a:ext cx="3422785" cy="5452505"/>
          </a:xfrm>
          <a:prstGeom prst="wedgeRoundRectCallout">
            <a:avLst>
              <a:gd name="adj1" fmla="val -57166"/>
              <a:gd name="adj2" fmla="val 2384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最後に、各生物について、色とか形とかをちょっとづつ違う個体を生成しよ（インスタンス化）。</a:t>
            </a:r>
            <a:endParaRPr kumimoji="1" lang="en-US" altLang="ja-JP" dirty="0"/>
          </a:p>
          <a:p>
            <a:pPr algn="ctr"/>
            <a:r>
              <a:rPr kumimoji="1" lang="ja-JP" altLang="en-US" dirty="0"/>
              <a:t>行動（インスタンスメソッド）とか大体の色形（クラス変数）のテンプレ（クラス）はあるから、違う個体はテンプレにセットする値（インスタンス変数）だけちょっとづつ変えれば生物を量産できる！</a:t>
            </a:r>
            <a:endParaRPr kumimoji="1" lang="en-US" altLang="ja-JP" dirty="0"/>
          </a:p>
          <a:p>
            <a:pPr algn="ctr"/>
            <a:r>
              <a:rPr lang="ja-JP" altLang="en-US" dirty="0"/>
              <a:t>しかも、動物までのテンプレは作ってあるし、新しい動物もちょっと内容を変えれば作り放題（再利用可能）！</a:t>
            </a:r>
            <a:endParaRPr kumimoji="1" lang="en-US" altLang="ja-JP" dirty="0"/>
          </a:p>
          <a:p>
            <a:pPr algn="ctr"/>
            <a:endParaRPr kumimoji="1" lang="en-US" altLang="ja-JP" dirty="0"/>
          </a:p>
        </p:txBody>
      </p:sp>
      <p:sp>
        <p:nvSpPr>
          <p:cNvPr id="29" name="四角形: 角を丸くする 28">
            <a:extLst>
              <a:ext uri="{FF2B5EF4-FFF2-40B4-BE49-F238E27FC236}">
                <a16:creationId xmlns:a16="http://schemas.microsoft.com/office/drawing/2014/main" id="{0F95ED7B-8E22-FCDC-0BCB-8871EC7B5C5C}"/>
              </a:ext>
            </a:extLst>
          </p:cNvPr>
          <p:cNvSpPr/>
          <p:nvPr/>
        </p:nvSpPr>
        <p:spPr>
          <a:xfrm>
            <a:off x="5625554" y="3140918"/>
            <a:ext cx="2661798" cy="1325563"/>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クラス：シロツメクサ</a:t>
            </a:r>
            <a:endParaRPr kumimoji="1" lang="ja-JP" altLang="en-US" dirty="0"/>
          </a:p>
        </p:txBody>
      </p:sp>
      <p:sp>
        <p:nvSpPr>
          <p:cNvPr id="7" name="四角形: 角を丸くする 6">
            <a:extLst>
              <a:ext uri="{FF2B5EF4-FFF2-40B4-BE49-F238E27FC236}">
                <a16:creationId xmlns:a16="http://schemas.microsoft.com/office/drawing/2014/main" id="{F366EDF1-7EB2-3086-1153-01F20B28775F}"/>
              </a:ext>
            </a:extLst>
          </p:cNvPr>
          <p:cNvSpPr/>
          <p:nvPr/>
        </p:nvSpPr>
        <p:spPr>
          <a:xfrm>
            <a:off x="9259501" y="1197122"/>
            <a:ext cx="2228657" cy="987132"/>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インスタンス１：背が</a:t>
            </a:r>
            <a:r>
              <a:rPr kumimoji="1" lang="en-US" altLang="ja-JP" sz="1200" dirty="0"/>
              <a:t>1cm</a:t>
            </a:r>
            <a:r>
              <a:rPr kumimoji="1" lang="ja-JP" altLang="en-US" sz="1200" dirty="0"/>
              <a:t>、葉っぱの大きさが</a:t>
            </a:r>
            <a:r>
              <a:rPr lang="en-US" altLang="ja-JP" sz="1200" dirty="0"/>
              <a:t>2</a:t>
            </a:r>
            <a:r>
              <a:rPr kumimoji="1" lang="en-US" altLang="ja-JP" sz="1200" dirty="0"/>
              <a:t>cm</a:t>
            </a:r>
            <a:r>
              <a:rPr kumimoji="1" lang="ja-JP" altLang="en-US" sz="1200" dirty="0"/>
              <a:t>、</a:t>
            </a:r>
            <a:endParaRPr kumimoji="1" lang="en-US" altLang="ja-JP" sz="1200" dirty="0"/>
          </a:p>
          <a:p>
            <a:pPr algn="ctr"/>
            <a:r>
              <a:rPr lang="ja-JP" altLang="en-US" sz="1200" dirty="0"/>
              <a:t>花の大きさが</a:t>
            </a:r>
            <a:r>
              <a:rPr lang="en-US" altLang="ja-JP" sz="1200" dirty="0"/>
              <a:t>5cm</a:t>
            </a:r>
            <a:r>
              <a:rPr lang="ja-JP" altLang="en-US" sz="1200" dirty="0"/>
              <a:t>のシロツメクサ</a:t>
            </a:r>
            <a:endParaRPr kumimoji="1" lang="ja-JP" altLang="en-US" sz="1200" dirty="0"/>
          </a:p>
        </p:txBody>
      </p:sp>
      <p:sp>
        <p:nvSpPr>
          <p:cNvPr id="8" name="四角形: 角を丸くする 7">
            <a:extLst>
              <a:ext uri="{FF2B5EF4-FFF2-40B4-BE49-F238E27FC236}">
                <a16:creationId xmlns:a16="http://schemas.microsoft.com/office/drawing/2014/main" id="{53A78902-2999-2BB2-E405-C25732F39B92}"/>
              </a:ext>
            </a:extLst>
          </p:cNvPr>
          <p:cNvSpPr/>
          <p:nvPr/>
        </p:nvSpPr>
        <p:spPr>
          <a:xfrm>
            <a:off x="9259501" y="2361694"/>
            <a:ext cx="2228657" cy="987132"/>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インスタンス２：背が</a:t>
            </a:r>
            <a:r>
              <a:rPr kumimoji="1" lang="en-US" altLang="ja-JP" sz="1200" dirty="0"/>
              <a:t>1cm</a:t>
            </a:r>
            <a:r>
              <a:rPr kumimoji="1" lang="ja-JP" altLang="en-US" sz="1200" dirty="0"/>
              <a:t>、葉っぱの大きさが</a:t>
            </a:r>
            <a:r>
              <a:rPr lang="en-US" altLang="ja-JP" sz="1200" dirty="0"/>
              <a:t>2</a:t>
            </a:r>
            <a:r>
              <a:rPr kumimoji="1" lang="en-US" altLang="ja-JP" sz="1200" dirty="0"/>
              <a:t>cm</a:t>
            </a:r>
            <a:r>
              <a:rPr kumimoji="1" lang="ja-JP" altLang="en-US" sz="1200" dirty="0"/>
              <a:t>、</a:t>
            </a:r>
            <a:endParaRPr kumimoji="1" lang="en-US" altLang="ja-JP" sz="1200" dirty="0"/>
          </a:p>
          <a:p>
            <a:pPr algn="ctr"/>
            <a:r>
              <a:rPr lang="ja-JP" altLang="en-US" sz="1200" dirty="0"/>
              <a:t>花の大きさが</a:t>
            </a:r>
            <a:r>
              <a:rPr lang="en-US" altLang="ja-JP" sz="1200" dirty="0"/>
              <a:t>5cm</a:t>
            </a:r>
            <a:r>
              <a:rPr lang="ja-JP" altLang="en-US" sz="1200" dirty="0"/>
              <a:t>のシロツメクサ</a:t>
            </a:r>
            <a:endParaRPr kumimoji="1" lang="ja-JP" altLang="en-US" sz="1200" dirty="0"/>
          </a:p>
        </p:txBody>
      </p:sp>
      <p:sp>
        <p:nvSpPr>
          <p:cNvPr id="10" name="四角形: 角を丸くする 9">
            <a:extLst>
              <a:ext uri="{FF2B5EF4-FFF2-40B4-BE49-F238E27FC236}">
                <a16:creationId xmlns:a16="http://schemas.microsoft.com/office/drawing/2014/main" id="{72C131CC-48FE-C63C-DC82-32DAEE054CBE}"/>
              </a:ext>
            </a:extLst>
          </p:cNvPr>
          <p:cNvSpPr/>
          <p:nvPr/>
        </p:nvSpPr>
        <p:spPr>
          <a:xfrm>
            <a:off x="9259501" y="3509175"/>
            <a:ext cx="2228657" cy="987132"/>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インスタンス３：背が</a:t>
            </a:r>
            <a:r>
              <a:rPr kumimoji="1" lang="en-US" altLang="ja-JP" sz="1200" dirty="0"/>
              <a:t>1cm</a:t>
            </a:r>
            <a:r>
              <a:rPr kumimoji="1" lang="ja-JP" altLang="en-US" sz="1200" dirty="0"/>
              <a:t>、葉っぱの大きさが</a:t>
            </a:r>
            <a:r>
              <a:rPr lang="en-US" altLang="ja-JP" sz="1200" dirty="0"/>
              <a:t>2</a:t>
            </a:r>
            <a:r>
              <a:rPr kumimoji="1" lang="en-US" altLang="ja-JP" sz="1200" dirty="0"/>
              <a:t>cm</a:t>
            </a:r>
            <a:r>
              <a:rPr kumimoji="1" lang="ja-JP" altLang="en-US" sz="1200" dirty="0"/>
              <a:t>、</a:t>
            </a:r>
            <a:endParaRPr kumimoji="1" lang="en-US" altLang="ja-JP" sz="1200" dirty="0"/>
          </a:p>
          <a:p>
            <a:pPr algn="ctr"/>
            <a:r>
              <a:rPr lang="ja-JP" altLang="en-US" sz="1200" dirty="0"/>
              <a:t>花の大きさが</a:t>
            </a:r>
            <a:r>
              <a:rPr lang="en-US" altLang="ja-JP" sz="1200" dirty="0"/>
              <a:t>5cm</a:t>
            </a:r>
            <a:r>
              <a:rPr lang="ja-JP" altLang="en-US" sz="1200" dirty="0"/>
              <a:t>のシロツメクサ</a:t>
            </a:r>
            <a:endParaRPr kumimoji="1" lang="ja-JP" altLang="en-US" sz="1200" dirty="0"/>
          </a:p>
        </p:txBody>
      </p:sp>
      <p:sp>
        <p:nvSpPr>
          <p:cNvPr id="13" name="テキスト ボックス 12">
            <a:extLst>
              <a:ext uri="{FF2B5EF4-FFF2-40B4-BE49-F238E27FC236}">
                <a16:creationId xmlns:a16="http://schemas.microsoft.com/office/drawing/2014/main" id="{E1BB5617-A651-C723-044D-C3BDD7C3762C}"/>
              </a:ext>
            </a:extLst>
          </p:cNvPr>
          <p:cNvSpPr txBox="1"/>
          <p:nvPr/>
        </p:nvSpPr>
        <p:spPr>
          <a:xfrm rot="5400000">
            <a:off x="10012191" y="5977349"/>
            <a:ext cx="723275" cy="307777"/>
          </a:xfrm>
          <a:prstGeom prst="rect">
            <a:avLst/>
          </a:prstGeom>
          <a:noFill/>
        </p:spPr>
        <p:txBody>
          <a:bodyPr wrap="none" rtlCol="0">
            <a:spAutoFit/>
          </a:bodyPr>
          <a:lstStyle/>
          <a:p>
            <a:r>
              <a:rPr kumimoji="1" lang="ja-JP" altLang="en-US" sz="1400" dirty="0"/>
              <a:t>・・・</a:t>
            </a:r>
          </a:p>
        </p:txBody>
      </p:sp>
      <p:sp>
        <p:nvSpPr>
          <p:cNvPr id="14" name="四角形: 角を丸くする 13">
            <a:extLst>
              <a:ext uri="{FF2B5EF4-FFF2-40B4-BE49-F238E27FC236}">
                <a16:creationId xmlns:a16="http://schemas.microsoft.com/office/drawing/2014/main" id="{DB75C468-F56E-0DA0-ED68-A44C0209566C}"/>
              </a:ext>
            </a:extLst>
          </p:cNvPr>
          <p:cNvSpPr/>
          <p:nvPr/>
        </p:nvSpPr>
        <p:spPr>
          <a:xfrm>
            <a:off x="9259501" y="4728608"/>
            <a:ext cx="2228657" cy="987132"/>
          </a:xfrm>
          <a:prstGeom prst="roundRect">
            <a:avLst>
              <a:gd name="adj" fmla="val 197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インスタンス４：背が</a:t>
            </a:r>
            <a:r>
              <a:rPr kumimoji="1" lang="en-US" altLang="ja-JP" sz="1200" dirty="0"/>
              <a:t>1cm</a:t>
            </a:r>
            <a:r>
              <a:rPr kumimoji="1" lang="ja-JP" altLang="en-US" sz="1200" dirty="0"/>
              <a:t>、葉っぱの大きさが</a:t>
            </a:r>
            <a:r>
              <a:rPr lang="en-US" altLang="ja-JP" sz="1200" dirty="0"/>
              <a:t>2</a:t>
            </a:r>
            <a:r>
              <a:rPr kumimoji="1" lang="en-US" altLang="ja-JP" sz="1200" dirty="0"/>
              <a:t>cm</a:t>
            </a:r>
            <a:r>
              <a:rPr kumimoji="1" lang="ja-JP" altLang="en-US" sz="1200" dirty="0"/>
              <a:t>、</a:t>
            </a:r>
            <a:endParaRPr kumimoji="1" lang="en-US" altLang="ja-JP" sz="1200" dirty="0"/>
          </a:p>
          <a:p>
            <a:pPr algn="ctr"/>
            <a:r>
              <a:rPr lang="ja-JP" altLang="en-US" sz="1200" dirty="0"/>
              <a:t>花の大きさが</a:t>
            </a:r>
            <a:r>
              <a:rPr lang="en-US" altLang="ja-JP" sz="1200" dirty="0"/>
              <a:t>5cm</a:t>
            </a:r>
            <a:r>
              <a:rPr lang="ja-JP" altLang="en-US" sz="1200" dirty="0"/>
              <a:t>のシロツメクサ</a:t>
            </a:r>
            <a:endParaRPr kumimoji="1" lang="ja-JP" altLang="en-US" sz="1200" dirty="0"/>
          </a:p>
        </p:txBody>
      </p:sp>
      <p:sp>
        <p:nvSpPr>
          <p:cNvPr id="16" name="テキスト ボックス 15">
            <a:extLst>
              <a:ext uri="{FF2B5EF4-FFF2-40B4-BE49-F238E27FC236}">
                <a16:creationId xmlns:a16="http://schemas.microsoft.com/office/drawing/2014/main" id="{34551F71-8E06-168C-147D-74FC06A0FA84}"/>
              </a:ext>
            </a:extLst>
          </p:cNvPr>
          <p:cNvSpPr txBox="1"/>
          <p:nvPr/>
        </p:nvSpPr>
        <p:spPr>
          <a:xfrm rot="18458268">
            <a:off x="11434274" y="4007133"/>
            <a:ext cx="902811" cy="307777"/>
          </a:xfrm>
          <a:prstGeom prst="rect">
            <a:avLst/>
          </a:prstGeom>
          <a:noFill/>
        </p:spPr>
        <p:txBody>
          <a:bodyPr wrap="none" rtlCol="0">
            <a:spAutoFit/>
          </a:bodyPr>
          <a:lstStyle/>
          <a:p>
            <a:r>
              <a:rPr kumimoji="1" lang="ja-JP" altLang="en-US" sz="1400" dirty="0"/>
              <a:t>ババババ</a:t>
            </a:r>
          </a:p>
        </p:txBody>
      </p:sp>
      <p:cxnSp>
        <p:nvCxnSpPr>
          <p:cNvPr id="17" name="直線矢印コネクタ 16">
            <a:extLst>
              <a:ext uri="{FF2B5EF4-FFF2-40B4-BE49-F238E27FC236}">
                <a16:creationId xmlns:a16="http://schemas.microsoft.com/office/drawing/2014/main" id="{59AB3406-4E4C-B35F-05AB-4E3921405F1C}"/>
              </a:ext>
            </a:extLst>
          </p:cNvPr>
          <p:cNvCxnSpPr>
            <a:cxnSpLocks/>
            <a:stCxn id="29" idx="3"/>
            <a:endCxn id="7" idx="1"/>
          </p:cNvCxnSpPr>
          <p:nvPr/>
        </p:nvCxnSpPr>
        <p:spPr>
          <a:xfrm flipV="1">
            <a:off x="8287352" y="1690688"/>
            <a:ext cx="972149" cy="21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B153F76-79A2-9AED-8E82-A61726466682}"/>
              </a:ext>
            </a:extLst>
          </p:cNvPr>
          <p:cNvCxnSpPr>
            <a:cxnSpLocks/>
            <a:stCxn id="29" idx="3"/>
            <a:endCxn id="8" idx="1"/>
          </p:cNvCxnSpPr>
          <p:nvPr/>
        </p:nvCxnSpPr>
        <p:spPr>
          <a:xfrm flipV="1">
            <a:off x="8287352" y="2855260"/>
            <a:ext cx="972149" cy="94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3B08D0-8D1D-0C88-E94E-E493FD153F08}"/>
              </a:ext>
            </a:extLst>
          </p:cNvPr>
          <p:cNvCxnSpPr>
            <a:cxnSpLocks/>
            <a:stCxn id="29" idx="3"/>
            <a:endCxn id="10" idx="1"/>
          </p:cNvCxnSpPr>
          <p:nvPr/>
        </p:nvCxnSpPr>
        <p:spPr>
          <a:xfrm>
            <a:off x="8287352" y="3803700"/>
            <a:ext cx="972149" cy="199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203D609-B24C-F051-61CC-1EF6245E5935}"/>
              </a:ext>
            </a:extLst>
          </p:cNvPr>
          <p:cNvCxnSpPr>
            <a:cxnSpLocks/>
            <a:stCxn id="29" idx="3"/>
            <a:endCxn id="14" idx="1"/>
          </p:cNvCxnSpPr>
          <p:nvPr/>
        </p:nvCxnSpPr>
        <p:spPr>
          <a:xfrm>
            <a:off x="8287352" y="3803700"/>
            <a:ext cx="972149" cy="14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6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p:txBody>
          <a:bodyPr/>
          <a:lstStyle/>
          <a:p>
            <a:r>
              <a:rPr lang="ja-JP" altLang="en-US" dirty="0"/>
              <a:t>例えば、クラス</a:t>
            </a:r>
            <a:r>
              <a:rPr lang="en-US" altLang="ja-JP" dirty="0"/>
              <a:t>A</a:t>
            </a:r>
            <a:r>
              <a:rPr lang="ja-JP" altLang="en-US" dirty="0"/>
              <a:t>が定義されている</a:t>
            </a:r>
            <a:r>
              <a:rPr lang="en-US" altLang="ja-JP" dirty="0"/>
              <a:t>.</a:t>
            </a:r>
            <a:r>
              <a:rPr lang="en-US" altLang="ja-JP" dirty="0" err="1"/>
              <a:t>py</a:t>
            </a:r>
            <a:r>
              <a:rPr lang="ja-JP" altLang="en-US" dirty="0"/>
              <a:t>ファイルを実行するとき、クラスのプログラムはメモリ上に展開されます</a:t>
            </a:r>
            <a:endParaRPr kumimoji="1" lang="ja-JP" altLang="en-US" dirty="0"/>
          </a:p>
        </p:txBody>
      </p:sp>
      <p:sp>
        <p:nvSpPr>
          <p:cNvPr id="4" name="正方形/長方形 3">
            <a:extLst>
              <a:ext uri="{FF2B5EF4-FFF2-40B4-BE49-F238E27FC236}">
                <a16:creationId xmlns:a16="http://schemas.microsoft.com/office/drawing/2014/main" id="{39FBF674-E5CB-74EB-1428-0C7AEF8678C2}"/>
              </a:ext>
            </a:extLst>
          </p:cNvPr>
          <p:cNvSpPr/>
          <p:nvPr/>
        </p:nvSpPr>
        <p:spPr>
          <a:xfrm>
            <a:off x="1289785"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64E5739-BC6C-BB58-9B9C-5F317C93F7FC}"/>
              </a:ext>
            </a:extLst>
          </p:cNvPr>
          <p:cNvSpPr/>
          <p:nvPr/>
        </p:nvSpPr>
        <p:spPr>
          <a:xfrm>
            <a:off x="4273617"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D4F90010-7ECE-17F6-ACDD-CE4F2BBCB547}"/>
              </a:ext>
            </a:extLst>
          </p:cNvPr>
          <p:cNvSpPr/>
          <p:nvPr/>
        </p:nvSpPr>
        <p:spPr>
          <a:xfrm>
            <a:off x="1597794" y="3976166"/>
            <a:ext cx="2675823"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ja-JP" altLang="en-US" dirty="0"/>
              <a:t>変数１</a:t>
            </a:r>
            <a:endParaRPr lang="en-US" altLang="ja-JP" dirty="0"/>
          </a:p>
          <a:p>
            <a:pPr marL="285750" indent="-285750" algn="ctr">
              <a:buFont typeface="Arial" panose="020B0604020202020204" pitchFamily="34" charset="0"/>
              <a:buChar char="•"/>
            </a:pPr>
            <a:r>
              <a:rPr lang="ja-JP" altLang="en-US" dirty="0"/>
              <a:t>変数２</a:t>
            </a:r>
            <a:endParaRPr lang="en-US" altLang="ja-JP" dirty="0"/>
          </a:p>
          <a:p>
            <a:pPr marL="285750" indent="-285750" algn="ctr">
              <a:buFont typeface="Arial" panose="020B0604020202020204" pitchFamily="34" charset="0"/>
              <a:buChar char="•"/>
            </a:pPr>
            <a:r>
              <a:rPr lang="en-US" altLang="ja-JP" dirty="0"/>
              <a:t>…</a:t>
            </a:r>
          </a:p>
          <a:p>
            <a:pPr marL="285750" indent="-285750" algn="ctr">
              <a:buFont typeface="Arial" panose="020B0604020202020204" pitchFamily="34" charset="0"/>
              <a:buChar char="•"/>
            </a:pPr>
            <a:r>
              <a:rPr lang="ja-JP" altLang="en-US" dirty="0"/>
              <a:t>メソッド１</a:t>
            </a:r>
            <a:endParaRPr lang="en-US" altLang="ja-JP" dirty="0"/>
          </a:p>
          <a:p>
            <a:pPr marL="285750" indent="-285750" algn="ctr">
              <a:buFont typeface="Arial" panose="020B0604020202020204" pitchFamily="34" charset="0"/>
              <a:buChar char="•"/>
            </a:pPr>
            <a:r>
              <a:rPr lang="ja-JP" altLang="en-US" dirty="0"/>
              <a:t>メソッド２</a:t>
            </a:r>
            <a:endParaRPr lang="en-US" altLang="ja-JP" dirty="0"/>
          </a:p>
          <a:p>
            <a:pPr marL="285750" indent="-285750" algn="ctr">
              <a:buFont typeface="Arial" panose="020B0604020202020204" pitchFamily="34" charset="0"/>
              <a:buChar char="•"/>
            </a:pPr>
            <a:r>
              <a:rPr lang="en-US" altLang="ja-JP" dirty="0"/>
              <a:t>…</a:t>
            </a:r>
          </a:p>
        </p:txBody>
      </p:sp>
      <p:sp>
        <p:nvSpPr>
          <p:cNvPr id="7" name="四角形: 角を丸くする 6">
            <a:extLst>
              <a:ext uri="{FF2B5EF4-FFF2-40B4-BE49-F238E27FC236}">
                <a16:creationId xmlns:a16="http://schemas.microsoft.com/office/drawing/2014/main" id="{D24B889E-DFE7-9DB9-42EE-C1AF893162E5}"/>
              </a:ext>
            </a:extLst>
          </p:cNvPr>
          <p:cNvSpPr/>
          <p:nvPr/>
        </p:nvSpPr>
        <p:spPr>
          <a:xfrm>
            <a:off x="2317683"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Tree>
    <p:extLst>
      <p:ext uri="{BB962C8B-B14F-4D97-AF65-F5344CB8AC3E}">
        <p14:creationId xmlns:p14="http://schemas.microsoft.com/office/powerpoint/2010/main" val="242972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0B403-547D-54E1-C6F8-4FBE77630C6A}"/>
              </a:ext>
            </a:extLst>
          </p:cNvPr>
          <p:cNvSpPr>
            <a:spLocks noGrp="1"/>
          </p:cNvSpPr>
          <p:nvPr>
            <p:ph type="title"/>
          </p:nvPr>
        </p:nvSpPr>
        <p:spPr/>
        <p:txBody>
          <a:bodyPr/>
          <a:lstStyle/>
          <a:p>
            <a:r>
              <a:rPr kumimoji="1" lang="ja-JP" altLang="en-US" dirty="0"/>
              <a:t>アナウンス</a:t>
            </a:r>
          </a:p>
        </p:txBody>
      </p:sp>
      <p:sp>
        <p:nvSpPr>
          <p:cNvPr id="3" name="コンテンツ プレースホルダー 2">
            <a:extLst>
              <a:ext uri="{FF2B5EF4-FFF2-40B4-BE49-F238E27FC236}">
                <a16:creationId xmlns:a16="http://schemas.microsoft.com/office/drawing/2014/main" id="{E85E0440-7AF2-9052-C0B7-C560B5FC7BB7}"/>
              </a:ext>
            </a:extLst>
          </p:cNvPr>
          <p:cNvSpPr>
            <a:spLocks noGrp="1"/>
          </p:cNvSpPr>
          <p:nvPr>
            <p:ph idx="1"/>
          </p:nvPr>
        </p:nvSpPr>
        <p:spPr/>
        <p:txBody>
          <a:bodyPr/>
          <a:lstStyle/>
          <a:p>
            <a:r>
              <a:rPr kumimoji="1" lang="ja-JP" altLang="en-US" dirty="0"/>
              <a:t>講義アンケートにご協力くださいませ！</a:t>
            </a:r>
            <a:endParaRPr kumimoji="1" lang="en-US" altLang="ja-JP" dirty="0"/>
          </a:p>
          <a:p>
            <a:pPr lvl="1"/>
            <a:r>
              <a:rPr kumimoji="1" lang="en-US" altLang="ja-JP" dirty="0">
                <a:hlinkClick r:id="rId2"/>
              </a:rPr>
              <a:t>https://forms.gle/eyCyZQEweeZdDR5J7</a:t>
            </a:r>
            <a:endParaRPr lang="en-US" altLang="ja-JP" dirty="0"/>
          </a:p>
          <a:p>
            <a:pPr lvl="1"/>
            <a:r>
              <a:rPr kumimoji="1" lang="ja-JP" altLang="en-US" dirty="0"/>
              <a:t>回答は任意です</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82162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p:txBody>
          <a:bodyPr/>
          <a:lstStyle/>
          <a:p>
            <a:r>
              <a:rPr lang="ja-JP" altLang="en-US" dirty="0"/>
              <a:t>クラス</a:t>
            </a:r>
            <a:r>
              <a:rPr lang="en-US" altLang="ja-JP" dirty="0"/>
              <a:t>A</a:t>
            </a:r>
            <a:r>
              <a:rPr lang="ja-JP" altLang="en-US" dirty="0"/>
              <a:t>から</a:t>
            </a:r>
            <a:r>
              <a:rPr kumimoji="1" lang="ja-JP" altLang="en-US" dirty="0"/>
              <a:t>インスタンス</a:t>
            </a:r>
            <a:r>
              <a:rPr lang="en-US" altLang="ja-JP" dirty="0"/>
              <a:t>a</a:t>
            </a:r>
            <a:r>
              <a:rPr kumimoji="1" lang="ja-JP" altLang="en-US" dirty="0"/>
              <a:t>を生成すると、メモリ空間はこのようになります</a:t>
            </a:r>
          </a:p>
        </p:txBody>
      </p:sp>
      <p:sp>
        <p:nvSpPr>
          <p:cNvPr id="4" name="正方形/長方形 3">
            <a:extLst>
              <a:ext uri="{FF2B5EF4-FFF2-40B4-BE49-F238E27FC236}">
                <a16:creationId xmlns:a16="http://schemas.microsoft.com/office/drawing/2014/main" id="{58B188C9-3D84-1E21-D63A-B0BF20584ED2}"/>
              </a:ext>
            </a:extLst>
          </p:cNvPr>
          <p:cNvSpPr/>
          <p:nvPr/>
        </p:nvSpPr>
        <p:spPr>
          <a:xfrm>
            <a:off x="1289785"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358C995-EBC3-0706-828D-367557FCD6DC}"/>
              </a:ext>
            </a:extLst>
          </p:cNvPr>
          <p:cNvSpPr/>
          <p:nvPr/>
        </p:nvSpPr>
        <p:spPr>
          <a:xfrm>
            <a:off x="4273617"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3DDDE597-393D-E67A-4CC0-332647476F9D}"/>
              </a:ext>
            </a:extLst>
          </p:cNvPr>
          <p:cNvSpPr/>
          <p:nvPr/>
        </p:nvSpPr>
        <p:spPr>
          <a:xfrm>
            <a:off x="1597794" y="3976166"/>
            <a:ext cx="2675823"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endParaRPr lang="en-US" altLang="ja-JP" dirty="0"/>
          </a:p>
        </p:txBody>
      </p:sp>
      <p:sp>
        <p:nvSpPr>
          <p:cNvPr id="7" name="四角形: 角を丸くする 6">
            <a:extLst>
              <a:ext uri="{FF2B5EF4-FFF2-40B4-BE49-F238E27FC236}">
                <a16:creationId xmlns:a16="http://schemas.microsoft.com/office/drawing/2014/main" id="{0EB86911-930A-99B0-133E-F1F6D80EBE54}"/>
              </a:ext>
            </a:extLst>
          </p:cNvPr>
          <p:cNvSpPr/>
          <p:nvPr/>
        </p:nvSpPr>
        <p:spPr>
          <a:xfrm>
            <a:off x="2317683"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FF04DF2B-69B5-F4C4-E308-959FE6423CC2}"/>
              </a:ext>
            </a:extLst>
          </p:cNvPr>
          <p:cNvSpPr/>
          <p:nvPr/>
        </p:nvSpPr>
        <p:spPr>
          <a:xfrm>
            <a:off x="5681712" y="4030580"/>
            <a:ext cx="2675823" cy="745024"/>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endParaRPr lang="en-US" altLang="ja-JP" dirty="0"/>
          </a:p>
        </p:txBody>
      </p:sp>
      <p:sp>
        <p:nvSpPr>
          <p:cNvPr id="10" name="四角形: 角を丸くする 9">
            <a:extLst>
              <a:ext uri="{FF2B5EF4-FFF2-40B4-BE49-F238E27FC236}">
                <a16:creationId xmlns:a16="http://schemas.microsoft.com/office/drawing/2014/main" id="{22F04FD0-5E57-5AA2-D1AD-DA97C0DFA88A}"/>
              </a:ext>
            </a:extLst>
          </p:cNvPr>
          <p:cNvSpPr/>
          <p:nvPr/>
        </p:nvSpPr>
        <p:spPr>
          <a:xfrm>
            <a:off x="6126177" y="3811605"/>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kumimoji="1" lang="en-US" altLang="ja-JP" dirty="0">
                <a:solidFill>
                  <a:schemeClr val="tx1"/>
                </a:solidFill>
              </a:rPr>
              <a:t>a</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382218CB-6518-6982-9BF1-E37331C16B39}"/>
              </a:ext>
            </a:extLst>
          </p:cNvPr>
          <p:cNvCxnSpPr>
            <a:cxnSpLocks/>
          </p:cNvCxnSpPr>
          <p:nvPr/>
        </p:nvCxnSpPr>
        <p:spPr>
          <a:xfrm flipV="1">
            <a:off x="4349414" y="4403092"/>
            <a:ext cx="1299410" cy="723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30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p:txBody>
          <a:bodyPr/>
          <a:lstStyle/>
          <a:p>
            <a:r>
              <a:rPr kumimoji="1" lang="ja-JP" altLang="en-US" dirty="0"/>
              <a:t>このとき、クラス変数とインスタンス変数はこのようにメモリ上に保存されます</a:t>
            </a:r>
          </a:p>
        </p:txBody>
      </p:sp>
      <p:sp>
        <p:nvSpPr>
          <p:cNvPr id="4" name="正方形/長方形 3">
            <a:extLst>
              <a:ext uri="{FF2B5EF4-FFF2-40B4-BE49-F238E27FC236}">
                <a16:creationId xmlns:a16="http://schemas.microsoft.com/office/drawing/2014/main" id="{14154F50-F4C8-8BFA-1AD9-CA0D7FA029C6}"/>
              </a:ext>
            </a:extLst>
          </p:cNvPr>
          <p:cNvSpPr/>
          <p:nvPr/>
        </p:nvSpPr>
        <p:spPr>
          <a:xfrm>
            <a:off x="3234088"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7D7198C-CB00-2C25-82D4-8E39494E7680}"/>
              </a:ext>
            </a:extLst>
          </p:cNvPr>
          <p:cNvSpPr/>
          <p:nvPr/>
        </p:nvSpPr>
        <p:spPr>
          <a:xfrm>
            <a:off x="6217920"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54B76C27-79BE-F33D-3078-C7DDC3BFF381}"/>
              </a:ext>
            </a:extLst>
          </p:cNvPr>
          <p:cNvSpPr/>
          <p:nvPr/>
        </p:nvSpPr>
        <p:spPr>
          <a:xfrm>
            <a:off x="3500788" y="4001294"/>
            <a:ext cx="2948138"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ja-JP" altLang="en-US" dirty="0"/>
              <a:t>クラス変数</a:t>
            </a:r>
            <a:endParaRPr lang="en-US" altLang="ja-JP" dirty="0"/>
          </a:p>
          <a:p>
            <a:pPr algn="ctr"/>
            <a:r>
              <a:rPr lang="ja-JP" altLang="en-US" dirty="0"/>
              <a:t>（全てのインスタンスからアクセス可能）</a:t>
            </a:r>
            <a:endParaRPr lang="en-US" altLang="ja-JP" dirty="0"/>
          </a:p>
        </p:txBody>
      </p:sp>
      <p:sp>
        <p:nvSpPr>
          <p:cNvPr id="7" name="四角形: 角を丸くする 6">
            <a:extLst>
              <a:ext uri="{FF2B5EF4-FFF2-40B4-BE49-F238E27FC236}">
                <a16:creationId xmlns:a16="http://schemas.microsoft.com/office/drawing/2014/main" id="{46AEFD4C-5AA1-841C-10DD-49420DBF0859}"/>
              </a:ext>
            </a:extLst>
          </p:cNvPr>
          <p:cNvSpPr/>
          <p:nvPr/>
        </p:nvSpPr>
        <p:spPr>
          <a:xfrm>
            <a:off x="4348613"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5770CF91-AB23-A6AB-4E9B-9E4B49F0D60D}"/>
              </a:ext>
            </a:extLst>
          </p:cNvPr>
          <p:cNvSpPr/>
          <p:nvPr/>
        </p:nvSpPr>
        <p:spPr>
          <a:xfrm>
            <a:off x="7626015" y="403057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インスタンス変数</a:t>
            </a:r>
            <a:endParaRPr lang="en-US" altLang="ja-JP" dirty="0"/>
          </a:p>
          <a:p>
            <a:pPr algn="ctr"/>
            <a:r>
              <a:rPr lang="ja-JP" altLang="en-US" dirty="0"/>
              <a:t>（各インスタンスで固有）</a:t>
            </a:r>
            <a:endParaRPr lang="en-US" altLang="ja-JP" dirty="0"/>
          </a:p>
        </p:txBody>
      </p:sp>
      <p:sp>
        <p:nvSpPr>
          <p:cNvPr id="9" name="四角形: 角を丸くする 8">
            <a:extLst>
              <a:ext uri="{FF2B5EF4-FFF2-40B4-BE49-F238E27FC236}">
                <a16:creationId xmlns:a16="http://schemas.microsoft.com/office/drawing/2014/main" id="{4C6DC1B9-F40D-4881-20A0-7BFA45C19778}"/>
              </a:ext>
            </a:extLst>
          </p:cNvPr>
          <p:cNvSpPr/>
          <p:nvPr/>
        </p:nvSpPr>
        <p:spPr>
          <a:xfrm>
            <a:off x="8238621" y="3775238"/>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kumimoji="1" lang="en-US" altLang="ja-JP" dirty="0">
                <a:solidFill>
                  <a:schemeClr val="tx1"/>
                </a:solidFill>
              </a:rPr>
              <a:t>a</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3135B0B6-AF69-516C-A273-158701A93D95}"/>
              </a:ext>
            </a:extLst>
          </p:cNvPr>
          <p:cNvCxnSpPr>
            <a:cxnSpLocks/>
          </p:cNvCxnSpPr>
          <p:nvPr/>
        </p:nvCxnSpPr>
        <p:spPr>
          <a:xfrm flipV="1">
            <a:off x="6543474" y="4564480"/>
            <a:ext cx="987992" cy="727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吹き出し: 角を丸めた四角形 13">
            <a:extLst>
              <a:ext uri="{FF2B5EF4-FFF2-40B4-BE49-F238E27FC236}">
                <a16:creationId xmlns:a16="http://schemas.microsoft.com/office/drawing/2014/main" id="{AF808FE6-45F8-11A3-BC47-3A9539F81380}"/>
              </a:ext>
            </a:extLst>
          </p:cNvPr>
          <p:cNvSpPr/>
          <p:nvPr/>
        </p:nvSpPr>
        <p:spPr>
          <a:xfrm>
            <a:off x="136458" y="3246006"/>
            <a:ext cx="2881364" cy="2045782"/>
          </a:xfrm>
          <a:prstGeom prst="wedgeRoundRectCallout">
            <a:avLst>
              <a:gd name="adj1" fmla="val 61343"/>
              <a:gd name="adj2" fmla="val 64767"/>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各インスタンスは、自分がどこから来たのか知ってる（クラス</a:t>
            </a:r>
            <a:r>
              <a:rPr kumimoji="1" lang="en-US" altLang="ja-JP" dirty="0"/>
              <a:t>A</a:t>
            </a:r>
            <a:r>
              <a:rPr kumimoji="1" lang="ja-JP" altLang="en-US" dirty="0"/>
              <a:t>のメモリ空間を知っている）からクラス変数を変更することができる</a:t>
            </a:r>
          </a:p>
        </p:txBody>
      </p:sp>
    </p:spTree>
    <p:extLst>
      <p:ext uri="{BB962C8B-B14F-4D97-AF65-F5344CB8AC3E}">
        <p14:creationId xmlns:p14="http://schemas.microsoft.com/office/powerpoint/2010/main" val="319409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p:txBody>
          <a:bodyPr/>
          <a:lstStyle/>
          <a:p>
            <a:r>
              <a:rPr kumimoji="1" lang="ja-JP" altLang="en-US" dirty="0"/>
              <a:t>クラスは一度ロードすれば、インスタンスはいくつでも定義可能です</a:t>
            </a:r>
            <a:endParaRPr kumimoji="1" lang="en-US" altLang="ja-JP" dirty="0"/>
          </a:p>
          <a:p>
            <a:r>
              <a:rPr lang="ja-JP" altLang="en-US" dirty="0"/>
              <a:t>この性質を「リユーザブル（再使用可能）」と呼びます</a:t>
            </a:r>
            <a:endParaRPr kumimoji="1" lang="ja-JP" altLang="en-US" dirty="0"/>
          </a:p>
        </p:txBody>
      </p:sp>
      <p:sp>
        <p:nvSpPr>
          <p:cNvPr id="4" name="正方形/長方形 3">
            <a:extLst>
              <a:ext uri="{FF2B5EF4-FFF2-40B4-BE49-F238E27FC236}">
                <a16:creationId xmlns:a16="http://schemas.microsoft.com/office/drawing/2014/main" id="{65FC5AF3-D490-4A35-B849-68C0636ECDE5}"/>
              </a:ext>
            </a:extLst>
          </p:cNvPr>
          <p:cNvSpPr/>
          <p:nvPr/>
        </p:nvSpPr>
        <p:spPr>
          <a:xfrm>
            <a:off x="838200"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556B858-C1B0-8BF5-29D4-37BAAF601018}"/>
              </a:ext>
            </a:extLst>
          </p:cNvPr>
          <p:cNvSpPr/>
          <p:nvPr/>
        </p:nvSpPr>
        <p:spPr>
          <a:xfrm>
            <a:off x="3822032"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8265495D-FED5-7032-FC58-4D3587C7D0E4}"/>
              </a:ext>
            </a:extLst>
          </p:cNvPr>
          <p:cNvSpPr/>
          <p:nvPr/>
        </p:nvSpPr>
        <p:spPr>
          <a:xfrm>
            <a:off x="1104900" y="4001294"/>
            <a:ext cx="2948138"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ja-JP" altLang="en-US" dirty="0"/>
              <a:t>クラス変数</a:t>
            </a:r>
            <a:endParaRPr lang="en-US" altLang="ja-JP" dirty="0"/>
          </a:p>
          <a:p>
            <a:pPr algn="ctr"/>
            <a:r>
              <a:rPr lang="ja-JP" altLang="en-US" dirty="0"/>
              <a:t>（全てのインスタンスからアクセス可能）</a:t>
            </a:r>
            <a:endParaRPr lang="en-US" altLang="ja-JP" dirty="0"/>
          </a:p>
        </p:txBody>
      </p:sp>
      <p:sp>
        <p:nvSpPr>
          <p:cNvPr id="7" name="四角形: 角を丸くする 6">
            <a:extLst>
              <a:ext uri="{FF2B5EF4-FFF2-40B4-BE49-F238E27FC236}">
                <a16:creationId xmlns:a16="http://schemas.microsoft.com/office/drawing/2014/main" id="{D5812B50-627D-CF0B-8330-162055B004B7}"/>
              </a:ext>
            </a:extLst>
          </p:cNvPr>
          <p:cNvSpPr/>
          <p:nvPr/>
        </p:nvSpPr>
        <p:spPr>
          <a:xfrm>
            <a:off x="1952725"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E56BED4A-D6CB-7DF2-EE3E-29B596F50DE8}"/>
              </a:ext>
            </a:extLst>
          </p:cNvPr>
          <p:cNvSpPr/>
          <p:nvPr/>
        </p:nvSpPr>
        <p:spPr>
          <a:xfrm>
            <a:off x="5230127" y="403057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インスタンス変数</a:t>
            </a:r>
            <a:endParaRPr lang="en-US" altLang="ja-JP" dirty="0"/>
          </a:p>
          <a:p>
            <a:pPr algn="ctr"/>
            <a:r>
              <a:rPr lang="ja-JP" altLang="en-US" dirty="0"/>
              <a:t>（各インスタンスで固有）</a:t>
            </a:r>
            <a:endParaRPr lang="en-US" altLang="ja-JP" dirty="0"/>
          </a:p>
        </p:txBody>
      </p:sp>
      <p:sp>
        <p:nvSpPr>
          <p:cNvPr id="9" name="四角形: 角を丸くする 8">
            <a:extLst>
              <a:ext uri="{FF2B5EF4-FFF2-40B4-BE49-F238E27FC236}">
                <a16:creationId xmlns:a16="http://schemas.microsoft.com/office/drawing/2014/main" id="{AFC01548-DA86-735D-52E7-2CE691553EDA}"/>
              </a:ext>
            </a:extLst>
          </p:cNvPr>
          <p:cNvSpPr/>
          <p:nvPr/>
        </p:nvSpPr>
        <p:spPr>
          <a:xfrm>
            <a:off x="5842733" y="3775238"/>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kumimoji="1" lang="en-US" altLang="ja-JP" dirty="0">
                <a:solidFill>
                  <a:schemeClr val="tx1"/>
                </a:solidFill>
              </a:rPr>
              <a:t>a</a:t>
            </a:r>
            <a:endParaRPr kumimoji="1" lang="ja-JP" altLang="en-US" dirty="0">
              <a:solidFill>
                <a:schemeClr val="tx1"/>
              </a:solidFill>
            </a:endParaRPr>
          </a:p>
        </p:txBody>
      </p:sp>
      <p:sp>
        <p:nvSpPr>
          <p:cNvPr id="10" name="四角形: 角を丸くする 9">
            <a:extLst>
              <a:ext uri="{FF2B5EF4-FFF2-40B4-BE49-F238E27FC236}">
                <a16:creationId xmlns:a16="http://schemas.microsoft.com/office/drawing/2014/main" id="{AD397C8E-F837-AEF7-B991-DB930370AA77}"/>
              </a:ext>
            </a:extLst>
          </p:cNvPr>
          <p:cNvSpPr/>
          <p:nvPr/>
        </p:nvSpPr>
        <p:spPr>
          <a:xfrm>
            <a:off x="5230127" y="5479132"/>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インスタンス変数</a:t>
            </a:r>
            <a:endParaRPr lang="en-US" altLang="ja-JP" dirty="0"/>
          </a:p>
          <a:p>
            <a:pPr algn="ctr"/>
            <a:r>
              <a:rPr lang="ja-JP" altLang="en-US" dirty="0"/>
              <a:t>（各インスタンスで固有）</a:t>
            </a:r>
            <a:endParaRPr lang="en-US" altLang="ja-JP" dirty="0"/>
          </a:p>
        </p:txBody>
      </p:sp>
      <p:sp>
        <p:nvSpPr>
          <p:cNvPr id="11" name="四角形: 角を丸くする 10">
            <a:extLst>
              <a:ext uri="{FF2B5EF4-FFF2-40B4-BE49-F238E27FC236}">
                <a16:creationId xmlns:a16="http://schemas.microsoft.com/office/drawing/2014/main" id="{E4795173-FA28-3506-4D99-82EFAEDF9EE7}"/>
              </a:ext>
            </a:extLst>
          </p:cNvPr>
          <p:cNvSpPr/>
          <p:nvPr/>
        </p:nvSpPr>
        <p:spPr>
          <a:xfrm>
            <a:off x="5842733" y="5223791"/>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lang="en-US" altLang="ja-JP" dirty="0">
                <a:solidFill>
                  <a:schemeClr val="tx1"/>
                </a:solidFill>
              </a:rPr>
              <a:t>b</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8F8E3E48-3E29-6783-A91F-8F952E262684}"/>
              </a:ext>
            </a:extLst>
          </p:cNvPr>
          <p:cNvCxnSpPr>
            <a:cxnSpLocks/>
          </p:cNvCxnSpPr>
          <p:nvPr/>
        </p:nvCxnSpPr>
        <p:spPr>
          <a:xfrm flipV="1">
            <a:off x="4110791" y="4479356"/>
            <a:ext cx="981776" cy="615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39C97456-DDFF-9580-BF4F-AC4CBAB779BA}"/>
              </a:ext>
            </a:extLst>
          </p:cNvPr>
          <p:cNvCxnSpPr>
            <a:cxnSpLocks/>
          </p:cNvCxnSpPr>
          <p:nvPr/>
        </p:nvCxnSpPr>
        <p:spPr>
          <a:xfrm>
            <a:off x="4138863" y="5230262"/>
            <a:ext cx="1011457" cy="6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吹き出し: 角を丸めた四角形 16">
            <a:extLst>
              <a:ext uri="{FF2B5EF4-FFF2-40B4-BE49-F238E27FC236}">
                <a16:creationId xmlns:a16="http://schemas.microsoft.com/office/drawing/2014/main" id="{6DC7DDE5-FC28-04D1-FCCA-D79A101AF8C6}"/>
              </a:ext>
            </a:extLst>
          </p:cNvPr>
          <p:cNvSpPr/>
          <p:nvPr/>
        </p:nvSpPr>
        <p:spPr>
          <a:xfrm>
            <a:off x="8941268" y="5287237"/>
            <a:ext cx="2881364" cy="1460317"/>
          </a:xfrm>
          <a:prstGeom prst="wedgeRoundRectCallout">
            <a:avLst>
              <a:gd name="adj1" fmla="val -69271"/>
              <a:gd name="adj2" fmla="val -8686"/>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インスタンス間で異なる値を持つことができるのは、インスタンスごとに異なるメモリ空間を使用しているため</a:t>
            </a:r>
          </a:p>
        </p:txBody>
      </p:sp>
      <p:sp>
        <p:nvSpPr>
          <p:cNvPr id="18" name="吹き出し: 角を丸めた四角形 17">
            <a:extLst>
              <a:ext uri="{FF2B5EF4-FFF2-40B4-BE49-F238E27FC236}">
                <a16:creationId xmlns:a16="http://schemas.microsoft.com/office/drawing/2014/main" id="{1C00C34D-838C-4F63-564D-0769129B6993}"/>
              </a:ext>
            </a:extLst>
          </p:cNvPr>
          <p:cNvSpPr/>
          <p:nvPr/>
        </p:nvSpPr>
        <p:spPr>
          <a:xfrm>
            <a:off x="8916300" y="3623266"/>
            <a:ext cx="2881364" cy="1460317"/>
          </a:xfrm>
          <a:prstGeom prst="wedgeRoundRectCallout">
            <a:avLst>
              <a:gd name="adj1" fmla="val -68603"/>
              <a:gd name="adj2" fmla="val -1436"/>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各インスタンスはメモリ空間を共有しないから、インスタンス</a:t>
            </a:r>
            <a:r>
              <a:rPr lang="en-US" altLang="ja-JP" dirty="0"/>
              <a:t>a</a:t>
            </a:r>
            <a:r>
              <a:rPr lang="ja-JP" altLang="en-US" dirty="0"/>
              <a:t>がインスタンス</a:t>
            </a:r>
            <a:r>
              <a:rPr lang="en-US" altLang="ja-JP" dirty="0"/>
              <a:t>b</a:t>
            </a:r>
            <a:r>
              <a:rPr lang="ja-JP" altLang="en-US" dirty="0"/>
              <a:t>の変数を書き換えることはない</a:t>
            </a:r>
            <a:endParaRPr kumimoji="1" lang="ja-JP" altLang="en-US" dirty="0"/>
          </a:p>
        </p:txBody>
      </p:sp>
    </p:spTree>
    <p:extLst>
      <p:ext uri="{BB962C8B-B14F-4D97-AF65-F5344CB8AC3E}">
        <p14:creationId xmlns:p14="http://schemas.microsoft.com/office/powerpoint/2010/main" val="283834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a:xfrm>
            <a:off x="838200" y="1583560"/>
            <a:ext cx="10515600" cy="4351338"/>
          </a:xfrm>
        </p:spPr>
        <p:txBody>
          <a:bodyPr/>
          <a:lstStyle/>
          <a:p>
            <a:r>
              <a:rPr lang="ja-JP" altLang="en-US" dirty="0"/>
              <a:t>メソッドをインスタンスから実行するときは、また異なるメモリの場所（スタックフレーム）を使います</a:t>
            </a:r>
            <a:endParaRPr lang="en-US" altLang="ja-JP" dirty="0"/>
          </a:p>
          <a:p>
            <a:r>
              <a:rPr kumimoji="1" lang="ja-JP" altLang="en-US" dirty="0"/>
              <a:t>メソッドの定義はインスタンスではなくクラスにあり、実行時にはこれをスタックフレームにロードします</a:t>
            </a:r>
          </a:p>
        </p:txBody>
      </p:sp>
      <p:sp>
        <p:nvSpPr>
          <p:cNvPr id="4" name="正方形/長方形 3">
            <a:extLst>
              <a:ext uri="{FF2B5EF4-FFF2-40B4-BE49-F238E27FC236}">
                <a16:creationId xmlns:a16="http://schemas.microsoft.com/office/drawing/2014/main" id="{12A0FAF9-D4BA-26FD-6E41-5486B63C8710}"/>
              </a:ext>
            </a:extLst>
          </p:cNvPr>
          <p:cNvSpPr/>
          <p:nvPr/>
        </p:nvSpPr>
        <p:spPr>
          <a:xfrm>
            <a:off x="305398"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5019A1A-4F0E-9208-B525-841126F76C19}"/>
              </a:ext>
            </a:extLst>
          </p:cNvPr>
          <p:cNvSpPr/>
          <p:nvPr/>
        </p:nvSpPr>
        <p:spPr>
          <a:xfrm>
            <a:off x="3289230"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5A132742-E448-64EB-C515-FE0513C1C6BD}"/>
              </a:ext>
            </a:extLst>
          </p:cNvPr>
          <p:cNvSpPr/>
          <p:nvPr/>
        </p:nvSpPr>
        <p:spPr>
          <a:xfrm>
            <a:off x="572098" y="4001294"/>
            <a:ext cx="2948138"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ja-JP" altLang="en-US" dirty="0"/>
              <a:t>メソッドの定義</a:t>
            </a:r>
            <a:endParaRPr lang="en-US" altLang="ja-JP" dirty="0"/>
          </a:p>
        </p:txBody>
      </p:sp>
      <p:sp>
        <p:nvSpPr>
          <p:cNvPr id="7" name="四角形: 角を丸くする 6">
            <a:extLst>
              <a:ext uri="{FF2B5EF4-FFF2-40B4-BE49-F238E27FC236}">
                <a16:creationId xmlns:a16="http://schemas.microsoft.com/office/drawing/2014/main" id="{16F5F669-7AA2-B5D9-39D4-09D36C6FB14E}"/>
              </a:ext>
            </a:extLst>
          </p:cNvPr>
          <p:cNvSpPr/>
          <p:nvPr/>
        </p:nvSpPr>
        <p:spPr>
          <a:xfrm>
            <a:off x="1419923"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232F2861-453C-EDDA-8710-B83D78F061EE}"/>
              </a:ext>
            </a:extLst>
          </p:cNvPr>
          <p:cNvSpPr/>
          <p:nvPr/>
        </p:nvSpPr>
        <p:spPr>
          <a:xfrm>
            <a:off x="8778241" y="4182978"/>
            <a:ext cx="3053411" cy="1040813"/>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a:t>
            </a:r>
            <a:endParaRPr lang="en-US" altLang="ja-JP" dirty="0"/>
          </a:p>
        </p:txBody>
      </p:sp>
      <p:sp>
        <p:nvSpPr>
          <p:cNvPr id="10" name="四角形: 角を丸くする 9">
            <a:extLst>
              <a:ext uri="{FF2B5EF4-FFF2-40B4-BE49-F238E27FC236}">
                <a16:creationId xmlns:a16="http://schemas.microsoft.com/office/drawing/2014/main" id="{ACCAB7DB-8E15-E19A-86AD-211661A94301}"/>
              </a:ext>
            </a:extLst>
          </p:cNvPr>
          <p:cNvSpPr/>
          <p:nvPr/>
        </p:nvSpPr>
        <p:spPr>
          <a:xfrm>
            <a:off x="4849725" y="544020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11" name="四角形: 角を丸くする 10">
            <a:extLst>
              <a:ext uri="{FF2B5EF4-FFF2-40B4-BE49-F238E27FC236}">
                <a16:creationId xmlns:a16="http://schemas.microsoft.com/office/drawing/2014/main" id="{6B5EB1C5-90BB-D491-BEAA-F904131B4FCF}"/>
              </a:ext>
            </a:extLst>
          </p:cNvPr>
          <p:cNvSpPr/>
          <p:nvPr/>
        </p:nvSpPr>
        <p:spPr>
          <a:xfrm>
            <a:off x="5462331" y="5184868"/>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lang="en-US" altLang="ja-JP" dirty="0">
                <a:solidFill>
                  <a:schemeClr val="tx1"/>
                </a:solidFill>
              </a:rPr>
              <a:t>b</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52270245-9B9F-8942-1642-838188C538A3}"/>
              </a:ext>
            </a:extLst>
          </p:cNvPr>
          <p:cNvCxnSpPr>
            <a:cxnSpLocks/>
          </p:cNvCxnSpPr>
          <p:nvPr/>
        </p:nvCxnSpPr>
        <p:spPr>
          <a:xfrm flipH="1">
            <a:off x="3575050" y="5010764"/>
            <a:ext cx="1097368" cy="2527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3BB8F3-D2C0-11BF-3407-B18A1ED94EA7}"/>
              </a:ext>
            </a:extLst>
          </p:cNvPr>
          <p:cNvSpPr/>
          <p:nvPr/>
        </p:nvSpPr>
        <p:spPr>
          <a:xfrm>
            <a:off x="8699234" y="3628725"/>
            <a:ext cx="3236289"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433649E-C220-9B60-3279-DB7EEEB33D55}"/>
              </a:ext>
            </a:extLst>
          </p:cNvPr>
          <p:cNvSpPr/>
          <p:nvPr/>
        </p:nvSpPr>
        <p:spPr>
          <a:xfrm>
            <a:off x="9502542"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FE5C23B6-96C8-5385-09FE-0D4AC5EEF16A}"/>
              </a:ext>
            </a:extLst>
          </p:cNvPr>
          <p:cNvSpPr/>
          <p:nvPr/>
        </p:nvSpPr>
        <p:spPr>
          <a:xfrm>
            <a:off x="4849725" y="418297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9" name="四角形: 角を丸くする 8">
            <a:extLst>
              <a:ext uri="{FF2B5EF4-FFF2-40B4-BE49-F238E27FC236}">
                <a16:creationId xmlns:a16="http://schemas.microsoft.com/office/drawing/2014/main" id="{6FD37EDA-EE2F-DF7C-4812-D3CCBE89D271}"/>
              </a:ext>
            </a:extLst>
          </p:cNvPr>
          <p:cNvSpPr/>
          <p:nvPr/>
        </p:nvSpPr>
        <p:spPr>
          <a:xfrm>
            <a:off x="5397061" y="3880615"/>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kumimoji="1" lang="en-US" altLang="ja-JP" dirty="0">
                <a:solidFill>
                  <a:schemeClr val="tx1"/>
                </a:solidFill>
              </a:rPr>
              <a:t>a</a:t>
            </a:r>
            <a:endParaRPr kumimoji="1" lang="ja-JP" altLang="en-US" dirty="0">
              <a:solidFill>
                <a:schemeClr val="tx1"/>
              </a:solidFill>
            </a:endParaRPr>
          </a:p>
        </p:txBody>
      </p:sp>
      <p:sp>
        <p:nvSpPr>
          <p:cNvPr id="19" name="四角形: 角を丸くする 18">
            <a:extLst>
              <a:ext uri="{FF2B5EF4-FFF2-40B4-BE49-F238E27FC236}">
                <a16:creationId xmlns:a16="http://schemas.microsoft.com/office/drawing/2014/main" id="{2F1BE5AF-76A5-D44F-1A72-107BAE07CC09}"/>
              </a:ext>
            </a:extLst>
          </p:cNvPr>
          <p:cNvSpPr/>
          <p:nvPr/>
        </p:nvSpPr>
        <p:spPr>
          <a:xfrm>
            <a:off x="9432156" y="3965792"/>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メソッド</a:t>
            </a:r>
            <a:r>
              <a:rPr kumimoji="1" lang="en-US" altLang="ja-JP" dirty="0">
                <a:solidFill>
                  <a:schemeClr val="tx1"/>
                </a:solidFill>
              </a:rPr>
              <a:t>A</a:t>
            </a:r>
            <a:endParaRPr kumimoji="1" lang="ja-JP" altLang="en-US" dirty="0">
              <a:solidFill>
                <a:schemeClr val="tx1"/>
              </a:solidFill>
            </a:endParaRPr>
          </a:p>
        </p:txBody>
      </p:sp>
      <p:sp>
        <p:nvSpPr>
          <p:cNvPr id="21" name="テキスト ボックス 20">
            <a:extLst>
              <a:ext uri="{FF2B5EF4-FFF2-40B4-BE49-F238E27FC236}">
                <a16:creationId xmlns:a16="http://schemas.microsoft.com/office/drawing/2014/main" id="{9E57E730-9163-8875-38CD-655AC2C24564}"/>
              </a:ext>
            </a:extLst>
          </p:cNvPr>
          <p:cNvSpPr txBox="1"/>
          <p:nvPr/>
        </p:nvSpPr>
        <p:spPr>
          <a:xfrm>
            <a:off x="3538571" y="5263557"/>
            <a:ext cx="1338828" cy="646331"/>
          </a:xfrm>
          <a:prstGeom prst="rect">
            <a:avLst/>
          </a:prstGeom>
          <a:noFill/>
        </p:spPr>
        <p:txBody>
          <a:bodyPr wrap="none" rtlCol="0">
            <a:spAutoFit/>
          </a:bodyPr>
          <a:lstStyle/>
          <a:p>
            <a:r>
              <a:rPr kumimoji="1" lang="ja-JP" altLang="en-US" dirty="0"/>
              <a:t>メソッドの</a:t>
            </a:r>
            <a:endParaRPr kumimoji="1" lang="en-US" altLang="ja-JP" dirty="0"/>
          </a:p>
          <a:p>
            <a:r>
              <a:rPr kumimoji="1" lang="ja-JP" altLang="en-US" dirty="0"/>
              <a:t>呼び出し</a:t>
            </a:r>
          </a:p>
        </p:txBody>
      </p:sp>
      <p:cxnSp>
        <p:nvCxnSpPr>
          <p:cNvPr id="22" name="直線矢印コネクタ 21">
            <a:extLst>
              <a:ext uri="{FF2B5EF4-FFF2-40B4-BE49-F238E27FC236}">
                <a16:creationId xmlns:a16="http://schemas.microsoft.com/office/drawing/2014/main" id="{400F1CD9-7CCE-72E8-DDEA-07E2F62B889B}"/>
              </a:ext>
            </a:extLst>
          </p:cNvPr>
          <p:cNvCxnSpPr>
            <a:cxnSpLocks/>
          </p:cNvCxnSpPr>
          <p:nvPr/>
        </p:nvCxnSpPr>
        <p:spPr>
          <a:xfrm flipV="1">
            <a:off x="3586276" y="4703384"/>
            <a:ext cx="996749" cy="2158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114BDE10-4DC3-709A-354F-D1223ECF1DF4}"/>
              </a:ext>
            </a:extLst>
          </p:cNvPr>
          <p:cNvSpPr txBox="1"/>
          <p:nvPr/>
        </p:nvSpPr>
        <p:spPr>
          <a:xfrm>
            <a:off x="8042106" y="3999244"/>
            <a:ext cx="646331" cy="369332"/>
          </a:xfrm>
          <a:prstGeom prst="rect">
            <a:avLst/>
          </a:prstGeom>
          <a:noFill/>
        </p:spPr>
        <p:txBody>
          <a:bodyPr wrap="none" rtlCol="0">
            <a:spAutoFit/>
          </a:bodyPr>
          <a:lstStyle/>
          <a:p>
            <a:r>
              <a:rPr kumimoji="1" lang="ja-JP" altLang="en-US" dirty="0"/>
              <a:t>実行</a:t>
            </a:r>
            <a:endParaRPr kumimoji="1" lang="en-US" altLang="ja-JP" dirty="0"/>
          </a:p>
        </p:txBody>
      </p:sp>
      <p:cxnSp>
        <p:nvCxnSpPr>
          <p:cNvPr id="30" name="直線矢印コネクタ 29">
            <a:extLst>
              <a:ext uri="{FF2B5EF4-FFF2-40B4-BE49-F238E27FC236}">
                <a16:creationId xmlns:a16="http://schemas.microsoft.com/office/drawing/2014/main" id="{61027EE9-77E0-CBC2-4CD8-AF771977D61D}"/>
              </a:ext>
            </a:extLst>
          </p:cNvPr>
          <p:cNvCxnSpPr>
            <a:cxnSpLocks/>
          </p:cNvCxnSpPr>
          <p:nvPr/>
        </p:nvCxnSpPr>
        <p:spPr>
          <a:xfrm>
            <a:off x="8118376" y="4460582"/>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71618AA-1032-F031-CE8F-D195362B8273}"/>
              </a:ext>
            </a:extLst>
          </p:cNvPr>
          <p:cNvCxnSpPr>
            <a:cxnSpLocks/>
          </p:cNvCxnSpPr>
          <p:nvPr/>
        </p:nvCxnSpPr>
        <p:spPr>
          <a:xfrm flipH="1">
            <a:off x="8118376" y="4783614"/>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9A67564-3554-08C7-9510-66551B692B2C}"/>
              </a:ext>
            </a:extLst>
          </p:cNvPr>
          <p:cNvSpPr txBox="1"/>
          <p:nvPr/>
        </p:nvSpPr>
        <p:spPr>
          <a:xfrm>
            <a:off x="3538571" y="4161323"/>
            <a:ext cx="1338828" cy="646331"/>
          </a:xfrm>
          <a:prstGeom prst="rect">
            <a:avLst/>
          </a:prstGeom>
          <a:noFill/>
        </p:spPr>
        <p:txBody>
          <a:bodyPr wrap="none" rtlCol="0">
            <a:spAutoFit/>
          </a:bodyPr>
          <a:lstStyle/>
          <a:p>
            <a:r>
              <a:rPr kumimoji="1" lang="ja-JP" altLang="en-US" dirty="0"/>
              <a:t>メソッドの</a:t>
            </a:r>
            <a:endParaRPr kumimoji="1" lang="en-US" altLang="ja-JP" dirty="0"/>
          </a:p>
          <a:p>
            <a:r>
              <a:rPr kumimoji="1" lang="ja-JP" altLang="en-US" dirty="0"/>
              <a:t>ロード</a:t>
            </a:r>
            <a:endParaRPr kumimoji="1" lang="en-US" altLang="ja-JP" dirty="0"/>
          </a:p>
        </p:txBody>
      </p:sp>
      <p:sp>
        <p:nvSpPr>
          <p:cNvPr id="34" name="テキスト ボックス 33">
            <a:extLst>
              <a:ext uri="{FF2B5EF4-FFF2-40B4-BE49-F238E27FC236}">
                <a16:creationId xmlns:a16="http://schemas.microsoft.com/office/drawing/2014/main" id="{12881CFB-3B5F-B1EE-2956-6CF43E45FA84}"/>
              </a:ext>
            </a:extLst>
          </p:cNvPr>
          <p:cNvSpPr txBox="1"/>
          <p:nvPr/>
        </p:nvSpPr>
        <p:spPr>
          <a:xfrm>
            <a:off x="8041303" y="4894225"/>
            <a:ext cx="646331" cy="369332"/>
          </a:xfrm>
          <a:prstGeom prst="rect">
            <a:avLst/>
          </a:prstGeom>
          <a:noFill/>
        </p:spPr>
        <p:txBody>
          <a:bodyPr wrap="none" rtlCol="0">
            <a:spAutoFit/>
          </a:bodyPr>
          <a:lstStyle/>
          <a:p>
            <a:r>
              <a:rPr kumimoji="1" lang="ja-JP" altLang="en-US" dirty="0"/>
              <a:t>結果</a:t>
            </a:r>
            <a:endParaRPr kumimoji="1" lang="en-US" altLang="ja-JP" dirty="0"/>
          </a:p>
        </p:txBody>
      </p:sp>
    </p:spTree>
    <p:extLst>
      <p:ext uri="{BB962C8B-B14F-4D97-AF65-F5344CB8AC3E}">
        <p14:creationId xmlns:p14="http://schemas.microsoft.com/office/powerpoint/2010/main" val="91690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CFF81-EFFA-A96B-3554-510B4300E069}"/>
              </a:ext>
            </a:extLst>
          </p:cNvPr>
          <p:cNvSpPr>
            <a:spLocks noGrp="1"/>
          </p:cNvSpPr>
          <p:nvPr>
            <p:ph type="title"/>
          </p:nvPr>
        </p:nvSpPr>
        <p:spPr/>
        <p:txBody>
          <a:bodyPr/>
          <a:lstStyle/>
          <a:p>
            <a:r>
              <a:rPr kumimoji="1" lang="ja-JP" altLang="en-US" dirty="0"/>
              <a:t>メモリの観点から考えてみる</a:t>
            </a:r>
          </a:p>
        </p:txBody>
      </p:sp>
      <p:sp>
        <p:nvSpPr>
          <p:cNvPr id="3" name="コンテンツ プレースホルダー 2">
            <a:extLst>
              <a:ext uri="{FF2B5EF4-FFF2-40B4-BE49-F238E27FC236}">
                <a16:creationId xmlns:a16="http://schemas.microsoft.com/office/drawing/2014/main" id="{6A3366A2-2084-96F8-5B29-65906E54800A}"/>
              </a:ext>
            </a:extLst>
          </p:cNvPr>
          <p:cNvSpPr>
            <a:spLocks noGrp="1"/>
          </p:cNvSpPr>
          <p:nvPr>
            <p:ph idx="1"/>
          </p:nvPr>
        </p:nvSpPr>
        <p:spPr/>
        <p:txBody>
          <a:bodyPr/>
          <a:lstStyle/>
          <a:p>
            <a:r>
              <a:rPr kumimoji="1" lang="ja-JP" altLang="en-US" dirty="0"/>
              <a:t>メソッドは他のインスタンスからも同時に呼び出せます</a:t>
            </a:r>
            <a:endParaRPr kumimoji="1" lang="en-US" altLang="ja-JP" dirty="0"/>
          </a:p>
          <a:p>
            <a:r>
              <a:rPr kumimoji="1" lang="ja-JP" altLang="en-US" dirty="0"/>
              <a:t>どこから呼び出しても正しい結果を返す性質をリエントラント（再入可能）と呼びます</a:t>
            </a:r>
          </a:p>
        </p:txBody>
      </p:sp>
      <p:sp>
        <p:nvSpPr>
          <p:cNvPr id="4" name="正方形/長方形 3">
            <a:extLst>
              <a:ext uri="{FF2B5EF4-FFF2-40B4-BE49-F238E27FC236}">
                <a16:creationId xmlns:a16="http://schemas.microsoft.com/office/drawing/2014/main" id="{FF43C722-DE81-38BE-4792-09C357169906}"/>
              </a:ext>
            </a:extLst>
          </p:cNvPr>
          <p:cNvSpPr/>
          <p:nvPr/>
        </p:nvSpPr>
        <p:spPr>
          <a:xfrm>
            <a:off x="305398" y="3628725"/>
            <a:ext cx="7729087"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F3236D5-BE6D-4863-E884-D36B4042C71E}"/>
              </a:ext>
            </a:extLst>
          </p:cNvPr>
          <p:cNvSpPr/>
          <p:nvPr/>
        </p:nvSpPr>
        <p:spPr>
          <a:xfrm>
            <a:off x="3289230"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1BB920F8-B1BD-9E62-C19C-A0118316D00A}"/>
              </a:ext>
            </a:extLst>
          </p:cNvPr>
          <p:cNvSpPr/>
          <p:nvPr/>
        </p:nvSpPr>
        <p:spPr>
          <a:xfrm>
            <a:off x="572098" y="4001294"/>
            <a:ext cx="2948138" cy="2310606"/>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ja-JP" altLang="en-US" dirty="0"/>
              <a:t>メソッドの定義</a:t>
            </a:r>
            <a:endParaRPr lang="en-US" altLang="ja-JP" dirty="0"/>
          </a:p>
        </p:txBody>
      </p:sp>
      <p:sp>
        <p:nvSpPr>
          <p:cNvPr id="7" name="四角形: 角を丸くする 6">
            <a:extLst>
              <a:ext uri="{FF2B5EF4-FFF2-40B4-BE49-F238E27FC236}">
                <a16:creationId xmlns:a16="http://schemas.microsoft.com/office/drawing/2014/main" id="{7458B09C-1D72-E037-E796-A568C6576ED9}"/>
              </a:ext>
            </a:extLst>
          </p:cNvPr>
          <p:cNvSpPr/>
          <p:nvPr/>
        </p:nvSpPr>
        <p:spPr>
          <a:xfrm>
            <a:off x="1419923" y="3830855"/>
            <a:ext cx="1153428" cy="401856"/>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クラス</a:t>
            </a:r>
            <a:r>
              <a:rPr lang="en-US" altLang="ja-JP" dirty="0">
                <a:solidFill>
                  <a:schemeClr val="tx1"/>
                </a:solidFill>
              </a:rPr>
              <a:t>A</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20DA1BC4-636F-AF25-C8BF-C9AB49C9A802}"/>
              </a:ext>
            </a:extLst>
          </p:cNvPr>
          <p:cNvSpPr/>
          <p:nvPr/>
        </p:nvSpPr>
        <p:spPr>
          <a:xfrm>
            <a:off x="8778241" y="4182978"/>
            <a:ext cx="3053411" cy="1040813"/>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a:t>
            </a:r>
            <a:endParaRPr lang="en-US" altLang="ja-JP" dirty="0"/>
          </a:p>
        </p:txBody>
      </p:sp>
      <p:sp>
        <p:nvSpPr>
          <p:cNvPr id="9" name="四角形: 角を丸くする 8">
            <a:extLst>
              <a:ext uri="{FF2B5EF4-FFF2-40B4-BE49-F238E27FC236}">
                <a16:creationId xmlns:a16="http://schemas.microsoft.com/office/drawing/2014/main" id="{0AEEC6A8-D2C9-6FF7-6011-D52CCE37CE1D}"/>
              </a:ext>
            </a:extLst>
          </p:cNvPr>
          <p:cNvSpPr/>
          <p:nvPr/>
        </p:nvSpPr>
        <p:spPr>
          <a:xfrm>
            <a:off x="4849725" y="544020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10" name="四角形: 角を丸くする 9">
            <a:extLst>
              <a:ext uri="{FF2B5EF4-FFF2-40B4-BE49-F238E27FC236}">
                <a16:creationId xmlns:a16="http://schemas.microsoft.com/office/drawing/2014/main" id="{A3EAA935-75A5-DE2E-A7F8-175452A3A4ED}"/>
              </a:ext>
            </a:extLst>
          </p:cNvPr>
          <p:cNvSpPr/>
          <p:nvPr/>
        </p:nvSpPr>
        <p:spPr>
          <a:xfrm>
            <a:off x="5462331" y="5184868"/>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lang="en-US" altLang="ja-JP" dirty="0">
                <a:solidFill>
                  <a:schemeClr val="tx1"/>
                </a:solidFill>
              </a:rPr>
              <a:t>b</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6C085525-38C8-EC24-FA80-7E5BA8CEF1DE}"/>
              </a:ext>
            </a:extLst>
          </p:cNvPr>
          <p:cNvCxnSpPr>
            <a:cxnSpLocks/>
          </p:cNvCxnSpPr>
          <p:nvPr/>
        </p:nvCxnSpPr>
        <p:spPr>
          <a:xfrm flipH="1">
            <a:off x="3624911" y="4837411"/>
            <a:ext cx="1097368" cy="2527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BDEF8A38-676D-B8EB-7F9F-3939C0F80D48}"/>
              </a:ext>
            </a:extLst>
          </p:cNvPr>
          <p:cNvSpPr/>
          <p:nvPr/>
        </p:nvSpPr>
        <p:spPr>
          <a:xfrm>
            <a:off x="8699234" y="3628725"/>
            <a:ext cx="3267172" cy="300548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C0B57F5-BD5D-7731-4EE5-B6023BF538EB}"/>
              </a:ext>
            </a:extLst>
          </p:cNvPr>
          <p:cNvSpPr/>
          <p:nvPr/>
        </p:nvSpPr>
        <p:spPr>
          <a:xfrm>
            <a:off x="9502542" y="3429000"/>
            <a:ext cx="1588169" cy="401855"/>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メモリ</a:t>
            </a:r>
            <a:endParaRPr kumimoji="1" lang="ja-JP" altLang="en-US" dirty="0">
              <a:solidFill>
                <a:schemeClr val="tx1"/>
              </a:solidFill>
            </a:endParaRPr>
          </a:p>
        </p:txBody>
      </p:sp>
      <p:sp>
        <p:nvSpPr>
          <p:cNvPr id="14" name="四角形: 角を丸くする 13">
            <a:extLst>
              <a:ext uri="{FF2B5EF4-FFF2-40B4-BE49-F238E27FC236}">
                <a16:creationId xmlns:a16="http://schemas.microsoft.com/office/drawing/2014/main" id="{DC08206D-FDDC-10F1-B093-4C1085724164}"/>
              </a:ext>
            </a:extLst>
          </p:cNvPr>
          <p:cNvSpPr/>
          <p:nvPr/>
        </p:nvSpPr>
        <p:spPr>
          <a:xfrm>
            <a:off x="4849725" y="4182979"/>
            <a:ext cx="3086903" cy="897555"/>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15" name="四角形: 角を丸くする 14">
            <a:extLst>
              <a:ext uri="{FF2B5EF4-FFF2-40B4-BE49-F238E27FC236}">
                <a16:creationId xmlns:a16="http://schemas.microsoft.com/office/drawing/2014/main" id="{FEBEB8C8-1C82-8A88-A28B-10388E07CDDC}"/>
              </a:ext>
            </a:extLst>
          </p:cNvPr>
          <p:cNvSpPr/>
          <p:nvPr/>
        </p:nvSpPr>
        <p:spPr>
          <a:xfrm>
            <a:off x="5397061" y="3880615"/>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rPr>
              <a:t>インスタンス</a:t>
            </a:r>
            <a:r>
              <a:rPr kumimoji="1" lang="en-US" altLang="ja-JP" dirty="0">
                <a:solidFill>
                  <a:schemeClr val="tx1"/>
                </a:solidFill>
              </a:rPr>
              <a:t>a</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32EAFC02-B5BE-7905-55F4-F36E248307EE}"/>
              </a:ext>
            </a:extLst>
          </p:cNvPr>
          <p:cNvSpPr/>
          <p:nvPr/>
        </p:nvSpPr>
        <p:spPr>
          <a:xfrm>
            <a:off x="9432156" y="3965792"/>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メソッド</a:t>
            </a:r>
            <a:r>
              <a:rPr kumimoji="1" lang="en-US" altLang="ja-JP" dirty="0">
                <a:solidFill>
                  <a:schemeClr val="tx1"/>
                </a:solidFill>
              </a:rPr>
              <a:t>A</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256B5DFB-5F43-06D3-6BB6-98CFCD110595}"/>
              </a:ext>
            </a:extLst>
          </p:cNvPr>
          <p:cNvCxnSpPr>
            <a:cxnSpLocks/>
          </p:cNvCxnSpPr>
          <p:nvPr/>
        </p:nvCxnSpPr>
        <p:spPr>
          <a:xfrm flipV="1">
            <a:off x="3634833" y="4587098"/>
            <a:ext cx="996749" cy="2158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796040D-2C22-71C7-E0A0-300C47E4EC8C}"/>
              </a:ext>
            </a:extLst>
          </p:cNvPr>
          <p:cNvSpPr txBox="1"/>
          <p:nvPr/>
        </p:nvSpPr>
        <p:spPr>
          <a:xfrm>
            <a:off x="8042106" y="3999244"/>
            <a:ext cx="646331" cy="369332"/>
          </a:xfrm>
          <a:prstGeom prst="rect">
            <a:avLst/>
          </a:prstGeom>
          <a:noFill/>
        </p:spPr>
        <p:txBody>
          <a:bodyPr wrap="none" rtlCol="0">
            <a:spAutoFit/>
          </a:bodyPr>
          <a:lstStyle/>
          <a:p>
            <a:r>
              <a:rPr kumimoji="1" lang="ja-JP" altLang="en-US" dirty="0"/>
              <a:t>実行</a:t>
            </a:r>
            <a:endParaRPr kumimoji="1" lang="en-US" altLang="ja-JP" dirty="0"/>
          </a:p>
        </p:txBody>
      </p:sp>
      <p:cxnSp>
        <p:nvCxnSpPr>
          <p:cNvPr id="20" name="直線矢印コネクタ 19">
            <a:extLst>
              <a:ext uri="{FF2B5EF4-FFF2-40B4-BE49-F238E27FC236}">
                <a16:creationId xmlns:a16="http://schemas.microsoft.com/office/drawing/2014/main" id="{36525FEB-0F94-850F-D2D5-7A3D7BCF9766}"/>
              </a:ext>
            </a:extLst>
          </p:cNvPr>
          <p:cNvCxnSpPr>
            <a:cxnSpLocks/>
          </p:cNvCxnSpPr>
          <p:nvPr/>
        </p:nvCxnSpPr>
        <p:spPr>
          <a:xfrm>
            <a:off x="8118376" y="4460582"/>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611CD9C-2808-9C56-9AD8-D6921820F1A7}"/>
              </a:ext>
            </a:extLst>
          </p:cNvPr>
          <p:cNvCxnSpPr>
            <a:cxnSpLocks/>
          </p:cNvCxnSpPr>
          <p:nvPr/>
        </p:nvCxnSpPr>
        <p:spPr>
          <a:xfrm flipH="1">
            <a:off x="8118376" y="4783614"/>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9B627AE-792C-EDEE-3E3B-D80C084D5896}"/>
              </a:ext>
            </a:extLst>
          </p:cNvPr>
          <p:cNvSpPr txBox="1"/>
          <p:nvPr/>
        </p:nvSpPr>
        <p:spPr>
          <a:xfrm>
            <a:off x="8041303" y="4894225"/>
            <a:ext cx="646331" cy="369332"/>
          </a:xfrm>
          <a:prstGeom prst="rect">
            <a:avLst/>
          </a:prstGeom>
          <a:noFill/>
        </p:spPr>
        <p:txBody>
          <a:bodyPr wrap="none" rtlCol="0">
            <a:spAutoFit/>
          </a:bodyPr>
          <a:lstStyle/>
          <a:p>
            <a:r>
              <a:rPr kumimoji="1" lang="ja-JP" altLang="en-US" dirty="0"/>
              <a:t>結果</a:t>
            </a:r>
            <a:endParaRPr kumimoji="1" lang="en-US" altLang="ja-JP" dirty="0"/>
          </a:p>
        </p:txBody>
      </p:sp>
      <p:sp>
        <p:nvSpPr>
          <p:cNvPr id="24" name="四角形: 角を丸くする 23">
            <a:extLst>
              <a:ext uri="{FF2B5EF4-FFF2-40B4-BE49-F238E27FC236}">
                <a16:creationId xmlns:a16="http://schemas.microsoft.com/office/drawing/2014/main" id="{3535EC05-0848-64A9-4B74-39B6E102D30C}"/>
              </a:ext>
            </a:extLst>
          </p:cNvPr>
          <p:cNvSpPr/>
          <p:nvPr/>
        </p:nvSpPr>
        <p:spPr>
          <a:xfrm>
            <a:off x="8762183" y="5463282"/>
            <a:ext cx="3053411" cy="1040813"/>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a:t>
            </a:r>
            <a:endParaRPr lang="en-US" altLang="ja-JP" dirty="0"/>
          </a:p>
        </p:txBody>
      </p:sp>
      <p:sp>
        <p:nvSpPr>
          <p:cNvPr id="25" name="四角形: 角を丸くする 24">
            <a:extLst>
              <a:ext uri="{FF2B5EF4-FFF2-40B4-BE49-F238E27FC236}">
                <a16:creationId xmlns:a16="http://schemas.microsoft.com/office/drawing/2014/main" id="{AEBDC65A-7B9A-EBB7-C7DA-134681AF140E}"/>
              </a:ext>
            </a:extLst>
          </p:cNvPr>
          <p:cNvSpPr/>
          <p:nvPr/>
        </p:nvSpPr>
        <p:spPr>
          <a:xfrm>
            <a:off x="9416098" y="5246096"/>
            <a:ext cx="1786891" cy="401855"/>
          </a:xfrm>
          <a:prstGeom prst="round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solidFill>
                  <a:schemeClr val="tx1"/>
                </a:solidFill>
              </a:rPr>
              <a:t>メソッド</a:t>
            </a:r>
            <a:r>
              <a:rPr kumimoji="1" lang="en-US" altLang="ja-JP" dirty="0">
                <a:solidFill>
                  <a:schemeClr val="tx1"/>
                </a:solidFill>
              </a:rPr>
              <a:t>A</a:t>
            </a:r>
            <a:endParaRPr kumimoji="1" lang="ja-JP" altLang="en-US" dirty="0">
              <a:solidFill>
                <a:schemeClr val="tx1"/>
              </a:solidFill>
            </a:endParaRPr>
          </a:p>
        </p:txBody>
      </p:sp>
      <p:sp>
        <p:nvSpPr>
          <p:cNvPr id="26" name="テキスト ボックス 25">
            <a:extLst>
              <a:ext uri="{FF2B5EF4-FFF2-40B4-BE49-F238E27FC236}">
                <a16:creationId xmlns:a16="http://schemas.microsoft.com/office/drawing/2014/main" id="{FF0B9EF9-0F99-7A82-A6C1-4C9180570831}"/>
              </a:ext>
            </a:extLst>
          </p:cNvPr>
          <p:cNvSpPr txBox="1"/>
          <p:nvPr/>
        </p:nvSpPr>
        <p:spPr>
          <a:xfrm>
            <a:off x="8026048" y="5279548"/>
            <a:ext cx="646331" cy="369332"/>
          </a:xfrm>
          <a:prstGeom prst="rect">
            <a:avLst/>
          </a:prstGeom>
          <a:noFill/>
        </p:spPr>
        <p:txBody>
          <a:bodyPr wrap="none" rtlCol="0">
            <a:spAutoFit/>
          </a:bodyPr>
          <a:lstStyle/>
          <a:p>
            <a:r>
              <a:rPr kumimoji="1" lang="ja-JP" altLang="en-US" dirty="0"/>
              <a:t>実行</a:t>
            </a:r>
            <a:endParaRPr kumimoji="1" lang="en-US" altLang="ja-JP" dirty="0"/>
          </a:p>
        </p:txBody>
      </p:sp>
      <p:cxnSp>
        <p:nvCxnSpPr>
          <p:cNvPr id="27" name="直線矢印コネクタ 26">
            <a:extLst>
              <a:ext uri="{FF2B5EF4-FFF2-40B4-BE49-F238E27FC236}">
                <a16:creationId xmlns:a16="http://schemas.microsoft.com/office/drawing/2014/main" id="{1AF05617-6A0D-F60E-3C84-B8E308EBBD3F}"/>
              </a:ext>
            </a:extLst>
          </p:cNvPr>
          <p:cNvCxnSpPr>
            <a:cxnSpLocks/>
          </p:cNvCxnSpPr>
          <p:nvPr/>
        </p:nvCxnSpPr>
        <p:spPr>
          <a:xfrm>
            <a:off x="8102318" y="5740886"/>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1C18E83-DAC6-E7A1-E8E4-74800FBAFCC3}"/>
              </a:ext>
            </a:extLst>
          </p:cNvPr>
          <p:cNvCxnSpPr>
            <a:cxnSpLocks/>
          </p:cNvCxnSpPr>
          <p:nvPr/>
        </p:nvCxnSpPr>
        <p:spPr>
          <a:xfrm flipH="1">
            <a:off x="8102318" y="6063918"/>
            <a:ext cx="4761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F5747011-7329-63EB-C5D0-670D18C4294C}"/>
              </a:ext>
            </a:extLst>
          </p:cNvPr>
          <p:cNvSpPr txBox="1"/>
          <p:nvPr/>
        </p:nvSpPr>
        <p:spPr>
          <a:xfrm>
            <a:off x="8025245" y="6174529"/>
            <a:ext cx="646331" cy="369332"/>
          </a:xfrm>
          <a:prstGeom prst="rect">
            <a:avLst/>
          </a:prstGeom>
          <a:noFill/>
        </p:spPr>
        <p:txBody>
          <a:bodyPr wrap="none" rtlCol="0">
            <a:spAutoFit/>
          </a:bodyPr>
          <a:lstStyle/>
          <a:p>
            <a:r>
              <a:rPr kumimoji="1" lang="ja-JP" altLang="en-US" dirty="0"/>
              <a:t>結果</a:t>
            </a:r>
            <a:endParaRPr kumimoji="1" lang="en-US" altLang="ja-JP" dirty="0"/>
          </a:p>
        </p:txBody>
      </p:sp>
      <p:cxnSp>
        <p:nvCxnSpPr>
          <p:cNvPr id="30" name="直線矢印コネクタ 29">
            <a:extLst>
              <a:ext uri="{FF2B5EF4-FFF2-40B4-BE49-F238E27FC236}">
                <a16:creationId xmlns:a16="http://schemas.microsoft.com/office/drawing/2014/main" id="{C0BD2E9D-4E37-1073-358E-097EA85A3837}"/>
              </a:ext>
            </a:extLst>
          </p:cNvPr>
          <p:cNvCxnSpPr>
            <a:cxnSpLocks/>
          </p:cNvCxnSpPr>
          <p:nvPr/>
        </p:nvCxnSpPr>
        <p:spPr>
          <a:xfrm flipH="1" flipV="1">
            <a:off x="3670021" y="5509031"/>
            <a:ext cx="999840" cy="259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0681DB7-EE3D-5809-4AFB-E8BB54E4322B}"/>
              </a:ext>
            </a:extLst>
          </p:cNvPr>
          <p:cNvCxnSpPr>
            <a:cxnSpLocks/>
          </p:cNvCxnSpPr>
          <p:nvPr/>
        </p:nvCxnSpPr>
        <p:spPr>
          <a:xfrm>
            <a:off x="3671566" y="5723106"/>
            <a:ext cx="960016" cy="260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032A8-5669-E528-31A2-D5F34D345883}"/>
              </a:ext>
            </a:extLst>
          </p:cNvPr>
          <p:cNvSpPr>
            <a:spLocks noGrp="1"/>
          </p:cNvSpPr>
          <p:nvPr>
            <p:ph type="title"/>
          </p:nvPr>
        </p:nvSpPr>
        <p:spPr/>
        <p:txBody>
          <a:bodyPr/>
          <a:lstStyle/>
          <a:p>
            <a:r>
              <a:rPr kumimoji="1" lang="ja-JP" altLang="en-US" dirty="0"/>
              <a:t>クラスの練習問題：初級</a:t>
            </a:r>
          </a:p>
        </p:txBody>
      </p:sp>
      <p:sp>
        <p:nvSpPr>
          <p:cNvPr id="3" name="コンテンツ プレースホルダー 2">
            <a:extLst>
              <a:ext uri="{FF2B5EF4-FFF2-40B4-BE49-F238E27FC236}">
                <a16:creationId xmlns:a16="http://schemas.microsoft.com/office/drawing/2014/main" id="{465410E1-1D13-8670-B33F-A85F82E62206}"/>
              </a:ext>
            </a:extLst>
          </p:cNvPr>
          <p:cNvSpPr>
            <a:spLocks noGrp="1"/>
          </p:cNvSpPr>
          <p:nvPr>
            <p:ph idx="1"/>
          </p:nvPr>
        </p:nvSpPr>
        <p:spPr>
          <a:xfrm>
            <a:off x="838200" y="1825625"/>
            <a:ext cx="10515600" cy="4667250"/>
          </a:xfrm>
        </p:spPr>
        <p:txBody>
          <a:bodyPr>
            <a:normAutofit lnSpcReduction="10000"/>
          </a:bodyPr>
          <a:lstStyle/>
          <a:p>
            <a:r>
              <a:rPr kumimoji="1" lang="ja-JP" altLang="en-US" dirty="0"/>
              <a:t>テーマ：銀行口座管理システム</a:t>
            </a:r>
            <a:r>
              <a:rPr lang="ja-JP" altLang="en-US" dirty="0"/>
              <a:t>を作ろう</a:t>
            </a:r>
            <a:endParaRPr lang="en-US" altLang="ja-JP" dirty="0"/>
          </a:p>
          <a:p>
            <a:r>
              <a:rPr kumimoji="1" lang="ja-JP" altLang="en-US" dirty="0"/>
              <a:t>問１：</a:t>
            </a:r>
            <a:r>
              <a:rPr kumimoji="1" lang="en-US" altLang="ja-JP" dirty="0" err="1"/>
              <a:t>BankAccount</a:t>
            </a:r>
            <a:r>
              <a:rPr kumimoji="1" lang="ja-JP" altLang="en-US" dirty="0"/>
              <a:t>クラスを作成せよ</a:t>
            </a:r>
            <a:endParaRPr kumimoji="1" lang="en-US" altLang="ja-JP" dirty="0"/>
          </a:p>
          <a:p>
            <a:r>
              <a:rPr lang="ja-JP" altLang="en-US" dirty="0"/>
              <a:t>問２：</a:t>
            </a:r>
            <a:r>
              <a:rPr lang="en-US" altLang="ja-JP" dirty="0" err="1"/>
              <a:t>BankAccount</a:t>
            </a:r>
            <a:r>
              <a:rPr lang="ja-JP" altLang="en-US" dirty="0"/>
              <a:t>クラスに口座番号と預金額を管理する変数</a:t>
            </a:r>
            <a:r>
              <a:rPr lang="en-US" altLang="ja-JP" dirty="0" err="1"/>
              <a:t>account_number</a:t>
            </a:r>
            <a:r>
              <a:rPr lang="ja-JP" altLang="en-US" dirty="0"/>
              <a:t>と</a:t>
            </a:r>
            <a:r>
              <a:rPr lang="en-US" altLang="ja-JP" dirty="0"/>
              <a:t>balance</a:t>
            </a:r>
            <a:r>
              <a:rPr lang="ja-JP" altLang="en-US" dirty="0"/>
              <a:t>を作り、</a:t>
            </a:r>
            <a:r>
              <a:rPr lang="en-US" altLang="ja-JP" dirty="0"/>
              <a:t> </a:t>
            </a:r>
            <a:r>
              <a:rPr lang="en-US" altLang="ja-JP" dirty="0" err="1"/>
              <a:t>account_number</a:t>
            </a:r>
            <a:r>
              <a:rPr lang="ja-JP" altLang="en-US" dirty="0"/>
              <a:t>の初期値は空白文字列、</a:t>
            </a:r>
            <a:r>
              <a:rPr lang="en-US" altLang="ja-JP" dirty="0"/>
              <a:t> balance</a:t>
            </a:r>
            <a:r>
              <a:rPr lang="ja-JP" altLang="en-US" dirty="0"/>
              <a:t>は</a:t>
            </a:r>
            <a:r>
              <a:rPr lang="en-US" altLang="ja-JP" dirty="0"/>
              <a:t>0</a:t>
            </a:r>
            <a:r>
              <a:rPr lang="ja-JP" altLang="en-US" dirty="0"/>
              <a:t>で初期化せよ</a:t>
            </a:r>
            <a:endParaRPr lang="en-US" altLang="ja-JP" dirty="0"/>
          </a:p>
          <a:p>
            <a:r>
              <a:rPr lang="ja-JP" altLang="en-US" dirty="0"/>
              <a:t>問３：コンストラクタ（</a:t>
            </a:r>
            <a:r>
              <a:rPr lang="en-US" altLang="ja-JP" dirty="0"/>
              <a:t>__</a:t>
            </a:r>
            <a:r>
              <a:rPr lang="en-US" altLang="ja-JP" dirty="0" err="1"/>
              <a:t>init</a:t>
            </a:r>
            <a:r>
              <a:rPr lang="en-US" altLang="ja-JP" dirty="0"/>
              <a:t>__</a:t>
            </a:r>
            <a:r>
              <a:rPr lang="ja-JP" altLang="en-US" dirty="0"/>
              <a:t>）を使って、インスタンス変数を扱えるようにせよ</a:t>
            </a:r>
            <a:endParaRPr lang="en-US" altLang="ja-JP" dirty="0"/>
          </a:p>
          <a:p>
            <a:r>
              <a:rPr kumimoji="1" lang="ja-JP" altLang="en-US" dirty="0"/>
              <a:t>問４：</a:t>
            </a:r>
            <a:r>
              <a:rPr lang="en-US" altLang="ja-JP" dirty="0"/>
              <a:t>output</a:t>
            </a:r>
            <a:r>
              <a:rPr lang="ja-JP" altLang="en-US" dirty="0"/>
              <a:t>というメソッドを定義し、口座番号と預金額をそれぞれ出力できるようにせよ</a:t>
            </a:r>
            <a:endParaRPr lang="en-US" altLang="ja-JP" dirty="0"/>
          </a:p>
          <a:p>
            <a:r>
              <a:rPr kumimoji="1" lang="ja-JP" altLang="en-US" dirty="0"/>
              <a:t>問５：</a:t>
            </a:r>
            <a:r>
              <a:rPr kumimoji="1" lang="en-US" altLang="ja-JP" dirty="0"/>
              <a:t>account1</a:t>
            </a:r>
            <a:r>
              <a:rPr kumimoji="1" lang="ja-JP" altLang="en-US" dirty="0"/>
              <a:t>というインスタンスを作り、適当な口座番号と預金額を設定し、</a:t>
            </a:r>
            <a:r>
              <a:rPr kumimoji="1" lang="en-US" altLang="ja-JP" dirty="0"/>
              <a:t>output</a:t>
            </a:r>
            <a:r>
              <a:rPr kumimoji="1" lang="ja-JP" altLang="en-US" dirty="0"/>
              <a:t>メソッドを適用して動作確認せよ</a:t>
            </a:r>
          </a:p>
        </p:txBody>
      </p:sp>
    </p:spTree>
    <p:extLst>
      <p:ext uri="{BB962C8B-B14F-4D97-AF65-F5344CB8AC3E}">
        <p14:creationId xmlns:p14="http://schemas.microsoft.com/office/powerpoint/2010/main" val="410294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032A8-5669-E528-31A2-D5F34D345883}"/>
              </a:ext>
            </a:extLst>
          </p:cNvPr>
          <p:cNvSpPr>
            <a:spLocks noGrp="1"/>
          </p:cNvSpPr>
          <p:nvPr>
            <p:ph type="title"/>
          </p:nvPr>
        </p:nvSpPr>
        <p:spPr/>
        <p:txBody>
          <a:bodyPr/>
          <a:lstStyle/>
          <a:p>
            <a:r>
              <a:rPr kumimoji="1" lang="ja-JP" altLang="en-US" dirty="0"/>
              <a:t>クラスの練習問題：</a:t>
            </a:r>
            <a:r>
              <a:rPr lang="ja-JP" altLang="en-US" dirty="0"/>
              <a:t>中級</a:t>
            </a:r>
            <a:endParaRPr kumimoji="1" lang="ja-JP" altLang="en-US" dirty="0"/>
          </a:p>
        </p:txBody>
      </p:sp>
      <p:sp>
        <p:nvSpPr>
          <p:cNvPr id="3" name="コンテンツ プレースホルダー 2">
            <a:extLst>
              <a:ext uri="{FF2B5EF4-FFF2-40B4-BE49-F238E27FC236}">
                <a16:creationId xmlns:a16="http://schemas.microsoft.com/office/drawing/2014/main" id="{465410E1-1D13-8670-B33F-A85F82E62206}"/>
              </a:ext>
            </a:extLst>
          </p:cNvPr>
          <p:cNvSpPr>
            <a:spLocks noGrp="1"/>
          </p:cNvSpPr>
          <p:nvPr>
            <p:ph idx="1"/>
          </p:nvPr>
        </p:nvSpPr>
        <p:spPr/>
        <p:txBody>
          <a:bodyPr>
            <a:normAutofit/>
          </a:bodyPr>
          <a:lstStyle/>
          <a:p>
            <a:r>
              <a:rPr kumimoji="1" lang="ja-JP" altLang="en-US" dirty="0"/>
              <a:t>テーマ：銀行口座管理システム</a:t>
            </a:r>
            <a:r>
              <a:rPr lang="ja-JP" altLang="en-US" dirty="0"/>
              <a:t>を作ろう</a:t>
            </a:r>
            <a:endParaRPr lang="en-US" altLang="ja-JP" dirty="0"/>
          </a:p>
          <a:p>
            <a:r>
              <a:rPr kumimoji="1" lang="ja-JP" altLang="en-US" dirty="0"/>
              <a:t>問１：初級編で作った</a:t>
            </a:r>
            <a:r>
              <a:rPr kumimoji="1" lang="en-US" altLang="ja-JP" dirty="0" err="1"/>
              <a:t>BankAccount</a:t>
            </a:r>
            <a:r>
              <a:rPr lang="ja-JP" altLang="en-US" dirty="0"/>
              <a:t>クラスに預金を行う</a:t>
            </a:r>
            <a:r>
              <a:rPr lang="en-US" altLang="ja-JP" dirty="0"/>
              <a:t>deposit</a:t>
            </a:r>
            <a:r>
              <a:rPr lang="ja-JP" altLang="en-US" dirty="0"/>
              <a:t>メソッドを定義せよ。</a:t>
            </a:r>
            <a:r>
              <a:rPr lang="en-US" altLang="ja-JP" dirty="0"/>
              <a:t> Deposit</a:t>
            </a:r>
            <a:r>
              <a:rPr lang="ja-JP" altLang="en-US" dirty="0"/>
              <a:t>メソッドの引数は預金額</a:t>
            </a:r>
            <a:r>
              <a:rPr lang="en-US" altLang="ja-JP" dirty="0"/>
              <a:t>amount</a:t>
            </a:r>
            <a:r>
              <a:rPr lang="ja-JP" altLang="en-US" dirty="0"/>
              <a:t>とし、</a:t>
            </a:r>
            <a:r>
              <a:rPr lang="en-US" altLang="ja-JP" dirty="0"/>
              <a:t>amount</a:t>
            </a:r>
            <a:r>
              <a:rPr lang="ja-JP" altLang="en-US" dirty="0"/>
              <a:t>が</a:t>
            </a:r>
            <a:r>
              <a:rPr lang="en-US" altLang="ja-JP" dirty="0"/>
              <a:t>0</a:t>
            </a:r>
            <a:r>
              <a:rPr lang="ja-JP" altLang="en-US" dirty="0"/>
              <a:t>以上の場合は</a:t>
            </a:r>
            <a:r>
              <a:rPr lang="en-US" altLang="ja-JP" dirty="0"/>
              <a:t>balance</a:t>
            </a:r>
            <a:r>
              <a:rPr lang="ja-JP" altLang="en-US" dirty="0"/>
              <a:t>に</a:t>
            </a:r>
            <a:r>
              <a:rPr lang="en-US" altLang="ja-JP" dirty="0" err="1"/>
              <a:t>amout</a:t>
            </a:r>
            <a:r>
              <a:rPr lang="ja-JP" altLang="en-US" dirty="0"/>
              <a:t>の値を足すようにせよ</a:t>
            </a:r>
            <a:endParaRPr lang="en-US" altLang="ja-JP" dirty="0"/>
          </a:p>
          <a:p>
            <a:r>
              <a:rPr kumimoji="1" lang="ja-JP" altLang="en-US" dirty="0"/>
              <a:t>問２：初級編で作った</a:t>
            </a:r>
            <a:r>
              <a:rPr kumimoji="1" lang="en-US" altLang="ja-JP" dirty="0" err="1"/>
              <a:t>BankAccount</a:t>
            </a:r>
            <a:r>
              <a:rPr lang="ja-JP" altLang="en-US" dirty="0"/>
              <a:t>クラスに預金引き出しを行う</a:t>
            </a:r>
            <a:r>
              <a:rPr lang="en-US" altLang="ja-JP" dirty="0"/>
              <a:t>withdraw</a:t>
            </a:r>
            <a:r>
              <a:rPr lang="ja-JP" altLang="en-US" dirty="0"/>
              <a:t>メソッドを定義せよ。こちらも引数は</a:t>
            </a:r>
            <a:r>
              <a:rPr lang="en-US" altLang="ja-JP" dirty="0"/>
              <a:t>amount</a:t>
            </a:r>
            <a:r>
              <a:rPr lang="ja-JP" altLang="en-US" dirty="0"/>
              <a:t>とせよ（ヒント：預金額以上の引き出しができないよう工夫せよ）</a:t>
            </a:r>
            <a:endParaRPr lang="en-US" altLang="ja-JP" dirty="0"/>
          </a:p>
          <a:p>
            <a:r>
              <a:rPr lang="ja-JP" altLang="en-US" dirty="0"/>
              <a:t>問３：</a:t>
            </a:r>
            <a:r>
              <a:rPr lang="en-US" altLang="ja-JP" dirty="0"/>
              <a:t>account1</a:t>
            </a:r>
            <a:r>
              <a:rPr lang="ja-JP" altLang="en-US" dirty="0"/>
              <a:t>に</a:t>
            </a:r>
            <a:r>
              <a:rPr lang="en-US" altLang="ja-JP" dirty="0"/>
              <a:t>1000</a:t>
            </a:r>
            <a:r>
              <a:rPr lang="ja-JP" altLang="en-US" dirty="0"/>
              <a:t>円を預金し、</a:t>
            </a:r>
            <a:r>
              <a:rPr lang="en-US" altLang="ja-JP" dirty="0"/>
              <a:t>output</a:t>
            </a:r>
            <a:r>
              <a:rPr lang="ja-JP" altLang="en-US" dirty="0"/>
              <a:t>で預金額を確認し、次に</a:t>
            </a:r>
            <a:r>
              <a:rPr lang="en-US" altLang="ja-JP" dirty="0"/>
              <a:t>500</a:t>
            </a:r>
            <a:r>
              <a:rPr lang="ja-JP" altLang="en-US" dirty="0"/>
              <a:t>円を引き出し、</a:t>
            </a:r>
            <a:r>
              <a:rPr lang="en-US" altLang="ja-JP" dirty="0"/>
              <a:t>output</a:t>
            </a:r>
            <a:r>
              <a:rPr lang="ja-JP" altLang="en-US" dirty="0"/>
              <a:t>で</a:t>
            </a:r>
            <a:r>
              <a:rPr lang="en-US" altLang="ja-JP" dirty="0"/>
              <a:t>500</a:t>
            </a:r>
            <a:r>
              <a:rPr lang="ja-JP" altLang="en-US" dirty="0"/>
              <a:t>円となるか確認せよ</a:t>
            </a:r>
            <a:r>
              <a:rPr lang="en-US" altLang="ja-JP" dirty="0"/>
              <a:t> </a:t>
            </a:r>
            <a:endParaRPr kumimoji="1" lang="ja-JP" altLang="en-US" dirty="0"/>
          </a:p>
        </p:txBody>
      </p:sp>
    </p:spTree>
    <p:extLst>
      <p:ext uri="{BB962C8B-B14F-4D97-AF65-F5344CB8AC3E}">
        <p14:creationId xmlns:p14="http://schemas.microsoft.com/office/powerpoint/2010/main" val="216494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032A8-5669-E528-31A2-D5F34D345883}"/>
              </a:ext>
            </a:extLst>
          </p:cNvPr>
          <p:cNvSpPr>
            <a:spLocks noGrp="1"/>
          </p:cNvSpPr>
          <p:nvPr>
            <p:ph type="title"/>
          </p:nvPr>
        </p:nvSpPr>
        <p:spPr/>
        <p:txBody>
          <a:bodyPr/>
          <a:lstStyle/>
          <a:p>
            <a:r>
              <a:rPr kumimoji="1" lang="ja-JP" altLang="en-US" dirty="0"/>
              <a:t>クラスの練習問題：上級</a:t>
            </a:r>
          </a:p>
        </p:txBody>
      </p:sp>
      <p:sp>
        <p:nvSpPr>
          <p:cNvPr id="3" name="コンテンツ プレースホルダー 2">
            <a:extLst>
              <a:ext uri="{FF2B5EF4-FFF2-40B4-BE49-F238E27FC236}">
                <a16:creationId xmlns:a16="http://schemas.microsoft.com/office/drawing/2014/main" id="{465410E1-1D13-8670-B33F-A85F82E62206}"/>
              </a:ext>
            </a:extLst>
          </p:cNvPr>
          <p:cNvSpPr>
            <a:spLocks noGrp="1"/>
          </p:cNvSpPr>
          <p:nvPr>
            <p:ph idx="1"/>
          </p:nvPr>
        </p:nvSpPr>
        <p:spPr>
          <a:xfrm>
            <a:off x="838200" y="1825624"/>
            <a:ext cx="10515600" cy="4847891"/>
          </a:xfrm>
        </p:spPr>
        <p:txBody>
          <a:bodyPr>
            <a:normAutofit lnSpcReduction="10000"/>
          </a:bodyPr>
          <a:lstStyle/>
          <a:p>
            <a:r>
              <a:rPr kumimoji="1" lang="ja-JP" altLang="en-US" dirty="0"/>
              <a:t>テーマ：銀行口座管理システム</a:t>
            </a:r>
            <a:r>
              <a:rPr lang="ja-JP" altLang="en-US" dirty="0"/>
              <a:t>を作ろう</a:t>
            </a:r>
            <a:endParaRPr lang="en-US" altLang="ja-JP" dirty="0"/>
          </a:p>
          <a:p>
            <a:r>
              <a:rPr kumimoji="1" lang="ja-JP" altLang="en-US" dirty="0"/>
              <a:t>問１：初級編で作った</a:t>
            </a:r>
            <a:r>
              <a:rPr kumimoji="1" lang="en-US" altLang="ja-JP" dirty="0" err="1"/>
              <a:t>BankAccount</a:t>
            </a:r>
            <a:r>
              <a:rPr lang="ja-JP" altLang="en-US" dirty="0"/>
              <a:t>クラスを継承して、貯蓄口座クラスである</a:t>
            </a:r>
            <a:r>
              <a:rPr lang="en-US" altLang="ja-JP" dirty="0" err="1"/>
              <a:t>SavingsAccount</a:t>
            </a:r>
            <a:r>
              <a:rPr lang="ja-JP" altLang="en-US" dirty="0"/>
              <a:t>クラスを定義せよ</a:t>
            </a:r>
            <a:endParaRPr lang="en-US" altLang="ja-JP" dirty="0"/>
          </a:p>
          <a:p>
            <a:r>
              <a:rPr lang="ja-JP" altLang="en-US" dirty="0"/>
              <a:t>問２：</a:t>
            </a:r>
            <a:r>
              <a:rPr lang="en-US" altLang="ja-JP" dirty="0"/>
              <a:t> </a:t>
            </a:r>
            <a:r>
              <a:rPr lang="en-US" altLang="ja-JP" dirty="0" err="1"/>
              <a:t>SavingsAccount</a:t>
            </a:r>
            <a:r>
              <a:rPr lang="ja-JP" altLang="en-US" dirty="0"/>
              <a:t>に、新たに利子を示す変数である</a:t>
            </a:r>
            <a:r>
              <a:rPr lang="en-US" altLang="ja-JP" dirty="0" err="1"/>
              <a:t>interest_rate</a:t>
            </a:r>
            <a:r>
              <a:rPr lang="ja-JP" altLang="en-US" dirty="0"/>
              <a:t>を定義し、その初期値を</a:t>
            </a:r>
            <a:r>
              <a:rPr lang="en-US" altLang="ja-JP" dirty="0"/>
              <a:t>1%</a:t>
            </a:r>
            <a:r>
              <a:rPr lang="ja-JP" altLang="en-US" dirty="0"/>
              <a:t>とせよ</a:t>
            </a:r>
            <a:endParaRPr lang="en-US" altLang="ja-JP" dirty="0"/>
          </a:p>
          <a:p>
            <a:r>
              <a:rPr kumimoji="1" lang="ja-JP" altLang="en-US" dirty="0"/>
              <a:t>問３：コンストラクタを再定義し、</a:t>
            </a:r>
            <a:r>
              <a:rPr kumimoji="1" lang="en-US" altLang="ja-JP" dirty="0" err="1"/>
              <a:t>interest_rate</a:t>
            </a:r>
            <a:r>
              <a:rPr kumimoji="1" lang="ja-JP" altLang="en-US" dirty="0"/>
              <a:t>をインスタンス変数として扱えるようにせよ</a:t>
            </a:r>
            <a:endParaRPr kumimoji="1" lang="en-US" altLang="ja-JP" dirty="0"/>
          </a:p>
          <a:p>
            <a:r>
              <a:rPr lang="ja-JP" altLang="en-US" dirty="0"/>
              <a:t>問４：口座預金に利子を追加する</a:t>
            </a:r>
            <a:r>
              <a:rPr lang="en-US" altLang="ja-JP" dirty="0" err="1"/>
              <a:t>add_interest</a:t>
            </a:r>
            <a:r>
              <a:rPr lang="ja-JP" altLang="en-US" dirty="0"/>
              <a:t>メソッドを追加せよ</a:t>
            </a:r>
            <a:endParaRPr lang="en-US" altLang="ja-JP" dirty="0"/>
          </a:p>
          <a:p>
            <a:r>
              <a:rPr kumimoji="1" lang="ja-JP" altLang="en-US" dirty="0"/>
              <a:t>問５：</a:t>
            </a:r>
            <a:r>
              <a:rPr lang="en-US" altLang="ja-JP" dirty="0"/>
              <a:t>saving_account1</a:t>
            </a:r>
            <a:r>
              <a:rPr lang="ja-JP" altLang="en-US" dirty="0"/>
              <a:t>に口座番号、預金額をセットし、利子を一度追加して</a:t>
            </a:r>
            <a:r>
              <a:rPr lang="en-US" altLang="ja-JP" dirty="0"/>
              <a:t>output</a:t>
            </a:r>
            <a:r>
              <a:rPr lang="ja-JP" altLang="en-US" dirty="0"/>
              <a:t>で出力し動作確認せよ</a:t>
            </a:r>
            <a:endParaRPr lang="en-US" altLang="ja-JP" dirty="0"/>
          </a:p>
        </p:txBody>
      </p:sp>
    </p:spTree>
    <p:extLst>
      <p:ext uri="{BB962C8B-B14F-4D97-AF65-F5344CB8AC3E}">
        <p14:creationId xmlns:p14="http://schemas.microsoft.com/office/powerpoint/2010/main" val="169920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032A8-5669-E528-31A2-D5F34D345883}"/>
              </a:ext>
            </a:extLst>
          </p:cNvPr>
          <p:cNvSpPr>
            <a:spLocks noGrp="1"/>
          </p:cNvSpPr>
          <p:nvPr>
            <p:ph type="title"/>
          </p:nvPr>
        </p:nvSpPr>
        <p:spPr/>
        <p:txBody>
          <a:bodyPr/>
          <a:lstStyle/>
          <a:p>
            <a:r>
              <a:rPr kumimoji="1" lang="ja-JP" altLang="en-US" dirty="0"/>
              <a:t>クラスの練習問題：超上級（宿題）</a:t>
            </a:r>
          </a:p>
        </p:txBody>
      </p:sp>
      <p:sp>
        <p:nvSpPr>
          <p:cNvPr id="3" name="コンテンツ プレースホルダー 2">
            <a:extLst>
              <a:ext uri="{FF2B5EF4-FFF2-40B4-BE49-F238E27FC236}">
                <a16:creationId xmlns:a16="http://schemas.microsoft.com/office/drawing/2014/main" id="{465410E1-1D13-8670-B33F-A85F82E62206}"/>
              </a:ext>
            </a:extLst>
          </p:cNvPr>
          <p:cNvSpPr>
            <a:spLocks noGrp="1"/>
          </p:cNvSpPr>
          <p:nvPr>
            <p:ph idx="1"/>
          </p:nvPr>
        </p:nvSpPr>
        <p:spPr>
          <a:xfrm>
            <a:off x="838200" y="1825624"/>
            <a:ext cx="10515600" cy="4847891"/>
          </a:xfrm>
        </p:spPr>
        <p:txBody>
          <a:bodyPr>
            <a:normAutofit/>
          </a:bodyPr>
          <a:lstStyle/>
          <a:p>
            <a:r>
              <a:rPr kumimoji="1" lang="ja-JP" altLang="en-US" dirty="0"/>
              <a:t>テーマ：銀行口座管理システム</a:t>
            </a:r>
            <a:r>
              <a:rPr lang="ja-JP" altLang="en-US" dirty="0"/>
              <a:t>を作ろう</a:t>
            </a:r>
            <a:endParaRPr lang="en-US" altLang="ja-JP" dirty="0"/>
          </a:p>
          <a:p>
            <a:r>
              <a:rPr kumimoji="1" lang="ja-JP" altLang="en-US" dirty="0"/>
              <a:t>問１：</a:t>
            </a:r>
            <a:r>
              <a:rPr kumimoji="1" lang="en-US" altLang="ja-JP" dirty="0"/>
              <a:t>1</a:t>
            </a:r>
            <a:r>
              <a:rPr kumimoji="1" lang="ja-JP" altLang="en-US" dirty="0"/>
              <a:t>年に一度利子が追加されるものとする。</a:t>
            </a:r>
            <a:r>
              <a:rPr kumimoji="1" lang="en-US" altLang="ja-JP" dirty="0"/>
              <a:t>1</a:t>
            </a:r>
            <a:r>
              <a:rPr kumimoji="1" lang="ja-JP" altLang="en-US" dirty="0"/>
              <a:t>年目に</a:t>
            </a:r>
            <a:r>
              <a:rPr kumimoji="1" lang="en-US" altLang="ja-JP" dirty="0"/>
              <a:t>100</a:t>
            </a:r>
            <a:r>
              <a:rPr kumimoji="1" lang="ja-JP" altLang="en-US" dirty="0"/>
              <a:t>万円を預金したとき、</a:t>
            </a:r>
            <a:r>
              <a:rPr kumimoji="1" lang="en-US" altLang="ja-JP" dirty="0"/>
              <a:t>70</a:t>
            </a:r>
            <a:r>
              <a:rPr kumimoji="1" lang="ja-JP" altLang="en-US" dirty="0"/>
              <a:t>年後にいくらになっているかシミュレートせよ</a:t>
            </a:r>
            <a:endParaRPr lang="en-US" altLang="ja-JP" dirty="0"/>
          </a:p>
          <a:p>
            <a:r>
              <a:rPr kumimoji="1" lang="ja-JP" altLang="en-US" dirty="0"/>
              <a:t>問２：</a:t>
            </a:r>
            <a:r>
              <a:rPr kumimoji="1" lang="en-US" altLang="ja-JP" dirty="0" err="1"/>
              <a:t>BankAccount</a:t>
            </a:r>
            <a:r>
              <a:rPr kumimoji="1" lang="ja-JP" altLang="en-US" dirty="0"/>
              <a:t>クラスにおいて、口座番号が</a:t>
            </a:r>
            <a:r>
              <a:rPr kumimoji="1" lang="en-US" altLang="ja-JP" dirty="0"/>
              <a:t>5</a:t>
            </a:r>
            <a:r>
              <a:rPr kumimoji="1" lang="ja-JP" altLang="en-US" dirty="0"/>
              <a:t>桁の乱数で与えられるように機能を改修せよ（ヒント：</a:t>
            </a:r>
            <a:r>
              <a:rPr kumimoji="1" lang="en-US" altLang="ja-JP" dirty="0" err="1"/>
              <a:t>random.randint</a:t>
            </a:r>
            <a:r>
              <a:rPr kumimoji="1" lang="ja-JP" altLang="en-US" dirty="0"/>
              <a:t>、ゼロフィリング）</a:t>
            </a:r>
            <a:endParaRPr kumimoji="1" lang="en-US" altLang="ja-JP" dirty="0"/>
          </a:p>
          <a:p>
            <a:r>
              <a:rPr lang="ja-JP" altLang="en-US" dirty="0"/>
              <a:t>問３：問１で作ったクラスにおいて、口座番号が重複しないよう機能を追加せよ（ヒント：全銀行口座の番号を保持）</a:t>
            </a:r>
            <a:endParaRPr lang="en-US" altLang="ja-JP" dirty="0"/>
          </a:p>
          <a:p>
            <a:r>
              <a:rPr lang="ja-JP" altLang="en-US" dirty="0"/>
              <a:t>問４：問３の機能を検証するために、存在する銀行アカウントを全て出力する</a:t>
            </a:r>
            <a:r>
              <a:rPr lang="en-US" altLang="ja-JP" dirty="0" err="1"/>
              <a:t>output_all_accounts</a:t>
            </a:r>
            <a:r>
              <a:rPr lang="ja-JP" altLang="en-US"/>
              <a:t>メソッドを作り、実行せよ</a:t>
            </a:r>
            <a:endParaRPr lang="en-US" altLang="ja-JP" dirty="0"/>
          </a:p>
        </p:txBody>
      </p:sp>
    </p:spTree>
    <p:extLst>
      <p:ext uri="{BB962C8B-B14F-4D97-AF65-F5344CB8AC3E}">
        <p14:creationId xmlns:p14="http://schemas.microsoft.com/office/powerpoint/2010/main" val="101564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1F2ED-4239-9758-A6B2-A1DEFC381015}"/>
              </a:ext>
            </a:extLst>
          </p:cNvPr>
          <p:cNvSpPr>
            <a:spLocks noGrp="1"/>
          </p:cNvSpPr>
          <p:nvPr>
            <p:ph type="title"/>
          </p:nvPr>
        </p:nvSpPr>
        <p:spPr/>
        <p:txBody>
          <a:bodyPr/>
          <a:lstStyle/>
          <a:p>
            <a:r>
              <a:rPr kumimoji="1" lang="ja-JP" altLang="en-US" dirty="0"/>
              <a:t>データベースとは</a:t>
            </a:r>
          </a:p>
        </p:txBody>
      </p:sp>
      <p:sp>
        <p:nvSpPr>
          <p:cNvPr id="3" name="コンテンツ プレースホルダー 2">
            <a:extLst>
              <a:ext uri="{FF2B5EF4-FFF2-40B4-BE49-F238E27FC236}">
                <a16:creationId xmlns:a16="http://schemas.microsoft.com/office/drawing/2014/main" id="{F958BE25-A81E-CEC8-95C8-A16294ED469F}"/>
              </a:ext>
            </a:extLst>
          </p:cNvPr>
          <p:cNvSpPr>
            <a:spLocks noGrp="1"/>
          </p:cNvSpPr>
          <p:nvPr>
            <p:ph idx="1"/>
          </p:nvPr>
        </p:nvSpPr>
        <p:spPr/>
        <p:txBody>
          <a:bodyPr/>
          <a:lstStyle/>
          <a:p>
            <a:r>
              <a:rPr kumimoji="1" lang="ja-JP" altLang="en-US" dirty="0"/>
              <a:t>定義：データベースとは、データを保存するための基盤</a:t>
            </a:r>
            <a:endParaRPr kumimoji="1" lang="en-US" altLang="ja-JP" dirty="0"/>
          </a:p>
          <a:p>
            <a:pPr lvl="1"/>
            <a:r>
              <a:rPr lang="en-US" altLang="ja-JP" dirty="0"/>
              <a:t>RDB</a:t>
            </a:r>
            <a:r>
              <a:rPr lang="ja-JP" altLang="en-US" dirty="0"/>
              <a:t>、階層データベース（フォルダ）、ネットワーク型などがある</a:t>
            </a:r>
            <a:endParaRPr lang="en-US" altLang="ja-JP" dirty="0"/>
          </a:p>
          <a:p>
            <a:pPr lvl="1"/>
            <a:r>
              <a:rPr kumimoji="1" lang="ja-JP" altLang="en-US" dirty="0"/>
              <a:t>本講義では</a:t>
            </a:r>
            <a:r>
              <a:rPr kumimoji="1" lang="en-US" altLang="ja-JP" dirty="0"/>
              <a:t>RDB</a:t>
            </a:r>
            <a:r>
              <a:rPr kumimoji="1" lang="ja-JP" altLang="en-US" dirty="0"/>
              <a:t>を中心に学ぶ</a:t>
            </a:r>
            <a:endParaRPr kumimoji="1" lang="en-US" altLang="ja-JP" dirty="0"/>
          </a:p>
          <a:p>
            <a:r>
              <a:rPr kumimoji="1" lang="en-US" altLang="ja-JP" dirty="0"/>
              <a:t>RDB</a:t>
            </a:r>
            <a:r>
              <a:rPr kumimoji="1" lang="ja-JP" altLang="en-US" dirty="0"/>
              <a:t>（</a:t>
            </a:r>
            <a:r>
              <a:rPr kumimoji="1" lang="en-US" altLang="ja-JP" dirty="0"/>
              <a:t>Relational Data Base</a:t>
            </a:r>
            <a:r>
              <a:rPr kumimoji="1" lang="ja-JP" altLang="en-US" dirty="0"/>
              <a:t>：関係データベース）は、エクセルのような表でデータを管理するための基盤</a:t>
            </a:r>
          </a:p>
          <a:p>
            <a:endParaRPr kumimoji="1" lang="ja-JP" altLang="en-US" dirty="0"/>
          </a:p>
        </p:txBody>
      </p:sp>
      <p:pic>
        <p:nvPicPr>
          <p:cNvPr id="5" name="図 4">
            <a:extLst>
              <a:ext uri="{FF2B5EF4-FFF2-40B4-BE49-F238E27FC236}">
                <a16:creationId xmlns:a16="http://schemas.microsoft.com/office/drawing/2014/main" id="{F7BCB292-B1B3-89F2-5252-125719285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934" y="4088326"/>
            <a:ext cx="4431673" cy="2511605"/>
          </a:xfrm>
          <a:prstGeom prst="rect">
            <a:avLst/>
          </a:prstGeom>
        </p:spPr>
      </p:pic>
    </p:spTree>
    <p:extLst>
      <p:ext uri="{BB962C8B-B14F-4D97-AF65-F5344CB8AC3E}">
        <p14:creationId xmlns:p14="http://schemas.microsoft.com/office/powerpoint/2010/main" val="425226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D0C08-33C3-0C01-DA73-78E5E54D5B29}"/>
              </a:ext>
            </a:extLst>
          </p:cNvPr>
          <p:cNvSpPr>
            <a:spLocks noGrp="1"/>
          </p:cNvSpPr>
          <p:nvPr>
            <p:ph type="title"/>
          </p:nvPr>
        </p:nvSpPr>
        <p:spPr>
          <a:xfrm>
            <a:off x="838199" y="365125"/>
            <a:ext cx="10856495" cy="1325563"/>
          </a:xfrm>
        </p:spPr>
        <p:txBody>
          <a:bodyPr/>
          <a:lstStyle/>
          <a:p>
            <a:r>
              <a:rPr kumimoji="1" lang="ja-JP" altLang="en-US" dirty="0"/>
              <a:t>基本情報技術者試験に役立つサイト・書籍</a:t>
            </a:r>
          </a:p>
        </p:txBody>
      </p:sp>
      <p:sp>
        <p:nvSpPr>
          <p:cNvPr id="3" name="コンテンツ プレースホルダー 2">
            <a:extLst>
              <a:ext uri="{FF2B5EF4-FFF2-40B4-BE49-F238E27FC236}">
                <a16:creationId xmlns:a16="http://schemas.microsoft.com/office/drawing/2014/main" id="{B38C8EE8-6F71-A0DF-447A-8C60754C655D}"/>
              </a:ext>
            </a:extLst>
          </p:cNvPr>
          <p:cNvSpPr>
            <a:spLocks noGrp="1"/>
          </p:cNvSpPr>
          <p:nvPr>
            <p:ph idx="1"/>
          </p:nvPr>
        </p:nvSpPr>
        <p:spPr>
          <a:xfrm>
            <a:off x="838200" y="1825624"/>
            <a:ext cx="11126002" cy="4806181"/>
          </a:xfrm>
        </p:spPr>
        <p:txBody>
          <a:bodyPr>
            <a:normAutofit lnSpcReduction="10000"/>
          </a:bodyPr>
          <a:lstStyle/>
          <a:p>
            <a:r>
              <a:rPr kumimoji="1" lang="ja-JP" altLang="en-US" dirty="0"/>
              <a:t>演習：基本情報技術者ドットコム　過去問道場</a:t>
            </a:r>
            <a:endParaRPr kumimoji="1" lang="en-US" altLang="ja-JP" dirty="0"/>
          </a:p>
          <a:p>
            <a:pPr lvl="1"/>
            <a:r>
              <a:rPr kumimoji="1" lang="en-US" altLang="ja-JP" dirty="0">
                <a:hlinkClick r:id="rId2"/>
              </a:rPr>
              <a:t>https://www.fe-siken.com/</a:t>
            </a:r>
            <a:endParaRPr kumimoji="1" lang="en-US" altLang="ja-JP" dirty="0"/>
          </a:p>
          <a:p>
            <a:pPr lvl="1"/>
            <a:r>
              <a:rPr kumimoji="1" lang="ja-JP" altLang="en-US" dirty="0"/>
              <a:t>基本情報の午後・午前試験の過去問と解説が全て用意されている</a:t>
            </a:r>
            <a:endParaRPr kumimoji="1" lang="en-US" altLang="ja-JP" dirty="0"/>
          </a:p>
          <a:p>
            <a:pPr lvl="1"/>
            <a:r>
              <a:rPr kumimoji="1" lang="ja-JP" altLang="en-US" dirty="0"/>
              <a:t>特に午前は繰り返し解くことの意味が大きいためお勧め</a:t>
            </a:r>
            <a:endParaRPr kumimoji="1" lang="en-US" altLang="ja-JP" dirty="0"/>
          </a:p>
          <a:p>
            <a:r>
              <a:rPr kumimoji="1" lang="ja-JP" altLang="en-US" dirty="0"/>
              <a:t>インプット：基本情報技術者試験　合格教本</a:t>
            </a:r>
            <a:endParaRPr kumimoji="1" lang="en-US" altLang="ja-JP" dirty="0"/>
          </a:p>
          <a:p>
            <a:pPr lvl="1"/>
            <a:r>
              <a:rPr kumimoji="1" lang="en-US" altLang="ja-JP" dirty="0">
                <a:hlinkClick r:id="rId3"/>
              </a:rPr>
              <a:t>https://amzn.asia/d/aKWy1Z5</a:t>
            </a:r>
            <a:endParaRPr kumimoji="1" lang="en-US" altLang="ja-JP" dirty="0"/>
          </a:p>
          <a:p>
            <a:pPr lvl="1"/>
            <a:r>
              <a:rPr lang="ja-JP" altLang="en-US" dirty="0"/>
              <a:t>やや硬質な内容で分厚いが、内容は濃い</a:t>
            </a:r>
            <a:endParaRPr lang="en-US" altLang="ja-JP" dirty="0"/>
          </a:p>
          <a:p>
            <a:pPr lvl="1"/>
            <a:r>
              <a:rPr kumimoji="1" lang="ja-JP" altLang="en-US" dirty="0"/>
              <a:t>「なぜ？」、「どうして？」と思うポイントの大半が説明される</a:t>
            </a:r>
            <a:endParaRPr kumimoji="1" lang="en-US" altLang="ja-JP" dirty="0"/>
          </a:p>
          <a:p>
            <a:r>
              <a:rPr lang="ja-JP" altLang="en-US" dirty="0"/>
              <a:t>インプット：栢木先生の基本情報技術者教室</a:t>
            </a:r>
            <a:endParaRPr lang="en-US" altLang="ja-JP" dirty="0"/>
          </a:p>
          <a:p>
            <a:pPr lvl="1"/>
            <a:r>
              <a:rPr kumimoji="1" lang="en-US" altLang="ja-JP" dirty="0">
                <a:hlinkClick r:id="rId4"/>
              </a:rPr>
              <a:t>https://amzn.asia/d/byyUB2c</a:t>
            </a:r>
            <a:endParaRPr kumimoji="1" lang="en-US" altLang="ja-JP" dirty="0"/>
          </a:p>
          <a:p>
            <a:pPr lvl="1"/>
            <a:r>
              <a:rPr kumimoji="1" lang="ja-JP" altLang="en-US" dirty="0"/>
              <a:t>挿絵も多く、理解しやすい内容</a:t>
            </a:r>
            <a:endParaRPr kumimoji="1" lang="en-US" altLang="ja-JP" dirty="0"/>
          </a:p>
          <a:p>
            <a:pPr lvl="1"/>
            <a:r>
              <a:rPr lang="ja-JP" altLang="en-US" dirty="0"/>
              <a:t>内容がやや薄い、不十分</a:t>
            </a:r>
            <a:endParaRPr kumimoji="1" lang="ja-JP" altLang="en-US" dirty="0"/>
          </a:p>
        </p:txBody>
      </p:sp>
    </p:spTree>
    <p:extLst>
      <p:ext uri="{BB962C8B-B14F-4D97-AF65-F5344CB8AC3E}">
        <p14:creationId xmlns:p14="http://schemas.microsoft.com/office/powerpoint/2010/main" val="3237904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2FA9E-CD4E-51F2-2B8B-1E2231E2BD8D}"/>
              </a:ext>
            </a:extLst>
          </p:cNvPr>
          <p:cNvSpPr>
            <a:spLocks noGrp="1"/>
          </p:cNvSpPr>
          <p:nvPr>
            <p:ph type="title"/>
          </p:nvPr>
        </p:nvSpPr>
        <p:spPr/>
        <p:txBody>
          <a:bodyPr/>
          <a:lstStyle/>
          <a:p>
            <a:r>
              <a:rPr kumimoji="1" lang="ja-JP" altLang="en-US" dirty="0"/>
              <a:t>エクセルと何が違う？</a:t>
            </a:r>
          </a:p>
        </p:txBody>
      </p:sp>
      <p:sp>
        <p:nvSpPr>
          <p:cNvPr id="3" name="コンテンツ プレースホルダー 2">
            <a:extLst>
              <a:ext uri="{FF2B5EF4-FFF2-40B4-BE49-F238E27FC236}">
                <a16:creationId xmlns:a16="http://schemas.microsoft.com/office/drawing/2014/main" id="{6E1F84EB-FADF-44D8-F989-27B4FA776EC8}"/>
              </a:ext>
            </a:extLst>
          </p:cNvPr>
          <p:cNvSpPr>
            <a:spLocks noGrp="1"/>
          </p:cNvSpPr>
          <p:nvPr>
            <p:ph idx="1"/>
          </p:nvPr>
        </p:nvSpPr>
        <p:spPr/>
        <p:txBody>
          <a:bodyPr>
            <a:normAutofit lnSpcReduction="10000"/>
          </a:bodyPr>
          <a:lstStyle/>
          <a:p>
            <a:r>
              <a:rPr kumimoji="1" lang="ja-JP" altLang="en-US" dirty="0"/>
              <a:t>データベースがエクセルと異なる点は</a:t>
            </a:r>
            <a:endParaRPr kumimoji="1" lang="en-US" altLang="ja-JP" dirty="0"/>
          </a:p>
          <a:p>
            <a:pPr lvl="1"/>
            <a:r>
              <a:rPr lang="ja-JP" altLang="en-US" dirty="0"/>
              <a:t>信頼性：途中でシステムがダウンしてもデータが保持される</a:t>
            </a:r>
            <a:endParaRPr lang="en-US" altLang="ja-JP" dirty="0"/>
          </a:p>
          <a:p>
            <a:pPr lvl="1"/>
            <a:r>
              <a:rPr lang="ja-JP" altLang="en-US" dirty="0"/>
              <a:t>整合性と一貫性：トランザクション（書き込みや読み込み）の不整合を回避する仕組みの存在</a:t>
            </a:r>
            <a:endParaRPr lang="en-US" altLang="ja-JP" dirty="0"/>
          </a:p>
          <a:p>
            <a:pPr lvl="1"/>
            <a:r>
              <a:rPr kumimoji="1" lang="ja-JP" altLang="en-US" dirty="0"/>
              <a:t>速度：データを素早く</a:t>
            </a:r>
            <a:r>
              <a:rPr kumimoji="1" lang="en-US" altLang="ja-JP" dirty="0"/>
              <a:t>Input</a:t>
            </a:r>
            <a:r>
              <a:rPr kumimoji="1" lang="ja-JP" altLang="en-US" dirty="0"/>
              <a:t>・</a:t>
            </a:r>
            <a:r>
              <a:rPr kumimoji="1" lang="en-US" altLang="ja-JP" dirty="0"/>
              <a:t>Output</a:t>
            </a:r>
            <a:r>
              <a:rPr kumimoji="1" lang="ja-JP" altLang="en-US" dirty="0"/>
              <a:t>可能</a:t>
            </a:r>
            <a:endParaRPr kumimoji="1" lang="en-US" altLang="ja-JP" dirty="0"/>
          </a:p>
          <a:p>
            <a:pPr lvl="1"/>
            <a:r>
              <a:rPr kumimoji="1" lang="ja-JP" altLang="en-US" dirty="0"/>
              <a:t>データの規模：数ＴＢ等、大量のデータを扱うことが可能</a:t>
            </a:r>
            <a:endParaRPr kumimoji="1" lang="en-US" altLang="ja-JP" dirty="0"/>
          </a:p>
          <a:p>
            <a:r>
              <a:rPr kumimoji="1" lang="ja-JP" altLang="en-US" dirty="0"/>
              <a:t>エクセルでは、</a:t>
            </a:r>
            <a:endParaRPr kumimoji="1" lang="en-US" altLang="ja-JP" dirty="0"/>
          </a:p>
          <a:p>
            <a:pPr lvl="1"/>
            <a:r>
              <a:rPr lang="ja-JP" altLang="en-US" dirty="0"/>
              <a:t>厳密なデータの管理は難しい</a:t>
            </a:r>
            <a:endParaRPr lang="en-US" altLang="ja-JP" dirty="0"/>
          </a:p>
          <a:p>
            <a:pPr lvl="1"/>
            <a:r>
              <a:rPr lang="ja-JP" altLang="en-US" dirty="0"/>
              <a:t>データを保護する仕組みが弱い</a:t>
            </a:r>
            <a:endParaRPr lang="en-US" altLang="ja-JP" dirty="0"/>
          </a:p>
          <a:p>
            <a:pPr lvl="1"/>
            <a:r>
              <a:rPr kumimoji="1" lang="ja-JP" altLang="en-US" dirty="0"/>
              <a:t>例えば</a:t>
            </a:r>
            <a:r>
              <a:rPr kumimoji="1" lang="en-US" altLang="ja-JP" dirty="0"/>
              <a:t>10</a:t>
            </a:r>
            <a:r>
              <a:rPr kumimoji="1" lang="ja-JP" altLang="en-US" dirty="0"/>
              <a:t>万</a:t>
            </a:r>
            <a:r>
              <a:rPr lang="ja-JP" altLang="en-US" dirty="0"/>
              <a:t>列、</a:t>
            </a:r>
            <a:r>
              <a:rPr kumimoji="1" lang="en-US" altLang="ja-JP" dirty="0"/>
              <a:t>100</a:t>
            </a:r>
            <a:r>
              <a:rPr kumimoji="1" lang="ja-JP" altLang="en-US" dirty="0"/>
              <a:t>万行あるような巨大なデータセットをエクセルで扱うのは難しい</a:t>
            </a:r>
            <a:endParaRPr kumimoji="1" lang="en-US" altLang="ja-JP" dirty="0"/>
          </a:p>
        </p:txBody>
      </p:sp>
    </p:spTree>
    <p:extLst>
      <p:ext uri="{BB962C8B-B14F-4D97-AF65-F5344CB8AC3E}">
        <p14:creationId xmlns:p14="http://schemas.microsoft.com/office/powerpoint/2010/main" val="2443882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41DBEC-7995-AC72-7DA3-AD92C59F7655}"/>
              </a:ext>
            </a:extLst>
          </p:cNvPr>
          <p:cNvSpPr>
            <a:spLocks noGrp="1"/>
          </p:cNvSpPr>
          <p:nvPr>
            <p:ph type="title"/>
          </p:nvPr>
        </p:nvSpPr>
        <p:spPr/>
        <p:txBody>
          <a:bodyPr/>
          <a:lstStyle/>
          <a:p>
            <a:r>
              <a:rPr kumimoji="1" lang="en-US" altLang="ja-JP" dirty="0"/>
              <a:t>DB Browser for SQLite</a:t>
            </a:r>
            <a:r>
              <a:rPr kumimoji="1" lang="ja-JP" altLang="en-US" dirty="0"/>
              <a:t>とは</a:t>
            </a:r>
          </a:p>
        </p:txBody>
      </p:sp>
      <p:sp>
        <p:nvSpPr>
          <p:cNvPr id="3" name="コンテンツ プレースホルダー 2">
            <a:extLst>
              <a:ext uri="{FF2B5EF4-FFF2-40B4-BE49-F238E27FC236}">
                <a16:creationId xmlns:a16="http://schemas.microsoft.com/office/drawing/2014/main" id="{A7A7D22D-2CF1-8397-563F-AAED5417AF2E}"/>
              </a:ext>
            </a:extLst>
          </p:cNvPr>
          <p:cNvSpPr>
            <a:spLocks noGrp="1"/>
          </p:cNvSpPr>
          <p:nvPr>
            <p:ph idx="1"/>
          </p:nvPr>
        </p:nvSpPr>
        <p:spPr>
          <a:xfrm>
            <a:off x="838199" y="1825625"/>
            <a:ext cx="10854393" cy="4351338"/>
          </a:xfrm>
        </p:spPr>
        <p:txBody>
          <a:bodyPr/>
          <a:lstStyle/>
          <a:p>
            <a:r>
              <a:rPr kumimoji="1" lang="en-US" altLang="ja-JP" dirty="0"/>
              <a:t>RDB</a:t>
            </a:r>
            <a:r>
              <a:rPr kumimoji="1" lang="ja-JP" altLang="en-US" dirty="0"/>
              <a:t>を可視化したり、</a:t>
            </a:r>
            <a:r>
              <a:rPr kumimoji="1" lang="en-US" altLang="ja-JP" dirty="0"/>
              <a:t>SQL</a:t>
            </a:r>
            <a:r>
              <a:rPr kumimoji="1" lang="ja-JP" altLang="en-US" dirty="0"/>
              <a:t>文を発行するためのアプリ</a:t>
            </a:r>
          </a:p>
        </p:txBody>
      </p:sp>
      <p:pic>
        <p:nvPicPr>
          <p:cNvPr id="6" name="コンテンツ プレースホルダー 4">
            <a:extLst>
              <a:ext uri="{FF2B5EF4-FFF2-40B4-BE49-F238E27FC236}">
                <a16:creationId xmlns:a16="http://schemas.microsoft.com/office/drawing/2014/main" id="{42CED2C2-94AE-111E-D897-1ADD5C2C6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143" y="2901151"/>
            <a:ext cx="6937713" cy="3102557"/>
          </a:xfrm>
          <a:prstGeom prst="rect">
            <a:avLst/>
          </a:prstGeom>
        </p:spPr>
      </p:pic>
    </p:spTree>
    <p:extLst>
      <p:ext uri="{BB962C8B-B14F-4D97-AF65-F5344CB8AC3E}">
        <p14:creationId xmlns:p14="http://schemas.microsoft.com/office/powerpoint/2010/main" val="468892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41DBEC-7995-AC72-7DA3-AD92C59F7655}"/>
              </a:ext>
            </a:extLst>
          </p:cNvPr>
          <p:cNvSpPr>
            <a:spLocks noGrp="1"/>
          </p:cNvSpPr>
          <p:nvPr>
            <p:ph type="title"/>
          </p:nvPr>
        </p:nvSpPr>
        <p:spPr/>
        <p:txBody>
          <a:bodyPr/>
          <a:lstStyle/>
          <a:p>
            <a:r>
              <a:rPr kumimoji="1" lang="en-US" altLang="ja-JP" dirty="0"/>
              <a:t>DB Browser for SQLite</a:t>
            </a:r>
            <a:r>
              <a:rPr kumimoji="1" lang="ja-JP" altLang="en-US" dirty="0"/>
              <a:t>とは</a:t>
            </a:r>
          </a:p>
        </p:txBody>
      </p:sp>
      <p:sp>
        <p:nvSpPr>
          <p:cNvPr id="3" name="コンテンツ プレースホルダー 2">
            <a:extLst>
              <a:ext uri="{FF2B5EF4-FFF2-40B4-BE49-F238E27FC236}">
                <a16:creationId xmlns:a16="http://schemas.microsoft.com/office/drawing/2014/main" id="{A7A7D22D-2CF1-8397-563F-AAED5417AF2E}"/>
              </a:ext>
            </a:extLst>
          </p:cNvPr>
          <p:cNvSpPr>
            <a:spLocks noGrp="1"/>
          </p:cNvSpPr>
          <p:nvPr>
            <p:ph idx="1"/>
          </p:nvPr>
        </p:nvSpPr>
        <p:spPr>
          <a:xfrm>
            <a:off x="838199" y="1825625"/>
            <a:ext cx="10854393" cy="4351338"/>
          </a:xfrm>
        </p:spPr>
        <p:txBody>
          <a:bodyPr/>
          <a:lstStyle/>
          <a:p>
            <a:r>
              <a:rPr kumimoji="1" lang="en-US" altLang="ja-JP" dirty="0">
                <a:hlinkClick r:id="rId2"/>
              </a:rPr>
              <a:t>https://sqlitebrowser.org/dl/</a:t>
            </a:r>
            <a:endParaRPr kumimoji="1" lang="en-US" altLang="ja-JP" dirty="0"/>
          </a:p>
          <a:p>
            <a:r>
              <a:rPr lang="ja-JP" altLang="en-US" dirty="0"/>
              <a:t>からダウンロード</a:t>
            </a:r>
            <a:endParaRPr lang="en-US" altLang="ja-JP" dirty="0"/>
          </a:p>
          <a:p>
            <a:endParaRPr lang="en-US" altLang="ja-JP" dirty="0"/>
          </a:p>
          <a:p>
            <a:r>
              <a:rPr lang="ja-JP" altLang="en-US" dirty="0"/>
              <a:t>演習データは</a:t>
            </a:r>
            <a:endParaRPr lang="en-US" altLang="ja-JP" dirty="0"/>
          </a:p>
          <a:p>
            <a:r>
              <a:rPr lang="en-US" altLang="ja-JP" dirty="0">
                <a:hlinkClick r:id="rId3"/>
              </a:rPr>
              <a:t>https://drive.google.com/drive/folders/1SzrU5p6HaRa9gPJwrPAfD3txBt4Wos8C?usp=drive_link</a:t>
            </a:r>
            <a:endParaRPr lang="en-US" altLang="ja-JP" dirty="0"/>
          </a:p>
          <a:p>
            <a:r>
              <a:rPr lang="ja-JP" altLang="en-US" dirty="0"/>
              <a:t>よりダウンロード</a:t>
            </a:r>
            <a:endParaRPr lang="en-US" altLang="ja-JP" dirty="0"/>
          </a:p>
        </p:txBody>
      </p:sp>
    </p:spTree>
    <p:extLst>
      <p:ext uri="{BB962C8B-B14F-4D97-AF65-F5344CB8AC3E}">
        <p14:creationId xmlns:p14="http://schemas.microsoft.com/office/powerpoint/2010/main" val="425162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D631F-EF3A-9476-9119-DC823B0969CE}"/>
              </a:ext>
            </a:extLst>
          </p:cNvPr>
          <p:cNvSpPr>
            <a:spLocks noGrp="1"/>
          </p:cNvSpPr>
          <p:nvPr>
            <p:ph type="title"/>
          </p:nvPr>
        </p:nvSpPr>
        <p:spPr/>
        <p:txBody>
          <a:bodyPr/>
          <a:lstStyle/>
          <a:p>
            <a:r>
              <a:rPr kumimoji="1" lang="en-US" altLang="ja-JP" dirty="0"/>
              <a:t>Django</a:t>
            </a:r>
            <a:r>
              <a:rPr kumimoji="1" lang="ja-JP" altLang="en-US" dirty="0"/>
              <a:t>（ジャンゴ）とは</a:t>
            </a:r>
          </a:p>
        </p:txBody>
      </p:sp>
      <p:sp>
        <p:nvSpPr>
          <p:cNvPr id="3" name="コンテンツ プレースホルダー 2">
            <a:extLst>
              <a:ext uri="{FF2B5EF4-FFF2-40B4-BE49-F238E27FC236}">
                <a16:creationId xmlns:a16="http://schemas.microsoft.com/office/drawing/2014/main" id="{306C9F11-32F8-10C4-E750-042AF0A11320}"/>
              </a:ext>
            </a:extLst>
          </p:cNvPr>
          <p:cNvSpPr>
            <a:spLocks noGrp="1"/>
          </p:cNvSpPr>
          <p:nvPr>
            <p:ph idx="1"/>
          </p:nvPr>
        </p:nvSpPr>
        <p:spPr/>
        <p:txBody>
          <a:bodyPr/>
          <a:lstStyle/>
          <a:p>
            <a:r>
              <a:rPr kumimoji="1" lang="en-US" altLang="ja-JP" dirty="0"/>
              <a:t>Python</a:t>
            </a:r>
            <a:r>
              <a:rPr kumimoji="1" lang="ja-JP" altLang="en-US" dirty="0"/>
              <a:t>プログラミング言語を使用してウェブアプリケーションを開発するための</a:t>
            </a:r>
            <a:r>
              <a:rPr kumimoji="1" lang="ja-JP" altLang="en-US" b="1" dirty="0"/>
              <a:t>高水準なフレームワーク</a:t>
            </a:r>
            <a:endParaRPr kumimoji="1" lang="en-US" altLang="ja-JP" b="1" dirty="0"/>
          </a:p>
          <a:p>
            <a:pPr lvl="1"/>
            <a:r>
              <a:rPr lang="en-US" altLang="ja-JP" dirty="0"/>
              <a:t>※</a:t>
            </a:r>
            <a:r>
              <a:rPr lang="ja-JP" altLang="en-US" dirty="0"/>
              <a:t>フレームワークとは、特定の目的を達成するためによく使う機能や部品がテンプレート化したもの</a:t>
            </a:r>
            <a:endParaRPr kumimoji="1" lang="en-US" altLang="ja-JP" dirty="0"/>
          </a:p>
          <a:p>
            <a:r>
              <a:rPr kumimoji="1" lang="ja-JP" altLang="en-US" dirty="0"/>
              <a:t>ウェブ開発における共通のタスクや概念（データの管理、データの処理、リクエストを処理する仕組みなど）を抽象化し、効率的かつ一貫性のある方法でアプリケーションを構築可能</a:t>
            </a:r>
          </a:p>
        </p:txBody>
      </p:sp>
    </p:spTree>
    <p:extLst>
      <p:ext uri="{BB962C8B-B14F-4D97-AF65-F5344CB8AC3E}">
        <p14:creationId xmlns:p14="http://schemas.microsoft.com/office/powerpoint/2010/main" val="235770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E4F7-F318-0616-5554-882C8CD0832F}"/>
              </a:ext>
            </a:extLst>
          </p:cNvPr>
          <p:cNvSpPr>
            <a:spLocks noGrp="1"/>
          </p:cNvSpPr>
          <p:nvPr>
            <p:ph type="title"/>
          </p:nvPr>
        </p:nvSpPr>
        <p:spPr/>
        <p:txBody>
          <a:bodyPr/>
          <a:lstStyle/>
          <a:p>
            <a:r>
              <a:rPr kumimoji="1" lang="en-US" altLang="ja-JP" dirty="0"/>
              <a:t>Django</a:t>
            </a:r>
            <a:r>
              <a:rPr kumimoji="1" lang="ja-JP" altLang="en-US" dirty="0"/>
              <a:t>の特徴</a:t>
            </a:r>
          </a:p>
        </p:txBody>
      </p:sp>
      <p:sp>
        <p:nvSpPr>
          <p:cNvPr id="3" name="コンテンツ プレースホルダー 2">
            <a:extLst>
              <a:ext uri="{FF2B5EF4-FFF2-40B4-BE49-F238E27FC236}">
                <a16:creationId xmlns:a16="http://schemas.microsoft.com/office/drawing/2014/main" id="{E92F550A-DFF4-51CD-7785-FA6F50290456}"/>
              </a:ext>
            </a:extLst>
          </p:cNvPr>
          <p:cNvSpPr>
            <a:spLocks noGrp="1"/>
          </p:cNvSpPr>
          <p:nvPr>
            <p:ph idx="1"/>
          </p:nvPr>
        </p:nvSpPr>
        <p:spPr/>
        <p:txBody>
          <a:bodyPr>
            <a:normAutofit/>
          </a:bodyPr>
          <a:lstStyle/>
          <a:p>
            <a:r>
              <a:rPr kumimoji="1" lang="en-US" altLang="ja-JP" dirty="0"/>
              <a:t>MVC</a:t>
            </a:r>
            <a:r>
              <a:rPr kumimoji="1" lang="ja-JP" altLang="en-US" dirty="0"/>
              <a:t>アーキテクチャ</a:t>
            </a:r>
            <a:endParaRPr kumimoji="1" lang="en-US" altLang="ja-JP" dirty="0"/>
          </a:p>
          <a:p>
            <a:pPr lvl="1"/>
            <a:r>
              <a:rPr kumimoji="1" lang="en-US" altLang="ja-JP" dirty="0"/>
              <a:t>Model</a:t>
            </a:r>
            <a:r>
              <a:rPr kumimoji="1" lang="ja-JP" altLang="en-US" dirty="0"/>
              <a:t>、</a:t>
            </a:r>
            <a:r>
              <a:rPr kumimoji="1" lang="en-US" altLang="ja-JP" dirty="0"/>
              <a:t>view</a:t>
            </a:r>
            <a:r>
              <a:rPr kumimoji="1" lang="ja-JP" altLang="en-US" dirty="0"/>
              <a:t>、</a:t>
            </a:r>
            <a:r>
              <a:rPr kumimoji="1" lang="en-US" altLang="ja-JP" dirty="0"/>
              <a:t>controller</a:t>
            </a:r>
            <a:r>
              <a:rPr kumimoji="1" lang="ja-JP" altLang="en-US" dirty="0"/>
              <a:t>の３つの要素で設計</a:t>
            </a:r>
            <a:endParaRPr kumimoji="1" lang="en-US" altLang="ja-JP" dirty="0"/>
          </a:p>
          <a:p>
            <a:r>
              <a:rPr lang="en-US" altLang="ja-JP" dirty="0"/>
              <a:t>ORM</a:t>
            </a:r>
            <a:r>
              <a:rPr lang="ja-JP" altLang="en-US" dirty="0"/>
              <a:t>（</a:t>
            </a:r>
            <a:r>
              <a:rPr lang="en-US" altLang="ja-JP" dirty="0"/>
              <a:t>Object Relational Mapping</a:t>
            </a:r>
            <a:r>
              <a:rPr lang="ja-JP" altLang="en-US" dirty="0"/>
              <a:t>）</a:t>
            </a:r>
            <a:endParaRPr lang="en-US" altLang="ja-JP" dirty="0"/>
          </a:p>
          <a:p>
            <a:pPr lvl="1"/>
            <a:r>
              <a:rPr lang="en-US" altLang="ja-JP" dirty="0"/>
              <a:t>SQL</a:t>
            </a:r>
            <a:r>
              <a:rPr lang="ja-JP" altLang="en-US" dirty="0"/>
              <a:t>を書かずとも、</a:t>
            </a:r>
            <a:r>
              <a:rPr lang="en-US" altLang="ja-JP" dirty="0"/>
              <a:t>python</a:t>
            </a:r>
            <a:r>
              <a:rPr lang="ja-JP" altLang="en-US" dirty="0"/>
              <a:t>コードで</a:t>
            </a:r>
            <a:r>
              <a:rPr lang="en-US" altLang="ja-JP" dirty="0"/>
              <a:t>DB</a:t>
            </a:r>
            <a:r>
              <a:rPr lang="ja-JP" altLang="en-US" dirty="0"/>
              <a:t>操作が可能</a:t>
            </a:r>
            <a:endParaRPr lang="en-US" altLang="ja-JP" dirty="0"/>
          </a:p>
          <a:p>
            <a:r>
              <a:rPr kumimoji="1" lang="ja-JP" altLang="en-US" dirty="0"/>
              <a:t>管理画面の自動生成</a:t>
            </a:r>
            <a:endParaRPr kumimoji="1" lang="en-US" altLang="ja-JP" dirty="0"/>
          </a:p>
          <a:p>
            <a:pPr lvl="1"/>
            <a:r>
              <a:rPr lang="en-US" altLang="ja-JP" dirty="0"/>
              <a:t>DM</a:t>
            </a:r>
            <a:r>
              <a:rPr lang="ja-JP" altLang="en-US" dirty="0"/>
              <a:t>モデルを元に管理画面を自動生成、データの追加や削除などが容易</a:t>
            </a:r>
            <a:endParaRPr lang="en-US" altLang="ja-JP" dirty="0"/>
          </a:p>
          <a:p>
            <a:r>
              <a:rPr kumimoji="1" lang="ja-JP" altLang="en-US" dirty="0"/>
              <a:t>高いセキュリティ</a:t>
            </a:r>
            <a:endParaRPr kumimoji="1" lang="en-US" altLang="ja-JP" dirty="0"/>
          </a:p>
          <a:p>
            <a:pPr lvl="1"/>
            <a:r>
              <a:rPr lang="ja-JP" altLang="en-US" dirty="0"/>
              <a:t>主要な攻撃方法からの保護機能が最初から装備されている</a:t>
            </a:r>
            <a:endParaRPr kumimoji="1" lang="ja-JP" altLang="en-US" dirty="0"/>
          </a:p>
        </p:txBody>
      </p:sp>
    </p:spTree>
    <p:extLst>
      <p:ext uri="{BB962C8B-B14F-4D97-AF65-F5344CB8AC3E}">
        <p14:creationId xmlns:p14="http://schemas.microsoft.com/office/powerpoint/2010/main" val="3607660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94D3F-DD65-2963-87D8-FCD19739F0D2}"/>
              </a:ext>
            </a:extLst>
          </p:cNvPr>
          <p:cNvSpPr>
            <a:spLocks noGrp="1"/>
          </p:cNvSpPr>
          <p:nvPr>
            <p:ph type="title"/>
          </p:nvPr>
        </p:nvSpPr>
        <p:spPr/>
        <p:txBody>
          <a:bodyPr/>
          <a:lstStyle/>
          <a:p>
            <a:r>
              <a:rPr kumimoji="1" lang="en-US" altLang="ja-JP" dirty="0"/>
              <a:t>Django</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89931D87-1B2E-C7AF-0DA9-8037F8C32A4D}"/>
              </a:ext>
            </a:extLst>
          </p:cNvPr>
          <p:cNvSpPr>
            <a:spLocks noGrp="1"/>
          </p:cNvSpPr>
          <p:nvPr>
            <p:ph idx="1"/>
          </p:nvPr>
        </p:nvSpPr>
        <p:spPr/>
        <p:txBody>
          <a:bodyPr/>
          <a:lstStyle/>
          <a:p>
            <a:r>
              <a:rPr kumimoji="1" lang="en-US" altLang="ja-JP" dirty="0" err="1"/>
              <a:t>VScode</a:t>
            </a:r>
            <a:r>
              <a:rPr kumimoji="1" lang="ja-JP" altLang="en-US" dirty="0"/>
              <a:t>のターミナルで</a:t>
            </a:r>
            <a:endParaRPr kumimoji="1" lang="en-US" altLang="ja-JP" dirty="0"/>
          </a:p>
          <a:p>
            <a:pPr lvl="1"/>
            <a:r>
              <a:rPr lang="en-US" altLang="ja-JP" dirty="0"/>
              <a:t>python –m pip install --upgrade pip</a:t>
            </a:r>
          </a:p>
          <a:p>
            <a:pPr lvl="1"/>
            <a:r>
              <a:rPr lang="en-US" altLang="ja-JP" dirty="0"/>
              <a:t>python –m pip install Django</a:t>
            </a:r>
          </a:p>
        </p:txBody>
      </p:sp>
    </p:spTree>
    <p:extLst>
      <p:ext uri="{BB962C8B-B14F-4D97-AF65-F5344CB8AC3E}">
        <p14:creationId xmlns:p14="http://schemas.microsoft.com/office/powerpoint/2010/main" val="1756662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p:txBody>
          <a:bodyPr/>
          <a:lstStyle/>
          <a:p>
            <a:r>
              <a:rPr kumimoji="1" lang="ja-JP" altLang="en-US" dirty="0"/>
              <a:t>ソフトウェアエンジニアやインフラエンジニア、ネットワークエンジニアなど、エンジニアといっても色々種類がある</a:t>
            </a:r>
            <a:endParaRPr kumimoji="1" lang="en-US" altLang="ja-JP" dirty="0"/>
          </a:p>
          <a:p>
            <a:r>
              <a:rPr lang="ja-JP" altLang="en-US" dirty="0"/>
              <a:t>これらはどんな風に異なるのでしょうか？</a:t>
            </a:r>
            <a:endParaRPr kumimoji="1" lang="ja-JP" altLang="en-US" dirty="0"/>
          </a:p>
        </p:txBody>
      </p:sp>
    </p:spTree>
    <p:extLst>
      <p:ext uri="{BB962C8B-B14F-4D97-AF65-F5344CB8AC3E}">
        <p14:creationId xmlns:p14="http://schemas.microsoft.com/office/powerpoint/2010/main" val="254889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fontScale="92500" lnSpcReduction="20000"/>
          </a:bodyPr>
          <a:lstStyle/>
          <a:p>
            <a:r>
              <a:rPr kumimoji="1" lang="ja-JP" altLang="en-US" dirty="0"/>
              <a:t>様々な種類があるが、システムの構築に携わる部分では大きく次の</a:t>
            </a:r>
            <a:r>
              <a:rPr kumimoji="1" lang="en-US" altLang="ja-JP" dirty="0"/>
              <a:t>2</a:t>
            </a:r>
            <a:r>
              <a:rPr kumimoji="1" lang="ja-JP" altLang="en-US" dirty="0"/>
              <a:t>種類（諸説あり）</a:t>
            </a:r>
            <a:endParaRPr kumimoji="1" lang="en-US" altLang="ja-JP" dirty="0"/>
          </a:p>
          <a:p>
            <a:pPr lvl="1">
              <a:buFont typeface="Wingdings" panose="05000000000000000000" pitchFamily="2" charset="2"/>
              <a:buChar char="Ø"/>
            </a:pPr>
            <a:r>
              <a:rPr kumimoji="1" lang="ja-JP" altLang="en-US" dirty="0"/>
              <a:t>システムエンジニア（いわゆる</a:t>
            </a:r>
            <a:r>
              <a:rPr kumimoji="1" lang="en-US" altLang="ja-JP" dirty="0"/>
              <a:t>SE</a:t>
            </a:r>
            <a:r>
              <a:rPr kumimoji="1" lang="ja-JP" altLang="en-US" dirty="0"/>
              <a:t>）</a:t>
            </a:r>
            <a:endParaRPr kumimoji="1" lang="en-US" altLang="ja-JP" dirty="0"/>
          </a:p>
          <a:p>
            <a:pPr lvl="2">
              <a:buFont typeface="Wingdings" panose="05000000000000000000" pitchFamily="2" charset="2"/>
              <a:buChar char="Ø"/>
            </a:pPr>
            <a:r>
              <a:rPr kumimoji="1" lang="ja-JP" altLang="en-US" dirty="0"/>
              <a:t>バックエンドエンジニア</a:t>
            </a:r>
            <a:endParaRPr kumimoji="1" lang="en-US" altLang="ja-JP" dirty="0"/>
          </a:p>
          <a:p>
            <a:pPr lvl="2">
              <a:buFont typeface="Wingdings" panose="05000000000000000000" pitchFamily="2" charset="2"/>
              <a:buChar char="Ø"/>
            </a:pPr>
            <a:r>
              <a:rPr lang="ja-JP" altLang="en-US" dirty="0"/>
              <a:t>フロントエンドエンジニア</a:t>
            </a:r>
            <a:endParaRPr lang="en-US" altLang="ja-JP" dirty="0"/>
          </a:p>
          <a:p>
            <a:pPr lvl="1">
              <a:buFont typeface="Wingdings" panose="05000000000000000000" pitchFamily="2" charset="2"/>
              <a:buChar char="Ø"/>
            </a:pPr>
            <a:r>
              <a:rPr kumimoji="1" lang="ja-JP" altLang="en-US" dirty="0"/>
              <a:t>インフラエンジニア</a:t>
            </a:r>
            <a:endParaRPr kumimoji="1" lang="en-US" altLang="ja-JP" dirty="0"/>
          </a:p>
          <a:p>
            <a:pPr lvl="2">
              <a:buFont typeface="Wingdings" panose="05000000000000000000" pitchFamily="2" charset="2"/>
              <a:buChar char="Ø"/>
            </a:pPr>
            <a:r>
              <a:rPr kumimoji="1" lang="ja-JP" altLang="en-US" dirty="0"/>
              <a:t>ネットワークエンジニア</a:t>
            </a:r>
            <a:endParaRPr kumimoji="1" lang="en-US" altLang="ja-JP" dirty="0"/>
          </a:p>
          <a:p>
            <a:pPr lvl="2">
              <a:buFont typeface="Wingdings" panose="05000000000000000000" pitchFamily="2" charset="2"/>
              <a:buChar char="Ø"/>
            </a:pPr>
            <a:r>
              <a:rPr lang="ja-JP" altLang="en-US" dirty="0"/>
              <a:t>データベースエンジニア</a:t>
            </a:r>
            <a:endParaRPr lang="en-US" altLang="ja-JP" dirty="0"/>
          </a:p>
          <a:p>
            <a:pPr lvl="2">
              <a:buFont typeface="Wingdings" panose="05000000000000000000" pitchFamily="2" charset="2"/>
              <a:buChar char="Ø"/>
            </a:pPr>
            <a:r>
              <a:rPr kumimoji="1" lang="ja-JP" altLang="en-US" dirty="0"/>
              <a:t>セキュリティエンジニア</a:t>
            </a:r>
            <a:endParaRPr kumimoji="1" lang="en-US" altLang="ja-JP" dirty="0"/>
          </a:p>
          <a:p>
            <a:pPr lvl="2">
              <a:buFont typeface="Wingdings" panose="05000000000000000000" pitchFamily="2" charset="2"/>
              <a:buChar char="Ø"/>
            </a:pPr>
            <a:r>
              <a:rPr kumimoji="1" lang="ja-JP" altLang="en-US" dirty="0"/>
              <a:t>クラウドエンジニア</a:t>
            </a:r>
            <a:endParaRPr kumimoji="1" lang="en-US" altLang="ja-JP" dirty="0"/>
          </a:p>
          <a:p>
            <a:r>
              <a:rPr kumimoji="1" lang="ja-JP" altLang="en-US" dirty="0"/>
              <a:t>それ以外にも</a:t>
            </a:r>
            <a:endParaRPr kumimoji="1" lang="en-US" altLang="ja-JP" dirty="0"/>
          </a:p>
          <a:p>
            <a:pPr lvl="1">
              <a:buFont typeface="Wingdings" panose="05000000000000000000" pitchFamily="2" charset="2"/>
              <a:buChar char="Ø"/>
            </a:pPr>
            <a:r>
              <a:rPr kumimoji="1" lang="en-US" altLang="ja-JP" dirty="0"/>
              <a:t>QA</a:t>
            </a:r>
            <a:r>
              <a:rPr kumimoji="1" lang="ja-JP" altLang="en-US" dirty="0"/>
              <a:t>エンジニア</a:t>
            </a:r>
            <a:endParaRPr kumimoji="1" lang="en-US" altLang="ja-JP" dirty="0"/>
          </a:p>
          <a:p>
            <a:pPr lvl="1">
              <a:buFont typeface="Wingdings" panose="05000000000000000000" pitchFamily="2" charset="2"/>
              <a:buChar char="Ø"/>
            </a:pPr>
            <a:r>
              <a:rPr lang="ja-JP" altLang="en-US" dirty="0"/>
              <a:t>サポートエンジニア</a:t>
            </a:r>
            <a:endParaRPr lang="en-US" altLang="ja-JP" dirty="0"/>
          </a:p>
          <a:p>
            <a:pPr lvl="1">
              <a:buFont typeface="Wingdings" panose="05000000000000000000" pitchFamily="2" charset="2"/>
              <a:buChar char="Ø"/>
            </a:pPr>
            <a:r>
              <a:rPr kumimoji="1" lang="en-US" altLang="ja-JP" dirty="0"/>
              <a:t>IT</a:t>
            </a:r>
            <a:r>
              <a:rPr kumimoji="1" lang="ja-JP" altLang="en-US" dirty="0"/>
              <a:t>コンサルタント</a:t>
            </a:r>
            <a:endParaRPr kumimoji="1" lang="en-US" altLang="ja-JP" dirty="0"/>
          </a:p>
          <a:p>
            <a:pPr lvl="1">
              <a:buFont typeface="Wingdings" panose="05000000000000000000" pitchFamily="2" charset="2"/>
              <a:buChar char="Ø"/>
            </a:pPr>
            <a:r>
              <a:rPr kumimoji="1" lang="ja-JP" altLang="en-US" dirty="0"/>
              <a:t>機械学習エンジニア</a:t>
            </a:r>
            <a:endParaRPr kumimoji="1" lang="en-US" altLang="ja-JP" dirty="0"/>
          </a:p>
          <a:p>
            <a:pPr lvl="1">
              <a:buFont typeface="Wingdings" panose="05000000000000000000" pitchFamily="2" charset="2"/>
              <a:buChar char="Ø"/>
            </a:pPr>
            <a:r>
              <a:rPr lang="ja-JP" altLang="en-US" dirty="0"/>
              <a:t>等</a:t>
            </a:r>
            <a:endParaRPr kumimoji="1" lang="ja-JP" altLang="en-US" dirty="0"/>
          </a:p>
        </p:txBody>
      </p:sp>
    </p:spTree>
    <p:extLst>
      <p:ext uri="{BB962C8B-B14F-4D97-AF65-F5344CB8AC3E}">
        <p14:creationId xmlns:p14="http://schemas.microsoft.com/office/powerpoint/2010/main" val="3531199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a:bodyPr>
          <a:lstStyle/>
          <a:p>
            <a:r>
              <a:rPr kumimoji="1" lang="ja-JP" altLang="en-US" dirty="0"/>
              <a:t>システムエンジニア（いわゆる</a:t>
            </a:r>
            <a:r>
              <a:rPr kumimoji="1" lang="en-US" altLang="ja-JP" dirty="0"/>
              <a:t>SE</a:t>
            </a:r>
            <a:r>
              <a:rPr kumimoji="1" lang="ja-JP" altLang="en-US" dirty="0"/>
              <a:t>）</a:t>
            </a:r>
            <a:endParaRPr kumimoji="1" lang="en-US" altLang="ja-JP" dirty="0"/>
          </a:p>
          <a:p>
            <a:pPr lvl="1">
              <a:buFont typeface="Wingdings" panose="05000000000000000000" pitchFamily="2" charset="2"/>
              <a:buChar char="Ø"/>
            </a:pPr>
            <a:r>
              <a:rPr kumimoji="1" lang="ja-JP" altLang="en-US" dirty="0"/>
              <a:t>バックエンドエンジニア</a:t>
            </a:r>
            <a:endParaRPr kumimoji="1" lang="en-US" altLang="ja-JP" dirty="0"/>
          </a:p>
          <a:p>
            <a:pPr lvl="2"/>
            <a:r>
              <a:rPr kumimoji="1" lang="ja-JP" altLang="en-US" dirty="0"/>
              <a:t>役割</a:t>
            </a:r>
            <a:r>
              <a:rPr lang="ja-JP" altLang="en-US" dirty="0"/>
              <a:t>：</a:t>
            </a:r>
            <a:r>
              <a:rPr kumimoji="1" lang="en-US" altLang="ja-JP" dirty="0"/>
              <a:t>Web</a:t>
            </a:r>
            <a:r>
              <a:rPr lang="ja-JP" altLang="en-US" dirty="0"/>
              <a:t>システムにおけるサーバ側での処理（ユーザ認証、データ管理など）を作る人</a:t>
            </a:r>
            <a:endParaRPr lang="en-US" altLang="ja-JP" dirty="0"/>
          </a:p>
          <a:p>
            <a:pPr lvl="2"/>
            <a:r>
              <a:rPr kumimoji="1" lang="ja-JP" altLang="en-US" dirty="0"/>
              <a:t>言語：</a:t>
            </a:r>
            <a:r>
              <a:rPr kumimoji="1" lang="en-US" altLang="ja-JP" dirty="0"/>
              <a:t>Java</a:t>
            </a:r>
            <a:r>
              <a:rPr kumimoji="1" lang="ja-JP" altLang="en-US" dirty="0"/>
              <a:t>、</a:t>
            </a:r>
            <a:r>
              <a:rPr kumimoji="1" lang="en-US" altLang="ja-JP" dirty="0"/>
              <a:t>C++</a:t>
            </a:r>
            <a:r>
              <a:rPr kumimoji="1" lang="ja-JP" altLang="en-US" dirty="0"/>
              <a:t>、</a:t>
            </a:r>
            <a:r>
              <a:rPr kumimoji="1" lang="en-US" altLang="ja-JP" dirty="0"/>
              <a:t>Rust</a:t>
            </a:r>
            <a:r>
              <a:rPr kumimoji="1" lang="ja-JP" altLang="en-US" dirty="0"/>
              <a:t>、</a:t>
            </a:r>
            <a:r>
              <a:rPr kumimoji="1" lang="en-US" altLang="ja-JP" dirty="0"/>
              <a:t>Node.js</a:t>
            </a:r>
            <a:r>
              <a:rPr kumimoji="1" lang="ja-JP" altLang="en-US" dirty="0"/>
              <a:t>、</a:t>
            </a:r>
            <a:r>
              <a:rPr kumimoji="1" lang="en-US" altLang="ja-JP" dirty="0"/>
              <a:t>Python</a:t>
            </a:r>
            <a:r>
              <a:rPr kumimoji="1" lang="ja-JP" altLang="en-US" dirty="0"/>
              <a:t>などの言語</a:t>
            </a:r>
            <a:endParaRPr kumimoji="1" lang="en-US" altLang="ja-JP" dirty="0"/>
          </a:p>
          <a:p>
            <a:pPr lvl="2"/>
            <a:r>
              <a:rPr kumimoji="1" lang="ja-JP" altLang="en-US" dirty="0"/>
              <a:t>知識・能力：</a:t>
            </a:r>
            <a:r>
              <a:rPr kumimoji="1" lang="en-US" altLang="ja-JP" dirty="0"/>
              <a:t>API</a:t>
            </a:r>
            <a:r>
              <a:rPr kumimoji="1" lang="ja-JP" altLang="en-US" dirty="0"/>
              <a:t>の設計と開発能力、システムアーキテクチャとスケーラビリティに関する知識、コードのテスト、デバッグ、最適化のスキル、バージョン管理システム（例</a:t>
            </a:r>
            <a:r>
              <a:rPr kumimoji="1" lang="en-US" altLang="ja-JP" dirty="0"/>
              <a:t>: Git</a:t>
            </a:r>
            <a:r>
              <a:rPr kumimoji="1" lang="ja-JP" altLang="en-US" dirty="0"/>
              <a:t>）の使用能力</a:t>
            </a:r>
            <a:endParaRPr kumimoji="1" lang="en-US" altLang="ja-JP" dirty="0"/>
          </a:p>
          <a:p>
            <a:pPr lvl="1">
              <a:buFont typeface="Wingdings" panose="05000000000000000000" pitchFamily="2" charset="2"/>
              <a:buChar char="Ø"/>
            </a:pPr>
            <a:r>
              <a:rPr lang="ja-JP" altLang="en-US" dirty="0"/>
              <a:t>フロントエンドエンジニア</a:t>
            </a:r>
            <a:endParaRPr lang="en-US" altLang="ja-JP" dirty="0"/>
          </a:p>
          <a:p>
            <a:pPr lvl="2"/>
            <a:r>
              <a:rPr lang="ja-JP" altLang="en-US" dirty="0"/>
              <a:t>役割：システムにおけるユーザが触れる部分（</a:t>
            </a:r>
            <a:r>
              <a:rPr lang="en-US" altLang="ja-JP" dirty="0"/>
              <a:t>UI</a:t>
            </a:r>
            <a:r>
              <a:rPr lang="ja-JP" altLang="en-US" dirty="0"/>
              <a:t>）を構築するエンジニア</a:t>
            </a:r>
            <a:endParaRPr lang="en-US" altLang="ja-JP" dirty="0"/>
          </a:p>
          <a:p>
            <a:pPr lvl="2"/>
            <a:r>
              <a:rPr lang="ja-JP" altLang="en-US" dirty="0"/>
              <a:t>言語：</a:t>
            </a:r>
            <a:r>
              <a:rPr lang="en-US" altLang="ja-JP" dirty="0"/>
              <a:t>HTML/CSS</a:t>
            </a:r>
            <a:r>
              <a:rPr lang="ja-JP" altLang="en-US" dirty="0"/>
              <a:t>、</a:t>
            </a:r>
            <a:r>
              <a:rPr lang="en-US" altLang="ja-JP" dirty="0" err="1"/>
              <a:t>Javascript</a:t>
            </a:r>
            <a:r>
              <a:rPr lang="ja-JP" altLang="en-US" dirty="0"/>
              <a:t>、</a:t>
            </a:r>
            <a:r>
              <a:rPr lang="en-US" altLang="ja-JP" dirty="0"/>
              <a:t>Swift</a:t>
            </a:r>
            <a:r>
              <a:rPr lang="ja-JP" altLang="en-US" dirty="0"/>
              <a:t>、</a:t>
            </a:r>
            <a:r>
              <a:rPr lang="en-US" altLang="ja-JP" dirty="0" err="1"/>
              <a:t>Kotolin</a:t>
            </a:r>
            <a:r>
              <a:rPr lang="ja-JP" altLang="en-US" dirty="0"/>
              <a:t>、</a:t>
            </a:r>
            <a:r>
              <a:rPr lang="en-US" altLang="ja-JP" dirty="0"/>
              <a:t>Flutter</a:t>
            </a:r>
          </a:p>
          <a:p>
            <a:pPr lvl="2"/>
            <a:r>
              <a:rPr lang="ja-JP" altLang="en-US" dirty="0"/>
              <a:t>知識・能力：フロントエンドのフレームワーク（例</a:t>
            </a:r>
            <a:r>
              <a:rPr lang="en-US" altLang="ja-JP" dirty="0"/>
              <a:t>: React</a:t>
            </a:r>
            <a:r>
              <a:rPr lang="ja-JP" altLang="en-US" dirty="0"/>
              <a:t>、</a:t>
            </a:r>
            <a:r>
              <a:rPr lang="en-US" altLang="ja-JP" dirty="0"/>
              <a:t>Angular</a:t>
            </a:r>
            <a:r>
              <a:rPr lang="ja-JP" altLang="en-US" dirty="0"/>
              <a:t>、</a:t>
            </a:r>
            <a:r>
              <a:rPr lang="en-US" altLang="ja-JP" dirty="0"/>
              <a:t>Vue.js</a:t>
            </a:r>
            <a:r>
              <a:rPr lang="ja-JP" altLang="en-US" dirty="0"/>
              <a:t>）への理解、ユーザビリティとユーザーエクスペリエンスに関する理解、クロスブラウザ対応とレスポンシブデザインの実装能力、デザインツールの基本的な使用スキル（例</a:t>
            </a:r>
            <a:r>
              <a:rPr lang="en-US" altLang="ja-JP" dirty="0"/>
              <a:t>: Adobe XD</a:t>
            </a:r>
            <a:r>
              <a:rPr lang="ja-JP" altLang="en-US" dirty="0"/>
              <a:t>、</a:t>
            </a:r>
            <a:r>
              <a:rPr lang="en-US" altLang="ja-JP" dirty="0"/>
              <a:t>Figma</a:t>
            </a:r>
            <a:r>
              <a:rPr lang="ja-JP" altLang="en-US" dirty="0"/>
              <a:t>）、フロントエンドの最新トレンドとテクノロジーに対する関心</a:t>
            </a:r>
            <a:endParaRPr lang="en-US" altLang="ja-JP" dirty="0"/>
          </a:p>
        </p:txBody>
      </p:sp>
    </p:spTree>
    <p:extLst>
      <p:ext uri="{BB962C8B-B14F-4D97-AF65-F5344CB8AC3E}">
        <p14:creationId xmlns:p14="http://schemas.microsoft.com/office/powerpoint/2010/main" val="2463547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a:bodyPr>
          <a:lstStyle/>
          <a:p>
            <a:r>
              <a:rPr kumimoji="1" lang="ja-JP" altLang="en-US" dirty="0"/>
              <a:t>インフラエンジニア</a:t>
            </a:r>
            <a:endParaRPr kumimoji="1" lang="en-US" altLang="ja-JP" dirty="0"/>
          </a:p>
          <a:p>
            <a:pPr lvl="1">
              <a:buFont typeface="Wingdings" panose="05000000000000000000" pitchFamily="2" charset="2"/>
              <a:buChar char="Ø"/>
            </a:pPr>
            <a:r>
              <a:rPr lang="ja-JP" altLang="en-US" dirty="0"/>
              <a:t>ネットワーク</a:t>
            </a:r>
            <a:r>
              <a:rPr kumimoji="1" lang="ja-JP" altLang="en-US" dirty="0"/>
              <a:t>エンジニア</a:t>
            </a:r>
            <a:endParaRPr kumimoji="1" lang="en-US" altLang="ja-JP" dirty="0"/>
          </a:p>
          <a:p>
            <a:pPr lvl="2"/>
            <a:r>
              <a:rPr kumimoji="1" lang="ja-JP" altLang="en-US" dirty="0"/>
              <a:t>役割</a:t>
            </a:r>
            <a:r>
              <a:rPr lang="ja-JP" altLang="en-US" dirty="0"/>
              <a:t>：ネットワークの設計、</a:t>
            </a:r>
            <a:r>
              <a:rPr lang="ja-JP" altLang="en-US"/>
              <a:t>構築、運用</a:t>
            </a:r>
            <a:endParaRPr lang="en-US" altLang="ja-JP" dirty="0"/>
          </a:p>
          <a:p>
            <a:pPr lvl="2"/>
            <a:r>
              <a:rPr kumimoji="1" lang="ja-JP" altLang="en-US" dirty="0"/>
              <a:t>言語：</a:t>
            </a:r>
            <a:r>
              <a:rPr lang="ja-JP" altLang="en-US" dirty="0"/>
              <a:t>特に無し</a:t>
            </a:r>
            <a:endParaRPr kumimoji="1" lang="en-US" altLang="ja-JP" dirty="0"/>
          </a:p>
          <a:p>
            <a:pPr lvl="2"/>
            <a:r>
              <a:rPr kumimoji="1" lang="ja-JP" altLang="en-US" dirty="0"/>
              <a:t>知識・能力：ネットワークプロトコル（</a:t>
            </a:r>
            <a:r>
              <a:rPr kumimoji="1" lang="en-US" altLang="ja-JP" dirty="0"/>
              <a:t>TCP/IP</a:t>
            </a:r>
            <a:r>
              <a:rPr kumimoji="1" lang="ja-JP" altLang="en-US" dirty="0"/>
              <a:t>、</a:t>
            </a:r>
            <a:r>
              <a:rPr kumimoji="1" lang="en-US" altLang="ja-JP" dirty="0"/>
              <a:t>DNS</a:t>
            </a:r>
            <a:r>
              <a:rPr kumimoji="1" lang="ja-JP" altLang="en-US" dirty="0"/>
              <a:t>、</a:t>
            </a:r>
            <a:r>
              <a:rPr kumimoji="1" lang="en-US" altLang="ja-JP" dirty="0"/>
              <a:t>HTTP</a:t>
            </a:r>
            <a:r>
              <a:rPr kumimoji="1" lang="ja-JP" altLang="en-US" dirty="0"/>
              <a:t>など）の理解、ルーティング、スイッチング、ファイアウォールの設定と管理能力、ネットワークセキュリティと脆弱性管理に関する知識、ネットワークトラフィックの分析と最適化のスキル、ネットワーク監視ツールの使用経験</a:t>
            </a:r>
          </a:p>
          <a:p>
            <a:pPr lvl="1">
              <a:buFont typeface="Wingdings" panose="05000000000000000000" pitchFamily="2" charset="2"/>
              <a:buChar char="Ø"/>
            </a:pPr>
            <a:r>
              <a:rPr lang="ja-JP" altLang="en-US" dirty="0"/>
              <a:t>データベースエンジニア</a:t>
            </a:r>
            <a:endParaRPr lang="en-US" altLang="ja-JP" dirty="0"/>
          </a:p>
          <a:p>
            <a:pPr lvl="2"/>
            <a:r>
              <a:rPr lang="ja-JP" altLang="en-US" dirty="0"/>
              <a:t>役割：データベースの設計、クエリの最適化、データの保守と管理など</a:t>
            </a:r>
            <a:endParaRPr lang="en-US" altLang="ja-JP" dirty="0"/>
          </a:p>
          <a:p>
            <a:pPr lvl="2"/>
            <a:r>
              <a:rPr lang="ja-JP" altLang="en-US" dirty="0"/>
              <a:t>言語：</a:t>
            </a:r>
            <a:r>
              <a:rPr lang="en-US" altLang="ja-JP" dirty="0"/>
              <a:t>SQL</a:t>
            </a:r>
          </a:p>
          <a:p>
            <a:pPr lvl="2"/>
            <a:r>
              <a:rPr lang="ja-JP" altLang="en-US" dirty="0"/>
              <a:t>知識・能力：データベースの設計と管理能力（</a:t>
            </a:r>
            <a:r>
              <a:rPr lang="en-US" altLang="ja-JP" dirty="0"/>
              <a:t>SQL</a:t>
            </a:r>
            <a:r>
              <a:rPr lang="ja-JP" altLang="en-US" dirty="0"/>
              <a:t>、</a:t>
            </a:r>
            <a:r>
              <a:rPr lang="en-US" altLang="ja-JP" dirty="0"/>
              <a:t>NoSQL</a:t>
            </a:r>
            <a:r>
              <a:rPr lang="ja-JP" altLang="en-US" dirty="0"/>
              <a:t>データベース）、データベースクエリの最適化とインデックス設計のスキル、データセキュリティとプライバシーに関する知識、ビッグデータ処理技術（例</a:t>
            </a:r>
            <a:r>
              <a:rPr lang="en-US" altLang="ja-JP" dirty="0"/>
              <a:t>: Hadoop</a:t>
            </a:r>
            <a:r>
              <a:rPr lang="ja-JP" altLang="en-US" dirty="0"/>
              <a:t>、</a:t>
            </a:r>
            <a:r>
              <a:rPr lang="en-US" altLang="ja-JP" dirty="0"/>
              <a:t>Spark</a:t>
            </a:r>
            <a:r>
              <a:rPr lang="ja-JP" altLang="en-US" dirty="0"/>
              <a:t>）の理解、データウェアハウスの構築と運用経験、データのバックアップ、復旧、複製の戦略の実装</a:t>
            </a:r>
            <a:endParaRPr lang="en-US" altLang="ja-JP" dirty="0"/>
          </a:p>
        </p:txBody>
      </p:sp>
    </p:spTree>
    <p:extLst>
      <p:ext uri="{BB962C8B-B14F-4D97-AF65-F5344CB8AC3E}">
        <p14:creationId xmlns:p14="http://schemas.microsoft.com/office/powerpoint/2010/main" val="307654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E7B67-A3DF-7A2D-2AF8-880EB932B3B1}"/>
              </a:ext>
            </a:extLst>
          </p:cNvPr>
          <p:cNvSpPr>
            <a:spLocks noGrp="1"/>
          </p:cNvSpPr>
          <p:nvPr>
            <p:ph type="title"/>
          </p:nvPr>
        </p:nvSpPr>
        <p:spPr/>
        <p:txBody>
          <a:bodyPr/>
          <a:lstStyle/>
          <a:p>
            <a:r>
              <a:rPr kumimoji="1" lang="en-US" altLang="ja-JP" dirty="0"/>
              <a:t>Python</a:t>
            </a:r>
            <a:r>
              <a:rPr kumimoji="1" lang="ja-JP" altLang="en-US" dirty="0"/>
              <a:t>の資格</a:t>
            </a:r>
          </a:p>
        </p:txBody>
      </p:sp>
      <p:sp>
        <p:nvSpPr>
          <p:cNvPr id="3" name="コンテンツ プレースホルダー 2">
            <a:extLst>
              <a:ext uri="{FF2B5EF4-FFF2-40B4-BE49-F238E27FC236}">
                <a16:creationId xmlns:a16="http://schemas.microsoft.com/office/drawing/2014/main" id="{1532C44B-70F8-1E0E-E67D-80158C205B8F}"/>
              </a:ext>
            </a:extLst>
          </p:cNvPr>
          <p:cNvSpPr>
            <a:spLocks noGrp="1"/>
          </p:cNvSpPr>
          <p:nvPr>
            <p:ph idx="1"/>
          </p:nvPr>
        </p:nvSpPr>
        <p:spPr/>
        <p:txBody>
          <a:bodyPr/>
          <a:lstStyle/>
          <a:p>
            <a:r>
              <a:rPr kumimoji="1" lang="ja-JP" altLang="en-US" dirty="0"/>
              <a:t>演習：徹底攻略</a:t>
            </a:r>
            <a:r>
              <a:rPr kumimoji="1" lang="en-US" altLang="ja-JP" dirty="0"/>
              <a:t>Python 3 </a:t>
            </a:r>
            <a:r>
              <a:rPr kumimoji="1" lang="ja-JP" altLang="en-US" dirty="0"/>
              <a:t>エンジニア認定［基礎試験］問題集</a:t>
            </a:r>
            <a:endParaRPr kumimoji="1" lang="en-US" altLang="ja-JP" dirty="0"/>
          </a:p>
          <a:p>
            <a:pPr lvl="1"/>
            <a:r>
              <a:rPr kumimoji="1" lang="ja-JP" altLang="en-US" dirty="0"/>
              <a:t>この資格であれば選択肢はほぼ一択</a:t>
            </a:r>
            <a:endParaRPr kumimoji="1" lang="en-US" altLang="ja-JP" dirty="0"/>
          </a:p>
          <a:p>
            <a:pPr lvl="1"/>
            <a:r>
              <a:rPr kumimoji="1" lang="en-US" altLang="ja-JP" dirty="0">
                <a:hlinkClick r:id="rId2"/>
              </a:rPr>
              <a:t>https://amzn.asia/d/eqmj8Nv</a:t>
            </a:r>
            <a:endParaRPr kumimoji="1" lang="en-US" altLang="ja-JP" dirty="0"/>
          </a:p>
          <a:p>
            <a:r>
              <a:rPr lang="ja-JP" altLang="en-US" dirty="0"/>
              <a:t>演習：アルゴ式</a:t>
            </a:r>
            <a:endParaRPr kumimoji="1" lang="en-US" altLang="ja-JP" dirty="0"/>
          </a:p>
          <a:p>
            <a:pPr lvl="1"/>
            <a:r>
              <a:rPr kumimoji="1" lang="ja-JP" altLang="en-US" dirty="0"/>
              <a:t>実際に書いて覚えるのが一番！</a:t>
            </a:r>
            <a:endParaRPr kumimoji="1" lang="en-US" altLang="ja-JP" dirty="0"/>
          </a:p>
          <a:p>
            <a:pPr lvl="1"/>
            <a:r>
              <a:rPr kumimoji="1" lang="en-US" altLang="ja-JP" dirty="0">
                <a:hlinkClick r:id="rId3"/>
              </a:rPr>
              <a:t>https://algo-method.com/</a:t>
            </a:r>
            <a:endParaRPr kumimoji="1" lang="en-US" altLang="ja-JP" dirty="0"/>
          </a:p>
          <a:p>
            <a:pPr lvl="1"/>
            <a:endParaRPr kumimoji="1" lang="ja-JP" altLang="en-US" dirty="0"/>
          </a:p>
        </p:txBody>
      </p:sp>
    </p:spTree>
    <p:extLst>
      <p:ext uri="{BB962C8B-B14F-4D97-AF65-F5344CB8AC3E}">
        <p14:creationId xmlns:p14="http://schemas.microsoft.com/office/powerpoint/2010/main" val="169440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lnSpcReduction="10000"/>
          </a:bodyPr>
          <a:lstStyle/>
          <a:p>
            <a:r>
              <a:rPr kumimoji="1" lang="ja-JP" altLang="en-US" dirty="0"/>
              <a:t>インフラエンジニア</a:t>
            </a:r>
            <a:endParaRPr kumimoji="1" lang="en-US" altLang="ja-JP" dirty="0"/>
          </a:p>
          <a:p>
            <a:pPr lvl="1">
              <a:buFont typeface="Wingdings" panose="05000000000000000000" pitchFamily="2" charset="2"/>
              <a:buChar char="Ø"/>
            </a:pPr>
            <a:r>
              <a:rPr kumimoji="1" lang="ja-JP" altLang="en-US" dirty="0"/>
              <a:t>セキュリティエンジニア</a:t>
            </a:r>
            <a:endParaRPr kumimoji="1" lang="en-US" altLang="ja-JP" dirty="0"/>
          </a:p>
          <a:p>
            <a:pPr lvl="2"/>
            <a:r>
              <a:rPr kumimoji="1" lang="ja-JP" altLang="en-US" dirty="0"/>
              <a:t>役割</a:t>
            </a:r>
            <a:r>
              <a:rPr lang="ja-JP" altLang="en-US" dirty="0"/>
              <a:t>：システムとデータのセキュリティ確保、脆弱性評価、侵入テストなど</a:t>
            </a:r>
            <a:endParaRPr lang="en-US" altLang="ja-JP" dirty="0"/>
          </a:p>
          <a:p>
            <a:pPr lvl="2"/>
            <a:r>
              <a:rPr kumimoji="1" lang="ja-JP" altLang="en-US" dirty="0"/>
              <a:t>言語：ツールとして</a:t>
            </a:r>
            <a:r>
              <a:rPr kumimoji="1" lang="en-US" altLang="ja-JP" dirty="0"/>
              <a:t>python</a:t>
            </a:r>
            <a:r>
              <a:rPr kumimoji="1" lang="ja-JP" altLang="en-US" dirty="0"/>
              <a:t>や</a:t>
            </a:r>
            <a:r>
              <a:rPr kumimoji="1" lang="en-US" altLang="ja-JP" dirty="0"/>
              <a:t>Bash</a:t>
            </a:r>
            <a:r>
              <a:rPr kumimoji="1" lang="ja-JP" altLang="en-US" dirty="0"/>
              <a:t>等を使うことがある</a:t>
            </a:r>
            <a:endParaRPr kumimoji="1" lang="en-US" altLang="ja-JP" dirty="0"/>
          </a:p>
          <a:p>
            <a:pPr lvl="2"/>
            <a:r>
              <a:rPr kumimoji="1" lang="ja-JP" altLang="en-US" dirty="0"/>
              <a:t>知識・能力：セキュリティプロトコルと暗号化技術の知識、脆弱性評価とペネトレーションテストの実施経験、セキュリティベストプラクティスの適用とリスク管理能力、インシデント対応とセキュリティ監視のスキル、認証とアクセス制御に関する理解、セキュリティ法規制とコンプライアンスの知識</a:t>
            </a:r>
          </a:p>
          <a:p>
            <a:pPr lvl="1">
              <a:buFont typeface="Wingdings" panose="05000000000000000000" pitchFamily="2" charset="2"/>
              <a:buChar char="Ø"/>
            </a:pPr>
            <a:r>
              <a:rPr lang="ja-JP" altLang="en-US" dirty="0"/>
              <a:t>クラウドエンジニア</a:t>
            </a:r>
            <a:endParaRPr lang="en-US" altLang="ja-JP" dirty="0"/>
          </a:p>
          <a:p>
            <a:pPr lvl="2"/>
            <a:r>
              <a:rPr lang="ja-JP" altLang="en-US" dirty="0"/>
              <a:t>役割：クラウドプラットフォーム（</a:t>
            </a:r>
            <a:r>
              <a:rPr lang="en-US" altLang="ja-JP" dirty="0"/>
              <a:t>AWS</a:t>
            </a:r>
            <a:r>
              <a:rPr lang="ja-JP" altLang="en-US" dirty="0"/>
              <a:t>、</a:t>
            </a:r>
            <a:r>
              <a:rPr lang="en-US" altLang="ja-JP" dirty="0"/>
              <a:t>Azure</a:t>
            </a:r>
            <a:r>
              <a:rPr lang="ja-JP" altLang="en-US" dirty="0"/>
              <a:t>、</a:t>
            </a:r>
            <a:r>
              <a:rPr lang="en-US" altLang="ja-JP" dirty="0"/>
              <a:t>Google Cloud</a:t>
            </a:r>
            <a:r>
              <a:rPr lang="ja-JP" altLang="en-US" dirty="0"/>
              <a:t>など）を通じたインフラ整備、デプロイ</a:t>
            </a:r>
            <a:endParaRPr lang="en-US" altLang="ja-JP" dirty="0"/>
          </a:p>
          <a:p>
            <a:pPr lvl="2"/>
            <a:r>
              <a:rPr lang="ja-JP" altLang="en-US" dirty="0"/>
              <a:t>言語：特になし</a:t>
            </a:r>
            <a:endParaRPr lang="en-US" altLang="ja-JP" dirty="0"/>
          </a:p>
          <a:p>
            <a:pPr lvl="2"/>
            <a:r>
              <a:rPr lang="ja-JP" altLang="en-US" dirty="0"/>
              <a:t>知識・能力：インフラストラクチャコード（</a:t>
            </a:r>
            <a:r>
              <a:rPr lang="en-US" altLang="ja-JP" dirty="0"/>
              <a:t>Terraform</a:t>
            </a:r>
            <a:r>
              <a:rPr lang="ja-JP" altLang="en-US" dirty="0"/>
              <a:t>、</a:t>
            </a:r>
            <a:r>
              <a:rPr lang="en-US" altLang="ja-JP" dirty="0"/>
              <a:t>CloudFormation</a:t>
            </a:r>
            <a:r>
              <a:rPr lang="ja-JP" altLang="en-US" dirty="0"/>
              <a:t>）の記述能力、クラウドアーキテクチャの設計とスケーリング戦略の理解、クラウドネイティブセキュリティとコンプライアンスの実装経験、クラウドモニタリングとオートメーションのスキル</a:t>
            </a:r>
            <a:endParaRPr lang="en-US" altLang="ja-JP" dirty="0"/>
          </a:p>
        </p:txBody>
      </p:sp>
    </p:spTree>
    <p:extLst>
      <p:ext uri="{BB962C8B-B14F-4D97-AF65-F5344CB8AC3E}">
        <p14:creationId xmlns:p14="http://schemas.microsoft.com/office/powerpoint/2010/main" val="4162166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a:bodyPr>
          <a:lstStyle/>
          <a:p>
            <a:r>
              <a:rPr lang="ja-JP" altLang="en-US" dirty="0"/>
              <a:t>その他の</a:t>
            </a:r>
            <a:r>
              <a:rPr kumimoji="1" lang="ja-JP" altLang="en-US" dirty="0"/>
              <a:t>エンジニア</a:t>
            </a:r>
            <a:endParaRPr kumimoji="1" lang="en-US" altLang="ja-JP" dirty="0"/>
          </a:p>
          <a:p>
            <a:pPr lvl="1">
              <a:buFont typeface="Wingdings" panose="05000000000000000000" pitchFamily="2" charset="2"/>
              <a:buChar char="Ø"/>
            </a:pPr>
            <a:r>
              <a:rPr lang="en-US" altLang="ja-JP" dirty="0"/>
              <a:t>QA</a:t>
            </a:r>
            <a:r>
              <a:rPr kumimoji="1" lang="ja-JP" altLang="en-US" dirty="0"/>
              <a:t>エンジニア</a:t>
            </a:r>
            <a:endParaRPr kumimoji="1" lang="en-US" altLang="ja-JP" dirty="0"/>
          </a:p>
          <a:p>
            <a:pPr lvl="2"/>
            <a:r>
              <a:rPr kumimoji="1" lang="ja-JP" altLang="en-US" dirty="0"/>
              <a:t>役割：ソフトウェアのテスト計画、自動化テストスクリプトの作成、品質保証など</a:t>
            </a:r>
            <a:endParaRPr lang="en-US" altLang="ja-JP" dirty="0"/>
          </a:p>
          <a:p>
            <a:pPr lvl="2"/>
            <a:r>
              <a:rPr kumimoji="1" lang="ja-JP" altLang="en-US" dirty="0"/>
              <a:t>言語：ツールとして</a:t>
            </a:r>
            <a:r>
              <a:rPr kumimoji="1" lang="en-US" altLang="ja-JP" dirty="0"/>
              <a:t>python</a:t>
            </a:r>
            <a:r>
              <a:rPr kumimoji="1" lang="ja-JP" altLang="en-US" dirty="0"/>
              <a:t>や</a:t>
            </a:r>
            <a:r>
              <a:rPr lang="en-US" altLang="ja-JP" dirty="0"/>
              <a:t>Java</a:t>
            </a:r>
            <a:r>
              <a:rPr kumimoji="1" lang="ja-JP" altLang="en-US" dirty="0"/>
              <a:t>等を使うことがある</a:t>
            </a:r>
            <a:endParaRPr kumimoji="1" lang="en-US" altLang="ja-JP" dirty="0"/>
          </a:p>
          <a:p>
            <a:pPr lvl="2"/>
            <a:r>
              <a:rPr kumimoji="1" lang="ja-JP" altLang="en-US" dirty="0"/>
              <a:t>知識・能力：ソフトウェアテストの基本とテストケースの作成能力、テスト自動化のスクリプト作成とフレームワークの使用経験、バグトラッキングと報告のスキル、テスト戦略の計画と実施能力、アジャイル開発環境でのテストと連携経験</a:t>
            </a:r>
          </a:p>
          <a:p>
            <a:pPr lvl="1">
              <a:buFont typeface="Wingdings" panose="05000000000000000000" pitchFamily="2" charset="2"/>
              <a:buChar char="Ø"/>
            </a:pPr>
            <a:r>
              <a:rPr lang="ja-JP" altLang="en-US" dirty="0"/>
              <a:t>サポートエンジニア</a:t>
            </a:r>
            <a:endParaRPr lang="en-US" altLang="ja-JP" dirty="0"/>
          </a:p>
          <a:p>
            <a:pPr lvl="2"/>
            <a:r>
              <a:rPr lang="ja-JP" altLang="en-US" dirty="0"/>
              <a:t>役割：技術的な問題のトラブルシューティング、ユーザーサポート、課題の解決など</a:t>
            </a:r>
            <a:endParaRPr lang="en-US" altLang="ja-JP" dirty="0"/>
          </a:p>
          <a:p>
            <a:pPr lvl="2"/>
            <a:r>
              <a:rPr lang="ja-JP" altLang="en-US" dirty="0"/>
              <a:t>言語：特になし、ともいえるが、あらゆる言語ともいえる</a:t>
            </a:r>
            <a:endParaRPr lang="en-US" altLang="ja-JP" dirty="0"/>
          </a:p>
          <a:p>
            <a:pPr lvl="2"/>
            <a:r>
              <a:rPr lang="ja-JP" altLang="en-US" dirty="0"/>
              <a:t>知識・能力：技術的なトラブルシューティングと問題解決能力、コミュニケーションスキルとユーザーサポートの経験、カスタマーサポートツールの使用経験、リモートサポートとチームコラボレーションのスキル</a:t>
            </a:r>
            <a:endParaRPr lang="en-US" altLang="ja-JP" dirty="0"/>
          </a:p>
        </p:txBody>
      </p:sp>
    </p:spTree>
    <p:extLst>
      <p:ext uri="{BB962C8B-B14F-4D97-AF65-F5344CB8AC3E}">
        <p14:creationId xmlns:p14="http://schemas.microsoft.com/office/powerpoint/2010/main" val="2528631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42762" y="1690688"/>
            <a:ext cx="11280809" cy="4989245"/>
          </a:xfrm>
        </p:spPr>
        <p:txBody>
          <a:bodyPr>
            <a:normAutofit lnSpcReduction="10000"/>
          </a:bodyPr>
          <a:lstStyle/>
          <a:p>
            <a:r>
              <a:rPr lang="ja-JP" altLang="en-US" dirty="0"/>
              <a:t>その他の</a:t>
            </a:r>
            <a:r>
              <a:rPr kumimoji="1" lang="ja-JP" altLang="en-US" dirty="0"/>
              <a:t>エンジニア</a:t>
            </a:r>
            <a:endParaRPr kumimoji="1" lang="en-US" altLang="ja-JP" dirty="0"/>
          </a:p>
          <a:p>
            <a:pPr lvl="1">
              <a:buFont typeface="Wingdings" panose="05000000000000000000" pitchFamily="2" charset="2"/>
              <a:buChar char="Ø"/>
            </a:pPr>
            <a:r>
              <a:rPr kumimoji="1" lang="en-US" altLang="ja-JP" dirty="0"/>
              <a:t>IT</a:t>
            </a:r>
            <a:r>
              <a:rPr kumimoji="1" lang="ja-JP" altLang="en-US" dirty="0"/>
              <a:t>コンサルタント</a:t>
            </a:r>
            <a:endParaRPr kumimoji="1" lang="en-US" altLang="ja-JP" dirty="0"/>
          </a:p>
          <a:p>
            <a:pPr lvl="2"/>
            <a:r>
              <a:rPr kumimoji="1" lang="ja-JP" altLang="en-US" dirty="0"/>
              <a:t>役割：ビジネスニーズの分析、テクノロジーソリューションの提案、プロジェクトマネジメントなど</a:t>
            </a:r>
            <a:endParaRPr kumimoji="1" lang="en-US" altLang="ja-JP" dirty="0"/>
          </a:p>
          <a:p>
            <a:pPr lvl="2"/>
            <a:r>
              <a:rPr kumimoji="1" lang="ja-JP" altLang="en-US" dirty="0"/>
              <a:t>言語：なし</a:t>
            </a:r>
            <a:endParaRPr kumimoji="1" lang="en-US" altLang="ja-JP" dirty="0"/>
          </a:p>
          <a:p>
            <a:pPr lvl="2"/>
            <a:r>
              <a:rPr kumimoji="1" lang="ja-JP" altLang="en-US" dirty="0"/>
              <a:t>知識・能力：ビジネス要件の分析と技術的なソリューションの提案能力、プロジェクトマネジメントとステークホルダーとのコミュニケーションスキル、プロセス改善と効率化のアドバイス経験、業界のトレンドと技術の動向に関する洞察力</a:t>
            </a:r>
            <a:endParaRPr kumimoji="1" lang="en-US" altLang="ja-JP" dirty="0"/>
          </a:p>
          <a:p>
            <a:pPr lvl="1">
              <a:buFont typeface="Wingdings" panose="05000000000000000000" pitchFamily="2" charset="2"/>
              <a:buChar char="Ø"/>
            </a:pPr>
            <a:r>
              <a:rPr lang="ja-JP" altLang="en-US" dirty="0"/>
              <a:t>機械学習エンジニア</a:t>
            </a:r>
            <a:endParaRPr kumimoji="1" lang="en-US" altLang="ja-JP" dirty="0"/>
          </a:p>
          <a:p>
            <a:pPr lvl="2"/>
            <a:r>
              <a:rPr kumimoji="1" lang="ja-JP" altLang="en-US" dirty="0"/>
              <a:t>役割： 機械学習モデルの設計と開発、データの前処理、モデルのトレーニングなど</a:t>
            </a:r>
            <a:endParaRPr kumimoji="1" lang="en-US" altLang="ja-JP" dirty="0"/>
          </a:p>
          <a:p>
            <a:pPr lvl="2"/>
            <a:r>
              <a:rPr kumimoji="1" lang="ja-JP" altLang="en-US" dirty="0"/>
              <a:t>言語：</a:t>
            </a:r>
            <a:r>
              <a:rPr kumimoji="1" lang="en-US" altLang="ja-JP" dirty="0"/>
              <a:t>Python</a:t>
            </a:r>
            <a:r>
              <a:rPr kumimoji="1" lang="ja-JP" altLang="en-US" dirty="0"/>
              <a:t>、</a:t>
            </a:r>
            <a:r>
              <a:rPr kumimoji="1" lang="en-US" altLang="ja-JP" dirty="0"/>
              <a:t>R</a:t>
            </a:r>
            <a:r>
              <a:rPr kumimoji="1" lang="ja-JP" altLang="en-US" dirty="0"/>
              <a:t>、</a:t>
            </a:r>
            <a:r>
              <a:rPr kumimoji="1" lang="en-US" altLang="ja-JP" dirty="0"/>
              <a:t>Julia</a:t>
            </a:r>
            <a:r>
              <a:rPr kumimoji="1" lang="ja-JP" altLang="en-US" dirty="0"/>
              <a:t>など</a:t>
            </a:r>
            <a:endParaRPr kumimoji="1" lang="en-US" altLang="ja-JP" dirty="0"/>
          </a:p>
          <a:p>
            <a:pPr lvl="2"/>
            <a:r>
              <a:rPr kumimoji="1" lang="ja-JP" altLang="en-US" dirty="0"/>
              <a:t>知識・能力：機械学習アルゴリズムとモデルの理解と実装能力、データ前処理と特徴エンジニアリングのスキル、機械学習フレームワーク（</a:t>
            </a:r>
            <a:r>
              <a:rPr kumimoji="1" lang="en-US" altLang="ja-JP" dirty="0"/>
              <a:t>TensorFlow</a:t>
            </a:r>
            <a:r>
              <a:rPr kumimoji="1" lang="ja-JP" altLang="en-US" dirty="0"/>
              <a:t>、</a:t>
            </a:r>
            <a:r>
              <a:rPr kumimoji="1" lang="en-US" altLang="ja-JP" dirty="0" err="1"/>
              <a:t>PyTorch</a:t>
            </a:r>
            <a:r>
              <a:rPr kumimoji="1" lang="ja-JP" altLang="en-US" dirty="0"/>
              <a:t>など）の使用経験</a:t>
            </a:r>
          </a:p>
          <a:p>
            <a:pPr lvl="2"/>
            <a:r>
              <a:rPr kumimoji="1" lang="ja-JP" altLang="en-US" dirty="0"/>
              <a:t>モデルのトレーニングと評価の方法に関する知識、モデルのデプロイと継続的なモニタリングの実践、数学と統計学の基本的な理解</a:t>
            </a:r>
          </a:p>
        </p:txBody>
      </p:sp>
    </p:spTree>
    <p:extLst>
      <p:ext uri="{BB962C8B-B14F-4D97-AF65-F5344CB8AC3E}">
        <p14:creationId xmlns:p14="http://schemas.microsoft.com/office/powerpoint/2010/main" val="89508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6A8F4-2AA0-3347-E045-A3803083855A}"/>
              </a:ext>
            </a:extLst>
          </p:cNvPr>
          <p:cNvSpPr>
            <a:spLocks noGrp="1"/>
          </p:cNvSpPr>
          <p:nvPr>
            <p:ph type="title"/>
          </p:nvPr>
        </p:nvSpPr>
        <p:spPr/>
        <p:txBody>
          <a:bodyPr/>
          <a:lstStyle/>
          <a:p>
            <a:r>
              <a:rPr lang="ja-JP" altLang="en-US" dirty="0"/>
              <a:t>今週のコラム：エンジニアの種類</a:t>
            </a:r>
            <a:endParaRPr kumimoji="1" lang="ja-JP" altLang="en-US" dirty="0"/>
          </a:p>
        </p:txBody>
      </p:sp>
      <p:sp>
        <p:nvSpPr>
          <p:cNvPr id="3" name="コンテンツ プレースホルダー 2">
            <a:extLst>
              <a:ext uri="{FF2B5EF4-FFF2-40B4-BE49-F238E27FC236}">
                <a16:creationId xmlns:a16="http://schemas.microsoft.com/office/drawing/2014/main" id="{0F4FAA63-2558-64AE-EF28-AFCEAD5D0136}"/>
              </a:ext>
            </a:extLst>
          </p:cNvPr>
          <p:cNvSpPr>
            <a:spLocks noGrp="1"/>
          </p:cNvSpPr>
          <p:nvPr>
            <p:ph idx="1"/>
          </p:nvPr>
        </p:nvSpPr>
        <p:spPr>
          <a:xfrm>
            <a:off x="455595" y="1658454"/>
            <a:ext cx="11280809" cy="4989245"/>
          </a:xfrm>
        </p:spPr>
        <p:txBody>
          <a:bodyPr>
            <a:normAutofit/>
          </a:bodyPr>
          <a:lstStyle/>
          <a:p>
            <a:r>
              <a:rPr kumimoji="1" lang="ja-JP" altLang="en-US" dirty="0"/>
              <a:t>どのエンジニアにも共通して重要な要素は、</a:t>
            </a:r>
            <a:endParaRPr kumimoji="1" lang="en-US" altLang="ja-JP" dirty="0"/>
          </a:p>
          <a:p>
            <a:pPr lvl="1"/>
            <a:r>
              <a:rPr kumimoji="1" lang="ja-JP" altLang="en-US" dirty="0"/>
              <a:t>コミュニケーションスキル</a:t>
            </a:r>
            <a:endParaRPr kumimoji="1" lang="en-US" altLang="ja-JP" dirty="0"/>
          </a:p>
          <a:p>
            <a:pPr lvl="1"/>
            <a:r>
              <a:rPr lang="ja-JP" altLang="en-US" dirty="0"/>
              <a:t>技術習得への意欲</a:t>
            </a:r>
            <a:endParaRPr lang="en-US" altLang="ja-JP" dirty="0"/>
          </a:p>
          <a:p>
            <a:pPr lvl="1"/>
            <a:r>
              <a:rPr kumimoji="1" lang="ja-JP" altLang="en-US" dirty="0"/>
              <a:t>コンピュータに関する基本的な理解</a:t>
            </a:r>
            <a:endParaRPr kumimoji="1" lang="en-US" altLang="ja-JP" dirty="0"/>
          </a:p>
          <a:p>
            <a:pPr lvl="1"/>
            <a:endParaRPr lang="en-US" altLang="ja-JP" dirty="0"/>
          </a:p>
        </p:txBody>
      </p:sp>
    </p:spTree>
    <p:extLst>
      <p:ext uri="{BB962C8B-B14F-4D97-AF65-F5344CB8AC3E}">
        <p14:creationId xmlns:p14="http://schemas.microsoft.com/office/powerpoint/2010/main" val="156753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687AA-C12C-F5AA-6975-953B7D70D3F7}"/>
              </a:ext>
            </a:extLst>
          </p:cNvPr>
          <p:cNvSpPr>
            <a:spLocks noGrp="1"/>
          </p:cNvSpPr>
          <p:nvPr>
            <p:ph type="title"/>
          </p:nvPr>
        </p:nvSpPr>
        <p:spPr/>
        <p:txBody>
          <a:bodyPr/>
          <a:lstStyle/>
          <a:p>
            <a:r>
              <a:rPr kumimoji="1" lang="en-US" altLang="ja-JP" dirty="0"/>
              <a:t>Unit5</a:t>
            </a:r>
            <a:r>
              <a:rPr kumimoji="1" lang="ja-JP" altLang="en-US" dirty="0"/>
              <a:t>の目標</a:t>
            </a:r>
          </a:p>
        </p:txBody>
      </p:sp>
      <p:sp>
        <p:nvSpPr>
          <p:cNvPr id="3" name="コンテンツ プレースホルダー 2">
            <a:extLst>
              <a:ext uri="{FF2B5EF4-FFF2-40B4-BE49-F238E27FC236}">
                <a16:creationId xmlns:a16="http://schemas.microsoft.com/office/drawing/2014/main" id="{61F5E1A7-72A1-5F98-945C-B1EC34446F94}"/>
              </a:ext>
            </a:extLst>
          </p:cNvPr>
          <p:cNvSpPr>
            <a:spLocks noGrp="1"/>
          </p:cNvSpPr>
          <p:nvPr>
            <p:ph idx="1"/>
          </p:nvPr>
        </p:nvSpPr>
        <p:spPr/>
        <p:txBody>
          <a:bodyPr/>
          <a:lstStyle/>
          <a:p>
            <a:r>
              <a:rPr kumimoji="1" lang="ja-JP" altLang="en-US" dirty="0"/>
              <a:t>　</a:t>
            </a:r>
            <a:r>
              <a:rPr kumimoji="1" lang="en-US" altLang="ja-JP" dirty="0"/>
              <a:t>Python</a:t>
            </a:r>
            <a:r>
              <a:rPr kumimoji="1" lang="ja-JP" altLang="en-US" dirty="0"/>
              <a:t>のクラスの概念を理解し、使いこなそう</a:t>
            </a:r>
          </a:p>
          <a:p>
            <a:r>
              <a:rPr kumimoji="1" lang="ja-JP" altLang="en-US" dirty="0"/>
              <a:t>　</a:t>
            </a:r>
            <a:r>
              <a:rPr kumimoji="1" lang="en-US" altLang="ja-JP" dirty="0" err="1"/>
              <a:t>django</a:t>
            </a:r>
            <a:r>
              <a:rPr kumimoji="1" lang="ja-JP" altLang="en-US" dirty="0"/>
              <a:t>をインストールしよう</a:t>
            </a:r>
          </a:p>
          <a:p>
            <a:r>
              <a:rPr kumimoji="1" lang="ja-JP" altLang="en-US" dirty="0"/>
              <a:t>　</a:t>
            </a:r>
            <a:r>
              <a:rPr kumimoji="1" lang="en-US" altLang="ja-JP" dirty="0"/>
              <a:t>SQL</a:t>
            </a:r>
            <a:r>
              <a:rPr kumimoji="1" lang="ja-JP" altLang="en-US" dirty="0"/>
              <a:t>について学ぼう</a:t>
            </a:r>
          </a:p>
          <a:p>
            <a:endParaRPr kumimoji="1" lang="ja-JP" altLang="en-US" dirty="0"/>
          </a:p>
        </p:txBody>
      </p:sp>
    </p:spTree>
    <p:extLst>
      <p:ext uri="{BB962C8B-B14F-4D97-AF65-F5344CB8AC3E}">
        <p14:creationId xmlns:p14="http://schemas.microsoft.com/office/powerpoint/2010/main" val="200453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9910-1A3B-CD7C-FB68-391250BEB738}"/>
              </a:ext>
            </a:extLst>
          </p:cNvPr>
          <p:cNvSpPr>
            <a:spLocks noGrp="1"/>
          </p:cNvSpPr>
          <p:nvPr>
            <p:ph type="title"/>
          </p:nvPr>
        </p:nvSpPr>
        <p:spPr/>
        <p:txBody>
          <a:bodyPr/>
          <a:lstStyle/>
          <a:p>
            <a:r>
              <a:rPr kumimoji="1" lang="ja-JP" altLang="en-US" dirty="0"/>
              <a:t>クラスとは何か</a:t>
            </a:r>
          </a:p>
        </p:txBody>
      </p:sp>
      <p:sp>
        <p:nvSpPr>
          <p:cNvPr id="3" name="コンテンツ プレースホルダー 2">
            <a:extLst>
              <a:ext uri="{FF2B5EF4-FFF2-40B4-BE49-F238E27FC236}">
                <a16:creationId xmlns:a16="http://schemas.microsoft.com/office/drawing/2014/main" id="{9B773497-17A4-0EE0-037F-6D6C65293356}"/>
              </a:ext>
            </a:extLst>
          </p:cNvPr>
          <p:cNvSpPr>
            <a:spLocks noGrp="1"/>
          </p:cNvSpPr>
          <p:nvPr>
            <p:ph idx="1"/>
          </p:nvPr>
        </p:nvSpPr>
        <p:spPr/>
        <p:txBody>
          <a:bodyPr/>
          <a:lstStyle/>
          <a:p>
            <a:r>
              <a:rPr kumimoji="1" lang="ja-JP" altLang="en-US" dirty="0"/>
              <a:t>クラスとは、オブジェクト指向プログラミング（</a:t>
            </a:r>
            <a:r>
              <a:rPr kumimoji="1" lang="en-US" altLang="ja-JP" dirty="0"/>
              <a:t>OOP</a:t>
            </a:r>
            <a:r>
              <a:rPr kumimoji="1" lang="ja-JP" altLang="en-US" dirty="0"/>
              <a:t>：</a:t>
            </a:r>
            <a:r>
              <a:rPr kumimoji="1" lang="en-US" altLang="ja-JP" dirty="0"/>
              <a:t>Object Oriented Programming</a:t>
            </a:r>
            <a:r>
              <a:rPr kumimoji="1" lang="ja-JP" altLang="en-US" dirty="0"/>
              <a:t>）を実現するための手段</a:t>
            </a:r>
            <a:endParaRPr kumimoji="1" lang="en-US" altLang="ja-JP" dirty="0"/>
          </a:p>
          <a:p>
            <a:r>
              <a:rPr lang="ja-JP" altLang="en-US" dirty="0"/>
              <a:t>オブジェクト指向プログラミングとは、</a:t>
            </a:r>
            <a:endParaRPr kumimoji="1" lang="en-US" altLang="ja-JP" dirty="0"/>
          </a:p>
          <a:p>
            <a:pPr lvl="1">
              <a:buFont typeface="Wingdings" panose="05000000000000000000" pitchFamily="2" charset="2"/>
              <a:buChar char="Ø"/>
            </a:pPr>
            <a:r>
              <a:rPr kumimoji="1" lang="ja-JP" altLang="en-US" dirty="0"/>
              <a:t>オブジェクトという概念を中心に展開される</a:t>
            </a:r>
            <a:r>
              <a:rPr kumimoji="1" lang="ja-JP" altLang="en-US" b="1" u="sng" dirty="0"/>
              <a:t>プログラミングのパラダイム</a:t>
            </a:r>
            <a:endParaRPr kumimoji="1" lang="en-US" altLang="ja-JP" b="1" u="sng" dirty="0"/>
          </a:p>
          <a:p>
            <a:pPr lvl="1">
              <a:buFont typeface="Wingdings" panose="05000000000000000000" pitchFamily="2" charset="2"/>
              <a:buChar char="Ø"/>
            </a:pPr>
            <a:r>
              <a:rPr lang="ja-JP" altLang="en-US" dirty="0"/>
              <a:t>クラスとは、このオブジェクトの構造と振る舞いを定義するためのテンプレート</a:t>
            </a:r>
            <a:endParaRPr kumimoji="1" lang="ja-JP" altLang="en-US" dirty="0"/>
          </a:p>
        </p:txBody>
      </p:sp>
    </p:spTree>
    <p:extLst>
      <p:ext uri="{BB962C8B-B14F-4D97-AF65-F5344CB8AC3E}">
        <p14:creationId xmlns:p14="http://schemas.microsoft.com/office/powerpoint/2010/main" val="309795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F5550-2489-B5A7-686A-E5EF085DE103}"/>
              </a:ext>
            </a:extLst>
          </p:cNvPr>
          <p:cNvSpPr>
            <a:spLocks noGrp="1"/>
          </p:cNvSpPr>
          <p:nvPr>
            <p:ph type="title"/>
          </p:nvPr>
        </p:nvSpPr>
        <p:spPr/>
        <p:txBody>
          <a:bodyPr/>
          <a:lstStyle/>
          <a:p>
            <a:r>
              <a:rPr kumimoji="1" lang="ja-JP" altLang="en-US" dirty="0"/>
              <a:t>プログラミングパラダイムとは</a:t>
            </a:r>
          </a:p>
        </p:txBody>
      </p:sp>
      <p:sp>
        <p:nvSpPr>
          <p:cNvPr id="3" name="コンテンツ プレースホルダー 2">
            <a:extLst>
              <a:ext uri="{FF2B5EF4-FFF2-40B4-BE49-F238E27FC236}">
                <a16:creationId xmlns:a16="http://schemas.microsoft.com/office/drawing/2014/main" id="{5BFC2C60-D738-EEF4-0314-09C46AF09F76}"/>
              </a:ext>
            </a:extLst>
          </p:cNvPr>
          <p:cNvSpPr>
            <a:spLocks noGrp="1"/>
          </p:cNvSpPr>
          <p:nvPr>
            <p:ph idx="1"/>
          </p:nvPr>
        </p:nvSpPr>
        <p:spPr/>
        <p:txBody>
          <a:bodyPr/>
          <a:lstStyle/>
          <a:p>
            <a:r>
              <a:rPr kumimoji="1" lang="ja-JP" altLang="en-US" dirty="0"/>
              <a:t>ソースコードを見る（書く）ための視点を提供す</a:t>
            </a:r>
            <a:r>
              <a:rPr lang="ja-JP" altLang="en-US" dirty="0"/>
              <a:t>る概念</a:t>
            </a:r>
            <a:endParaRPr lang="en-US" altLang="ja-JP" dirty="0"/>
          </a:p>
          <a:p>
            <a:r>
              <a:rPr kumimoji="1" lang="ja-JP" altLang="en-US" dirty="0"/>
              <a:t>主なものに構造化プログラミング（</a:t>
            </a:r>
            <a:r>
              <a:rPr kumimoji="1" lang="en-US" altLang="ja-JP" dirty="0"/>
              <a:t>SP</a:t>
            </a:r>
            <a:r>
              <a:rPr kumimoji="1" lang="ja-JP" altLang="en-US" dirty="0"/>
              <a:t>：</a:t>
            </a:r>
            <a:r>
              <a:rPr kumimoji="1" lang="en-US" altLang="ja-JP" dirty="0"/>
              <a:t>Structured Programming</a:t>
            </a:r>
            <a:r>
              <a:rPr kumimoji="1" lang="ja-JP" altLang="en-US" dirty="0"/>
              <a:t>）オブジェクト指向プログラミング、関数型プログラミングがある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94757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2F581-00E5-C441-023A-4BC604571D39}"/>
              </a:ext>
            </a:extLst>
          </p:cNvPr>
          <p:cNvSpPr>
            <a:spLocks noGrp="1"/>
          </p:cNvSpPr>
          <p:nvPr>
            <p:ph type="title"/>
          </p:nvPr>
        </p:nvSpPr>
        <p:spPr/>
        <p:txBody>
          <a:bodyPr/>
          <a:lstStyle/>
          <a:p>
            <a:r>
              <a:rPr lang="ja-JP" altLang="en-US" dirty="0"/>
              <a:t>オブジェクト指向と構造化プログラミングの違い</a:t>
            </a:r>
            <a:endParaRPr kumimoji="1" lang="ja-JP" altLang="en-US" dirty="0"/>
          </a:p>
        </p:txBody>
      </p:sp>
      <p:sp>
        <p:nvSpPr>
          <p:cNvPr id="4" name="四角形: 角を丸くする 3">
            <a:extLst>
              <a:ext uri="{FF2B5EF4-FFF2-40B4-BE49-F238E27FC236}">
                <a16:creationId xmlns:a16="http://schemas.microsoft.com/office/drawing/2014/main" id="{8193BC26-A45B-DBFA-0712-07812349E3E1}"/>
              </a:ext>
            </a:extLst>
          </p:cNvPr>
          <p:cNvSpPr/>
          <p:nvPr/>
        </p:nvSpPr>
        <p:spPr>
          <a:xfrm>
            <a:off x="1069207" y="2483318"/>
            <a:ext cx="3291038" cy="798897"/>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処理１</a:t>
            </a:r>
            <a:endParaRPr kumimoji="1" lang="ja-JP" altLang="en-US" dirty="0"/>
          </a:p>
        </p:txBody>
      </p:sp>
      <p:sp>
        <p:nvSpPr>
          <p:cNvPr id="5" name="四角形: 角を丸くする 4">
            <a:extLst>
              <a:ext uri="{FF2B5EF4-FFF2-40B4-BE49-F238E27FC236}">
                <a16:creationId xmlns:a16="http://schemas.microsoft.com/office/drawing/2014/main" id="{CF09DFD9-F184-B533-F14C-B176FD3338B7}"/>
              </a:ext>
            </a:extLst>
          </p:cNvPr>
          <p:cNvSpPr/>
          <p:nvPr/>
        </p:nvSpPr>
        <p:spPr>
          <a:xfrm>
            <a:off x="1069207" y="3883794"/>
            <a:ext cx="3291038" cy="798897"/>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処理２</a:t>
            </a:r>
            <a:endParaRPr kumimoji="1" lang="ja-JP" altLang="en-US" dirty="0"/>
          </a:p>
        </p:txBody>
      </p:sp>
      <p:cxnSp>
        <p:nvCxnSpPr>
          <p:cNvPr id="7" name="直線矢印コネクタ 6">
            <a:extLst>
              <a:ext uri="{FF2B5EF4-FFF2-40B4-BE49-F238E27FC236}">
                <a16:creationId xmlns:a16="http://schemas.microsoft.com/office/drawing/2014/main" id="{2F0F13ED-CA50-0378-CC58-AD6964257BEB}"/>
              </a:ext>
            </a:extLst>
          </p:cNvPr>
          <p:cNvCxnSpPr>
            <a:stCxn id="4" idx="2"/>
            <a:endCxn id="5" idx="0"/>
          </p:cNvCxnSpPr>
          <p:nvPr/>
        </p:nvCxnSpPr>
        <p:spPr>
          <a:xfrm>
            <a:off x="2714726" y="3282215"/>
            <a:ext cx="0" cy="60157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4CACBFA0-E2B5-68B1-8D4D-0AC9B70FF421}"/>
              </a:ext>
            </a:extLst>
          </p:cNvPr>
          <p:cNvSpPr/>
          <p:nvPr/>
        </p:nvSpPr>
        <p:spPr>
          <a:xfrm>
            <a:off x="1069207" y="5284270"/>
            <a:ext cx="3291038" cy="798897"/>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処理３</a:t>
            </a:r>
            <a:endParaRPr kumimoji="1" lang="ja-JP" altLang="en-US" dirty="0"/>
          </a:p>
        </p:txBody>
      </p:sp>
      <p:cxnSp>
        <p:nvCxnSpPr>
          <p:cNvPr id="9" name="直線矢印コネクタ 8">
            <a:extLst>
              <a:ext uri="{FF2B5EF4-FFF2-40B4-BE49-F238E27FC236}">
                <a16:creationId xmlns:a16="http://schemas.microsoft.com/office/drawing/2014/main" id="{42427513-F5D6-1638-4AEE-6000BCFC8579}"/>
              </a:ext>
            </a:extLst>
          </p:cNvPr>
          <p:cNvCxnSpPr/>
          <p:nvPr/>
        </p:nvCxnSpPr>
        <p:spPr>
          <a:xfrm>
            <a:off x="2713524" y="4682691"/>
            <a:ext cx="0" cy="60157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644BF1E3-15CF-4E65-CDA7-A5B916A8AD45}"/>
              </a:ext>
            </a:extLst>
          </p:cNvPr>
          <p:cNvSpPr/>
          <p:nvPr/>
        </p:nvSpPr>
        <p:spPr>
          <a:xfrm>
            <a:off x="5314494" y="3226274"/>
            <a:ext cx="2181326" cy="1688431"/>
          </a:xfrm>
          <a:prstGeom prst="roundRect">
            <a:avLst/>
          </a:prstGeom>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t>クラス</a:t>
            </a:r>
            <a:endParaRPr kumimoji="1" lang="en-US" altLang="ja-JP" b="1" dirty="0"/>
          </a:p>
          <a:p>
            <a:pPr algn="ctr"/>
            <a:r>
              <a:rPr lang="ja-JP" altLang="en-US" dirty="0"/>
              <a:t>（ある</a:t>
            </a:r>
            <a:r>
              <a:rPr lang="ja-JP" altLang="en-US" u="sng" dirty="0"/>
              <a:t>大きな</a:t>
            </a:r>
            <a:r>
              <a:rPr lang="ja-JP" altLang="en-US" dirty="0"/>
              <a:t>目的を実現するための処理とデータが定義されている）</a:t>
            </a:r>
            <a:endParaRPr kumimoji="1" lang="ja-JP" altLang="en-US" dirty="0"/>
          </a:p>
        </p:txBody>
      </p:sp>
      <p:sp>
        <p:nvSpPr>
          <p:cNvPr id="13" name="四角形: 角を丸くする 12">
            <a:extLst>
              <a:ext uri="{FF2B5EF4-FFF2-40B4-BE49-F238E27FC236}">
                <a16:creationId xmlns:a16="http://schemas.microsoft.com/office/drawing/2014/main" id="{B7AF9510-FFC2-434B-A1A3-4BB0F729B801}"/>
              </a:ext>
            </a:extLst>
          </p:cNvPr>
          <p:cNvSpPr/>
          <p:nvPr/>
        </p:nvSpPr>
        <p:spPr>
          <a:xfrm>
            <a:off x="8199922" y="1966687"/>
            <a:ext cx="1921843" cy="798897"/>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t>インスタンス</a:t>
            </a:r>
          </a:p>
        </p:txBody>
      </p:sp>
      <p:cxnSp>
        <p:nvCxnSpPr>
          <p:cNvPr id="14" name="直線矢印コネクタ 13">
            <a:extLst>
              <a:ext uri="{FF2B5EF4-FFF2-40B4-BE49-F238E27FC236}">
                <a16:creationId xmlns:a16="http://schemas.microsoft.com/office/drawing/2014/main" id="{C0EF39DE-92AD-8E1D-D6A5-ADEF441C0A5D}"/>
              </a:ext>
            </a:extLst>
          </p:cNvPr>
          <p:cNvCxnSpPr>
            <a:cxnSpLocks/>
            <a:stCxn id="12" idx="3"/>
            <a:endCxn id="13" idx="1"/>
          </p:cNvCxnSpPr>
          <p:nvPr/>
        </p:nvCxnSpPr>
        <p:spPr>
          <a:xfrm flipV="1">
            <a:off x="7495820" y="2366136"/>
            <a:ext cx="704102" cy="170435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1CB48B9D-A36A-19C7-5F7F-22B214DB2373}"/>
              </a:ext>
            </a:extLst>
          </p:cNvPr>
          <p:cNvSpPr/>
          <p:nvPr/>
        </p:nvSpPr>
        <p:spPr>
          <a:xfrm>
            <a:off x="8199921" y="5354779"/>
            <a:ext cx="1921843" cy="798897"/>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インスタンス</a:t>
            </a:r>
          </a:p>
        </p:txBody>
      </p:sp>
      <p:cxnSp>
        <p:nvCxnSpPr>
          <p:cNvPr id="19" name="直線矢印コネクタ 18">
            <a:extLst>
              <a:ext uri="{FF2B5EF4-FFF2-40B4-BE49-F238E27FC236}">
                <a16:creationId xmlns:a16="http://schemas.microsoft.com/office/drawing/2014/main" id="{47C5087B-849F-4C73-D6C9-255DC895FE90}"/>
              </a:ext>
            </a:extLst>
          </p:cNvPr>
          <p:cNvCxnSpPr>
            <a:cxnSpLocks/>
            <a:stCxn id="12" idx="3"/>
            <a:endCxn id="18" idx="1"/>
          </p:cNvCxnSpPr>
          <p:nvPr/>
        </p:nvCxnSpPr>
        <p:spPr>
          <a:xfrm>
            <a:off x="7495820" y="4070490"/>
            <a:ext cx="704101" cy="168373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E56FA10E-8152-B814-4BC5-0DD75D52DF3E}"/>
              </a:ext>
            </a:extLst>
          </p:cNvPr>
          <p:cNvSpPr txBox="1"/>
          <p:nvPr/>
        </p:nvSpPr>
        <p:spPr>
          <a:xfrm>
            <a:off x="7789243" y="3246283"/>
            <a:ext cx="914400" cy="369332"/>
          </a:xfrm>
          <a:prstGeom prst="rect">
            <a:avLst/>
          </a:prstGeom>
          <a:noFill/>
        </p:spPr>
        <p:txBody>
          <a:bodyPr wrap="square" rtlCol="0">
            <a:spAutoFit/>
          </a:bodyPr>
          <a:lstStyle/>
          <a:p>
            <a:r>
              <a:rPr kumimoji="1" lang="ja-JP" altLang="en-US" dirty="0"/>
              <a:t>コピー</a:t>
            </a:r>
          </a:p>
        </p:txBody>
      </p:sp>
      <p:sp>
        <p:nvSpPr>
          <p:cNvPr id="28" name="テキスト ボックス 27">
            <a:extLst>
              <a:ext uri="{FF2B5EF4-FFF2-40B4-BE49-F238E27FC236}">
                <a16:creationId xmlns:a16="http://schemas.microsoft.com/office/drawing/2014/main" id="{71E285DF-5AC8-E366-116E-819919BDC7B6}"/>
              </a:ext>
            </a:extLst>
          </p:cNvPr>
          <p:cNvSpPr txBox="1"/>
          <p:nvPr/>
        </p:nvSpPr>
        <p:spPr>
          <a:xfrm>
            <a:off x="7789242" y="4730039"/>
            <a:ext cx="914400" cy="369332"/>
          </a:xfrm>
          <a:prstGeom prst="rect">
            <a:avLst/>
          </a:prstGeom>
          <a:noFill/>
        </p:spPr>
        <p:txBody>
          <a:bodyPr wrap="square" rtlCol="0">
            <a:spAutoFit/>
          </a:bodyPr>
          <a:lstStyle/>
          <a:p>
            <a:r>
              <a:rPr kumimoji="1" lang="ja-JP" altLang="en-US" dirty="0"/>
              <a:t>コピー</a:t>
            </a:r>
          </a:p>
        </p:txBody>
      </p:sp>
      <p:sp>
        <p:nvSpPr>
          <p:cNvPr id="29" name="吹き出し: 角を丸めた四角形 28">
            <a:extLst>
              <a:ext uri="{FF2B5EF4-FFF2-40B4-BE49-F238E27FC236}">
                <a16:creationId xmlns:a16="http://schemas.microsoft.com/office/drawing/2014/main" id="{51F42FE8-8252-B110-D4DA-E1046C40C57B}"/>
              </a:ext>
            </a:extLst>
          </p:cNvPr>
          <p:cNvSpPr/>
          <p:nvPr/>
        </p:nvSpPr>
        <p:spPr>
          <a:xfrm>
            <a:off x="8807115" y="3257923"/>
            <a:ext cx="2419149" cy="1424768"/>
          </a:xfrm>
          <a:prstGeom prst="wedgeRoundRectCallout">
            <a:avLst>
              <a:gd name="adj1" fmla="val -28150"/>
              <a:gd name="adj2" fmla="val -8283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実現したい処理のためにデータをそれぞれ注入して、処理を組み合わせる</a:t>
            </a:r>
          </a:p>
        </p:txBody>
      </p:sp>
      <p:sp>
        <p:nvSpPr>
          <p:cNvPr id="30" name="四角形: 角を丸くする 29">
            <a:extLst>
              <a:ext uri="{FF2B5EF4-FFF2-40B4-BE49-F238E27FC236}">
                <a16:creationId xmlns:a16="http://schemas.microsoft.com/office/drawing/2014/main" id="{D4F7BE53-01E9-E60C-05CD-A5AF8362AA81}"/>
              </a:ext>
            </a:extLst>
          </p:cNvPr>
          <p:cNvSpPr/>
          <p:nvPr/>
        </p:nvSpPr>
        <p:spPr>
          <a:xfrm>
            <a:off x="10646642" y="1608986"/>
            <a:ext cx="856049" cy="593408"/>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a:t>
            </a:r>
            <a:endParaRPr kumimoji="1" lang="ja-JP" altLang="en-US" dirty="0"/>
          </a:p>
        </p:txBody>
      </p:sp>
      <p:sp>
        <p:nvSpPr>
          <p:cNvPr id="31" name="四角形: 角を丸くする 30">
            <a:extLst>
              <a:ext uri="{FF2B5EF4-FFF2-40B4-BE49-F238E27FC236}">
                <a16:creationId xmlns:a16="http://schemas.microsoft.com/office/drawing/2014/main" id="{A3139A60-868E-CDDA-25C9-AD892C642A05}"/>
              </a:ext>
            </a:extLst>
          </p:cNvPr>
          <p:cNvSpPr/>
          <p:nvPr/>
        </p:nvSpPr>
        <p:spPr>
          <a:xfrm>
            <a:off x="10646642" y="2483318"/>
            <a:ext cx="856049" cy="593408"/>
          </a:xfrm>
          <a:prstGeom prst="round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処理</a:t>
            </a:r>
            <a:endParaRPr kumimoji="1" lang="ja-JP" altLang="en-US" dirty="0"/>
          </a:p>
        </p:txBody>
      </p:sp>
      <p:cxnSp>
        <p:nvCxnSpPr>
          <p:cNvPr id="32" name="直線矢印コネクタ 31">
            <a:extLst>
              <a:ext uri="{FF2B5EF4-FFF2-40B4-BE49-F238E27FC236}">
                <a16:creationId xmlns:a16="http://schemas.microsoft.com/office/drawing/2014/main" id="{23D3323E-17A4-4E31-60C3-2C9FBB43B1D9}"/>
              </a:ext>
            </a:extLst>
          </p:cNvPr>
          <p:cNvCxnSpPr>
            <a:cxnSpLocks/>
            <a:stCxn id="13" idx="3"/>
            <a:endCxn id="30" idx="1"/>
          </p:cNvCxnSpPr>
          <p:nvPr/>
        </p:nvCxnSpPr>
        <p:spPr>
          <a:xfrm flipV="1">
            <a:off x="10121765" y="1905690"/>
            <a:ext cx="524877" cy="46044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E3C5DF3-42BD-0C34-BCC8-0CC514A3F783}"/>
              </a:ext>
            </a:extLst>
          </p:cNvPr>
          <p:cNvCxnSpPr>
            <a:cxnSpLocks/>
            <a:stCxn id="13" idx="3"/>
            <a:endCxn id="31" idx="1"/>
          </p:cNvCxnSpPr>
          <p:nvPr/>
        </p:nvCxnSpPr>
        <p:spPr>
          <a:xfrm>
            <a:off x="10121765" y="2366136"/>
            <a:ext cx="524877" cy="41388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509746-A6DC-723D-4BF1-93D3B07F1202}"/>
              </a:ext>
            </a:extLst>
          </p:cNvPr>
          <p:cNvSpPr txBox="1"/>
          <p:nvPr/>
        </p:nvSpPr>
        <p:spPr>
          <a:xfrm>
            <a:off x="1452614" y="6292820"/>
            <a:ext cx="2749471" cy="400110"/>
          </a:xfrm>
          <a:prstGeom prst="rect">
            <a:avLst/>
          </a:prstGeom>
          <a:noFill/>
        </p:spPr>
        <p:txBody>
          <a:bodyPr wrap="none" rtlCol="0">
            <a:spAutoFit/>
          </a:bodyPr>
          <a:lstStyle/>
          <a:p>
            <a:r>
              <a:rPr kumimoji="1" lang="ja-JP" altLang="en-US" sz="2000" b="1" dirty="0"/>
              <a:t>構造化プログラミング</a:t>
            </a:r>
          </a:p>
        </p:txBody>
      </p:sp>
      <p:sp>
        <p:nvSpPr>
          <p:cNvPr id="40" name="テキスト ボックス 39">
            <a:extLst>
              <a:ext uri="{FF2B5EF4-FFF2-40B4-BE49-F238E27FC236}">
                <a16:creationId xmlns:a16="http://schemas.microsoft.com/office/drawing/2014/main" id="{1B2AB80B-528E-D764-310F-6AC8C88693C1}"/>
              </a:ext>
            </a:extLst>
          </p:cNvPr>
          <p:cNvSpPr txBox="1"/>
          <p:nvPr/>
        </p:nvSpPr>
        <p:spPr>
          <a:xfrm>
            <a:off x="6405157" y="6280359"/>
            <a:ext cx="4031873" cy="400110"/>
          </a:xfrm>
          <a:prstGeom prst="rect">
            <a:avLst/>
          </a:prstGeom>
          <a:noFill/>
        </p:spPr>
        <p:txBody>
          <a:bodyPr wrap="none" rtlCol="0">
            <a:spAutoFit/>
          </a:bodyPr>
          <a:lstStyle/>
          <a:p>
            <a:r>
              <a:rPr lang="ja-JP" altLang="en-US" sz="2000" b="1" dirty="0"/>
              <a:t>オブジェクト指向</a:t>
            </a:r>
            <a:r>
              <a:rPr kumimoji="1" lang="ja-JP" altLang="en-US" sz="2000" b="1" dirty="0"/>
              <a:t>プログラミング</a:t>
            </a:r>
          </a:p>
        </p:txBody>
      </p:sp>
    </p:spTree>
    <p:extLst>
      <p:ext uri="{BB962C8B-B14F-4D97-AF65-F5344CB8AC3E}">
        <p14:creationId xmlns:p14="http://schemas.microsoft.com/office/powerpoint/2010/main" val="226087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0EF30-DF6A-04B4-B28D-24F7704C6495}"/>
              </a:ext>
            </a:extLst>
          </p:cNvPr>
          <p:cNvSpPr>
            <a:spLocks noGrp="1"/>
          </p:cNvSpPr>
          <p:nvPr>
            <p:ph type="title"/>
          </p:nvPr>
        </p:nvSpPr>
        <p:spPr/>
        <p:txBody>
          <a:bodyPr/>
          <a:lstStyle/>
          <a:p>
            <a:r>
              <a:rPr kumimoji="1" lang="en-US" altLang="ja-JP" dirty="0"/>
              <a:t>SP</a:t>
            </a:r>
            <a:r>
              <a:rPr kumimoji="1" lang="ja-JP" altLang="en-US" dirty="0"/>
              <a:t>と</a:t>
            </a:r>
            <a:r>
              <a:rPr kumimoji="1" lang="en-US" altLang="ja-JP" dirty="0"/>
              <a:t>OOP</a:t>
            </a:r>
            <a:r>
              <a:rPr kumimoji="1" lang="ja-JP" altLang="en-US" dirty="0"/>
              <a:t>の特徴</a:t>
            </a:r>
          </a:p>
        </p:txBody>
      </p:sp>
      <p:sp>
        <p:nvSpPr>
          <p:cNvPr id="3" name="テキスト プレースホルダー 2">
            <a:extLst>
              <a:ext uri="{FF2B5EF4-FFF2-40B4-BE49-F238E27FC236}">
                <a16:creationId xmlns:a16="http://schemas.microsoft.com/office/drawing/2014/main" id="{18939395-27F2-667A-42B6-F045EDB7ABBC}"/>
              </a:ext>
            </a:extLst>
          </p:cNvPr>
          <p:cNvSpPr>
            <a:spLocks noGrp="1"/>
          </p:cNvSpPr>
          <p:nvPr>
            <p:ph type="body" idx="1"/>
          </p:nvPr>
        </p:nvSpPr>
        <p:spPr/>
        <p:txBody>
          <a:bodyPr/>
          <a:lstStyle/>
          <a:p>
            <a:r>
              <a:rPr kumimoji="1" lang="ja-JP" altLang="en-US" dirty="0"/>
              <a:t>構造化プログラミング</a:t>
            </a:r>
          </a:p>
        </p:txBody>
      </p:sp>
      <p:sp>
        <p:nvSpPr>
          <p:cNvPr id="4" name="コンテンツ プレースホルダー 3">
            <a:extLst>
              <a:ext uri="{FF2B5EF4-FFF2-40B4-BE49-F238E27FC236}">
                <a16:creationId xmlns:a16="http://schemas.microsoft.com/office/drawing/2014/main" id="{B235F0B0-50D0-EB91-51D6-6BB071051111}"/>
              </a:ext>
            </a:extLst>
          </p:cNvPr>
          <p:cNvSpPr>
            <a:spLocks noGrp="1"/>
          </p:cNvSpPr>
          <p:nvPr>
            <p:ph sz="half" idx="2"/>
          </p:nvPr>
        </p:nvSpPr>
        <p:spPr/>
        <p:txBody>
          <a:bodyPr>
            <a:normAutofit fontScale="92500" lnSpcReduction="10000"/>
          </a:bodyPr>
          <a:lstStyle/>
          <a:p>
            <a:r>
              <a:rPr kumimoji="1" lang="ja-JP" altLang="en-US" dirty="0"/>
              <a:t>順次、分岐、反復の３つの制御構文を組み合わせでロジックを組む</a:t>
            </a:r>
            <a:endParaRPr kumimoji="1" lang="en-US" altLang="ja-JP" dirty="0"/>
          </a:p>
          <a:p>
            <a:r>
              <a:rPr kumimoji="1" lang="ja-JP" altLang="en-US" dirty="0"/>
              <a:t>目的のために必要なデータや手続き（関数）はその都度定義する</a:t>
            </a:r>
          </a:p>
        </p:txBody>
      </p:sp>
      <p:sp>
        <p:nvSpPr>
          <p:cNvPr id="5" name="テキスト プレースホルダー 4">
            <a:extLst>
              <a:ext uri="{FF2B5EF4-FFF2-40B4-BE49-F238E27FC236}">
                <a16:creationId xmlns:a16="http://schemas.microsoft.com/office/drawing/2014/main" id="{BD6DFDD9-F71C-329D-7CD2-331969E317EE}"/>
              </a:ext>
            </a:extLst>
          </p:cNvPr>
          <p:cNvSpPr>
            <a:spLocks noGrp="1"/>
          </p:cNvSpPr>
          <p:nvPr>
            <p:ph type="body" sz="quarter" idx="3"/>
          </p:nvPr>
        </p:nvSpPr>
        <p:spPr/>
        <p:txBody>
          <a:bodyPr/>
          <a:lstStyle/>
          <a:p>
            <a:r>
              <a:rPr kumimoji="1" lang="ja-JP" altLang="en-US" dirty="0"/>
              <a:t>オブジェクト指向プログラミング</a:t>
            </a:r>
          </a:p>
        </p:txBody>
      </p:sp>
      <p:sp>
        <p:nvSpPr>
          <p:cNvPr id="6" name="コンテンツ プレースホルダー 5">
            <a:extLst>
              <a:ext uri="{FF2B5EF4-FFF2-40B4-BE49-F238E27FC236}">
                <a16:creationId xmlns:a16="http://schemas.microsoft.com/office/drawing/2014/main" id="{F1B03957-41DE-4856-F679-B92503EA5A10}"/>
              </a:ext>
            </a:extLst>
          </p:cNvPr>
          <p:cNvSpPr>
            <a:spLocks noGrp="1"/>
          </p:cNvSpPr>
          <p:nvPr>
            <p:ph sz="quarter" idx="4"/>
          </p:nvPr>
        </p:nvSpPr>
        <p:spPr/>
        <p:txBody>
          <a:bodyPr>
            <a:normAutofit fontScale="92500" lnSpcReduction="10000"/>
          </a:bodyPr>
          <a:lstStyle/>
          <a:p>
            <a:r>
              <a:rPr kumimoji="1" lang="ja-JP" altLang="en-US" dirty="0"/>
              <a:t>カプセル化</a:t>
            </a:r>
            <a:endParaRPr kumimoji="1" lang="en-US" altLang="ja-JP" dirty="0"/>
          </a:p>
          <a:p>
            <a:pPr lvl="1"/>
            <a:r>
              <a:rPr lang="ja-JP" altLang="en-US" dirty="0"/>
              <a:t>メソッドとデータをクラスに格納。オブジェクトの内部をブラックボックス化</a:t>
            </a:r>
            <a:endParaRPr kumimoji="1" lang="en-US" altLang="ja-JP" dirty="0"/>
          </a:p>
          <a:p>
            <a:r>
              <a:rPr lang="ja-JP" altLang="en-US" dirty="0"/>
              <a:t>継承</a:t>
            </a:r>
            <a:endParaRPr lang="en-US" altLang="ja-JP" dirty="0"/>
          </a:p>
          <a:p>
            <a:pPr lvl="1"/>
            <a:r>
              <a:rPr lang="ja-JP" altLang="en-US" dirty="0"/>
              <a:t>クラスのメソッド、データを引き継いだ新しいクラスの生成</a:t>
            </a:r>
            <a:endParaRPr lang="en-US" altLang="ja-JP" dirty="0"/>
          </a:p>
          <a:p>
            <a:r>
              <a:rPr kumimoji="1" lang="ja-JP" altLang="en-US" dirty="0"/>
              <a:t>ポリモーフィズム</a:t>
            </a:r>
            <a:endParaRPr kumimoji="1" lang="en-US" altLang="ja-JP" dirty="0"/>
          </a:p>
          <a:p>
            <a:pPr lvl="1"/>
            <a:r>
              <a:rPr lang="ja-JP" altLang="en-US" dirty="0"/>
              <a:t>オブジェクト</a:t>
            </a:r>
            <a:r>
              <a:rPr kumimoji="1" lang="ja-JP" altLang="en-US" dirty="0"/>
              <a:t>への操作呼び出しが、呼び出し側でなく受け手側の特性で決まる特性</a:t>
            </a:r>
          </a:p>
        </p:txBody>
      </p:sp>
    </p:spTree>
    <p:extLst>
      <p:ext uri="{BB962C8B-B14F-4D97-AF65-F5344CB8AC3E}">
        <p14:creationId xmlns:p14="http://schemas.microsoft.com/office/powerpoint/2010/main" val="759150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TotalTime>
  <Words>3436</Words>
  <Application>Microsoft Office PowerPoint</Application>
  <PresentationFormat>ワイド画面</PresentationFormat>
  <Paragraphs>373</Paragraphs>
  <Slides>43</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43</vt:i4>
      </vt:variant>
    </vt:vector>
  </HeadingPairs>
  <TitlesOfParts>
    <vt:vector size="48" baseType="lpstr">
      <vt:lpstr>游ゴシック</vt:lpstr>
      <vt:lpstr>游ゴシック Light</vt:lpstr>
      <vt:lpstr>Arial</vt:lpstr>
      <vt:lpstr>Wingdings</vt:lpstr>
      <vt:lpstr>Office テーマ</vt:lpstr>
      <vt:lpstr>Unit５</vt:lpstr>
      <vt:lpstr>アナウンス</vt:lpstr>
      <vt:lpstr>基本情報技術者試験に役立つサイト・書籍</vt:lpstr>
      <vt:lpstr>Pythonの資格</vt:lpstr>
      <vt:lpstr>Unit5の目標</vt:lpstr>
      <vt:lpstr>クラスとは何か</vt:lpstr>
      <vt:lpstr>プログラミングパラダイムとは</vt:lpstr>
      <vt:lpstr>オブジェクト指向と構造化プログラミングの違い</vt:lpstr>
      <vt:lpstr>SPとOOPの特徴</vt:lpstr>
      <vt:lpstr>例えば</vt:lpstr>
      <vt:lpstr>SP神の場合１</vt:lpstr>
      <vt:lpstr>SP神の場合２</vt:lpstr>
      <vt:lpstr>SP神の場合３</vt:lpstr>
      <vt:lpstr>OOP神の場合１</vt:lpstr>
      <vt:lpstr>OOP神の場合２</vt:lpstr>
      <vt:lpstr>OOP神の場合３</vt:lpstr>
      <vt:lpstr>OOP神の場合４</vt:lpstr>
      <vt:lpstr>OOP神の場合４</vt:lpstr>
      <vt:lpstr>メモリの観点から考えてみる</vt:lpstr>
      <vt:lpstr>メモリの観点から考えてみる</vt:lpstr>
      <vt:lpstr>メモリの観点から考えてみる</vt:lpstr>
      <vt:lpstr>メモリの観点から考えてみる</vt:lpstr>
      <vt:lpstr>メモリの観点から考えてみる</vt:lpstr>
      <vt:lpstr>メモリの観点から考えてみる</vt:lpstr>
      <vt:lpstr>クラスの練習問題：初級</vt:lpstr>
      <vt:lpstr>クラスの練習問題：中級</vt:lpstr>
      <vt:lpstr>クラスの練習問題：上級</vt:lpstr>
      <vt:lpstr>クラスの練習問題：超上級（宿題）</vt:lpstr>
      <vt:lpstr>データベースとは</vt:lpstr>
      <vt:lpstr>エクセルと何が違う？</vt:lpstr>
      <vt:lpstr>DB Browser for SQLiteとは</vt:lpstr>
      <vt:lpstr>DB Browser for SQLiteとは</vt:lpstr>
      <vt:lpstr>Django（ジャンゴ）とは</vt:lpstr>
      <vt:lpstr>Djangoの特徴</vt:lpstr>
      <vt:lpstr>Djangoのインストール</vt:lpstr>
      <vt:lpstr>今週のコラム：エンジニアの種類</vt:lpstr>
      <vt:lpstr>今週のコラム：エンジニアの種類</vt:lpstr>
      <vt:lpstr>今週のコラム：エンジニアの種類</vt:lpstr>
      <vt:lpstr>今週のコラム：エンジニアの種類</vt:lpstr>
      <vt:lpstr>今週のコラム：エンジニアの種類</vt:lpstr>
      <vt:lpstr>今週のコラム：エンジニアの種類</vt:lpstr>
      <vt:lpstr>今週のコラム：エンジニアの種類</vt:lpstr>
      <vt:lpstr>今週のコラム：エンジニアの種類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366</cp:revision>
  <dcterms:created xsi:type="dcterms:W3CDTF">2023-08-22T08:28:35Z</dcterms:created>
  <dcterms:modified xsi:type="dcterms:W3CDTF">2023-11-15T07:04:32Z</dcterms:modified>
</cp:coreProperties>
</file>