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5" r:id="rId9"/>
    <p:sldId id="266" r:id="rId10"/>
    <p:sldId id="264"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1295C-4DA2-5179-9F29-726122EA0B8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2E2822-5DB9-FB00-52A4-E58400205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ABEE6-3107-117E-5A29-7EB26B7CB318}"/>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BA9A0072-B222-FDC5-82C3-23C68164D4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5F05B3-3C25-2F20-5104-E19AB8D3109E}"/>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50854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AEF1BD-E602-968C-9661-E12DAB63B6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4AA199C-F773-1549-15F3-8C459C8D62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7BD07D-6D73-8A14-FE6A-08D3E1C9116B}"/>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A5196F99-B052-4502-0A2E-3CCBDBD080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D02AC6-2F22-F3C6-36BB-88BF0DFE2CD2}"/>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406892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732F89-38F1-4430-0ADB-3CC21E47E9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1BEADA-5991-00EB-1176-D12B6D746A6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3E4B1C-47B9-C0FF-BC68-8C2D38BF1C6A}"/>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86EB867E-0FD7-879F-09F3-242F58A8BA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80B51B-9A5A-A0C8-4BF8-2F3BC7E0FA3F}"/>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12422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C7344E-2F11-51CD-FC1C-9D6C122E8E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F7E940-C006-366A-244B-F04B94D6B11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78BF2D-D3DB-2FA2-4199-DBBC961B3A21}"/>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D61D33BC-DB75-A905-2107-2F32437610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48464C-76E0-0B11-47AF-0411FB424315}"/>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05511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BBDDE-7AF5-238C-68D4-F7F16756C6C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A26AC7-D6BB-9A39-EC7D-B17345F2A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544F33-4F36-5DB2-3715-2CB3F0C907DA}"/>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534872D0-59E5-8F01-8334-C8D203828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CE5CB9-68BC-BF92-DF15-B87D6BD03207}"/>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38132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CEC0AB-D348-4B52-4491-AA478E618ED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59BE36-49CA-FB69-5B44-642E6E9FAF1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1144F44-8359-C64E-B109-5B1BF845430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530EAB-12E9-AAA0-1C7B-B73F87C7C553}"/>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045FE897-1DE1-512C-D5FA-875F4277DA3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892473-7F3F-12A2-1CB5-94C23B4B23AD}"/>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2414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D9903-C69D-6A80-BAFE-63E5B71A9DD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6A09ED-A34C-7CE7-AF77-A005E9884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46A910-1839-E5E7-9947-ED2098EB471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1EB301D-B72C-DC79-FE4D-995F27D77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F78F5FC-B281-9819-93E5-D2F4A5D12D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5C2059-2DDB-3154-3802-4FB169054752}"/>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8" name="フッター プレースホルダー 7">
            <a:extLst>
              <a:ext uri="{FF2B5EF4-FFF2-40B4-BE49-F238E27FC236}">
                <a16:creationId xmlns:a16="http://schemas.microsoft.com/office/drawing/2014/main" id="{2946B423-611D-2018-0A4C-B9EF65AB320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5A7AD70-6724-1BCF-ADF7-9A39E75BA400}"/>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05884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1CA0D-A66F-8E6C-E5F9-63A80CCF54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4DB9E5-059E-0F27-1ECF-2578120F4134}"/>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4" name="フッター プレースホルダー 3">
            <a:extLst>
              <a:ext uri="{FF2B5EF4-FFF2-40B4-BE49-F238E27FC236}">
                <a16:creationId xmlns:a16="http://schemas.microsoft.com/office/drawing/2014/main" id="{3BAF2B36-E002-CDA8-6F94-7B9EB867BB3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EE69F41-16DC-033F-9121-CF08B292ABB6}"/>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292930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65ECC8-205C-D697-6B81-B92E6FCE30E7}"/>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3" name="フッター プレースホルダー 2">
            <a:extLst>
              <a:ext uri="{FF2B5EF4-FFF2-40B4-BE49-F238E27FC236}">
                <a16:creationId xmlns:a16="http://schemas.microsoft.com/office/drawing/2014/main" id="{6EBA01D6-EB81-9EE5-973D-68380584A7A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006122A-9427-1989-8171-22E49C6CD002}"/>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311859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EEC2D-B7DC-BB50-8F59-19199AEE45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252C3E-041E-9DAD-566F-D52DA1ADF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5B40A8-ABBE-4BD5-FF19-5F8422FD5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F54A0E-B27B-A880-3144-D21BA33D0F01}"/>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D2ECEF65-7B3B-FDB1-2CCA-2D65208BEA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F1EFF5-4194-AFC1-531D-8F7CB483508D}"/>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87275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52A6B3-4031-A3E6-9468-DB6273B912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27552F5-A9E8-A741-2559-1A16E3CD7E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9A917A2-0359-C40E-6E77-F9D58C25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A14FB52-9B33-AE1F-4D24-1BD7F3E7C9B5}"/>
              </a:ext>
            </a:extLst>
          </p:cNvPr>
          <p:cNvSpPr>
            <a:spLocks noGrp="1"/>
          </p:cNvSpPr>
          <p:nvPr>
            <p:ph type="dt" sz="half" idx="10"/>
          </p:nvPr>
        </p:nvSpPr>
        <p:spPr/>
        <p:txBody>
          <a:bodyPr/>
          <a:lstStyle/>
          <a:p>
            <a:fld id="{BB293BFE-36EB-41CC-947A-BA6FED4760CC}"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75C24172-84D0-D310-7092-860F19CB31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25573D-B3F9-5518-B313-3D2269D4A28F}"/>
              </a:ext>
            </a:extLst>
          </p:cNvPr>
          <p:cNvSpPr>
            <a:spLocks noGrp="1"/>
          </p:cNvSpPr>
          <p:nvPr>
            <p:ph type="sldNum" sz="quarter" idx="12"/>
          </p:nvPr>
        </p:nvSpPr>
        <p:spPr/>
        <p:txBody>
          <a:body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4080361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9066630-1F40-01BA-599A-743133966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B04673-B5C1-17B0-F264-D3C00FB32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CED7CB-745C-D476-EF40-15458C71B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93BFE-36EB-41CC-947A-BA6FED4760CC}"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8D27D086-E6E2-FFC3-35D0-D0A3EA90C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5ECF2B-1B82-C17D-247B-D7125C971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07A9D-91CD-4599-8982-AB87EDEF63BE}" type="slidenum">
              <a:rPr kumimoji="1" lang="ja-JP" altLang="en-US" smtClean="0"/>
              <a:t>‹#›</a:t>
            </a:fld>
            <a:endParaRPr kumimoji="1" lang="ja-JP" altLang="en-US"/>
          </a:p>
        </p:txBody>
      </p:sp>
    </p:spTree>
    <p:extLst>
      <p:ext uri="{BB962C8B-B14F-4D97-AF65-F5344CB8AC3E}">
        <p14:creationId xmlns:p14="http://schemas.microsoft.com/office/powerpoint/2010/main" val="588300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sv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sv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svg"/><Relationship Id="rId32" Type="http://schemas.openxmlformats.org/officeDocument/2006/relationships/image" Target="../media/image34.sv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sv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sv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svg"/><Relationship Id="rId32" Type="http://schemas.openxmlformats.org/officeDocument/2006/relationships/image" Target="../media/image34.sv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26" Type="http://schemas.openxmlformats.org/officeDocument/2006/relationships/image" Target="../media/image28.svg"/><Relationship Id="rId3" Type="http://schemas.openxmlformats.org/officeDocument/2006/relationships/image" Target="../media/image5.svg"/><Relationship Id="rId21" Type="http://schemas.openxmlformats.org/officeDocument/2006/relationships/image" Target="../media/image23.pn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sv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svg"/><Relationship Id="rId32" Type="http://schemas.openxmlformats.org/officeDocument/2006/relationships/image" Target="../media/image34.sv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34.sv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AAC1E-0671-F150-6A54-0F358D58D625}"/>
              </a:ext>
            </a:extLst>
          </p:cNvPr>
          <p:cNvSpPr>
            <a:spLocks noGrp="1"/>
          </p:cNvSpPr>
          <p:nvPr>
            <p:ph type="ctrTitle"/>
          </p:nvPr>
        </p:nvSpPr>
        <p:spPr>
          <a:xfrm>
            <a:off x="1679447" y="820304"/>
            <a:ext cx="9144000" cy="1024023"/>
          </a:xfrm>
        </p:spPr>
        <p:txBody>
          <a:bodyPr/>
          <a:lstStyle/>
          <a:p>
            <a:r>
              <a:rPr kumimoji="1" lang="ja-JP" altLang="en-US" dirty="0">
                <a:solidFill>
                  <a:srgbClr val="FF0000"/>
                </a:solidFill>
              </a:rPr>
              <a:t>炎上</a:t>
            </a:r>
            <a:r>
              <a:rPr kumimoji="1" lang="ja-JP" altLang="en-US" dirty="0"/>
              <a:t>スカウター</a:t>
            </a:r>
          </a:p>
        </p:txBody>
      </p:sp>
      <p:sp>
        <p:nvSpPr>
          <p:cNvPr id="3" name="字幕 2">
            <a:extLst>
              <a:ext uri="{FF2B5EF4-FFF2-40B4-BE49-F238E27FC236}">
                <a16:creationId xmlns:a16="http://schemas.microsoft.com/office/drawing/2014/main" id="{B71A59CE-3509-30BF-119B-692A8FB732FB}"/>
              </a:ext>
            </a:extLst>
          </p:cNvPr>
          <p:cNvSpPr>
            <a:spLocks noGrp="1"/>
          </p:cNvSpPr>
          <p:nvPr>
            <p:ph type="subTitle" idx="1"/>
          </p:nvPr>
        </p:nvSpPr>
        <p:spPr>
          <a:xfrm>
            <a:off x="1679447" y="6056662"/>
            <a:ext cx="9144000" cy="369333"/>
          </a:xfrm>
        </p:spPr>
        <p:txBody>
          <a:bodyPr>
            <a:normAutofit fontScale="92500" lnSpcReduction="20000"/>
          </a:bodyPr>
          <a:lstStyle/>
          <a:p>
            <a:r>
              <a:rPr kumimoji="1" lang="en-US" altLang="ja-JP" dirty="0">
                <a:solidFill>
                  <a:srgbClr val="FF0000"/>
                </a:solidFill>
              </a:rPr>
              <a:t>Iseda</a:t>
            </a:r>
            <a:r>
              <a:rPr kumimoji="1" lang="en-US" altLang="ja-JP" dirty="0"/>
              <a:t> Hikoto</a:t>
            </a:r>
            <a:r>
              <a:rPr kumimoji="1" lang="ja-JP" altLang="en-US" dirty="0"/>
              <a:t>*</a:t>
            </a:r>
            <a:r>
              <a:rPr lang="en-US" altLang="ja-JP" dirty="0"/>
              <a:t>/Mishima </a:t>
            </a:r>
            <a:r>
              <a:rPr lang="en-US" altLang="ja-JP" dirty="0">
                <a:solidFill>
                  <a:srgbClr val="FF0000"/>
                </a:solidFill>
              </a:rPr>
              <a:t>Yuki</a:t>
            </a:r>
            <a:r>
              <a:rPr lang="ja-JP" altLang="en-US" dirty="0"/>
              <a:t>*</a:t>
            </a:r>
            <a:r>
              <a:rPr lang="en-US" altLang="ja-JP" dirty="0"/>
              <a:t>/</a:t>
            </a:r>
            <a:r>
              <a:rPr kumimoji="1" lang="en-US" altLang="ja-JP" dirty="0" err="1">
                <a:solidFill>
                  <a:srgbClr val="FF0000"/>
                </a:solidFill>
              </a:rPr>
              <a:t>Goto</a:t>
            </a:r>
            <a:r>
              <a:rPr kumimoji="1" lang="en-US" altLang="ja-JP" dirty="0"/>
              <a:t> </a:t>
            </a:r>
            <a:r>
              <a:rPr kumimoji="1" lang="en-US" altLang="ja-JP" dirty="0" err="1"/>
              <a:t>Ippei</a:t>
            </a:r>
            <a:r>
              <a:rPr kumimoji="1" lang="ja-JP" altLang="en-US" dirty="0"/>
              <a:t>*</a:t>
            </a:r>
            <a:endParaRPr kumimoji="1" lang="en-US" altLang="ja-JP" dirty="0"/>
          </a:p>
        </p:txBody>
      </p:sp>
      <p:sp>
        <p:nvSpPr>
          <p:cNvPr id="4" name="テキスト ボックス 3">
            <a:extLst>
              <a:ext uri="{FF2B5EF4-FFF2-40B4-BE49-F238E27FC236}">
                <a16:creationId xmlns:a16="http://schemas.microsoft.com/office/drawing/2014/main" id="{F7B42435-46D1-FFC3-1DF3-6B8EEFC08A10}"/>
              </a:ext>
            </a:extLst>
          </p:cNvPr>
          <p:cNvSpPr txBox="1"/>
          <p:nvPr/>
        </p:nvSpPr>
        <p:spPr>
          <a:xfrm>
            <a:off x="117440" y="6488668"/>
            <a:ext cx="11957119" cy="369332"/>
          </a:xfrm>
          <a:prstGeom prst="rect">
            <a:avLst/>
          </a:prstGeom>
          <a:noFill/>
        </p:spPr>
        <p:txBody>
          <a:bodyPr wrap="none" rtlCol="0">
            <a:spAutoFit/>
          </a:bodyPr>
          <a:lstStyle/>
          <a:p>
            <a:r>
              <a:rPr kumimoji="1" lang="ja-JP" altLang="en-US" dirty="0"/>
              <a:t>*奈良先端科学技術大学院大学先端科学技術研究科情報科学領域ユビキタスコンピューティングシステム研究室所属</a:t>
            </a:r>
          </a:p>
        </p:txBody>
      </p:sp>
      <p:sp>
        <p:nvSpPr>
          <p:cNvPr id="5" name="テキスト ボックス 4">
            <a:extLst>
              <a:ext uri="{FF2B5EF4-FFF2-40B4-BE49-F238E27FC236}">
                <a16:creationId xmlns:a16="http://schemas.microsoft.com/office/drawing/2014/main" id="{045FBB61-EF61-8356-795C-3ADB5E59C483}"/>
              </a:ext>
            </a:extLst>
          </p:cNvPr>
          <p:cNvSpPr txBox="1"/>
          <p:nvPr/>
        </p:nvSpPr>
        <p:spPr>
          <a:xfrm>
            <a:off x="965384" y="115877"/>
            <a:ext cx="10572125" cy="646331"/>
          </a:xfrm>
          <a:prstGeom prst="rect">
            <a:avLst/>
          </a:prstGeom>
          <a:noFill/>
        </p:spPr>
        <p:txBody>
          <a:bodyPr wrap="none" rtlCol="0">
            <a:spAutoFit/>
          </a:bodyPr>
          <a:lstStyle/>
          <a:p>
            <a:r>
              <a:rPr kumimoji="1" lang="ja-JP" altLang="en-US" dirty="0"/>
              <a:t>チーム４：</a:t>
            </a:r>
            <a:r>
              <a:rPr kumimoji="1" lang="ja-JP" altLang="en-US" sz="1800" dirty="0"/>
              <a:t>株式会社グローバル</a:t>
            </a:r>
            <a:r>
              <a:rPr kumimoji="1" lang="ja-JP" altLang="en-US" sz="1800" dirty="0">
                <a:solidFill>
                  <a:srgbClr val="FF0000"/>
                </a:solidFill>
              </a:rPr>
              <a:t>炎上</a:t>
            </a:r>
            <a:r>
              <a:rPr kumimoji="1" lang="ja-JP" altLang="en-US" sz="1800" dirty="0"/>
              <a:t>ソリューションイノベータコミュニケーションホールディングス</a:t>
            </a:r>
            <a:endParaRPr kumimoji="1" lang="en-US" altLang="ja-JP" sz="1800" dirty="0"/>
          </a:p>
          <a:p>
            <a:endParaRPr kumimoji="1" lang="ja-JP" altLang="en-US" dirty="0"/>
          </a:p>
        </p:txBody>
      </p:sp>
      <p:pic>
        <p:nvPicPr>
          <p:cNvPr id="6" name="図 5" descr="男性の顔の絵&#10;&#10;低い精度で自動的に生成された説明">
            <a:extLst>
              <a:ext uri="{FF2B5EF4-FFF2-40B4-BE49-F238E27FC236}">
                <a16:creationId xmlns:a16="http://schemas.microsoft.com/office/drawing/2014/main" id="{258C72EF-82DE-F602-178A-DB4DBD07E697}"/>
              </a:ext>
            </a:extLst>
          </p:cNvPr>
          <p:cNvPicPr>
            <a:picLocks noChangeAspect="1"/>
          </p:cNvPicPr>
          <p:nvPr/>
        </p:nvPicPr>
        <p:blipFill>
          <a:blip r:embed="rId2"/>
          <a:stretch>
            <a:fillRect/>
          </a:stretch>
        </p:blipFill>
        <p:spPr>
          <a:xfrm flipH="1">
            <a:off x="392759" y="1084768"/>
            <a:ext cx="759385" cy="834489"/>
          </a:xfrm>
          <a:prstGeom prst="rect">
            <a:avLst/>
          </a:prstGeom>
        </p:spPr>
      </p:pic>
      <p:grpSp>
        <p:nvGrpSpPr>
          <p:cNvPr id="7" name="グループ化 6">
            <a:extLst>
              <a:ext uri="{FF2B5EF4-FFF2-40B4-BE49-F238E27FC236}">
                <a16:creationId xmlns:a16="http://schemas.microsoft.com/office/drawing/2014/main" id="{3C6D306C-2922-4B11-6508-1052304F1E62}"/>
              </a:ext>
            </a:extLst>
          </p:cNvPr>
          <p:cNvGrpSpPr/>
          <p:nvPr/>
        </p:nvGrpSpPr>
        <p:grpSpPr>
          <a:xfrm>
            <a:off x="6647402" y="2831810"/>
            <a:ext cx="2170286" cy="2540000"/>
            <a:chOff x="9282895" y="1870662"/>
            <a:chExt cx="2170286" cy="2540000"/>
          </a:xfrm>
        </p:grpSpPr>
        <p:pic>
          <p:nvPicPr>
            <p:cNvPr id="8" name="図 7">
              <a:extLst>
                <a:ext uri="{FF2B5EF4-FFF2-40B4-BE49-F238E27FC236}">
                  <a16:creationId xmlns:a16="http://schemas.microsoft.com/office/drawing/2014/main" id="{6ABA2B64-9290-635A-E3A2-32E21DB50C94}"/>
                </a:ext>
              </a:extLst>
            </p:cNvPr>
            <p:cNvPicPr>
              <a:picLocks noChangeAspect="1"/>
            </p:cNvPicPr>
            <p:nvPr/>
          </p:nvPicPr>
          <p:blipFill>
            <a:blip r:embed="rId3"/>
            <a:stretch>
              <a:fillRect/>
            </a:stretch>
          </p:blipFill>
          <p:spPr>
            <a:xfrm>
              <a:off x="9282895" y="1870662"/>
              <a:ext cx="1869440" cy="2540000"/>
            </a:xfrm>
            <a:prstGeom prst="rect">
              <a:avLst/>
            </a:prstGeom>
          </p:spPr>
        </p:pic>
        <p:pic>
          <p:nvPicPr>
            <p:cNvPr id="9" name="図 8" descr="ロゴ&#10;&#10;自動的に生成された説明">
              <a:extLst>
                <a:ext uri="{FF2B5EF4-FFF2-40B4-BE49-F238E27FC236}">
                  <a16:creationId xmlns:a16="http://schemas.microsoft.com/office/drawing/2014/main" id="{D3429B99-788D-81B5-24EB-E63BAB67436B}"/>
                </a:ext>
              </a:extLst>
            </p:cNvPr>
            <p:cNvPicPr>
              <a:picLocks noChangeAspect="1"/>
            </p:cNvPicPr>
            <p:nvPr/>
          </p:nvPicPr>
          <p:blipFill>
            <a:blip r:embed="rId4"/>
            <a:stretch>
              <a:fillRect/>
            </a:stretch>
          </p:blipFill>
          <p:spPr>
            <a:xfrm>
              <a:off x="9532149" y="2124956"/>
              <a:ext cx="1921032" cy="1721321"/>
            </a:xfrm>
            <a:prstGeom prst="rect">
              <a:avLst/>
            </a:prstGeom>
          </p:spPr>
        </p:pic>
      </p:grpSp>
      <p:sp>
        <p:nvSpPr>
          <p:cNvPr id="10" name="角丸四角形吹き出し 10">
            <a:extLst>
              <a:ext uri="{FF2B5EF4-FFF2-40B4-BE49-F238E27FC236}">
                <a16:creationId xmlns:a16="http://schemas.microsoft.com/office/drawing/2014/main" id="{13BAF77A-28CA-FC8A-5EBF-32C831B65A98}"/>
              </a:ext>
            </a:extLst>
          </p:cNvPr>
          <p:cNvSpPr/>
          <p:nvPr/>
        </p:nvSpPr>
        <p:spPr>
          <a:xfrm>
            <a:off x="8622792" y="2170033"/>
            <a:ext cx="2836301" cy="1489390"/>
          </a:xfrm>
          <a:prstGeom prst="wedgeRoundRectCallout">
            <a:avLst>
              <a:gd name="adj1" fmla="val -39666"/>
              <a:gd name="adj2" fmla="val 6171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炎上力たったの５か</a:t>
            </a:r>
            <a:r>
              <a:rPr kumimoji="1" lang="en-US" altLang="ja-JP" dirty="0"/>
              <a:t>…</a:t>
            </a:r>
          </a:p>
          <a:p>
            <a:pPr algn="ctr"/>
            <a:r>
              <a:rPr lang="ja-JP" altLang="en-US" dirty="0"/>
              <a:t>ゴミめ</a:t>
            </a:r>
            <a:r>
              <a:rPr lang="en-US" altLang="ja-JP" dirty="0"/>
              <a:t>…</a:t>
            </a:r>
            <a:endParaRPr kumimoji="1" lang="ja-JP" altLang="en-US" dirty="0"/>
          </a:p>
        </p:txBody>
      </p:sp>
      <p:sp>
        <p:nvSpPr>
          <p:cNvPr id="11" name="角丸四角形吹き出し 10">
            <a:extLst>
              <a:ext uri="{FF2B5EF4-FFF2-40B4-BE49-F238E27FC236}">
                <a16:creationId xmlns:a16="http://schemas.microsoft.com/office/drawing/2014/main" id="{E3837E72-C810-94DA-3720-12C0440FE70D}"/>
              </a:ext>
            </a:extLst>
          </p:cNvPr>
          <p:cNvSpPr/>
          <p:nvPr/>
        </p:nvSpPr>
        <p:spPr>
          <a:xfrm flipH="1">
            <a:off x="1152144" y="887709"/>
            <a:ext cx="1125133" cy="507952"/>
          </a:xfrm>
          <a:prstGeom prst="wedgeRoundRectCallout">
            <a:avLst>
              <a:gd name="adj1" fmla="val 40932"/>
              <a:gd name="adj2" fmla="val 666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私の炎上力は</a:t>
            </a:r>
            <a:endParaRPr kumimoji="1" lang="en-US" altLang="ja-JP" sz="900" dirty="0"/>
          </a:p>
          <a:p>
            <a:pPr algn="ctr"/>
            <a:r>
              <a:rPr lang="en-US" altLang="ja-JP" sz="900" dirty="0"/>
              <a:t>5300000</a:t>
            </a:r>
            <a:r>
              <a:rPr lang="ja-JP" altLang="en-US" sz="900" dirty="0"/>
              <a:t>です</a:t>
            </a:r>
            <a:endParaRPr kumimoji="1" lang="ja-JP" altLang="en-US" sz="900" dirty="0"/>
          </a:p>
        </p:txBody>
      </p:sp>
      <p:pic>
        <p:nvPicPr>
          <p:cNvPr id="17" name="図 16">
            <a:extLst>
              <a:ext uri="{FF2B5EF4-FFF2-40B4-BE49-F238E27FC236}">
                <a16:creationId xmlns:a16="http://schemas.microsoft.com/office/drawing/2014/main" id="{F1E3B880-AB45-E979-5536-3BE6203BD12E}"/>
              </a:ext>
            </a:extLst>
          </p:cNvPr>
          <p:cNvPicPr>
            <a:picLocks noChangeAspect="1"/>
          </p:cNvPicPr>
          <p:nvPr/>
        </p:nvPicPr>
        <p:blipFill rotWithShape="1">
          <a:blip r:embed="rId3"/>
          <a:srcRect l="52218" t="29591" b="27043"/>
          <a:stretch/>
        </p:blipFill>
        <p:spPr>
          <a:xfrm>
            <a:off x="2602086" y="3132005"/>
            <a:ext cx="1869440" cy="2305186"/>
          </a:xfrm>
          <a:prstGeom prst="rect">
            <a:avLst/>
          </a:prstGeom>
        </p:spPr>
      </p:pic>
      <p:pic>
        <p:nvPicPr>
          <p:cNvPr id="12" name="図 11" descr="ロゴ&#10;&#10;自動的に生成された説明">
            <a:extLst>
              <a:ext uri="{FF2B5EF4-FFF2-40B4-BE49-F238E27FC236}">
                <a16:creationId xmlns:a16="http://schemas.microsoft.com/office/drawing/2014/main" id="{81790457-2CC8-1FB9-FBDD-489BF8805E31}"/>
              </a:ext>
            </a:extLst>
          </p:cNvPr>
          <p:cNvPicPr>
            <a:picLocks noChangeAspect="1"/>
          </p:cNvPicPr>
          <p:nvPr/>
        </p:nvPicPr>
        <p:blipFill rotWithShape="1">
          <a:blip r:embed="rId4"/>
          <a:srcRect l="26788" t="16204" r="12837" b="13971"/>
          <a:stretch/>
        </p:blipFill>
        <p:spPr>
          <a:xfrm>
            <a:off x="1941863" y="2083778"/>
            <a:ext cx="3602736" cy="3733432"/>
          </a:xfrm>
          <a:prstGeom prst="rect">
            <a:avLst/>
          </a:prstGeom>
        </p:spPr>
      </p:pic>
      <p:sp>
        <p:nvSpPr>
          <p:cNvPr id="19" name="テキスト ボックス 18">
            <a:extLst>
              <a:ext uri="{FF2B5EF4-FFF2-40B4-BE49-F238E27FC236}">
                <a16:creationId xmlns:a16="http://schemas.microsoft.com/office/drawing/2014/main" id="{29981D65-3482-BF15-398A-25370538F210}"/>
              </a:ext>
            </a:extLst>
          </p:cNvPr>
          <p:cNvSpPr txBox="1"/>
          <p:nvPr/>
        </p:nvSpPr>
        <p:spPr>
          <a:xfrm>
            <a:off x="2706625" y="3834631"/>
            <a:ext cx="1422360" cy="369332"/>
          </a:xfrm>
          <a:prstGeom prst="rect">
            <a:avLst/>
          </a:prstGeom>
          <a:noFill/>
        </p:spPr>
        <p:txBody>
          <a:bodyPr wrap="square" rtlCol="0">
            <a:spAutoFit/>
          </a:bodyPr>
          <a:lstStyle/>
          <a:p>
            <a:r>
              <a:rPr kumimoji="1" lang="ja-JP" altLang="en-US" b="1" dirty="0">
                <a:solidFill>
                  <a:schemeClr val="bg1"/>
                </a:solidFill>
              </a:rPr>
              <a:t>炎上度：</a:t>
            </a:r>
            <a:r>
              <a:rPr lang="en-US" altLang="ja-JP" b="1" dirty="0">
                <a:solidFill>
                  <a:schemeClr val="bg1"/>
                </a:solidFill>
              </a:rPr>
              <a:t>5</a:t>
            </a:r>
            <a:r>
              <a:rPr kumimoji="1" lang="en-US" altLang="ja-JP" b="1" dirty="0">
                <a:solidFill>
                  <a:schemeClr val="bg1"/>
                </a:solidFill>
              </a:rPr>
              <a:t>%</a:t>
            </a:r>
            <a:endParaRPr kumimoji="1" lang="ja-JP" altLang="en-US" b="1" dirty="0">
              <a:solidFill>
                <a:schemeClr val="bg1"/>
              </a:solidFill>
            </a:endParaRPr>
          </a:p>
        </p:txBody>
      </p:sp>
    </p:spTree>
    <p:extLst>
      <p:ext uri="{BB962C8B-B14F-4D97-AF65-F5344CB8AC3E}">
        <p14:creationId xmlns:p14="http://schemas.microsoft.com/office/powerpoint/2010/main" val="3763342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2AFAD-189D-A01C-B259-B7CB5EC330F7}"/>
              </a:ext>
            </a:extLst>
          </p:cNvPr>
          <p:cNvSpPr>
            <a:spLocks noGrp="1"/>
          </p:cNvSpPr>
          <p:nvPr>
            <p:ph type="title"/>
          </p:nvPr>
        </p:nvSpPr>
        <p:spPr>
          <a:xfrm>
            <a:off x="838200" y="118946"/>
            <a:ext cx="10515600" cy="1325563"/>
          </a:xfrm>
        </p:spPr>
        <p:txBody>
          <a:bodyPr/>
          <a:lstStyle/>
          <a:p>
            <a:r>
              <a:rPr kumimoji="1" lang="ja-JP" altLang="en-US" dirty="0"/>
              <a:t>補足１：苦労した点</a:t>
            </a:r>
          </a:p>
        </p:txBody>
      </p:sp>
      <p:grpSp>
        <p:nvGrpSpPr>
          <p:cNvPr id="46" name="グループ化 45">
            <a:extLst>
              <a:ext uri="{FF2B5EF4-FFF2-40B4-BE49-F238E27FC236}">
                <a16:creationId xmlns:a16="http://schemas.microsoft.com/office/drawing/2014/main" id="{968F3A04-0E81-DEB3-6712-DF5A8A74B2E2}"/>
              </a:ext>
            </a:extLst>
          </p:cNvPr>
          <p:cNvGrpSpPr/>
          <p:nvPr/>
        </p:nvGrpSpPr>
        <p:grpSpPr>
          <a:xfrm>
            <a:off x="4361688" y="3136392"/>
            <a:ext cx="7550545" cy="3236380"/>
            <a:chOff x="-17582" y="1690688"/>
            <a:chExt cx="11929815" cy="4682084"/>
          </a:xfrm>
        </p:grpSpPr>
        <p:grpSp>
          <p:nvGrpSpPr>
            <p:cNvPr id="4" name="グループ化 3">
              <a:extLst>
                <a:ext uri="{FF2B5EF4-FFF2-40B4-BE49-F238E27FC236}">
                  <a16:creationId xmlns:a16="http://schemas.microsoft.com/office/drawing/2014/main" id="{485FEDF8-79E6-2AD6-783C-85C506BDAFE6}"/>
                </a:ext>
              </a:extLst>
            </p:cNvPr>
            <p:cNvGrpSpPr/>
            <p:nvPr/>
          </p:nvGrpSpPr>
          <p:grpSpPr>
            <a:xfrm>
              <a:off x="5457679" y="1690688"/>
              <a:ext cx="973912" cy="883539"/>
              <a:chOff x="5867400" y="2778823"/>
              <a:chExt cx="973912" cy="883539"/>
            </a:xfrm>
          </p:grpSpPr>
          <p:pic>
            <p:nvPicPr>
              <p:cNvPr id="5" name="グラフィックス 4">
                <a:extLst>
                  <a:ext uri="{FF2B5EF4-FFF2-40B4-BE49-F238E27FC236}">
                    <a16:creationId xmlns:a16="http://schemas.microsoft.com/office/drawing/2014/main" id="{1B9DD333-775A-40F2-F4D2-0091277693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7400" y="3195637"/>
                <a:ext cx="457200" cy="466725"/>
              </a:xfrm>
              <a:prstGeom prst="rect">
                <a:avLst/>
              </a:prstGeom>
            </p:spPr>
          </p:pic>
          <p:pic>
            <p:nvPicPr>
              <p:cNvPr id="6" name="グラフィックス 5">
                <a:extLst>
                  <a:ext uri="{FF2B5EF4-FFF2-40B4-BE49-F238E27FC236}">
                    <a16:creationId xmlns:a16="http://schemas.microsoft.com/office/drawing/2014/main" id="{4F9A2E59-D242-6B42-6273-2FC8D39E63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1136" y="2778823"/>
                <a:ext cx="650176" cy="650176"/>
              </a:xfrm>
              <a:prstGeom prst="rect">
                <a:avLst/>
              </a:prstGeom>
            </p:spPr>
          </p:pic>
        </p:grpSp>
        <p:pic>
          <p:nvPicPr>
            <p:cNvPr id="7" name="グラフィックス 6">
              <a:extLst>
                <a:ext uri="{FF2B5EF4-FFF2-40B4-BE49-F238E27FC236}">
                  <a16:creationId xmlns:a16="http://schemas.microsoft.com/office/drawing/2014/main" id="{77D3C28C-5A7E-4350-0DA7-4C17F366F9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46621" y="1870158"/>
              <a:ext cx="741960" cy="741960"/>
            </a:xfrm>
            <a:prstGeom prst="rect">
              <a:avLst/>
            </a:prstGeom>
          </p:spPr>
        </p:pic>
        <p:pic>
          <p:nvPicPr>
            <p:cNvPr id="8" name="グラフィックス 7" descr="眼鏡 枠線">
              <a:extLst>
                <a:ext uri="{FF2B5EF4-FFF2-40B4-BE49-F238E27FC236}">
                  <a16:creationId xmlns:a16="http://schemas.microsoft.com/office/drawing/2014/main" id="{F53A86DB-E876-0615-1021-E065C05F03D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181" y="5392741"/>
              <a:ext cx="914400" cy="914400"/>
            </a:xfrm>
            <a:prstGeom prst="rect">
              <a:avLst/>
            </a:prstGeom>
          </p:spPr>
        </p:pic>
        <p:pic>
          <p:nvPicPr>
            <p:cNvPr id="9" name="グラフィックス 8" descr="テレビ 枠線">
              <a:extLst>
                <a:ext uri="{FF2B5EF4-FFF2-40B4-BE49-F238E27FC236}">
                  <a16:creationId xmlns:a16="http://schemas.microsoft.com/office/drawing/2014/main" id="{1CD79AD7-CE32-B447-1924-F2AF00BA79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97833" y="3202493"/>
              <a:ext cx="914400" cy="914400"/>
            </a:xfrm>
            <a:prstGeom prst="rect">
              <a:avLst/>
            </a:prstGeom>
          </p:spPr>
        </p:pic>
        <p:pic>
          <p:nvPicPr>
            <p:cNvPr id="10" name="グラフィックス 9" descr="Web カメラ 枠線">
              <a:extLst>
                <a:ext uri="{FF2B5EF4-FFF2-40B4-BE49-F238E27FC236}">
                  <a16:creationId xmlns:a16="http://schemas.microsoft.com/office/drawing/2014/main" id="{43952CB1-A62A-094E-0A7D-A892B6A9CAF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61426" y="4360913"/>
              <a:ext cx="914400" cy="914400"/>
            </a:xfrm>
            <a:prstGeom prst="rect">
              <a:avLst/>
            </a:prstGeom>
          </p:spPr>
        </p:pic>
        <p:pic>
          <p:nvPicPr>
            <p:cNvPr id="11" name="グラフィックス 10" descr="無線マイク 枠線">
              <a:extLst>
                <a:ext uri="{FF2B5EF4-FFF2-40B4-BE49-F238E27FC236}">
                  <a16:creationId xmlns:a16="http://schemas.microsoft.com/office/drawing/2014/main" id="{F4F7870B-D00E-D4D3-B9EB-69A2C883D7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99159" y="1762246"/>
              <a:ext cx="914400" cy="914400"/>
            </a:xfrm>
            <a:prstGeom prst="rect">
              <a:avLst/>
            </a:prstGeom>
          </p:spPr>
        </p:pic>
        <p:cxnSp>
          <p:nvCxnSpPr>
            <p:cNvPr id="12" name="直線矢印コネクタ 11">
              <a:extLst>
                <a:ext uri="{FF2B5EF4-FFF2-40B4-BE49-F238E27FC236}">
                  <a16:creationId xmlns:a16="http://schemas.microsoft.com/office/drawing/2014/main" id="{53E48162-B24F-6B95-09B6-0EBE998C9136}"/>
                </a:ext>
              </a:extLst>
            </p:cNvPr>
            <p:cNvCxnSpPr>
              <a:cxnSpLocks/>
            </p:cNvCxnSpPr>
            <p:nvPr/>
          </p:nvCxnSpPr>
          <p:spPr>
            <a:xfrm flipH="1" flipV="1">
              <a:off x="9955744" y="2439104"/>
              <a:ext cx="717098" cy="709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3AAE2049-79BB-220B-DB32-9715FDE41C80}"/>
                </a:ext>
              </a:extLst>
            </p:cNvPr>
            <p:cNvSpPr txBox="1"/>
            <p:nvPr/>
          </p:nvSpPr>
          <p:spPr>
            <a:xfrm>
              <a:off x="11035070" y="4116893"/>
              <a:ext cx="646331" cy="276999"/>
            </a:xfrm>
            <a:prstGeom prst="rect">
              <a:avLst/>
            </a:prstGeom>
            <a:noFill/>
          </p:spPr>
          <p:txBody>
            <a:bodyPr wrap="none" rtlCol="0">
              <a:spAutoFit/>
            </a:bodyPr>
            <a:lstStyle/>
            <a:p>
              <a:r>
                <a:rPr kumimoji="1" lang="ja-JP" altLang="en-US" sz="1200" b="1" dirty="0"/>
                <a:t>テレビ</a:t>
              </a:r>
            </a:p>
          </p:txBody>
        </p:sp>
        <p:sp>
          <p:nvSpPr>
            <p:cNvPr id="14" name="テキスト ボックス 13">
              <a:extLst>
                <a:ext uri="{FF2B5EF4-FFF2-40B4-BE49-F238E27FC236}">
                  <a16:creationId xmlns:a16="http://schemas.microsoft.com/office/drawing/2014/main" id="{1FB3C35C-1786-5213-0471-AB83DD064333}"/>
                </a:ext>
              </a:extLst>
            </p:cNvPr>
            <p:cNvSpPr txBox="1"/>
            <p:nvPr/>
          </p:nvSpPr>
          <p:spPr>
            <a:xfrm>
              <a:off x="8936396" y="2781554"/>
              <a:ext cx="646331" cy="276999"/>
            </a:xfrm>
            <a:prstGeom prst="rect">
              <a:avLst/>
            </a:prstGeom>
            <a:noFill/>
          </p:spPr>
          <p:txBody>
            <a:bodyPr wrap="none" rtlCol="0">
              <a:spAutoFit/>
            </a:bodyPr>
            <a:lstStyle/>
            <a:p>
              <a:r>
                <a:rPr kumimoji="1" lang="ja-JP" altLang="en-US" sz="1200" b="1" dirty="0"/>
                <a:t>マイク</a:t>
              </a:r>
            </a:p>
          </p:txBody>
        </p:sp>
        <p:sp>
          <p:nvSpPr>
            <p:cNvPr id="15" name="テキスト ボックス 14">
              <a:extLst>
                <a:ext uri="{FF2B5EF4-FFF2-40B4-BE49-F238E27FC236}">
                  <a16:creationId xmlns:a16="http://schemas.microsoft.com/office/drawing/2014/main" id="{63A1D798-1D13-2CE2-1BAC-CF4C0C806ECB}"/>
                </a:ext>
              </a:extLst>
            </p:cNvPr>
            <p:cNvSpPr txBox="1"/>
            <p:nvPr/>
          </p:nvSpPr>
          <p:spPr>
            <a:xfrm>
              <a:off x="5663551" y="2664329"/>
              <a:ext cx="1114408" cy="461665"/>
            </a:xfrm>
            <a:prstGeom prst="rect">
              <a:avLst/>
            </a:prstGeom>
            <a:noFill/>
          </p:spPr>
          <p:txBody>
            <a:bodyPr wrap="none" rtlCol="0">
              <a:spAutoFit/>
            </a:bodyPr>
            <a:lstStyle/>
            <a:p>
              <a:pPr algn="ctr"/>
              <a:r>
                <a:rPr kumimoji="1" lang="en-US" altLang="ja-JP" sz="1200" b="1" dirty="0"/>
                <a:t>Azure API</a:t>
              </a:r>
            </a:p>
            <a:p>
              <a:pPr algn="ctr"/>
              <a:r>
                <a:rPr lang="en-US" altLang="ja-JP" sz="1200" b="1" dirty="0"/>
                <a:t>Speech2text</a:t>
              </a:r>
              <a:endParaRPr kumimoji="1" lang="ja-JP" altLang="en-US" sz="1200" b="1" dirty="0"/>
            </a:p>
          </p:txBody>
        </p:sp>
        <p:cxnSp>
          <p:nvCxnSpPr>
            <p:cNvPr id="16" name="直線矢印コネクタ 15">
              <a:extLst>
                <a:ext uri="{FF2B5EF4-FFF2-40B4-BE49-F238E27FC236}">
                  <a16:creationId xmlns:a16="http://schemas.microsoft.com/office/drawing/2014/main" id="{6B7BD89D-BD69-A66F-205B-136806A77C9C}"/>
                </a:ext>
              </a:extLst>
            </p:cNvPr>
            <p:cNvCxnSpPr>
              <a:cxnSpLocks/>
            </p:cNvCxnSpPr>
            <p:nvPr/>
          </p:nvCxnSpPr>
          <p:spPr>
            <a:xfrm flipH="1">
              <a:off x="7543448"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テキスト ボックス 16">
              <a:extLst>
                <a:ext uri="{FF2B5EF4-FFF2-40B4-BE49-F238E27FC236}">
                  <a16:creationId xmlns:a16="http://schemas.microsoft.com/office/drawing/2014/main" id="{FE05D909-9705-5FD3-06FD-2A4F3749554E}"/>
                </a:ext>
              </a:extLst>
            </p:cNvPr>
            <p:cNvSpPr txBox="1"/>
            <p:nvPr/>
          </p:nvSpPr>
          <p:spPr>
            <a:xfrm>
              <a:off x="8870487" y="5452403"/>
              <a:ext cx="971741" cy="276999"/>
            </a:xfrm>
            <a:prstGeom prst="rect">
              <a:avLst/>
            </a:prstGeom>
            <a:noFill/>
          </p:spPr>
          <p:txBody>
            <a:bodyPr wrap="none" rtlCol="0">
              <a:spAutoFit/>
            </a:bodyPr>
            <a:lstStyle/>
            <a:p>
              <a:r>
                <a:rPr kumimoji="1" lang="en-US" altLang="ja-JP" sz="1200" b="1" dirty="0"/>
                <a:t>Web</a:t>
              </a:r>
              <a:r>
                <a:rPr kumimoji="1" lang="ja-JP" altLang="en-US" sz="1200" b="1" dirty="0"/>
                <a:t>カメラ</a:t>
              </a:r>
            </a:p>
          </p:txBody>
        </p:sp>
        <p:cxnSp>
          <p:nvCxnSpPr>
            <p:cNvPr id="18" name="直線矢印コネクタ 17">
              <a:extLst>
                <a:ext uri="{FF2B5EF4-FFF2-40B4-BE49-F238E27FC236}">
                  <a16:creationId xmlns:a16="http://schemas.microsoft.com/office/drawing/2014/main" id="{011C6DE7-4B19-175F-5773-BB1DD45CD840}"/>
                </a:ext>
              </a:extLst>
            </p:cNvPr>
            <p:cNvCxnSpPr>
              <a:cxnSpLocks/>
            </p:cNvCxnSpPr>
            <p:nvPr/>
          </p:nvCxnSpPr>
          <p:spPr>
            <a:xfrm flipH="1">
              <a:off x="9955744" y="4116893"/>
              <a:ext cx="777129" cy="73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図 18">
              <a:extLst>
                <a:ext uri="{FF2B5EF4-FFF2-40B4-BE49-F238E27FC236}">
                  <a16:creationId xmlns:a16="http://schemas.microsoft.com/office/drawing/2014/main" id="{01BED915-03C1-ABFB-5FE9-7C3F347B353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57679" y="4435119"/>
              <a:ext cx="1677748" cy="838874"/>
            </a:xfrm>
            <a:prstGeom prst="rect">
              <a:avLst/>
            </a:prstGeom>
          </p:spPr>
        </p:pic>
        <p:sp>
          <p:nvSpPr>
            <p:cNvPr id="20" name="テキスト ボックス 19">
              <a:extLst>
                <a:ext uri="{FF2B5EF4-FFF2-40B4-BE49-F238E27FC236}">
                  <a16:creationId xmlns:a16="http://schemas.microsoft.com/office/drawing/2014/main" id="{95FF71F1-39F7-7C91-3291-A1E3C5F496F8}"/>
                </a:ext>
              </a:extLst>
            </p:cNvPr>
            <p:cNvSpPr txBox="1"/>
            <p:nvPr/>
          </p:nvSpPr>
          <p:spPr>
            <a:xfrm>
              <a:off x="5572997" y="5225697"/>
              <a:ext cx="1771639" cy="461665"/>
            </a:xfrm>
            <a:prstGeom prst="rect">
              <a:avLst/>
            </a:prstGeom>
            <a:noFill/>
          </p:spPr>
          <p:txBody>
            <a:bodyPr wrap="none" rtlCol="0">
              <a:spAutoFit/>
            </a:bodyPr>
            <a:lstStyle/>
            <a:p>
              <a:pPr algn="ctr"/>
              <a:r>
                <a:rPr kumimoji="1" lang="en-US" altLang="ja-JP" sz="1200" b="1" dirty="0"/>
                <a:t>OpenCV</a:t>
              </a:r>
            </a:p>
            <a:p>
              <a:pPr algn="ctr"/>
              <a:r>
                <a:rPr lang="en-US" altLang="ja-JP" sz="1200" b="1" dirty="0"/>
                <a:t>Harr-like</a:t>
              </a:r>
              <a:r>
                <a:rPr lang="ja-JP" altLang="en-US" sz="1200" b="1" dirty="0"/>
                <a:t>による顔認識</a:t>
              </a:r>
              <a:endParaRPr kumimoji="1" lang="ja-JP" altLang="en-US" sz="1200" b="1" dirty="0"/>
            </a:p>
          </p:txBody>
        </p:sp>
        <p:cxnSp>
          <p:nvCxnSpPr>
            <p:cNvPr id="21" name="直線矢印コネクタ 20">
              <a:extLst>
                <a:ext uri="{FF2B5EF4-FFF2-40B4-BE49-F238E27FC236}">
                  <a16:creationId xmlns:a16="http://schemas.microsoft.com/office/drawing/2014/main" id="{36F0B0A5-B0B5-3D38-0143-BF80E25AB890}"/>
                </a:ext>
              </a:extLst>
            </p:cNvPr>
            <p:cNvCxnSpPr>
              <a:cxnSpLocks/>
            </p:cNvCxnSpPr>
            <p:nvPr/>
          </p:nvCxnSpPr>
          <p:spPr>
            <a:xfrm flipH="1">
              <a:off x="7490295" y="4964524"/>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グラフィックス 21" descr="人工知能 枠線">
              <a:extLst>
                <a:ext uri="{FF2B5EF4-FFF2-40B4-BE49-F238E27FC236}">
                  <a16:creationId xmlns:a16="http://schemas.microsoft.com/office/drawing/2014/main" id="{6AAB9BCB-96D0-03FC-FF1B-63B392D11E1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56555" y="1866244"/>
              <a:ext cx="914400" cy="914400"/>
            </a:xfrm>
            <a:prstGeom prst="rect">
              <a:avLst/>
            </a:prstGeom>
          </p:spPr>
        </p:pic>
        <p:pic>
          <p:nvPicPr>
            <p:cNvPr id="23" name="グラフィックス 22" descr="データベース 枠線">
              <a:extLst>
                <a:ext uri="{FF2B5EF4-FFF2-40B4-BE49-F238E27FC236}">
                  <a16:creationId xmlns:a16="http://schemas.microsoft.com/office/drawing/2014/main" id="{7859EE9F-8089-024C-615C-8075EEB5C0F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11326" y="1866244"/>
              <a:ext cx="914400" cy="914400"/>
            </a:xfrm>
            <a:prstGeom prst="rect">
              <a:avLst/>
            </a:prstGeom>
          </p:spPr>
        </p:pic>
        <p:pic>
          <p:nvPicPr>
            <p:cNvPr id="24" name="グラフィックス 23" descr="散布図 単色塗りつぶし">
              <a:extLst>
                <a:ext uri="{FF2B5EF4-FFF2-40B4-BE49-F238E27FC236}">
                  <a16:creationId xmlns:a16="http://schemas.microsoft.com/office/drawing/2014/main" id="{C43AD9ED-FD93-CA70-6E4D-A8B5D0ACC9B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56151" y="2361908"/>
              <a:ext cx="505323" cy="505323"/>
            </a:xfrm>
            <a:prstGeom prst="rect">
              <a:avLst/>
            </a:prstGeom>
          </p:spPr>
        </p:pic>
        <p:sp>
          <p:nvSpPr>
            <p:cNvPr id="25" name="テキスト ボックス 24">
              <a:extLst>
                <a:ext uri="{FF2B5EF4-FFF2-40B4-BE49-F238E27FC236}">
                  <a16:creationId xmlns:a16="http://schemas.microsoft.com/office/drawing/2014/main" id="{5BD56568-048C-F43F-916B-B48C8F942ED5}"/>
                </a:ext>
              </a:extLst>
            </p:cNvPr>
            <p:cNvSpPr txBox="1"/>
            <p:nvPr/>
          </p:nvSpPr>
          <p:spPr>
            <a:xfrm>
              <a:off x="7788056" y="2867231"/>
              <a:ext cx="748923" cy="261610"/>
            </a:xfrm>
            <a:prstGeom prst="rect">
              <a:avLst/>
            </a:prstGeom>
            <a:noFill/>
          </p:spPr>
          <p:txBody>
            <a:bodyPr wrap="none" rtlCol="0">
              <a:spAutoFit/>
            </a:bodyPr>
            <a:lstStyle/>
            <a:p>
              <a:r>
                <a:rPr kumimoji="1" lang="ja-JP" altLang="en-US" sz="1100" dirty="0"/>
                <a:t>音声信号</a:t>
              </a:r>
            </a:p>
          </p:txBody>
        </p:sp>
        <p:cxnSp>
          <p:nvCxnSpPr>
            <p:cNvPr id="26" name="直線矢印コネクタ 25">
              <a:extLst>
                <a:ext uri="{FF2B5EF4-FFF2-40B4-BE49-F238E27FC236}">
                  <a16:creationId xmlns:a16="http://schemas.microsoft.com/office/drawing/2014/main" id="{6AB4AC97-EAAA-F24B-D9DB-14C0D796EE74}"/>
                </a:ext>
              </a:extLst>
            </p:cNvPr>
            <p:cNvCxnSpPr>
              <a:cxnSpLocks/>
            </p:cNvCxnSpPr>
            <p:nvPr/>
          </p:nvCxnSpPr>
          <p:spPr>
            <a:xfrm flipH="1">
              <a:off x="3864512"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テキスト ボックス 26">
              <a:extLst>
                <a:ext uri="{FF2B5EF4-FFF2-40B4-BE49-F238E27FC236}">
                  <a16:creationId xmlns:a16="http://schemas.microsoft.com/office/drawing/2014/main" id="{C885FE08-8F80-7855-B8E7-7C400AC463BC}"/>
                </a:ext>
              </a:extLst>
            </p:cNvPr>
            <p:cNvSpPr txBox="1"/>
            <p:nvPr/>
          </p:nvSpPr>
          <p:spPr>
            <a:xfrm>
              <a:off x="4140626" y="2848487"/>
              <a:ext cx="748923" cy="430887"/>
            </a:xfrm>
            <a:prstGeom prst="rect">
              <a:avLst/>
            </a:prstGeom>
            <a:noFill/>
          </p:spPr>
          <p:txBody>
            <a:bodyPr wrap="none" rtlCol="0">
              <a:spAutoFit/>
            </a:bodyPr>
            <a:lstStyle/>
            <a:p>
              <a:r>
                <a:rPr lang="ja-JP" altLang="en-US" sz="1100" dirty="0"/>
                <a:t>テキスト</a:t>
              </a:r>
              <a:endParaRPr lang="en-US" altLang="ja-JP" sz="1100" dirty="0"/>
            </a:p>
            <a:p>
              <a:r>
                <a:rPr lang="ja-JP" altLang="en-US" sz="1100" dirty="0"/>
                <a:t>データ</a:t>
              </a:r>
              <a:endParaRPr kumimoji="1" lang="ja-JP" altLang="en-US" sz="1100" dirty="0"/>
            </a:p>
          </p:txBody>
        </p:sp>
        <p:sp>
          <p:nvSpPr>
            <p:cNvPr id="28" name="テキスト ボックス 27">
              <a:extLst>
                <a:ext uri="{FF2B5EF4-FFF2-40B4-BE49-F238E27FC236}">
                  <a16:creationId xmlns:a16="http://schemas.microsoft.com/office/drawing/2014/main" id="{E94E4CEB-6603-71DC-6594-05B235CC24A3}"/>
                </a:ext>
              </a:extLst>
            </p:cNvPr>
            <p:cNvSpPr txBox="1"/>
            <p:nvPr/>
          </p:nvSpPr>
          <p:spPr>
            <a:xfrm>
              <a:off x="2013595" y="2786932"/>
              <a:ext cx="1616147" cy="461665"/>
            </a:xfrm>
            <a:prstGeom prst="rect">
              <a:avLst/>
            </a:prstGeom>
            <a:noFill/>
          </p:spPr>
          <p:txBody>
            <a:bodyPr wrap="none" rtlCol="0">
              <a:spAutoFit/>
            </a:bodyPr>
            <a:lstStyle/>
            <a:p>
              <a:pPr algn="ctr"/>
              <a:r>
                <a:rPr kumimoji="1" lang="en-US" altLang="ja-JP" sz="1200" b="1" dirty="0"/>
                <a:t>chive+</a:t>
              </a:r>
              <a:r>
                <a:rPr kumimoji="1" lang="ja-JP" altLang="en-US" sz="1200" b="1" dirty="0"/>
                <a:t>自然言語処理</a:t>
              </a:r>
              <a:endParaRPr kumimoji="1" lang="en-US" altLang="ja-JP" sz="1200" b="1" dirty="0"/>
            </a:p>
            <a:p>
              <a:pPr algn="ctr"/>
              <a:r>
                <a:rPr lang="ja-JP" altLang="en-US" sz="1200" b="1" dirty="0"/>
                <a:t>炎上度推定モデル</a:t>
              </a:r>
              <a:endParaRPr kumimoji="1" lang="ja-JP" altLang="en-US" sz="1200" b="1" dirty="0"/>
            </a:p>
          </p:txBody>
        </p:sp>
        <p:pic>
          <p:nvPicPr>
            <p:cNvPr id="29" name="グラフィックス 28" descr="ノート PC 枠線">
              <a:extLst>
                <a:ext uri="{FF2B5EF4-FFF2-40B4-BE49-F238E27FC236}">
                  <a16:creationId xmlns:a16="http://schemas.microsoft.com/office/drawing/2014/main" id="{F78FDD2F-CC28-C5E3-8761-1130096ABF9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31760" y="4437725"/>
              <a:ext cx="914400" cy="914400"/>
            </a:xfrm>
            <a:prstGeom prst="rect">
              <a:avLst/>
            </a:prstGeom>
          </p:spPr>
        </p:pic>
        <p:cxnSp>
          <p:nvCxnSpPr>
            <p:cNvPr id="30" name="直線矢印コネクタ 29">
              <a:extLst>
                <a:ext uri="{FF2B5EF4-FFF2-40B4-BE49-F238E27FC236}">
                  <a16:creationId xmlns:a16="http://schemas.microsoft.com/office/drawing/2014/main" id="{9F59460A-8067-564F-CCD1-99126C262047}"/>
                </a:ext>
              </a:extLst>
            </p:cNvPr>
            <p:cNvCxnSpPr>
              <a:cxnSpLocks/>
            </p:cNvCxnSpPr>
            <p:nvPr/>
          </p:nvCxnSpPr>
          <p:spPr>
            <a:xfrm>
              <a:off x="2794639" y="3587604"/>
              <a:ext cx="0" cy="753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6582FDF3-92D1-79EF-1CB7-6E75127EDCFF}"/>
                </a:ext>
              </a:extLst>
            </p:cNvPr>
            <p:cNvSpPr txBox="1"/>
            <p:nvPr/>
          </p:nvSpPr>
          <p:spPr>
            <a:xfrm>
              <a:off x="2861787" y="4160500"/>
              <a:ext cx="607859" cy="261610"/>
            </a:xfrm>
            <a:prstGeom prst="rect">
              <a:avLst/>
            </a:prstGeom>
            <a:noFill/>
          </p:spPr>
          <p:txBody>
            <a:bodyPr wrap="none" rtlCol="0">
              <a:spAutoFit/>
            </a:bodyPr>
            <a:lstStyle/>
            <a:p>
              <a:r>
                <a:rPr kumimoji="1" lang="ja-JP" altLang="en-US" sz="1100" dirty="0">
                  <a:solidFill>
                    <a:srgbClr val="FF0000"/>
                  </a:solidFill>
                </a:rPr>
                <a:t>炎上度</a:t>
              </a:r>
            </a:p>
          </p:txBody>
        </p:sp>
        <p:cxnSp>
          <p:nvCxnSpPr>
            <p:cNvPr id="33" name="直線矢印コネクタ 32">
              <a:extLst>
                <a:ext uri="{FF2B5EF4-FFF2-40B4-BE49-F238E27FC236}">
                  <a16:creationId xmlns:a16="http://schemas.microsoft.com/office/drawing/2014/main" id="{41044154-DA46-3F76-1B79-97E982A3BA7F}"/>
                </a:ext>
              </a:extLst>
            </p:cNvPr>
            <p:cNvCxnSpPr>
              <a:cxnSpLocks/>
            </p:cNvCxnSpPr>
            <p:nvPr/>
          </p:nvCxnSpPr>
          <p:spPr>
            <a:xfrm flipH="1">
              <a:off x="3839752" y="4881320"/>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3B7E46A8-FA53-78A2-1E70-B67FEFD4A14C}"/>
                </a:ext>
              </a:extLst>
            </p:cNvPr>
            <p:cNvSpPr txBox="1"/>
            <p:nvPr/>
          </p:nvSpPr>
          <p:spPr>
            <a:xfrm>
              <a:off x="-17582" y="6095773"/>
              <a:ext cx="1261884" cy="276999"/>
            </a:xfrm>
            <a:prstGeom prst="rect">
              <a:avLst/>
            </a:prstGeom>
            <a:noFill/>
          </p:spPr>
          <p:txBody>
            <a:bodyPr wrap="none" rtlCol="0">
              <a:spAutoFit/>
            </a:bodyPr>
            <a:lstStyle/>
            <a:p>
              <a:r>
                <a:rPr kumimoji="1" lang="ja-JP" altLang="en-US" sz="1200" b="1" dirty="0"/>
                <a:t>スマートグラス</a:t>
              </a:r>
            </a:p>
          </p:txBody>
        </p:sp>
        <p:sp>
          <p:nvSpPr>
            <p:cNvPr id="35" name="テキスト ボックス 34">
              <a:extLst>
                <a:ext uri="{FF2B5EF4-FFF2-40B4-BE49-F238E27FC236}">
                  <a16:creationId xmlns:a16="http://schemas.microsoft.com/office/drawing/2014/main" id="{30864068-67C0-C729-C294-ACCB3457331F}"/>
                </a:ext>
              </a:extLst>
            </p:cNvPr>
            <p:cNvSpPr txBox="1"/>
            <p:nvPr/>
          </p:nvSpPr>
          <p:spPr>
            <a:xfrm>
              <a:off x="2258017" y="5336221"/>
              <a:ext cx="1261884" cy="461665"/>
            </a:xfrm>
            <a:prstGeom prst="rect">
              <a:avLst/>
            </a:prstGeom>
            <a:noFill/>
          </p:spPr>
          <p:txBody>
            <a:bodyPr wrap="none" rtlCol="0">
              <a:spAutoFit/>
            </a:bodyPr>
            <a:lstStyle/>
            <a:p>
              <a:pPr algn="ctr"/>
              <a:r>
                <a:rPr kumimoji="1" lang="ja-JP" altLang="en-US" sz="1200" b="1" dirty="0"/>
                <a:t>スカウター画面</a:t>
              </a:r>
              <a:endParaRPr kumimoji="1" lang="en-US" altLang="ja-JP" sz="1200" b="1" dirty="0"/>
            </a:p>
            <a:p>
              <a:pPr algn="ctr"/>
              <a:r>
                <a:rPr lang="ja-JP" altLang="en-US" sz="1200" b="1" dirty="0"/>
                <a:t>動的生成</a:t>
              </a:r>
              <a:endParaRPr kumimoji="1" lang="ja-JP" altLang="en-US" sz="1200" b="1" dirty="0"/>
            </a:p>
          </p:txBody>
        </p:sp>
        <p:cxnSp>
          <p:nvCxnSpPr>
            <p:cNvPr id="36" name="コネクタ: 曲線 35">
              <a:extLst>
                <a:ext uri="{FF2B5EF4-FFF2-40B4-BE49-F238E27FC236}">
                  <a16:creationId xmlns:a16="http://schemas.microsoft.com/office/drawing/2014/main" id="{EC9B6E52-3BB7-6A1A-B206-E94467CB051C}"/>
                </a:ext>
              </a:extLst>
            </p:cNvPr>
            <p:cNvCxnSpPr>
              <a:cxnSpLocks/>
            </p:cNvCxnSpPr>
            <p:nvPr/>
          </p:nvCxnSpPr>
          <p:spPr>
            <a:xfrm rot="10800000" flipV="1">
              <a:off x="1268264" y="4976942"/>
              <a:ext cx="830512" cy="8006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37" name="グラフィックス 36" descr="フィルム ストリップ 枠線">
              <a:extLst>
                <a:ext uri="{FF2B5EF4-FFF2-40B4-BE49-F238E27FC236}">
                  <a16:creationId xmlns:a16="http://schemas.microsoft.com/office/drawing/2014/main" id="{3872817D-AA01-8C61-B5DA-11F561F42DE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16843" y="5108610"/>
              <a:ext cx="468011" cy="468011"/>
            </a:xfrm>
            <a:prstGeom prst="rect">
              <a:avLst/>
            </a:prstGeom>
          </p:spPr>
        </p:pic>
        <p:sp>
          <p:nvSpPr>
            <p:cNvPr id="38" name="テキスト ボックス 37">
              <a:extLst>
                <a:ext uri="{FF2B5EF4-FFF2-40B4-BE49-F238E27FC236}">
                  <a16:creationId xmlns:a16="http://schemas.microsoft.com/office/drawing/2014/main" id="{B2F457F4-4545-F8BF-8433-2CA32695790A}"/>
                </a:ext>
              </a:extLst>
            </p:cNvPr>
            <p:cNvSpPr txBox="1"/>
            <p:nvPr/>
          </p:nvSpPr>
          <p:spPr>
            <a:xfrm>
              <a:off x="7967539" y="5597533"/>
              <a:ext cx="466794" cy="261610"/>
            </a:xfrm>
            <a:prstGeom prst="rect">
              <a:avLst/>
            </a:prstGeom>
            <a:noFill/>
          </p:spPr>
          <p:txBody>
            <a:bodyPr wrap="none" rtlCol="0">
              <a:spAutoFit/>
            </a:bodyPr>
            <a:lstStyle/>
            <a:p>
              <a:r>
                <a:rPr kumimoji="1" lang="ja-JP" altLang="en-US" sz="1100" dirty="0"/>
                <a:t>映像</a:t>
              </a:r>
            </a:p>
          </p:txBody>
        </p:sp>
        <p:grpSp>
          <p:nvGrpSpPr>
            <p:cNvPr id="39" name="グループ化 38">
              <a:extLst>
                <a:ext uri="{FF2B5EF4-FFF2-40B4-BE49-F238E27FC236}">
                  <a16:creationId xmlns:a16="http://schemas.microsoft.com/office/drawing/2014/main" id="{8D0FEF8B-C314-C46C-828C-CE76E327EF98}"/>
                </a:ext>
              </a:extLst>
            </p:cNvPr>
            <p:cNvGrpSpPr/>
            <p:nvPr/>
          </p:nvGrpSpPr>
          <p:grpSpPr>
            <a:xfrm>
              <a:off x="3997184" y="5117190"/>
              <a:ext cx="809471" cy="520128"/>
              <a:chOff x="9157011" y="5570845"/>
              <a:chExt cx="1725168" cy="1064702"/>
            </a:xfrm>
          </p:grpSpPr>
          <p:sp>
            <p:nvSpPr>
              <p:cNvPr id="40" name="正方形/長方形 39">
                <a:extLst>
                  <a:ext uri="{FF2B5EF4-FFF2-40B4-BE49-F238E27FC236}">
                    <a16:creationId xmlns:a16="http://schemas.microsoft.com/office/drawing/2014/main" id="{52ECC19B-3DCE-6F15-0628-35F282B54746}"/>
                  </a:ext>
                </a:extLst>
              </p:cNvPr>
              <p:cNvSpPr/>
              <p:nvPr/>
            </p:nvSpPr>
            <p:spPr>
              <a:xfrm>
                <a:off x="9157011" y="5570845"/>
                <a:ext cx="1725168" cy="1041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pic>
            <p:nvPicPr>
              <p:cNvPr id="41" name="グラフィックス 40" descr="ユーザー 枠線">
                <a:extLst>
                  <a:ext uri="{FF2B5EF4-FFF2-40B4-BE49-F238E27FC236}">
                    <a16:creationId xmlns:a16="http://schemas.microsoft.com/office/drawing/2014/main" id="{3BF2ECC5-AFF3-80C9-D903-F6655598184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618065" y="5832488"/>
                <a:ext cx="803059" cy="803059"/>
              </a:xfrm>
              <a:prstGeom prst="rect">
                <a:avLst/>
              </a:prstGeom>
            </p:spPr>
          </p:pic>
          <p:sp>
            <p:nvSpPr>
              <p:cNvPr id="42" name="正方形/長方形 41">
                <a:extLst>
                  <a:ext uri="{FF2B5EF4-FFF2-40B4-BE49-F238E27FC236}">
                    <a16:creationId xmlns:a16="http://schemas.microsoft.com/office/drawing/2014/main" id="{28805990-C8A2-4335-E9B5-4066A1D33793}"/>
                  </a:ext>
                </a:extLst>
              </p:cNvPr>
              <p:cNvSpPr/>
              <p:nvPr/>
            </p:nvSpPr>
            <p:spPr>
              <a:xfrm>
                <a:off x="9691031" y="5781379"/>
                <a:ext cx="668870" cy="475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43" name="テキスト ボックス 42">
              <a:extLst>
                <a:ext uri="{FF2B5EF4-FFF2-40B4-BE49-F238E27FC236}">
                  <a16:creationId xmlns:a16="http://schemas.microsoft.com/office/drawing/2014/main" id="{5EAFBBC0-008C-C367-EC0C-610632AB4CFA}"/>
                </a:ext>
              </a:extLst>
            </p:cNvPr>
            <p:cNvSpPr txBox="1"/>
            <p:nvPr/>
          </p:nvSpPr>
          <p:spPr>
            <a:xfrm>
              <a:off x="3839752" y="5685340"/>
              <a:ext cx="1031051" cy="261610"/>
            </a:xfrm>
            <a:prstGeom prst="rect">
              <a:avLst/>
            </a:prstGeom>
            <a:noFill/>
          </p:spPr>
          <p:txBody>
            <a:bodyPr wrap="none" rtlCol="0">
              <a:spAutoFit/>
            </a:bodyPr>
            <a:lstStyle/>
            <a:p>
              <a:r>
                <a:rPr lang="ja-JP" altLang="en-US" sz="1100" dirty="0"/>
                <a:t>顔の切り抜き</a:t>
              </a:r>
              <a:endParaRPr kumimoji="1" lang="ja-JP" altLang="en-US" sz="1100" dirty="0"/>
            </a:p>
          </p:txBody>
        </p:sp>
        <p:pic>
          <p:nvPicPr>
            <p:cNvPr id="45" name="グラフィックス 44" descr="チャットの吹き出し 枠線">
              <a:extLst>
                <a:ext uri="{FF2B5EF4-FFF2-40B4-BE49-F238E27FC236}">
                  <a16:creationId xmlns:a16="http://schemas.microsoft.com/office/drawing/2014/main" id="{B336AEC0-7239-54CB-8AD3-0472E175593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255896" y="2378018"/>
              <a:ext cx="568065" cy="568065"/>
            </a:xfrm>
            <a:prstGeom prst="rect">
              <a:avLst/>
            </a:prstGeom>
          </p:spPr>
        </p:pic>
      </p:grpSp>
      <p:sp>
        <p:nvSpPr>
          <p:cNvPr id="47" name="正方形/長方形 46">
            <a:extLst>
              <a:ext uri="{FF2B5EF4-FFF2-40B4-BE49-F238E27FC236}">
                <a16:creationId xmlns:a16="http://schemas.microsoft.com/office/drawing/2014/main" id="{E61E6367-66AB-DA1D-154A-E7E4928BEB11}"/>
              </a:ext>
            </a:extLst>
          </p:cNvPr>
          <p:cNvSpPr/>
          <p:nvPr/>
        </p:nvSpPr>
        <p:spPr>
          <a:xfrm>
            <a:off x="5426883" y="4363703"/>
            <a:ext cx="1619489" cy="18535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kumimoji="1" lang="ja-JP" altLang="en-US" dirty="0">
              <a:solidFill>
                <a:srgbClr val="FF0000"/>
              </a:solidFill>
            </a:endParaRPr>
          </a:p>
        </p:txBody>
      </p:sp>
      <p:cxnSp>
        <p:nvCxnSpPr>
          <p:cNvPr id="49" name="直線矢印コネクタ 48">
            <a:extLst>
              <a:ext uri="{FF2B5EF4-FFF2-40B4-BE49-F238E27FC236}">
                <a16:creationId xmlns:a16="http://schemas.microsoft.com/office/drawing/2014/main" id="{AA94593C-2B80-13B3-4F09-849A54EACB90}"/>
              </a:ext>
            </a:extLst>
          </p:cNvPr>
          <p:cNvCxnSpPr/>
          <p:nvPr/>
        </p:nvCxnSpPr>
        <p:spPr>
          <a:xfrm>
            <a:off x="3633556" y="5351244"/>
            <a:ext cx="151051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410F7F25-1AD0-A486-6C01-4059C42F57D8}"/>
              </a:ext>
            </a:extLst>
          </p:cNvPr>
          <p:cNvSpPr txBox="1"/>
          <p:nvPr/>
        </p:nvSpPr>
        <p:spPr>
          <a:xfrm>
            <a:off x="2604301" y="5133061"/>
            <a:ext cx="902811" cy="523220"/>
          </a:xfrm>
          <a:prstGeom prst="rect">
            <a:avLst/>
          </a:prstGeom>
          <a:noFill/>
        </p:spPr>
        <p:txBody>
          <a:bodyPr wrap="none" rtlCol="0">
            <a:spAutoFit/>
          </a:bodyPr>
          <a:lstStyle/>
          <a:p>
            <a:r>
              <a:rPr kumimoji="1" lang="ja-JP" altLang="en-US" sz="2800" b="1" dirty="0"/>
              <a:t>ココ</a:t>
            </a:r>
          </a:p>
        </p:txBody>
      </p:sp>
      <p:sp>
        <p:nvSpPr>
          <p:cNvPr id="51" name="テキスト ボックス 50">
            <a:extLst>
              <a:ext uri="{FF2B5EF4-FFF2-40B4-BE49-F238E27FC236}">
                <a16:creationId xmlns:a16="http://schemas.microsoft.com/office/drawing/2014/main" id="{9CF6D158-233C-66EA-8D72-DDD6ED86A0FF}"/>
              </a:ext>
            </a:extLst>
          </p:cNvPr>
          <p:cNvSpPr txBox="1"/>
          <p:nvPr/>
        </p:nvSpPr>
        <p:spPr>
          <a:xfrm>
            <a:off x="212973" y="1635978"/>
            <a:ext cx="11363331" cy="138499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算出した炎上度</a:t>
            </a:r>
            <a:r>
              <a:rPr lang="ja-JP" altLang="en-US" sz="2800" dirty="0"/>
              <a:t>に応じて、</a:t>
            </a:r>
            <a:r>
              <a:rPr kumimoji="1" lang="ja-JP" altLang="en-US" sz="2800" dirty="0"/>
              <a:t>炎の映像、アナウンサーの画像を動的に生成する部分</a:t>
            </a:r>
            <a:endParaRPr kumimoji="1" lang="en-US" altLang="ja-JP" sz="2800" dirty="0"/>
          </a:p>
          <a:p>
            <a:pPr marL="285750" indent="-285750">
              <a:buFont typeface="Arial" panose="020B0604020202020204" pitchFamily="34" charset="0"/>
              <a:buChar char="•"/>
            </a:pPr>
            <a:r>
              <a:rPr kumimoji="1" lang="ja-JP" altLang="en-US" sz="2800" dirty="0"/>
              <a:t>非同期処理を実装することで解決</a:t>
            </a:r>
          </a:p>
        </p:txBody>
      </p:sp>
      <p:pic>
        <p:nvPicPr>
          <p:cNvPr id="52" name="グラフィックス 51" descr="火 枠線">
            <a:extLst>
              <a:ext uri="{FF2B5EF4-FFF2-40B4-BE49-F238E27FC236}">
                <a16:creationId xmlns:a16="http://schemas.microsoft.com/office/drawing/2014/main" id="{F8ADFD7F-CA23-3E6F-2DE1-9A1BB7A7992E}"/>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297870" y="4406696"/>
            <a:ext cx="448112" cy="448112"/>
          </a:xfrm>
          <a:prstGeom prst="rect">
            <a:avLst/>
          </a:prstGeom>
        </p:spPr>
      </p:pic>
    </p:spTree>
    <p:extLst>
      <p:ext uri="{BB962C8B-B14F-4D97-AF65-F5344CB8AC3E}">
        <p14:creationId xmlns:p14="http://schemas.microsoft.com/office/powerpoint/2010/main" val="313016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2AFAD-189D-A01C-B259-B7CB5EC330F7}"/>
              </a:ext>
            </a:extLst>
          </p:cNvPr>
          <p:cNvSpPr>
            <a:spLocks noGrp="1"/>
          </p:cNvSpPr>
          <p:nvPr>
            <p:ph type="title"/>
          </p:nvPr>
        </p:nvSpPr>
        <p:spPr>
          <a:xfrm>
            <a:off x="838200" y="173351"/>
            <a:ext cx="10515600" cy="1325563"/>
          </a:xfrm>
        </p:spPr>
        <p:txBody>
          <a:bodyPr/>
          <a:lstStyle/>
          <a:p>
            <a:r>
              <a:rPr kumimoji="1" lang="ja-JP" altLang="en-US" dirty="0"/>
              <a:t>補足</a:t>
            </a:r>
            <a:r>
              <a:rPr lang="ja-JP" altLang="en-US" dirty="0"/>
              <a:t>２</a:t>
            </a:r>
            <a:r>
              <a:rPr kumimoji="1" lang="ja-JP" altLang="en-US" dirty="0"/>
              <a:t>：</a:t>
            </a:r>
            <a:r>
              <a:rPr lang="ja-JP" altLang="en-US" dirty="0"/>
              <a:t>工夫</a:t>
            </a:r>
            <a:r>
              <a:rPr kumimoji="1" lang="ja-JP" altLang="en-US" dirty="0"/>
              <a:t>した点</a:t>
            </a:r>
          </a:p>
        </p:txBody>
      </p:sp>
      <p:sp>
        <p:nvSpPr>
          <p:cNvPr id="3" name="コンテンツ プレースホルダー 2">
            <a:extLst>
              <a:ext uri="{FF2B5EF4-FFF2-40B4-BE49-F238E27FC236}">
                <a16:creationId xmlns:a16="http://schemas.microsoft.com/office/drawing/2014/main" id="{27585E1A-C7A3-5F4C-8727-4359DF119E13}"/>
              </a:ext>
            </a:extLst>
          </p:cNvPr>
          <p:cNvSpPr>
            <a:spLocks noGrp="1"/>
          </p:cNvSpPr>
          <p:nvPr>
            <p:ph idx="1"/>
          </p:nvPr>
        </p:nvSpPr>
        <p:spPr>
          <a:xfrm>
            <a:off x="728472" y="1715820"/>
            <a:ext cx="10515600" cy="1511807"/>
          </a:xfrm>
        </p:spPr>
        <p:txBody>
          <a:bodyPr>
            <a:normAutofit/>
          </a:bodyPr>
          <a:lstStyle/>
          <a:p>
            <a:r>
              <a:rPr kumimoji="1" lang="ja-JP" altLang="en-US" dirty="0"/>
              <a:t>単語の分散表現（単語を単なる数値に置き換える）から、自然言語処理によって炎上ワードとの類似度を算出</a:t>
            </a:r>
            <a:endParaRPr kumimoji="1" lang="en-US" altLang="ja-JP" dirty="0"/>
          </a:p>
          <a:p>
            <a:r>
              <a:rPr lang="ja-JP" altLang="en-US" dirty="0"/>
              <a:t>独自の炎上度推定モデルを作成</a:t>
            </a:r>
            <a:endParaRPr kumimoji="1" lang="ja-JP" altLang="en-US" dirty="0"/>
          </a:p>
        </p:txBody>
      </p:sp>
      <p:grpSp>
        <p:nvGrpSpPr>
          <p:cNvPr id="4" name="グループ化 3">
            <a:extLst>
              <a:ext uri="{FF2B5EF4-FFF2-40B4-BE49-F238E27FC236}">
                <a16:creationId xmlns:a16="http://schemas.microsoft.com/office/drawing/2014/main" id="{B7C532CB-B256-09B1-8A07-E0ECCACAEB7F}"/>
              </a:ext>
            </a:extLst>
          </p:cNvPr>
          <p:cNvGrpSpPr/>
          <p:nvPr/>
        </p:nvGrpSpPr>
        <p:grpSpPr>
          <a:xfrm>
            <a:off x="4361688" y="3136392"/>
            <a:ext cx="7550545" cy="3236380"/>
            <a:chOff x="-17582" y="1690688"/>
            <a:chExt cx="11929815" cy="4682084"/>
          </a:xfrm>
        </p:grpSpPr>
        <p:grpSp>
          <p:nvGrpSpPr>
            <p:cNvPr id="5" name="グループ化 4">
              <a:extLst>
                <a:ext uri="{FF2B5EF4-FFF2-40B4-BE49-F238E27FC236}">
                  <a16:creationId xmlns:a16="http://schemas.microsoft.com/office/drawing/2014/main" id="{D94F9A26-A64B-5734-ACF2-2F940C6E121E}"/>
                </a:ext>
              </a:extLst>
            </p:cNvPr>
            <p:cNvGrpSpPr/>
            <p:nvPr/>
          </p:nvGrpSpPr>
          <p:grpSpPr>
            <a:xfrm>
              <a:off x="5457679" y="1690688"/>
              <a:ext cx="973912" cy="883539"/>
              <a:chOff x="5867400" y="2778823"/>
              <a:chExt cx="973912" cy="883539"/>
            </a:xfrm>
          </p:grpSpPr>
          <p:pic>
            <p:nvPicPr>
              <p:cNvPr id="44" name="グラフィックス 43">
                <a:extLst>
                  <a:ext uri="{FF2B5EF4-FFF2-40B4-BE49-F238E27FC236}">
                    <a16:creationId xmlns:a16="http://schemas.microsoft.com/office/drawing/2014/main" id="{56B8D00E-2E89-311B-5A4C-53D925EA2E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7400" y="3195637"/>
                <a:ext cx="457200" cy="466725"/>
              </a:xfrm>
              <a:prstGeom prst="rect">
                <a:avLst/>
              </a:prstGeom>
            </p:spPr>
          </p:pic>
          <p:pic>
            <p:nvPicPr>
              <p:cNvPr id="45" name="グラフィックス 44">
                <a:extLst>
                  <a:ext uri="{FF2B5EF4-FFF2-40B4-BE49-F238E27FC236}">
                    <a16:creationId xmlns:a16="http://schemas.microsoft.com/office/drawing/2014/main" id="{B4CD2180-9F25-BD92-57C5-CF769E578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1136" y="2778823"/>
                <a:ext cx="650176" cy="650176"/>
              </a:xfrm>
              <a:prstGeom prst="rect">
                <a:avLst/>
              </a:prstGeom>
            </p:spPr>
          </p:pic>
        </p:grpSp>
        <p:pic>
          <p:nvPicPr>
            <p:cNvPr id="6" name="グラフィックス 5">
              <a:extLst>
                <a:ext uri="{FF2B5EF4-FFF2-40B4-BE49-F238E27FC236}">
                  <a16:creationId xmlns:a16="http://schemas.microsoft.com/office/drawing/2014/main" id="{491FE4AD-537A-4DCA-B7B2-F375C15B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46621" y="1870158"/>
              <a:ext cx="741960" cy="741960"/>
            </a:xfrm>
            <a:prstGeom prst="rect">
              <a:avLst/>
            </a:prstGeom>
          </p:spPr>
        </p:pic>
        <p:pic>
          <p:nvPicPr>
            <p:cNvPr id="7" name="グラフィックス 6" descr="眼鏡 枠線">
              <a:extLst>
                <a:ext uri="{FF2B5EF4-FFF2-40B4-BE49-F238E27FC236}">
                  <a16:creationId xmlns:a16="http://schemas.microsoft.com/office/drawing/2014/main" id="{5AF5B8A6-1D44-892A-B699-85C71D4D47F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181" y="5392741"/>
              <a:ext cx="914400" cy="914400"/>
            </a:xfrm>
            <a:prstGeom prst="rect">
              <a:avLst/>
            </a:prstGeom>
          </p:spPr>
        </p:pic>
        <p:pic>
          <p:nvPicPr>
            <p:cNvPr id="8" name="グラフィックス 7" descr="テレビ 枠線">
              <a:extLst>
                <a:ext uri="{FF2B5EF4-FFF2-40B4-BE49-F238E27FC236}">
                  <a16:creationId xmlns:a16="http://schemas.microsoft.com/office/drawing/2014/main" id="{78BF8D75-4006-85FB-0B21-2B9125A504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97833" y="3202493"/>
              <a:ext cx="914400" cy="914400"/>
            </a:xfrm>
            <a:prstGeom prst="rect">
              <a:avLst/>
            </a:prstGeom>
          </p:spPr>
        </p:pic>
        <p:pic>
          <p:nvPicPr>
            <p:cNvPr id="9" name="グラフィックス 8" descr="Web カメラ 枠線">
              <a:extLst>
                <a:ext uri="{FF2B5EF4-FFF2-40B4-BE49-F238E27FC236}">
                  <a16:creationId xmlns:a16="http://schemas.microsoft.com/office/drawing/2014/main" id="{15B95161-EC27-1456-84D5-44D3E5897B9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61426" y="4360913"/>
              <a:ext cx="914400" cy="914400"/>
            </a:xfrm>
            <a:prstGeom prst="rect">
              <a:avLst/>
            </a:prstGeom>
          </p:spPr>
        </p:pic>
        <p:pic>
          <p:nvPicPr>
            <p:cNvPr id="10" name="グラフィックス 9" descr="無線マイク 枠線">
              <a:extLst>
                <a:ext uri="{FF2B5EF4-FFF2-40B4-BE49-F238E27FC236}">
                  <a16:creationId xmlns:a16="http://schemas.microsoft.com/office/drawing/2014/main" id="{12EEC4F9-24E0-9F68-5245-DE5873CD88E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99159" y="1762246"/>
              <a:ext cx="914400" cy="914400"/>
            </a:xfrm>
            <a:prstGeom prst="rect">
              <a:avLst/>
            </a:prstGeom>
          </p:spPr>
        </p:pic>
        <p:cxnSp>
          <p:nvCxnSpPr>
            <p:cNvPr id="11" name="直線矢印コネクタ 10">
              <a:extLst>
                <a:ext uri="{FF2B5EF4-FFF2-40B4-BE49-F238E27FC236}">
                  <a16:creationId xmlns:a16="http://schemas.microsoft.com/office/drawing/2014/main" id="{BA849ECB-4C3E-FAC7-0D9E-2FAB660FD099}"/>
                </a:ext>
              </a:extLst>
            </p:cNvPr>
            <p:cNvCxnSpPr>
              <a:cxnSpLocks/>
            </p:cNvCxnSpPr>
            <p:nvPr/>
          </p:nvCxnSpPr>
          <p:spPr>
            <a:xfrm flipH="1" flipV="1">
              <a:off x="9955744" y="2439104"/>
              <a:ext cx="717098" cy="709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D1576FF2-F500-80D8-A4F7-539F48E9E172}"/>
                </a:ext>
              </a:extLst>
            </p:cNvPr>
            <p:cNvSpPr txBox="1"/>
            <p:nvPr/>
          </p:nvSpPr>
          <p:spPr>
            <a:xfrm>
              <a:off x="11035070" y="4116893"/>
              <a:ext cx="646331" cy="276999"/>
            </a:xfrm>
            <a:prstGeom prst="rect">
              <a:avLst/>
            </a:prstGeom>
            <a:noFill/>
          </p:spPr>
          <p:txBody>
            <a:bodyPr wrap="none" rtlCol="0">
              <a:spAutoFit/>
            </a:bodyPr>
            <a:lstStyle/>
            <a:p>
              <a:r>
                <a:rPr kumimoji="1" lang="ja-JP" altLang="en-US" sz="1200" b="1" dirty="0"/>
                <a:t>テレビ</a:t>
              </a:r>
            </a:p>
          </p:txBody>
        </p:sp>
        <p:sp>
          <p:nvSpPr>
            <p:cNvPr id="13" name="テキスト ボックス 12">
              <a:extLst>
                <a:ext uri="{FF2B5EF4-FFF2-40B4-BE49-F238E27FC236}">
                  <a16:creationId xmlns:a16="http://schemas.microsoft.com/office/drawing/2014/main" id="{33A6BA58-96B4-AB38-5E46-AAB2E92D69AD}"/>
                </a:ext>
              </a:extLst>
            </p:cNvPr>
            <p:cNvSpPr txBox="1"/>
            <p:nvPr/>
          </p:nvSpPr>
          <p:spPr>
            <a:xfrm>
              <a:off x="8936396" y="2781554"/>
              <a:ext cx="646331" cy="276999"/>
            </a:xfrm>
            <a:prstGeom prst="rect">
              <a:avLst/>
            </a:prstGeom>
            <a:noFill/>
          </p:spPr>
          <p:txBody>
            <a:bodyPr wrap="none" rtlCol="0">
              <a:spAutoFit/>
            </a:bodyPr>
            <a:lstStyle/>
            <a:p>
              <a:r>
                <a:rPr kumimoji="1" lang="ja-JP" altLang="en-US" sz="1200" b="1" dirty="0"/>
                <a:t>マイク</a:t>
              </a:r>
            </a:p>
          </p:txBody>
        </p:sp>
        <p:sp>
          <p:nvSpPr>
            <p:cNvPr id="14" name="テキスト ボックス 13">
              <a:extLst>
                <a:ext uri="{FF2B5EF4-FFF2-40B4-BE49-F238E27FC236}">
                  <a16:creationId xmlns:a16="http://schemas.microsoft.com/office/drawing/2014/main" id="{4DB930F1-F79C-AB75-04E1-FE8F2D6B3A99}"/>
                </a:ext>
              </a:extLst>
            </p:cNvPr>
            <p:cNvSpPr txBox="1"/>
            <p:nvPr/>
          </p:nvSpPr>
          <p:spPr>
            <a:xfrm>
              <a:off x="5663551" y="2664329"/>
              <a:ext cx="1114408" cy="461665"/>
            </a:xfrm>
            <a:prstGeom prst="rect">
              <a:avLst/>
            </a:prstGeom>
            <a:noFill/>
          </p:spPr>
          <p:txBody>
            <a:bodyPr wrap="none" rtlCol="0">
              <a:spAutoFit/>
            </a:bodyPr>
            <a:lstStyle/>
            <a:p>
              <a:pPr algn="ctr"/>
              <a:r>
                <a:rPr kumimoji="1" lang="en-US" altLang="ja-JP" sz="1200" b="1" dirty="0"/>
                <a:t>Azure API</a:t>
              </a:r>
            </a:p>
            <a:p>
              <a:pPr algn="ctr"/>
              <a:r>
                <a:rPr lang="en-US" altLang="ja-JP" sz="1200" b="1" dirty="0"/>
                <a:t>Speech2text</a:t>
              </a:r>
              <a:endParaRPr kumimoji="1" lang="ja-JP" altLang="en-US" sz="1200" b="1" dirty="0"/>
            </a:p>
          </p:txBody>
        </p:sp>
        <p:cxnSp>
          <p:nvCxnSpPr>
            <p:cNvPr id="15" name="直線矢印コネクタ 14">
              <a:extLst>
                <a:ext uri="{FF2B5EF4-FFF2-40B4-BE49-F238E27FC236}">
                  <a16:creationId xmlns:a16="http://schemas.microsoft.com/office/drawing/2014/main" id="{64E4144D-30FF-C928-9A48-5E0C69CBCC38}"/>
                </a:ext>
              </a:extLst>
            </p:cNvPr>
            <p:cNvCxnSpPr>
              <a:cxnSpLocks/>
            </p:cNvCxnSpPr>
            <p:nvPr/>
          </p:nvCxnSpPr>
          <p:spPr>
            <a:xfrm flipH="1">
              <a:off x="7543448"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A8E9F7A8-4647-BB6D-DEDF-846007827123}"/>
                </a:ext>
              </a:extLst>
            </p:cNvPr>
            <p:cNvSpPr txBox="1"/>
            <p:nvPr/>
          </p:nvSpPr>
          <p:spPr>
            <a:xfrm>
              <a:off x="8870487" y="5452403"/>
              <a:ext cx="971741" cy="276999"/>
            </a:xfrm>
            <a:prstGeom prst="rect">
              <a:avLst/>
            </a:prstGeom>
            <a:noFill/>
          </p:spPr>
          <p:txBody>
            <a:bodyPr wrap="none" rtlCol="0">
              <a:spAutoFit/>
            </a:bodyPr>
            <a:lstStyle/>
            <a:p>
              <a:r>
                <a:rPr kumimoji="1" lang="en-US" altLang="ja-JP" sz="1200" b="1" dirty="0"/>
                <a:t>Web</a:t>
              </a:r>
              <a:r>
                <a:rPr kumimoji="1" lang="ja-JP" altLang="en-US" sz="1200" b="1" dirty="0"/>
                <a:t>カメラ</a:t>
              </a:r>
            </a:p>
          </p:txBody>
        </p:sp>
        <p:cxnSp>
          <p:nvCxnSpPr>
            <p:cNvPr id="17" name="直線矢印コネクタ 16">
              <a:extLst>
                <a:ext uri="{FF2B5EF4-FFF2-40B4-BE49-F238E27FC236}">
                  <a16:creationId xmlns:a16="http://schemas.microsoft.com/office/drawing/2014/main" id="{A789875F-B01E-58D1-F967-14C268AF024B}"/>
                </a:ext>
              </a:extLst>
            </p:cNvPr>
            <p:cNvCxnSpPr>
              <a:cxnSpLocks/>
            </p:cNvCxnSpPr>
            <p:nvPr/>
          </p:nvCxnSpPr>
          <p:spPr>
            <a:xfrm flipH="1">
              <a:off x="9955744" y="4116893"/>
              <a:ext cx="777129" cy="73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図 17">
              <a:extLst>
                <a:ext uri="{FF2B5EF4-FFF2-40B4-BE49-F238E27FC236}">
                  <a16:creationId xmlns:a16="http://schemas.microsoft.com/office/drawing/2014/main" id="{C80EEAEE-3BC8-19E1-8A7F-CDF276BB7F2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57679" y="4435119"/>
              <a:ext cx="1677748" cy="838874"/>
            </a:xfrm>
            <a:prstGeom prst="rect">
              <a:avLst/>
            </a:prstGeom>
          </p:spPr>
        </p:pic>
        <p:sp>
          <p:nvSpPr>
            <p:cNvPr id="19" name="テキスト ボックス 18">
              <a:extLst>
                <a:ext uri="{FF2B5EF4-FFF2-40B4-BE49-F238E27FC236}">
                  <a16:creationId xmlns:a16="http://schemas.microsoft.com/office/drawing/2014/main" id="{C123726F-C7E0-CB1C-0D5B-E8F8CBC9C2A0}"/>
                </a:ext>
              </a:extLst>
            </p:cNvPr>
            <p:cNvSpPr txBox="1"/>
            <p:nvPr/>
          </p:nvSpPr>
          <p:spPr>
            <a:xfrm>
              <a:off x="5572997" y="5225697"/>
              <a:ext cx="1771639" cy="461665"/>
            </a:xfrm>
            <a:prstGeom prst="rect">
              <a:avLst/>
            </a:prstGeom>
            <a:noFill/>
          </p:spPr>
          <p:txBody>
            <a:bodyPr wrap="none" rtlCol="0">
              <a:spAutoFit/>
            </a:bodyPr>
            <a:lstStyle/>
            <a:p>
              <a:pPr algn="ctr"/>
              <a:r>
                <a:rPr kumimoji="1" lang="en-US" altLang="ja-JP" sz="1200" b="1" dirty="0"/>
                <a:t>OpenCV</a:t>
              </a:r>
            </a:p>
            <a:p>
              <a:pPr algn="ctr"/>
              <a:r>
                <a:rPr lang="en-US" altLang="ja-JP" sz="1200" b="1" dirty="0"/>
                <a:t>Harr-like</a:t>
              </a:r>
              <a:r>
                <a:rPr lang="ja-JP" altLang="en-US" sz="1200" b="1" dirty="0"/>
                <a:t>による顔認識</a:t>
              </a:r>
              <a:endParaRPr kumimoji="1" lang="ja-JP" altLang="en-US" sz="1200" b="1" dirty="0"/>
            </a:p>
          </p:txBody>
        </p:sp>
        <p:cxnSp>
          <p:nvCxnSpPr>
            <p:cNvPr id="20" name="直線矢印コネクタ 19">
              <a:extLst>
                <a:ext uri="{FF2B5EF4-FFF2-40B4-BE49-F238E27FC236}">
                  <a16:creationId xmlns:a16="http://schemas.microsoft.com/office/drawing/2014/main" id="{4F915F4F-CBDB-7383-2C9A-077CAD106201}"/>
                </a:ext>
              </a:extLst>
            </p:cNvPr>
            <p:cNvCxnSpPr>
              <a:cxnSpLocks/>
            </p:cNvCxnSpPr>
            <p:nvPr/>
          </p:nvCxnSpPr>
          <p:spPr>
            <a:xfrm flipH="1">
              <a:off x="7490295" y="4964524"/>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 name="グラフィックス 20" descr="人工知能 枠線">
              <a:extLst>
                <a:ext uri="{FF2B5EF4-FFF2-40B4-BE49-F238E27FC236}">
                  <a16:creationId xmlns:a16="http://schemas.microsoft.com/office/drawing/2014/main" id="{FBDD0513-B100-E01B-E7A3-442E21EDBFA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56555" y="1866244"/>
              <a:ext cx="914400" cy="914400"/>
            </a:xfrm>
            <a:prstGeom prst="rect">
              <a:avLst/>
            </a:prstGeom>
          </p:spPr>
        </p:pic>
        <p:pic>
          <p:nvPicPr>
            <p:cNvPr id="22" name="グラフィックス 21" descr="データベース 枠線">
              <a:extLst>
                <a:ext uri="{FF2B5EF4-FFF2-40B4-BE49-F238E27FC236}">
                  <a16:creationId xmlns:a16="http://schemas.microsoft.com/office/drawing/2014/main" id="{1B0804DD-2940-34EE-8F22-4B3E4EB71A0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11326" y="1866244"/>
              <a:ext cx="914400" cy="914400"/>
            </a:xfrm>
            <a:prstGeom prst="rect">
              <a:avLst/>
            </a:prstGeom>
          </p:spPr>
        </p:pic>
        <p:pic>
          <p:nvPicPr>
            <p:cNvPr id="23" name="グラフィックス 22" descr="散布図 単色塗りつぶし">
              <a:extLst>
                <a:ext uri="{FF2B5EF4-FFF2-40B4-BE49-F238E27FC236}">
                  <a16:creationId xmlns:a16="http://schemas.microsoft.com/office/drawing/2014/main" id="{9067C0B2-1B35-B517-E67A-EBD5D00B99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56151" y="2361908"/>
              <a:ext cx="505323" cy="505323"/>
            </a:xfrm>
            <a:prstGeom prst="rect">
              <a:avLst/>
            </a:prstGeom>
          </p:spPr>
        </p:pic>
        <p:sp>
          <p:nvSpPr>
            <p:cNvPr id="24" name="テキスト ボックス 23">
              <a:extLst>
                <a:ext uri="{FF2B5EF4-FFF2-40B4-BE49-F238E27FC236}">
                  <a16:creationId xmlns:a16="http://schemas.microsoft.com/office/drawing/2014/main" id="{725CB3AB-65D9-B6B7-E83E-A713E67848AF}"/>
                </a:ext>
              </a:extLst>
            </p:cNvPr>
            <p:cNvSpPr txBox="1"/>
            <p:nvPr/>
          </p:nvSpPr>
          <p:spPr>
            <a:xfrm>
              <a:off x="7788056" y="2867231"/>
              <a:ext cx="748923" cy="261610"/>
            </a:xfrm>
            <a:prstGeom prst="rect">
              <a:avLst/>
            </a:prstGeom>
            <a:noFill/>
          </p:spPr>
          <p:txBody>
            <a:bodyPr wrap="none" rtlCol="0">
              <a:spAutoFit/>
            </a:bodyPr>
            <a:lstStyle/>
            <a:p>
              <a:r>
                <a:rPr kumimoji="1" lang="ja-JP" altLang="en-US" sz="1100" dirty="0"/>
                <a:t>音声信号</a:t>
              </a:r>
            </a:p>
          </p:txBody>
        </p:sp>
        <p:cxnSp>
          <p:nvCxnSpPr>
            <p:cNvPr id="25" name="直線矢印コネクタ 24">
              <a:extLst>
                <a:ext uri="{FF2B5EF4-FFF2-40B4-BE49-F238E27FC236}">
                  <a16:creationId xmlns:a16="http://schemas.microsoft.com/office/drawing/2014/main" id="{82E53455-5A61-6ECA-F839-805CC917395C}"/>
                </a:ext>
              </a:extLst>
            </p:cNvPr>
            <p:cNvCxnSpPr>
              <a:cxnSpLocks/>
            </p:cNvCxnSpPr>
            <p:nvPr/>
          </p:nvCxnSpPr>
          <p:spPr>
            <a:xfrm flipH="1">
              <a:off x="3864512"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89CF54EC-B885-8457-FE71-BB6AA10C4A03}"/>
                </a:ext>
              </a:extLst>
            </p:cNvPr>
            <p:cNvSpPr txBox="1"/>
            <p:nvPr/>
          </p:nvSpPr>
          <p:spPr>
            <a:xfrm>
              <a:off x="4140626" y="2848487"/>
              <a:ext cx="748923" cy="430887"/>
            </a:xfrm>
            <a:prstGeom prst="rect">
              <a:avLst/>
            </a:prstGeom>
            <a:noFill/>
          </p:spPr>
          <p:txBody>
            <a:bodyPr wrap="none" rtlCol="0">
              <a:spAutoFit/>
            </a:bodyPr>
            <a:lstStyle/>
            <a:p>
              <a:r>
                <a:rPr lang="ja-JP" altLang="en-US" sz="1100" dirty="0"/>
                <a:t>テキスト</a:t>
              </a:r>
              <a:endParaRPr lang="en-US" altLang="ja-JP" sz="1100" dirty="0"/>
            </a:p>
            <a:p>
              <a:r>
                <a:rPr lang="ja-JP" altLang="en-US" sz="1100" dirty="0"/>
                <a:t>データ</a:t>
              </a:r>
              <a:endParaRPr kumimoji="1" lang="ja-JP" altLang="en-US" sz="1100" dirty="0"/>
            </a:p>
          </p:txBody>
        </p:sp>
        <p:sp>
          <p:nvSpPr>
            <p:cNvPr id="27" name="テキスト ボックス 26">
              <a:extLst>
                <a:ext uri="{FF2B5EF4-FFF2-40B4-BE49-F238E27FC236}">
                  <a16:creationId xmlns:a16="http://schemas.microsoft.com/office/drawing/2014/main" id="{2F24557F-E244-9672-DF1C-465DC3E58D67}"/>
                </a:ext>
              </a:extLst>
            </p:cNvPr>
            <p:cNvSpPr txBox="1"/>
            <p:nvPr/>
          </p:nvSpPr>
          <p:spPr>
            <a:xfrm>
              <a:off x="2013595" y="2786932"/>
              <a:ext cx="1616147" cy="461665"/>
            </a:xfrm>
            <a:prstGeom prst="rect">
              <a:avLst/>
            </a:prstGeom>
            <a:noFill/>
          </p:spPr>
          <p:txBody>
            <a:bodyPr wrap="none" rtlCol="0">
              <a:spAutoFit/>
            </a:bodyPr>
            <a:lstStyle/>
            <a:p>
              <a:pPr algn="ctr"/>
              <a:r>
                <a:rPr kumimoji="1" lang="en-US" altLang="ja-JP" sz="1200" b="1" dirty="0"/>
                <a:t>chive+</a:t>
              </a:r>
              <a:r>
                <a:rPr kumimoji="1" lang="ja-JP" altLang="en-US" sz="1200" b="1" dirty="0"/>
                <a:t>自然言語処理</a:t>
              </a:r>
              <a:endParaRPr kumimoji="1" lang="en-US" altLang="ja-JP" sz="1200" b="1" dirty="0"/>
            </a:p>
            <a:p>
              <a:pPr algn="ctr"/>
              <a:r>
                <a:rPr lang="ja-JP" altLang="en-US" sz="1200" b="1" dirty="0"/>
                <a:t>炎上度推定モデル</a:t>
              </a:r>
              <a:endParaRPr kumimoji="1" lang="ja-JP" altLang="en-US" sz="1200" b="1" dirty="0"/>
            </a:p>
          </p:txBody>
        </p:sp>
        <p:pic>
          <p:nvPicPr>
            <p:cNvPr id="28" name="グラフィックス 27" descr="ノート PC 枠線">
              <a:extLst>
                <a:ext uri="{FF2B5EF4-FFF2-40B4-BE49-F238E27FC236}">
                  <a16:creationId xmlns:a16="http://schemas.microsoft.com/office/drawing/2014/main" id="{6D61C38F-D413-2227-554D-F3AC252AC94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31760" y="4437725"/>
              <a:ext cx="914400" cy="914400"/>
            </a:xfrm>
            <a:prstGeom prst="rect">
              <a:avLst/>
            </a:prstGeom>
          </p:spPr>
        </p:pic>
        <p:cxnSp>
          <p:nvCxnSpPr>
            <p:cNvPr id="29" name="直線矢印コネクタ 28">
              <a:extLst>
                <a:ext uri="{FF2B5EF4-FFF2-40B4-BE49-F238E27FC236}">
                  <a16:creationId xmlns:a16="http://schemas.microsoft.com/office/drawing/2014/main" id="{CFD283AA-C78C-EF17-D002-0F91D3093B51}"/>
                </a:ext>
              </a:extLst>
            </p:cNvPr>
            <p:cNvCxnSpPr>
              <a:cxnSpLocks/>
            </p:cNvCxnSpPr>
            <p:nvPr/>
          </p:nvCxnSpPr>
          <p:spPr>
            <a:xfrm>
              <a:off x="2794639" y="3587604"/>
              <a:ext cx="0" cy="753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DEB85D94-016F-0581-C2AE-D60F383B6C5B}"/>
                </a:ext>
              </a:extLst>
            </p:cNvPr>
            <p:cNvSpPr txBox="1"/>
            <p:nvPr/>
          </p:nvSpPr>
          <p:spPr>
            <a:xfrm>
              <a:off x="2861787" y="4160500"/>
              <a:ext cx="607859" cy="261610"/>
            </a:xfrm>
            <a:prstGeom prst="rect">
              <a:avLst/>
            </a:prstGeom>
            <a:noFill/>
          </p:spPr>
          <p:txBody>
            <a:bodyPr wrap="none" rtlCol="0">
              <a:spAutoFit/>
            </a:bodyPr>
            <a:lstStyle/>
            <a:p>
              <a:r>
                <a:rPr kumimoji="1" lang="ja-JP" altLang="en-US" sz="1100" dirty="0">
                  <a:solidFill>
                    <a:srgbClr val="FF0000"/>
                  </a:solidFill>
                </a:rPr>
                <a:t>炎上度</a:t>
              </a:r>
            </a:p>
          </p:txBody>
        </p:sp>
        <p:cxnSp>
          <p:nvCxnSpPr>
            <p:cNvPr id="32" name="直線矢印コネクタ 31">
              <a:extLst>
                <a:ext uri="{FF2B5EF4-FFF2-40B4-BE49-F238E27FC236}">
                  <a16:creationId xmlns:a16="http://schemas.microsoft.com/office/drawing/2014/main" id="{BFBBD9A2-5DE0-EFBD-7387-D9B04FB3A7BA}"/>
                </a:ext>
              </a:extLst>
            </p:cNvPr>
            <p:cNvCxnSpPr>
              <a:cxnSpLocks/>
            </p:cNvCxnSpPr>
            <p:nvPr/>
          </p:nvCxnSpPr>
          <p:spPr>
            <a:xfrm flipH="1">
              <a:off x="3839752" y="4881320"/>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BC0B7B85-05DE-5BB2-A037-170655922015}"/>
                </a:ext>
              </a:extLst>
            </p:cNvPr>
            <p:cNvSpPr txBox="1"/>
            <p:nvPr/>
          </p:nvSpPr>
          <p:spPr>
            <a:xfrm>
              <a:off x="-17582" y="6095773"/>
              <a:ext cx="1261884" cy="276999"/>
            </a:xfrm>
            <a:prstGeom prst="rect">
              <a:avLst/>
            </a:prstGeom>
            <a:noFill/>
          </p:spPr>
          <p:txBody>
            <a:bodyPr wrap="none" rtlCol="0">
              <a:spAutoFit/>
            </a:bodyPr>
            <a:lstStyle/>
            <a:p>
              <a:r>
                <a:rPr kumimoji="1" lang="ja-JP" altLang="en-US" sz="1200" b="1" dirty="0"/>
                <a:t>スマートグラス</a:t>
              </a:r>
            </a:p>
          </p:txBody>
        </p:sp>
        <p:sp>
          <p:nvSpPr>
            <p:cNvPr id="34" name="テキスト ボックス 33">
              <a:extLst>
                <a:ext uri="{FF2B5EF4-FFF2-40B4-BE49-F238E27FC236}">
                  <a16:creationId xmlns:a16="http://schemas.microsoft.com/office/drawing/2014/main" id="{BC3FAE80-D8C7-45F5-150C-F710F95C5B2F}"/>
                </a:ext>
              </a:extLst>
            </p:cNvPr>
            <p:cNvSpPr txBox="1"/>
            <p:nvPr/>
          </p:nvSpPr>
          <p:spPr>
            <a:xfrm>
              <a:off x="2258017" y="5336221"/>
              <a:ext cx="1261884" cy="461665"/>
            </a:xfrm>
            <a:prstGeom prst="rect">
              <a:avLst/>
            </a:prstGeom>
            <a:noFill/>
          </p:spPr>
          <p:txBody>
            <a:bodyPr wrap="none" rtlCol="0">
              <a:spAutoFit/>
            </a:bodyPr>
            <a:lstStyle/>
            <a:p>
              <a:pPr algn="ctr"/>
              <a:r>
                <a:rPr kumimoji="1" lang="ja-JP" altLang="en-US" sz="1200" b="1" dirty="0"/>
                <a:t>スカウター画面</a:t>
              </a:r>
              <a:endParaRPr kumimoji="1" lang="en-US" altLang="ja-JP" sz="1200" b="1" dirty="0"/>
            </a:p>
            <a:p>
              <a:pPr algn="ctr"/>
              <a:r>
                <a:rPr lang="ja-JP" altLang="en-US" sz="1200" b="1" dirty="0"/>
                <a:t>動的生成</a:t>
              </a:r>
              <a:endParaRPr kumimoji="1" lang="ja-JP" altLang="en-US" sz="1200" b="1" dirty="0"/>
            </a:p>
          </p:txBody>
        </p:sp>
        <p:cxnSp>
          <p:nvCxnSpPr>
            <p:cNvPr id="35" name="コネクタ: 曲線 34">
              <a:extLst>
                <a:ext uri="{FF2B5EF4-FFF2-40B4-BE49-F238E27FC236}">
                  <a16:creationId xmlns:a16="http://schemas.microsoft.com/office/drawing/2014/main" id="{F9DFCE8C-8281-D3EE-7AE9-298E4DF99163}"/>
                </a:ext>
              </a:extLst>
            </p:cNvPr>
            <p:cNvCxnSpPr>
              <a:cxnSpLocks/>
            </p:cNvCxnSpPr>
            <p:nvPr/>
          </p:nvCxnSpPr>
          <p:spPr>
            <a:xfrm rot="10800000" flipV="1">
              <a:off x="1268264" y="4976942"/>
              <a:ext cx="830512" cy="8006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36" name="グラフィックス 35" descr="フィルム ストリップ 枠線">
              <a:extLst>
                <a:ext uri="{FF2B5EF4-FFF2-40B4-BE49-F238E27FC236}">
                  <a16:creationId xmlns:a16="http://schemas.microsoft.com/office/drawing/2014/main" id="{61DD77E9-58DA-5A40-8A41-0991BB8C25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16843" y="5108610"/>
              <a:ext cx="468011" cy="468011"/>
            </a:xfrm>
            <a:prstGeom prst="rect">
              <a:avLst/>
            </a:prstGeom>
          </p:spPr>
        </p:pic>
        <p:sp>
          <p:nvSpPr>
            <p:cNvPr id="37" name="テキスト ボックス 36">
              <a:extLst>
                <a:ext uri="{FF2B5EF4-FFF2-40B4-BE49-F238E27FC236}">
                  <a16:creationId xmlns:a16="http://schemas.microsoft.com/office/drawing/2014/main" id="{51E01CD0-77D8-A900-223E-EAAF8DA53188}"/>
                </a:ext>
              </a:extLst>
            </p:cNvPr>
            <p:cNvSpPr txBox="1"/>
            <p:nvPr/>
          </p:nvSpPr>
          <p:spPr>
            <a:xfrm>
              <a:off x="7967539" y="5597533"/>
              <a:ext cx="466794" cy="261610"/>
            </a:xfrm>
            <a:prstGeom prst="rect">
              <a:avLst/>
            </a:prstGeom>
            <a:noFill/>
          </p:spPr>
          <p:txBody>
            <a:bodyPr wrap="none" rtlCol="0">
              <a:spAutoFit/>
            </a:bodyPr>
            <a:lstStyle/>
            <a:p>
              <a:r>
                <a:rPr kumimoji="1" lang="ja-JP" altLang="en-US" sz="1100" dirty="0"/>
                <a:t>映像</a:t>
              </a:r>
            </a:p>
          </p:txBody>
        </p:sp>
        <p:grpSp>
          <p:nvGrpSpPr>
            <p:cNvPr id="38" name="グループ化 37">
              <a:extLst>
                <a:ext uri="{FF2B5EF4-FFF2-40B4-BE49-F238E27FC236}">
                  <a16:creationId xmlns:a16="http://schemas.microsoft.com/office/drawing/2014/main" id="{6D5F9815-6233-C2FE-5CC3-3C71DC47819D}"/>
                </a:ext>
              </a:extLst>
            </p:cNvPr>
            <p:cNvGrpSpPr/>
            <p:nvPr/>
          </p:nvGrpSpPr>
          <p:grpSpPr>
            <a:xfrm>
              <a:off x="3997184" y="5117190"/>
              <a:ext cx="809471" cy="520128"/>
              <a:chOff x="9157011" y="5570845"/>
              <a:chExt cx="1725168" cy="1064702"/>
            </a:xfrm>
          </p:grpSpPr>
          <p:sp>
            <p:nvSpPr>
              <p:cNvPr id="41" name="正方形/長方形 40">
                <a:extLst>
                  <a:ext uri="{FF2B5EF4-FFF2-40B4-BE49-F238E27FC236}">
                    <a16:creationId xmlns:a16="http://schemas.microsoft.com/office/drawing/2014/main" id="{C193C47C-8FFD-973D-F703-5A34CF63EECD}"/>
                  </a:ext>
                </a:extLst>
              </p:cNvPr>
              <p:cNvSpPr/>
              <p:nvPr/>
            </p:nvSpPr>
            <p:spPr>
              <a:xfrm>
                <a:off x="9157011" y="5570845"/>
                <a:ext cx="1725168" cy="1041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pic>
            <p:nvPicPr>
              <p:cNvPr id="42" name="グラフィックス 41" descr="ユーザー 枠線">
                <a:extLst>
                  <a:ext uri="{FF2B5EF4-FFF2-40B4-BE49-F238E27FC236}">
                    <a16:creationId xmlns:a16="http://schemas.microsoft.com/office/drawing/2014/main" id="{0EE0279D-FB56-3C3B-98A4-7717A48053D4}"/>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618065" y="5832488"/>
                <a:ext cx="803059" cy="803059"/>
              </a:xfrm>
              <a:prstGeom prst="rect">
                <a:avLst/>
              </a:prstGeom>
            </p:spPr>
          </p:pic>
          <p:sp>
            <p:nvSpPr>
              <p:cNvPr id="43" name="正方形/長方形 42">
                <a:extLst>
                  <a:ext uri="{FF2B5EF4-FFF2-40B4-BE49-F238E27FC236}">
                    <a16:creationId xmlns:a16="http://schemas.microsoft.com/office/drawing/2014/main" id="{388DD546-3A71-72D2-1ECF-14C4EC37C23A}"/>
                  </a:ext>
                </a:extLst>
              </p:cNvPr>
              <p:cNvSpPr/>
              <p:nvPr/>
            </p:nvSpPr>
            <p:spPr>
              <a:xfrm>
                <a:off x="9691031" y="5781379"/>
                <a:ext cx="668870" cy="475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39" name="テキスト ボックス 38">
              <a:extLst>
                <a:ext uri="{FF2B5EF4-FFF2-40B4-BE49-F238E27FC236}">
                  <a16:creationId xmlns:a16="http://schemas.microsoft.com/office/drawing/2014/main" id="{F40623FF-2D18-502D-CF9E-C67F75968C26}"/>
                </a:ext>
              </a:extLst>
            </p:cNvPr>
            <p:cNvSpPr txBox="1"/>
            <p:nvPr/>
          </p:nvSpPr>
          <p:spPr>
            <a:xfrm>
              <a:off x="3839752" y="5685340"/>
              <a:ext cx="1031051" cy="261610"/>
            </a:xfrm>
            <a:prstGeom prst="rect">
              <a:avLst/>
            </a:prstGeom>
            <a:noFill/>
          </p:spPr>
          <p:txBody>
            <a:bodyPr wrap="none" rtlCol="0">
              <a:spAutoFit/>
            </a:bodyPr>
            <a:lstStyle/>
            <a:p>
              <a:r>
                <a:rPr lang="ja-JP" altLang="en-US" sz="1100" dirty="0"/>
                <a:t>顔の切り抜き</a:t>
              </a:r>
              <a:endParaRPr kumimoji="1" lang="ja-JP" altLang="en-US" sz="1100" dirty="0"/>
            </a:p>
          </p:txBody>
        </p:sp>
        <p:pic>
          <p:nvPicPr>
            <p:cNvPr id="40" name="グラフィックス 39" descr="チャットの吹き出し 枠線">
              <a:extLst>
                <a:ext uri="{FF2B5EF4-FFF2-40B4-BE49-F238E27FC236}">
                  <a16:creationId xmlns:a16="http://schemas.microsoft.com/office/drawing/2014/main" id="{84743200-FE09-AA80-9ECD-75FB0C479C16}"/>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255896" y="2378018"/>
              <a:ext cx="568065" cy="568065"/>
            </a:xfrm>
            <a:prstGeom prst="rect">
              <a:avLst/>
            </a:prstGeom>
          </p:spPr>
        </p:pic>
      </p:grpSp>
      <p:sp>
        <p:nvSpPr>
          <p:cNvPr id="46" name="正方形/長方形 45">
            <a:extLst>
              <a:ext uri="{FF2B5EF4-FFF2-40B4-BE49-F238E27FC236}">
                <a16:creationId xmlns:a16="http://schemas.microsoft.com/office/drawing/2014/main" id="{B28E5D06-5B1D-E0B0-92E9-DA248EAE7B28}"/>
              </a:ext>
            </a:extLst>
          </p:cNvPr>
          <p:cNvSpPr/>
          <p:nvPr/>
        </p:nvSpPr>
        <p:spPr>
          <a:xfrm>
            <a:off x="5391533" y="3218735"/>
            <a:ext cx="1619489" cy="18535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kumimoji="1" lang="ja-JP" altLang="en-US" dirty="0">
              <a:solidFill>
                <a:srgbClr val="FF0000"/>
              </a:solidFill>
            </a:endParaRPr>
          </a:p>
        </p:txBody>
      </p:sp>
      <p:cxnSp>
        <p:nvCxnSpPr>
          <p:cNvPr id="47" name="直線矢印コネクタ 46">
            <a:extLst>
              <a:ext uri="{FF2B5EF4-FFF2-40B4-BE49-F238E27FC236}">
                <a16:creationId xmlns:a16="http://schemas.microsoft.com/office/drawing/2014/main" id="{FDC902A7-3C4F-0A18-AC81-EBB06AFFE894}"/>
              </a:ext>
            </a:extLst>
          </p:cNvPr>
          <p:cNvCxnSpPr/>
          <p:nvPr/>
        </p:nvCxnSpPr>
        <p:spPr>
          <a:xfrm>
            <a:off x="3665001" y="4234533"/>
            <a:ext cx="151051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8" name="テキスト ボックス 47">
            <a:extLst>
              <a:ext uri="{FF2B5EF4-FFF2-40B4-BE49-F238E27FC236}">
                <a16:creationId xmlns:a16="http://schemas.microsoft.com/office/drawing/2014/main" id="{B8D55E23-823B-F452-3FDF-ADEB1B470080}"/>
              </a:ext>
            </a:extLst>
          </p:cNvPr>
          <p:cNvSpPr txBox="1"/>
          <p:nvPr/>
        </p:nvSpPr>
        <p:spPr>
          <a:xfrm>
            <a:off x="2496495" y="3993893"/>
            <a:ext cx="902811" cy="523220"/>
          </a:xfrm>
          <a:prstGeom prst="rect">
            <a:avLst/>
          </a:prstGeom>
          <a:noFill/>
        </p:spPr>
        <p:txBody>
          <a:bodyPr wrap="none" rtlCol="0">
            <a:spAutoFit/>
          </a:bodyPr>
          <a:lstStyle/>
          <a:p>
            <a:r>
              <a:rPr kumimoji="1" lang="ja-JP" altLang="en-US" sz="2800" b="1" dirty="0"/>
              <a:t>ココ</a:t>
            </a:r>
          </a:p>
        </p:txBody>
      </p:sp>
      <p:pic>
        <p:nvPicPr>
          <p:cNvPr id="49" name="グラフィックス 48" descr="火 枠線">
            <a:extLst>
              <a:ext uri="{FF2B5EF4-FFF2-40B4-BE49-F238E27FC236}">
                <a16:creationId xmlns:a16="http://schemas.microsoft.com/office/drawing/2014/main" id="{CA298761-EB1A-1131-A45B-0350F2A66BA7}"/>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277404" y="4394690"/>
            <a:ext cx="459095" cy="459095"/>
          </a:xfrm>
          <a:prstGeom prst="rect">
            <a:avLst/>
          </a:prstGeom>
        </p:spPr>
      </p:pic>
    </p:spTree>
    <p:extLst>
      <p:ext uri="{BB962C8B-B14F-4D97-AF65-F5344CB8AC3E}">
        <p14:creationId xmlns:p14="http://schemas.microsoft.com/office/powerpoint/2010/main" val="183017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554C106-6E05-2E55-6F5F-927A4C34C2A1}"/>
              </a:ext>
            </a:extLst>
          </p:cNvPr>
          <p:cNvSpPr txBox="1"/>
          <p:nvPr/>
        </p:nvSpPr>
        <p:spPr>
          <a:xfrm>
            <a:off x="3978822" y="2139535"/>
            <a:ext cx="3563796" cy="1862048"/>
          </a:xfrm>
          <a:prstGeom prst="rect">
            <a:avLst/>
          </a:prstGeom>
          <a:noFill/>
        </p:spPr>
        <p:txBody>
          <a:bodyPr wrap="none" rtlCol="0">
            <a:spAutoFit/>
          </a:bodyPr>
          <a:lstStyle/>
          <a:p>
            <a:r>
              <a:rPr lang="en-US" altLang="ja-JP" sz="11500" b="1" dirty="0">
                <a:solidFill>
                  <a:srgbClr val="FF0000"/>
                </a:solidFill>
              </a:rPr>
              <a:t>1415</a:t>
            </a:r>
            <a:endParaRPr kumimoji="1" lang="ja-JP" altLang="en-US" sz="11500" b="1" dirty="0">
              <a:solidFill>
                <a:srgbClr val="FF0000"/>
              </a:solidFill>
            </a:endParaRPr>
          </a:p>
        </p:txBody>
      </p:sp>
      <p:sp>
        <p:nvSpPr>
          <p:cNvPr id="5" name="テキスト ボックス 4">
            <a:extLst>
              <a:ext uri="{FF2B5EF4-FFF2-40B4-BE49-F238E27FC236}">
                <a16:creationId xmlns:a16="http://schemas.microsoft.com/office/drawing/2014/main" id="{87C1F2E2-456D-E189-686C-275B289EABD3}"/>
              </a:ext>
            </a:extLst>
          </p:cNvPr>
          <p:cNvSpPr txBox="1"/>
          <p:nvPr/>
        </p:nvSpPr>
        <p:spPr>
          <a:xfrm>
            <a:off x="5623560" y="5230368"/>
            <a:ext cx="4389120" cy="584775"/>
          </a:xfrm>
          <a:prstGeom prst="rect">
            <a:avLst/>
          </a:prstGeom>
          <a:noFill/>
        </p:spPr>
        <p:txBody>
          <a:bodyPr wrap="square" rtlCol="0">
            <a:spAutoFit/>
          </a:bodyPr>
          <a:lstStyle/>
          <a:p>
            <a:r>
              <a:rPr kumimoji="1" lang="ja-JP" altLang="en-US" sz="3200" dirty="0"/>
              <a:t>何の数字でしょう？</a:t>
            </a:r>
          </a:p>
        </p:txBody>
      </p:sp>
    </p:spTree>
    <p:extLst>
      <p:ext uri="{BB962C8B-B14F-4D97-AF65-F5344CB8AC3E}">
        <p14:creationId xmlns:p14="http://schemas.microsoft.com/office/powerpoint/2010/main" val="59414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4FF9D4D-3B71-C401-FD5A-C65646D2EE6B}"/>
              </a:ext>
            </a:extLst>
          </p:cNvPr>
          <p:cNvSpPr>
            <a:spLocks noGrp="1"/>
          </p:cNvSpPr>
          <p:nvPr>
            <p:ph idx="1"/>
          </p:nvPr>
        </p:nvSpPr>
        <p:spPr>
          <a:xfrm>
            <a:off x="1844040" y="2227961"/>
            <a:ext cx="8503920" cy="2060575"/>
          </a:xfrm>
        </p:spPr>
        <p:txBody>
          <a:bodyPr>
            <a:normAutofit/>
          </a:bodyPr>
          <a:lstStyle/>
          <a:p>
            <a:pPr marL="0" indent="0">
              <a:buNone/>
            </a:pPr>
            <a:r>
              <a:rPr kumimoji="1" lang="en-US" altLang="ja-JP" sz="5400" dirty="0"/>
              <a:t>A</a:t>
            </a:r>
            <a:r>
              <a:rPr kumimoji="1" lang="ja-JP" altLang="en-US" sz="5400" dirty="0"/>
              <a:t>：</a:t>
            </a:r>
            <a:r>
              <a:rPr kumimoji="1" lang="en-US" altLang="ja-JP" sz="5400" dirty="0"/>
              <a:t>2020</a:t>
            </a:r>
            <a:r>
              <a:rPr kumimoji="1" lang="ja-JP" altLang="en-US" sz="5400" dirty="0"/>
              <a:t>年に発生した</a:t>
            </a:r>
            <a:endParaRPr kumimoji="1" lang="en-US" altLang="ja-JP" sz="5400" dirty="0"/>
          </a:p>
          <a:p>
            <a:pPr marL="0" indent="0">
              <a:buNone/>
            </a:pPr>
            <a:r>
              <a:rPr kumimoji="1" lang="ja-JP" altLang="en-US" sz="5400" dirty="0"/>
              <a:t>「</a:t>
            </a:r>
            <a:r>
              <a:rPr kumimoji="1" lang="ja-JP" altLang="en-US" sz="5400" dirty="0">
                <a:solidFill>
                  <a:srgbClr val="FF0000"/>
                </a:solidFill>
              </a:rPr>
              <a:t>炎上</a:t>
            </a:r>
            <a:r>
              <a:rPr kumimoji="1" lang="ja-JP" altLang="en-US" sz="5400" dirty="0"/>
              <a:t>」の件数</a:t>
            </a:r>
          </a:p>
        </p:txBody>
      </p:sp>
    </p:spTree>
    <p:extLst>
      <p:ext uri="{BB962C8B-B14F-4D97-AF65-F5344CB8AC3E}">
        <p14:creationId xmlns:p14="http://schemas.microsoft.com/office/powerpoint/2010/main" val="66845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0E2FDE-3FE5-05CB-2951-317549EC8F1C}"/>
              </a:ext>
            </a:extLst>
          </p:cNvPr>
          <p:cNvSpPr>
            <a:spLocks noGrp="1"/>
          </p:cNvSpPr>
          <p:nvPr>
            <p:ph type="title"/>
          </p:nvPr>
        </p:nvSpPr>
        <p:spPr/>
        <p:txBody>
          <a:bodyPr/>
          <a:lstStyle/>
          <a:p>
            <a:r>
              <a:rPr kumimoji="1" lang="ja-JP" altLang="en-US" dirty="0">
                <a:solidFill>
                  <a:srgbClr val="FF0000"/>
                </a:solidFill>
              </a:rPr>
              <a:t>炎上</a:t>
            </a:r>
            <a:r>
              <a:rPr kumimoji="1" lang="ja-JP" altLang="en-US" dirty="0"/>
              <a:t>が社会問題に</a:t>
            </a:r>
          </a:p>
        </p:txBody>
      </p:sp>
      <p:sp>
        <p:nvSpPr>
          <p:cNvPr id="3" name="コンテンツ プレースホルダー 2">
            <a:extLst>
              <a:ext uri="{FF2B5EF4-FFF2-40B4-BE49-F238E27FC236}">
                <a16:creationId xmlns:a16="http://schemas.microsoft.com/office/drawing/2014/main" id="{E7910958-6DED-3858-11FE-F161CC66DFCE}"/>
              </a:ext>
            </a:extLst>
          </p:cNvPr>
          <p:cNvSpPr>
            <a:spLocks noGrp="1"/>
          </p:cNvSpPr>
          <p:nvPr>
            <p:ph idx="1"/>
          </p:nvPr>
        </p:nvSpPr>
        <p:spPr/>
        <p:txBody>
          <a:bodyPr>
            <a:normAutofit fontScale="92500"/>
          </a:bodyPr>
          <a:lstStyle/>
          <a:p>
            <a:r>
              <a:rPr kumimoji="1" lang="ja-JP" altLang="en-US" sz="3200" dirty="0">
                <a:solidFill>
                  <a:srgbClr val="FF0000"/>
                </a:solidFill>
              </a:rPr>
              <a:t>炎上</a:t>
            </a:r>
            <a:r>
              <a:rPr kumimoji="1" lang="ja-JP" altLang="en-US" sz="3200" dirty="0"/>
              <a:t>：一般的に</a:t>
            </a:r>
            <a:r>
              <a:rPr kumimoji="1" lang="ja-JP" altLang="en-US" sz="3200" dirty="0">
                <a:solidFill>
                  <a:schemeClr val="accent5">
                    <a:lumMod val="75000"/>
                  </a:schemeClr>
                </a:solidFill>
              </a:rPr>
              <a:t>非常識</a:t>
            </a:r>
            <a:r>
              <a:rPr kumimoji="1" lang="ja-JP" altLang="en-US" sz="3200" dirty="0"/>
              <a:t>な発言、</a:t>
            </a:r>
            <a:r>
              <a:rPr kumimoji="1" lang="ja-JP" altLang="en-US" sz="3200" dirty="0">
                <a:solidFill>
                  <a:schemeClr val="accent5">
                    <a:lumMod val="75000"/>
                  </a:schemeClr>
                </a:solidFill>
              </a:rPr>
              <a:t>差別的</a:t>
            </a:r>
            <a:r>
              <a:rPr kumimoji="1" lang="ja-JP" altLang="en-US" sz="3200" dirty="0"/>
              <a:t>な発言等を公に行うことによって、ネット上で大勢のユーザに批判される現象</a:t>
            </a:r>
            <a:endParaRPr kumimoji="1" lang="en-US" altLang="ja-JP" sz="3200" dirty="0"/>
          </a:p>
          <a:p>
            <a:endParaRPr lang="en-US" altLang="ja-JP" dirty="0"/>
          </a:p>
          <a:p>
            <a:r>
              <a:rPr kumimoji="1" lang="ja-JP" altLang="en-US" dirty="0"/>
              <a:t>企業であれば</a:t>
            </a:r>
            <a:r>
              <a:rPr kumimoji="1" lang="ja-JP" altLang="en-US" dirty="0">
                <a:solidFill>
                  <a:srgbClr val="0070C0"/>
                </a:solidFill>
              </a:rPr>
              <a:t>印象の低下</a:t>
            </a:r>
            <a:r>
              <a:rPr kumimoji="1" lang="ja-JP" altLang="en-US" dirty="0"/>
              <a:t>、</a:t>
            </a:r>
            <a:r>
              <a:rPr kumimoji="1" lang="ja-JP" altLang="en-US" dirty="0">
                <a:solidFill>
                  <a:srgbClr val="0070C0"/>
                </a:solidFill>
              </a:rPr>
              <a:t>株価の低下</a:t>
            </a:r>
            <a:r>
              <a:rPr kumimoji="1" lang="ja-JP" altLang="en-US" dirty="0"/>
              <a:t>、個人であれば</a:t>
            </a:r>
            <a:r>
              <a:rPr kumimoji="1" lang="ja-JP" altLang="en-US" dirty="0">
                <a:solidFill>
                  <a:srgbClr val="FF0000"/>
                </a:solidFill>
              </a:rPr>
              <a:t>風評被害</a:t>
            </a:r>
            <a:r>
              <a:rPr kumimoji="1" lang="ja-JP" altLang="en-US" dirty="0"/>
              <a:t>、</a:t>
            </a:r>
            <a:r>
              <a:rPr kumimoji="1" lang="ja-JP" altLang="en-US" dirty="0">
                <a:solidFill>
                  <a:srgbClr val="FF0000"/>
                </a:solidFill>
              </a:rPr>
              <a:t>廃業</a:t>
            </a:r>
            <a:r>
              <a:rPr kumimoji="1" lang="ja-JP" altLang="en-US" dirty="0"/>
              <a:t>などの悪影響</a:t>
            </a:r>
            <a:endParaRPr kumimoji="1" lang="en-US" altLang="ja-JP" dirty="0"/>
          </a:p>
          <a:p>
            <a:endParaRPr kumimoji="1" lang="en-US" altLang="ja-JP" dirty="0"/>
          </a:p>
          <a:p>
            <a:r>
              <a:rPr kumimoji="1" lang="ja-JP" altLang="en-US" b="1" dirty="0"/>
              <a:t>我々一般ユーザは好きな芸能人が</a:t>
            </a:r>
            <a:r>
              <a:rPr kumimoji="1" lang="ja-JP" altLang="en-US" b="1" dirty="0">
                <a:solidFill>
                  <a:srgbClr val="FF0000"/>
                </a:solidFill>
              </a:rPr>
              <a:t>炎上</a:t>
            </a:r>
            <a:r>
              <a:rPr kumimoji="1" lang="ja-JP" altLang="en-US" b="1" dirty="0"/>
              <a:t>すると</a:t>
            </a:r>
            <a:r>
              <a:rPr kumimoji="1" lang="ja-JP" altLang="en-US" b="1" dirty="0">
                <a:solidFill>
                  <a:srgbClr val="0070C0"/>
                </a:solidFill>
              </a:rPr>
              <a:t>悲しい</a:t>
            </a:r>
            <a:endParaRPr kumimoji="1" lang="en-US" altLang="ja-JP" b="1" dirty="0">
              <a:solidFill>
                <a:srgbClr val="0070C0"/>
              </a:solidFill>
            </a:endParaRPr>
          </a:p>
          <a:p>
            <a:endParaRPr lang="en-US" altLang="ja-JP" dirty="0"/>
          </a:p>
          <a:p>
            <a:r>
              <a:rPr kumimoji="1" lang="ja-JP" altLang="en-US" dirty="0"/>
              <a:t>デジタル時代に絶対避けたい</a:t>
            </a:r>
            <a:r>
              <a:rPr kumimoji="1" lang="ja-JP" altLang="en-US" dirty="0">
                <a:solidFill>
                  <a:srgbClr val="FF0000"/>
                </a:solidFill>
              </a:rPr>
              <a:t>リスク</a:t>
            </a:r>
          </a:p>
        </p:txBody>
      </p:sp>
    </p:spTree>
    <p:extLst>
      <p:ext uri="{BB962C8B-B14F-4D97-AF65-F5344CB8AC3E}">
        <p14:creationId xmlns:p14="http://schemas.microsoft.com/office/powerpoint/2010/main" val="211190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D108B-6551-5664-9925-FE7799F870CF}"/>
              </a:ext>
            </a:extLst>
          </p:cNvPr>
          <p:cNvSpPr>
            <a:spLocks noGrp="1"/>
          </p:cNvSpPr>
          <p:nvPr>
            <p:ph type="title"/>
          </p:nvPr>
        </p:nvSpPr>
        <p:spPr>
          <a:xfrm>
            <a:off x="838200" y="230057"/>
            <a:ext cx="10515600" cy="1325563"/>
          </a:xfrm>
        </p:spPr>
        <p:txBody>
          <a:bodyPr/>
          <a:lstStyle/>
          <a:p>
            <a:r>
              <a:rPr kumimoji="1" lang="ja-JP" altLang="en-US" dirty="0">
                <a:solidFill>
                  <a:srgbClr val="FF0000"/>
                </a:solidFill>
              </a:rPr>
              <a:t>炎上</a:t>
            </a:r>
            <a:r>
              <a:rPr kumimoji="1" lang="ja-JP" altLang="en-US" dirty="0"/>
              <a:t>スカウターの提案</a:t>
            </a:r>
          </a:p>
        </p:txBody>
      </p:sp>
      <p:sp>
        <p:nvSpPr>
          <p:cNvPr id="10" name="テキスト ボックス 9">
            <a:extLst>
              <a:ext uri="{FF2B5EF4-FFF2-40B4-BE49-F238E27FC236}">
                <a16:creationId xmlns:a16="http://schemas.microsoft.com/office/drawing/2014/main" id="{96AF12A7-9F16-E572-868F-CD1A686E819B}"/>
              </a:ext>
            </a:extLst>
          </p:cNvPr>
          <p:cNvSpPr txBox="1"/>
          <p:nvPr/>
        </p:nvSpPr>
        <p:spPr>
          <a:xfrm>
            <a:off x="838200" y="1867500"/>
            <a:ext cx="9902952"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テレビに映る出演者の発言を分析し、</a:t>
            </a:r>
            <a:r>
              <a:rPr lang="ja-JP" altLang="en-US" sz="2800" dirty="0">
                <a:solidFill>
                  <a:srgbClr val="FF0000"/>
                </a:solidFill>
              </a:rPr>
              <a:t>炎上度</a:t>
            </a:r>
            <a:r>
              <a:rPr kumimoji="1" lang="ja-JP" altLang="en-US" sz="2800" dirty="0"/>
              <a:t>を推定し表示</a:t>
            </a:r>
            <a:endParaRPr kumimoji="1" lang="en-US" altLang="ja-JP" sz="2800" dirty="0"/>
          </a:p>
        </p:txBody>
      </p:sp>
      <p:sp>
        <p:nvSpPr>
          <p:cNvPr id="11" name="正方形/長方形 10">
            <a:extLst>
              <a:ext uri="{FF2B5EF4-FFF2-40B4-BE49-F238E27FC236}">
                <a16:creationId xmlns:a16="http://schemas.microsoft.com/office/drawing/2014/main" id="{0DB51EB3-9864-83AC-7F13-4AD56470CB56}"/>
              </a:ext>
            </a:extLst>
          </p:cNvPr>
          <p:cNvSpPr/>
          <p:nvPr/>
        </p:nvSpPr>
        <p:spPr>
          <a:xfrm>
            <a:off x="3337560" y="3749040"/>
            <a:ext cx="4498848" cy="2312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画面</a:t>
            </a:r>
          </a:p>
        </p:txBody>
      </p:sp>
    </p:spTree>
    <p:extLst>
      <p:ext uri="{BB962C8B-B14F-4D97-AF65-F5344CB8AC3E}">
        <p14:creationId xmlns:p14="http://schemas.microsoft.com/office/powerpoint/2010/main" val="153614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D108B-6551-5664-9925-FE7799F870CF}"/>
              </a:ext>
            </a:extLst>
          </p:cNvPr>
          <p:cNvSpPr>
            <a:spLocks noGrp="1"/>
          </p:cNvSpPr>
          <p:nvPr>
            <p:ph type="title"/>
          </p:nvPr>
        </p:nvSpPr>
        <p:spPr>
          <a:xfrm>
            <a:off x="838200" y="230057"/>
            <a:ext cx="10515600" cy="1325563"/>
          </a:xfrm>
        </p:spPr>
        <p:txBody>
          <a:bodyPr/>
          <a:lstStyle/>
          <a:p>
            <a:r>
              <a:rPr kumimoji="1" lang="ja-JP" altLang="en-US" dirty="0">
                <a:solidFill>
                  <a:srgbClr val="FF0000"/>
                </a:solidFill>
              </a:rPr>
              <a:t>炎上</a:t>
            </a:r>
            <a:r>
              <a:rPr kumimoji="1" lang="ja-JP" altLang="en-US" dirty="0"/>
              <a:t>スカウターの提案</a:t>
            </a:r>
          </a:p>
        </p:txBody>
      </p:sp>
      <p:sp>
        <p:nvSpPr>
          <p:cNvPr id="10" name="テキスト ボックス 9">
            <a:extLst>
              <a:ext uri="{FF2B5EF4-FFF2-40B4-BE49-F238E27FC236}">
                <a16:creationId xmlns:a16="http://schemas.microsoft.com/office/drawing/2014/main" id="{96AF12A7-9F16-E572-868F-CD1A686E819B}"/>
              </a:ext>
            </a:extLst>
          </p:cNvPr>
          <p:cNvSpPr txBox="1"/>
          <p:nvPr/>
        </p:nvSpPr>
        <p:spPr>
          <a:xfrm>
            <a:off x="838200" y="1867500"/>
            <a:ext cx="9902952" cy="523220"/>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安達アナが</a:t>
            </a:r>
            <a:r>
              <a:rPr lang="ja-JP" altLang="en-US" sz="2800" dirty="0">
                <a:solidFill>
                  <a:srgbClr val="FF0000"/>
                </a:solidFill>
              </a:rPr>
              <a:t>炎上</a:t>
            </a:r>
            <a:r>
              <a:rPr lang="ja-JP" altLang="en-US" sz="2800" dirty="0"/>
              <a:t>度合いを</a:t>
            </a:r>
            <a:r>
              <a:rPr lang="ja-JP" altLang="en-US" sz="2800" dirty="0">
                <a:solidFill>
                  <a:srgbClr val="FF0000"/>
                </a:solidFill>
              </a:rPr>
              <a:t>実況</a:t>
            </a:r>
            <a:endParaRPr kumimoji="1" lang="en-US" altLang="ja-JP" sz="2800" dirty="0">
              <a:solidFill>
                <a:srgbClr val="FF0000"/>
              </a:solidFill>
            </a:endParaRPr>
          </a:p>
        </p:txBody>
      </p:sp>
      <p:sp>
        <p:nvSpPr>
          <p:cNvPr id="11" name="正方形/長方形 10">
            <a:extLst>
              <a:ext uri="{FF2B5EF4-FFF2-40B4-BE49-F238E27FC236}">
                <a16:creationId xmlns:a16="http://schemas.microsoft.com/office/drawing/2014/main" id="{0DB51EB3-9864-83AC-7F13-4AD56470CB56}"/>
              </a:ext>
            </a:extLst>
          </p:cNvPr>
          <p:cNvSpPr/>
          <p:nvPr/>
        </p:nvSpPr>
        <p:spPr>
          <a:xfrm>
            <a:off x="3337560" y="3749040"/>
            <a:ext cx="4498848" cy="2312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画面</a:t>
            </a:r>
          </a:p>
        </p:txBody>
      </p:sp>
    </p:spTree>
    <p:extLst>
      <p:ext uri="{BB962C8B-B14F-4D97-AF65-F5344CB8AC3E}">
        <p14:creationId xmlns:p14="http://schemas.microsoft.com/office/powerpoint/2010/main" val="161360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10D2FE-1F56-92AD-F86E-F475C9D74519}"/>
              </a:ext>
            </a:extLst>
          </p:cNvPr>
          <p:cNvSpPr>
            <a:spLocks noGrp="1"/>
          </p:cNvSpPr>
          <p:nvPr>
            <p:ph type="title"/>
          </p:nvPr>
        </p:nvSpPr>
        <p:spPr>
          <a:xfrm>
            <a:off x="848703" y="166379"/>
            <a:ext cx="10515600" cy="1325563"/>
          </a:xfrm>
        </p:spPr>
        <p:txBody>
          <a:bodyPr/>
          <a:lstStyle/>
          <a:p>
            <a:r>
              <a:rPr kumimoji="1" lang="ja-JP" altLang="en-US" dirty="0">
                <a:solidFill>
                  <a:srgbClr val="FF0000"/>
                </a:solidFill>
              </a:rPr>
              <a:t>炎上</a:t>
            </a:r>
            <a:r>
              <a:rPr kumimoji="1" lang="ja-JP" altLang="en-US" dirty="0"/>
              <a:t>スカウター　システム構成</a:t>
            </a:r>
          </a:p>
        </p:txBody>
      </p:sp>
      <p:grpSp>
        <p:nvGrpSpPr>
          <p:cNvPr id="18" name="グループ化 17">
            <a:extLst>
              <a:ext uri="{FF2B5EF4-FFF2-40B4-BE49-F238E27FC236}">
                <a16:creationId xmlns:a16="http://schemas.microsoft.com/office/drawing/2014/main" id="{BEAB0250-8C34-06C7-B8FC-335FD121560E}"/>
              </a:ext>
            </a:extLst>
          </p:cNvPr>
          <p:cNvGrpSpPr/>
          <p:nvPr/>
        </p:nvGrpSpPr>
        <p:grpSpPr>
          <a:xfrm>
            <a:off x="5457679" y="1690688"/>
            <a:ext cx="973912" cy="883539"/>
            <a:chOff x="5867400" y="2778823"/>
            <a:chExt cx="973912" cy="883539"/>
          </a:xfrm>
        </p:grpSpPr>
        <p:pic>
          <p:nvPicPr>
            <p:cNvPr id="5" name="グラフィックス 4">
              <a:extLst>
                <a:ext uri="{FF2B5EF4-FFF2-40B4-BE49-F238E27FC236}">
                  <a16:creationId xmlns:a16="http://schemas.microsoft.com/office/drawing/2014/main" id="{B64D9704-5159-2D19-AB7F-0C1FD35B16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7400" y="3195637"/>
              <a:ext cx="457200" cy="466725"/>
            </a:xfrm>
            <a:prstGeom prst="rect">
              <a:avLst/>
            </a:prstGeom>
          </p:spPr>
        </p:pic>
        <p:pic>
          <p:nvPicPr>
            <p:cNvPr id="7" name="グラフィックス 6">
              <a:extLst>
                <a:ext uri="{FF2B5EF4-FFF2-40B4-BE49-F238E27FC236}">
                  <a16:creationId xmlns:a16="http://schemas.microsoft.com/office/drawing/2014/main" id="{19498208-ED9D-8A34-121B-B4DD7E1282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91136" y="2778823"/>
              <a:ext cx="650176" cy="650176"/>
            </a:xfrm>
            <a:prstGeom prst="rect">
              <a:avLst/>
            </a:prstGeom>
          </p:spPr>
        </p:pic>
      </p:grpSp>
      <p:pic>
        <p:nvPicPr>
          <p:cNvPr id="9" name="グラフィックス 8">
            <a:extLst>
              <a:ext uri="{FF2B5EF4-FFF2-40B4-BE49-F238E27FC236}">
                <a16:creationId xmlns:a16="http://schemas.microsoft.com/office/drawing/2014/main" id="{8006E732-E4B4-794B-83C3-916C6AAB23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46621" y="1870158"/>
            <a:ext cx="741960" cy="741960"/>
          </a:xfrm>
          <a:prstGeom prst="rect">
            <a:avLst/>
          </a:prstGeom>
        </p:spPr>
      </p:pic>
      <p:pic>
        <p:nvPicPr>
          <p:cNvPr id="11" name="グラフィックス 10" descr="眼鏡 枠線">
            <a:extLst>
              <a:ext uri="{FF2B5EF4-FFF2-40B4-BE49-F238E27FC236}">
                <a16:creationId xmlns:a16="http://schemas.microsoft.com/office/drawing/2014/main" id="{F09C52C9-1A12-62EB-B88A-7672D19341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4181" y="5392741"/>
            <a:ext cx="914400" cy="914400"/>
          </a:xfrm>
          <a:prstGeom prst="rect">
            <a:avLst/>
          </a:prstGeom>
        </p:spPr>
      </p:pic>
      <p:pic>
        <p:nvPicPr>
          <p:cNvPr id="13" name="グラフィックス 12" descr="テレビ 枠線">
            <a:extLst>
              <a:ext uri="{FF2B5EF4-FFF2-40B4-BE49-F238E27FC236}">
                <a16:creationId xmlns:a16="http://schemas.microsoft.com/office/drawing/2014/main" id="{D606FE8E-1B73-67A3-B408-36F8C5368B2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97833" y="3202493"/>
            <a:ext cx="914400" cy="914400"/>
          </a:xfrm>
          <a:prstGeom prst="rect">
            <a:avLst/>
          </a:prstGeom>
        </p:spPr>
      </p:pic>
      <p:pic>
        <p:nvPicPr>
          <p:cNvPr id="15" name="グラフィックス 14" descr="Web カメラ 枠線">
            <a:extLst>
              <a:ext uri="{FF2B5EF4-FFF2-40B4-BE49-F238E27FC236}">
                <a16:creationId xmlns:a16="http://schemas.microsoft.com/office/drawing/2014/main" id="{64CE6584-A2E5-F10D-CB80-3E21E8E5CDA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961426" y="4360913"/>
            <a:ext cx="914400" cy="914400"/>
          </a:xfrm>
          <a:prstGeom prst="rect">
            <a:avLst/>
          </a:prstGeom>
        </p:spPr>
      </p:pic>
      <p:pic>
        <p:nvPicPr>
          <p:cNvPr id="17" name="グラフィックス 16" descr="無線マイク 枠線">
            <a:extLst>
              <a:ext uri="{FF2B5EF4-FFF2-40B4-BE49-F238E27FC236}">
                <a16:creationId xmlns:a16="http://schemas.microsoft.com/office/drawing/2014/main" id="{72655A56-AF79-D734-9C39-AE624DB055F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99159" y="1762246"/>
            <a:ext cx="914400" cy="914400"/>
          </a:xfrm>
          <a:prstGeom prst="rect">
            <a:avLst/>
          </a:prstGeom>
        </p:spPr>
      </p:pic>
      <p:cxnSp>
        <p:nvCxnSpPr>
          <p:cNvPr id="20" name="直線矢印コネクタ 19">
            <a:extLst>
              <a:ext uri="{FF2B5EF4-FFF2-40B4-BE49-F238E27FC236}">
                <a16:creationId xmlns:a16="http://schemas.microsoft.com/office/drawing/2014/main" id="{E72918BB-6C0A-2E39-E989-38A5E4C2D764}"/>
              </a:ext>
            </a:extLst>
          </p:cNvPr>
          <p:cNvCxnSpPr>
            <a:cxnSpLocks/>
          </p:cNvCxnSpPr>
          <p:nvPr/>
        </p:nvCxnSpPr>
        <p:spPr>
          <a:xfrm flipH="1" flipV="1">
            <a:off x="9955744" y="2439104"/>
            <a:ext cx="717098" cy="709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9CE43E5E-5767-79C9-AFB3-1EC528FC143E}"/>
              </a:ext>
            </a:extLst>
          </p:cNvPr>
          <p:cNvSpPr txBox="1"/>
          <p:nvPr/>
        </p:nvSpPr>
        <p:spPr>
          <a:xfrm>
            <a:off x="11035070" y="4116893"/>
            <a:ext cx="800219" cy="338554"/>
          </a:xfrm>
          <a:prstGeom prst="rect">
            <a:avLst/>
          </a:prstGeom>
          <a:noFill/>
        </p:spPr>
        <p:txBody>
          <a:bodyPr wrap="none" rtlCol="0">
            <a:spAutoFit/>
          </a:bodyPr>
          <a:lstStyle/>
          <a:p>
            <a:r>
              <a:rPr kumimoji="1" lang="ja-JP" altLang="en-US" sz="1600" b="1" dirty="0"/>
              <a:t>テレビ</a:t>
            </a:r>
          </a:p>
        </p:txBody>
      </p:sp>
      <p:sp>
        <p:nvSpPr>
          <p:cNvPr id="25" name="テキスト ボックス 24">
            <a:extLst>
              <a:ext uri="{FF2B5EF4-FFF2-40B4-BE49-F238E27FC236}">
                <a16:creationId xmlns:a16="http://schemas.microsoft.com/office/drawing/2014/main" id="{92136174-1975-EF06-FFFE-34F35773BB73}"/>
              </a:ext>
            </a:extLst>
          </p:cNvPr>
          <p:cNvSpPr txBox="1"/>
          <p:nvPr/>
        </p:nvSpPr>
        <p:spPr>
          <a:xfrm>
            <a:off x="8936396" y="2781554"/>
            <a:ext cx="800219" cy="338554"/>
          </a:xfrm>
          <a:prstGeom prst="rect">
            <a:avLst/>
          </a:prstGeom>
          <a:noFill/>
        </p:spPr>
        <p:txBody>
          <a:bodyPr wrap="none" rtlCol="0">
            <a:spAutoFit/>
          </a:bodyPr>
          <a:lstStyle/>
          <a:p>
            <a:r>
              <a:rPr kumimoji="1" lang="ja-JP" altLang="en-US" sz="1600" b="1" dirty="0"/>
              <a:t>マイク</a:t>
            </a:r>
          </a:p>
        </p:txBody>
      </p:sp>
      <p:sp>
        <p:nvSpPr>
          <p:cNvPr id="27" name="テキスト ボックス 26">
            <a:extLst>
              <a:ext uri="{FF2B5EF4-FFF2-40B4-BE49-F238E27FC236}">
                <a16:creationId xmlns:a16="http://schemas.microsoft.com/office/drawing/2014/main" id="{F5731701-A37A-70AD-8A4F-FBE63A94A83F}"/>
              </a:ext>
            </a:extLst>
          </p:cNvPr>
          <p:cNvSpPr txBox="1"/>
          <p:nvPr/>
        </p:nvSpPr>
        <p:spPr>
          <a:xfrm>
            <a:off x="5506457" y="2664329"/>
            <a:ext cx="1428596" cy="584775"/>
          </a:xfrm>
          <a:prstGeom prst="rect">
            <a:avLst/>
          </a:prstGeom>
          <a:noFill/>
        </p:spPr>
        <p:txBody>
          <a:bodyPr wrap="none" rtlCol="0">
            <a:spAutoFit/>
          </a:bodyPr>
          <a:lstStyle/>
          <a:p>
            <a:pPr algn="ctr"/>
            <a:r>
              <a:rPr kumimoji="1" lang="en-US" altLang="ja-JP" sz="1600" b="1" dirty="0"/>
              <a:t>Azure API</a:t>
            </a:r>
          </a:p>
          <a:p>
            <a:pPr algn="ctr"/>
            <a:r>
              <a:rPr lang="en-US" altLang="ja-JP" sz="1600" b="1" dirty="0"/>
              <a:t>Speech2text</a:t>
            </a:r>
            <a:endParaRPr kumimoji="1" lang="ja-JP" altLang="en-US" sz="1600" b="1" dirty="0"/>
          </a:p>
        </p:txBody>
      </p:sp>
      <p:cxnSp>
        <p:nvCxnSpPr>
          <p:cNvPr id="28" name="直線矢印コネクタ 27">
            <a:extLst>
              <a:ext uri="{FF2B5EF4-FFF2-40B4-BE49-F238E27FC236}">
                <a16:creationId xmlns:a16="http://schemas.microsoft.com/office/drawing/2014/main" id="{CFB3BE38-65E4-FDB0-D3F6-DB085F6E9146}"/>
              </a:ext>
            </a:extLst>
          </p:cNvPr>
          <p:cNvCxnSpPr>
            <a:cxnSpLocks/>
          </p:cNvCxnSpPr>
          <p:nvPr/>
        </p:nvCxnSpPr>
        <p:spPr>
          <a:xfrm flipH="1">
            <a:off x="7543448"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7AD86345-40E7-670A-6348-D04D2C878A2B}"/>
              </a:ext>
            </a:extLst>
          </p:cNvPr>
          <p:cNvSpPr txBox="1"/>
          <p:nvPr/>
        </p:nvSpPr>
        <p:spPr>
          <a:xfrm>
            <a:off x="8870487" y="5452403"/>
            <a:ext cx="1223412" cy="338554"/>
          </a:xfrm>
          <a:prstGeom prst="rect">
            <a:avLst/>
          </a:prstGeom>
          <a:noFill/>
        </p:spPr>
        <p:txBody>
          <a:bodyPr wrap="none" rtlCol="0">
            <a:spAutoFit/>
          </a:bodyPr>
          <a:lstStyle/>
          <a:p>
            <a:r>
              <a:rPr kumimoji="1" lang="en-US" altLang="ja-JP" sz="1600" b="1" dirty="0"/>
              <a:t>Web</a:t>
            </a:r>
            <a:r>
              <a:rPr kumimoji="1" lang="ja-JP" altLang="en-US" sz="1600" b="1" dirty="0"/>
              <a:t>カメラ</a:t>
            </a:r>
          </a:p>
        </p:txBody>
      </p:sp>
      <p:cxnSp>
        <p:nvCxnSpPr>
          <p:cNvPr id="32" name="直線矢印コネクタ 31">
            <a:extLst>
              <a:ext uri="{FF2B5EF4-FFF2-40B4-BE49-F238E27FC236}">
                <a16:creationId xmlns:a16="http://schemas.microsoft.com/office/drawing/2014/main" id="{BAF0F19A-AA0B-2C26-2945-D3D03EC585A7}"/>
              </a:ext>
            </a:extLst>
          </p:cNvPr>
          <p:cNvCxnSpPr>
            <a:cxnSpLocks/>
          </p:cNvCxnSpPr>
          <p:nvPr/>
        </p:nvCxnSpPr>
        <p:spPr>
          <a:xfrm flipH="1">
            <a:off x="9955744" y="4116893"/>
            <a:ext cx="777129" cy="73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 name="図 35">
            <a:extLst>
              <a:ext uri="{FF2B5EF4-FFF2-40B4-BE49-F238E27FC236}">
                <a16:creationId xmlns:a16="http://schemas.microsoft.com/office/drawing/2014/main" id="{8ED3A04D-A8B6-5723-456A-3587B609410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457679" y="4435119"/>
            <a:ext cx="1677748" cy="838874"/>
          </a:xfrm>
          <a:prstGeom prst="rect">
            <a:avLst/>
          </a:prstGeom>
        </p:spPr>
      </p:pic>
      <p:sp>
        <p:nvSpPr>
          <p:cNvPr id="37" name="テキスト ボックス 36">
            <a:extLst>
              <a:ext uri="{FF2B5EF4-FFF2-40B4-BE49-F238E27FC236}">
                <a16:creationId xmlns:a16="http://schemas.microsoft.com/office/drawing/2014/main" id="{71F9957C-6F79-7F3A-3DF2-2B93119EF9BB}"/>
              </a:ext>
            </a:extLst>
          </p:cNvPr>
          <p:cNvSpPr txBox="1"/>
          <p:nvPr/>
        </p:nvSpPr>
        <p:spPr>
          <a:xfrm>
            <a:off x="5309303" y="5225697"/>
            <a:ext cx="2299027" cy="584775"/>
          </a:xfrm>
          <a:prstGeom prst="rect">
            <a:avLst/>
          </a:prstGeom>
          <a:noFill/>
        </p:spPr>
        <p:txBody>
          <a:bodyPr wrap="none" rtlCol="0">
            <a:spAutoFit/>
          </a:bodyPr>
          <a:lstStyle/>
          <a:p>
            <a:pPr algn="ctr"/>
            <a:r>
              <a:rPr kumimoji="1" lang="en-US" altLang="ja-JP" sz="1600" b="1" dirty="0"/>
              <a:t>OpenCV</a:t>
            </a:r>
          </a:p>
          <a:p>
            <a:pPr algn="ctr"/>
            <a:r>
              <a:rPr lang="en-US" altLang="ja-JP" sz="1600" b="1" dirty="0"/>
              <a:t>Harr-like</a:t>
            </a:r>
            <a:r>
              <a:rPr lang="ja-JP" altLang="en-US" sz="1600" b="1" dirty="0"/>
              <a:t>による顔認識</a:t>
            </a:r>
            <a:endParaRPr kumimoji="1" lang="ja-JP" altLang="en-US" sz="1600" b="1" dirty="0"/>
          </a:p>
        </p:txBody>
      </p:sp>
      <p:cxnSp>
        <p:nvCxnSpPr>
          <p:cNvPr id="39" name="直線矢印コネクタ 38">
            <a:extLst>
              <a:ext uri="{FF2B5EF4-FFF2-40B4-BE49-F238E27FC236}">
                <a16:creationId xmlns:a16="http://schemas.microsoft.com/office/drawing/2014/main" id="{C9DCBF75-DE0D-BD78-B428-28F296491E05}"/>
              </a:ext>
            </a:extLst>
          </p:cNvPr>
          <p:cNvCxnSpPr>
            <a:cxnSpLocks/>
          </p:cNvCxnSpPr>
          <p:nvPr/>
        </p:nvCxnSpPr>
        <p:spPr>
          <a:xfrm flipH="1">
            <a:off x="7490295" y="4964524"/>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1" name="グラフィックス 40" descr="人工知能 枠線">
            <a:extLst>
              <a:ext uri="{FF2B5EF4-FFF2-40B4-BE49-F238E27FC236}">
                <a16:creationId xmlns:a16="http://schemas.microsoft.com/office/drawing/2014/main" id="{71AA5EAB-EB57-415F-79FA-4C5576CE57A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756555" y="1866244"/>
            <a:ext cx="914400" cy="914400"/>
          </a:xfrm>
          <a:prstGeom prst="rect">
            <a:avLst/>
          </a:prstGeom>
        </p:spPr>
      </p:pic>
      <p:pic>
        <p:nvPicPr>
          <p:cNvPr id="45" name="グラフィックス 44" descr="データベース 枠線">
            <a:extLst>
              <a:ext uri="{FF2B5EF4-FFF2-40B4-BE49-F238E27FC236}">
                <a16:creationId xmlns:a16="http://schemas.microsoft.com/office/drawing/2014/main" id="{DE05F3E6-6D95-9ABC-0413-D86CF697289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911326" y="1866244"/>
            <a:ext cx="914400" cy="914400"/>
          </a:xfrm>
          <a:prstGeom prst="rect">
            <a:avLst/>
          </a:prstGeom>
        </p:spPr>
      </p:pic>
      <p:pic>
        <p:nvPicPr>
          <p:cNvPr id="51" name="グラフィックス 50" descr="散布図 単色塗りつぶし">
            <a:extLst>
              <a:ext uri="{FF2B5EF4-FFF2-40B4-BE49-F238E27FC236}">
                <a16:creationId xmlns:a16="http://schemas.microsoft.com/office/drawing/2014/main" id="{E160B706-E628-7A0C-7F02-BE5BE7A6624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56151" y="2361908"/>
            <a:ext cx="505323" cy="505323"/>
          </a:xfrm>
          <a:prstGeom prst="rect">
            <a:avLst/>
          </a:prstGeom>
        </p:spPr>
      </p:pic>
      <p:sp>
        <p:nvSpPr>
          <p:cNvPr id="52" name="テキスト ボックス 51">
            <a:extLst>
              <a:ext uri="{FF2B5EF4-FFF2-40B4-BE49-F238E27FC236}">
                <a16:creationId xmlns:a16="http://schemas.microsoft.com/office/drawing/2014/main" id="{B635F874-BF6C-5533-32A4-853C205D9DA3}"/>
              </a:ext>
            </a:extLst>
          </p:cNvPr>
          <p:cNvSpPr txBox="1"/>
          <p:nvPr/>
        </p:nvSpPr>
        <p:spPr>
          <a:xfrm>
            <a:off x="7788056" y="2867231"/>
            <a:ext cx="902811" cy="307777"/>
          </a:xfrm>
          <a:prstGeom prst="rect">
            <a:avLst/>
          </a:prstGeom>
          <a:noFill/>
        </p:spPr>
        <p:txBody>
          <a:bodyPr wrap="none" rtlCol="0">
            <a:spAutoFit/>
          </a:bodyPr>
          <a:lstStyle/>
          <a:p>
            <a:r>
              <a:rPr kumimoji="1" lang="ja-JP" altLang="en-US" sz="1400" dirty="0"/>
              <a:t>音声信号</a:t>
            </a:r>
          </a:p>
        </p:txBody>
      </p:sp>
      <p:cxnSp>
        <p:nvCxnSpPr>
          <p:cNvPr id="53" name="直線矢印コネクタ 52">
            <a:extLst>
              <a:ext uri="{FF2B5EF4-FFF2-40B4-BE49-F238E27FC236}">
                <a16:creationId xmlns:a16="http://schemas.microsoft.com/office/drawing/2014/main" id="{C69716AB-DC3E-DD2F-5633-3E11646B28AA}"/>
              </a:ext>
            </a:extLst>
          </p:cNvPr>
          <p:cNvCxnSpPr>
            <a:cxnSpLocks/>
          </p:cNvCxnSpPr>
          <p:nvPr/>
        </p:nvCxnSpPr>
        <p:spPr>
          <a:xfrm flipH="1">
            <a:off x="3864512" y="2295961"/>
            <a:ext cx="1392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テキスト ボックス 53">
            <a:extLst>
              <a:ext uri="{FF2B5EF4-FFF2-40B4-BE49-F238E27FC236}">
                <a16:creationId xmlns:a16="http://schemas.microsoft.com/office/drawing/2014/main" id="{1D2FE1D0-DCA4-AFE1-5A37-4BFF0D833928}"/>
              </a:ext>
            </a:extLst>
          </p:cNvPr>
          <p:cNvSpPr txBox="1"/>
          <p:nvPr/>
        </p:nvSpPr>
        <p:spPr>
          <a:xfrm>
            <a:off x="4140626" y="2848487"/>
            <a:ext cx="902811" cy="523220"/>
          </a:xfrm>
          <a:prstGeom prst="rect">
            <a:avLst/>
          </a:prstGeom>
          <a:noFill/>
        </p:spPr>
        <p:txBody>
          <a:bodyPr wrap="none" rtlCol="0">
            <a:spAutoFit/>
          </a:bodyPr>
          <a:lstStyle/>
          <a:p>
            <a:r>
              <a:rPr lang="ja-JP" altLang="en-US" sz="1400" dirty="0"/>
              <a:t>テキスト</a:t>
            </a:r>
            <a:endParaRPr lang="en-US" altLang="ja-JP" sz="1400" dirty="0"/>
          </a:p>
          <a:p>
            <a:r>
              <a:rPr lang="ja-JP" altLang="en-US" sz="1400" dirty="0"/>
              <a:t>データ</a:t>
            </a:r>
            <a:endParaRPr kumimoji="1" lang="ja-JP" altLang="en-US" sz="1400" dirty="0"/>
          </a:p>
        </p:txBody>
      </p:sp>
      <p:sp>
        <p:nvSpPr>
          <p:cNvPr id="55" name="テキスト ボックス 54">
            <a:extLst>
              <a:ext uri="{FF2B5EF4-FFF2-40B4-BE49-F238E27FC236}">
                <a16:creationId xmlns:a16="http://schemas.microsoft.com/office/drawing/2014/main" id="{9BB742BE-110B-AD78-26FB-49819B96D962}"/>
              </a:ext>
            </a:extLst>
          </p:cNvPr>
          <p:cNvSpPr txBox="1"/>
          <p:nvPr/>
        </p:nvSpPr>
        <p:spPr>
          <a:xfrm>
            <a:off x="1773144" y="2786932"/>
            <a:ext cx="2097049" cy="584775"/>
          </a:xfrm>
          <a:prstGeom prst="rect">
            <a:avLst/>
          </a:prstGeom>
          <a:noFill/>
        </p:spPr>
        <p:txBody>
          <a:bodyPr wrap="none" rtlCol="0">
            <a:spAutoFit/>
          </a:bodyPr>
          <a:lstStyle/>
          <a:p>
            <a:pPr algn="ctr"/>
            <a:r>
              <a:rPr kumimoji="1" lang="en-US" altLang="ja-JP" sz="1600" b="1" dirty="0"/>
              <a:t>chive+</a:t>
            </a:r>
            <a:r>
              <a:rPr kumimoji="1" lang="ja-JP" altLang="en-US" sz="1600" b="1" dirty="0"/>
              <a:t>自然言語処理</a:t>
            </a:r>
            <a:endParaRPr kumimoji="1" lang="en-US" altLang="ja-JP" sz="1600" b="1" dirty="0"/>
          </a:p>
          <a:p>
            <a:pPr algn="ctr"/>
            <a:r>
              <a:rPr lang="ja-JP" altLang="en-US" sz="1600" b="1" dirty="0"/>
              <a:t>炎上度推定モデル</a:t>
            </a:r>
            <a:endParaRPr kumimoji="1" lang="ja-JP" altLang="en-US" sz="1600" b="1" dirty="0"/>
          </a:p>
        </p:txBody>
      </p:sp>
      <p:pic>
        <p:nvPicPr>
          <p:cNvPr id="57" name="グラフィックス 56" descr="ノート PC 枠線">
            <a:extLst>
              <a:ext uri="{FF2B5EF4-FFF2-40B4-BE49-F238E27FC236}">
                <a16:creationId xmlns:a16="http://schemas.microsoft.com/office/drawing/2014/main" id="{1DC86BA1-4F9E-93C0-C69D-B7F9A07EA0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431760" y="4437725"/>
            <a:ext cx="914400" cy="914400"/>
          </a:xfrm>
          <a:prstGeom prst="rect">
            <a:avLst/>
          </a:prstGeom>
        </p:spPr>
      </p:pic>
      <p:cxnSp>
        <p:nvCxnSpPr>
          <p:cNvPr id="58" name="直線矢印コネクタ 57">
            <a:extLst>
              <a:ext uri="{FF2B5EF4-FFF2-40B4-BE49-F238E27FC236}">
                <a16:creationId xmlns:a16="http://schemas.microsoft.com/office/drawing/2014/main" id="{51FD4866-4EBD-2E21-3053-F686694CA31A}"/>
              </a:ext>
            </a:extLst>
          </p:cNvPr>
          <p:cNvCxnSpPr>
            <a:cxnSpLocks/>
          </p:cNvCxnSpPr>
          <p:nvPr/>
        </p:nvCxnSpPr>
        <p:spPr>
          <a:xfrm>
            <a:off x="2794639" y="3587604"/>
            <a:ext cx="0" cy="753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0FFAC34B-D44D-FD89-B063-7CC80B4A6F9E}"/>
              </a:ext>
            </a:extLst>
          </p:cNvPr>
          <p:cNvSpPr txBox="1"/>
          <p:nvPr/>
        </p:nvSpPr>
        <p:spPr>
          <a:xfrm>
            <a:off x="2861787" y="4160500"/>
            <a:ext cx="723275" cy="307777"/>
          </a:xfrm>
          <a:prstGeom prst="rect">
            <a:avLst/>
          </a:prstGeom>
          <a:noFill/>
        </p:spPr>
        <p:txBody>
          <a:bodyPr wrap="none" rtlCol="0">
            <a:spAutoFit/>
          </a:bodyPr>
          <a:lstStyle/>
          <a:p>
            <a:r>
              <a:rPr kumimoji="1" lang="ja-JP" altLang="en-US" sz="1400" dirty="0">
                <a:solidFill>
                  <a:srgbClr val="FF0000"/>
                </a:solidFill>
              </a:rPr>
              <a:t>炎上度</a:t>
            </a:r>
          </a:p>
        </p:txBody>
      </p:sp>
      <p:cxnSp>
        <p:nvCxnSpPr>
          <p:cNvPr id="63" name="直線矢印コネクタ 62">
            <a:extLst>
              <a:ext uri="{FF2B5EF4-FFF2-40B4-BE49-F238E27FC236}">
                <a16:creationId xmlns:a16="http://schemas.microsoft.com/office/drawing/2014/main" id="{9D58633B-BE72-9A7A-B80F-3445BB0C202C}"/>
              </a:ext>
            </a:extLst>
          </p:cNvPr>
          <p:cNvCxnSpPr>
            <a:cxnSpLocks/>
          </p:cNvCxnSpPr>
          <p:nvPr/>
        </p:nvCxnSpPr>
        <p:spPr>
          <a:xfrm flipH="1">
            <a:off x="3839752" y="4881320"/>
            <a:ext cx="13929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CC85B42C-6951-5F8C-CA9F-94F96AF51D7A}"/>
              </a:ext>
            </a:extLst>
          </p:cNvPr>
          <p:cNvSpPr txBox="1"/>
          <p:nvPr/>
        </p:nvSpPr>
        <p:spPr>
          <a:xfrm>
            <a:off x="-17582" y="6095773"/>
            <a:ext cx="1620957" cy="338554"/>
          </a:xfrm>
          <a:prstGeom prst="rect">
            <a:avLst/>
          </a:prstGeom>
          <a:noFill/>
        </p:spPr>
        <p:txBody>
          <a:bodyPr wrap="none" rtlCol="0">
            <a:spAutoFit/>
          </a:bodyPr>
          <a:lstStyle/>
          <a:p>
            <a:r>
              <a:rPr kumimoji="1" lang="ja-JP" altLang="en-US" sz="1600" b="1" dirty="0"/>
              <a:t>スマートグラス</a:t>
            </a:r>
          </a:p>
        </p:txBody>
      </p:sp>
      <p:sp>
        <p:nvSpPr>
          <p:cNvPr id="70" name="テキスト ボックス 69">
            <a:extLst>
              <a:ext uri="{FF2B5EF4-FFF2-40B4-BE49-F238E27FC236}">
                <a16:creationId xmlns:a16="http://schemas.microsoft.com/office/drawing/2014/main" id="{E0A0C21B-A0C8-06BE-E2FD-D018829BB3C6}"/>
              </a:ext>
            </a:extLst>
          </p:cNvPr>
          <p:cNvSpPr txBox="1"/>
          <p:nvPr/>
        </p:nvSpPr>
        <p:spPr>
          <a:xfrm>
            <a:off x="2078481" y="5336221"/>
            <a:ext cx="1620957" cy="584775"/>
          </a:xfrm>
          <a:prstGeom prst="rect">
            <a:avLst/>
          </a:prstGeom>
          <a:noFill/>
        </p:spPr>
        <p:txBody>
          <a:bodyPr wrap="none" rtlCol="0">
            <a:spAutoFit/>
          </a:bodyPr>
          <a:lstStyle/>
          <a:p>
            <a:pPr algn="ctr"/>
            <a:r>
              <a:rPr kumimoji="1" lang="ja-JP" altLang="en-US" sz="1600" b="1" dirty="0"/>
              <a:t>スカウター画面</a:t>
            </a:r>
            <a:endParaRPr kumimoji="1" lang="en-US" altLang="ja-JP" sz="1600" b="1" dirty="0"/>
          </a:p>
          <a:p>
            <a:pPr algn="ctr"/>
            <a:r>
              <a:rPr lang="ja-JP" altLang="en-US" sz="1600" b="1" dirty="0"/>
              <a:t>動的生成</a:t>
            </a:r>
            <a:endParaRPr kumimoji="1" lang="ja-JP" altLang="en-US" sz="1600" b="1" dirty="0"/>
          </a:p>
        </p:txBody>
      </p:sp>
      <p:cxnSp>
        <p:nvCxnSpPr>
          <p:cNvPr id="72" name="コネクタ: 曲線 71">
            <a:extLst>
              <a:ext uri="{FF2B5EF4-FFF2-40B4-BE49-F238E27FC236}">
                <a16:creationId xmlns:a16="http://schemas.microsoft.com/office/drawing/2014/main" id="{EB663443-6310-62C2-450A-AB98D5A5922F}"/>
              </a:ext>
            </a:extLst>
          </p:cNvPr>
          <p:cNvCxnSpPr>
            <a:cxnSpLocks/>
          </p:cNvCxnSpPr>
          <p:nvPr/>
        </p:nvCxnSpPr>
        <p:spPr>
          <a:xfrm rot="10800000" flipV="1">
            <a:off x="1268264" y="4976942"/>
            <a:ext cx="830512" cy="80062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pic>
        <p:nvPicPr>
          <p:cNvPr id="75" name="グラフィックス 74" descr="フィルム ストリップ 枠線">
            <a:extLst>
              <a:ext uri="{FF2B5EF4-FFF2-40B4-BE49-F238E27FC236}">
                <a16:creationId xmlns:a16="http://schemas.microsoft.com/office/drawing/2014/main" id="{B66CA1E2-933F-2D77-002C-01671DC523B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016843" y="5108610"/>
            <a:ext cx="468011" cy="468011"/>
          </a:xfrm>
          <a:prstGeom prst="rect">
            <a:avLst/>
          </a:prstGeom>
        </p:spPr>
      </p:pic>
      <p:sp>
        <p:nvSpPr>
          <p:cNvPr id="76" name="テキスト ボックス 75">
            <a:extLst>
              <a:ext uri="{FF2B5EF4-FFF2-40B4-BE49-F238E27FC236}">
                <a16:creationId xmlns:a16="http://schemas.microsoft.com/office/drawing/2014/main" id="{24F28831-F9D3-A56D-9C39-B1FBF01BBF99}"/>
              </a:ext>
            </a:extLst>
          </p:cNvPr>
          <p:cNvSpPr txBox="1"/>
          <p:nvPr/>
        </p:nvSpPr>
        <p:spPr>
          <a:xfrm>
            <a:off x="7967539" y="5597533"/>
            <a:ext cx="543739" cy="307777"/>
          </a:xfrm>
          <a:prstGeom prst="rect">
            <a:avLst/>
          </a:prstGeom>
          <a:noFill/>
        </p:spPr>
        <p:txBody>
          <a:bodyPr wrap="none" rtlCol="0">
            <a:spAutoFit/>
          </a:bodyPr>
          <a:lstStyle/>
          <a:p>
            <a:r>
              <a:rPr kumimoji="1" lang="ja-JP" altLang="en-US" sz="1400" dirty="0"/>
              <a:t>映像</a:t>
            </a:r>
          </a:p>
        </p:txBody>
      </p:sp>
      <p:grpSp>
        <p:nvGrpSpPr>
          <p:cNvPr id="81" name="グループ化 80">
            <a:extLst>
              <a:ext uri="{FF2B5EF4-FFF2-40B4-BE49-F238E27FC236}">
                <a16:creationId xmlns:a16="http://schemas.microsoft.com/office/drawing/2014/main" id="{A96C266A-9C33-A381-81EE-B695921C8FAA}"/>
              </a:ext>
            </a:extLst>
          </p:cNvPr>
          <p:cNvGrpSpPr/>
          <p:nvPr/>
        </p:nvGrpSpPr>
        <p:grpSpPr>
          <a:xfrm>
            <a:off x="3997184" y="5117190"/>
            <a:ext cx="809471" cy="520128"/>
            <a:chOff x="9157011" y="5570845"/>
            <a:chExt cx="1725168" cy="1064702"/>
          </a:xfrm>
        </p:grpSpPr>
        <p:sp>
          <p:nvSpPr>
            <p:cNvPr id="77" name="正方形/長方形 76">
              <a:extLst>
                <a:ext uri="{FF2B5EF4-FFF2-40B4-BE49-F238E27FC236}">
                  <a16:creationId xmlns:a16="http://schemas.microsoft.com/office/drawing/2014/main" id="{5DEF4285-51D3-759C-33D2-E029EF294482}"/>
                </a:ext>
              </a:extLst>
            </p:cNvPr>
            <p:cNvSpPr/>
            <p:nvPr/>
          </p:nvSpPr>
          <p:spPr>
            <a:xfrm>
              <a:off x="9157011" y="5570845"/>
              <a:ext cx="1725168" cy="1041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グラフィックス 78" descr="ユーザー 枠線">
              <a:extLst>
                <a:ext uri="{FF2B5EF4-FFF2-40B4-BE49-F238E27FC236}">
                  <a16:creationId xmlns:a16="http://schemas.microsoft.com/office/drawing/2014/main" id="{CBEFE6A5-0FC3-EE90-7774-4B6EC8B030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618065" y="5832488"/>
              <a:ext cx="803059" cy="803059"/>
            </a:xfrm>
            <a:prstGeom prst="rect">
              <a:avLst/>
            </a:prstGeom>
          </p:spPr>
        </p:pic>
        <p:sp>
          <p:nvSpPr>
            <p:cNvPr id="80" name="正方形/長方形 79">
              <a:extLst>
                <a:ext uri="{FF2B5EF4-FFF2-40B4-BE49-F238E27FC236}">
                  <a16:creationId xmlns:a16="http://schemas.microsoft.com/office/drawing/2014/main" id="{BCCC3993-AE49-37D9-A4A5-88D389936330}"/>
                </a:ext>
              </a:extLst>
            </p:cNvPr>
            <p:cNvSpPr/>
            <p:nvPr/>
          </p:nvSpPr>
          <p:spPr>
            <a:xfrm>
              <a:off x="9691031" y="5781379"/>
              <a:ext cx="668870" cy="4756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6" name="テキスト ボックス 85">
            <a:extLst>
              <a:ext uri="{FF2B5EF4-FFF2-40B4-BE49-F238E27FC236}">
                <a16:creationId xmlns:a16="http://schemas.microsoft.com/office/drawing/2014/main" id="{02076B27-02F6-1F85-5FC8-FE5948A83C52}"/>
              </a:ext>
            </a:extLst>
          </p:cNvPr>
          <p:cNvSpPr txBox="1"/>
          <p:nvPr/>
        </p:nvSpPr>
        <p:spPr>
          <a:xfrm>
            <a:off x="3839752" y="5685340"/>
            <a:ext cx="1261884" cy="307777"/>
          </a:xfrm>
          <a:prstGeom prst="rect">
            <a:avLst/>
          </a:prstGeom>
          <a:noFill/>
        </p:spPr>
        <p:txBody>
          <a:bodyPr wrap="none" rtlCol="0">
            <a:spAutoFit/>
          </a:bodyPr>
          <a:lstStyle/>
          <a:p>
            <a:r>
              <a:rPr lang="ja-JP" altLang="en-US" sz="1400" dirty="0"/>
              <a:t>顔の切り抜き</a:t>
            </a:r>
            <a:endParaRPr kumimoji="1" lang="ja-JP" altLang="en-US" sz="1400" dirty="0"/>
          </a:p>
        </p:txBody>
      </p:sp>
      <p:sp>
        <p:nvSpPr>
          <p:cNvPr id="87" name="吹き出し: 角を丸めた四角形 86">
            <a:extLst>
              <a:ext uri="{FF2B5EF4-FFF2-40B4-BE49-F238E27FC236}">
                <a16:creationId xmlns:a16="http://schemas.microsoft.com/office/drawing/2014/main" id="{CF323CF8-C37A-452C-F5F2-693333BE5C7A}"/>
              </a:ext>
            </a:extLst>
          </p:cNvPr>
          <p:cNvSpPr/>
          <p:nvPr/>
        </p:nvSpPr>
        <p:spPr>
          <a:xfrm>
            <a:off x="118339" y="3349452"/>
            <a:ext cx="1856970" cy="1325563"/>
          </a:xfrm>
          <a:prstGeom prst="wedgeRoundRectCallout">
            <a:avLst>
              <a:gd name="adj1" fmla="val 51060"/>
              <a:gd name="adj2" fmla="val 61810"/>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89" name="グラフィックス 88" descr="チャットの吹き出し 枠線">
            <a:extLst>
              <a:ext uri="{FF2B5EF4-FFF2-40B4-BE49-F238E27FC236}">
                <a16:creationId xmlns:a16="http://schemas.microsoft.com/office/drawing/2014/main" id="{6909B92A-014F-4683-22D8-D5E28C9667D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255896" y="2378018"/>
            <a:ext cx="568065" cy="568065"/>
          </a:xfrm>
          <a:prstGeom prst="rect">
            <a:avLst/>
          </a:prstGeom>
        </p:spPr>
      </p:pic>
      <p:pic>
        <p:nvPicPr>
          <p:cNvPr id="95" name="グラフィックス 94" descr="火 枠線">
            <a:extLst>
              <a:ext uri="{FF2B5EF4-FFF2-40B4-BE49-F238E27FC236}">
                <a16:creationId xmlns:a16="http://schemas.microsoft.com/office/drawing/2014/main" id="{8BE025F7-BADC-7BAC-694F-4209FAFC98E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924934" y="3564187"/>
            <a:ext cx="596980" cy="596980"/>
          </a:xfrm>
          <a:prstGeom prst="rect">
            <a:avLst/>
          </a:prstGeom>
        </p:spPr>
      </p:pic>
    </p:spTree>
    <p:extLst>
      <p:ext uri="{BB962C8B-B14F-4D97-AF65-F5344CB8AC3E}">
        <p14:creationId xmlns:p14="http://schemas.microsoft.com/office/powerpoint/2010/main" val="342831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50379-42CA-C7F2-59A1-9792656D7FD4}"/>
              </a:ext>
            </a:extLst>
          </p:cNvPr>
          <p:cNvSpPr>
            <a:spLocks noGrp="1"/>
          </p:cNvSpPr>
          <p:nvPr>
            <p:ph type="title"/>
          </p:nvPr>
        </p:nvSpPr>
        <p:spPr/>
        <p:txBody>
          <a:bodyPr/>
          <a:lstStyle/>
          <a:p>
            <a:r>
              <a:rPr kumimoji="1" lang="ja-JP" altLang="en-US" dirty="0"/>
              <a:t>新たな</a:t>
            </a:r>
            <a:r>
              <a:rPr kumimoji="1" lang="ja-JP" altLang="en-US" dirty="0">
                <a:solidFill>
                  <a:srgbClr val="FF0000"/>
                </a:solidFill>
              </a:rPr>
              <a:t>視聴体験</a:t>
            </a:r>
            <a:r>
              <a:rPr kumimoji="1" lang="ja-JP" altLang="en-US" dirty="0"/>
              <a:t>の提供</a:t>
            </a:r>
          </a:p>
        </p:txBody>
      </p:sp>
      <p:pic>
        <p:nvPicPr>
          <p:cNvPr id="4" name="図 3">
            <a:extLst>
              <a:ext uri="{FF2B5EF4-FFF2-40B4-BE49-F238E27FC236}">
                <a16:creationId xmlns:a16="http://schemas.microsoft.com/office/drawing/2014/main" id="{6F376E35-033A-0AFF-7C1C-BEEA5B7E0760}"/>
              </a:ext>
            </a:extLst>
          </p:cNvPr>
          <p:cNvPicPr>
            <a:picLocks noChangeAspect="1"/>
          </p:cNvPicPr>
          <p:nvPr/>
        </p:nvPicPr>
        <p:blipFill rotWithShape="1">
          <a:blip r:embed="rId2">
            <a:extLst>
              <a:ext uri="{28A0092B-C50C-407E-A947-70E740481C1C}">
                <a14:useLocalDpi xmlns:a14="http://schemas.microsoft.com/office/drawing/2010/main" val="0"/>
              </a:ext>
            </a:extLst>
          </a:blip>
          <a:srcRect r="37920"/>
          <a:stretch/>
        </p:blipFill>
        <p:spPr>
          <a:xfrm>
            <a:off x="2051304" y="3238119"/>
            <a:ext cx="2365248" cy="3143250"/>
          </a:xfrm>
          <a:prstGeom prst="rect">
            <a:avLst/>
          </a:prstGeom>
        </p:spPr>
      </p:pic>
      <p:pic>
        <p:nvPicPr>
          <p:cNvPr id="5" name="図 4">
            <a:extLst>
              <a:ext uri="{FF2B5EF4-FFF2-40B4-BE49-F238E27FC236}">
                <a16:creationId xmlns:a16="http://schemas.microsoft.com/office/drawing/2014/main" id="{2197FF78-34DF-2E0C-7601-B05472011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832" y="3648457"/>
            <a:ext cx="1778913" cy="2586608"/>
          </a:xfrm>
          <a:prstGeom prst="rect">
            <a:avLst/>
          </a:prstGeom>
        </p:spPr>
      </p:pic>
      <p:pic>
        <p:nvPicPr>
          <p:cNvPr id="6" name="図 5" descr="ロゴ&#10;&#10;自動的に生成された説明">
            <a:extLst>
              <a:ext uri="{FF2B5EF4-FFF2-40B4-BE49-F238E27FC236}">
                <a16:creationId xmlns:a16="http://schemas.microsoft.com/office/drawing/2014/main" id="{B9BE4915-95A5-E0B8-A5E0-8431E0E9C427}"/>
              </a:ext>
            </a:extLst>
          </p:cNvPr>
          <p:cNvPicPr>
            <a:picLocks noChangeAspect="1"/>
          </p:cNvPicPr>
          <p:nvPr/>
        </p:nvPicPr>
        <p:blipFill>
          <a:blip r:embed="rId4"/>
          <a:stretch>
            <a:fillRect/>
          </a:stretch>
        </p:blipFill>
        <p:spPr>
          <a:xfrm>
            <a:off x="5156152" y="3910997"/>
            <a:ext cx="1500679" cy="1354807"/>
          </a:xfrm>
          <a:prstGeom prst="rect">
            <a:avLst/>
          </a:prstGeom>
        </p:spPr>
      </p:pic>
      <p:pic>
        <p:nvPicPr>
          <p:cNvPr id="8" name="図 7">
            <a:extLst>
              <a:ext uri="{FF2B5EF4-FFF2-40B4-BE49-F238E27FC236}">
                <a16:creationId xmlns:a16="http://schemas.microsoft.com/office/drawing/2014/main" id="{E130B41A-3106-79F5-6709-3A946782B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8441" y="3665309"/>
            <a:ext cx="2365247" cy="2606332"/>
          </a:xfrm>
          <a:prstGeom prst="rect">
            <a:avLst/>
          </a:prstGeom>
        </p:spPr>
      </p:pic>
      <p:sp>
        <p:nvSpPr>
          <p:cNvPr id="9" name="テキスト ボックス 8">
            <a:extLst>
              <a:ext uri="{FF2B5EF4-FFF2-40B4-BE49-F238E27FC236}">
                <a16:creationId xmlns:a16="http://schemas.microsoft.com/office/drawing/2014/main" id="{D1A79E93-C41A-2CBE-5B33-5DD2E56ABA9E}"/>
              </a:ext>
            </a:extLst>
          </p:cNvPr>
          <p:cNvSpPr txBox="1"/>
          <p:nvPr/>
        </p:nvSpPr>
        <p:spPr>
          <a:xfrm>
            <a:off x="838200" y="1867500"/>
            <a:ext cx="9902952" cy="52322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solidFill>
                  <a:srgbClr val="FF0000"/>
                </a:solidFill>
              </a:rPr>
              <a:t>炎上度</a:t>
            </a:r>
            <a:r>
              <a:rPr kumimoji="1" lang="ja-JP" altLang="en-US" sz="2800" dirty="0"/>
              <a:t>を可視化することで、安心してテレビ視聴が可能</a:t>
            </a:r>
            <a:endParaRPr kumimoji="1" lang="en-US" altLang="ja-JP" sz="2800" dirty="0"/>
          </a:p>
        </p:txBody>
      </p:sp>
    </p:spTree>
    <p:extLst>
      <p:ext uri="{BB962C8B-B14F-4D97-AF65-F5344CB8AC3E}">
        <p14:creationId xmlns:p14="http://schemas.microsoft.com/office/powerpoint/2010/main" val="196097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E4FE4-E93A-8F97-168A-3C2FA0D7E1FB}"/>
              </a:ext>
            </a:extLst>
          </p:cNvPr>
          <p:cNvSpPr>
            <a:spLocks noGrp="1"/>
          </p:cNvSpPr>
          <p:nvPr>
            <p:ph type="title"/>
          </p:nvPr>
        </p:nvSpPr>
        <p:spPr/>
        <p:txBody>
          <a:bodyPr/>
          <a:lstStyle/>
          <a:p>
            <a:r>
              <a:rPr kumimoji="1" lang="ja-JP" altLang="en-US" dirty="0"/>
              <a:t>新たな撮影現場の</a:t>
            </a:r>
            <a:r>
              <a:rPr kumimoji="1" lang="ja-JP" altLang="en-US" dirty="0">
                <a:solidFill>
                  <a:srgbClr val="FF0000"/>
                </a:solidFill>
              </a:rPr>
              <a:t>必須アイテム</a:t>
            </a:r>
            <a:r>
              <a:rPr kumimoji="1" lang="ja-JP" altLang="en-US" dirty="0"/>
              <a:t>として</a:t>
            </a:r>
          </a:p>
        </p:txBody>
      </p:sp>
      <p:pic>
        <p:nvPicPr>
          <p:cNvPr id="7" name="図 6">
            <a:extLst>
              <a:ext uri="{FF2B5EF4-FFF2-40B4-BE49-F238E27FC236}">
                <a16:creationId xmlns:a16="http://schemas.microsoft.com/office/drawing/2014/main" id="{09A96347-651C-9F42-EE18-BE4AAC378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507" y="2453070"/>
            <a:ext cx="3090879" cy="2279523"/>
          </a:xfrm>
          <a:prstGeom prst="rect">
            <a:avLst/>
          </a:prstGeom>
        </p:spPr>
      </p:pic>
      <p:pic>
        <p:nvPicPr>
          <p:cNvPr id="9" name="図 8">
            <a:extLst>
              <a:ext uri="{FF2B5EF4-FFF2-40B4-BE49-F238E27FC236}">
                <a16:creationId xmlns:a16="http://schemas.microsoft.com/office/drawing/2014/main" id="{9D33E131-D6CE-2982-424E-8397B346C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2453070"/>
            <a:ext cx="4368323" cy="3969714"/>
          </a:xfrm>
          <a:prstGeom prst="rect">
            <a:avLst/>
          </a:prstGeom>
        </p:spPr>
      </p:pic>
      <p:pic>
        <p:nvPicPr>
          <p:cNvPr id="10" name="図 9">
            <a:extLst>
              <a:ext uri="{FF2B5EF4-FFF2-40B4-BE49-F238E27FC236}">
                <a16:creationId xmlns:a16="http://schemas.microsoft.com/office/drawing/2014/main" id="{C4EA23D8-C7F1-657C-AE5E-BF141356C43C}"/>
              </a:ext>
            </a:extLst>
          </p:cNvPr>
          <p:cNvPicPr>
            <a:picLocks noChangeAspect="1"/>
          </p:cNvPicPr>
          <p:nvPr/>
        </p:nvPicPr>
        <p:blipFill rotWithShape="1">
          <a:blip r:embed="rId3">
            <a:extLst>
              <a:ext uri="{28A0092B-C50C-407E-A947-70E740481C1C}">
                <a14:useLocalDpi xmlns:a14="http://schemas.microsoft.com/office/drawing/2010/main" val="0"/>
              </a:ext>
            </a:extLst>
          </a:blip>
          <a:srcRect l="42563" t="16370" r="36086" b="57601"/>
          <a:stretch/>
        </p:blipFill>
        <p:spPr>
          <a:xfrm>
            <a:off x="1705558" y="3227826"/>
            <a:ext cx="844150" cy="935187"/>
          </a:xfrm>
          <a:prstGeom prst="rect">
            <a:avLst/>
          </a:prstGeom>
        </p:spPr>
      </p:pic>
      <p:sp>
        <p:nvSpPr>
          <p:cNvPr id="11" name="テキスト ボックス 10">
            <a:extLst>
              <a:ext uri="{FF2B5EF4-FFF2-40B4-BE49-F238E27FC236}">
                <a16:creationId xmlns:a16="http://schemas.microsoft.com/office/drawing/2014/main" id="{1110DBF9-869C-A5A4-4F00-30E4136EA477}"/>
              </a:ext>
            </a:extLst>
          </p:cNvPr>
          <p:cNvSpPr txBox="1"/>
          <p:nvPr/>
        </p:nvSpPr>
        <p:spPr>
          <a:xfrm>
            <a:off x="743921" y="2858494"/>
            <a:ext cx="1383712" cy="369332"/>
          </a:xfrm>
          <a:prstGeom prst="rect">
            <a:avLst/>
          </a:prstGeom>
          <a:noFill/>
        </p:spPr>
        <p:txBody>
          <a:bodyPr wrap="none" rtlCol="0">
            <a:spAutoFit/>
          </a:bodyPr>
          <a:lstStyle/>
          <a:p>
            <a:r>
              <a:rPr kumimoji="1" lang="ja-JP" altLang="en-US" dirty="0"/>
              <a:t>炎上度 </a:t>
            </a:r>
            <a:r>
              <a:rPr kumimoji="1" lang="en-US" altLang="ja-JP" dirty="0"/>
              <a:t>58%</a:t>
            </a:r>
            <a:endParaRPr kumimoji="1" lang="ja-JP" altLang="en-US" dirty="0"/>
          </a:p>
        </p:txBody>
      </p:sp>
      <p:pic>
        <p:nvPicPr>
          <p:cNvPr id="13" name="グラフィックス 12" descr="火 枠線">
            <a:extLst>
              <a:ext uri="{FF2B5EF4-FFF2-40B4-BE49-F238E27FC236}">
                <a16:creationId xmlns:a16="http://schemas.microsoft.com/office/drawing/2014/main" id="{6B65C998-EA94-EE9E-9310-D1EA326F1A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760" y="3592831"/>
            <a:ext cx="596980" cy="596980"/>
          </a:xfrm>
          <a:prstGeom prst="rect">
            <a:avLst/>
          </a:prstGeom>
        </p:spPr>
      </p:pic>
      <p:pic>
        <p:nvPicPr>
          <p:cNvPr id="14" name="グラフィックス 13" descr="火 枠線">
            <a:extLst>
              <a:ext uri="{FF2B5EF4-FFF2-40B4-BE49-F238E27FC236}">
                <a16:creationId xmlns:a16="http://schemas.microsoft.com/office/drawing/2014/main" id="{508A13F5-81D0-BCDB-D037-E01BB981E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32036" y="3605251"/>
            <a:ext cx="596980" cy="596980"/>
          </a:xfrm>
          <a:prstGeom prst="rect">
            <a:avLst/>
          </a:prstGeom>
        </p:spPr>
      </p:pic>
      <p:pic>
        <p:nvPicPr>
          <p:cNvPr id="16" name="グラフィックス 15" descr="火 枠線">
            <a:extLst>
              <a:ext uri="{FF2B5EF4-FFF2-40B4-BE49-F238E27FC236}">
                <a16:creationId xmlns:a16="http://schemas.microsoft.com/office/drawing/2014/main" id="{78A23FD6-B14D-1977-A7BD-350A1DF66D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9802" y="2998507"/>
            <a:ext cx="596980" cy="596980"/>
          </a:xfrm>
          <a:prstGeom prst="rect">
            <a:avLst/>
          </a:prstGeom>
        </p:spPr>
      </p:pic>
      <p:pic>
        <p:nvPicPr>
          <p:cNvPr id="18" name="図 17" descr="ロゴ&#10;&#10;自動的に生成された説明">
            <a:extLst>
              <a:ext uri="{FF2B5EF4-FFF2-40B4-BE49-F238E27FC236}">
                <a16:creationId xmlns:a16="http://schemas.microsoft.com/office/drawing/2014/main" id="{759EDF49-7765-6CEF-9FA2-BE89AAD207B0}"/>
              </a:ext>
            </a:extLst>
          </p:cNvPr>
          <p:cNvPicPr>
            <a:picLocks noChangeAspect="1"/>
          </p:cNvPicPr>
          <p:nvPr/>
        </p:nvPicPr>
        <p:blipFill>
          <a:blip r:embed="rId6"/>
          <a:stretch>
            <a:fillRect/>
          </a:stretch>
        </p:blipFill>
        <p:spPr>
          <a:xfrm>
            <a:off x="7483729" y="3046091"/>
            <a:ext cx="1092619" cy="986412"/>
          </a:xfrm>
          <a:prstGeom prst="rect">
            <a:avLst/>
          </a:prstGeom>
        </p:spPr>
      </p:pic>
      <p:pic>
        <p:nvPicPr>
          <p:cNvPr id="19" name="図 18" descr="ロゴ&#10;&#10;自動的に生成された説明">
            <a:extLst>
              <a:ext uri="{FF2B5EF4-FFF2-40B4-BE49-F238E27FC236}">
                <a16:creationId xmlns:a16="http://schemas.microsoft.com/office/drawing/2014/main" id="{5443C393-241E-0183-4FBA-32CBCD10D3A6}"/>
              </a:ext>
            </a:extLst>
          </p:cNvPr>
          <p:cNvPicPr>
            <a:picLocks noChangeAspect="1"/>
          </p:cNvPicPr>
          <p:nvPr/>
        </p:nvPicPr>
        <p:blipFill>
          <a:blip r:embed="rId6"/>
          <a:stretch>
            <a:fillRect/>
          </a:stretch>
        </p:blipFill>
        <p:spPr>
          <a:xfrm>
            <a:off x="8394048" y="3429000"/>
            <a:ext cx="1040493" cy="939353"/>
          </a:xfrm>
          <a:prstGeom prst="rect">
            <a:avLst/>
          </a:prstGeom>
        </p:spPr>
      </p:pic>
      <p:pic>
        <p:nvPicPr>
          <p:cNvPr id="20" name="図 19" descr="ロゴ&#10;&#10;自動的に生成された説明">
            <a:extLst>
              <a:ext uri="{FF2B5EF4-FFF2-40B4-BE49-F238E27FC236}">
                <a16:creationId xmlns:a16="http://schemas.microsoft.com/office/drawing/2014/main" id="{60B7623C-02C3-51A8-35D0-794DDC47C629}"/>
              </a:ext>
            </a:extLst>
          </p:cNvPr>
          <p:cNvPicPr>
            <a:picLocks noChangeAspect="1"/>
          </p:cNvPicPr>
          <p:nvPr/>
        </p:nvPicPr>
        <p:blipFill>
          <a:blip r:embed="rId6"/>
          <a:stretch>
            <a:fillRect/>
          </a:stretch>
        </p:blipFill>
        <p:spPr>
          <a:xfrm>
            <a:off x="8854239" y="3989870"/>
            <a:ext cx="928771" cy="838491"/>
          </a:xfrm>
          <a:prstGeom prst="rect">
            <a:avLst/>
          </a:prstGeom>
        </p:spPr>
      </p:pic>
      <p:pic>
        <p:nvPicPr>
          <p:cNvPr id="21" name="図 20" descr="ロゴ&#10;&#10;自動的に生成された説明">
            <a:extLst>
              <a:ext uri="{FF2B5EF4-FFF2-40B4-BE49-F238E27FC236}">
                <a16:creationId xmlns:a16="http://schemas.microsoft.com/office/drawing/2014/main" id="{8B9642B2-8A08-80C8-BB2F-FEEDD3A63D9C}"/>
              </a:ext>
            </a:extLst>
          </p:cNvPr>
          <p:cNvPicPr>
            <a:picLocks noChangeAspect="1"/>
          </p:cNvPicPr>
          <p:nvPr/>
        </p:nvPicPr>
        <p:blipFill>
          <a:blip r:embed="rId6"/>
          <a:stretch>
            <a:fillRect/>
          </a:stretch>
        </p:blipFill>
        <p:spPr>
          <a:xfrm>
            <a:off x="8030038" y="4102135"/>
            <a:ext cx="928771" cy="838491"/>
          </a:xfrm>
          <a:prstGeom prst="rect">
            <a:avLst/>
          </a:prstGeom>
        </p:spPr>
      </p:pic>
      <p:pic>
        <p:nvPicPr>
          <p:cNvPr id="22" name="図 21" descr="ロゴ&#10;&#10;自動的に生成された説明">
            <a:extLst>
              <a:ext uri="{FF2B5EF4-FFF2-40B4-BE49-F238E27FC236}">
                <a16:creationId xmlns:a16="http://schemas.microsoft.com/office/drawing/2014/main" id="{08137DEA-DDD9-F6BA-4A44-D205E39949C7}"/>
              </a:ext>
            </a:extLst>
          </p:cNvPr>
          <p:cNvPicPr>
            <a:picLocks noChangeAspect="1"/>
          </p:cNvPicPr>
          <p:nvPr/>
        </p:nvPicPr>
        <p:blipFill>
          <a:blip r:embed="rId6"/>
          <a:stretch>
            <a:fillRect/>
          </a:stretch>
        </p:blipFill>
        <p:spPr>
          <a:xfrm>
            <a:off x="7265318" y="4102134"/>
            <a:ext cx="928771" cy="838491"/>
          </a:xfrm>
          <a:prstGeom prst="rect">
            <a:avLst/>
          </a:prstGeom>
        </p:spPr>
      </p:pic>
      <p:pic>
        <p:nvPicPr>
          <p:cNvPr id="23" name="図 22" descr="ロゴ&#10;&#10;自動的に生成された説明">
            <a:extLst>
              <a:ext uri="{FF2B5EF4-FFF2-40B4-BE49-F238E27FC236}">
                <a16:creationId xmlns:a16="http://schemas.microsoft.com/office/drawing/2014/main" id="{C325A075-A86B-DC6D-79D3-F30681CC0CE8}"/>
              </a:ext>
            </a:extLst>
          </p:cNvPr>
          <p:cNvPicPr>
            <a:picLocks noChangeAspect="1"/>
          </p:cNvPicPr>
          <p:nvPr/>
        </p:nvPicPr>
        <p:blipFill>
          <a:blip r:embed="rId6"/>
          <a:stretch>
            <a:fillRect/>
          </a:stretch>
        </p:blipFill>
        <p:spPr>
          <a:xfrm rot="20013683">
            <a:off x="6058656" y="3429000"/>
            <a:ext cx="928771" cy="838491"/>
          </a:xfrm>
          <a:prstGeom prst="rect">
            <a:avLst/>
          </a:prstGeom>
        </p:spPr>
      </p:pic>
      <p:pic>
        <p:nvPicPr>
          <p:cNvPr id="24" name="図 23" descr="ロゴ&#10;&#10;自動的に生成された説明">
            <a:extLst>
              <a:ext uri="{FF2B5EF4-FFF2-40B4-BE49-F238E27FC236}">
                <a16:creationId xmlns:a16="http://schemas.microsoft.com/office/drawing/2014/main" id="{B490B9AC-E1B6-97CB-98F1-3CDA40D99856}"/>
              </a:ext>
            </a:extLst>
          </p:cNvPr>
          <p:cNvPicPr>
            <a:picLocks noChangeAspect="1"/>
          </p:cNvPicPr>
          <p:nvPr/>
        </p:nvPicPr>
        <p:blipFill>
          <a:blip r:embed="rId6"/>
          <a:stretch>
            <a:fillRect/>
          </a:stretch>
        </p:blipFill>
        <p:spPr>
          <a:xfrm>
            <a:off x="1685481" y="3227826"/>
            <a:ext cx="928771" cy="838491"/>
          </a:xfrm>
          <a:prstGeom prst="rect">
            <a:avLst/>
          </a:prstGeom>
        </p:spPr>
      </p:pic>
      <p:pic>
        <p:nvPicPr>
          <p:cNvPr id="26" name="グラフィックス 25" descr="テレビ 単色塗りつぶし">
            <a:extLst>
              <a:ext uri="{FF2B5EF4-FFF2-40B4-BE49-F238E27FC236}">
                <a16:creationId xmlns:a16="http://schemas.microsoft.com/office/drawing/2014/main" id="{0CEE4E6C-FA25-A6F0-14BD-B34E7FB194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2479" y="5431536"/>
            <a:ext cx="914400" cy="914400"/>
          </a:xfrm>
          <a:prstGeom prst="rect">
            <a:avLst/>
          </a:prstGeom>
        </p:spPr>
      </p:pic>
      <p:sp>
        <p:nvSpPr>
          <p:cNvPr id="27" name="吹き出し: 四角形 26">
            <a:extLst>
              <a:ext uri="{FF2B5EF4-FFF2-40B4-BE49-F238E27FC236}">
                <a16:creationId xmlns:a16="http://schemas.microsoft.com/office/drawing/2014/main" id="{ED313DF4-CDA9-CE28-A1F4-404EBD56FA1C}"/>
              </a:ext>
            </a:extLst>
          </p:cNvPr>
          <p:cNvSpPr/>
          <p:nvPr/>
        </p:nvSpPr>
        <p:spPr>
          <a:xfrm>
            <a:off x="210312" y="2304288"/>
            <a:ext cx="3997713" cy="2524073"/>
          </a:xfrm>
          <a:prstGeom prst="wedgeRectCallout">
            <a:avLst>
              <a:gd name="adj1" fmla="val 57164"/>
              <a:gd name="adj2" fmla="val 7880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思考の吹き出し: 雲形 27">
            <a:extLst>
              <a:ext uri="{FF2B5EF4-FFF2-40B4-BE49-F238E27FC236}">
                <a16:creationId xmlns:a16="http://schemas.microsoft.com/office/drawing/2014/main" id="{D4702384-D1F7-0DF5-345F-AC112204A30C}"/>
              </a:ext>
            </a:extLst>
          </p:cNvPr>
          <p:cNvSpPr/>
          <p:nvPr/>
        </p:nvSpPr>
        <p:spPr>
          <a:xfrm>
            <a:off x="7826009" y="1627515"/>
            <a:ext cx="2052418" cy="1325564"/>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ヤベッ</a:t>
            </a:r>
            <a:r>
              <a:rPr lang="en-US" altLang="ja-JP" dirty="0"/>
              <a:t>…</a:t>
            </a:r>
            <a:r>
              <a:rPr lang="ja-JP" altLang="en-US" dirty="0"/>
              <a:t>気をつけよ</a:t>
            </a:r>
            <a:r>
              <a:rPr lang="en-US" altLang="ja-JP" dirty="0"/>
              <a:t>…</a:t>
            </a:r>
            <a:endParaRPr kumimoji="1" lang="ja-JP" altLang="en-US" dirty="0"/>
          </a:p>
        </p:txBody>
      </p:sp>
      <p:sp>
        <p:nvSpPr>
          <p:cNvPr id="29" name="吹き出し: 円形 28">
            <a:extLst>
              <a:ext uri="{FF2B5EF4-FFF2-40B4-BE49-F238E27FC236}">
                <a16:creationId xmlns:a16="http://schemas.microsoft.com/office/drawing/2014/main" id="{6267B965-A242-1F2A-AB91-C79C7EB469E1}"/>
              </a:ext>
            </a:extLst>
          </p:cNvPr>
          <p:cNvSpPr/>
          <p:nvPr/>
        </p:nvSpPr>
        <p:spPr>
          <a:xfrm>
            <a:off x="4479439" y="1476204"/>
            <a:ext cx="2704017" cy="1538384"/>
          </a:xfrm>
          <a:prstGeom prst="wedgeEllipseCallout">
            <a:avLst>
              <a:gd name="adj1" fmla="val 62973"/>
              <a:gd name="adj2" fmla="val 66661"/>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身長</a:t>
            </a:r>
            <a:r>
              <a:rPr kumimoji="1" lang="en-US" altLang="ja-JP" dirty="0"/>
              <a:t>170cm</a:t>
            </a:r>
            <a:r>
              <a:rPr kumimoji="1" lang="ja-JP" altLang="en-US" dirty="0"/>
              <a:t>以下の男って</a:t>
            </a:r>
            <a:r>
              <a:rPr kumimoji="1" lang="en-US" altLang="ja-JP" dirty="0"/>
              <a:t>…</a:t>
            </a:r>
            <a:r>
              <a:rPr kumimoji="1" lang="ja-JP" altLang="en-US" dirty="0"/>
              <a:t>っすよね～</a:t>
            </a:r>
            <a:r>
              <a:rPr kumimoji="1" lang="en-US" altLang="ja-JP" dirty="0"/>
              <a:t>www</a:t>
            </a:r>
            <a:endParaRPr kumimoji="1" lang="ja-JP" altLang="en-US" dirty="0"/>
          </a:p>
        </p:txBody>
      </p:sp>
    </p:spTree>
    <p:extLst>
      <p:ext uri="{BB962C8B-B14F-4D97-AF65-F5344CB8AC3E}">
        <p14:creationId xmlns:p14="http://schemas.microsoft.com/office/powerpoint/2010/main" val="37802313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2147</TotalTime>
  <Words>413</Words>
  <Application>Microsoft Office PowerPoint</Application>
  <PresentationFormat>ワイド画面</PresentationFormat>
  <Paragraphs>96</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炎上スカウター</vt:lpstr>
      <vt:lpstr>PowerPoint プレゼンテーション</vt:lpstr>
      <vt:lpstr>PowerPoint プレゼンテーション</vt:lpstr>
      <vt:lpstr>炎上が社会問題に</vt:lpstr>
      <vt:lpstr>炎上スカウターの提案</vt:lpstr>
      <vt:lpstr>炎上スカウターの提案</vt:lpstr>
      <vt:lpstr>炎上スカウター　システム構成</vt:lpstr>
      <vt:lpstr>新たな視聴体験の提供</vt:lpstr>
      <vt:lpstr>新たな撮影現場の必須アイテムとして</vt:lpstr>
      <vt:lpstr>補足１：苦労した点</vt:lpstr>
      <vt:lpstr>補足２：工夫した点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炎上スカウター</dc:title>
  <dc:creator>proofreader</dc:creator>
  <cp:lastModifiedBy>proofreader</cp:lastModifiedBy>
  <cp:revision>37</cp:revision>
  <dcterms:created xsi:type="dcterms:W3CDTF">2022-08-08T00:01:11Z</dcterms:created>
  <dcterms:modified xsi:type="dcterms:W3CDTF">2022-08-09T11:48:34Z</dcterms:modified>
</cp:coreProperties>
</file>