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9" r:id="rId4"/>
    <p:sldId id="266" r:id="rId5"/>
    <p:sldId id="260" r:id="rId6"/>
    <p:sldId id="262" r:id="rId7"/>
    <p:sldId id="263" r:id="rId8"/>
    <p:sldId id="264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C64A5B-959D-450F-8D75-AA942795E5B8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0632537-68FB-4F66-98C7-9D80B63578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71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66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072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50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111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06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51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10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99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7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47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64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25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9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082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623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96212-21DA-40E5-8018-F3ECAF4B29A9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356353-39BD-42A6-9499-E6DD00966D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1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89213" y="234717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Fair and Efficient Division of </a:t>
            </a:r>
            <a:r>
              <a:rPr lang="en-US" dirty="0" smtClean="0"/>
              <a:t>Chores under </a:t>
            </a:r>
            <a:r>
              <a:rPr lang="en-US" dirty="0"/>
              <a:t>Capacity Constraints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89213" y="4996319"/>
            <a:ext cx="8915399" cy="1126283"/>
          </a:xfrm>
        </p:spPr>
        <p:txBody>
          <a:bodyPr/>
          <a:lstStyle/>
          <a:p>
            <a:r>
              <a:rPr lang="en-US" dirty="0" smtClean="0"/>
              <a:t>Student: Hila Shoshan</a:t>
            </a:r>
          </a:p>
          <a:p>
            <a:r>
              <a:rPr lang="en-US" dirty="0" smtClean="0"/>
              <a:t>Supervisor: Dr. Noam </a:t>
            </a:r>
            <a:r>
              <a:rPr lang="en-US" dirty="0" err="1" smtClean="0"/>
              <a:t>Hazon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94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08433" y="1047481"/>
            <a:ext cx="9607078" cy="1206321"/>
          </a:xfrm>
        </p:spPr>
        <p:txBody>
          <a:bodyPr>
            <a:noAutofit/>
          </a:bodyPr>
          <a:lstStyle/>
          <a:p>
            <a:r>
              <a:rPr lang="en-US" dirty="0"/>
              <a:t>Finding an EF1 and PO Division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2750950" y="2317393"/>
                <a:ext cx="2743200" cy="44980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0950" y="2317393"/>
                <a:ext cx="2743200" cy="449803"/>
              </a:xfrm>
              <a:prstGeom prst="rect">
                <a:avLst/>
              </a:prstGeom>
              <a:blipFill>
                <a:blip r:embed="rId2"/>
                <a:stretch>
                  <a:fillRect t="-25676" b="-418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אליפסה 7"/>
          <p:cNvSpPr/>
          <p:nvPr/>
        </p:nvSpPr>
        <p:spPr>
          <a:xfrm>
            <a:off x="2346692" y="3039414"/>
            <a:ext cx="914400" cy="16484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4967891" y="3062715"/>
            <a:ext cx="914400" cy="16484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356493" y="4856374"/>
            <a:ext cx="88197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Agents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651821" y="4880928"/>
            <a:ext cx="14838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/>
              <a:t>Chores from category c</a:t>
            </a:r>
            <a:endParaRPr lang="he-IL" sz="1600" dirty="0"/>
          </a:p>
        </p:txBody>
      </p:sp>
      <p:sp>
        <p:nvSpPr>
          <p:cNvPr id="12" name="אליפסה 11"/>
          <p:cNvSpPr/>
          <p:nvPr/>
        </p:nvSpPr>
        <p:spPr>
          <a:xfrm>
            <a:off x="2591391" y="3343596"/>
            <a:ext cx="425002" cy="4677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2591391" y="4015752"/>
            <a:ext cx="425002" cy="4677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  <a:endParaRPr lang="he-IL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אליפסה 13"/>
              <p:cNvSpPr/>
              <p:nvPr/>
            </p:nvSpPr>
            <p:spPr>
              <a:xfrm>
                <a:off x="5234885" y="4015752"/>
                <a:ext cx="425002" cy="46774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אליפסה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885" y="4015752"/>
                <a:ext cx="425002" cy="467747"/>
              </a:xfrm>
              <a:prstGeom prst="ellipse">
                <a:avLst/>
              </a:prstGeom>
              <a:blipFill>
                <a:blip r:embed="rId3"/>
                <a:stretch>
                  <a:fillRect r="-33333" b="-75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אליפסה 14"/>
              <p:cNvSpPr/>
              <p:nvPr/>
            </p:nvSpPr>
            <p:spPr>
              <a:xfrm>
                <a:off x="5234885" y="3378288"/>
                <a:ext cx="425002" cy="46774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אליפסה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885" y="3378288"/>
                <a:ext cx="425002" cy="4677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מחבר ישר 16"/>
          <p:cNvCxnSpPr>
            <a:stCxn id="12" idx="6"/>
            <a:endCxn id="15" idx="2"/>
          </p:cNvCxnSpPr>
          <p:nvPr/>
        </p:nvCxnSpPr>
        <p:spPr>
          <a:xfrm>
            <a:off x="3016393" y="3577470"/>
            <a:ext cx="2218492" cy="3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>
            <a:stCxn id="12" idx="6"/>
            <a:endCxn id="14" idx="2"/>
          </p:cNvCxnSpPr>
          <p:nvPr/>
        </p:nvCxnSpPr>
        <p:spPr>
          <a:xfrm>
            <a:off x="3016393" y="3577470"/>
            <a:ext cx="2218492" cy="67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>
            <a:stCxn id="13" idx="6"/>
            <a:endCxn id="15" idx="2"/>
          </p:cNvCxnSpPr>
          <p:nvPr/>
        </p:nvCxnSpPr>
        <p:spPr>
          <a:xfrm flipV="1">
            <a:off x="3016393" y="3612162"/>
            <a:ext cx="2218492" cy="63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>
            <a:stCxn id="13" idx="6"/>
            <a:endCxn id="14" idx="2"/>
          </p:cNvCxnSpPr>
          <p:nvPr/>
        </p:nvCxnSpPr>
        <p:spPr>
          <a:xfrm>
            <a:off x="3016393" y="4249626"/>
            <a:ext cx="2218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13221" y="3310476"/>
                <a:ext cx="16248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221" y="3310476"/>
                <a:ext cx="1624836" cy="215444"/>
              </a:xfrm>
              <a:prstGeom prst="rect">
                <a:avLst/>
              </a:prstGeom>
              <a:blipFill>
                <a:blip r:embed="rId5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10132" y="4319592"/>
                <a:ext cx="16248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32" y="4319592"/>
                <a:ext cx="1624836" cy="215444"/>
              </a:xfrm>
              <a:prstGeom prst="rect">
                <a:avLst/>
              </a:prstGeom>
              <a:blipFill>
                <a:blip r:embed="rId6"/>
                <a:stretch>
                  <a:fillRect b="-371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094483">
                <a:off x="3078898" y="3623527"/>
                <a:ext cx="16248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4483">
                <a:off x="3078898" y="3623527"/>
                <a:ext cx="1624836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0800523">
                <a:off x="3078898" y="4011729"/>
                <a:ext cx="16248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00523">
                <a:off x="3078898" y="4011729"/>
                <a:ext cx="1624836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766598" y="4042593"/>
                <a:ext cx="16318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                 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598" y="4042593"/>
                <a:ext cx="1631858" cy="553998"/>
              </a:xfrm>
              <a:prstGeom prst="rect">
                <a:avLst/>
              </a:prstGeom>
              <a:blipFill>
                <a:blip r:embed="rId9"/>
                <a:stretch>
                  <a:fillRect l="-3731" r="-20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766598" y="4434212"/>
                <a:ext cx="19557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598" y="4434212"/>
                <a:ext cx="1955712" cy="276999"/>
              </a:xfrm>
              <a:prstGeom prst="rect">
                <a:avLst/>
              </a:prstGeom>
              <a:blipFill>
                <a:blip r:embed="rId10"/>
                <a:stretch>
                  <a:fillRect l="-4050" r="-5607" b="-347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26546" y="3208478"/>
                <a:ext cx="265117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𝑑𝑖𝑓𝑓𝑖𝑐𝑢𝑙𝑡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𝑜𝑟𝑒</m:t>
                      </m:r>
                    </m:oMath>
                  </m:oMathPara>
                </a14:m>
                <a:endParaRPr lang="en-US" b="0" dirty="0" smtClean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46" y="3208478"/>
                <a:ext cx="2651170" cy="553998"/>
              </a:xfrm>
              <a:prstGeom prst="rect">
                <a:avLst/>
              </a:prstGeom>
              <a:blipFill>
                <a:blip r:embed="rId11"/>
                <a:stretch>
                  <a:fillRect r="-5517" b="-252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426546" y="3593412"/>
                <a:ext cx="265117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𝑒𝑎𝑠𝑦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𝑜𝑟𝑒</m:t>
                      </m:r>
                    </m:oMath>
                  </m:oMathPara>
                </a14:m>
                <a:endParaRPr lang="en-US" b="0" dirty="0" smtClean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46" y="3593412"/>
                <a:ext cx="2651170" cy="553998"/>
              </a:xfrm>
              <a:prstGeom prst="rect">
                <a:avLst/>
              </a:prstGeom>
              <a:blipFill>
                <a:blip r:embed="rId12"/>
                <a:stretch>
                  <a:fillRect r="-5517" b="-252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מלבן 39"/>
              <p:cNvSpPr/>
              <p:nvPr/>
            </p:nvSpPr>
            <p:spPr>
              <a:xfrm>
                <a:off x="7643007" y="2397864"/>
                <a:ext cx="24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𝑐𝑎𝑡𝑒𝑔𝑜𝑟𝑦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0" name="מלבן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007" y="2397864"/>
                <a:ext cx="247183" cy="369332"/>
              </a:xfrm>
              <a:prstGeom prst="rect">
                <a:avLst/>
              </a:prstGeom>
              <a:blipFill>
                <a:blip r:embed="rId13"/>
                <a:stretch>
                  <a:fillRect t="-8197" r="-910000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001095" y="4856374"/>
                <a:ext cx="1397361" cy="52116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95" y="4856374"/>
                <a:ext cx="1397361" cy="5211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5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75" y="1433023"/>
            <a:ext cx="8276061" cy="542497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30835" cy="3223205"/>
          </a:xfrm>
          <a:prstGeom prst="rect">
            <a:avLst/>
          </a:prstGeom>
        </p:spPr>
      </p:pic>
      <p:sp>
        <p:nvSpPr>
          <p:cNvPr id="9" name="חץ למטה 8"/>
          <p:cNvSpPr/>
          <p:nvPr/>
        </p:nvSpPr>
        <p:spPr>
          <a:xfrm rot="8059194">
            <a:off x="2656457" y="1061389"/>
            <a:ext cx="218714" cy="99683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65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640728" y="1133341"/>
            <a:ext cx="8915399" cy="1403797"/>
          </a:xfrm>
        </p:spPr>
        <p:txBody>
          <a:bodyPr/>
          <a:lstStyle/>
          <a:p>
            <a:r>
              <a:rPr lang="en-US" dirty="0"/>
              <a:t>There is always a category </a:t>
            </a:r>
            <a:r>
              <a:rPr lang="en-US" dirty="0" smtClean="0"/>
              <a:t>in Y where </a:t>
            </a:r>
            <a:r>
              <a:rPr lang="en-US" dirty="0"/>
              <a:t>the division after steps 13-15 </a:t>
            </a:r>
            <a:r>
              <a:rPr lang="en-US" dirty="0" smtClean="0"/>
              <a:t>is EF1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cxnSp>
        <p:nvCxnSpPr>
          <p:cNvPr id="5" name="מחבר חץ ישר 4"/>
          <p:cNvCxnSpPr/>
          <p:nvPr/>
        </p:nvCxnSpPr>
        <p:spPr>
          <a:xfrm>
            <a:off x="6583272" y="2292439"/>
            <a:ext cx="1" cy="188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ציין מיקום טקסט 2"/>
          <p:cNvSpPr txBox="1">
            <a:spLocks/>
          </p:cNvSpPr>
          <p:nvPr/>
        </p:nvSpPr>
        <p:spPr>
          <a:xfrm>
            <a:off x="3397919" y="4172754"/>
            <a:ext cx="7401015" cy="140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algorithm always stops and returns a correct answer.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6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153629" y="679133"/>
            <a:ext cx="8911687" cy="689535"/>
          </a:xfrm>
        </p:spPr>
        <p:txBody>
          <a:bodyPr/>
          <a:lstStyle/>
          <a:p>
            <a:r>
              <a:rPr lang="en-US" dirty="0"/>
              <a:t>Division problem in </a:t>
            </a:r>
            <a:r>
              <a:rPr lang="en-US" dirty="0" smtClean="0"/>
              <a:t>literature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05318" y="1844127"/>
                <a:ext cx="7250806" cy="20313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Input:</a:t>
                </a:r>
              </a:p>
              <a:p>
                <a:pPr algn="l" rtl="0"/>
                <a:endParaRPr lang="en-US" dirty="0" smtClean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set of agents: N = [n]</a:t>
                </a:r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set of items that should be divide (all or some of them): M</a:t>
                </a:r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</a:t>
                </a:r>
                <a:r>
                  <a:rPr lang="en-US" dirty="0"/>
                  <a:t>n-tuple of </a:t>
                </a:r>
                <a:r>
                  <a:rPr lang="en-US" dirty="0" smtClean="0"/>
                  <a:t>utility functions: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 algn="r" rtl="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8" y="1844127"/>
                <a:ext cx="7250806" cy="2031325"/>
              </a:xfrm>
              <a:prstGeom prst="rect">
                <a:avLst/>
              </a:prstGeom>
              <a:blipFill>
                <a:blip r:embed="rId2"/>
                <a:stretch>
                  <a:fillRect l="-672" t="-1802" r="-1513" b="-39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5318" y="4039672"/>
                <a:ext cx="7250806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Output:</a:t>
                </a:r>
              </a:p>
              <a:p>
                <a:pPr algn="l" rtl="0"/>
                <a:endParaRPr lang="en-US" dirty="0" smtClean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division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 algn="r" rtl="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8" y="4039672"/>
                <a:ext cx="7250806" cy="1477328"/>
              </a:xfrm>
              <a:prstGeom prst="rect">
                <a:avLst/>
              </a:prstGeom>
              <a:blipFill>
                <a:blip r:embed="rId3"/>
                <a:stretch>
                  <a:fillRect l="-672" t="-2479" r="-1513" b="-57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87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4352703" y="1162834"/>
            <a:ext cx="1545465" cy="474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" name="מלבן 3"/>
          <p:cNvSpPr/>
          <p:nvPr/>
        </p:nvSpPr>
        <p:spPr>
          <a:xfrm>
            <a:off x="8110118" y="3385635"/>
            <a:ext cx="1545465" cy="474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" name="מלבן 4"/>
          <p:cNvSpPr/>
          <p:nvPr/>
        </p:nvSpPr>
        <p:spPr>
          <a:xfrm>
            <a:off x="5123647" y="3385635"/>
            <a:ext cx="1545465" cy="474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" name="מלבן 5"/>
          <p:cNvSpPr/>
          <p:nvPr/>
        </p:nvSpPr>
        <p:spPr>
          <a:xfrm>
            <a:off x="6559999" y="5330572"/>
            <a:ext cx="1545465" cy="474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" name="מלבן 6"/>
          <p:cNvSpPr/>
          <p:nvPr/>
        </p:nvSpPr>
        <p:spPr>
          <a:xfrm>
            <a:off x="6559999" y="4282046"/>
            <a:ext cx="1545465" cy="474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8" name="מלבן 7"/>
          <p:cNvSpPr/>
          <p:nvPr/>
        </p:nvSpPr>
        <p:spPr>
          <a:xfrm>
            <a:off x="9655583" y="4282046"/>
            <a:ext cx="1545465" cy="474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9" name="TextBox 8"/>
          <p:cNvSpPr txBox="1"/>
          <p:nvPr/>
        </p:nvSpPr>
        <p:spPr>
          <a:xfrm>
            <a:off x="4528554" y="1226979"/>
            <a:ext cx="11901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Items</a:t>
            </a:r>
            <a:endParaRPr lang="he-IL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9498" y="3453736"/>
            <a:ext cx="11901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goods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80058" y="4226880"/>
            <a:ext cx="170534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Several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categories</a:t>
            </a:r>
            <a:endParaRPr lang="he-IL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87757" y="3453736"/>
            <a:ext cx="11901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chores</a:t>
            </a:r>
            <a:endParaRPr lang="he-IL" sz="1600" b="1" dirty="0">
              <a:solidFill>
                <a:schemeClr val="bg1"/>
              </a:solidFill>
            </a:endParaRPr>
          </a:p>
        </p:txBody>
      </p:sp>
      <p:cxnSp>
        <p:nvCxnSpPr>
          <p:cNvPr id="13" name="מחבר מרפקי 12"/>
          <p:cNvCxnSpPr/>
          <p:nvPr/>
        </p:nvCxnSpPr>
        <p:spPr>
          <a:xfrm>
            <a:off x="5894591" y="1388105"/>
            <a:ext cx="1438142" cy="960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מרפקי 13"/>
          <p:cNvCxnSpPr/>
          <p:nvPr/>
        </p:nvCxnSpPr>
        <p:spPr>
          <a:xfrm rot="10800000" flipV="1">
            <a:off x="2914877" y="1347083"/>
            <a:ext cx="1433846" cy="960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82149" y="4349991"/>
            <a:ext cx="12923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 category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6565" y="5275563"/>
            <a:ext cx="129233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Capacity Constraints</a:t>
            </a:r>
            <a:endParaRPr lang="he-IL" sz="1600" b="1" dirty="0">
              <a:solidFill>
                <a:schemeClr val="bg1"/>
              </a:solidFill>
            </a:endParaRPr>
          </a:p>
        </p:txBody>
      </p:sp>
      <p:cxnSp>
        <p:nvCxnSpPr>
          <p:cNvPr id="25" name="מחבר חץ ישר 24"/>
          <p:cNvCxnSpPr/>
          <p:nvPr/>
        </p:nvCxnSpPr>
        <p:spPr>
          <a:xfrm>
            <a:off x="7332732" y="4756802"/>
            <a:ext cx="0" cy="57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2114197" y="2348740"/>
            <a:ext cx="1545465" cy="474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8" name="TextBox 27"/>
          <p:cNvSpPr txBox="1"/>
          <p:nvPr/>
        </p:nvSpPr>
        <p:spPr>
          <a:xfrm>
            <a:off x="2291836" y="2417135"/>
            <a:ext cx="11901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divisible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6564653" y="2368502"/>
            <a:ext cx="1545465" cy="474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0" name="TextBox 29"/>
          <p:cNvSpPr txBox="1"/>
          <p:nvPr/>
        </p:nvSpPr>
        <p:spPr>
          <a:xfrm>
            <a:off x="6737639" y="2454798"/>
            <a:ext cx="11901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indivisible</a:t>
            </a:r>
            <a:endParaRPr lang="he-IL" sz="1600" b="1" dirty="0">
              <a:solidFill>
                <a:schemeClr val="bg1"/>
              </a:solidFill>
            </a:endParaRPr>
          </a:p>
        </p:txBody>
      </p:sp>
      <p:cxnSp>
        <p:nvCxnSpPr>
          <p:cNvPr id="33" name="מחבר מרפקי 32"/>
          <p:cNvCxnSpPr>
            <a:stCxn id="29" idx="3"/>
          </p:cNvCxnSpPr>
          <p:nvPr/>
        </p:nvCxnSpPr>
        <p:spPr>
          <a:xfrm>
            <a:off x="8110118" y="2605880"/>
            <a:ext cx="660756" cy="771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5815220" y="2590585"/>
            <a:ext cx="815775" cy="786891"/>
          </a:xfrm>
          <a:prstGeom prst="bentConnector3">
            <a:avLst>
              <a:gd name="adj1" fmla="val 100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מרפקי 39"/>
          <p:cNvCxnSpPr>
            <a:stCxn id="4" idx="3"/>
            <a:endCxn id="8" idx="0"/>
          </p:cNvCxnSpPr>
          <p:nvPr/>
        </p:nvCxnSpPr>
        <p:spPr>
          <a:xfrm>
            <a:off x="9655583" y="3623013"/>
            <a:ext cx="772733" cy="659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מרפקי 42"/>
          <p:cNvCxnSpPr>
            <a:endCxn id="11" idx="0"/>
          </p:cNvCxnSpPr>
          <p:nvPr/>
        </p:nvCxnSpPr>
        <p:spPr>
          <a:xfrm rot="10800000" flipV="1">
            <a:off x="7332732" y="3622624"/>
            <a:ext cx="777517" cy="604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26524" y="2851452"/>
            <a:ext cx="1186918" cy="3664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…</a:t>
            </a:r>
            <a:endParaRPr lang="he-IL" dirty="0"/>
          </a:p>
        </p:txBody>
      </p:sp>
      <p:sp>
        <p:nvSpPr>
          <p:cNvPr id="56" name="TextBox 55"/>
          <p:cNvSpPr txBox="1"/>
          <p:nvPr/>
        </p:nvSpPr>
        <p:spPr>
          <a:xfrm>
            <a:off x="4341265" y="3887689"/>
            <a:ext cx="1186918" cy="3664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…</a:t>
            </a:r>
            <a:endParaRPr lang="he-IL" dirty="0"/>
          </a:p>
        </p:txBody>
      </p:sp>
      <p:sp>
        <p:nvSpPr>
          <p:cNvPr id="57" name="TextBox 56"/>
          <p:cNvSpPr txBox="1"/>
          <p:nvPr/>
        </p:nvSpPr>
        <p:spPr>
          <a:xfrm>
            <a:off x="8882850" y="4808824"/>
            <a:ext cx="1186918" cy="3664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16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Our Problem Instance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pt-BR" sz="2200" dirty="0"/>
                  <a:t>A quadruple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where: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2" name="כותרת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41" t="-6161" b="-597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92924" y="2481329"/>
                <a:ext cx="4313864" cy="2361127"/>
              </a:xfrm>
            </p:spPr>
            <p:txBody>
              <a:bodyPr/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          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algn="l" rtl="0"/>
                <a:endParaRPr lang="en-US" dirty="0" smtClean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b="0" dirty="0" smtClean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92924" y="2481329"/>
                <a:ext cx="4313864" cy="2361127"/>
              </a:xfrm>
              <a:blipFill>
                <a:blip r:embed="rId3"/>
                <a:stretch>
                  <a:fillRect l="-989" t="-517" b="-217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7710" y="2481329"/>
                <a:ext cx="4313864" cy="2193702"/>
              </a:xfrm>
            </p:spPr>
            <p:txBody>
              <a:bodyPr/>
              <a:lstStyle/>
              <a:p>
                <a:pPr algn="l" rtl="0"/>
                <a:r>
                  <a:rPr lang="en-US" dirty="0" smtClean="0"/>
                  <a:t>The set of agents</a:t>
                </a:r>
              </a:p>
              <a:p>
                <a:pPr algn="l" rtl="0"/>
                <a:r>
                  <a:rPr lang="en-US" dirty="0" smtClean="0"/>
                  <a:t>A set of k categories </a:t>
                </a:r>
                <a:endParaRPr lang="en-US" dirty="0"/>
              </a:p>
              <a:p>
                <a:pPr algn="l" rtl="0"/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list </a:t>
                </a:r>
                <a:r>
                  <a:rPr lang="en-US" dirty="0" smtClean="0"/>
                  <a:t>of </a:t>
                </a:r>
                <a:r>
                  <a:rPr lang="en-US" dirty="0"/>
                  <a:t>the capacity constraints of the </a:t>
                </a:r>
                <a:r>
                  <a:rPr lang="en-US" dirty="0" smtClean="0"/>
                  <a:t>categories.</a:t>
                </a:r>
              </a:p>
              <a:p>
                <a:pPr algn="l" rtl="0"/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n-tuple of non-positive utility </a:t>
                </a:r>
                <a:r>
                  <a:rPr lang="en-US" dirty="0" smtClean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4" name="מציין מיקום תוכן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7710" y="2481329"/>
                <a:ext cx="4313864" cy="2193702"/>
              </a:xfrm>
              <a:blipFill>
                <a:blip r:embed="rId4"/>
                <a:stretch>
                  <a:fillRect l="-989" t="-1389" b="-8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2"/>
              <p:cNvSpPr txBox="1">
                <a:spLocks/>
              </p:cNvSpPr>
              <p:nvPr/>
            </p:nvSpPr>
            <p:spPr>
              <a:xfrm>
                <a:off x="2592924" y="5035638"/>
                <a:ext cx="4313864" cy="1591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            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l" rtl="0"/>
                <a:endParaRPr lang="en-US" b="0" dirty="0" smtClean="0"/>
              </a:p>
              <a:p>
                <a:pPr algn="l" rtl="0"/>
                <a:endParaRPr lang="en-US" b="0" dirty="0" smtClean="0"/>
              </a:p>
              <a:p>
                <a:pPr algn="l" rtl="0"/>
                <a:endParaRPr lang="en-US" b="0" dirty="0" smtClean="0"/>
              </a:p>
              <a:p>
                <a:pPr algn="l" rtl="0"/>
                <a:endParaRPr lang="en-US" dirty="0" smtClean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6" name="מציין מיקום תוכן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5035638"/>
                <a:ext cx="4313864" cy="1591615"/>
              </a:xfrm>
              <a:prstGeom prst="rect">
                <a:avLst/>
              </a:prstGeom>
              <a:blipFill>
                <a:blip r:embed="rId5"/>
                <a:stretch>
                  <a:fillRect l="-989" t="-1149" b="-831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ציין מיקום תוכן 3"/>
              <p:cNvSpPr txBox="1">
                <a:spLocks/>
              </p:cNvSpPr>
              <p:nvPr/>
            </p:nvSpPr>
            <p:spPr>
              <a:xfrm>
                <a:off x="6237710" y="5035638"/>
                <a:ext cx="4313864" cy="145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457200" rtl="1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The </a:t>
                </a:r>
                <a:r>
                  <a:rPr lang="en-US" dirty="0"/>
                  <a:t>j’s chore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l" rtl="0"/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set of all chores from all categories.</a:t>
                </a: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7" name="מציין מיקום תוכן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710" y="5035638"/>
                <a:ext cx="4313864" cy="1459606"/>
              </a:xfrm>
              <a:prstGeom prst="rect">
                <a:avLst/>
              </a:prstGeom>
              <a:blipFill>
                <a:blip r:embed="rId6"/>
                <a:stretch>
                  <a:fillRect l="-989" t="-20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הסבר אליפטי 8"/>
              <p:cNvSpPr/>
              <p:nvPr/>
            </p:nvSpPr>
            <p:spPr>
              <a:xfrm>
                <a:off x="8963696" y="502276"/>
                <a:ext cx="3013656" cy="1738648"/>
              </a:xfrm>
              <a:prstGeom prst="wedgeEllipseCallout">
                <a:avLst>
                  <a:gd name="adj1" fmla="val -33654"/>
                  <a:gd name="adj2" fmla="val 6472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 rtl="0"/>
                <a:r>
                  <a:rPr lang="en-US" sz="1600" dirty="0" smtClean="0">
                    <a:solidFill>
                      <a:schemeClr val="tx1"/>
                    </a:solidFill>
                  </a:rPr>
                  <a:t>We assume additive utilities:</a:t>
                </a:r>
              </a:p>
              <a:p>
                <a:pPr algn="l" rtl="0"/>
                <a:r>
                  <a:rPr lang="en-US" sz="1600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</a:rPr>
                      <m:t>,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we write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הסבר אליפטי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696" y="502276"/>
                <a:ext cx="3013656" cy="1738648"/>
              </a:xfrm>
              <a:prstGeom prst="wedgeEllipseCallout">
                <a:avLst>
                  <a:gd name="adj1" fmla="val -33654"/>
                  <a:gd name="adj2" fmla="val 64722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55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4114" y="749465"/>
            <a:ext cx="851865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In particular, if we want to divide chores over a continuous period of time, without overloading too many chores in a short period of time, we can divide the time into sections and look at each section as a category. Then we can define the desired capacity constraint for each category. </a:t>
            </a:r>
            <a:endParaRPr lang="he-IL" dirty="0" smtClean="0"/>
          </a:p>
          <a:p>
            <a:pPr algn="l"/>
            <a:endParaRPr lang="he-IL" dirty="0"/>
          </a:p>
          <a:p>
            <a:pPr algn="l"/>
            <a:r>
              <a:rPr lang="en-US" dirty="0" smtClean="0"/>
              <a:t>EXAMPLE: There are 3 </a:t>
            </a:r>
            <a:r>
              <a:rPr lang="en-US" dirty="0"/>
              <a:t>restaurant </a:t>
            </a:r>
            <a:r>
              <a:rPr lang="en-US" dirty="0" smtClean="0"/>
              <a:t>employees</a:t>
            </a:r>
            <a:r>
              <a:rPr lang="en-US" dirty="0"/>
              <a:t>, </a:t>
            </a:r>
            <a:r>
              <a:rPr lang="en-US" dirty="0" smtClean="0"/>
              <a:t>and the following tasks</a:t>
            </a:r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10651"/>
              </p:ext>
            </p:extLst>
          </p:nvPr>
        </p:nvGraphicFramePr>
        <p:xfrm>
          <a:off x="1403796" y="2767405"/>
          <a:ext cx="1715752" cy="231673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5752">
                  <a:extLst>
                    <a:ext uri="{9D8B030D-6E8A-4147-A177-3AD203B41FA5}">
                      <a16:colId xmlns:a16="http://schemas.microsoft.com/office/drawing/2014/main" val="311882301"/>
                    </a:ext>
                  </a:extLst>
                </a:gridCol>
              </a:tblGrid>
              <a:tr h="3749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Sunday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61528"/>
                  </a:ext>
                </a:extLst>
              </a:tr>
              <a:tr h="647248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Wash the dishes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70241"/>
                  </a:ext>
                </a:extLst>
              </a:tr>
              <a:tr h="647248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Throw the </a:t>
                      </a:r>
                      <a:r>
                        <a:rPr lang="en-US" dirty="0" err="1" smtClean="0"/>
                        <a:t>garbege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7340"/>
                  </a:ext>
                </a:extLst>
              </a:tr>
              <a:tr h="647248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Clean the tables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33643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27571"/>
              </p:ext>
            </p:extLst>
          </p:nvPr>
        </p:nvGraphicFramePr>
        <p:xfrm>
          <a:off x="9237011" y="2774454"/>
          <a:ext cx="1715752" cy="3571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5752">
                  <a:extLst>
                    <a:ext uri="{9D8B030D-6E8A-4147-A177-3AD203B41FA5}">
                      <a16:colId xmlns:a16="http://schemas.microsoft.com/office/drawing/2014/main" val="311882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Thursday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Wash the dishes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7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Throw the garbage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Clean the tables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3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Wash the floor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7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Divide the tips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711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0037"/>
              </p:ext>
            </p:extLst>
          </p:nvPr>
        </p:nvGraphicFramePr>
        <p:xfrm>
          <a:off x="3383207" y="2774454"/>
          <a:ext cx="1715752" cy="2931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5752">
                  <a:extLst>
                    <a:ext uri="{9D8B030D-6E8A-4147-A177-3AD203B41FA5}">
                      <a16:colId xmlns:a16="http://schemas.microsoft.com/office/drawing/2014/main" val="311882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Monday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Wash the dishes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7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Throw the garbage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Clean the tables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3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Wash the floor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72522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75207"/>
              </p:ext>
            </p:extLst>
          </p:nvPr>
        </p:nvGraphicFramePr>
        <p:xfrm>
          <a:off x="5362618" y="2774454"/>
          <a:ext cx="1715752" cy="231673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5752">
                  <a:extLst>
                    <a:ext uri="{9D8B030D-6E8A-4147-A177-3AD203B41FA5}">
                      <a16:colId xmlns:a16="http://schemas.microsoft.com/office/drawing/2014/main" val="311882301"/>
                    </a:ext>
                  </a:extLst>
                </a:gridCol>
              </a:tblGrid>
              <a:tr h="3749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Tuesday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61528"/>
                  </a:ext>
                </a:extLst>
              </a:tr>
              <a:tr h="647248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Wash the dishes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70241"/>
                  </a:ext>
                </a:extLst>
              </a:tr>
              <a:tr h="647248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Throw the garbage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7340"/>
                  </a:ext>
                </a:extLst>
              </a:tr>
              <a:tr h="647248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Clean the tables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33643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15895"/>
              </p:ext>
            </p:extLst>
          </p:nvPr>
        </p:nvGraphicFramePr>
        <p:xfrm>
          <a:off x="7297312" y="2767405"/>
          <a:ext cx="1715752" cy="2291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5752">
                  <a:extLst>
                    <a:ext uri="{9D8B030D-6E8A-4147-A177-3AD203B41FA5}">
                      <a16:colId xmlns:a16="http://schemas.microsoft.com/office/drawing/2014/main" val="311882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Wednesday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Wash the dishes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7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Throw the </a:t>
                      </a:r>
                      <a:r>
                        <a:rPr lang="en-US" dirty="0" err="1" smtClean="0"/>
                        <a:t>garbege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Clean the tables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33643"/>
                  </a:ext>
                </a:extLst>
              </a:tr>
            </a:tbl>
          </a:graphicData>
        </a:graphic>
      </p:graphicFrame>
      <p:sp>
        <p:nvSpPr>
          <p:cNvPr id="13" name="אליפסה 12"/>
          <p:cNvSpPr/>
          <p:nvPr/>
        </p:nvSpPr>
        <p:spPr>
          <a:xfrm>
            <a:off x="7945192" y="5819059"/>
            <a:ext cx="419992" cy="4707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4" name="אליפסה 13"/>
          <p:cNvSpPr/>
          <p:nvPr/>
        </p:nvSpPr>
        <p:spPr>
          <a:xfrm>
            <a:off x="11170275" y="5819059"/>
            <a:ext cx="419992" cy="4707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5" name="אליפסה 14"/>
          <p:cNvSpPr/>
          <p:nvPr/>
        </p:nvSpPr>
        <p:spPr>
          <a:xfrm>
            <a:off x="2014114" y="5819059"/>
            <a:ext cx="419992" cy="4707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6" name="אליפסה 15"/>
          <p:cNvSpPr/>
          <p:nvPr/>
        </p:nvSpPr>
        <p:spPr>
          <a:xfrm>
            <a:off x="3993525" y="5819059"/>
            <a:ext cx="419992" cy="4707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17" name="אליפסה 16"/>
          <p:cNvSpPr/>
          <p:nvPr/>
        </p:nvSpPr>
        <p:spPr>
          <a:xfrm>
            <a:off x="5972937" y="5819059"/>
            <a:ext cx="419992" cy="4707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947394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Fairness Criterion: EF1</a:t>
            </a:r>
            <a:br>
              <a:rPr lang="en-US" dirty="0" smtClean="0"/>
            </a:br>
            <a:r>
              <a:rPr lang="en-US" sz="2000" dirty="0" smtClean="0"/>
              <a:t>Envy-Freeness up to one chore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 smtClean="0"/>
                  <a:t>A </a:t>
                </a:r>
                <a:r>
                  <a:rPr lang="en-US" dirty="0"/>
                  <a:t>division is </a:t>
                </a:r>
                <a:r>
                  <a:rPr lang="en-US" dirty="0" smtClean="0"/>
                  <a:t>EF1 </a:t>
                </a:r>
                <a:r>
                  <a:rPr lang="en-US" dirty="0"/>
                  <a:t>if for any pair of agents, after removing the most difficult task from one agent's bundle, she will no longer be jealous of the other agent</a:t>
                </a:r>
                <a:r>
                  <a:rPr lang="en-US" dirty="0" smtClean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" name="מציין מיקום תוכן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55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Criterion: PO</a:t>
            </a:r>
            <a:br>
              <a:rPr lang="en-US" dirty="0" smtClean="0"/>
            </a:br>
            <a:r>
              <a:rPr lang="en-US" sz="2000" dirty="0" smtClean="0"/>
              <a:t>Pareto Optimal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 smtClean="0"/>
                  <a:t>A division A </a:t>
                </a:r>
                <a:r>
                  <a:rPr lang="en-US" dirty="0"/>
                  <a:t>is </a:t>
                </a:r>
                <a:r>
                  <a:rPr lang="en-US" dirty="0" smtClean="0"/>
                  <a:t>Pareto-optimal (</a:t>
                </a:r>
                <a:r>
                  <a:rPr lang="en-US" dirty="0"/>
                  <a:t>PO</a:t>
                </a:r>
                <a:r>
                  <a:rPr lang="en-US" dirty="0" smtClean="0"/>
                  <a:t>) </a:t>
                </a:r>
                <a:r>
                  <a:rPr lang="en-US" dirty="0"/>
                  <a:t>if there is no division that is a </a:t>
                </a:r>
                <a:r>
                  <a:rPr lang="en-US" dirty="0" smtClean="0"/>
                  <a:t>Pareto-improvement of A.</a:t>
                </a:r>
              </a:p>
              <a:p>
                <a:pPr algn="l" rtl="0"/>
                <a:r>
                  <a:rPr lang="en-US" dirty="0" smtClean="0"/>
                  <a:t>Given a </a:t>
                </a:r>
                <a:r>
                  <a:rPr lang="en-US" dirty="0"/>
                  <a:t>division </a:t>
                </a:r>
                <a:r>
                  <a:rPr lang="en-US" dirty="0" smtClean="0"/>
                  <a:t>Am another division A’ is Pareto-improvement of A if: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j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מציין מיקום תוכן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he-IL" dirty="0"/>
          </a:p>
        </p:txBody>
      </p:sp>
      <p:sp>
        <p:nvSpPr>
          <p:cNvPr id="6" name="תרשים זרימה: הכנה 5"/>
          <p:cNvSpPr/>
          <p:nvPr/>
        </p:nvSpPr>
        <p:spPr>
          <a:xfrm>
            <a:off x="2253803" y="1905000"/>
            <a:ext cx="3580327" cy="2560665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2644461" y="2446668"/>
            <a:ext cx="27990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it-IT" dirty="0" smtClean="0"/>
              <a:t>Pareto Improve an EF1 Division</a:t>
            </a:r>
          </a:p>
          <a:p>
            <a:pPr algn="l" rtl="0"/>
            <a:endParaRPr lang="it-IT" dirty="0" smtClean="0"/>
          </a:p>
          <a:p>
            <a:pPr algn="ctr" rtl="0"/>
            <a:r>
              <a:rPr lang="it-IT" dirty="0" smtClean="0">
                <a:solidFill>
                  <a:srgbClr val="C00000"/>
                </a:solidFill>
              </a:rPr>
              <a:t>One prove </a:t>
            </a:r>
          </a:p>
          <a:p>
            <a:pPr algn="ctr" rtl="0"/>
            <a:r>
              <a:rPr lang="it-IT" dirty="0" smtClean="0">
                <a:solidFill>
                  <a:srgbClr val="C00000"/>
                </a:solidFill>
              </a:rPr>
              <a:t>One refutation</a:t>
            </a:r>
          </a:p>
        </p:txBody>
      </p:sp>
      <p:sp>
        <p:nvSpPr>
          <p:cNvPr id="8" name="תרשים זרימה: הכנה 7"/>
          <p:cNvSpPr/>
          <p:nvPr/>
        </p:nvSpPr>
        <p:spPr>
          <a:xfrm>
            <a:off x="6078828" y="2543111"/>
            <a:ext cx="4816699" cy="37289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6857999" y="2937912"/>
            <a:ext cx="33785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dirty="0" smtClean="0"/>
              <a:t>Finding an EF1 and PO Division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 smtClean="0">
                <a:solidFill>
                  <a:srgbClr val="C00000"/>
                </a:solidFill>
              </a:rPr>
              <a:t>efficient </a:t>
            </a:r>
            <a:r>
              <a:rPr lang="en-US" dirty="0" smtClean="0">
                <a:solidFill>
                  <a:srgbClr val="C00000"/>
                </a:solidFill>
              </a:rPr>
              <a:t>algorithm for finding an EF1 and PO division in the private case of 2 agents, general number of categories and 2 chores in each category with capacity constraint of 1.</a:t>
            </a:r>
            <a:endParaRPr lang="it-IT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77831" y="313386"/>
            <a:ext cx="9426777" cy="1914659"/>
          </a:xfrm>
        </p:spPr>
        <p:txBody>
          <a:bodyPr/>
          <a:lstStyle/>
          <a:p>
            <a:r>
              <a:rPr lang="it-IT" dirty="0"/>
              <a:t>Pareto Improve an EF1 </a:t>
            </a:r>
            <a:r>
              <a:rPr lang="it-IT" dirty="0" smtClean="0"/>
              <a:t>Division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333521" y="3546335"/>
            <a:ext cx="8915399" cy="1809783"/>
          </a:xfrm>
        </p:spPr>
        <p:txBody>
          <a:bodyPr/>
          <a:lstStyle/>
          <a:p>
            <a:pPr marL="342900" indent="-342900" rtl="0">
              <a:buFont typeface="+mj-lt"/>
              <a:buAutoNum type="arabicPeriod"/>
            </a:pPr>
            <a:r>
              <a:rPr lang="en-US" dirty="0"/>
              <a:t>In the two-agents case, every </a:t>
            </a:r>
            <a:r>
              <a:rPr lang="en-US" dirty="0" smtClean="0"/>
              <a:t>Pareto </a:t>
            </a:r>
            <a:r>
              <a:rPr lang="en-US" dirty="0"/>
              <a:t>improvement on an </a:t>
            </a:r>
            <a:r>
              <a:rPr lang="en-US" dirty="0" smtClean="0"/>
              <a:t>EF1 </a:t>
            </a:r>
            <a:r>
              <a:rPr lang="en-US" dirty="0"/>
              <a:t>division, leaves the division to </a:t>
            </a:r>
            <a:r>
              <a:rPr lang="en-US" dirty="0" smtClean="0"/>
              <a:t>be EF1.</a:t>
            </a:r>
            <a:endParaRPr lang="he-IL" dirty="0"/>
          </a:p>
          <a:p>
            <a:pPr marL="342900" indent="-342900" rtl="0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claim is no longer true for the case of three agents.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32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483</Words>
  <Application>Microsoft Office PowerPoint</Application>
  <PresentationFormat>מסך רחב</PresentationFormat>
  <Paragraphs>116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Gisha</vt:lpstr>
      <vt:lpstr>Wingdings 3</vt:lpstr>
      <vt:lpstr>עשן מתפתל</vt:lpstr>
      <vt:lpstr>Fair and Efficient Division of Chores under Capacity Constraints</vt:lpstr>
      <vt:lpstr>Division problem in literature</vt:lpstr>
      <vt:lpstr>מצגת של PowerPoint‏</vt:lpstr>
      <vt:lpstr>Our Problem Instance:  A quadruple I=(N,C,S,U), where: </vt:lpstr>
      <vt:lpstr>מצגת של PowerPoint‏</vt:lpstr>
      <vt:lpstr>Fairness Criterion: EF1 Envy-Freeness up to one chore</vt:lpstr>
      <vt:lpstr>Efficiency Criterion: PO Pareto Optimal</vt:lpstr>
      <vt:lpstr>Our Results</vt:lpstr>
      <vt:lpstr>Pareto Improve an EF1 Division</vt:lpstr>
      <vt:lpstr>Finding an EF1 and PO Division 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and Efficient Division of Chores under Capacity Constraints</dc:title>
  <dc:creator>Windows User</dc:creator>
  <cp:lastModifiedBy>Windows User</cp:lastModifiedBy>
  <cp:revision>39</cp:revision>
  <dcterms:created xsi:type="dcterms:W3CDTF">2021-08-24T16:25:35Z</dcterms:created>
  <dcterms:modified xsi:type="dcterms:W3CDTF">2021-08-26T08:16:48Z</dcterms:modified>
</cp:coreProperties>
</file>