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3" r:id="rId17"/>
    <p:sldId id="271" r:id="rId18"/>
    <p:sldId id="272"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rgbClr val="FF0000"/>
                </a:solidFill>
              </a:rPr>
              <a:t>Final Presentation</a:t>
            </a:r>
            <a:endParaRPr lang="en-US" b="1" dirty="0">
              <a:solidFill>
                <a:srgbClr val="FF0000"/>
              </a:solidFill>
            </a:endParaRPr>
          </a:p>
        </p:txBody>
      </p:sp>
      <p:sp>
        <p:nvSpPr>
          <p:cNvPr id="3" name="Subtitle 2"/>
          <p:cNvSpPr>
            <a:spLocks noGrp="1"/>
          </p:cNvSpPr>
          <p:nvPr>
            <p:ph type="subTitle" idx="1"/>
          </p:nvPr>
        </p:nvSpPr>
        <p:spPr>
          <a:xfrm>
            <a:off x="1371600" y="2209800"/>
            <a:ext cx="6400800" cy="1752600"/>
          </a:xfrm>
        </p:spPr>
        <p:txBody>
          <a:bodyPr/>
          <a:lstStyle/>
          <a:p>
            <a:r>
              <a:rPr lang="en-US" b="1" dirty="0" smtClean="0">
                <a:solidFill>
                  <a:schemeClr val="tx1"/>
                </a:solidFill>
              </a:rPr>
              <a:t>WPA3-Arp Spoofing Attack</a:t>
            </a:r>
          </a:p>
          <a:p>
            <a:r>
              <a:rPr lang="en-US" b="1" dirty="0" smtClean="0">
                <a:solidFill>
                  <a:schemeClr val="tx1"/>
                </a:solidFill>
              </a:rPr>
              <a:t>Detection and Protection Techniques</a:t>
            </a:r>
            <a:endParaRPr lang="en-US" b="1" dirty="0">
              <a:solidFill>
                <a:schemeClr val="tx1"/>
              </a:solidFill>
            </a:endParaRPr>
          </a:p>
        </p:txBody>
      </p:sp>
      <p:sp>
        <p:nvSpPr>
          <p:cNvPr id="4" name="TextBox 3"/>
          <p:cNvSpPr txBox="1"/>
          <p:nvPr/>
        </p:nvSpPr>
        <p:spPr>
          <a:xfrm>
            <a:off x="6858000" y="5638800"/>
            <a:ext cx="2286000"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solidFill>
                  <a:srgbClr val="FF0000"/>
                </a:solidFill>
              </a:rPr>
              <a:t>Done By:</a:t>
            </a:r>
          </a:p>
          <a:p>
            <a:pPr marL="285750" indent="-285750">
              <a:buFont typeface="Arial" pitchFamily="34" charset="0"/>
              <a:buChar char="•"/>
            </a:pPr>
            <a:r>
              <a:rPr lang="en-US" sz="2000" dirty="0" err="1" smtClean="0">
                <a:solidFill>
                  <a:srgbClr val="FF0000"/>
                </a:solidFill>
              </a:rPr>
              <a:t>Hilal</a:t>
            </a:r>
            <a:r>
              <a:rPr lang="en-US" sz="2000" dirty="0" smtClean="0">
                <a:solidFill>
                  <a:srgbClr val="FF0000"/>
                </a:solidFill>
              </a:rPr>
              <a:t> </a:t>
            </a:r>
            <a:r>
              <a:rPr lang="en-US" sz="2000" dirty="0" err="1" smtClean="0">
                <a:solidFill>
                  <a:srgbClr val="FF0000"/>
                </a:solidFill>
              </a:rPr>
              <a:t>Breiss</a:t>
            </a:r>
            <a:endParaRPr lang="en-US" sz="2000" dirty="0" smtClean="0">
              <a:solidFill>
                <a:srgbClr val="FF0000"/>
              </a:solidFill>
            </a:endParaRPr>
          </a:p>
          <a:p>
            <a:pPr marL="285750" indent="-285750">
              <a:buFont typeface="Arial" pitchFamily="34" charset="0"/>
              <a:buChar char="•"/>
            </a:pPr>
            <a:r>
              <a:rPr lang="en-US" sz="2000" dirty="0" err="1" smtClean="0">
                <a:solidFill>
                  <a:srgbClr val="FF0000"/>
                </a:solidFill>
              </a:rPr>
              <a:t>Sohaib</a:t>
            </a:r>
            <a:r>
              <a:rPr lang="en-US" sz="2000" dirty="0" smtClean="0">
                <a:solidFill>
                  <a:srgbClr val="FF0000"/>
                </a:solidFill>
              </a:rPr>
              <a:t> El </a:t>
            </a:r>
            <a:r>
              <a:rPr lang="en-US" sz="2000" dirty="0" err="1" smtClean="0">
                <a:solidFill>
                  <a:srgbClr val="FF0000"/>
                </a:solidFill>
              </a:rPr>
              <a:t>Jundi</a:t>
            </a:r>
            <a:endParaRPr lang="en-US" sz="2000" dirty="0">
              <a:solidFill>
                <a:srgbClr val="FF0000"/>
              </a:solidFill>
            </a:endParaRPr>
          </a:p>
        </p:txBody>
      </p:sp>
      <p:pic>
        <p:nvPicPr>
          <p:cNvPr id="1026" name="Picture 2" descr="C:\Users\Fairy Tail\Desktop\what-is-wpa3_thumb8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97" y="4630936"/>
            <a:ext cx="3959225" cy="2227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295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53534"/>
            <a:ext cx="9144000" cy="2308324"/>
          </a:xfrm>
          <a:prstGeom prst="rect">
            <a:avLst/>
          </a:prstGeom>
          <a:noFill/>
        </p:spPr>
        <p:txBody>
          <a:bodyPr wrap="square" rtlCol="0">
            <a:spAutoFit/>
          </a:bodyPr>
          <a:lstStyle/>
          <a:p>
            <a:r>
              <a:rPr lang="en-US" dirty="0" smtClean="0"/>
              <a:t>DS-ARP: </a:t>
            </a:r>
          </a:p>
          <a:p>
            <a:pPr marL="285750" indent="-285750">
              <a:buFont typeface="Arial" pitchFamily="34" charset="0"/>
              <a:buChar char="•"/>
            </a:pPr>
            <a:r>
              <a:rPr lang="en-US" dirty="0" smtClean="0"/>
              <a:t>Detection: </a:t>
            </a:r>
          </a:p>
          <a:p>
            <a:pPr marL="742950" lvl="1" indent="-285750">
              <a:buFont typeface="Arial" pitchFamily="34" charset="0"/>
              <a:buChar char="•"/>
            </a:pPr>
            <a:r>
              <a:rPr lang="en-US" dirty="0" smtClean="0"/>
              <a:t>periodically </a:t>
            </a:r>
            <a:r>
              <a:rPr lang="en-US" dirty="0"/>
              <a:t>keeps the updated state of </a:t>
            </a:r>
            <a:r>
              <a:rPr lang="en-US" dirty="0" smtClean="0"/>
              <a:t>the </a:t>
            </a:r>
            <a:r>
              <a:rPr lang="fr-FR" dirty="0" smtClean="0"/>
              <a:t>ARP </a:t>
            </a:r>
            <a:r>
              <a:rPr lang="fr-FR" dirty="0"/>
              <a:t>cache table </a:t>
            </a:r>
            <a:r>
              <a:rPr lang="fr-FR" dirty="0" err="1"/>
              <a:t>u</a:t>
            </a:r>
            <a:r>
              <a:rPr lang="fr-FR" dirty="0" err="1" smtClean="0"/>
              <a:t>nder</a:t>
            </a:r>
            <a:r>
              <a:rPr lang="fr-FR" dirty="0" smtClean="0"/>
              <a:t> surveillance.</a:t>
            </a:r>
          </a:p>
          <a:p>
            <a:pPr marL="742950" lvl="1" indent="-285750">
              <a:buFont typeface="Arial" pitchFamily="34" charset="0"/>
              <a:buChar char="•"/>
            </a:pPr>
            <a:r>
              <a:rPr lang="en-US" dirty="0" smtClean="0"/>
              <a:t>When </a:t>
            </a:r>
            <a:r>
              <a:rPr lang="en-US" dirty="0"/>
              <a:t>the ARP </a:t>
            </a:r>
            <a:r>
              <a:rPr lang="en-US" dirty="0" smtClean="0"/>
              <a:t>cache table </a:t>
            </a:r>
            <a:r>
              <a:rPr lang="en-US" dirty="0"/>
              <a:t>is updated, the DS-ARP performs a routing trace </a:t>
            </a:r>
            <a:r>
              <a:rPr lang="en-US" dirty="0" smtClean="0"/>
              <a:t>to </a:t>
            </a:r>
            <a:r>
              <a:rPr lang="en-US" dirty="0"/>
              <a:t>identify the corresponding ⟨IP, MAC⟩ pair </a:t>
            </a:r>
            <a:r>
              <a:rPr lang="en-US" dirty="0" smtClean="0"/>
              <a:t>information </a:t>
            </a:r>
          </a:p>
          <a:p>
            <a:pPr marL="742950" lvl="1" indent="-285750">
              <a:buFont typeface="Arial" pitchFamily="34" charset="0"/>
              <a:buChar char="•"/>
            </a:pPr>
            <a:r>
              <a:rPr lang="en-US" dirty="0" smtClean="0"/>
              <a:t>If an </a:t>
            </a:r>
            <a:r>
              <a:rPr lang="en-US" dirty="0"/>
              <a:t>ARP spoofing attack is suspected, it reports to the </a:t>
            </a:r>
            <a:r>
              <a:rPr lang="en-US" dirty="0" smtClean="0"/>
              <a:t>server and </a:t>
            </a:r>
            <a:r>
              <a:rPr lang="en-US" dirty="0"/>
              <a:t>initiates the protection </a:t>
            </a:r>
            <a:r>
              <a:rPr lang="en-US" dirty="0" smtClean="0"/>
              <a:t>process. </a:t>
            </a:r>
          </a:p>
          <a:p>
            <a:pPr marL="742950" lvl="1" indent="-285750">
              <a:buFont typeface="Arial" pitchFamily="34" charset="0"/>
              <a:buChar char="•"/>
            </a:pPr>
            <a:r>
              <a:rPr lang="en-US" dirty="0" smtClean="0"/>
              <a:t>It </a:t>
            </a:r>
            <a:r>
              <a:rPr lang="en-US" dirty="0"/>
              <a:t>also converts </a:t>
            </a:r>
            <a:r>
              <a:rPr lang="en-US" dirty="0" smtClean="0"/>
              <a:t>the corresponding </a:t>
            </a:r>
            <a:r>
              <a:rPr lang="en-US" dirty="0"/>
              <a:t>⟨IP, MAC⟩ pair ARP type to static mode</a:t>
            </a:r>
          </a:p>
        </p:txBody>
      </p:sp>
      <p:sp>
        <p:nvSpPr>
          <p:cNvPr id="3" name="TextBox 2"/>
          <p:cNvSpPr txBox="1"/>
          <p:nvPr/>
        </p:nvSpPr>
        <p:spPr>
          <a:xfrm>
            <a:off x="0" y="76200"/>
            <a:ext cx="9144000" cy="523220"/>
          </a:xfrm>
          <a:prstGeom prst="rect">
            <a:avLst/>
          </a:prstGeom>
          <a:noFill/>
        </p:spPr>
        <p:txBody>
          <a:bodyPr wrap="square" rtlCol="0">
            <a:spAutoFit/>
          </a:bodyPr>
          <a:lstStyle/>
          <a:p>
            <a:pPr algn="ctr"/>
            <a:r>
              <a:rPr lang="en-US" sz="2800" b="1" dirty="0" smtClean="0"/>
              <a:t>ARP cache Table periodic surveillance and Routing Trace</a:t>
            </a:r>
            <a:endParaRPr lang="en-US" sz="28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2895600"/>
            <a:ext cx="56007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5381625"/>
            <a:ext cx="6477000" cy="923330"/>
          </a:xfrm>
          <a:prstGeom prst="rect">
            <a:avLst/>
          </a:prstGeom>
          <a:noFill/>
        </p:spPr>
        <p:txBody>
          <a:bodyPr wrap="square" rtlCol="0">
            <a:spAutoFit/>
          </a:bodyPr>
          <a:lstStyle/>
          <a:p>
            <a:r>
              <a:rPr lang="en-US" dirty="0" smtClean="0"/>
              <a:t>ACTMM: ARP </a:t>
            </a:r>
            <a:r>
              <a:rPr lang="en-US" dirty="0"/>
              <a:t>cache table monitor </a:t>
            </a:r>
            <a:r>
              <a:rPr lang="en-US" dirty="0" smtClean="0"/>
              <a:t>manger</a:t>
            </a:r>
          </a:p>
          <a:p>
            <a:r>
              <a:rPr lang="en-US" dirty="0" smtClean="0"/>
              <a:t>PSM:       </a:t>
            </a:r>
            <a:r>
              <a:rPr lang="en-US" dirty="0"/>
              <a:t>Packet send </a:t>
            </a:r>
            <a:r>
              <a:rPr lang="en-US" dirty="0" smtClean="0"/>
              <a:t>manager</a:t>
            </a:r>
          </a:p>
          <a:p>
            <a:r>
              <a:rPr lang="en-US" dirty="0"/>
              <a:t>TRV </a:t>
            </a:r>
            <a:r>
              <a:rPr lang="en-US" dirty="0" smtClean="0"/>
              <a:t>:       Trace </a:t>
            </a:r>
            <a:r>
              <a:rPr lang="en-US" dirty="0"/>
              <a:t>routing validation</a:t>
            </a:r>
          </a:p>
        </p:txBody>
      </p:sp>
    </p:spTree>
    <p:extLst>
      <p:ext uri="{BB962C8B-B14F-4D97-AF65-F5344CB8AC3E}">
        <p14:creationId xmlns:p14="http://schemas.microsoft.com/office/powerpoint/2010/main" val="98566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53534"/>
            <a:ext cx="9144000" cy="1200329"/>
          </a:xfrm>
          <a:prstGeom prst="rect">
            <a:avLst/>
          </a:prstGeom>
          <a:noFill/>
        </p:spPr>
        <p:txBody>
          <a:bodyPr wrap="square" rtlCol="0">
            <a:spAutoFit/>
          </a:bodyPr>
          <a:lstStyle/>
          <a:p>
            <a:r>
              <a:rPr lang="en-US" dirty="0" smtClean="0"/>
              <a:t>DS-ARP:</a:t>
            </a:r>
          </a:p>
          <a:p>
            <a:pPr marL="285750" indent="-285750">
              <a:buFont typeface="Arial" pitchFamily="34" charset="0"/>
              <a:buChar char="•"/>
            </a:pPr>
            <a:r>
              <a:rPr lang="en-US" dirty="0" smtClean="0"/>
              <a:t>Protection:</a:t>
            </a:r>
          </a:p>
          <a:p>
            <a:pPr marL="742950" lvl="1" indent="-285750">
              <a:buFont typeface="Arial" pitchFamily="34" charset="0"/>
              <a:buChar char="•"/>
            </a:pPr>
            <a:r>
              <a:rPr lang="en-US" dirty="0" smtClean="0"/>
              <a:t>After Detection is successful, </a:t>
            </a:r>
            <a:r>
              <a:rPr lang="en-US" dirty="0"/>
              <a:t>pair </a:t>
            </a:r>
            <a:r>
              <a:rPr lang="en-US" dirty="0" smtClean="0"/>
              <a:t>of ARP </a:t>
            </a:r>
            <a:r>
              <a:rPr lang="en-US" dirty="0"/>
              <a:t>type </a:t>
            </a:r>
            <a:r>
              <a:rPr lang="en-US" dirty="0" smtClean="0"/>
              <a:t>in the cache table changed to </a:t>
            </a:r>
            <a:r>
              <a:rPr lang="en-US" dirty="0"/>
              <a:t>static </a:t>
            </a:r>
            <a:r>
              <a:rPr lang="en-US" dirty="0" smtClean="0"/>
              <a:t>mode</a:t>
            </a:r>
          </a:p>
          <a:p>
            <a:pPr marL="742950" lvl="1" indent="-285750">
              <a:buFont typeface="Arial" pitchFamily="34" charset="0"/>
              <a:buChar char="•"/>
            </a:pPr>
            <a:r>
              <a:rPr lang="en-US" dirty="0" smtClean="0"/>
              <a:t>Restore previous entry and identify the source of the attack.</a:t>
            </a:r>
          </a:p>
        </p:txBody>
      </p:sp>
      <p:sp>
        <p:nvSpPr>
          <p:cNvPr id="3" name="TextBox 2"/>
          <p:cNvSpPr txBox="1"/>
          <p:nvPr/>
        </p:nvSpPr>
        <p:spPr>
          <a:xfrm>
            <a:off x="0" y="76200"/>
            <a:ext cx="9144000" cy="523220"/>
          </a:xfrm>
          <a:prstGeom prst="rect">
            <a:avLst/>
          </a:prstGeom>
          <a:noFill/>
        </p:spPr>
        <p:txBody>
          <a:bodyPr wrap="square" rtlCol="0">
            <a:spAutoFit/>
          </a:bodyPr>
          <a:lstStyle/>
          <a:p>
            <a:pPr algn="ctr"/>
            <a:r>
              <a:rPr lang="en-US" sz="2800" b="1" dirty="0" smtClean="0"/>
              <a:t>ARP cache Table periodic surveillance and Routing Trace</a:t>
            </a:r>
            <a:endParaRPr lang="en-US" sz="28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2590800"/>
            <a:ext cx="588645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5653596"/>
            <a:ext cx="6553200" cy="646331"/>
          </a:xfrm>
          <a:prstGeom prst="rect">
            <a:avLst/>
          </a:prstGeom>
          <a:noFill/>
        </p:spPr>
        <p:txBody>
          <a:bodyPr wrap="square" rtlCol="0">
            <a:spAutoFit/>
          </a:bodyPr>
          <a:lstStyle/>
          <a:p>
            <a:r>
              <a:rPr lang="en-US" dirty="0" smtClean="0"/>
              <a:t>ACTM: </a:t>
            </a:r>
            <a:r>
              <a:rPr lang="en-US" dirty="0"/>
              <a:t>ARP cache table </a:t>
            </a:r>
            <a:r>
              <a:rPr lang="en-US" dirty="0" smtClean="0"/>
              <a:t>manager</a:t>
            </a:r>
          </a:p>
          <a:p>
            <a:r>
              <a:rPr lang="en-US" dirty="0" smtClean="0"/>
              <a:t>ACTR : </a:t>
            </a:r>
            <a:r>
              <a:rPr lang="en-US" dirty="0" smtClean="0"/>
              <a:t>ARP </a:t>
            </a:r>
            <a:r>
              <a:rPr lang="en-US" dirty="0"/>
              <a:t>cache table repository</a:t>
            </a:r>
          </a:p>
        </p:txBody>
      </p:sp>
    </p:spTree>
    <p:extLst>
      <p:ext uri="{BB962C8B-B14F-4D97-AF65-F5344CB8AC3E}">
        <p14:creationId xmlns:p14="http://schemas.microsoft.com/office/powerpoint/2010/main" val="2526463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523220"/>
          </a:xfrm>
          <a:prstGeom prst="rect">
            <a:avLst/>
          </a:prstGeom>
          <a:noFill/>
        </p:spPr>
        <p:txBody>
          <a:bodyPr wrap="square" rtlCol="0">
            <a:spAutoFit/>
          </a:bodyPr>
          <a:lstStyle/>
          <a:p>
            <a:pPr algn="ctr"/>
            <a:r>
              <a:rPr lang="en-US" sz="2800" b="1" dirty="0" smtClean="0"/>
              <a:t>ARP cache Table periodic surveillance and Routing Trace</a:t>
            </a:r>
            <a:endParaRPr lang="en-US" sz="28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1090613"/>
            <a:ext cx="7486650"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5410200"/>
            <a:ext cx="2000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1119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6200"/>
            <a:ext cx="9144000" cy="523220"/>
          </a:xfrm>
          <a:prstGeom prst="rect">
            <a:avLst/>
          </a:prstGeom>
          <a:noFill/>
        </p:spPr>
        <p:txBody>
          <a:bodyPr wrap="square" rtlCol="0">
            <a:spAutoFit/>
          </a:bodyPr>
          <a:lstStyle/>
          <a:p>
            <a:pPr algn="ctr"/>
            <a:r>
              <a:rPr lang="en-US" sz="2800" b="1" dirty="0" smtClean="0"/>
              <a:t>ARP cache Table periodic surveillance and Routing Trace</a:t>
            </a:r>
            <a:endParaRPr lang="en-US" sz="2800" b="1"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95400"/>
            <a:ext cx="5867400" cy="404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9715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62198"/>
            <a:ext cx="9144000" cy="3314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152400"/>
            <a:ext cx="9144000" cy="523220"/>
          </a:xfrm>
          <a:prstGeom prst="rect">
            <a:avLst/>
          </a:prstGeom>
          <a:noFill/>
        </p:spPr>
        <p:txBody>
          <a:bodyPr wrap="square" rtlCol="0">
            <a:spAutoFit/>
          </a:bodyPr>
          <a:lstStyle/>
          <a:p>
            <a:pPr algn="ctr"/>
            <a:r>
              <a:rPr lang="en-US" sz="2800" b="1" dirty="0" smtClean="0"/>
              <a:t>Active Technique based on TCP Response packet</a:t>
            </a:r>
            <a:endParaRPr lang="en-US" sz="2800" b="1" dirty="0"/>
          </a:p>
        </p:txBody>
      </p:sp>
      <p:sp>
        <p:nvSpPr>
          <p:cNvPr id="3" name="TextBox 2"/>
          <p:cNvSpPr txBox="1"/>
          <p:nvPr/>
        </p:nvSpPr>
        <p:spPr>
          <a:xfrm>
            <a:off x="218209" y="914400"/>
            <a:ext cx="4364182" cy="461665"/>
          </a:xfrm>
          <a:prstGeom prst="rect">
            <a:avLst/>
          </a:prstGeom>
          <a:noFill/>
        </p:spPr>
        <p:txBody>
          <a:bodyPr wrap="square" rtlCol="0">
            <a:spAutoFit/>
          </a:bodyPr>
          <a:lstStyle/>
          <a:p>
            <a:r>
              <a:rPr lang="en-US" sz="2400" dirty="0" smtClean="0"/>
              <a:t>Focus on </a:t>
            </a:r>
            <a:r>
              <a:rPr lang="en-US" sz="2400" b="1" dirty="0" smtClean="0"/>
              <a:t>Spoof </a:t>
            </a:r>
            <a:r>
              <a:rPr lang="en-US" sz="2400" b="1" dirty="0"/>
              <a:t>Detection Engine</a:t>
            </a:r>
          </a:p>
        </p:txBody>
      </p:sp>
    </p:spTree>
    <p:extLst>
      <p:ext uri="{BB962C8B-B14F-4D97-AF65-F5344CB8AC3E}">
        <p14:creationId xmlns:p14="http://schemas.microsoft.com/office/powerpoint/2010/main" val="4037211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5509200"/>
          </a:xfrm>
          <a:prstGeom prst="rect">
            <a:avLst/>
          </a:prstGeom>
          <a:noFill/>
        </p:spPr>
        <p:txBody>
          <a:bodyPr wrap="square" rtlCol="0">
            <a:spAutoFit/>
          </a:bodyPr>
          <a:lstStyle/>
          <a:p>
            <a:pPr algn="ctr"/>
            <a:r>
              <a:rPr lang="en-US" sz="2800" b="1" dirty="0"/>
              <a:t>Spoof Detection </a:t>
            </a:r>
            <a:r>
              <a:rPr lang="en-US" sz="2800" b="1" dirty="0" smtClean="0"/>
              <a:t>Engine: How it works?</a:t>
            </a:r>
          </a:p>
          <a:p>
            <a:endParaRPr lang="en-US" dirty="0"/>
          </a:p>
          <a:p>
            <a:r>
              <a:rPr lang="en-US" dirty="0"/>
              <a:t>Rule A: The network interface card of a host will accept packets sent to its MAC address, Broadcast address and subscribed multicast addresses. It will pass on these packets to the IP layer. The IP layer will only accept IP packets addressed to its IP address(s) and will silently discard the rest of the packets. If the accepted packet is a TCP packet it is passed on to the TCP layer. If a TCP SYN packet is received then the host will either respond back with a TCP SYN/ACK packet</a:t>
            </a:r>
          </a:p>
          <a:p>
            <a:endParaRPr lang="en-US" dirty="0" smtClean="0"/>
          </a:p>
          <a:p>
            <a:r>
              <a:rPr lang="en-US" dirty="0" smtClean="0"/>
              <a:t>Based on Rule A:</a:t>
            </a:r>
          </a:p>
          <a:p>
            <a:pPr marL="285750" indent="-285750">
              <a:buFont typeface="Arial" pitchFamily="34" charset="0"/>
              <a:buChar char="•"/>
            </a:pPr>
            <a:r>
              <a:rPr lang="en-US" dirty="0" smtClean="0"/>
              <a:t>When </a:t>
            </a:r>
            <a:r>
              <a:rPr lang="en-US" dirty="0"/>
              <a:t>a TCP SYN packet </a:t>
            </a:r>
            <a:r>
              <a:rPr lang="en-US" dirty="0" smtClean="0"/>
              <a:t>is </a:t>
            </a:r>
            <a:r>
              <a:rPr lang="en-US" dirty="0"/>
              <a:t>sent to the source of </a:t>
            </a:r>
            <a:r>
              <a:rPr lang="en-US" dirty="0" smtClean="0"/>
              <a:t>the ARP </a:t>
            </a:r>
            <a:r>
              <a:rPr lang="en-US" dirty="0"/>
              <a:t>reply packet, the host’s response will be based on Rule A. If the ARP </a:t>
            </a:r>
            <a:r>
              <a:rPr lang="en-US" dirty="0" smtClean="0"/>
              <a:t>response </a:t>
            </a:r>
            <a:r>
              <a:rPr lang="en-US" dirty="0"/>
              <a:t>was from the real host its IP stack will respond back with </a:t>
            </a:r>
            <a:r>
              <a:rPr lang="en-US" dirty="0" smtClean="0"/>
              <a:t>a </a:t>
            </a:r>
            <a:r>
              <a:rPr lang="en-US" dirty="0"/>
              <a:t>TCP SYN/ACK </a:t>
            </a:r>
            <a:r>
              <a:rPr lang="en-US" dirty="0" smtClean="0"/>
              <a:t>packet.</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smtClean="0"/>
              <a:t>If </a:t>
            </a:r>
            <a:r>
              <a:rPr lang="en-US" dirty="0"/>
              <a:t>the ARP response had been from a malicious host then its network </a:t>
            </a:r>
            <a:r>
              <a:rPr lang="en-US" dirty="0" smtClean="0"/>
              <a:t>stack would </a:t>
            </a:r>
            <a:r>
              <a:rPr lang="en-US" dirty="0"/>
              <a:t>silently discard the TCP SYN packet in accordance with Rule A. </a:t>
            </a:r>
            <a:r>
              <a:rPr lang="en-US" dirty="0" smtClean="0"/>
              <a:t>Thus based </a:t>
            </a:r>
            <a:r>
              <a:rPr lang="en-US" dirty="0"/>
              <a:t>on the fact that </a:t>
            </a:r>
            <a:r>
              <a:rPr lang="en-US" dirty="0" smtClean="0"/>
              <a:t>the Spoof </a:t>
            </a:r>
            <a:r>
              <a:rPr lang="en-US" dirty="0"/>
              <a:t>Detection </a:t>
            </a:r>
            <a:r>
              <a:rPr lang="en-US" dirty="0" smtClean="0"/>
              <a:t>Engine does/does </a:t>
            </a:r>
            <a:r>
              <a:rPr lang="en-US" dirty="0"/>
              <a:t>not receive </a:t>
            </a:r>
            <a:r>
              <a:rPr lang="en-US" dirty="0" smtClean="0"/>
              <a:t>any TCP </a:t>
            </a:r>
            <a:r>
              <a:rPr lang="en-US" dirty="0"/>
              <a:t>packets in return to the SYN packet it sent, it can judge the </a:t>
            </a:r>
            <a:r>
              <a:rPr lang="en-US" dirty="0" smtClean="0"/>
              <a:t>authenticity of </a:t>
            </a:r>
            <a:r>
              <a:rPr lang="en-US" dirty="0"/>
              <a:t>the received ARP response packet</a:t>
            </a:r>
            <a:r>
              <a:rPr lang="en-US" dirty="0" smtClean="0"/>
              <a:t>.</a:t>
            </a:r>
          </a:p>
        </p:txBody>
      </p:sp>
    </p:spTree>
    <p:extLst>
      <p:ext uri="{BB962C8B-B14F-4D97-AF65-F5344CB8AC3E}">
        <p14:creationId xmlns:p14="http://schemas.microsoft.com/office/powerpoint/2010/main" val="860463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124" y="1676400"/>
            <a:ext cx="6556699" cy="478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0" y="0"/>
            <a:ext cx="9144000" cy="523220"/>
          </a:xfrm>
          <a:prstGeom prst="rect">
            <a:avLst/>
          </a:prstGeom>
          <a:noFill/>
        </p:spPr>
        <p:txBody>
          <a:bodyPr wrap="square" rtlCol="0">
            <a:spAutoFit/>
          </a:bodyPr>
          <a:lstStyle/>
          <a:p>
            <a:pPr algn="ctr"/>
            <a:r>
              <a:rPr lang="en-US" sz="2800" b="1" dirty="0" smtClean="0"/>
              <a:t>Contribution</a:t>
            </a:r>
          </a:p>
        </p:txBody>
      </p:sp>
    </p:spTree>
    <p:extLst>
      <p:ext uri="{BB962C8B-B14F-4D97-AF65-F5344CB8AC3E}">
        <p14:creationId xmlns:p14="http://schemas.microsoft.com/office/powerpoint/2010/main" val="3520300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23220"/>
          </a:xfrm>
          <a:prstGeom prst="rect">
            <a:avLst/>
          </a:prstGeom>
          <a:noFill/>
        </p:spPr>
        <p:txBody>
          <a:bodyPr wrap="square" rtlCol="0">
            <a:spAutoFit/>
          </a:bodyPr>
          <a:lstStyle/>
          <a:p>
            <a:pPr algn="ctr"/>
            <a:r>
              <a:rPr lang="en-US" sz="2800" b="1" dirty="0" smtClean="0"/>
              <a:t>Contribution</a:t>
            </a:r>
          </a:p>
        </p:txBody>
      </p:sp>
      <p:sp>
        <p:nvSpPr>
          <p:cNvPr id="3" name="TextBox 2"/>
          <p:cNvSpPr txBox="1"/>
          <p:nvPr/>
        </p:nvSpPr>
        <p:spPr>
          <a:xfrm>
            <a:off x="381000" y="1143000"/>
            <a:ext cx="8763000" cy="3970318"/>
          </a:xfrm>
          <a:prstGeom prst="rect">
            <a:avLst/>
          </a:prstGeom>
          <a:noFill/>
        </p:spPr>
        <p:txBody>
          <a:bodyPr wrap="square" rtlCol="0">
            <a:spAutoFit/>
          </a:bodyPr>
          <a:lstStyle/>
          <a:p>
            <a:r>
              <a:rPr lang="en-US" dirty="0" smtClean="0"/>
              <a:t>When a Host first connect to the router, a key pair is generated that is shared between the host and the router (Hard to be identified accordingly)</a:t>
            </a:r>
          </a:p>
          <a:p>
            <a:endParaRPr lang="en-US" dirty="0"/>
          </a:p>
          <a:p>
            <a:r>
              <a:rPr lang="en-US" dirty="0" smtClean="0"/>
              <a:t>In normal case: </a:t>
            </a:r>
          </a:p>
          <a:p>
            <a:pPr marL="285750" indent="-285750">
              <a:buFont typeface="Arial" pitchFamily="34" charset="0"/>
              <a:buChar char="•"/>
            </a:pPr>
            <a:r>
              <a:rPr lang="en-US" dirty="0" smtClean="0"/>
              <a:t>once the gateway detects an ARP packets from any source (A), the WPA3 system sends an encrypted message by the key pair generated by the connection establishment between the router and A.</a:t>
            </a:r>
          </a:p>
          <a:p>
            <a:pPr marL="742950" lvl="1" indent="-285750">
              <a:buFont typeface="Arial" pitchFamily="34" charset="0"/>
              <a:buChar char="•"/>
            </a:pPr>
            <a:r>
              <a:rPr lang="en-US" dirty="0" smtClean="0"/>
              <a:t>Router knows it is A from the IP address sent in the ARP packet</a:t>
            </a:r>
          </a:p>
          <a:p>
            <a:pPr marL="285750" indent="-285750">
              <a:buFont typeface="Arial" pitchFamily="34" charset="0"/>
              <a:buChar char="•"/>
            </a:pPr>
            <a:endParaRPr lang="en-US" dirty="0"/>
          </a:p>
          <a:p>
            <a:pPr marL="285750" indent="-285750">
              <a:buFont typeface="Arial" pitchFamily="34" charset="0"/>
              <a:buChar char="•"/>
            </a:pPr>
            <a:r>
              <a:rPr lang="en-US" dirty="0" smtClean="0"/>
              <a:t>Only A can decrypt this message using the keys</a:t>
            </a:r>
          </a:p>
          <a:p>
            <a:pPr marL="285750" indent="-285750">
              <a:buFont typeface="Arial" pitchFamily="34" charset="0"/>
              <a:buChar char="•"/>
            </a:pPr>
            <a:endParaRPr lang="en-US" dirty="0"/>
          </a:p>
          <a:p>
            <a:pPr marL="285750" indent="-285750">
              <a:buFont typeface="Arial" pitchFamily="34" charset="0"/>
              <a:buChar char="•"/>
            </a:pPr>
            <a:r>
              <a:rPr lang="en-US" dirty="0" smtClean="0"/>
              <a:t>A acknowledges: I sent the ARP packet</a:t>
            </a:r>
          </a:p>
          <a:p>
            <a:pPr marL="285750" indent="-285750">
              <a:buFont typeface="Arial" pitchFamily="34" charset="0"/>
              <a:buChar char="•"/>
            </a:pPr>
            <a:endParaRPr lang="en-US" dirty="0"/>
          </a:p>
          <a:p>
            <a:pPr marL="285750" indent="-285750">
              <a:buFont typeface="Arial" pitchFamily="34" charset="0"/>
              <a:buChar char="•"/>
            </a:pPr>
            <a:r>
              <a:rPr lang="en-US" dirty="0" smtClean="0"/>
              <a:t>Once Acknowledged ARP packet continue his way to be updated/added in the ARP table</a:t>
            </a:r>
          </a:p>
        </p:txBody>
      </p:sp>
    </p:spTree>
    <p:extLst>
      <p:ext uri="{BB962C8B-B14F-4D97-AF65-F5344CB8AC3E}">
        <p14:creationId xmlns:p14="http://schemas.microsoft.com/office/powerpoint/2010/main" val="2275031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55949"/>
            <a:ext cx="9144000" cy="3693319"/>
          </a:xfrm>
          <a:prstGeom prst="rect">
            <a:avLst/>
          </a:prstGeom>
          <a:noFill/>
        </p:spPr>
        <p:txBody>
          <a:bodyPr wrap="square" rtlCol="0">
            <a:spAutoFit/>
          </a:bodyPr>
          <a:lstStyle/>
          <a:p>
            <a:r>
              <a:rPr lang="en-US" b="1" dirty="0" smtClean="0"/>
              <a:t>Easy and Simple Detection Technique</a:t>
            </a:r>
          </a:p>
          <a:p>
            <a:r>
              <a:rPr lang="en-US" dirty="0" smtClean="0"/>
              <a:t>2 Approaches:</a:t>
            </a:r>
          </a:p>
          <a:p>
            <a:pPr marL="285750" indent="-285750">
              <a:buFont typeface="Wingdings" pitchFamily="2" charset="2"/>
              <a:buChar char="§"/>
            </a:pPr>
            <a:r>
              <a:rPr lang="en-US" dirty="0" smtClean="0"/>
              <a:t>When A is not connected:</a:t>
            </a:r>
            <a:endParaRPr lang="en-US" dirty="0"/>
          </a:p>
          <a:p>
            <a:pPr marL="742950" lvl="1" indent="-285750">
              <a:buFont typeface="Wingdings" pitchFamily="2" charset="2"/>
              <a:buChar char="§"/>
            </a:pPr>
            <a:r>
              <a:rPr lang="en-US" dirty="0"/>
              <a:t>The router must first scan the network after receiving an ARP packet with the IP address of A.</a:t>
            </a:r>
          </a:p>
          <a:p>
            <a:pPr marL="742950" lvl="1" indent="-285750">
              <a:buFont typeface="Wingdings" pitchFamily="2" charset="2"/>
              <a:buChar char="§"/>
            </a:pPr>
            <a:r>
              <a:rPr lang="en-US" dirty="0"/>
              <a:t>If the router finds that A is not connected, it will block the ARP Packet and </a:t>
            </a:r>
            <a:r>
              <a:rPr lang="en-US" dirty="0" smtClean="0"/>
              <a:t>blocks </a:t>
            </a:r>
            <a:r>
              <a:rPr lang="en-US" dirty="0"/>
              <a:t>the attacker MAC address that is available in the ARP packet. </a:t>
            </a:r>
            <a:endParaRPr lang="en-US" dirty="0" smtClean="0"/>
          </a:p>
          <a:p>
            <a:pPr marL="285750" indent="-285750">
              <a:buFont typeface="Wingdings" pitchFamily="2" charset="2"/>
              <a:buChar char="§"/>
            </a:pPr>
            <a:endParaRPr lang="en-US" dirty="0" smtClean="0"/>
          </a:p>
          <a:p>
            <a:pPr marL="285750" indent="-285750">
              <a:buFont typeface="Wingdings" pitchFamily="2" charset="2"/>
              <a:buChar char="§"/>
            </a:pPr>
            <a:r>
              <a:rPr lang="en-US" dirty="0" smtClean="0"/>
              <a:t>When A is connected:</a:t>
            </a:r>
          </a:p>
          <a:p>
            <a:pPr marL="742950" lvl="1" indent="-285750">
              <a:buFont typeface="Wingdings" pitchFamily="2" charset="2"/>
              <a:buChar char="§"/>
            </a:pPr>
            <a:r>
              <a:rPr lang="en-US" dirty="0" smtClean="0"/>
              <a:t>Apply the acknowledgement technique.</a:t>
            </a:r>
          </a:p>
          <a:p>
            <a:pPr marL="742950" lvl="1" indent="-285750">
              <a:buFont typeface="Wingdings" pitchFamily="2" charset="2"/>
              <a:buChar char="§"/>
            </a:pPr>
            <a:r>
              <a:rPr lang="en-US" dirty="0" smtClean="0"/>
              <a:t>If </a:t>
            </a:r>
            <a:r>
              <a:rPr lang="en-US" dirty="0" err="1" smtClean="0"/>
              <a:t>acked</a:t>
            </a:r>
            <a:r>
              <a:rPr lang="en-US" dirty="0" smtClean="0"/>
              <a:t> by A, then ARP packet continues his way to the ARP table</a:t>
            </a:r>
          </a:p>
          <a:p>
            <a:pPr marL="742950" lvl="1" indent="-285750">
              <a:buFont typeface="Wingdings" pitchFamily="2" charset="2"/>
              <a:buChar char="§"/>
            </a:pPr>
            <a:r>
              <a:rPr lang="en-US" dirty="0" smtClean="0"/>
              <a:t>If not </a:t>
            </a:r>
            <a:r>
              <a:rPr lang="en-US" dirty="0" err="1" smtClean="0"/>
              <a:t>acked</a:t>
            </a:r>
            <a:r>
              <a:rPr lang="en-US" dirty="0" smtClean="0"/>
              <a:t> by A, then an alarm will be raised by the router blocking the ARP packed and the MAC address shown in it.</a:t>
            </a:r>
            <a:endParaRPr lang="en-US" dirty="0"/>
          </a:p>
        </p:txBody>
      </p:sp>
      <p:sp>
        <p:nvSpPr>
          <p:cNvPr id="4" name="TextBox 3"/>
          <p:cNvSpPr txBox="1"/>
          <p:nvPr/>
        </p:nvSpPr>
        <p:spPr>
          <a:xfrm>
            <a:off x="0" y="0"/>
            <a:ext cx="9144000" cy="523220"/>
          </a:xfrm>
          <a:prstGeom prst="rect">
            <a:avLst/>
          </a:prstGeom>
          <a:noFill/>
        </p:spPr>
        <p:txBody>
          <a:bodyPr wrap="square" rtlCol="0">
            <a:spAutoFit/>
          </a:bodyPr>
          <a:lstStyle/>
          <a:p>
            <a:pPr algn="ctr"/>
            <a:r>
              <a:rPr lang="en-US" sz="2800" b="1" dirty="0" smtClean="0"/>
              <a:t>Contribution</a:t>
            </a:r>
          </a:p>
        </p:txBody>
      </p:sp>
    </p:spTree>
    <p:extLst>
      <p:ext uri="{BB962C8B-B14F-4D97-AF65-F5344CB8AC3E}">
        <p14:creationId xmlns:p14="http://schemas.microsoft.com/office/powerpoint/2010/main" val="13009726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5663089"/>
          </a:xfrm>
          <a:prstGeom prst="rect">
            <a:avLst/>
          </a:prstGeom>
          <a:noFill/>
        </p:spPr>
        <p:txBody>
          <a:bodyPr wrap="square" rtlCol="0">
            <a:spAutoFit/>
          </a:bodyPr>
          <a:lstStyle/>
          <a:p>
            <a:pPr algn="ctr"/>
            <a:r>
              <a:rPr lang="en-US" sz="2800" b="1" dirty="0" smtClean="0"/>
              <a:t>References</a:t>
            </a:r>
          </a:p>
          <a:p>
            <a:pPr algn="ctr"/>
            <a:endParaRPr lang="en-US" sz="2800" dirty="0" smtClean="0"/>
          </a:p>
          <a:p>
            <a:pPr marL="285750" indent="-285750">
              <a:buFont typeface="Wingdings" pitchFamily="2" charset="2"/>
              <a:buChar char="v"/>
            </a:pPr>
            <a:r>
              <a:rPr lang="en-US" dirty="0" err="1"/>
              <a:t>Ramachandran</a:t>
            </a:r>
            <a:r>
              <a:rPr lang="en-US" dirty="0"/>
              <a:t> V., Nandi S. (2005) Detecting ARP Spoofing: An Active Technique. In: </a:t>
            </a:r>
            <a:r>
              <a:rPr lang="en-US" dirty="0" err="1"/>
              <a:t>Jajodia</a:t>
            </a:r>
            <a:r>
              <a:rPr lang="en-US" dirty="0"/>
              <a:t> S., </a:t>
            </a:r>
            <a:r>
              <a:rPr lang="en-US" dirty="0" err="1"/>
              <a:t>Mazumdar</a:t>
            </a:r>
            <a:r>
              <a:rPr lang="en-US" dirty="0"/>
              <a:t> C. (</a:t>
            </a:r>
            <a:r>
              <a:rPr lang="en-US" dirty="0" err="1"/>
              <a:t>eds</a:t>
            </a:r>
            <a:r>
              <a:rPr lang="en-US" dirty="0"/>
              <a:t>) Information Systems Security. ICISS 2005. Lecture Notes in Computer Science, </a:t>
            </a:r>
            <a:r>
              <a:rPr lang="en-US" dirty="0" err="1"/>
              <a:t>vol</a:t>
            </a:r>
            <a:r>
              <a:rPr lang="en-US" dirty="0"/>
              <a:t> 3803. Springer, Berlin, </a:t>
            </a:r>
            <a:r>
              <a:rPr lang="en-US" dirty="0" smtClean="0"/>
              <a:t>Heidelberg</a:t>
            </a:r>
          </a:p>
          <a:p>
            <a:pPr marL="285750" indent="-285750">
              <a:buFont typeface="Wingdings" pitchFamily="2" charset="2"/>
              <a:buChar char="v"/>
            </a:pPr>
            <a:r>
              <a:rPr lang="en-US" dirty="0" smtClean="0"/>
              <a:t>Su Song M., Dong Lee J., </a:t>
            </a:r>
            <a:r>
              <a:rPr lang="en-US" dirty="0" err="1" smtClean="0"/>
              <a:t>Jeong</a:t>
            </a:r>
            <a:r>
              <a:rPr lang="en-US" dirty="0" smtClean="0"/>
              <a:t> Y., </a:t>
            </a:r>
            <a:r>
              <a:rPr lang="en-US" dirty="0" err="1" smtClean="0"/>
              <a:t>Jeong</a:t>
            </a:r>
            <a:r>
              <a:rPr lang="en-US" dirty="0" smtClean="0"/>
              <a:t> H., Park J. (2014) </a:t>
            </a:r>
            <a:r>
              <a:rPr lang="en-US" dirty="0"/>
              <a:t>DS-ARP: A New Detection Scheme for ARP Spoofing Attacks Based on Routing Trace for Ubiquitous </a:t>
            </a:r>
            <a:r>
              <a:rPr lang="en-US" dirty="0" smtClean="0"/>
              <a:t>Environments. In: </a:t>
            </a:r>
            <a:r>
              <a:rPr lang="en-US" dirty="0"/>
              <a:t>Department of Computer Science and Engineering, </a:t>
            </a:r>
            <a:r>
              <a:rPr lang="en-US" dirty="0" err="1"/>
              <a:t>SeoulTech</a:t>
            </a:r>
            <a:r>
              <a:rPr lang="en-US" dirty="0"/>
              <a:t>, Seoul 139-743, Republic of </a:t>
            </a:r>
            <a:r>
              <a:rPr lang="en-US" dirty="0" smtClean="0"/>
              <a:t>Korea.</a:t>
            </a:r>
          </a:p>
          <a:p>
            <a:pPr marL="285750" indent="-285750">
              <a:buFont typeface="Wingdings" pitchFamily="2" charset="2"/>
              <a:buChar char="v"/>
            </a:pPr>
            <a:r>
              <a:rPr lang="en-US" dirty="0" err="1"/>
              <a:t>Zawar</a:t>
            </a:r>
            <a:r>
              <a:rPr lang="en-US" dirty="0"/>
              <a:t> Shah and Steve Cosgrove, Mitigating ARP Cache Poisoning Attack in Software-Defined Networking (SDN): A Survey, </a:t>
            </a:r>
            <a:r>
              <a:rPr lang="en-US" i="1" dirty="0"/>
              <a:t>Electronics</a:t>
            </a:r>
            <a:r>
              <a:rPr lang="en-US" dirty="0"/>
              <a:t>, 10.3390/electronics8101095, 8, 10, (1095), (2019</a:t>
            </a:r>
            <a:r>
              <a:rPr lang="en-US" dirty="0" smtClean="0"/>
              <a:t>).</a:t>
            </a:r>
            <a:r>
              <a:rPr lang="en-US" dirty="0" err="1" smtClean="0"/>
              <a:t>Crossref</a:t>
            </a:r>
            <a:endParaRPr lang="en-US" dirty="0"/>
          </a:p>
          <a:p>
            <a:pPr marL="285750" indent="-285750">
              <a:buFont typeface="Wingdings" pitchFamily="2" charset="2"/>
              <a:buChar char="v"/>
            </a:pPr>
            <a:r>
              <a:rPr lang="en-US" dirty="0" err="1" smtClean="0"/>
              <a:t>Kohlios</a:t>
            </a:r>
            <a:r>
              <a:rPr lang="en-US" dirty="0" smtClean="0"/>
              <a:t> C.,</a:t>
            </a:r>
            <a:r>
              <a:rPr lang="en-US" dirty="0"/>
              <a:t> </a:t>
            </a:r>
            <a:r>
              <a:rPr lang="en-US" dirty="0" err="1" smtClean="0"/>
              <a:t>Hayajneh</a:t>
            </a:r>
            <a:r>
              <a:rPr lang="en-US" dirty="0" smtClean="0"/>
              <a:t> T. (2018) </a:t>
            </a:r>
            <a:r>
              <a:rPr lang="en-US" dirty="0"/>
              <a:t>A Comprehensive Attack Flow Model and </a:t>
            </a:r>
            <a:r>
              <a:rPr lang="en-US" dirty="0" smtClean="0"/>
              <a:t>Security Analysis </a:t>
            </a:r>
            <a:r>
              <a:rPr lang="en-US" dirty="0"/>
              <a:t>for Wi-Fi and </a:t>
            </a:r>
            <a:r>
              <a:rPr lang="en-US" dirty="0" smtClean="0"/>
              <a:t>WPA3. In: </a:t>
            </a:r>
            <a:r>
              <a:rPr lang="en-US" dirty="0"/>
              <a:t>Fordham Center for </a:t>
            </a:r>
            <a:r>
              <a:rPr lang="en-US" dirty="0" err="1"/>
              <a:t>Cybersecurity</a:t>
            </a:r>
            <a:r>
              <a:rPr lang="en-US" dirty="0"/>
              <a:t>, Fordham University, New </a:t>
            </a:r>
            <a:r>
              <a:rPr lang="en-US" dirty="0" smtClean="0"/>
              <a:t>York</a:t>
            </a:r>
          </a:p>
          <a:p>
            <a:pPr marL="285750" indent="-285750">
              <a:buFont typeface="Wingdings" pitchFamily="2" charset="2"/>
              <a:buChar char="v"/>
            </a:pPr>
            <a:r>
              <a:rPr lang="en-US" dirty="0"/>
              <a:t>J. Castillo-Velazquez, M. A. Garcia and D. J. S. Martinez, "Hardening as a best practice for WLAN Security Meanwhile WPA3 is released," </a:t>
            </a:r>
            <a:r>
              <a:rPr lang="en-US" i="1" dirty="0"/>
              <a:t>2019 IEEE 39th Central America and Panama Convention (CONCAPAN XXXIX)</a:t>
            </a:r>
            <a:r>
              <a:rPr lang="en-US" dirty="0"/>
              <a:t>, Guatemala City, Guatemala, 2019, pp. 1-5, </a:t>
            </a:r>
            <a:r>
              <a:rPr lang="en-US" dirty="0" err="1"/>
              <a:t>doi</a:t>
            </a:r>
            <a:r>
              <a:rPr lang="en-US" dirty="0"/>
              <a:t>: </a:t>
            </a:r>
            <a:r>
              <a:rPr lang="en-US" dirty="0" smtClean="0"/>
              <a:t>10.1109/CONCAPANXXXIX47272.2019.8977073</a:t>
            </a:r>
          </a:p>
          <a:p>
            <a:pPr marL="285750" indent="-285750">
              <a:buFont typeface="Wingdings" pitchFamily="2" charset="2"/>
              <a:buChar char="v"/>
            </a:pPr>
            <a:endParaRPr lang="en-US" b="1" dirty="0"/>
          </a:p>
        </p:txBody>
      </p:sp>
    </p:spTree>
    <p:extLst>
      <p:ext uri="{BB962C8B-B14F-4D97-AF65-F5344CB8AC3E}">
        <p14:creationId xmlns:p14="http://schemas.microsoft.com/office/powerpoint/2010/main" val="2004626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81000"/>
            <a:ext cx="9144000" cy="3170099"/>
          </a:xfrm>
          <a:prstGeom prst="rect">
            <a:avLst/>
          </a:prstGeom>
          <a:noFill/>
        </p:spPr>
        <p:txBody>
          <a:bodyPr wrap="square" rtlCol="0">
            <a:spAutoFit/>
          </a:bodyPr>
          <a:lstStyle/>
          <a:p>
            <a:r>
              <a:rPr lang="en-US" sz="4000" dirty="0" smtClean="0"/>
              <a:t>So far:</a:t>
            </a:r>
          </a:p>
          <a:p>
            <a:pPr marL="285750" indent="-285750">
              <a:buFont typeface="Arial" pitchFamily="34" charset="0"/>
              <a:buChar char="•"/>
            </a:pPr>
            <a:r>
              <a:rPr lang="en-US" sz="4000" dirty="0"/>
              <a:t>Why wireless </a:t>
            </a:r>
            <a:r>
              <a:rPr lang="en-US" sz="4000" dirty="0" err="1"/>
              <a:t>WiFi</a:t>
            </a:r>
            <a:r>
              <a:rPr lang="en-US" sz="4000" dirty="0" smtClean="0"/>
              <a:t>?</a:t>
            </a:r>
          </a:p>
          <a:p>
            <a:pPr marL="285750" indent="-285750">
              <a:buFont typeface="Arial" pitchFamily="34" charset="0"/>
              <a:buChar char="•"/>
            </a:pPr>
            <a:r>
              <a:rPr lang="en-US" sz="4000" dirty="0"/>
              <a:t>Protocols </a:t>
            </a:r>
            <a:r>
              <a:rPr lang="en-US" sz="4000" dirty="0" smtClean="0"/>
              <a:t>Used</a:t>
            </a:r>
          </a:p>
          <a:p>
            <a:pPr marL="285750" indent="-285750">
              <a:buFont typeface="Arial" pitchFamily="34" charset="0"/>
              <a:buChar char="•"/>
            </a:pPr>
            <a:r>
              <a:rPr lang="en-US" sz="4000" dirty="0"/>
              <a:t>WPA2 4-way </a:t>
            </a:r>
            <a:r>
              <a:rPr lang="en-US" sz="4000" dirty="0" smtClean="0"/>
              <a:t>handshake</a:t>
            </a:r>
          </a:p>
          <a:p>
            <a:pPr marL="285750" indent="-285750">
              <a:buFont typeface="Arial" pitchFamily="34" charset="0"/>
              <a:buChar char="•"/>
            </a:pPr>
            <a:r>
              <a:rPr lang="en-US" sz="4000" dirty="0"/>
              <a:t>Limitation of </a:t>
            </a:r>
            <a:r>
              <a:rPr lang="en-US" sz="4000" dirty="0" smtClean="0"/>
              <a:t>WPA2</a:t>
            </a:r>
          </a:p>
        </p:txBody>
      </p:sp>
    </p:spTree>
    <p:extLst>
      <p:ext uri="{BB962C8B-B14F-4D97-AF65-F5344CB8AC3E}">
        <p14:creationId xmlns:p14="http://schemas.microsoft.com/office/powerpoint/2010/main" val="194511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81000"/>
            <a:ext cx="9144000" cy="1938992"/>
          </a:xfrm>
          <a:prstGeom prst="rect">
            <a:avLst/>
          </a:prstGeom>
          <a:noFill/>
        </p:spPr>
        <p:txBody>
          <a:bodyPr wrap="square" rtlCol="0">
            <a:spAutoFit/>
          </a:bodyPr>
          <a:lstStyle/>
          <a:p>
            <a:r>
              <a:rPr lang="en-US" sz="4000" dirty="0" smtClean="0"/>
              <a:t>So far:</a:t>
            </a:r>
          </a:p>
          <a:p>
            <a:pPr marL="285750" indent="-285750">
              <a:buFont typeface="Arial" pitchFamily="34" charset="0"/>
              <a:buChar char="•"/>
            </a:pPr>
            <a:r>
              <a:rPr lang="en-US" sz="4000" dirty="0" smtClean="0"/>
              <a:t>Motivation </a:t>
            </a:r>
            <a:r>
              <a:rPr lang="en-US" sz="4000" dirty="0"/>
              <a:t>for </a:t>
            </a:r>
            <a:r>
              <a:rPr lang="en-US" sz="4000" dirty="0" smtClean="0"/>
              <a:t>WPA3</a:t>
            </a:r>
          </a:p>
          <a:p>
            <a:pPr marL="285750" indent="-285750">
              <a:buFont typeface="Arial" pitchFamily="34" charset="0"/>
              <a:buChar char="•"/>
            </a:pPr>
            <a:r>
              <a:rPr lang="en-US" sz="4000" dirty="0" smtClean="0"/>
              <a:t>Advantages of WPA3</a:t>
            </a:r>
          </a:p>
        </p:txBody>
      </p:sp>
    </p:spTree>
    <p:extLst>
      <p:ext uri="{BB962C8B-B14F-4D97-AF65-F5344CB8AC3E}">
        <p14:creationId xmlns:p14="http://schemas.microsoft.com/office/powerpoint/2010/main" val="266248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1539"/>
            <a:ext cx="9173496" cy="607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228600"/>
            <a:ext cx="9144000" cy="707886"/>
          </a:xfrm>
          <a:prstGeom prst="rect">
            <a:avLst/>
          </a:prstGeom>
          <a:noFill/>
        </p:spPr>
        <p:txBody>
          <a:bodyPr wrap="square" rtlCol="0">
            <a:spAutoFit/>
          </a:bodyPr>
          <a:lstStyle/>
          <a:p>
            <a:pPr algn="ctr"/>
            <a:r>
              <a:rPr lang="en-US" sz="4000" b="1" dirty="0" smtClean="0"/>
              <a:t>So far:</a:t>
            </a:r>
            <a:r>
              <a:rPr lang="en-US" sz="4000" b="1" dirty="0" smtClean="0">
                <a:solidFill>
                  <a:srgbClr val="FF0000"/>
                </a:solidFill>
              </a:rPr>
              <a:t> WPA3 Vulnerability</a:t>
            </a:r>
            <a:endParaRPr lang="en-US" sz="4000" b="1" dirty="0">
              <a:solidFill>
                <a:srgbClr val="FF0000"/>
              </a:solidFill>
            </a:endParaRPr>
          </a:p>
        </p:txBody>
      </p:sp>
    </p:spTree>
    <p:extLst>
      <p:ext uri="{BB962C8B-B14F-4D97-AF65-F5344CB8AC3E}">
        <p14:creationId xmlns:p14="http://schemas.microsoft.com/office/powerpoint/2010/main" val="2951949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707886"/>
          </a:xfrm>
          <a:prstGeom prst="rect">
            <a:avLst/>
          </a:prstGeom>
          <a:noFill/>
        </p:spPr>
        <p:txBody>
          <a:bodyPr wrap="square" rtlCol="0">
            <a:spAutoFit/>
          </a:bodyPr>
          <a:lstStyle/>
          <a:p>
            <a:pPr algn="ctr"/>
            <a:r>
              <a:rPr lang="en-US" sz="4000" b="1" dirty="0" smtClean="0">
                <a:solidFill>
                  <a:srgbClr val="FF0000"/>
                </a:solidFill>
              </a:rPr>
              <a:t>ARP Spoofing </a:t>
            </a:r>
            <a:r>
              <a:rPr lang="en-US" sz="4000" b="1" dirty="0" smtClean="0"/>
              <a:t>Exploit</a:t>
            </a:r>
            <a:endParaRPr lang="en-US" sz="4000" b="1" dirty="0"/>
          </a:p>
        </p:txBody>
      </p:sp>
      <p:pic>
        <p:nvPicPr>
          <p:cNvPr id="3" name="Picture 2" descr="C:\Users\Fairy Tail\Desktop\81df9-images-3-5.jpeg"/>
          <p:cNvPicPr>
            <a:picLocks noChangeAspect="1" noChangeArrowheads="1"/>
          </p:cNvPicPr>
          <p:nvPr/>
        </p:nvPicPr>
        <p:blipFill rotWithShape="1">
          <a:blip r:embed="rId2">
            <a:extLst>
              <a:ext uri="{28A0092B-C50C-407E-A947-70E740481C1C}">
                <a14:useLocalDpi xmlns:a14="http://schemas.microsoft.com/office/drawing/2010/main" val="0"/>
              </a:ext>
            </a:extLst>
          </a:blip>
          <a:srcRect t="21654" b="7071"/>
          <a:stretch/>
        </p:blipFill>
        <p:spPr bwMode="auto">
          <a:xfrm>
            <a:off x="0" y="992778"/>
            <a:ext cx="9144000" cy="4872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185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
            <a:ext cx="9144000" cy="1815882"/>
          </a:xfrm>
          <a:prstGeom prst="rect">
            <a:avLst/>
          </a:prstGeom>
          <a:noFill/>
        </p:spPr>
        <p:txBody>
          <a:bodyPr wrap="square" rtlCol="0">
            <a:spAutoFit/>
          </a:bodyPr>
          <a:lstStyle/>
          <a:p>
            <a:r>
              <a:rPr lang="en-US" sz="2800" b="1" dirty="0"/>
              <a:t>W</a:t>
            </a:r>
            <a:r>
              <a:rPr lang="en-US" sz="2800" b="1" dirty="0" smtClean="0"/>
              <a:t>e talked about one Passive Technique to detect Arp Spoofing:</a:t>
            </a:r>
          </a:p>
          <a:p>
            <a:pPr marL="285750" indent="-285750">
              <a:buFont typeface="Arial" pitchFamily="34" charset="0"/>
              <a:buChar char="•"/>
            </a:pPr>
            <a:r>
              <a:rPr lang="en-US" sz="2800" dirty="0"/>
              <a:t>Deploy gateway in the WPA3 routers </a:t>
            </a:r>
            <a:r>
              <a:rPr lang="en-US" sz="2800" dirty="0" smtClean="0"/>
              <a:t>one step before ARP table that </a:t>
            </a:r>
            <a:r>
              <a:rPr lang="en-US" sz="2800" dirty="0"/>
              <a:t>act as an </a:t>
            </a:r>
            <a:r>
              <a:rPr lang="en-US" sz="2800" dirty="0" smtClean="0"/>
              <a:t>authentication</a:t>
            </a:r>
            <a:endParaRPr lang="en-US" sz="2800" dirty="0"/>
          </a:p>
        </p:txBody>
      </p:sp>
      <p:sp>
        <p:nvSpPr>
          <p:cNvPr id="3" name="TextBox 2"/>
          <p:cNvSpPr txBox="1"/>
          <p:nvPr/>
        </p:nvSpPr>
        <p:spPr>
          <a:xfrm>
            <a:off x="0" y="2514600"/>
            <a:ext cx="9144000" cy="523220"/>
          </a:xfrm>
          <a:prstGeom prst="rect">
            <a:avLst/>
          </a:prstGeom>
          <a:noFill/>
        </p:spPr>
        <p:txBody>
          <a:bodyPr wrap="square" rtlCol="0">
            <a:spAutoFit/>
          </a:bodyPr>
          <a:lstStyle/>
          <a:p>
            <a:r>
              <a:rPr lang="en-US" sz="2800" b="1" dirty="0" smtClean="0"/>
              <a:t>Next </a:t>
            </a:r>
            <a:r>
              <a:rPr lang="en-US" sz="2800" b="1" dirty="0" smtClean="0">
                <a:sym typeface="Wingdings" pitchFamily="2" charset="2"/>
              </a:rPr>
              <a:t></a:t>
            </a:r>
            <a:r>
              <a:rPr lang="en-US" sz="2800" dirty="0" smtClean="0">
                <a:sym typeface="Wingdings" pitchFamily="2" charset="2"/>
              </a:rPr>
              <a:t> Looking for other techniques: Passive and Active</a:t>
            </a:r>
            <a:endParaRPr lang="en-US" sz="2800" dirty="0"/>
          </a:p>
        </p:txBody>
      </p:sp>
    </p:spTree>
    <p:extLst>
      <p:ext uri="{BB962C8B-B14F-4D97-AF65-F5344CB8AC3E}">
        <p14:creationId xmlns:p14="http://schemas.microsoft.com/office/powerpoint/2010/main" val="375288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6032421"/>
          </a:xfrm>
          <a:prstGeom prst="rect">
            <a:avLst/>
          </a:prstGeom>
          <a:noFill/>
        </p:spPr>
        <p:txBody>
          <a:bodyPr wrap="square" rtlCol="0">
            <a:spAutoFit/>
          </a:bodyPr>
          <a:lstStyle/>
          <a:p>
            <a:r>
              <a:rPr lang="en-US" sz="2800" b="1" dirty="0"/>
              <a:t>Security Requirements for an Ideal </a:t>
            </a:r>
            <a:r>
              <a:rPr lang="en-US" sz="2800" b="1" dirty="0" smtClean="0"/>
              <a:t>Solution:</a:t>
            </a:r>
          </a:p>
          <a:p>
            <a:endParaRPr lang="en-US" sz="2800" b="1" dirty="0" smtClean="0"/>
          </a:p>
          <a:p>
            <a:pPr marL="342900" indent="-342900">
              <a:lnSpc>
                <a:spcPct val="150000"/>
              </a:lnSpc>
              <a:buFont typeface="Wingdings" pitchFamily="2" charset="2"/>
              <a:buChar char="q"/>
            </a:pPr>
            <a:r>
              <a:rPr lang="en-US" sz="2000" dirty="0"/>
              <a:t>Management costs of hosts should be controlled</a:t>
            </a:r>
            <a:r>
              <a:rPr lang="en-US" sz="2000" dirty="0" smtClean="0"/>
              <a:t>.</a:t>
            </a:r>
          </a:p>
          <a:p>
            <a:pPr marL="342900" indent="-342900">
              <a:lnSpc>
                <a:spcPct val="150000"/>
              </a:lnSpc>
              <a:buFont typeface="Wingdings" pitchFamily="2" charset="2"/>
              <a:buChar char="q"/>
            </a:pPr>
            <a:r>
              <a:rPr lang="en-US" sz="2000" dirty="0"/>
              <a:t>The cryptographic processing, which can lower </a:t>
            </a:r>
            <a:r>
              <a:rPr lang="en-US" sz="2000" dirty="0" smtClean="0"/>
              <a:t>the performance </a:t>
            </a:r>
            <a:r>
              <a:rPr lang="en-US" sz="2000" dirty="0"/>
              <a:t>of ARP, should be minimized</a:t>
            </a:r>
            <a:r>
              <a:rPr lang="en-US" sz="2000" dirty="0" smtClean="0"/>
              <a:t>.</a:t>
            </a:r>
          </a:p>
          <a:p>
            <a:pPr marL="342900" indent="-342900">
              <a:lnSpc>
                <a:spcPct val="150000"/>
              </a:lnSpc>
              <a:buFont typeface="Wingdings" pitchFamily="2" charset="2"/>
              <a:buChar char="q"/>
            </a:pPr>
            <a:r>
              <a:rPr lang="en-US" sz="2000" dirty="0"/>
              <a:t>Prevention and block should be detected with </a:t>
            </a:r>
            <a:r>
              <a:rPr lang="en-US" sz="2000" dirty="0" smtClean="0"/>
              <a:t>timely warnings, which </a:t>
            </a:r>
            <a:r>
              <a:rPr lang="en-US" sz="2000" dirty="0"/>
              <a:t>will alert the administrator about </a:t>
            </a:r>
            <a:r>
              <a:rPr lang="en-US" sz="2000" dirty="0" smtClean="0"/>
              <a:t>the attack </a:t>
            </a:r>
            <a:r>
              <a:rPr lang="en-US" sz="2000" dirty="0"/>
              <a:t>situation</a:t>
            </a:r>
            <a:r>
              <a:rPr lang="en-US" sz="2000" dirty="0" smtClean="0"/>
              <a:t>.</a:t>
            </a:r>
          </a:p>
          <a:p>
            <a:pPr marL="342900" indent="-342900">
              <a:lnSpc>
                <a:spcPct val="150000"/>
              </a:lnSpc>
              <a:buFont typeface="Wingdings" pitchFamily="2" charset="2"/>
              <a:buChar char="q"/>
            </a:pPr>
            <a:r>
              <a:rPr lang="en-US" sz="2000" dirty="0"/>
              <a:t>The solution has to be universal and easily applicable</a:t>
            </a:r>
            <a:r>
              <a:rPr lang="en-US" sz="2000" dirty="0" smtClean="0"/>
              <a:t>.</a:t>
            </a:r>
          </a:p>
          <a:p>
            <a:pPr marL="342900" indent="-342900">
              <a:lnSpc>
                <a:spcPct val="150000"/>
              </a:lnSpc>
              <a:buFont typeface="Wingdings" pitchFamily="2" charset="2"/>
              <a:buChar char="q"/>
            </a:pPr>
            <a:r>
              <a:rPr lang="en-US" sz="2000" dirty="0"/>
              <a:t>Hardware costs should be minimized</a:t>
            </a:r>
            <a:r>
              <a:rPr lang="en-US" sz="2000" dirty="0" smtClean="0"/>
              <a:t>.</a:t>
            </a:r>
          </a:p>
          <a:p>
            <a:pPr marL="342900" indent="-342900">
              <a:lnSpc>
                <a:spcPct val="150000"/>
              </a:lnSpc>
              <a:buFont typeface="Wingdings" pitchFamily="2" charset="2"/>
              <a:buChar char="q"/>
            </a:pPr>
            <a:r>
              <a:rPr lang="en-US" sz="2000" dirty="0"/>
              <a:t>The solution has to be compatible with ARP</a:t>
            </a:r>
            <a:r>
              <a:rPr lang="en-US" sz="2000" dirty="0" smtClean="0"/>
              <a:t>.</a:t>
            </a:r>
          </a:p>
          <a:p>
            <a:pPr marL="342900" indent="-342900">
              <a:lnSpc>
                <a:spcPct val="150000"/>
              </a:lnSpc>
              <a:buFont typeface="Wingdings" pitchFamily="2" charset="2"/>
              <a:buChar char="q"/>
            </a:pPr>
            <a:r>
              <a:rPr lang="en-US" sz="2000" dirty="0"/>
              <a:t>It should not slow down the ARP </a:t>
            </a:r>
            <a:r>
              <a:rPr lang="en-US" sz="2000" dirty="0" smtClean="0"/>
              <a:t>request/reply communications.</a:t>
            </a:r>
          </a:p>
          <a:p>
            <a:pPr marL="342900" indent="-342900">
              <a:lnSpc>
                <a:spcPct val="150000"/>
              </a:lnSpc>
              <a:buFont typeface="Wingdings" pitchFamily="2" charset="2"/>
              <a:buChar char="q"/>
            </a:pPr>
            <a:r>
              <a:rPr lang="en-US" sz="2000" dirty="0"/>
              <a:t>If possible, it should consider all the ARP attacks</a:t>
            </a:r>
            <a:r>
              <a:rPr lang="en-US" sz="2000" dirty="0" smtClean="0"/>
              <a:t>.</a:t>
            </a:r>
          </a:p>
          <a:p>
            <a:pPr marL="342900" indent="-342900">
              <a:lnSpc>
                <a:spcPct val="150000"/>
              </a:lnSpc>
              <a:buFont typeface="Wingdings" pitchFamily="2" charset="2"/>
              <a:buChar char="q"/>
            </a:pPr>
            <a:r>
              <a:rPr lang="en-US" sz="2000" dirty="0"/>
              <a:t>The network traffic should be contained.</a:t>
            </a:r>
          </a:p>
        </p:txBody>
      </p:sp>
    </p:spTree>
    <p:extLst>
      <p:ext uri="{BB962C8B-B14F-4D97-AF65-F5344CB8AC3E}">
        <p14:creationId xmlns:p14="http://schemas.microsoft.com/office/powerpoint/2010/main" val="2680916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97932"/>
            <a:ext cx="9144000" cy="1200329"/>
          </a:xfrm>
          <a:prstGeom prst="rect">
            <a:avLst/>
          </a:prstGeom>
          <a:noFill/>
        </p:spPr>
        <p:txBody>
          <a:bodyPr wrap="square" rtlCol="0">
            <a:spAutoFit/>
          </a:bodyPr>
          <a:lstStyle/>
          <a:p>
            <a:r>
              <a:rPr lang="en-US" b="1" u="sng" dirty="0" smtClean="0"/>
              <a:t>S-ARP:</a:t>
            </a:r>
          </a:p>
          <a:p>
            <a:pPr marL="285750" indent="-285750">
              <a:buFont typeface="Arial" pitchFamily="34" charset="0"/>
              <a:buChar char="•"/>
            </a:pPr>
            <a:r>
              <a:rPr lang="en-US" dirty="0"/>
              <a:t>Secure ARP extends ARP with an integrity/authentication scheme for ARP </a:t>
            </a:r>
            <a:r>
              <a:rPr lang="en-US" dirty="0" smtClean="0"/>
              <a:t>replies</a:t>
            </a:r>
          </a:p>
          <a:p>
            <a:pPr marL="285750" indent="-285750">
              <a:buFont typeface="Arial" pitchFamily="34" charset="0"/>
              <a:buChar char="•"/>
            </a:pPr>
            <a:r>
              <a:rPr lang="en-US" dirty="0"/>
              <a:t>A</a:t>
            </a:r>
            <a:r>
              <a:rPr lang="en-US" dirty="0" smtClean="0"/>
              <a:t>dded </a:t>
            </a:r>
            <a:r>
              <a:rPr lang="en-US" dirty="0"/>
              <a:t>header to carry the authentication information is </a:t>
            </a:r>
            <a:r>
              <a:rPr lang="en-US" dirty="0" smtClean="0"/>
              <a:t>introduced</a:t>
            </a:r>
          </a:p>
          <a:p>
            <a:pPr marL="285750" indent="-285750">
              <a:buFont typeface="Arial" pitchFamily="34" charset="0"/>
              <a:buChar char="•"/>
            </a:pPr>
            <a:r>
              <a:rPr lang="en-US" dirty="0"/>
              <a:t>S-ARP protocol will not allow non-authenticated messages to be processed unless </a:t>
            </a:r>
            <a:r>
              <a:rPr lang="en-US" dirty="0" smtClean="0"/>
              <a:t>specified.</a:t>
            </a:r>
          </a:p>
        </p:txBody>
      </p:sp>
      <p:sp>
        <p:nvSpPr>
          <p:cNvPr id="4" name="TextBox 3"/>
          <p:cNvSpPr txBox="1"/>
          <p:nvPr/>
        </p:nvSpPr>
        <p:spPr>
          <a:xfrm>
            <a:off x="0" y="2438400"/>
            <a:ext cx="9144000" cy="1477328"/>
          </a:xfrm>
          <a:prstGeom prst="rect">
            <a:avLst/>
          </a:prstGeom>
          <a:noFill/>
        </p:spPr>
        <p:txBody>
          <a:bodyPr wrap="square" rtlCol="0">
            <a:spAutoFit/>
          </a:bodyPr>
          <a:lstStyle/>
          <a:p>
            <a:r>
              <a:rPr lang="en-US" b="1" u="sng" dirty="0" smtClean="0"/>
              <a:t>D-ARP:</a:t>
            </a:r>
          </a:p>
          <a:p>
            <a:pPr marL="285750" indent="-285750">
              <a:buFont typeface="Arial" pitchFamily="34" charset="0"/>
              <a:buChar char="•"/>
            </a:pPr>
            <a:r>
              <a:rPr lang="en-US" dirty="0"/>
              <a:t>Dynamic ARP </a:t>
            </a:r>
            <a:r>
              <a:rPr lang="en-US" dirty="0" smtClean="0"/>
              <a:t>solves security </a:t>
            </a:r>
            <a:r>
              <a:rPr lang="en-US" dirty="0"/>
              <a:t>problems by preventing invalid or malicious </a:t>
            </a:r>
            <a:r>
              <a:rPr lang="en-US" dirty="0" smtClean="0"/>
              <a:t>ARP packets </a:t>
            </a:r>
            <a:r>
              <a:rPr lang="en-US" dirty="0"/>
              <a:t>that are delivered from the network. It </a:t>
            </a:r>
            <a:r>
              <a:rPr lang="en-US" dirty="0" smtClean="0"/>
              <a:t>identifies whether </a:t>
            </a:r>
            <a:r>
              <a:rPr lang="en-US" dirty="0"/>
              <a:t>the ARP packet is valid by comparing the </a:t>
            </a:r>
            <a:r>
              <a:rPr lang="en-US" dirty="0" smtClean="0"/>
              <a:t>packet at </a:t>
            </a:r>
            <a:r>
              <a:rPr lang="en-US" dirty="0"/>
              <a:t>the </a:t>
            </a:r>
            <a:r>
              <a:rPr lang="en-US" dirty="0" smtClean="0"/>
              <a:t>router, </a:t>
            </a:r>
            <a:r>
              <a:rPr lang="en-US" dirty="0"/>
              <a:t>before it is delivered. If a security </a:t>
            </a:r>
            <a:r>
              <a:rPr lang="en-US" dirty="0" smtClean="0"/>
              <a:t>problem is </a:t>
            </a:r>
            <a:r>
              <a:rPr lang="en-US" dirty="0"/>
              <a:t>detected, the packet is deleted</a:t>
            </a:r>
          </a:p>
        </p:txBody>
      </p:sp>
      <p:sp>
        <p:nvSpPr>
          <p:cNvPr id="5" name="TextBox 4"/>
          <p:cNvSpPr txBox="1"/>
          <p:nvPr/>
        </p:nvSpPr>
        <p:spPr>
          <a:xfrm>
            <a:off x="0" y="4495800"/>
            <a:ext cx="9144000" cy="2031325"/>
          </a:xfrm>
          <a:prstGeom prst="rect">
            <a:avLst/>
          </a:prstGeom>
          <a:noFill/>
        </p:spPr>
        <p:txBody>
          <a:bodyPr wrap="square" rtlCol="0">
            <a:spAutoFit/>
          </a:bodyPr>
          <a:lstStyle/>
          <a:p>
            <a:r>
              <a:rPr lang="en-US" b="1" u="sng" dirty="0" smtClean="0"/>
              <a:t>T-ARP:</a:t>
            </a:r>
          </a:p>
          <a:p>
            <a:pPr marL="285750" indent="-285750">
              <a:buFont typeface="Arial" pitchFamily="34" charset="0"/>
              <a:buChar char="•"/>
            </a:pPr>
            <a:r>
              <a:rPr lang="en-US" dirty="0"/>
              <a:t>The </a:t>
            </a:r>
            <a:r>
              <a:rPr lang="en-US" dirty="0" smtClean="0"/>
              <a:t>ticket-based address </a:t>
            </a:r>
            <a:r>
              <a:rPr lang="en-US" dirty="0"/>
              <a:t>resolution protocol </a:t>
            </a:r>
            <a:r>
              <a:rPr lang="en-US" dirty="0" smtClean="0"/>
              <a:t>defends </a:t>
            </a:r>
            <a:r>
              <a:rPr lang="en-US" dirty="0"/>
              <a:t>ARP </a:t>
            </a:r>
            <a:r>
              <a:rPr lang="en-US" dirty="0" smtClean="0"/>
              <a:t>spoofing by </a:t>
            </a:r>
            <a:r>
              <a:rPr lang="en-US" dirty="0"/>
              <a:t>distributing the centrally secured IP address and </a:t>
            </a:r>
            <a:r>
              <a:rPr lang="en-US" dirty="0" smtClean="0"/>
              <a:t>MAC address </a:t>
            </a:r>
            <a:r>
              <a:rPr lang="en-US" dirty="0"/>
              <a:t>mapping proof. </a:t>
            </a:r>
            <a:endParaRPr lang="en-US" dirty="0" smtClean="0"/>
          </a:p>
          <a:p>
            <a:pPr marL="742950" lvl="1" indent="-285750">
              <a:buFont typeface="Arial" pitchFamily="34" charset="0"/>
              <a:buChar char="•"/>
            </a:pPr>
            <a:r>
              <a:rPr lang="en-US" dirty="0" smtClean="0"/>
              <a:t>Looks for mismatch </a:t>
            </a:r>
            <a:r>
              <a:rPr lang="en-US" dirty="0"/>
              <a:t>of </a:t>
            </a:r>
            <a:r>
              <a:rPr lang="en-US" dirty="0" smtClean="0"/>
              <a:t>the ARP </a:t>
            </a:r>
            <a:r>
              <a:rPr lang="en-US" dirty="0"/>
              <a:t>request/response packet and the </a:t>
            </a:r>
            <a:r>
              <a:rPr lang="en-US" dirty="0" smtClean="0"/>
              <a:t>&lt;IP,MAC&gt; </a:t>
            </a:r>
            <a:r>
              <a:rPr lang="en-US" dirty="0"/>
              <a:t>pair of </a:t>
            </a:r>
            <a:r>
              <a:rPr lang="en-US" dirty="0" smtClean="0"/>
              <a:t>TCP  SYN</a:t>
            </a:r>
            <a:r>
              <a:rPr lang="en-US" dirty="0"/>
              <a:t>. </a:t>
            </a:r>
            <a:endParaRPr lang="en-US" dirty="0" smtClean="0"/>
          </a:p>
          <a:p>
            <a:pPr marL="1200150" lvl="2" indent="-285750">
              <a:buFont typeface="Arial" pitchFamily="34" charset="0"/>
              <a:buChar char="•"/>
            </a:pPr>
            <a:r>
              <a:rPr lang="en-US" dirty="0" smtClean="0"/>
              <a:t>When </a:t>
            </a:r>
            <a:r>
              <a:rPr lang="en-US" dirty="0"/>
              <a:t>the information in an ARP </a:t>
            </a:r>
            <a:r>
              <a:rPr lang="en-US" dirty="0" smtClean="0"/>
              <a:t>request/response packet </a:t>
            </a:r>
            <a:r>
              <a:rPr lang="en-US" dirty="0"/>
              <a:t>is different from that of the </a:t>
            </a:r>
            <a:r>
              <a:rPr lang="en-US" dirty="0" smtClean="0"/>
              <a:t>&lt;IP</a:t>
            </a:r>
            <a:r>
              <a:rPr lang="en-US" dirty="0"/>
              <a:t>, </a:t>
            </a:r>
            <a:r>
              <a:rPr lang="en-US" dirty="0" smtClean="0"/>
              <a:t>MAC&gt;, </a:t>
            </a:r>
            <a:r>
              <a:rPr lang="en-US" dirty="0"/>
              <a:t>and the </a:t>
            </a:r>
            <a:r>
              <a:rPr lang="en-US" dirty="0" smtClean="0"/>
              <a:t>TCP connection </a:t>
            </a:r>
            <a:r>
              <a:rPr lang="en-US" dirty="0"/>
              <a:t>is made</a:t>
            </a:r>
            <a:r>
              <a:rPr lang="en-US" dirty="0" smtClean="0"/>
              <a:t>, ARP </a:t>
            </a:r>
            <a:r>
              <a:rPr lang="en-US" dirty="0"/>
              <a:t>spoofing is assumed.</a:t>
            </a:r>
            <a:endParaRPr lang="en-US" dirty="0" smtClean="0"/>
          </a:p>
        </p:txBody>
      </p:sp>
      <p:sp>
        <p:nvSpPr>
          <p:cNvPr id="6" name="TextBox 5"/>
          <p:cNvSpPr txBox="1"/>
          <p:nvPr/>
        </p:nvSpPr>
        <p:spPr>
          <a:xfrm>
            <a:off x="-9617" y="0"/>
            <a:ext cx="9139561" cy="523220"/>
          </a:xfrm>
          <a:prstGeom prst="rect">
            <a:avLst/>
          </a:prstGeom>
          <a:noFill/>
        </p:spPr>
        <p:txBody>
          <a:bodyPr wrap="square" rtlCol="0">
            <a:spAutoFit/>
          </a:bodyPr>
          <a:lstStyle/>
          <a:p>
            <a:pPr algn="ctr"/>
            <a:r>
              <a:rPr lang="en-US" sz="2800" b="1" dirty="0" smtClean="0"/>
              <a:t>Passive Techniques:</a:t>
            </a:r>
            <a:endParaRPr lang="en-US" sz="2800" b="1" dirty="0"/>
          </a:p>
        </p:txBody>
      </p:sp>
    </p:spTree>
    <p:extLst>
      <p:ext uri="{BB962C8B-B14F-4D97-AF65-F5344CB8AC3E}">
        <p14:creationId xmlns:p14="http://schemas.microsoft.com/office/powerpoint/2010/main" val="1476071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523220"/>
          </a:xfrm>
          <a:prstGeom prst="rect">
            <a:avLst/>
          </a:prstGeom>
          <a:noFill/>
        </p:spPr>
        <p:txBody>
          <a:bodyPr wrap="square" rtlCol="0">
            <a:spAutoFit/>
          </a:bodyPr>
          <a:lstStyle/>
          <a:p>
            <a:pPr algn="ctr"/>
            <a:r>
              <a:rPr lang="en-US" sz="2800" b="1" dirty="0" smtClean="0"/>
              <a:t>ARP cache Table periodic surveillance and Routing Trace</a:t>
            </a:r>
            <a:endParaRPr lang="en-US" sz="28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1066800"/>
            <a:ext cx="798195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342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TotalTime>
  <Words>1105</Words>
  <Application>Microsoft Office PowerPoint</Application>
  <PresentationFormat>On-screen Show (4:3)</PresentationFormat>
  <Paragraphs>103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Final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Fairy Tail</dc:creator>
  <cp:lastModifiedBy>Windows User</cp:lastModifiedBy>
  <cp:revision>58</cp:revision>
  <dcterms:created xsi:type="dcterms:W3CDTF">2006-08-16T00:00:00Z</dcterms:created>
  <dcterms:modified xsi:type="dcterms:W3CDTF">2020-05-20T12:06:29Z</dcterms:modified>
</cp:coreProperties>
</file>