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6" r:id="rId5"/>
    <p:sldId id="275" r:id="rId6"/>
    <p:sldId id="257" r:id="rId7"/>
    <p:sldId id="258" r:id="rId8"/>
    <p:sldId id="259" r:id="rId9"/>
    <p:sldId id="276" r:id="rId10"/>
    <p:sldId id="260" r:id="rId11"/>
    <p:sldId id="261" r:id="rId12"/>
    <p:sldId id="262" r:id="rId13"/>
    <p:sldId id="272" r:id="rId14"/>
    <p:sldId id="273" r:id="rId15"/>
    <p:sldId id="274" r:id="rId16"/>
    <p:sldId id="263" r:id="rId17"/>
    <p:sldId id="270" r:id="rId18"/>
    <p:sldId id="271" r:id="rId19"/>
    <p:sldId id="264" r:id="rId20"/>
    <p:sldId id="265" r:id="rId21"/>
    <p:sldId id="266" r:id="rId22"/>
    <p:sldId id="267" r:id="rId23"/>
    <p:sldId id="268" r:id="rId24"/>
    <p:sldId id="269"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89A756-429E-4514-99BA-0045C1D6F8D1}" v="3" dt="2020-11-29T23:52:36.021"/>
    <p1510:client id="{173707F0-9D3D-4451-ADAC-4B2362C5197D}" v="53" dt="2020-11-28T20:10:30.437"/>
    <p1510:client id="{2A438E80-7079-4227-A65B-A137F7515539}" v="89" dt="2020-11-28T20:13:27.874"/>
    <p1510:client id="{3FFB4AE3-0244-42B0-9117-54436FDF00D5}" v="90" dt="2020-11-28T19:28:56.629"/>
    <p1510:client id="{47183054-5F3C-429B-A840-21D6C60B2564}" v="5" dt="2020-11-28T20:15:13.685"/>
    <p1510:client id="{52D40FC8-5D93-4FCE-9BB0-5255A397B902}" v="35" dt="2020-11-30T00:59:43.986"/>
    <p1510:client id="{53F636F4-5318-42CE-AF1D-ABE40D7BCA12}" v="228" dt="2020-11-28T20:08:41.372"/>
    <p1510:client id="{5DBE816D-73A7-4737-ACE4-516C4B7118AD}" v="815" dt="2020-12-01T00:06:19.641"/>
    <p1510:client id="{6BFA9C57-A51B-47FB-B060-99EEF5EBF2F3}" v="64" dt="2020-11-28T19:36:48.457"/>
    <p1510:client id="{753C8A3D-C223-4FED-9D3E-A15089AF252E}" v="2173" dt="2020-11-30T00:32:39.153"/>
    <p1510:client id="{8C1DB99A-B722-4793-A136-9BC620482DE9}" v="11" dt="2020-11-28T19:26:07.110"/>
    <p1510:client id="{926CB2BF-F452-4CEE-B4A6-CFE4FCF4281F}" v="7" dt="2020-11-28T20:14:26.314"/>
    <p1510:client id="{9D4ECE29-4E07-4DAB-820C-93A97C8586D6}" v="47" dt="2020-11-28T19:25:10.781"/>
    <p1510:client id="{A36F7BAA-FEFD-4EAF-92D8-AC6BD328C4A2}" v="529" dt="2020-11-28T20:28:23.063"/>
    <p1510:client id="{A548FE36-16F2-4AF9-B737-AB07769382AD}" v="22" dt="2020-11-28T19:27:11.921"/>
    <p1510:client id="{A6C3801E-5718-4BC4-9CEB-89E72F391BF2}" v="6" dt="2020-12-01T00:38:35.792"/>
    <p1510:client id="{ACA9DE1F-0146-4D30-87C6-74D01EEFEC94}" v="74" dt="2020-11-28T20:31:12.009"/>
    <p1510:client id="{AEBEAFDA-E245-423B-AC1D-C9726B459FD8}" v="8" dt="2020-11-30T23:37:13.350"/>
    <p1510:client id="{B12F5941-54F0-4A43-AFE9-1F935E34D453}" v="977" dt="2020-11-30T00:48:17.502"/>
    <p1510:client id="{BCCABD1E-4B1E-4F27-A3BC-5436443B55B3}" v="1" dt="2020-11-28T20:59:00.819"/>
    <p1510:client id="{C7242B14-4219-457E-834C-22F5A705F6D2}" v="5" dt="2020-12-01T00:19:29.269"/>
    <p1510:client id="{D0B8C0E2-DA37-4579-8468-407B1680C7F1}" v="8" dt="2020-11-28T20:20:24.7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7094"/>
  </p:normalViewPr>
  <p:slideViewPr>
    <p:cSldViewPr snapToGrid="0">
      <p:cViewPr varScale="1">
        <p:scale>
          <a:sx n="72" d="100"/>
          <a:sy n="72" d="100"/>
        </p:scale>
        <p:origin x="15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CC2905-9146-425F-9398-45D405C388BB}" type="datetimeFigureOut">
              <a:rPr lang="de-DE"/>
              <a:t>01.12.20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FC7D6-B610-4AB7-BEBF-256AD19BBD83}" type="slidenum">
              <a:rPr lang="de-DE"/>
              <a:t>‹Nr.›</a:t>
            </a:fld>
            <a:endParaRPr lang="de-DE"/>
          </a:p>
        </p:txBody>
      </p:sp>
    </p:spTree>
    <p:extLst>
      <p:ext uri="{BB962C8B-B14F-4D97-AF65-F5344CB8AC3E}">
        <p14:creationId xmlns:p14="http://schemas.microsoft.com/office/powerpoint/2010/main" val="1737189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Kurzer Überblick unserer bearbeiteten Themen</a:t>
            </a:r>
          </a:p>
        </p:txBody>
      </p:sp>
      <p:sp>
        <p:nvSpPr>
          <p:cNvPr id="4" name="Foliennummernplatzhalter 3"/>
          <p:cNvSpPr>
            <a:spLocks noGrp="1"/>
          </p:cNvSpPr>
          <p:nvPr>
            <p:ph type="sldNum" sz="quarter" idx="5"/>
          </p:nvPr>
        </p:nvSpPr>
        <p:spPr/>
        <p:txBody>
          <a:bodyPr/>
          <a:lstStyle/>
          <a:p>
            <a:fld id="{694FC7D6-B610-4AB7-BEBF-256AD19BBD83}" type="slidenum">
              <a:rPr lang="de-DE"/>
              <a:t>2</a:t>
            </a:fld>
            <a:endParaRPr lang="de-DE"/>
          </a:p>
        </p:txBody>
      </p:sp>
    </p:spTree>
    <p:extLst>
      <p:ext uri="{BB962C8B-B14F-4D97-AF65-F5344CB8AC3E}">
        <p14:creationId xmlns:p14="http://schemas.microsoft.com/office/powerpoint/2010/main" val="655506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Als letztes haben wir noch einen Domänenmodell in Form vom UML- Klassendiagramm für unsere Zielsetzung erstellt, damit wir grob anhand der Domäne darstellen können, wie wir uns die Zielerreichen vorgestellt haben. Dies wird ebenfalls im laufe des Projekts den auftretenden Problemen und ähnliches angepasst und überarbeitet. </a:t>
            </a:r>
            <a:endParaRPr lang="de-DE"/>
          </a:p>
          <a:p>
            <a:endParaRPr lang="en-US">
              <a:cs typeface="Calibri"/>
            </a:endParaRPr>
          </a:p>
        </p:txBody>
      </p:sp>
      <p:sp>
        <p:nvSpPr>
          <p:cNvPr id="4" name="Foliennummernplatzhalter 3"/>
          <p:cNvSpPr>
            <a:spLocks noGrp="1"/>
          </p:cNvSpPr>
          <p:nvPr>
            <p:ph type="sldNum" sz="quarter" idx="5"/>
          </p:nvPr>
        </p:nvSpPr>
        <p:spPr/>
        <p:txBody>
          <a:bodyPr/>
          <a:lstStyle/>
          <a:p>
            <a:fld id="{694FC7D6-B610-4AB7-BEBF-256AD19BBD83}" type="slidenum">
              <a:rPr lang="de-DE"/>
              <a:t>12</a:t>
            </a:fld>
            <a:endParaRPr lang="de-DE"/>
          </a:p>
        </p:txBody>
      </p:sp>
    </p:spTree>
    <p:extLst>
      <p:ext uri="{BB962C8B-B14F-4D97-AF65-F5344CB8AC3E}">
        <p14:creationId xmlns:p14="http://schemas.microsoft.com/office/powerpoint/2010/main" val="3024373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cs typeface="Calibri"/>
              </a:rPr>
              <a:t>Einzelne</a:t>
            </a:r>
            <a:r>
              <a:rPr lang="en-US" dirty="0">
                <a:cs typeface="Calibri"/>
              </a:rPr>
              <a:t> </a:t>
            </a:r>
            <a:r>
              <a:rPr lang="en-US" dirty="0" err="1">
                <a:cs typeface="Calibri"/>
              </a:rPr>
              <a:t>Ziele</a:t>
            </a:r>
            <a:r>
              <a:rPr lang="en-US" dirty="0">
                <a:cs typeface="Calibri"/>
              </a:rPr>
              <a:t> , </a:t>
            </a:r>
            <a:r>
              <a:rPr lang="en-US" dirty="0" err="1">
                <a:cs typeface="Calibri"/>
              </a:rPr>
              <a:t>welche</a:t>
            </a:r>
            <a:r>
              <a:rPr lang="en-US" dirty="0">
                <a:cs typeface="Calibri"/>
              </a:rPr>
              <a:t> </a:t>
            </a:r>
            <a:r>
              <a:rPr lang="en-US" dirty="0" err="1">
                <a:cs typeface="Calibri"/>
              </a:rPr>
              <a:t>nach</a:t>
            </a:r>
            <a:r>
              <a:rPr lang="en-US" dirty="0">
                <a:cs typeface="Calibri"/>
              </a:rPr>
              <a:t> und </a:t>
            </a:r>
            <a:r>
              <a:rPr lang="en-US" dirty="0" err="1">
                <a:cs typeface="Calibri"/>
              </a:rPr>
              <a:t>nach</a:t>
            </a:r>
            <a:r>
              <a:rPr lang="en-US" dirty="0">
                <a:cs typeface="Calibri"/>
              </a:rPr>
              <a:t> </a:t>
            </a:r>
            <a:r>
              <a:rPr lang="en-US" dirty="0" err="1">
                <a:cs typeface="Calibri"/>
              </a:rPr>
              <a:t>erreicht</a:t>
            </a:r>
            <a:r>
              <a:rPr lang="en-US" dirty="0">
                <a:cs typeface="Calibri"/>
              </a:rPr>
              <a:t> </a:t>
            </a:r>
            <a:r>
              <a:rPr lang="en-US" dirty="0" err="1">
                <a:cs typeface="Calibri"/>
              </a:rPr>
              <a:t>werden</a:t>
            </a:r>
            <a:r>
              <a:rPr lang="en-US" dirty="0">
                <a:cs typeface="Calibri"/>
              </a:rPr>
              <a:t> </a:t>
            </a:r>
            <a:r>
              <a:rPr lang="en-US" dirty="0" err="1">
                <a:cs typeface="Calibri"/>
              </a:rPr>
              <a:t>soll</a:t>
            </a:r>
            <a:r>
              <a:rPr lang="en-US" dirty="0">
                <a:cs typeface="Calibri"/>
              </a:rPr>
              <a:t> um </a:t>
            </a:r>
            <a:r>
              <a:rPr lang="en-US" dirty="0" err="1">
                <a:cs typeface="Calibri"/>
              </a:rPr>
              <a:t>eine</a:t>
            </a:r>
            <a:r>
              <a:rPr lang="en-US" dirty="0">
                <a:cs typeface="Calibri"/>
              </a:rPr>
              <a:t> </a:t>
            </a:r>
            <a:r>
              <a:rPr lang="en-US" dirty="0" err="1">
                <a:cs typeface="Calibri"/>
              </a:rPr>
              <a:t>Realese</a:t>
            </a:r>
            <a:r>
              <a:rPr lang="en-US" dirty="0">
                <a:cs typeface="Calibri"/>
              </a:rPr>
              <a:t> der </a:t>
            </a:r>
            <a:r>
              <a:rPr lang="en-US" dirty="0" err="1">
                <a:cs typeface="Calibri"/>
              </a:rPr>
              <a:t>Applikation</a:t>
            </a:r>
            <a:r>
              <a:rPr lang="en-US" dirty="0">
                <a:cs typeface="Calibri"/>
              </a:rPr>
              <a:t> </a:t>
            </a:r>
            <a:r>
              <a:rPr lang="en-US" dirty="0" err="1">
                <a:cs typeface="Calibri"/>
              </a:rPr>
              <a:t>gewährleisten</a:t>
            </a:r>
            <a:r>
              <a:rPr lang="en-US" dirty="0">
                <a:cs typeface="Calibri"/>
              </a:rPr>
              <a:t> </a:t>
            </a:r>
            <a:r>
              <a:rPr lang="en-US" dirty="0" err="1">
                <a:cs typeface="Calibri"/>
              </a:rPr>
              <a:t>zu</a:t>
            </a:r>
            <a:r>
              <a:rPr lang="en-US" dirty="0">
                <a:cs typeface="Calibri"/>
              </a:rPr>
              <a:t> können.</a:t>
            </a:r>
          </a:p>
        </p:txBody>
      </p:sp>
      <p:sp>
        <p:nvSpPr>
          <p:cNvPr id="4" name="Foliennummernplatzhalter 3"/>
          <p:cNvSpPr>
            <a:spLocks noGrp="1"/>
          </p:cNvSpPr>
          <p:nvPr>
            <p:ph type="sldNum" sz="quarter" idx="5"/>
          </p:nvPr>
        </p:nvSpPr>
        <p:spPr/>
        <p:txBody>
          <a:bodyPr/>
          <a:lstStyle/>
          <a:p>
            <a:fld id="{694FC7D6-B610-4AB7-BEBF-256AD19BBD83}" type="slidenum">
              <a:rPr lang="de-DE"/>
              <a:t>14</a:t>
            </a:fld>
            <a:endParaRPr lang="de-DE"/>
          </a:p>
        </p:txBody>
      </p:sp>
    </p:spTree>
    <p:extLst>
      <p:ext uri="{BB962C8B-B14F-4D97-AF65-F5344CB8AC3E}">
        <p14:creationId xmlns:p14="http://schemas.microsoft.com/office/powerpoint/2010/main" val="2604285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cs typeface="Calibri"/>
              </a:rPr>
              <a:t>Zielhierarchie</a:t>
            </a:r>
            <a:r>
              <a:rPr lang="en-US" dirty="0">
                <a:cs typeface="Calibri"/>
              </a:rPr>
              <a:t> </a:t>
            </a:r>
            <a:r>
              <a:rPr lang="en-US" dirty="0" err="1">
                <a:cs typeface="Calibri"/>
              </a:rPr>
              <a:t>mit</a:t>
            </a:r>
            <a:r>
              <a:rPr lang="en-US" dirty="0">
                <a:cs typeface="Calibri"/>
              </a:rPr>
              <a:t> </a:t>
            </a:r>
            <a:r>
              <a:rPr lang="en-US" dirty="0" err="1">
                <a:cs typeface="Calibri"/>
              </a:rPr>
              <a:t>betracht</a:t>
            </a:r>
            <a:r>
              <a:rPr lang="en-US" dirty="0">
                <a:cs typeface="Calibri"/>
              </a:rPr>
              <a:t> von </a:t>
            </a:r>
            <a:r>
              <a:rPr lang="en-US" dirty="0" err="1">
                <a:cs typeface="Calibri"/>
              </a:rPr>
              <a:t>Applikations</a:t>
            </a:r>
            <a:r>
              <a:rPr lang="en-US" dirty="0">
                <a:cs typeface="Calibri"/>
              </a:rPr>
              <a:t>-, </a:t>
            </a:r>
            <a:r>
              <a:rPr lang="en-US" dirty="0" err="1">
                <a:cs typeface="Calibri"/>
              </a:rPr>
              <a:t>Sozialen</a:t>
            </a:r>
            <a:r>
              <a:rPr lang="en-US" dirty="0">
                <a:cs typeface="Calibri"/>
              </a:rPr>
              <a:t>- und </a:t>
            </a:r>
            <a:r>
              <a:rPr lang="en-US" dirty="0" err="1">
                <a:cs typeface="Calibri"/>
              </a:rPr>
              <a:t>Vorgehenszielen</a:t>
            </a:r>
            <a:r>
              <a:rPr lang="en-US" dirty="0">
                <a:cs typeface="Calibri"/>
              </a:rPr>
              <a:t>.</a:t>
            </a:r>
          </a:p>
        </p:txBody>
      </p:sp>
      <p:sp>
        <p:nvSpPr>
          <p:cNvPr id="4" name="Foliennummernplatzhalter 3"/>
          <p:cNvSpPr>
            <a:spLocks noGrp="1"/>
          </p:cNvSpPr>
          <p:nvPr>
            <p:ph type="sldNum" sz="quarter" idx="5"/>
          </p:nvPr>
        </p:nvSpPr>
        <p:spPr/>
        <p:txBody>
          <a:bodyPr/>
          <a:lstStyle/>
          <a:p>
            <a:fld id="{694FC7D6-B610-4AB7-BEBF-256AD19BBD83}" type="slidenum">
              <a:rPr lang="de-DE"/>
              <a:t>15</a:t>
            </a:fld>
            <a:endParaRPr lang="de-DE"/>
          </a:p>
        </p:txBody>
      </p:sp>
    </p:spTree>
    <p:extLst>
      <p:ext uri="{BB962C8B-B14F-4D97-AF65-F5344CB8AC3E}">
        <p14:creationId xmlns:p14="http://schemas.microsoft.com/office/powerpoint/2010/main" val="1748549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cs typeface="Calibri"/>
              </a:rPr>
              <a:t>Welche</a:t>
            </a:r>
            <a:r>
              <a:rPr lang="en-US" dirty="0">
                <a:cs typeface="Calibri"/>
              </a:rPr>
              <a:t> </a:t>
            </a:r>
            <a:r>
              <a:rPr lang="en-US" dirty="0" err="1">
                <a:cs typeface="Calibri"/>
              </a:rPr>
              <a:t>ersten</a:t>
            </a:r>
            <a:r>
              <a:rPr lang="en-US" dirty="0">
                <a:cs typeface="Calibri"/>
              </a:rPr>
              <a:t> </a:t>
            </a:r>
            <a:r>
              <a:rPr lang="en-US" dirty="0" err="1">
                <a:cs typeface="Calibri"/>
              </a:rPr>
              <a:t>Risiken</a:t>
            </a:r>
            <a:r>
              <a:rPr lang="en-US" dirty="0">
                <a:cs typeface="Calibri"/>
              </a:rPr>
              <a:t> </a:t>
            </a:r>
            <a:r>
              <a:rPr lang="en-US" dirty="0" err="1">
                <a:cs typeface="Calibri"/>
              </a:rPr>
              <a:t>wir</a:t>
            </a:r>
            <a:r>
              <a:rPr lang="en-US" dirty="0">
                <a:cs typeface="Calibri"/>
              </a:rPr>
              <a:t> </a:t>
            </a:r>
            <a:r>
              <a:rPr lang="en-US" dirty="0" err="1">
                <a:cs typeface="Calibri"/>
              </a:rPr>
              <a:t>identifizieren</a:t>
            </a:r>
            <a:r>
              <a:rPr lang="en-US" dirty="0">
                <a:cs typeface="Calibri"/>
              </a:rPr>
              <a:t> </a:t>
            </a:r>
            <a:r>
              <a:rPr lang="en-US" dirty="0" err="1">
                <a:cs typeface="Calibri"/>
              </a:rPr>
              <a:t>konnten</a:t>
            </a:r>
            <a:r>
              <a:rPr lang="en-US" dirty="0">
                <a:cs typeface="Calibri"/>
              </a:rPr>
              <a:t> </a:t>
            </a:r>
            <a:r>
              <a:rPr lang="en-US" dirty="0" err="1">
                <a:cs typeface="Calibri"/>
              </a:rPr>
              <a:t>steht</a:t>
            </a:r>
            <a:r>
              <a:rPr lang="en-US" dirty="0">
                <a:cs typeface="Calibri"/>
              </a:rPr>
              <a:t> auf </a:t>
            </a:r>
            <a:r>
              <a:rPr lang="en-US" dirty="0" err="1">
                <a:cs typeface="Calibri"/>
              </a:rPr>
              <a:t>dieser</a:t>
            </a:r>
            <a:r>
              <a:rPr lang="en-US" dirty="0">
                <a:cs typeface="Calibri"/>
              </a:rPr>
              <a:t> Folie. Sie </a:t>
            </a:r>
            <a:r>
              <a:rPr lang="en-US" dirty="0" err="1">
                <a:cs typeface="Calibri"/>
              </a:rPr>
              <a:t>soll</a:t>
            </a:r>
            <a:r>
              <a:rPr lang="en-US" dirty="0">
                <a:cs typeface="Calibri"/>
              </a:rPr>
              <a:t> </a:t>
            </a:r>
            <a:r>
              <a:rPr lang="en-US" dirty="0" err="1">
                <a:cs typeface="Calibri"/>
              </a:rPr>
              <a:t>zeigen</a:t>
            </a:r>
            <a:r>
              <a:rPr lang="en-US" dirty="0">
                <a:cs typeface="Calibri"/>
              </a:rPr>
              <a:t>, </a:t>
            </a:r>
            <a:r>
              <a:rPr lang="en-US" dirty="0" err="1">
                <a:cs typeface="Calibri"/>
              </a:rPr>
              <a:t>dass</a:t>
            </a:r>
            <a:r>
              <a:rPr lang="en-US" dirty="0">
                <a:cs typeface="Calibri"/>
              </a:rPr>
              <a:t>, egal </a:t>
            </a:r>
            <a:r>
              <a:rPr lang="en-US" dirty="0" err="1">
                <a:cs typeface="Calibri"/>
              </a:rPr>
              <a:t>wie</a:t>
            </a:r>
            <a:r>
              <a:rPr lang="en-US" dirty="0">
                <a:cs typeface="Calibri"/>
              </a:rPr>
              <a:t> gut </a:t>
            </a:r>
            <a:r>
              <a:rPr lang="en-US" dirty="0" err="1">
                <a:cs typeface="Calibri"/>
              </a:rPr>
              <a:t>eine</a:t>
            </a:r>
            <a:r>
              <a:rPr lang="en-US" dirty="0">
                <a:cs typeface="Calibri"/>
              </a:rPr>
              <a:t> Idee </a:t>
            </a:r>
            <a:r>
              <a:rPr lang="en-US" dirty="0" err="1">
                <a:cs typeface="Calibri"/>
              </a:rPr>
              <a:t>ist</a:t>
            </a:r>
            <a:r>
              <a:rPr lang="en-US" dirty="0">
                <a:cs typeface="Calibri"/>
              </a:rPr>
              <a:t>, </a:t>
            </a:r>
            <a:r>
              <a:rPr lang="en-US" dirty="0" err="1">
                <a:cs typeface="Calibri"/>
              </a:rPr>
              <a:t>jede</a:t>
            </a:r>
            <a:r>
              <a:rPr lang="en-US" dirty="0">
                <a:cs typeface="Calibri"/>
              </a:rPr>
              <a:t> Idee </a:t>
            </a:r>
            <a:r>
              <a:rPr lang="en-US" dirty="0" err="1">
                <a:cs typeface="Calibri"/>
              </a:rPr>
              <a:t>auch</a:t>
            </a:r>
            <a:r>
              <a:rPr lang="en-US" dirty="0">
                <a:cs typeface="Calibri"/>
              </a:rPr>
              <a:t> seine </a:t>
            </a:r>
            <a:r>
              <a:rPr lang="en-US" dirty="0" err="1">
                <a:cs typeface="Calibri"/>
              </a:rPr>
              <a:t>Risiken</a:t>
            </a:r>
            <a:r>
              <a:rPr lang="en-US" dirty="0">
                <a:cs typeface="Calibri"/>
              </a:rPr>
              <a:t> </a:t>
            </a:r>
            <a:r>
              <a:rPr lang="en-US" dirty="0" err="1">
                <a:cs typeface="Calibri"/>
              </a:rPr>
              <a:t>mit</a:t>
            </a:r>
            <a:r>
              <a:rPr lang="en-US" dirty="0">
                <a:cs typeface="Calibri"/>
              </a:rPr>
              <a:t> </a:t>
            </a:r>
            <a:r>
              <a:rPr lang="en-US" dirty="0" err="1">
                <a:cs typeface="Calibri"/>
              </a:rPr>
              <a:t>sich</a:t>
            </a:r>
            <a:r>
              <a:rPr lang="en-US" dirty="0">
                <a:cs typeface="Calibri"/>
              </a:rPr>
              <a:t> </a:t>
            </a:r>
            <a:r>
              <a:rPr lang="en-US" dirty="0" err="1">
                <a:cs typeface="Calibri"/>
              </a:rPr>
              <a:t>trägt</a:t>
            </a:r>
            <a:r>
              <a:rPr lang="en-US" dirty="0">
                <a:cs typeface="Calibri"/>
              </a:rPr>
              <a:t>! Die </a:t>
            </a:r>
            <a:r>
              <a:rPr lang="en-US" dirty="0" err="1">
                <a:cs typeface="Calibri"/>
              </a:rPr>
              <a:t>einzelnen</a:t>
            </a:r>
            <a:r>
              <a:rPr lang="en-US" dirty="0">
                <a:cs typeface="Calibri"/>
              </a:rPr>
              <a:t> </a:t>
            </a:r>
            <a:r>
              <a:rPr lang="en-US" dirty="0" err="1">
                <a:cs typeface="Calibri"/>
              </a:rPr>
              <a:t>Beispiele</a:t>
            </a:r>
            <a:r>
              <a:rPr lang="en-US" dirty="0">
                <a:cs typeface="Calibri"/>
              </a:rPr>
              <a:t> </a:t>
            </a:r>
            <a:r>
              <a:rPr lang="en-US" dirty="0" err="1">
                <a:cs typeface="Calibri"/>
              </a:rPr>
              <a:t>zeigen</a:t>
            </a:r>
            <a:r>
              <a:rPr lang="en-US" dirty="0">
                <a:cs typeface="Calibri"/>
              </a:rPr>
              <a:t> </a:t>
            </a:r>
            <a:r>
              <a:rPr lang="en-US" dirty="0" err="1">
                <a:cs typeface="Calibri"/>
              </a:rPr>
              <a:t>hierbei</a:t>
            </a:r>
            <a:r>
              <a:rPr lang="en-US" dirty="0">
                <a:cs typeface="Calibri"/>
              </a:rPr>
              <a:t> </a:t>
            </a:r>
            <a:r>
              <a:rPr lang="en-US" dirty="0" err="1">
                <a:cs typeface="Calibri"/>
              </a:rPr>
              <a:t>einige</a:t>
            </a:r>
            <a:r>
              <a:rPr lang="en-US" dirty="0">
                <a:cs typeface="Calibri"/>
              </a:rPr>
              <a:t> </a:t>
            </a:r>
            <a:r>
              <a:rPr lang="en-US" dirty="0" err="1">
                <a:cs typeface="Calibri"/>
              </a:rPr>
              <a:t>dieser</a:t>
            </a:r>
            <a:r>
              <a:rPr lang="en-US" dirty="0">
                <a:cs typeface="Calibri"/>
              </a:rPr>
              <a:t> </a:t>
            </a:r>
            <a:r>
              <a:rPr lang="en-US" dirty="0" err="1">
                <a:cs typeface="Calibri"/>
              </a:rPr>
              <a:t>Risken</a:t>
            </a:r>
            <a:r>
              <a:rPr lang="en-US" dirty="0">
                <a:cs typeface="Calibri"/>
              </a:rPr>
              <a:t>.</a:t>
            </a:r>
          </a:p>
          <a:p>
            <a:endParaRPr lang="en-US" dirty="0">
              <a:cs typeface="Calibri"/>
            </a:endParaRPr>
          </a:p>
        </p:txBody>
      </p:sp>
      <p:sp>
        <p:nvSpPr>
          <p:cNvPr id="4" name="Foliennummernplatzhalter 3"/>
          <p:cNvSpPr>
            <a:spLocks noGrp="1"/>
          </p:cNvSpPr>
          <p:nvPr>
            <p:ph type="sldNum" sz="quarter" idx="5"/>
          </p:nvPr>
        </p:nvSpPr>
        <p:spPr/>
        <p:txBody>
          <a:bodyPr/>
          <a:lstStyle/>
          <a:p>
            <a:fld id="{694FC7D6-B610-4AB7-BEBF-256AD19BBD83}" type="slidenum">
              <a:rPr lang="de-DE"/>
              <a:t>16</a:t>
            </a:fld>
            <a:endParaRPr lang="de-DE"/>
          </a:p>
        </p:txBody>
      </p:sp>
    </p:spTree>
    <p:extLst>
      <p:ext uri="{BB962C8B-B14F-4D97-AF65-F5344CB8AC3E}">
        <p14:creationId xmlns:p14="http://schemas.microsoft.com/office/powerpoint/2010/main" val="1773288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Viel wurde bezüglich des PoC's nicht gemacht. Nur eine erste Vorstellung unserer Anwendung, damit die jeweiligen Funktionen die diese anbietet dargestellt wird und vorstellbar ist. Ebenso können wir uns an dieser Vorstellung festahlten und weichen nicht ganz vom Ziel ab. </a:t>
            </a:r>
          </a:p>
        </p:txBody>
      </p:sp>
      <p:sp>
        <p:nvSpPr>
          <p:cNvPr id="4" name="Foliennummernplatzhalter 3"/>
          <p:cNvSpPr>
            <a:spLocks noGrp="1"/>
          </p:cNvSpPr>
          <p:nvPr>
            <p:ph type="sldNum" sz="quarter" idx="5"/>
          </p:nvPr>
        </p:nvSpPr>
        <p:spPr/>
        <p:txBody>
          <a:bodyPr/>
          <a:lstStyle/>
          <a:p>
            <a:fld id="{694FC7D6-B610-4AB7-BEBF-256AD19BBD83}" type="slidenum">
              <a:rPr lang="de-DE"/>
              <a:t>17</a:t>
            </a:fld>
            <a:endParaRPr lang="de-DE"/>
          </a:p>
        </p:txBody>
      </p:sp>
    </p:spTree>
    <p:extLst>
      <p:ext uri="{BB962C8B-B14F-4D97-AF65-F5344CB8AC3E}">
        <p14:creationId xmlns:p14="http://schemas.microsoft.com/office/powerpoint/2010/main" val="1468500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Die </a:t>
            </a:r>
            <a:r>
              <a:rPr lang="en-US" err="1">
                <a:cs typeface="Calibri"/>
              </a:rPr>
              <a:t>ersten</a:t>
            </a:r>
            <a:r>
              <a:rPr lang="en-US">
                <a:cs typeface="Calibri"/>
              </a:rPr>
              <a:t> Seiten </a:t>
            </a:r>
            <a:r>
              <a:rPr lang="en-US" err="1">
                <a:cs typeface="Calibri"/>
              </a:rPr>
              <a:t>unserer</a:t>
            </a:r>
            <a:r>
              <a:rPr lang="en-US">
                <a:cs typeface="Calibri"/>
              </a:rPr>
              <a:t> Anwendung </a:t>
            </a:r>
            <a:r>
              <a:rPr lang="en-US" err="1">
                <a:cs typeface="Calibri"/>
              </a:rPr>
              <a:t>sollten</a:t>
            </a:r>
            <a:r>
              <a:rPr lang="en-US">
                <a:cs typeface="Calibri"/>
              </a:rPr>
              <a:t> so </a:t>
            </a:r>
            <a:r>
              <a:rPr lang="en-US" err="1">
                <a:cs typeface="Calibri"/>
              </a:rPr>
              <a:t>ungefähr</a:t>
            </a:r>
            <a:r>
              <a:rPr lang="en-US">
                <a:cs typeface="Calibri"/>
              </a:rPr>
              <a:t> </a:t>
            </a:r>
            <a:r>
              <a:rPr lang="en-US" err="1">
                <a:cs typeface="Calibri"/>
              </a:rPr>
              <a:t>ausschauen</a:t>
            </a:r>
            <a:r>
              <a:rPr lang="en-US">
                <a:cs typeface="Calibri"/>
              </a:rPr>
              <a:t>. </a:t>
            </a:r>
            <a:r>
              <a:rPr lang="en-US" err="1">
                <a:cs typeface="Calibri"/>
              </a:rPr>
              <a:t>Nicht</a:t>
            </a:r>
            <a:r>
              <a:rPr lang="en-US">
                <a:cs typeface="Calibri"/>
              </a:rPr>
              <a:t> </a:t>
            </a:r>
            <a:r>
              <a:rPr lang="en-US" err="1">
                <a:cs typeface="Calibri"/>
              </a:rPr>
              <a:t>zu</a:t>
            </a:r>
            <a:r>
              <a:rPr lang="en-US">
                <a:cs typeface="Calibri"/>
              </a:rPr>
              <a:t> </a:t>
            </a:r>
            <a:r>
              <a:rPr lang="en-US" err="1">
                <a:cs typeface="Calibri"/>
              </a:rPr>
              <a:t>vergessen</a:t>
            </a:r>
            <a:r>
              <a:rPr lang="en-US">
                <a:cs typeface="Calibri"/>
              </a:rPr>
              <a:t> </a:t>
            </a:r>
            <a:r>
              <a:rPr lang="en-US" err="1">
                <a:cs typeface="Calibri"/>
              </a:rPr>
              <a:t>ist</a:t>
            </a:r>
            <a:r>
              <a:rPr lang="en-US">
                <a:cs typeface="Calibri"/>
              </a:rPr>
              <a:t> es, </a:t>
            </a:r>
            <a:r>
              <a:rPr lang="en-US" err="1">
                <a:cs typeface="Calibri"/>
              </a:rPr>
              <a:t>dass</a:t>
            </a:r>
            <a:r>
              <a:rPr lang="en-US">
                <a:cs typeface="Calibri"/>
              </a:rPr>
              <a:t> </a:t>
            </a:r>
            <a:r>
              <a:rPr lang="en-US" err="1">
                <a:cs typeface="Calibri"/>
              </a:rPr>
              <a:t>hier</a:t>
            </a:r>
            <a:r>
              <a:rPr lang="en-US">
                <a:cs typeface="Calibri"/>
              </a:rPr>
              <a:t> </a:t>
            </a:r>
            <a:r>
              <a:rPr lang="en-US" err="1">
                <a:cs typeface="Calibri"/>
              </a:rPr>
              <a:t>nur</a:t>
            </a:r>
            <a:r>
              <a:rPr lang="en-US">
                <a:cs typeface="Calibri"/>
              </a:rPr>
              <a:t> </a:t>
            </a:r>
            <a:r>
              <a:rPr lang="en-US" err="1">
                <a:cs typeface="Calibri"/>
              </a:rPr>
              <a:t>ein</a:t>
            </a:r>
            <a:r>
              <a:rPr lang="en-US">
                <a:cs typeface="Calibri"/>
              </a:rPr>
              <a:t> </a:t>
            </a:r>
            <a:r>
              <a:rPr lang="en-US" err="1">
                <a:cs typeface="Calibri"/>
              </a:rPr>
              <a:t>Möglicher</a:t>
            </a:r>
            <a:r>
              <a:rPr lang="en-US">
                <a:cs typeface="Calibri"/>
              </a:rPr>
              <a:t> Aufbau </a:t>
            </a:r>
            <a:r>
              <a:rPr lang="en-US" err="1">
                <a:cs typeface="Calibri"/>
              </a:rPr>
              <a:t>dargestellt</a:t>
            </a:r>
            <a:r>
              <a:rPr lang="en-US">
                <a:cs typeface="Calibri"/>
              </a:rPr>
              <a:t> </a:t>
            </a:r>
            <a:r>
              <a:rPr lang="en-US" err="1">
                <a:cs typeface="Calibri"/>
              </a:rPr>
              <a:t>wird</a:t>
            </a:r>
            <a:r>
              <a:rPr lang="en-US">
                <a:cs typeface="Calibri"/>
              </a:rPr>
              <a:t>. Der </a:t>
            </a:r>
            <a:r>
              <a:rPr lang="en-US" err="1">
                <a:cs typeface="Calibri"/>
              </a:rPr>
              <a:t>Endzustand</a:t>
            </a:r>
            <a:r>
              <a:rPr lang="en-US">
                <a:cs typeface="Calibri"/>
              </a:rPr>
              <a:t> </a:t>
            </a:r>
            <a:r>
              <a:rPr lang="en-US" err="1">
                <a:cs typeface="Calibri"/>
              </a:rPr>
              <a:t>kann</a:t>
            </a:r>
            <a:r>
              <a:rPr lang="en-US">
                <a:cs typeface="Calibri"/>
              </a:rPr>
              <a:t> </a:t>
            </a:r>
            <a:r>
              <a:rPr lang="en-US" err="1">
                <a:cs typeface="Calibri"/>
              </a:rPr>
              <a:t>sich</a:t>
            </a:r>
            <a:r>
              <a:rPr lang="en-US">
                <a:cs typeface="Calibri"/>
              </a:rPr>
              <a:t> von dem, was </a:t>
            </a:r>
            <a:r>
              <a:rPr lang="en-US" err="1">
                <a:cs typeface="Calibri"/>
              </a:rPr>
              <a:t>wir</a:t>
            </a:r>
            <a:r>
              <a:rPr lang="en-US">
                <a:cs typeface="Calibri"/>
              </a:rPr>
              <a:t> </a:t>
            </a:r>
            <a:r>
              <a:rPr lang="en-US" err="1">
                <a:cs typeface="Calibri"/>
              </a:rPr>
              <a:t>hier</a:t>
            </a:r>
            <a:r>
              <a:rPr lang="en-US">
                <a:cs typeface="Calibri"/>
              </a:rPr>
              <a:t> </a:t>
            </a:r>
            <a:r>
              <a:rPr lang="en-US" err="1">
                <a:cs typeface="Calibri"/>
              </a:rPr>
              <a:t>zeigen</a:t>
            </a:r>
            <a:r>
              <a:rPr lang="en-US">
                <a:cs typeface="Calibri"/>
              </a:rPr>
              <a:t> </a:t>
            </a:r>
            <a:r>
              <a:rPr lang="en-US" err="1">
                <a:cs typeface="Calibri"/>
              </a:rPr>
              <a:t>leicht</a:t>
            </a:r>
            <a:r>
              <a:rPr lang="en-US">
                <a:cs typeface="Calibri"/>
              </a:rPr>
              <a:t> </a:t>
            </a:r>
            <a:r>
              <a:rPr lang="en-US" err="1">
                <a:cs typeface="Calibri"/>
              </a:rPr>
              <a:t>abweichen</a:t>
            </a:r>
            <a:r>
              <a:rPr lang="en-US">
                <a:cs typeface="Calibri"/>
              </a:rPr>
              <a:t>. </a:t>
            </a:r>
          </a:p>
        </p:txBody>
      </p:sp>
      <p:sp>
        <p:nvSpPr>
          <p:cNvPr id="4" name="Foliennummernplatzhalter 3"/>
          <p:cNvSpPr>
            <a:spLocks noGrp="1"/>
          </p:cNvSpPr>
          <p:nvPr>
            <p:ph type="sldNum" sz="quarter" idx="5"/>
          </p:nvPr>
        </p:nvSpPr>
        <p:spPr/>
        <p:txBody>
          <a:bodyPr/>
          <a:lstStyle/>
          <a:p>
            <a:fld id="{694FC7D6-B610-4AB7-BEBF-256AD19BBD83}" type="slidenum">
              <a:rPr lang="de-DE"/>
              <a:t>18</a:t>
            </a:fld>
            <a:endParaRPr lang="de-DE"/>
          </a:p>
        </p:txBody>
      </p:sp>
    </p:spTree>
    <p:extLst>
      <p:ext uri="{BB962C8B-B14F-4D97-AF65-F5344CB8AC3E}">
        <p14:creationId xmlns:p14="http://schemas.microsoft.com/office/powerpoint/2010/main" val="3771481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Man kann nach Geschäften über Maps suchen. Die Adresse des ausgewählten Geschäfts und dessen Produktkategorien werden angezeigt.</a:t>
            </a:r>
          </a:p>
        </p:txBody>
      </p:sp>
      <p:sp>
        <p:nvSpPr>
          <p:cNvPr id="4" name="Foliennummernplatzhalter 3"/>
          <p:cNvSpPr>
            <a:spLocks noGrp="1"/>
          </p:cNvSpPr>
          <p:nvPr>
            <p:ph type="sldNum" sz="quarter" idx="5"/>
          </p:nvPr>
        </p:nvSpPr>
        <p:spPr/>
        <p:txBody>
          <a:bodyPr/>
          <a:lstStyle/>
          <a:p>
            <a:fld id="{694FC7D6-B610-4AB7-BEBF-256AD19BBD83}" type="slidenum">
              <a:rPr lang="de-DE"/>
              <a:t>19</a:t>
            </a:fld>
            <a:endParaRPr lang="de-DE"/>
          </a:p>
        </p:txBody>
      </p:sp>
    </p:spTree>
    <p:extLst>
      <p:ext uri="{BB962C8B-B14F-4D97-AF65-F5344CB8AC3E}">
        <p14:creationId xmlns:p14="http://schemas.microsoft.com/office/powerpoint/2010/main" val="977689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Man kann nach Produkten suchen. Vom gesuchten Produkt wird der Warenbestand im ausgewählten Geschäft angezeigt. Ebenso hat meine eine genaue Wegführung durch das jeweilige Geschäft zum gesuchten Produkt. Die Nummer vom Gang und die dazugehörige Regal Nummer wird angezeigt.</a:t>
            </a:r>
          </a:p>
        </p:txBody>
      </p:sp>
      <p:sp>
        <p:nvSpPr>
          <p:cNvPr id="4" name="Foliennummernplatzhalter 3"/>
          <p:cNvSpPr>
            <a:spLocks noGrp="1"/>
          </p:cNvSpPr>
          <p:nvPr>
            <p:ph type="sldNum" sz="quarter" idx="5"/>
          </p:nvPr>
        </p:nvSpPr>
        <p:spPr/>
        <p:txBody>
          <a:bodyPr/>
          <a:lstStyle/>
          <a:p>
            <a:fld id="{694FC7D6-B610-4AB7-BEBF-256AD19BBD83}" type="slidenum">
              <a:rPr lang="de-DE"/>
              <a:t>20</a:t>
            </a:fld>
            <a:endParaRPr lang="de-DE"/>
          </a:p>
        </p:txBody>
      </p:sp>
    </p:spTree>
    <p:extLst>
      <p:ext uri="{BB962C8B-B14F-4D97-AF65-F5344CB8AC3E}">
        <p14:creationId xmlns:p14="http://schemas.microsoft.com/office/powerpoint/2010/main" val="2941046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Als weitere Funktion kann man Produkte die man in dem Einkaufswagen legt auch in der Anwendung hineinlegen und der Gesamtpreis des Einkaufswagens wird berechnet und angezeigt. </a:t>
            </a:r>
          </a:p>
        </p:txBody>
      </p:sp>
      <p:sp>
        <p:nvSpPr>
          <p:cNvPr id="4" name="Foliennummernplatzhalter 3"/>
          <p:cNvSpPr>
            <a:spLocks noGrp="1"/>
          </p:cNvSpPr>
          <p:nvPr>
            <p:ph type="sldNum" sz="quarter" idx="5"/>
          </p:nvPr>
        </p:nvSpPr>
        <p:spPr/>
        <p:txBody>
          <a:bodyPr/>
          <a:lstStyle/>
          <a:p>
            <a:fld id="{694FC7D6-B610-4AB7-BEBF-256AD19BBD83}" type="slidenum">
              <a:rPr lang="de-DE"/>
              <a:t>21</a:t>
            </a:fld>
            <a:endParaRPr lang="de-DE"/>
          </a:p>
        </p:txBody>
      </p:sp>
    </p:spTree>
    <p:extLst>
      <p:ext uri="{BB962C8B-B14F-4D97-AF65-F5344CB8AC3E}">
        <p14:creationId xmlns:p14="http://schemas.microsoft.com/office/powerpoint/2010/main" val="2913935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An erster Stelle möchten wir das Problem vom zu langem Suchen in Einkaufsläden lösen. Jeder von uns kennt es, dass man durch die ganzen Gänge geht und durch Regale nach einem bestimmten Produkt sucht. Ebenfalls möchten wir aber auch das Problem lösen, dass man zu viel einkauft, was man schon Zuhause besitzt oder gar nicht erst benötigt. </a:t>
            </a:r>
          </a:p>
        </p:txBody>
      </p:sp>
      <p:sp>
        <p:nvSpPr>
          <p:cNvPr id="4" name="Foliennummernplatzhalter 3"/>
          <p:cNvSpPr>
            <a:spLocks noGrp="1"/>
          </p:cNvSpPr>
          <p:nvPr>
            <p:ph type="sldNum" sz="quarter" idx="5"/>
          </p:nvPr>
        </p:nvSpPr>
        <p:spPr/>
        <p:txBody>
          <a:bodyPr/>
          <a:lstStyle/>
          <a:p>
            <a:fld id="{694FC7D6-B610-4AB7-BEBF-256AD19BBD83}" type="slidenum">
              <a:rPr lang="de-DE"/>
              <a:t>3</a:t>
            </a:fld>
            <a:endParaRPr lang="de-DE"/>
          </a:p>
        </p:txBody>
      </p:sp>
    </p:spTree>
    <p:extLst>
      <p:ext uri="{BB962C8B-B14F-4D97-AF65-F5344CB8AC3E}">
        <p14:creationId xmlns:p14="http://schemas.microsoft.com/office/powerpoint/2010/main" val="2369407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cs typeface="Calibri"/>
              </a:rPr>
              <a:t>Unsere</a:t>
            </a:r>
            <a:r>
              <a:rPr lang="en-US" dirty="0">
                <a:cs typeface="Calibri"/>
              </a:rPr>
              <a:t> </a:t>
            </a:r>
            <a:r>
              <a:rPr lang="en-US" dirty="0" err="1">
                <a:cs typeface="Calibri"/>
              </a:rPr>
              <a:t>Zielsetzung</a:t>
            </a:r>
            <a:r>
              <a:rPr lang="en-US" dirty="0">
                <a:cs typeface="Calibri"/>
              </a:rPr>
              <a:t> </a:t>
            </a:r>
            <a:r>
              <a:rPr lang="en-US" dirty="0" err="1">
                <a:cs typeface="Calibri"/>
              </a:rPr>
              <a:t>wurde</a:t>
            </a:r>
            <a:r>
              <a:rPr lang="en-US" dirty="0">
                <a:cs typeface="Calibri"/>
              </a:rPr>
              <a:t> </a:t>
            </a:r>
            <a:r>
              <a:rPr lang="en-US" dirty="0" err="1">
                <a:cs typeface="Calibri"/>
              </a:rPr>
              <a:t>auch</a:t>
            </a:r>
            <a:r>
              <a:rPr lang="en-US" dirty="0">
                <a:cs typeface="Calibri"/>
              </a:rPr>
              <a:t> </a:t>
            </a:r>
            <a:r>
              <a:rPr lang="en-US" dirty="0" err="1">
                <a:cs typeface="Calibri"/>
              </a:rPr>
              <a:t>im</a:t>
            </a:r>
            <a:r>
              <a:rPr lang="en-US" dirty="0">
                <a:cs typeface="Calibri"/>
              </a:rPr>
              <a:t> Expose </a:t>
            </a:r>
            <a:r>
              <a:rPr lang="en-US" dirty="0" err="1">
                <a:cs typeface="Calibri"/>
              </a:rPr>
              <a:t>nochmal</a:t>
            </a:r>
            <a:r>
              <a:rPr lang="en-US" dirty="0">
                <a:cs typeface="Calibri"/>
              </a:rPr>
              <a:t> </a:t>
            </a:r>
            <a:r>
              <a:rPr lang="en-US" dirty="0" err="1">
                <a:cs typeface="Calibri"/>
              </a:rPr>
              <a:t>ausführlich</a:t>
            </a:r>
            <a:r>
              <a:rPr lang="en-US" dirty="0">
                <a:cs typeface="Calibri"/>
              </a:rPr>
              <a:t> </a:t>
            </a:r>
            <a:r>
              <a:rPr lang="en-US" dirty="0" err="1">
                <a:cs typeface="Calibri"/>
              </a:rPr>
              <a:t>beschrieben</a:t>
            </a:r>
            <a:r>
              <a:rPr lang="en-US" dirty="0">
                <a:cs typeface="Calibri"/>
              </a:rPr>
              <a:t>. </a:t>
            </a:r>
            <a:r>
              <a:rPr lang="en-US" dirty="0" err="1">
                <a:cs typeface="Calibri"/>
              </a:rPr>
              <a:t>Wir</a:t>
            </a:r>
            <a:r>
              <a:rPr lang="en-US" dirty="0">
                <a:cs typeface="Calibri"/>
              </a:rPr>
              <a:t> </a:t>
            </a:r>
            <a:r>
              <a:rPr lang="en-US" dirty="0" err="1">
                <a:cs typeface="Calibri"/>
              </a:rPr>
              <a:t>möchten</a:t>
            </a:r>
            <a:r>
              <a:rPr lang="en-US" dirty="0">
                <a:cs typeface="Calibri"/>
              </a:rPr>
              <a:t> </a:t>
            </a:r>
            <a:r>
              <a:rPr lang="en-US" dirty="0" err="1">
                <a:cs typeface="Calibri"/>
              </a:rPr>
              <a:t>mithilfe</a:t>
            </a:r>
            <a:r>
              <a:rPr lang="en-US" dirty="0">
                <a:cs typeface="Calibri"/>
              </a:rPr>
              <a:t> </a:t>
            </a:r>
            <a:r>
              <a:rPr lang="en-US" dirty="0" err="1">
                <a:cs typeface="Calibri"/>
              </a:rPr>
              <a:t>unserer</a:t>
            </a:r>
            <a:r>
              <a:rPr lang="en-US" dirty="0">
                <a:cs typeface="Calibri"/>
              </a:rPr>
              <a:t> </a:t>
            </a:r>
            <a:r>
              <a:rPr lang="en-US" dirty="0" err="1">
                <a:cs typeface="Calibri"/>
              </a:rPr>
              <a:t>Anwendung</a:t>
            </a:r>
            <a:r>
              <a:rPr lang="en-US" dirty="0">
                <a:cs typeface="Calibri"/>
              </a:rPr>
              <a:t> die </a:t>
            </a:r>
            <a:r>
              <a:rPr lang="en-US" dirty="0" err="1">
                <a:cs typeface="Calibri"/>
              </a:rPr>
              <a:t>Nutzer</a:t>
            </a:r>
            <a:r>
              <a:rPr lang="en-US" dirty="0">
                <a:cs typeface="Calibri"/>
              </a:rPr>
              <a:t> </a:t>
            </a:r>
            <a:r>
              <a:rPr lang="en-US" dirty="0" err="1">
                <a:cs typeface="Calibri"/>
              </a:rPr>
              <a:t>beim</a:t>
            </a:r>
            <a:r>
              <a:rPr lang="en-US" dirty="0">
                <a:cs typeface="Calibri"/>
              </a:rPr>
              <a:t> </a:t>
            </a:r>
            <a:r>
              <a:rPr lang="en-US" dirty="0" err="1">
                <a:cs typeface="Calibri"/>
              </a:rPr>
              <a:t>einkaufen</a:t>
            </a:r>
            <a:r>
              <a:rPr lang="en-US" dirty="0">
                <a:cs typeface="Calibri"/>
              </a:rPr>
              <a:t> Last </a:t>
            </a:r>
            <a:r>
              <a:rPr lang="en-US" dirty="0" err="1">
                <a:cs typeface="Calibri"/>
              </a:rPr>
              <a:t>entnehmen</a:t>
            </a:r>
            <a:r>
              <a:rPr lang="en-US" dirty="0">
                <a:cs typeface="Calibri"/>
              </a:rPr>
              <a:t>, </a:t>
            </a:r>
            <a:r>
              <a:rPr lang="en-US" dirty="0" err="1">
                <a:cs typeface="Calibri"/>
              </a:rPr>
              <a:t>dafür</a:t>
            </a:r>
            <a:r>
              <a:rPr lang="en-US" dirty="0">
                <a:cs typeface="Calibri"/>
              </a:rPr>
              <a:t> </a:t>
            </a:r>
            <a:r>
              <a:rPr lang="en-US" dirty="0" err="1">
                <a:cs typeface="Calibri"/>
              </a:rPr>
              <a:t>sorgen</a:t>
            </a:r>
            <a:r>
              <a:rPr lang="en-US" dirty="0">
                <a:cs typeface="Calibri"/>
              </a:rPr>
              <a:t>, </a:t>
            </a:r>
            <a:r>
              <a:rPr lang="en-US" dirty="0" err="1">
                <a:cs typeface="Calibri"/>
              </a:rPr>
              <a:t>dass</a:t>
            </a:r>
            <a:r>
              <a:rPr lang="en-US" dirty="0">
                <a:cs typeface="Calibri"/>
              </a:rPr>
              <a:t> </a:t>
            </a:r>
            <a:r>
              <a:rPr lang="en-US" dirty="0" err="1">
                <a:cs typeface="Calibri"/>
              </a:rPr>
              <a:t>nicht</a:t>
            </a:r>
            <a:r>
              <a:rPr lang="en-US" dirty="0">
                <a:cs typeface="Calibri"/>
              </a:rPr>
              <a:t> </a:t>
            </a:r>
            <a:r>
              <a:rPr lang="en-US" dirty="0" err="1">
                <a:cs typeface="Calibri"/>
              </a:rPr>
              <a:t>viel</a:t>
            </a:r>
            <a:r>
              <a:rPr lang="en-US" dirty="0">
                <a:cs typeface="Calibri"/>
              </a:rPr>
              <a:t> Zeit </a:t>
            </a:r>
            <a:r>
              <a:rPr lang="en-US" dirty="0" err="1">
                <a:cs typeface="Calibri"/>
              </a:rPr>
              <a:t>verloren</a:t>
            </a:r>
            <a:r>
              <a:rPr lang="en-US" dirty="0">
                <a:cs typeface="Calibri"/>
              </a:rPr>
              <a:t> </a:t>
            </a:r>
            <a:r>
              <a:rPr lang="en-US" dirty="0" err="1">
                <a:cs typeface="Calibri"/>
              </a:rPr>
              <a:t>geht</a:t>
            </a:r>
            <a:r>
              <a:rPr lang="en-US" dirty="0">
                <a:cs typeface="Calibri"/>
              </a:rPr>
              <a:t> und </a:t>
            </a:r>
            <a:r>
              <a:rPr lang="en-US" dirty="0" err="1">
                <a:cs typeface="Calibri"/>
              </a:rPr>
              <a:t>einen</a:t>
            </a:r>
            <a:r>
              <a:rPr lang="en-US" dirty="0">
                <a:cs typeface="Calibri"/>
              </a:rPr>
              <a:t> </a:t>
            </a:r>
            <a:r>
              <a:rPr lang="en-US" dirty="0" err="1">
                <a:cs typeface="Calibri"/>
              </a:rPr>
              <a:t>Überblick</a:t>
            </a:r>
            <a:r>
              <a:rPr lang="en-US" dirty="0">
                <a:cs typeface="Calibri"/>
              </a:rPr>
              <a:t> </a:t>
            </a:r>
            <a:r>
              <a:rPr lang="en-US" dirty="0" err="1">
                <a:cs typeface="Calibri"/>
              </a:rPr>
              <a:t>über</a:t>
            </a:r>
            <a:r>
              <a:rPr lang="en-US" dirty="0">
                <a:cs typeface="Calibri"/>
              </a:rPr>
              <a:t> die </a:t>
            </a:r>
            <a:r>
              <a:rPr lang="en-US" dirty="0" err="1">
                <a:cs typeface="Calibri"/>
              </a:rPr>
              <a:t>Einkäufe</a:t>
            </a:r>
            <a:r>
              <a:rPr lang="en-US" dirty="0">
                <a:cs typeface="Calibri"/>
              </a:rPr>
              <a:t> </a:t>
            </a:r>
            <a:r>
              <a:rPr lang="en-US" dirty="0" err="1">
                <a:cs typeface="Calibri"/>
              </a:rPr>
              <a:t>erschaffen</a:t>
            </a:r>
            <a:r>
              <a:rPr lang="en-US" dirty="0">
                <a:cs typeface="Calibri"/>
              </a:rPr>
              <a:t>. </a:t>
            </a:r>
            <a:r>
              <a:rPr lang="en-US" dirty="0" err="1">
                <a:cs typeface="Calibri"/>
              </a:rPr>
              <a:t>Ebenfalls</a:t>
            </a:r>
            <a:r>
              <a:rPr lang="en-US" dirty="0">
                <a:cs typeface="Calibri"/>
              </a:rPr>
              <a:t> </a:t>
            </a:r>
            <a:r>
              <a:rPr lang="en-US" dirty="0" err="1">
                <a:cs typeface="Calibri"/>
              </a:rPr>
              <a:t>soll</a:t>
            </a:r>
            <a:r>
              <a:rPr lang="en-US" dirty="0">
                <a:cs typeface="Calibri"/>
              </a:rPr>
              <a:t> die </a:t>
            </a:r>
            <a:r>
              <a:rPr lang="en-US" dirty="0" err="1">
                <a:cs typeface="Calibri"/>
              </a:rPr>
              <a:t>Suche</a:t>
            </a:r>
            <a:r>
              <a:rPr lang="en-US" dirty="0">
                <a:cs typeface="Calibri"/>
              </a:rPr>
              <a:t> </a:t>
            </a:r>
            <a:r>
              <a:rPr lang="en-US" dirty="0" err="1">
                <a:cs typeface="Calibri"/>
              </a:rPr>
              <a:t>nach</a:t>
            </a:r>
            <a:r>
              <a:rPr lang="en-US" dirty="0">
                <a:cs typeface="Calibri"/>
              </a:rPr>
              <a:t> </a:t>
            </a:r>
            <a:r>
              <a:rPr lang="en-US" dirty="0" err="1">
                <a:cs typeface="Calibri"/>
              </a:rPr>
              <a:t>einem</a:t>
            </a:r>
            <a:r>
              <a:rPr lang="en-US" dirty="0">
                <a:cs typeface="Calibri"/>
              </a:rPr>
              <a:t> </a:t>
            </a:r>
            <a:r>
              <a:rPr lang="en-US" dirty="0" err="1">
                <a:cs typeface="Calibri"/>
              </a:rPr>
              <a:t>bestimmten</a:t>
            </a:r>
            <a:r>
              <a:rPr lang="en-US" dirty="0">
                <a:cs typeface="Calibri"/>
              </a:rPr>
              <a:t> </a:t>
            </a:r>
            <a:r>
              <a:rPr lang="en-US" dirty="0" err="1">
                <a:cs typeface="Calibri"/>
              </a:rPr>
              <a:t>Prdoukt</a:t>
            </a:r>
            <a:r>
              <a:rPr lang="en-US" dirty="0">
                <a:cs typeface="Calibri"/>
              </a:rPr>
              <a:t> </a:t>
            </a:r>
            <a:r>
              <a:rPr lang="en-US" dirty="0" err="1">
                <a:cs typeface="Calibri"/>
              </a:rPr>
              <a:t>nicht</a:t>
            </a:r>
            <a:r>
              <a:rPr lang="en-US" dirty="0">
                <a:cs typeface="Calibri"/>
              </a:rPr>
              <a:t> </a:t>
            </a:r>
            <a:r>
              <a:rPr lang="en-US" dirty="0" err="1">
                <a:cs typeface="Calibri"/>
              </a:rPr>
              <a:t>lange</a:t>
            </a:r>
            <a:r>
              <a:rPr lang="en-US" dirty="0">
                <a:cs typeface="Calibri"/>
              </a:rPr>
              <a:t> </a:t>
            </a:r>
            <a:r>
              <a:rPr lang="en-US" dirty="0" err="1">
                <a:cs typeface="Calibri"/>
              </a:rPr>
              <a:t>dauern</a:t>
            </a:r>
            <a:r>
              <a:rPr lang="en-US" dirty="0">
                <a:cs typeface="Calibri"/>
              </a:rPr>
              <a:t>.</a:t>
            </a:r>
          </a:p>
        </p:txBody>
      </p:sp>
      <p:sp>
        <p:nvSpPr>
          <p:cNvPr id="4" name="Foliennummernplatzhalter 3"/>
          <p:cNvSpPr>
            <a:spLocks noGrp="1"/>
          </p:cNvSpPr>
          <p:nvPr>
            <p:ph type="sldNum" sz="quarter" idx="5"/>
          </p:nvPr>
        </p:nvSpPr>
        <p:spPr/>
        <p:txBody>
          <a:bodyPr/>
          <a:lstStyle/>
          <a:p>
            <a:fld id="{694FC7D6-B610-4AB7-BEBF-256AD19BBD83}" type="slidenum">
              <a:rPr lang="de-DE"/>
              <a:t>4</a:t>
            </a:fld>
            <a:endParaRPr lang="de-DE"/>
          </a:p>
        </p:txBody>
      </p:sp>
    </p:spTree>
    <p:extLst>
      <p:ext uri="{BB962C8B-B14F-4D97-AF65-F5344CB8AC3E}">
        <p14:creationId xmlns:p14="http://schemas.microsoft.com/office/powerpoint/2010/main" val="1381929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Hier ist nochmal zu erwähnen, dass die meiste Arbeit gemeinsam erledigt wurde. Wir haben uns öfters getroffen und an Zeiten, wo es mit dem Treffen nicht ganz so funktioniert hat wie geplant haben wir über zoom unsere Modelle erstellt. Uns ist es wichtig, dass wir beide gemeinsam an unserem Projekt arbeiten und die selbe Vorstellung haben, damit wir auch nicht vom Thema abweichen. Wir haben eine klare Zeiteinteilung und halten uns daran, damit wir keine halben Sachen erarbeiten und auch kein Zeitdruck vor den Audits bzw. den Open Spaces vorliegt. </a:t>
            </a:r>
          </a:p>
        </p:txBody>
      </p:sp>
      <p:sp>
        <p:nvSpPr>
          <p:cNvPr id="4" name="Foliennummernplatzhalter 3"/>
          <p:cNvSpPr>
            <a:spLocks noGrp="1"/>
          </p:cNvSpPr>
          <p:nvPr>
            <p:ph type="sldNum" sz="quarter" idx="5"/>
          </p:nvPr>
        </p:nvSpPr>
        <p:spPr/>
        <p:txBody>
          <a:bodyPr/>
          <a:lstStyle/>
          <a:p>
            <a:fld id="{694FC7D6-B610-4AB7-BEBF-256AD19BBD83}" type="slidenum">
              <a:rPr lang="de-DE"/>
              <a:t>5</a:t>
            </a:fld>
            <a:endParaRPr lang="de-DE"/>
          </a:p>
        </p:txBody>
      </p:sp>
    </p:spTree>
    <p:extLst>
      <p:ext uri="{BB962C8B-B14F-4D97-AF65-F5344CB8AC3E}">
        <p14:creationId xmlns:p14="http://schemas.microsoft.com/office/powerpoint/2010/main" val="4027327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cs typeface="Calibri"/>
              </a:rPr>
              <a:t>Gewählte</a:t>
            </a:r>
            <a:r>
              <a:rPr lang="en-US" dirty="0">
                <a:cs typeface="Calibri"/>
              </a:rPr>
              <a:t> </a:t>
            </a:r>
            <a:r>
              <a:rPr lang="en-US" dirty="0" err="1">
                <a:cs typeface="Calibri"/>
              </a:rPr>
              <a:t>Methoden</a:t>
            </a:r>
            <a:r>
              <a:rPr lang="en-US" dirty="0">
                <a:cs typeface="Calibri"/>
              </a:rPr>
              <a:t> </a:t>
            </a:r>
            <a:r>
              <a:rPr lang="en-US" dirty="0" err="1">
                <a:cs typeface="Calibri"/>
              </a:rPr>
              <a:t>mit</a:t>
            </a:r>
            <a:r>
              <a:rPr lang="en-US" dirty="0">
                <a:cs typeface="Calibri"/>
              </a:rPr>
              <a:t> der </a:t>
            </a:r>
            <a:r>
              <a:rPr lang="en-US" dirty="0" err="1">
                <a:cs typeface="Calibri"/>
              </a:rPr>
              <a:t>jeweiligen</a:t>
            </a:r>
            <a:r>
              <a:rPr lang="en-US" dirty="0">
                <a:cs typeface="Calibri"/>
              </a:rPr>
              <a:t> </a:t>
            </a:r>
            <a:r>
              <a:rPr lang="en-US" dirty="0" err="1">
                <a:cs typeface="Calibri"/>
              </a:rPr>
              <a:t>Begründung</a:t>
            </a:r>
            <a:r>
              <a:rPr lang="en-US" dirty="0">
                <a:cs typeface="Calibri"/>
              </a:rPr>
              <a:t> </a:t>
            </a:r>
            <a:r>
              <a:rPr lang="en-US" dirty="0" err="1">
                <a:cs typeface="Calibri"/>
              </a:rPr>
              <a:t>wieso</a:t>
            </a:r>
            <a:r>
              <a:rPr lang="en-US" dirty="0">
                <a:cs typeface="Calibri"/>
              </a:rPr>
              <a:t> </a:t>
            </a:r>
            <a:r>
              <a:rPr lang="en-US" dirty="0" err="1">
                <a:cs typeface="Calibri"/>
              </a:rPr>
              <a:t>diese</a:t>
            </a:r>
            <a:r>
              <a:rPr lang="en-US" dirty="0">
                <a:cs typeface="Calibri"/>
              </a:rPr>
              <a:t> Methode </a:t>
            </a:r>
            <a:r>
              <a:rPr lang="en-US" dirty="0" err="1">
                <a:cs typeface="Calibri"/>
              </a:rPr>
              <a:t>für</a:t>
            </a:r>
            <a:r>
              <a:rPr lang="en-US" dirty="0">
                <a:cs typeface="Calibri"/>
              </a:rPr>
              <a:t> das Projekt </a:t>
            </a:r>
            <a:r>
              <a:rPr lang="en-US" dirty="0" err="1">
                <a:cs typeface="Calibri"/>
              </a:rPr>
              <a:t>genutzt</a:t>
            </a:r>
            <a:r>
              <a:rPr lang="en-US" dirty="0">
                <a:cs typeface="Calibri"/>
              </a:rPr>
              <a:t> </a:t>
            </a:r>
            <a:r>
              <a:rPr lang="en-US" dirty="0" err="1">
                <a:cs typeface="Calibri"/>
              </a:rPr>
              <a:t>worden</a:t>
            </a:r>
            <a:r>
              <a:rPr lang="en-US" dirty="0">
                <a:cs typeface="Calibri"/>
              </a:rPr>
              <a:t> </a:t>
            </a:r>
            <a:r>
              <a:rPr lang="en-US" dirty="0" err="1">
                <a:cs typeface="Calibri"/>
              </a:rPr>
              <a:t>ist</a:t>
            </a:r>
            <a:r>
              <a:rPr lang="en-US" dirty="0">
                <a:cs typeface="Calibri"/>
              </a:rPr>
              <a:t>!</a:t>
            </a:r>
          </a:p>
          <a:p>
            <a:r>
              <a:rPr lang="en-US" dirty="0">
                <a:cs typeface="Calibri"/>
              </a:rPr>
              <a:t>Hier </a:t>
            </a:r>
            <a:r>
              <a:rPr lang="en-US" dirty="0" err="1">
                <a:cs typeface="Calibri"/>
              </a:rPr>
              <a:t>wurde</a:t>
            </a:r>
            <a:r>
              <a:rPr lang="en-US" dirty="0">
                <a:cs typeface="Calibri"/>
              </a:rPr>
              <a:t> </a:t>
            </a:r>
            <a:r>
              <a:rPr lang="en-US" dirty="0" err="1">
                <a:cs typeface="Calibri"/>
              </a:rPr>
              <a:t>alles</a:t>
            </a:r>
            <a:r>
              <a:rPr lang="en-US" dirty="0">
                <a:cs typeface="Calibri"/>
              </a:rPr>
              <a:t> </a:t>
            </a:r>
            <a:r>
              <a:rPr lang="en-US" dirty="0" err="1">
                <a:cs typeface="Calibri"/>
              </a:rPr>
              <a:t>nur</a:t>
            </a:r>
            <a:r>
              <a:rPr lang="en-US" dirty="0">
                <a:cs typeface="Calibri"/>
              </a:rPr>
              <a:t> </a:t>
            </a:r>
            <a:r>
              <a:rPr lang="en-US" dirty="0" err="1">
                <a:cs typeface="Calibri"/>
              </a:rPr>
              <a:t>grob</a:t>
            </a:r>
            <a:r>
              <a:rPr lang="en-US" dirty="0">
                <a:cs typeface="Calibri"/>
              </a:rPr>
              <a:t> </a:t>
            </a:r>
            <a:r>
              <a:rPr lang="en-US" dirty="0" err="1">
                <a:cs typeface="Calibri"/>
              </a:rPr>
              <a:t>dargestellt</a:t>
            </a:r>
            <a:r>
              <a:rPr lang="en-US" dirty="0">
                <a:cs typeface="Calibri"/>
              </a:rPr>
              <a:t> und </a:t>
            </a:r>
            <a:r>
              <a:rPr lang="en-US" dirty="0" err="1">
                <a:cs typeface="Calibri"/>
              </a:rPr>
              <a:t>Stichpunktartig</a:t>
            </a:r>
            <a:r>
              <a:rPr lang="en-US" dirty="0">
                <a:cs typeface="Calibri"/>
              </a:rPr>
              <a:t> </a:t>
            </a:r>
            <a:r>
              <a:rPr lang="en-US" dirty="0" err="1">
                <a:cs typeface="Calibri"/>
              </a:rPr>
              <a:t>zusammengefasst</a:t>
            </a:r>
            <a:r>
              <a:rPr lang="en-US" dirty="0">
                <a:cs typeface="Calibri"/>
              </a:rPr>
              <a:t>. Die </a:t>
            </a:r>
            <a:r>
              <a:rPr lang="en-US" dirty="0" err="1">
                <a:cs typeface="Calibri"/>
              </a:rPr>
              <a:t>ausführliche</a:t>
            </a:r>
            <a:r>
              <a:rPr lang="en-US" dirty="0">
                <a:cs typeface="Calibri"/>
              </a:rPr>
              <a:t> </a:t>
            </a:r>
            <a:r>
              <a:rPr lang="en-US" dirty="0" err="1">
                <a:cs typeface="Calibri"/>
              </a:rPr>
              <a:t>Erläuterung</a:t>
            </a:r>
            <a:r>
              <a:rPr lang="en-US" dirty="0">
                <a:cs typeface="Calibri"/>
              </a:rPr>
              <a:t> </a:t>
            </a:r>
            <a:r>
              <a:rPr lang="en-US" dirty="0" err="1">
                <a:cs typeface="Calibri"/>
              </a:rPr>
              <a:t>liegt</a:t>
            </a:r>
            <a:r>
              <a:rPr lang="en-US" dirty="0">
                <a:cs typeface="Calibri"/>
              </a:rPr>
              <a:t> in </a:t>
            </a:r>
            <a:r>
              <a:rPr lang="en-US" dirty="0" err="1">
                <a:cs typeface="Calibri"/>
              </a:rPr>
              <a:t>unseren</a:t>
            </a:r>
            <a:r>
              <a:rPr lang="en-US" dirty="0">
                <a:cs typeface="Calibri"/>
              </a:rPr>
              <a:t> </a:t>
            </a:r>
            <a:r>
              <a:rPr lang="en-US" dirty="0" err="1">
                <a:cs typeface="Calibri"/>
              </a:rPr>
              <a:t>Github</a:t>
            </a:r>
            <a:r>
              <a:rPr lang="en-US" dirty="0">
                <a:cs typeface="Calibri"/>
              </a:rPr>
              <a:t> </a:t>
            </a:r>
            <a:r>
              <a:rPr lang="en-US" dirty="0" err="1">
                <a:cs typeface="Calibri"/>
              </a:rPr>
              <a:t>unter</a:t>
            </a:r>
            <a:r>
              <a:rPr lang="en-US" dirty="0">
                <a:cs typeface="Calibri"/>
              </a:rPr>
              <a:t> </a:t>
            </a:r>
            <a:r>
              <a:rPr lang="en-US" dirty="0" err="1">
                <a:cs typeface="Calibri"/>
              </a:rPr>
              <a:t>Artefakte</a:t>
            </a:r>
            <a:r>
              <a:rPr lang="en-US" dirty="0">
                <a:cs typeface="Calibri"/>
              </a:rPr>
              <a:t>. </a:t>
            </a:r>
          </a:p>
        </p:txBody>
      </p:sp>
      <p:sp>
        <p:nvSpPr>
          <p:cNvPr id="4" name="Foliennummernplatzhalter 3"/>
          <p:cNvSpPr>
            <a:spLocks noGrp="1"/>
          </p:cNvSpPr>
          <p:nvPr>
            <p:ph type="sldNum" sz="quarter" idx="5"/>
          </p:nvPr>
        </p:nvSpPr>
        <p:spPr/>
        <p:txBody>
          <a:bodyPr/>
          <a:lstStyle/>
          <a:p>
            <a:fld id="{694FC7D6-B610-4AB7-BEBF-256AD19BBD83}" type="slidenum">
              <a:rPr lang="de-DE"/>
              <a:t>7</a:t>
            </a:fld>
            <a:endParaRPr lang="de-DE"/>
          </a:p>
        </p:txBody>
      </p:sp>
    </p:spTree>
    <p:extLst>
      <p:ext uri="{BB962C8B-B14F-4D97-AF65-F5344CB8AC3E}">
        <p14:creationId xmlns:p14="http://schemas.microsoft.com/office/powerpoint/2010/main" val="4078524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Wie </a:t>
            </a:r>
            <a:r>
              <a:rPr lang="en-US" dirty="0" err="1">
                <a:cs typeface="Calibri"/>
              </a:rPr>
              <a:t>auch</a:t>
            </a:r>
            <a:r>
              <a:rPr lang="en-US" dirty="0">
                <a:cs typeface="Calibri"/>
              </a:rPr>
              <a:t> </a:t>
            </a:r>
            <a:r>
              <a:rPr lang="en-US" dirty="0" err="1">
                <a:cs typeface="Calibri"/>
              </a:rPr>
              <a:t>bei</a:t>
            </a:r>
            <a:r>
              <a:rPr lang="en-US" dirty="0">
                <a:cs typeface="Calibri"/>
              </a:rPr>
              <a:t> den </a:t>
            </a:r>
            <a:r>
              <a:rPr lang="en-US" dirty="0" err="1">
                <a:cs typeface="Calibri"/>
              </a:rPr>
              <a:t>anderen</a:t>
            </a:r>
            <a:r>
              <a:rPr lang="en-US" dirty="0">
                <a:cs typeface="Calibri"/>
              </a:rPr>
              <a:t> </a:t>
            </a:r>
            <a:r>
              <a:rPr lang="en-US" dirty="0" err="1">
                <a:cs typeface="Calibri"/>
              </a:rPr>
              <a:t>Modellen</a:t>
            </a:r>
            <a:r>
              <a:rPr lang="en-US" dirty="0">
                <a:cs typeface="Calibri"/>
              </a:rPr>
              <a:t> </a:t>
            </a:r>
            <a:r>
              <a:rPr lang="en-US" dirty="0" err="1">
                <a:cs typeface="Calibri"/>
              </a:rPr>
              <a:t>ist</a:t>
            </a:r>
            <a:r>
              <a:rPr lang="en-US" dirty="0">
                <a:cs typeface="Calibri"/>
              </a:rPr>
              <a:t> </a:t>
            </a:r>
            <a:r>
              <a:rPr lang="en-US" dirty="0" err="1">
                <a:cs typeface="Calibri"/>
              </a:rPr>
              <a:t>diese</a:t>
            </a:r>
            <a:r>
              <a:rPr lang="en-US" dirty="0">
                <a:cs typeface="Calibri"/>
              </a:rPr>
              <a:t> </a:t>
            </a:r>
            <a:r>
              <a:rPr lang="en-US" dirty="0" err="1">
                <a:cs typeface="Calibri"/>
              </a:rPr>
              <a:t>nicht</a:t>
            </a:r>
            <a:r>
              <a:rPr lang="en-US" dirty="0">
                <a:cs typeface="Calibri"/>
              </a:rPr>
              <a:t> </a:t>
            </a:r>
            <a:r>
              <a:rPr lang="en-US" dirty="0" err="1">
                <a:cs typeface="Calibri"/>
              </a:rPr>
              <a:t>ganz</a:t>
            </a:r>
            <a:r>
              <a:rPr lang="en-US" dirty="0">
                <a:cs typeface="Calibri"/>
              </a:rPr>
              <a:t> </a:t>
            </a:r>
            <a:r>
              <a:rPr lang="en-US" dirty="0" err="1">
                <a:cs typeface="Calibri"/>
              </a:rPr>
              <a:t>vollendet</a:t>
            </a:r>
            <a:r>
              <a:rPr lang="en-US" dirty="0">
                <a:cs typeface="Calibri"/>
              </a:rPr>
              <a:t>, da </a:t>
            </a:r>
            <a:r>
              <a:rPr lang="en-US" dirty="0" err="1">
                <a:cs typeface="Calibri"/>
              </a:rPr>
              <a:t>während</a:t>
            </a:r>
            <a:r>
              <a:rPr lang="en-US" dirty="0">
                <a:cs typeface="Calibri"/>
              </a:rPr>
              <a:t> der </a:t>
            </a:r>
            <a:r>
              <a:rPr lang="en-US" dirty="0" err="1">
                <a:cs typeface="Calibri"/>
              </a:rPr>
              <a:t>Entwicklung</a:t>
            </a:r>
            <a:r>
              <a:rPr lang="en-US" dirty="0">
                <a:cs typeface="Calibri"/>
              </a:rPr>
              <a:t> </a:t>
            </a:r>
            <a:r>
              <a:rPr lang="en-US" dirty="0" err="1">
                <a:cs typeface="Calibri"/>
              </a:rPr>
              <a:t>unserer</a:t>
            </a:r>
            <a:r>
              <a:rPr lang="en-US" dirty="0">
                <a:cs typeface="Calibri"/>
              </a:rPr>
              <a:t> Anwendung positive und negative </a:t>
            </a:r>
            <a:r>
              <a:rPr lang="en-US" dirty="0" err="1">
                <a:cs typeface="Calibri"/>
              </a:rPr>
              <a:t>Aspekte</a:t>
            </a:r>
            <a:r>
              <a:rPr lang="en-US" dirty="0">
                <a:cs typeface="Calibri"/>
              </a:rPr>
              <a:t> </a:t>
            </a:r>
            <a:r>
              <a:rPr lang="en-US" dirty="0" err="1">
                <a:cs typeface="Calibri"/>
              </a:rPr>
              <a:t>sich</a:t>
            </a:r>
            <a:r>
              <a:rPr lang="en-US" dirty="0">
                <a:cs typeface="Calibri"/>
              </a:rPr>
              <a:t> </a:t>
            </a:r>
            <a:r>
              <a:rPr lang="en-US" dirty="0" err="1">
                <a:cs typeface="Calibri"/>
              </a:rPr>
              <a:t>offenbaren</a:t>
            </a:r>
            <a:r>
              <a:rPr lang="en-US" dirty="0">
                <a:cs typeface="Calibri"/>
              </a:rPr>
              <a:t> </a:t>
            </a:r>
            <a:r>
              <a:rPr lang="en-US" dirty="0" err="1">
                <a:cs typeface="Calibri"/>
              </a:rPr>
              <a:t>werden</a:t>
            </a:r>
            <a:r>
              <a:rPr lang="en-US" dirty="0">
                <a:cs typeface="Calibri"/>
              </a:rPr>
              <a:t>. </a:t>
            </a:r>
            <a:r>
              <a:rPr lang="en-US" dirty="0" err="1">
                <a:cs typeface="Calibri"/>
              </a:rPr>
              <a:t>Dementsprechend</a:t>
            </a:r>
            <a:r>
              <a:rPr lang="en-US" dirty="0">
                <a:cs typeface="Calibri"/>
              </a:rPr>
              <a:t> </a:t>
            </a:r>
            <a:r>
              <a:rPr lang="en-US" dirty="0" err="1">
                <a:cs typeface="Calibri"/>
              </a:rPr>
              <a:t>ist</a:t>
            </a:r>
            <a:r>
              <a:rPr lang="en-US" dirty="0">
                <a:cs typeface="Calibri"/>
              </a:rPr>
              <a:t> dies </a:t>
            </a:r>
            <a:r>
              <a:rPr lang="en-US" dirty="0" err="1">
                <a:cs typeface="Calibri"/>
              </a:rPr>
              <a:t>nur</a:t>
            </a:r>
            <a:r>
              <a:rPr lang="en-US" dirty="0">
                <a:cs typeface="Calibri"/>
              </a:rPr>
              <a:t> </a:t>
            </a:r>
            <a:r>
              <a:rPr lang="en-US" dirty="0" err="1">
                <a:cs typeface="Calibri"/>
              </a:rPr>
              <a:t>unser</a:t>
            </a:r>
            <a:r>
              <a:rPr lang="en-US" dirty="0">
                <a:cs typeface="Calibri"/>
              </a:rPr>
              <a:t> </a:t>
            </a:r>
            <a:r>
              <a:rPr lang="en-US" dirty="0" err="1">
                <a:cs typeface="Calibri"/>
              </a:rPr>
              <a:t>erster</a:t>
            </a:r>
            <a:r>
              <a:rPr lang="en-US" dirty="0">
                <a:cs typeface="Calibri"/>
              </a:rPr>
              <a:t> </a:t>
            </a:r>
            <a:r>
              <a:rPr lang="en-US" dirty="0" err="1">
                <a:cs typeface="Calibri"/>
              </a:rPr>
              <a:t>Gedanke</a:t>
            </a:r>
            <a:r>
              <a:rPr lang="en-US" dirty="0">
                <a:cs typeface="Calibri"/>
              </a:rPr>
              <a:t>.</a:t>
            </a:r>
          </a:p>
        </p:txBody>
      </p:sp>
      <p:sp>
        <p:nvSpPr>
          <p:cNvPr id="4" name="Foliennummernplatzhalter 3"/>
          <p:cNvSpPr>
            <a:spLocks noGrp="1"/>
          </p:cNvSpPr>
          <p:nvPr>
            <p:ph type="sldNum" sz="quarter" idx="5"/>
          </p:nvPr>
        </p:nvSpPr>
        <p:spPr/>
        <p:txBody>
          <a:bodyPr/>
          <a:lstStyle/>
          <a:p>
            <a:fld id="{694FC7D6-B610-4AB7-BEBF-256AD19BBD83}" type="slidenum">
              <a:rPr lang="de-DE"/>
              <a:t>8</a:t>
            </a:fld>
            <a:endParaRPr lang="de-DE"/>
          </a:p>
        </p:txBody>
      </p:sp>
    </p:spTree>
    <p:extLst>
      <p:ext uri="{BB962C8B-B14F-4D97-AF65-F5344CB8AC3E}">
        <p14:creationId xmlns:p14="http://schemas.microsoft.com/office/powerpoint/2010/main" val="393602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Zur Darstellung und auch zur Verständlichkeit des Problemraums und der Zielsetzung wurden verschiedene Domänenmodelle dargestellt.</a:t>
            </a:r>
          </a:p>
        </p:txBody>
      </p:sp>
      <p:sp>
        <p:nvSpPr>
          <p:cNvPr id="4" name="Foliennummernplatzhalter 3"/>
          <p:cNvSpPr>
            <a:spLocks noGrp="1"/>
          </p:cNvSpPr>
          <p:nvPr>
            <p:ph type="sldNum" sz="quarter" idx="5"/>
          </p:nvPr>
        </p:nvSpPr>
        <p:spPr/>
        <p:txBody>
          <a:bodyPr/>
          <a:lstStyle/>
          <a:p>
            <a:fld id="{694FC7D6-B610-4AB7-BEBF-256AD19BBD83}" type="slidenum">
              <a:rPr lang="de-DE"/>
              <a:t>9</a:t>
            </a:fld>
            <a:endParaRPr lang="de-DE"/>
          </a:p>
        </p:txBody>
      </p:sp>
    </p:spTree>
    <p:extLst>
      <p:ext uri="{BB962C8B-B14F-4D97-AF65-F5344CB8AC3E}">
        <p14:creationId xmlns:p14="http://schemas.microsoft.com/office/powerpoint/2010/main" val="2402735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Hier ist unsere Problemdomäne als ein UML-Klassendiagramm zu sehen. Wir haben versucht, unsere Problemstellung für jeden verständlich darzustellen und das Problem anhand der Domäne kurz zu beschreiben.</a:t>
            </a:r>
          </a:p>
        </p:txBody>
      </p:sp>
      <p:sp>
        <p:nvSpPr>
          <p:cNvPr id="4" name="Foliennummernplatzhalter 3"/>
          <p:cNvSpPr>
            <a:spLocks noGrp="1"/>
          </p:cNvSpPr>
          <p:nvPr>
            <p:ph type="sldNum" sz="quarter" idx="5"/>
          </p:nvPr>
        </p:nvSpPr>
        <p:spPr/>
        <p:txBody>
          <a:bodyPr/>
          <a:lstStyle/>
          <a:p>
            <a:fld id="{694FC7D6-B610-4AB7-BEBF-256AD19BBD83}" type="slidenum">
              <a:rPr lang="de-DE"/>
              <a:t>10</a:t>
            </a:fld>
            <a:endParaRPr lang="de-DE"/>
          </a:p>
        </p:txBody>
      </p:sp>
    </p:spTree>
    <p:extLst>
      <p:ext uri="{BB962C8B-B14F-4D97-AF65-F5344CB8AC3E}">
        <p14:creationId xmlns:p14="http://schemas.microsoft.com/office/powerpoint/2010/main" val="2573933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 Problemdomäne ist mit dem Concept </a:t>
            </a:r>
            <a:r>
              <a:rPr lang="de-DE" err="1"/>
              <a:t>Map</a:t>
            </a:r>
            <a:r>
              <a:rPr lang="de-DE"/>
              <a:t>, was hier dargestellt wird für Nutzer oder Personen viel verständlicher, die nicht viel mit dem Thema zutun haben und sich damit nicht besonders beschäftigt haben. Somit ist unsere Problemstellung einfacher mit dieser Domäne dargestellt.</a:t>
            </a:r>
            <a:endParaRPr lang="en-US"/>
          </a:p>
        </p:txBody>
      </p:sp>
      <p:sp>
        <p:nvSpPr>
          <p:cNvPr id="4" name="Foliennummernplatzhalter 3"/>
          <p:cNvSpPr>
            <a:spLocks noGrp="1"/>
          </p:cNvSpPr>
          <p:nvPr>
            <p:ph type="sldNum" sz="quarter" idx="5"/>
          </p:nvPr>
        </p:nvSpPr>
        <p:spPr/>
        <p:txBody>
          <a:bodyPr/>
          <a:lstStyle/>
          <a:p>
            <a:fld id="{694FC7D6-B610-4AB7-BEBF-256AD19BBD83}" type="slidenum">
              <a:rPr lang="de-DE"/>
              <a:t>11</a:t>
            </a:fld>
            <a:endParaRPr lang="de-DE"/>
          </a:p>
        </p:txBody>
      </p:sp>
    </p:spTree>
    <p:extLst>
      <p:ext uri="{BB962C8B-B14F-4D97-AF65-F5344CB8AC3E}">
        <p14:creationId xmlns:p14="http://schemas.microsoft.com/office/powerpoint/2010/main" val="1124357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01.12.20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404316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01.12.20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1699206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01.12.20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80995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01.12.20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3433200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01.12.20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835585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3EB3054-B75A-4BD7-8B3E-8DC0F614FAF3}" type="datetimeFigureOut">
              <a:rPr lang="de-DE" smtClean="0"/>
              <a:t>01.12.20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742901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3EB3054-B75A-4BD7-8B3E-8DC0F614FAF3}" type="datetimeFigureOut">
              <a:rPr lang="de-DE" smtClean="0"/>
              <a:t>01.12.20</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024084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3EB3054-B75A-4BD7-8B3E-8DC0F614FAF3}" type="datetimeFigureOut">
              <a:rPr lang="de-DE" smtClean="0"/>
              <a:t>01.12.20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440206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3EB3054-B75A-4BD7-8B3E-8DC0F614FAF3}" type="datetimeFigureOut">
              <a:rPr lang="de-DE" smtClean="0"/>
              <a:t>01.12.20</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308769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01.12.20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345388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01.12.20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509888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B3054-B75A-4BD7-8B3E-8DC0F614FAF3}" type="datetimeFigureOut">
              <a:rPr lang="de-DE" smtClean="0"/>
              <a:t>01.12.20</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006FE-6571-4354-8775-F8708372C227}" type="slidenum">
              <a:rPr lang="de-DE" smtClean="0"/>
              <a:t>‹Nr.›</a:t>
            </a:fld>
            <a:endParaRPr lang="de-DE"/>
          </a:p>
        </p:txBody>
      </p:sp>
    </p:spTree>
    <p:extLst>
      <p:ext uri="{BB962C8B-B14F-4D97-AF65-F5344CB8AC3E}">
        <p14:creationId xmlns:p14="http://schemas.microsoft.com/office/powerpoint/2010/main" val="594725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9">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p:cNvSpPr>
            <a:spLocks noGrp="1"/>
          </p:cNvSpPr>
          <p:nvPr>
            <p:ph type="ctrTitle"/>
          </p:nvPr>
        </p:nvSpPr>
        <p:spPr>
          <a:xfrm>
            <a:off x="1537097" y="1428750"/>
            <a:ext cx="9117807" cy="2105026"/>
          </a:xfrm>
        </p:spPr>
        <p:txBody>
          <a:bodyPr>
            <a:normAutofit/>
          </a:bodyPr>
          <a:lstStyle/>
          <a:p>
            <a:r>
              <a:rPr lang="de-DE" err="1">
                <a:cs typeface="Calibri Light"/>
              </a:rPr>
              <a:t>Visit'n'Buy</a:t>
            </a:r>
            <a:br>
              <a:rPr lang="de-DE">
                <a:cs typeface="Calibri Light"/>
              </a:rPr>
            </a:br>
            <a:r>
              <a:rPr lang="de-DE">
                <a:cs typeface="Calibri Light"/>
              </a:rPr>
              <a:t>Audit 1</a:t>
            </a:r>
            <a:endParaRPr lang="de-DE"/>
          </a:p>
        </p:txBody>
      </p:sp>
      <p:sp>
        <p:nvSpPr>
          <p:cNvPr id="3" name="Untertitel 2"/>
          <p:cNvSpPr>
            <a:spLocks noGrp="1"/>
          </p:cNvSpPr>
          <p:nvPr>
            <p:ph type="subTitle" idx="1"/>
          </p:nvPr>
        </p:nvSpPr>
        <p:spPr>
          <a:xfrm>
            <a:off x="1537097" y="3960557"/>
            <a:ext cx="9117807" cy="1097215"/>
          </a:xfrm>
        </p:spPr>
        <p:txBody>
          <a:bodyPr vert="horz" lIns="91440" tIns="45720" rIns="91440" bIns="45720" rtlCol="0">
            <a:normAutofit/>
          </a:bodyPr>
          <a:lstStyle/>
          <a:p>
            <a:r>
              <a:rPr lang="de-DE">
                <a:cs typeface="Calibri"/>
              </a:rPr>
              <a:t>Hilal </a:t>
            </a:r>
            <a:r>
              <a:rPr lang="de-DE" err="1">
                <a:cs typeface="Calibri"/>
              </a:rPr>
              <a:t>Karatay</a:t>
            </a:r>
          </a:p>
          <a:p>
            <a:r>
              <a:rPr lang="de-DE" err="1">
                <a:cs typeface="Calibri"/>
              </a:rPr>
              <a:t>Tugce</a:t>
            </a:r>
            <a:r>
              <a:rPr lang="de-DE">
                <a:cs typeface="Calibri"/>
              </a:rPr>
              <a:t> Atay</a:t>
            </a:r>
          </a:p>
        </p:txBody>
      </p:sp>
      <p:cxnSp>
        <p:nvCxnSpPr>
          <p:cNvPr id="15" name="Straight Connector 11">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499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7">
            <a:extLst>
              <a:ext uri="{FF2B5EF4-FFF2-40B4-BE49-F238E27FC236}">
                <a16:creationId xmlns:a16="http://schemas.microsoft.com/office/drawing/2014/main" id="{1D488B95-D027-4EB9-BA51-A11EE6DCF041}"/>
              </a:ext>
            </a:extLst>
          </p:cNvPr>
          <p:cNvPicPr>
            <a:picLocks noGrp="1" noChangeAspect="1"/>
          </p:cNvPicPr>
          <p:nvPr>
            <p:ph idx="1"/>
          </p:nvPr>
        </p:nvPicPr>
        <p:blipFill>
          <a:blip r:embed="rId3"/>
          <a:stretch>
            <a:fillRect/>
          </a:stretch>
        </p:blipFill>
        <p:spPr>
          <a:xfrm>
            <a:off x="1049734" y="-34843"/>
            <a:ext cx="10636818" cy="7013390"/>
          </a:xfrm>
        </p:spPr>
      </p:pic>
    </p:spTree>
    <p:extLst>
      <p:ext uri="{BB962C8B-B14F-4D97-AF65-F5344CB8AC3E}">
        <p14:creationId xmlns:p14="http://schemas.microsoft.com/office/powerpoint/2010/main" val="2027040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4">
            <a:extLst>
              <a:ext uri="{FF2B5EF4-FFF2-40B4-BE49-F238E27FC236}">
                <a16:creationId xmlns:a16="http://schemas.microsoft.com/office/drawing/2014/main" id="{09A46CF9-1D07-4AE5-8EED-6639A8F50FF6}"/>
              </a:ext>
            </a:extLst>
          </p:cNvPr>
          <p:cNvPicPr>
            <a:picLocks noGrp="1" noChangeAspect="1"/>
          </p:cNvPicPr>
          <p:nvPr>
            <p:ph idx="1"/>
          </p:nvPr>
        </p:nvPicPr>
        <p:blipFill>
          <a:blip r:embed="rId3"/>
          <a:stretch>
            <a:fillRect/>
          </a:stretch>
        </p:blipFill>
        <p:spPr>
          <a:xfrm>
            <a:off x="1059631" y="232353"/>
            <a:ext cx="10072738" cy="6627440"/>
          </a:xfrm>
        </p:spPr>
      </p:pic>
    </p:spTree>
    <p:extLst>
      <p:ext uri="{BB962C8B-B14F-4D97-AF65-F5344CB8AC3E}">
        <p14:creationId xmlns:p14="http://schemas.microsoft.com/office/powerpoint/2010/main" val="2798561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4">
            <a:extLst>
              <a:ext uri="{FF2B5EF4-FFF2-40B4-BE49-F238E27FC236}">
                <a16:creationId xmlns:a16="http://schemas.microsoft.com/office/drawing/2014/main" id="{291C4A13-40E4-4967-A819-C506412CE91A}"/>
              </a:ext>
            </a:extLst>
          </p:cNvPr>
          <p:cNvPicPr>
            <a:picLocks noGrp="1" noChangeAspect="1"/>
          </p:cNvPicPr>
          <p:nvPr>
            <p:ph idx="1"/>
          </p:nvPr>
        </p:nvPicPr>
        <p:blipFill>
          <a:blip r:embed="rId3"/>
          <a:stretch>
            <a:fillRect/>
          </a:stretch>
        </p:blipFill>
        <p:spPr>
          <a:xfrm>
            <a:off x="1069527" y="4743"/>
            <a:ext cx="10498270" cy="6924324"/>
          </a:xfrm>
        </p:spPr>
      </p:pic>
    </p:spTree>
    <p:extLst>
      <p:ext uri="{BB962C8B-B14F-4D97-AF65-F5344CB8AC3E}">
        <p14:creationId xmlns:p14="http://schemas.microsoft.com/office/powerpoint/2010/main" val="3607916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EDBF37-BBDE-4479-9274-A96EE322EA9A}"/>
              </a:ext>
            </a:extLst>
          </p:cNvPr>
          <p:cNvSpPr>
            <a:spLocks noGrp="1"/>
          </p:cNvSpPr>
          <p:nvPr>
            <p:ph type="title"/>
          </p:nvPr>
        </p:nvSpPr>
        <p:spPr/>
        <p:txBody>
          <a:bodyPr/>
          <a:lstStyle/>
          <a:p>
            <a:pPr algn="ctr"/>
            <a:r>
              <a:rPr lang="de-DE">
                <a:cs typeface="Calibri Light"/>
              </a:rPr>
              <a:t>Zielhierarchie</a:t>
            </a:r>
          </a:p>
        </p:txBody>
      </p:sp>
      <p:sp>
        <p:nvSpPr>
          <p:cNvPr id="3" name="Inhaltsplatzhalter 2">
            <a:extLst>
              <a:ext uri="{FF2B5EF4-FFF2-40B4-BE49-F238E27FC236}">
                <a16:creationId xmlns:a16="http://schemas.microsoft.com/office/drawing/2014/main" id="{09DE9CD5-F93F-4B0B-BF3B-4CAFC7A3BAC7}"/>
              </a:ext>
            </a:extLst>
          </p:cNvPr>
          <p:cNvSpPr>
            <a:spLocks noGrp="1"/>
          </p:cNvSpPr>
          <p:nvPr>
            <p:ph idx="1"/>
          </p:nvPr>
        </p:nvSpPr>
        <p:spPr/>
        <p:txBody>
          <a:bodyPr vert="horz" lIns="91440" tIns="45720" rIns="91440" bIns="45720" rtlCol="0" anchor="t">
            <a:normAutofit/>
          </a:bodyPr>
          <a:lstStyle/>
          <a:p>
            <a:pPr marL="0" indent="0">
              <a:buNone/>
            </a:pPr>
            <a:r>
              <a:rPr lang="de-DE" dirty="0">
                <a:cs typeface="Calibri"/>
              </a:rPr>
              <a:t>Es gibt natürlich ein Hauptziel in der Anwendung. Um dieses Ziel zu erreichen gibt es noch einige weitere Unterziele. Die Zielhierarchie hat </a:t>
            </a:r>
            <a:r>
              <a:rPr lang="de-DE">
                <a:cs typeface="Calibri"/>
              </a:rPr>
              <a:t>dabei die Aufgaben : </a:t>
            </a:r>
            <a:endParaRPr lang="de-DE">
              <a:ea typeface="+mn-lt"/>
              <a:cs typeface="+mn-lt"/>
            </a:endParaRPr>
          </a:p>
          <a:p>
            <a:pPr marL="0" indent="0">
              <a:buNone/>
            </a:pPr>
            <a:endParaRPr lang="de-DE" dirty="0">
              <a:ea typeface="+mn-lt"/>
              <a:cs typeface="+mn-lt"/>
            </a:endParaRPr>
          </a:p>
          <a:p>
            <a:pPr marL="457200" indent="-457200"/>
            <a:r>
              <a:rPr lang="de-DE">
                <a:ea typeface="+mn-lt"/>
                <a:cs typeface="+mn-lt"/>
              </a:rPr>
              <a:t>Auflistung der Ziele</a:t>
            </a:r>
          </a:p>
          <a:p>
            <a:pPr marL="457200" indent="-457200"/>
            <a:r>
              <a:rPr lang="de-DE">
                <a:ea typeface="+mn-lt"/>
                <a:cs typeface="+mn-lt"/>
              </a:rPr>
              <a:t>Sortierung der Ziele nach Wichtigkeit</a:t>
            </a:r>
          </a:p>
          <a:p>
            <a:pPr marL="457200" indent="-457200"/>
            <a:r>
              <a:rPr lang="de-DE">
                <a:ea typeface="+mn-lt"/>
                <a:cs typeface="+mn-lt"/>
              </a:rPr>
              <a:t>Kategorisierte Ziele nach bestimmten Zielen </a:t>
            </a:r>
            <a:endParaRPr lang="de-DE">
              <a:cs typeface="Calibri"/>
            </a:endParaRPr>
          </a:p>
        </p:txBody>
      </p:sp>
    </p:spTree>
    <p:extLst>
      <p:ext uri="{BB962C8B-B14F-4D97-AF65-F5344CB8AC3E}">
        <p14:creationId xmlns:p14="http://schemas.microsoft.com/office/powerpoint/2010/main" val="225596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7">
            <a:extLst>
              <a:ext uri="{FF2B5EF4-FFF2-40B4-BE49-F238E27FC236}">
                <a16:creationId xmlns:a16="http://schemas.microsoft.com/office/drawing/2014/main" id="{E0FB4CB3-0DD7-4BA0-8A40-AEFCA9572F1E}"/>
              </a:ext>
            </a:extLst>
          </p:cNvPr>
          <p:cNvPicPr>
            <a:picLocks noGrp="1" noChangeAspect="1"/>
          </p:cNvPicPr>
          <p:nvPr>
            <p:ph idx="1"/>
          </p:nvPr>
        </p:nvPicPr>
        <p:blipFill>
          <a:blip r:embed="rId3"/>
          <a:stretch>
            <a:fillRect/>
          </a:stretch>
        </p:blipFill>
        <p:spPr>
          <a:xfrm>
            <a:off x="2010384" y="163081"/>
            <a:ext cx="8171232" cy="8171232"/>
          </a:xfrm>
        </p:spPr>
      </p:pic>
    </p:spTree>
    <p:extLst>
      <p:ext uri="{BB962C8B-B14F-4D97-AF65-F5344CB8AC3E}">
        <p14:creationId xmlns:p14="http://schemas.microsoft.com/office/powerpoint/2010/main" val="4158967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4">
            <a:extLst>
              <a:ext uri="{FF2B5EF4-FFF2-40B4-BE49-F238E27FC236}">
                <a16:creationId xmlns:a16="http://schemas.microsoft.com/office/drawing/2014/main" id="{67E84CBE-90EC-41A9-A9DE-940BA801EE4D}"/>
              </a:ext>
            </a:extLst>
          </p:cNvPr>
          <p:cNvPicPr>
            <a:picLocks noGrp="1" noChangeAspect="1"/>
          </p:cNvPicPr>
          <p:nvPr>
            <p:ph idx="1"/>
          </p:nvPr>
        </p:nvPicPr>
        <p:blipFill>
          <a:blip r:embed="rId3"/>
          <a:stretch>
            <a:fillRect/>
          </a:stretch>
        </p:blipFill>
        <p:spPr>
          <a:xfrm>
            <a:off x="392909" y="341210"/>
            <a:ext cx="11554624" cy="7913935"/>
          </a:xfrm>
        </p:spPr>
      </p:pic>
    </p:spTree>
    <p:extLst>
      <p:ext uri="{BB962C8B-B14F-4D97-AF65-F5344CB8AC3E}">
        <p14:creationId xmlns:p14="http://schemas.microsoft.com/office/powerpoint/2010/main" val="3952755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D5A609-94A8-4CE6-BDD3-74416EC3884B}"/>
              </a:ext>
            </a:extLst>
          </p:cNvPr>
          <p:cNvSpPr>
            <a:spLocks noGrp="1"/>
          </p:cNvSpPr>
          <p:nvPr>
            <p:ph type="title"/>
          </p:nvPr>
        </p:nvSpPr>
        <p:spPr/>
        <p:txBody>
          <a:bodyPr/>
          <a:lstStyle/>
          <a:p>
            <a:pPr algn="ctr"/>
            <a:r>
              <a:rPr lang="de-DE">
                <a:cs typeface="Calibri Light"/>
              </a:rPr>
              <a:t>Erste Risiken</a:t>
            </a:r>
            <a:endParaRPr lang="de-DE"/>
          </a:p>
        </p:txBody>
      </p:sp>
      <p:sp>
        <p:nvSpPr>
          <p:cNvPr id="3" name="Inhaltsplatzhalter 2">
            <a:extLst>
              <a:ext uri="{FF2B5EF4-FFF2-40B4-BE49-F238E27FC236}">
                <a16:creationId xmlns:a16="http://schemas.microsoft.com/office/drawing/2014/main" id="{DA8FFDA9-6A0F-42BC-9C9F-B5CE2B1A1856}"/>
              </a:ext>
            </a:extLst>
          </p:cNvPr>
          <p:cNvSpPr>
            <a:spLocks noGrp="1"/>
          </p:cNvSpPr>
          <p:nvPr>
            <p:ph idx="1"/>
          </p:nvPr>
        </p:nvSpPr>
        <p:spPr/>
        <p:txBody>
          <a:bodyPr vert="horz" lIns="91440" tIns="45720" rIns="91440" bIns="45720" rtlCol="0" anchor="t">
            <a:normAutofit/>
          </a:bodyPr>
          <a:lstStyle/>
          <a:p>
            <a:r>
              <a:rPr lang="de-DE" dirty="0">
                <a:cs typeface="Calibri"/>
              </a:rPr>
              <a:t>Mit dem Projekt --&gt; Risiken </a:t>
            </a:r>
          </a:p>
          <a:p>
            <a:r>
              <a:rPr lang="de-DE" dirty="0">
                <a:cs typeface="Calibri"/>
              </a:rPr>
              <a:t>Erste identifizierte Risiken</a:t>
            </a:r>
          </a:p>
          <a:p>
            <a:pPr lvl="1"/>
            <a:r>
              <a:rPr lang="de-DE" dirty="0">
                <a:cs typeface="Calibri"/>
              </a:rPr>
              <a:t>Realisierung</a:t>
            </a:r>
            <a:r>
              <a:rPr lang="de-DE" dirty="0">
                <a:ea typeface="+mn-lt"/>
                <a:cs typeface="+mn-lt"/>
              </a:rPr>
              <a:t> des Marktes -&gt; Räumlichkeiten darstellen </a:t>
            </a:r>
            <a:endParaRPr lang="de-DE">
              <a:cs typeface="Calibri"/>
            </a:endParaRPr>
          </a:p>
          <a:p>
            <a:pPr lvl="1"/>
            <a:r>
              <a:rPr lang="de-DE" dirty="0">
                <a:ea typeface="+mn-lt"/>
                <a:cs typeface="+mn-lt"/>
              </a:rPr>
              <a:t>Produktinformationen und Standortinformationen im Markt </a:t>
            </a:r>
            <a:endParaRPr lang="de-DE">
              <a:ea typeface="+mn-lt"/>
              <a:cs typeface="+mn-lt"/>
            </a:endParaRPr>
          </a:p>
          <a:p>
            <a:pPr lvl="1"/>
            <a:r>
              <a:rPr lang="de-DE" dirty="0">
                <a:ea typeface="+mn-lt"/>
                <a:cs typeface="+mn-lt"/>
              </a:rPr>
              <a:t>Sortimentswechsel im Markt -&gt; Benachrichtigung über sowas? </a:t>
            </a:r>
            <a:endParaRPr lang="de-DE"/>
          </a:p>
          <a:p>
            <a:pPr lvl="1"/>
            <a:r>
              <a:rPr lang="de-DE" dirty="0">
                <a:ea typeface="+mn-lt"/>
                <a:cs typeface="+mn-lt"/>
              </a:rPr>
              <a:t>Produktdatenbank für einen Markt enorme Menge an Daten zu speichern </a:t>
            </a:r>
            <a:endParaRPr lang="de-DE"/>
          </a:p>
          <a:p>
            <a:pPr lvl="1"/>
            <a:r>
              <a:rPr lang="de-DE" dirty="0">
                <a:ea typeface="+mn-lt"/>
                <a:cs typeface="+mn-lt"/>
              </a:rPr>
              <a:t>Rentiert sich dieser Projektaufwand ? </a:t>
            </a:r>
            <a:endParaRPr lang="de-DE"/>
          </a:p>
        </p:txBody>
      </p:sp>
    </p:spTree>
    <p:extLst>
      <p:ext uri="{BB962C8B-B14F-4D97-AF65-F5344CB8AC3E}">
        <p14:creationId xmlns:p14="http://schemas.microsoft.com/office/powerpoint/2010/main" val="636927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DE6AB8F-CF10-4464-AAA9-A72D7B3EB9F5}"/>
              </a:ext>
            </a:extLst>
          </p:cNvPr>
          <p:cNvSpPr>
            <a:spLocks noGrp="1"/>
          </p:cNvSpPr>
          <p:nvPr>
            <p:ph type="title"/>
          </p:nvPr>
        </p:nvSpPr>
        <p:spPr>
          <a:xfrm>
            <a:off x="838200" y="631825"/>
            <a:ext cx="10515600" cy="1325563"/>
          </a:xfrm>
        </p:spPr>
        <p:txBody>
          <a:bodyPr>
            <a:normAutofit/>
          </a:bodyPr>
          <a:lstStyle/>
          <a:p>
            <a:pPr algn="ctr"/>
            <a:r>
              <a:rPr lang="de-DE">
                <a:cs typeface="Calibri Light"/>
              </a:rPr>
              <a:t>Proof-</a:t>
            </a:r>
            <a:r>
              <a:rPr lang="de-DE" err="1">
                <a:cs typeface="Calibri Light"/>
              </a:rPr>
              <a:t>of</a:t>
            </a:r>
            <a:r>
              <a:rPr lang="de-DE">
                <a:cs typeface="Calibri Light"/>
              </a:rPr>
              <a:t>-Concept</a:t>
            </a:r>
          </a:p>
        </p:txBody>
      </p:sp>
      <p:sp>
        <p:nvSpPr>
          <p:cNvPr id="8" name="Inhaltsplatzhalter 7">
            <a:extLst>
              <a:ext uri="{FF2B5EF4-FFF2-40B4-BE49-F238E27FC236}">
                <a16:creationId xmlns:a16="http://schemas.microsoft.com/office/drawing/2014/main" id="{0D2EDA70-3144-4B2C-8ECE-48D5F4F9E71E}"/>
              </a:ext>
            </a:extLst>
          </p:cNvPr>
          <p:cNvSpPr>
            <a:spLocks noGrp="1"/>
          </p:cNvSpPr>
          <p:nvPr>
            <p:ph idx="1"/>
          </p:nvPr>
        </p:nvSpPr>
        <p:spPr>
          <a:xfrm>
            <a:off x="838200" y="2057400"/>
            <a:ext cx="10515600" cy="3871762"/>
          </a:xfrm>
        </p:spPr>
        <p:txBody>
          <a:bodyPr vert="horz" lIns="91440" tIns="45720" rIns="91440" bIns="45720" rtlCol="0">
            <a:normAutofit/>
          </a:bodyPr>
          <a:lstStyle/>
          <a:p>
            <a:pPr marL="0" indent="0">
              <a:buNone/>
            </a:pPr>
            <a:r>
              <a:rPr lang="de-DE" sz="2400">
                <a:ea typeface="+mn-lt"/>
                <a:cs typeface="+mn-lt"/>
              </a:rPr>
              <a:t>Zu Beginn haben wir unsere Anwendung visualisiert mit seiner Funktionalität, damit es in erster Linie für uns übersichtlicher ist und damit wir einen Einblick in unsere Vorstellungen Ihnen geben können. </a:t>
            </a:r>
          </a:p>
        </p:txBody>
      </p:sp>
    </p:spTree>
    <p:extLst>
      <p:ext uri="{BB962C8B-B14F-4D97-AF65-F5344CB8AC3E}">
        <p14:creationId xmlns:p14="http://schemas.microsoft.com/office/powerpoint/2010/main" val="2442120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2">
            <a:extLst>
              <a:ext uri="{FF2B5EF4-FFF2-40B4-BE49-F238E27FC236}">
                <a16:creationId xmlns:a16="http://schemas.microsoft.com/office/drawing/2014/main" id="{80CCAACE-815D-4A79-875A-B7EFC28F7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Grafik 7">
            <a:extLst>
              <a:ext uri="{FF2B5EF4-FFF2-40B4-BE49-F238E27FC236}">
                <a16:creationId xmlns:a16="http://schemas.microsoft.com/office/drawing/2014/main" id="{F529F8B0-2D12-4D62-BD6A-A1CD5B7A42C0}"/>
              </a:ext>
            </a:extLst>
          </p:cNvPr>
          <p:cNvPicPr>
            <a:picLocks noGrp="1" noChangeAspect="1"/>
          </p:cNvPicPr>
          <p:nvPr>
            <p:ph idx="1"/>
          </p:nvPr>
        </p:nvPicPr>
        <p:blipFill rotWithShape="1">
          <a:blip r:embed="rId3"/>
          <a:srcRect l="3543" r="3380"/>
          <a:stretch/>
        </p:blipFill>
        <p:spPr>
          <a:xfrm>
            <a:off x="20" y="10"/>
            <a:ext cx="6095980" cy="6857990"/>
          </a:xfrm>
          <a:prstGeom prst="rect">
            <a:avLst/>
          </a:prstGeom>
        </p:spPr>
      </p:pic>
      <p:pic>
        <p:nvPicPr>
          <p:cNvPr id="8" name="Grafik 8">
            <a:extLst>
              <a:ext uri="{FF2B5EF4-FFF2-40B4-BE49-F238E27FC236}">
                <a16:creationId xmlns:a16="http://schemas.microsoft.com/office/drawing/2014/main" id="{09A12921-49C3-4703-B74D-65C6DD8BEE4D}"/>
              </a:ext>
            </a:extLst>
          </p:cNvPr>
          <p:cNvPicPr>
            <a:picLocks noChangeAspect="1"/>
          </p:cNvPicPr>
          <p:nvPr/>
        </p:nvPicPr>
        <p:blipFill rotWithShape="1">
          <a:blip r:embed="rId4"/>
          <a:srcRect l="6808" r="115"/>
          <a:stretch/>
        </p:blipFill>
        <p:spPr>
          <a:xfrm>
            <a:off x="6096000" y="10"/>
            <a:ext cx="6096000" cy="6857990"/>
          </a:xfrm>
          <a:prstGeom prst="rect">
            <a:avLst/>
          </a:prstGeom>
        </p:spPr>
      </p:pic>
    </p:spTree>
    <p:extLst>
      <p:ext uri="{BB962C8B-B14F-4D97-AF65-F5344CB8AC3E}">
        <p14:creationId xmlns:p14="http://schemas.microsoft.com/office/powerpoint/2010/main" val="3413437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4">
            <a:extLst>
              <a:ext uri="{FF2B5EF4-FFF2-40B4-BE49-F238E27FC236}">
                <a16:creationId xmlns:a16="http://schemas.microsoft.com/office/drawing/2014/main" id="{6D188940-1F9D-4F8D-B5B8-480867DA2D0B}"/>
              </a:ext>
            </a:extLst>
          </p:cNvPr>
          <p:cNvPicPr>
            <a:picLocks noGrp="1" noChangeAspect="1"/>
          </p:cNvPicPr>
          <p:nvPr>
            <p:ph idx="1"/>
          </p:nvPr>
        </p:nvPicPr>
        <p:blipFill>
          <a:blip r:embed="rId3"/>
          <a:stretch>
            <a:fillRect/>
          </a:stretch>
        </p:blipFill>
        <p:spPr>
          <a:xfrm>
            <a:off x="-97727" y="301625"/>
            <a:ext cx="5954985" cy="6261284"/>
          </a:xfrm>
        </p:spPr>
      </p:pic>
      <p:pic>
        <p:nvPicPr>
          <p:cNvPr id="5" name="Grafik 5">
            <a:extLst>
              <a:ext uri="{FF2B5EF4-FFF2-40B4-BE49-F238E27FC236}">
                <a16:creationId xmlns:a16="http://schemas.microsoft.com/office/drawing/2014/main" id="{DFC1358D-3046-4918-94BD-538063FEC419}"/>
              </a:ext>
            </a:extLst>
          </p:cNvPr>
          <p:cNvPicPr>
            <a:picLocks noChangeAspect="1"/>
          </p:cNvPicPr>
          <p:nvPr/>
        </p:nvPicPr>
        <p:blipFill>
          <a:blip r:embed="rId4"/>
          <a:stretch>
            <a:fillRect/>
          </a:stretch>
        </p:blipFill>
        <p:spPr>
          <a:xfrm>
            <a:off x="5238996" y="270283"/>
            <a:ext cx="6048500" cy="6317435"/>
          </a:xfrm>
          <a:prstGeom prst="rect">
            <a:avLst/>
          </a:prstGeom>
        </p:spPr>
      </p:pic>
    </p:spTree>
    <p:extLst>
      <p:ext uri="{BB962C8B-B14F-4D97-AF65-F5344CB8AC3E}">
        <p14:creationId xmlns:p14="http://schemas.microsoft.com/office/powerpoint/2010/main" val="3231987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9033908-3D82-4374-B838-78EEF1D7E936}"/>
              </a:ext>
            </a:extLst>
          </p:cNvPr>
          <p:cNvSpPr>
            <a:spLocks noGrp="1"/>
          </p:cNvSpPr>
          <p:nvPr>
            <p:ph type="title"/>
          </p:nvPr>
        </p:nvSpPr>
        <p:spPr>
          <a:xfrm>
            <a:off x="838200" y="631825"/>
            <a:ext cx="10515600" cy="1325563"/>
          </a:xfrm>
        </p:spPr>
        <p:txBody>
          <a:bodyPr>
            <a:normAutofit/>
          </a:bodyPr>
          <a:lstStyle/>
          <a:p>
            <a:pPr algn="ctr"/>
            <a:r>
              <a:rPr lang="de-DE">
                <a:cs typeface="Calibri Light"/>
              </a:rPr>
              <a:t>Inhaltsverzeichnis</a:t>
            </a:r>
          </a:p>
        </p:txBody>
      </p:sp>
      <p:sp>
        <p:nvSpPr>
          <p:cNvPr id="3" name="Inhaltsplatzhalter 2">
            <a:extLst>
              <a:ext uri="{FF2B5EF4-FFF2-40B4-BE49-F238E27FC236}">
                <a16:creationId xmlns:a16="http://schemas.microsoft.com/office/drawing/2014/main" id="{E898E0B0-0BBB-4D64-91BD-B01B61D930E5}"/>
              </a:ext>
            </a:extLst>
          </p:cNvPr>
          <p:cNvSpPr>
            <a:spLocks noGrp="1"/>
          </p:cNvSpPr>
          <p:nvPr>
            <p:ph idx="1"/>
          </p:nvPr>
        </p:nvSpPr>
        <p:spPr>
          <a:xfrm>
            <a:off x="838200" y="2057400"/>
            <a:ext cx="10515600" cy="3871762"/>
          </a:xfrm>
        </p:spPr>
        <p:txBody>
          <a:bodyPr vert="horz" lIns="91440" tIns="45720" rIns="91440" bIns="45720" rtlCol="0" anchor="t">
            <a:normAutofit/>
          </a:bodyPr>
          <a:lstStyle/>
          <a:p>
            <a:r>
              <a:rPr lang="de-DE" sz="2400">
                <a:cs typeface="Calibri"/>
              </a:rPr>
              <a:t>Darstellung des Problemraums</a:t>
            </a:r>
          </a:p>
          <a:p>
            <a:r>
              <a:rPr lang="de-DE" sz="2400">
                <a:cs typeface="Calibri"/>
              </a:rPr>
              <a:t>Zielsetzung / Vision</a:t>
            </a:r>
          </a:p>
          <a:p>
            <a:r>
              <a:rPr lang="de-DE" sz="2400">
                <a:cs typeface="Calibri"/>
              </a:rPr>
              <a:t>Unser Projektplan</a:t>
            </a:r>
          </a:p>
          <a:p>
            <a:r>
              <a:rPr lang="de-DE" sz="2400">
                <a:cs typeface="Calibri"/>
              </a:rPr>
              <a:t>Erläuterung und Abwägung der gewählten Methoden im Vorgehen</a:t>
            </a:r>
          </a:p>
          <a:p>
            <a:r>
              <a:rPr lang="de-DE" sz="2400">
                <a:cs typeface="Calibri"/>
              </a:rPr>
              <a:t>Alleinstellungsmerkmal</a:t>
            </a:r>
          </a:p>
          <a:p>
            <a:r>
              <a:rPr lang="de-DE" sz="2400">
                <a:cs typeface="Calibri"/>
              </a:rPr>
              <a:t>Domänenmodelle</a:t>
            </a:r>
          </a:p>
          <a:p>
            <a:r>
              <a:rPr lang="de-DE" sz="2400">
                <a:cs typeface="Calibri"/>
              </a:rPr>
              <a:t>Zielhierarchie</a:t>
            </a:r>
          </a:p>
          <a:p>
            <a:r>
              <a:rPr lang="de-DE" sz="2400">
                <a:cs typeface="Calibri"/>
              </a:rPr>
              <a:t>Proof-of-Concept</a:t>
            </a:r>
          </a:p>
        </p:txBody>
      </p:sp>
    </p:spTree>
    <p:extLst>
      <p:ext uri="{BB962C8B-B14F-4D97-AF65-F5344CB8AC3E}">
        <p14:creationId xmlns:p14="http://schemas.microsoft.com/office/powerpoint/2010/main" val="1220454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4" descr="Ein Bild, das Text enthält.&#10;&#10;Beschreibung automatisch generiert.">
            <a:extLst>
              <a:ext uri="{FF2B5EF4-FFF2-40B4-BE49-F238E27FC236}">
                <a16:creationId xmlns:a16="http://schemas.microsoft.com/office/drawing/2014/main" id="{6A9AEEF5-B0CB-4B49-A359-138730B48EE7}"/>
              </a:ext>
            </a:extLst>
          </p:cNvPr>
          <p:cNvPicPr>
            <a:picLocks noGrp="1" noChangeAspect="1"/>
          </p:cNvPicPr>
          <p:nvPr>
            <p:ph idx="1"/>
          </p:nvPr>
        </p:nvPicPr>
        <p:blipFill>
          <a:blip r:embed="rId3"/>
          <a:stretch>
            <a:fillRect/>
          </a:stretch>
        </p:blipFill>
        <p:spPr>
          <a:xfrm>
            <a:off x="3191" y="-974972"/>
            <a:ext cx="5990657" cy="5885234"/>
          </a:xfrm>
        </p:spPr>
      </p:pic>
      <p:pic>
        <p:nvPicPr>
          <p:cNvPr id="5" name="Grafik 5">
            <a:extLst>
              <a:ext uri="{FF2B5EF4-FFF2-40B4-BE49-F238E27FC236}">
                <a16:creationId xmlns:a16="http://schemas.microsoft.com/office/drawing/2014/main" id="{2DF3D355-C367-4DE8-840F-681DC2C11F27}"/>
              </a:ext>
            </a:extLst>
          </p:cNvPr>
          <p:cNvPicPr>
            <a:picLocks noChangeAspect="1"/>
          </p:cNvPicPr>
          <p:nvPr/>
        </p:nvPicPr>
        <p:blipFill>
          <a:blip r:embed="rId4"/>
          <a:stretch>
            <a:fillRect/>
          </a:stretch>
        </p:blipFill>
        <p:spPr>
          <a:xfrm>
            <a:off x="6000997" y="-977032"/>
            <a:ext cx="5969329" cy="5863025"/>
          </a:xfrm>
          <a:prstGeom prst="rect">
            <a:avLst/>
          </a:prstGeom>
        </p:spPr>
      </p:pic>
      <p:pic>
        <p:nvPicPr>
          <p:cNvPr id="6" name="Grafik 6">
            <a:extLst>
              <a:ext uri="{FF2B5EF4-FFF2-40B4-BE49-F238E27FC236}">
                <a16:creationId xmlns:a16="http://schemas.microsoft.com/office/drawing/2014/main" id="{B6C4312B-CA37-4819-8223-21EBD7E55FF2}"/>
              </a:ext>
            </a:extLst>
          </p:cNvPr>
          <p:cNvPicPr>
            <a:picLocks noChangeAspect="1"/>
          </p:cNvPicPr>
          <p:nvPr/>
        </p:nvPicPr>
        <p:blipFill>
          <a:blip r:embed="rId5"/>
          <a:stretch>
            <a:fillRect/>
          </a:stretch>
        </p:blipFill>
        <p:spPr>
          <a:xfrm>
            <a:off x="2962892" y="2051176"/>
            <a:ext cx="5989122" cy="5872920"/>
          </a:xfrm>
          <a:prstGeom prst="rect">
            <a:avLst/>
          </a:prstGeom>
        </p:spPr>
      </p:pic>
    </p:spTree>
    <p:extLst>
      <p:ext uri="{BB962C8B-B14F-4D97-AF65-F5344CB8AC3E}">
        <p14:creationId xmlns:p14="http://schemas.microsoft.com/office/powerpoint/2010/main" val="3394318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4" descr="Ein Bild, das Spiel enthält.&#10;&#10;Beschreibung automatisch generiert.">
            <a:extLst>
              <a:ext uri="{FF2B5EF4-FFF2-40B4-BE49-F238E27FC236}">
                <a16:creationId xmlns:a16="http://schemas.microsoft.com/office/drawing/2014/main" id="{CC1604B3-40B8-4EA7-BF17-0915FA5E5B15}"/>
              </a:ext>
            </a:extLst>
          </p:cNvPr>
          <p:cNvPicPr>
            <a:picLocks noGrp="1" noChangeAspect="1"/>
          </p:cNvPicPr>
          <p:nvPr>
            <p:ph idx="1"/>
          </p:nvPr>
        </p:nvPicPr>
        <p:blipFill>
          <a:blip r:embed="rId3"/>
          <a:stretch>
            <a:fillRect/>
          </a:stretch>
        </p:blipFill>
        <p:spPr>
          <a:xfrm>
            <a:off x="-649952" y="-24946"/>
            <a:ext cx="7039644" cy="6914428"/>
          </a:xfrm>
        </p:spPr>
      </p:pic>
      <p:pic>
        <p:nvPicPr>
          <p:cNvPr id="5" name="Grafik 5" descr="Ein Bild, das Text enthält.&#10;&#10;Beschreibung automatisch generiert.">
            <a:extLst>
              <a:ext uri="{FF2B5EF4-FFF2-40B4-BE49-F238E27FC236}">
                <a16:creationId xmlns:a16="http://schemas.microsoft.com/office/drawing/2014/main" id="{F639F996-8938-4998-A5DC-698A720F4B46}"/>
              </a:ext>
            </a:extLst>
          </p:cNvPr>
          <p:cNvPicPr>
            <a:picLocks noChangeAspect="1"/>
          </p:cNvPicPr>
          <p:nvPr/>
        </p:nvPicPr>
        <p:blipFill>
          <a:blip r:embed="rId4"/>
          <a:stretch>
            <a:fillRect/>
          </a:stretch>
        </p:blipFill>
        <p:spPr>
          <a:xfrm>
            <a:off x="4655129" y="-195239"/>
            <a:ext cx="7048004" cy="7080243"/>
          </a:xfrm>
          <a:prstGeom prst="rect">
            <a:avLst/>
          </a:prstGeom>
        </p:spPr>
      </p:pic>
    </p:spTree>
    <p:extLst>
      <p:ext uri="{BB962C8B-B14F-4D97-AF65-F5344CB8AC3E}">
        <p14:creationId xmlns:p14="http://schemas.microsoft.com/office/powerpoint/2010/main" val="1539697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F523BBF-03AD-465F-8C35-5DAB171993ED}"/>
              </a:ext>
            </a:extLst>
          </p:cNvPr>
          <p:cNvSpPr>
            <a:spLocks noGrp="1"/>
          </p:cNvSpPr>
          <p:nvPr>
            <p:ph type="title"/>
          </p:nvPr>
        </p:nvSpPr>
        <p:spPr>
          <a:xfrm>
            <a:off x="838200" y="631825"/>
            <a:ext cx="10515600" cy="1325563"/>
          </a:xfrm>
        </p:spPr>
        <p:txBody>
          <a:bodyPr>
            <a:normAutofit/>
          </a:bodyPr>
          <a:lstStyle/>
          <a:p>
            <a:pPr algn="ctr"/>
            <a:r>
              <a:rPr lang="de-DE">
                <a:ea typeface="+mj-lt"/>
                <a:cs typeface="+mj-lt"/>
              </a:rPr>
              <a:t>Darstellung des Problemraums</a:t>
            </a:r>
            <a:endParaRPr lang="de-DE">
              <a:cs typeface="Calibri Light" panose="020F0302020204030204"/>
            </a:endParaRPr>
          </a:p>
        </p:txBody>
      </p:sp>
      <p:sp>
        <p:nvSpPr>
          <p:cNvPr id="3" name="Inhaltsplatzhalter 2">
            <a:extLst>
              <a:ext uri="{FF2B5EF4-FFF2-40B4-BE49-F238E27FC236}">
                <a16:creationId xmlns:a16="http://schemas.microsoft.com/office/drawing/2014/main" id="{A0CA65DE-F02D-45E4-9A8A-4CB0E564F700}"/>
              </a:ext>
            </a:extLst>
          </p:cNvPr>
          <p:cNvSpPr>
            <a:spLocks noGrp="1"/>
          </p:cNvSpPr>
          <p:nvPr>
            <p:ph idx="1"/>
          </p:nvPr>
        </p:nvSpPr>
        <p:spPr>
          <a:xfrm>
            <a:off x="838200" y="2057400"/>
            <a:ext cx="10515600" cy="3871762"/>
          </a:xfrm>
        </p:spPr>
        <p:txBody>
          <a:bodyPr vert="horz" lIns="91440" tIns="45720" rIns="91440" bIns="45720" rtlCol="0" anchor="t">
            <a:normAutofit/>
          </a:bodyPr>
          <a:lstStyle/>
          <a:p>
            <a:pPr marL="0" indent="0">
              <a:buNone/>
            </a:pPr>
            <a:r>
              <a:rPr lang="de-DE" sz="2000">
                <a:latin typeface="Calibri"/>
                <a:ea typeface="Segoe UI"/>
                <a:cs typeface="Segoe UI"/>
              </a:rPr>
              <a:t>Mögliche Probleme unserer Projektidee sind ..</a:t>
            </a:r>
            <a:endParaRPr lang="de-DE" sz="2000">
              <a:latin typeface="Segoe UI"/>
              <a:ea typeface="Calibri"/>
              <a:cs typeface="Segoe UI"/>
            </a:endParaRPr>
          </a:p>
          <a:p>
            <a:pPr lvl="1" rtl="0"/>
            <a:r>
              <a:rPr lang="de-DE" sz="1600">
                <a:latin typeface="Calibri"/>
                <a:ea typeface="Calibri"/>
                <a:cs typeface="Calibri"/>
              </a:rPr>
              <a:t>Verschwenderisch mit Geld umgehen und somit den Überblick über die eigenen Finanzen verlieren  </a:t>
            </a:r>
          </a:p>
          <a:p>
            <a:pPr lvl="1"/>
            <a:r>
              <a:rPr lang="de-DE" sz="1600">
                <a:latin typeface="Calibri"/>
                <a:ea typeface="Calibri"/>
                <a:cs typeface="Calibri"/>
              </a:rPr>
              <a:t>Produkte doppelt oder dreifach Zuhause besitzen </a:t>
            </a:r>
          </a:p>
          <a:p>
            <a:pPr lvl="1"/>
            <a:r>
              <a:rPr lang="de-DE" sz="1600">
                <a:latin typeface="Calibri"/>
                <a:ea typeface="Calibri"/>
                <a:cs typeface="Calibri"/>
              </a:rPr>
              <a:t>Man denkt, dass man einige Produkte Zuhause benötigt aber genau diese nie zur Nutzung kommen</a:t>
            </a:r>
          </a:p>
          <a:p>
            <a:pPr lvl="1" rtl="0"/>
            <a:r>
              <a:rPr lang="de-DE" sz="1600">
                <a:latin typeface="Calibri"/>
                <a:ea typeface="Calibri"/>
                <a:cs typeface="Calibri"/>
              </a:rPr>
              <a:t>Der eigentliche Grund weshalb man einkaufen ist, wird vor Ort vergessen  </a:t>
            </a:r>
          </a:p>
          <a:p>
            <a:pPr lvl="1" rtl="0"/>
            <a:r>
              <a:rPr lang="de-DE" sz="1600">
                <a:latin typeface="Calibri"/>
                <a:ea typeface="Calibri"/>
                <a:cs typeface="Calibri"/>
              </a:rPr>
              <a:t>Man verliert Zeit, während man durch die ganzen Regale nach bestimmten Produkten sucht </a:t>
            </a:r>
          </a:p>
          <a:p>
            <a:pPr lvl="1"/>
            <a:r>
              <a:rPr lang="de-DE" sz="1600">
                <a:latin typeface="Calibri"/>
                <a:ea typeface="Calibri"/>
                <a:cs typeface="Calibri"/>
              </a:rPr>
              <a:t>Bei Lebensmittel wird sehr vieles weggeschmissen, weil man zu viel Zuhause hat </a:t>
            </a:r>
            <a:endParaRPr lang="de-DE" sz="1600">
              <a:cs typeface="Calibri" panose="020F0502020204030204"/>
            </a:endParaRPr>
          </a:p>
        </p:txBody>
      </p:sp>
    </p:spTree>
    <p:extLst>
      <p:ext uri="{BB962C8B-B14F-4D97-AF65-F5344CB8AC3E}">
        <p14:creationId xmlns:p14="http://schemas.microsoft.com/office/powerpoint/2010/main" val="624270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54A50B2-3FAA-4DD7-AEFE-71CF0C291777}"/>
              </a:ext>
            </a:extLst>
          </p:cNvPr>
          <p:cNvSpPr>
            <a:spLocks noGrp="1"/>
          </p:cNvSpPr>
          <p:nvPr>
            <p:ph type="title"/>
          </p:nvPr>
        </p:nvSpPr>
        <p:spPr>
          <a:xfrm>
            <a:off x="838200" y="631825"/>
            <a:ext cx="10515600" cy="1325563"/>
          </a:xfrm>
        </p:spPr>
        <p:txBody>
          <a:bodyPr>
            <a:normAutofit/>
          </a:bodyPr>
          <a:lstStyle/>
          <a:p>
            <a:pPr algn="ctr"/>
            <a:r>
              <a:rPr lang="de-DE">
                <a:ea typeface="+mj-lt"/>
                <a:cs typeface="+mj-lt"/>
              </a:rPr>
              <a:t>Zielsetzung / Vision</a:t>
            </a:r>
            <a:endParaRPr lang="de-DE">
              <a:cs typeface="Calibri Light" panose="020F0302020204030204"/>
            </a:endParaRPr>
          </a:p>
        </p:txBody>
      </p:sp>
      <p:sp>
        <p:nvSpPr>
          <p:cNvPr id="3" name="Inhaltsplatzhalter 2">
            <a:extLst>
              <a:ext uri="{FF2B5EF4-FFF2-40B4-BE49-F238E27FC236}">
                <a16:creationId xmlns:a16="http://schemas.microsoft.com/office/drawing/2014/main" id="{6374E258-CC2C-4241-9D21-37912B4A00BF}"/>
              </a:ext>
            </a:extLst>
          </p:cNvPr>
          <p:cNvSpPr>
            <a:spLocks noGrp="1"/>
          </p:cNvSpPr>
          <p:nvPr>
            <p:ph idx="1"/>
          </p:nvPr>
        </p:nvSpPr>
        <p:spPr>
          <a:xfrm>
            <a:off x="838200" y="2057400"/>
            <a:ext cx="10515600" cy="3871762"/>
          </a:xfrm>
        </p:spPr>
        <p:txBody>
          <a:bodyPr vert="horz" lIns="91440" tIns="45720" rIns="91440" bIns="45720" rtlCol="0" anchor="t">
            <a:normAutofit/>
          </a:bodyPr>
          <a:lstStyle/>
          <a:p>
            <a:pPr marL="285750" indent="-285750"/>
            <a:r>
              <a:rPr lang="de-DE" sz="1700">
                <a:latin typeface="Calibri"/>
                <a:ea typeface="Segoe UI"/>
                <a:cs typeface="Segoe UI"/>
              </a:rPr>
              <a:t>Zu Beginn kann man ein beliebiges Geschäft wählen, wo man hinmöchte (z.B. </a:t>
            </a:r>
            <a:r>
              <a:rPr lang="de-DE" sz="1700">
                <a:ea typeface="+mn-lt"/>
                <a:cs typeface="+mn-lt"/>
              </a:rPr>
              <a:t>Aldi, Lidl, DM, Rewe, Obi und viele mehr). Der Standort wird angezeigt und auch die vorhandenen Produkt Kategorien im Geschäft.</a:t>
            </a:r>
            <a:endParaRPr lang="de-DE" sz="1700">
              <a:latin typeface="Calibri"/>
              <a:ea typeface="Segoe UI"/>
              <a:cs typeface="Segoe UI"/>
            </a:endParaRPr>
          </a:p>
          <a:p>
            <a:pPr marL="285750" indent="-285750"/>
            <a:r>
              <a:rPr lang="de-DE" sz="1700">
                <a:latin typeface="Calibri"/>
                <a:ea typeface="Segoe UI"/>
                <a:cs typeface="Calibri"/>
              </a:rPr>
              <a:t>Der Nutzer hat die Möglichkeit einen virtuellen Einblick in das Geschäft zu bekommen und kann auf diese auch außerhalb der Öffnungszeiten zugreifen</a:t>
            </a:r>
          </a:p>
          <a:p>
            <a:pPr marL="285750" indent="-285750"/>
            <a:r>
              <a:rPr lang="de-DE" sz="1700">
                <a:latin typeface="Calibri"/>
                <a:ea typeface="Segoe UI"/>
                <a:cs typeface="Calibri"/>
              </a:rPr>
              <a:t>Wenn nach einem bestimmten Produkt gesucht wird, wird die Gang Nummer und Regal Nummer angezeigt und eine Wegführung dorthin</a:t>
            </a:r>
          </a:p>
          <a:p>
            <a:pPr marL="285750" indent="-285750"/>
            <a:r>
              <a:rPr lang="de-DE" sz="1700">
                <a:latin typeface="Calibri"/>
                <a:ea typeface="Segoe UI"/>
                <a:cs typeface="Calibri"/>
              </a:rPr>
              <a:t>Ebenfalls kann mit mithilfe der Anwendung eine Einkaufsliste erstellen</a:t>
            </a:r>
          </a:p>
          <a:p>
            <a:pPr marL="285750" indent="-285750"/>
            <a:r>
              <a:rPr lang="de-DE" sz="1700">
                <a:latin typeface="Calibri"/>
                <a:ea typeface="Segoe UI"/>
                <a:cs typeface="Calibri"/>
              </a:rPr>
              <a:t>Man kann Produkte in den Einkaufswagen legen und die zu bezahlende Summe wird angezeigt. Ebenfalls werden die Nummern der Gänge und Regale dieser Produkte angezeigt, damit die Suche nicht allzu lange dauert.</a:t>
            </a:r>
          </a:p>
          <a:p>
            <a:endParaRPr lang="de-DE" sz="1700">
              <a:latin typeface="Calibri"/>
              <a:ea typeface="Segoe UI"/>
              <a:cs typeface="Calibri"/>
            </a:endParaRPr>
          </a:p>
        </p:txBody>
      </p:sp>
    </p:spTree>
    <p:extLst>
      <p:ext uri="{BB962C8B-B14F-4D97-AF65-F5344CB8AC3E}">
        <p14:creationId xmlns:p14="http://schemas.microsoft.com/office/powerpoint/2010/main" val="383236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D8B82C5-E3DF-41C6-864F-C78D1482A8EA}"/>
              </a:ext>
            </a:extLst>
          </p:cNvPr>
          <p:cNvSpPr>
            <a:spLocks noGrp="1"/>
          </p:cNvSpPr>
          <p:nvPr>
            <p:ph type="title"/>
          </p:nvPr>
        </p:nvSpPr>
        <p:spPr>
          <a:xfrm>
            <a:off x="838200" y="631825"/>
            <a:ext cx="10515600" cy="1325563"/>
          </a:xfrm>
        </p:spPr>
        <p:txBody>
          <a:bodyPr>
            <a:normAutofit/>
          </a:bodyPr>
          <a:lstStyle/>
          <a:p>
            <a:pPr algn="ctr"/>
            <a:r>
              <a:rPr lang="de-DE">
                <a:cs typeface="Calibri Light"/>
              </a:rPr>
              <a:t>Unser Projektplan</a:t>
            </a:r>
          </a:p>
        </p:txBody>
      </p:sp>
      <p:sp>
        <p:nvSpPr>
          <p:cNvPr id="3" name="Inhaltsplatzhalter 2">
            <a:extLst>
              <a:ext uri="{FF2B5EF4-FFF2-40B4-BE49-F238E27FC236}">
                <a16:creationId xmlns:a16="http://schemas.microsoft.com/office/drawing/2014/main" id="{3A571FD7-DDD4-4917-BEBC-69DEE42BD870}"/>
              </a:ext>
            </a:extLst>
          </p:cNvPr>
          <p:cNvSpPr>
            <a:spLocks noGrp="1"/>
          </p:cNvSpPr>
          <p:nvPr>
            <p:ph idx="1"/>
          </p:nvPr>
        </p:nvSpPr>
        <p:spPr>
          <a:xfrm>
            <a:off x="838200" y="2057400"/>
            <a:ext cx="10515600" cy="3871762"/>
          </a:xfrm>
        </p:spPr>
        <p:txBody>
          <a:bodyPr vert="horz" lIns="91440" tIns="45720" rIns="91440" bIns="45720" rtlCol="0" anchor="t">
            <a:normAutofit/>
          </a:bodyPr>
          <a:lstStyle/>
          <a:p>
            <a:pPr marL="0" indent="0">
              <a:buNone/>
            </a:pPr>
            <a:endParaRPr lang="de-DE" sz="2400">
              <a:cs typeface="Calibri" panose="020F0502020204030204"/>
            </a:endParaRPr>
          </a:p>
          <a:p>
            <a:pPr marL="0" indent="0">
              <a:buNone/>
            </a:pPr>
            <a:r>
              <a:rPr lang="de-DE" sz="2400">
                <a:ea typeface="+mn-lt"/>
                <a:cs typeface="+mn-lt"/>
              </a:rPr>
              <a:t>Unser Projektplan haben wir in Form einer Arbeitsmatrix dargestellt, wo man ablesen kann, wie viel Zeit die jeweiligen Team Mitglieder in ihre Aufgaben während des Entwicklungsprojektes investiert haben. </a:t>
            </a:r>
          </a:p>
          <a:p>
            <a:pPr marL="0" indent="0">
              <a:buNone/>
            </a:pPr>
            <a:r>
              <a:rPr lang="de-DE" sz="2400">
                <a:ea typeface="+mn-lt"/>
                <a:cs typeface="+mn-lt"/>
              </a:rPr>
              <a:t>Da wir im größten Teil miteinander arbeiten, sei es über die Anwendung Zoom oder durch privates Treffen, werden nicht besondere Aufgabenteilungen für das erste vergeben. </a:t>
            </a:r>
            <a:endParaRPr lang="de-DE">
              <a:ea typeface="+mn-lt"/>
              <a:cs typeface="+mn-lt"/>
            </a:endParaRPr>
          </a:p>
          <a:p>
            <a:pPr marL="0" indent="0">
              <a:buNone/>
            </a:pPr>
            <a:r>
              <a:rPr lang="de-DE" sz="2400">
                <a:ea typeface="+mn-lt"/>
                <a:cs typeface="+mn-lt"/>
              </a:rPr>
              <a:t>Dennoch versuchen wir, möglichst genau zu definieren, welche Aufgaben und Modelle von welchem Teammitglied erstellt worden sind. </a:t>
            </a:r>
            <a:endParaRPr lang="de-DE">
              <a:cs typeface="Calibri"/>
            </a:endParaRPr>
          </a:p>
          <a:p>
            <a:pPr marL="0" indent="0">
              <a:buNone/>
            </a:pPr>
            <a:endParaRPr lang="de-DE" sz="2400">
              <a:cs typeface="Calibri"/>
            </a:endParaRPr>
          </a:p>
        </p:txBody>
      </p:sp>
    </p:spTree>
    <p:extLst>
      <p:ext uri="{BB962C8B-B14F-4D97-AF65-F5344CB8AC3E}">
        <p14:creationId xmlns:p14="http://schemas.microsoft.com/office/powerpoint/2010/main" val="559598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5" descr="Ein Bild, das Tisch enthält.&#10;&#10;Beschreibung automatisch generiert.">
            <a:extLst>
              <a:ext uri="{FF2B5EF4-FFF2-40B4-BE49-F238E27FC236}">
                <a16:creationId xmlns:a16="http://schemas.microsoft.com/office/drawing/2014/main" id="{788F3722-9F15-4387-ABFE-805E7CC052E7}"/>
              </a:ext>
            </a:extLst>
          </p:cNvPr>
          <p:cNvPicPr>
            <a:picLocks noGrp="1" noChangeAspect="1"/>
          </p:cNvPicPr>
          <p:nvPr>
            <p:ph idx="1"/>
          </p:nvPr>
        </p:nvPicPr>
        <p:blipFill>
          <a:blip r:embed="rId2"/>
          <a:stretch>
            <a:fillRect/>
          </a:stretch>
        </p:blipFill>
        <p:spPr>
          <a:xfrm>
            <a:off x="1944523" y="386292"/>
            <a:ext cx="8302955" cy="6155389"/>
          </a:xfrm>
        </p:spPr>
      </p:pic>
    </p:spTree>
    <p:extLst>
      <p:ext uri="{BB962C8B-B14F-4D97-AF65-F5344CB8AC3E}">
        <p14:creationId xmlns:p14="http://schemas.microsoft.com/office/powerpoint/2010/main" val="3890829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55AC4B-05E8-42B5-A954-BB05C5F369A6}"/>
              </a:ext>
            </a:extLst>
          </p:cNvPr>
          <p:cNvSpPr>
            <a:spLocks noGrp="1"/>
          </p:cNvSpPr>
          <p:nvPr>
            <p:ph type="title"/>
          </p:nvPr>
        </p:nvSpPr>
        <p:spPr/>
        <p:txBody>
          <a:bodyPr>
            <a:normAutofit/>
          </a:bodyPr>
          <a:lstStyle/>
          <a:p>
            <a:pPr algn="ctr"/>
            <a:r>
              <a:rPr lang="de-DE">
                <a:ea typeface="+mj-lt"/>
                <a:cs typeface="+mj-lt"/>
              </a:rPr>
              <a:t>Erläuterung der Abwägung der gewählten Methoden im Vorgehen</a:t>
            </a:r>
            <a:endParaRPr lang="de-DE">
              <a:cs typeface="Calibri Light" panose="020F0302020204030204"/>
            </a:endParaRPr>
          </a:p>
        </p:txBody>
      </p:sp>
      <p:sp>
        <p:nvSpPr>
          <p:cNvPr id="7" name="Inhaltsplatzhalter 6">
            <a:extLst>
              <a:ext uri="{FF2B5EF4-FFF2-40B4-BE49-F238E27FC236}">
                <a16:creationId xmlns:a16="http://schemas.microsoft.com/office/drawing/2014/main" id="{73D94504-A574-4B02-A08E-CD0DBBF7D2D2}"/>
              </a:ext>
            </a:extLst>
          </p:cNvPr>
          <p:cNvSpPr>
            <a:spLocks noGrp="1"/>
          </p:cNvSpPr>
          <p:nvPr>
            <p:ph sz="half" idx="1"/>
          </p:nvPr>
        </p:nvSpPr>
        <p:spPr>
          <a:xfrm>
            <a:off x="838200" y="1758551"/>
            <a:ext cx="3334328" cy="522645"/>
          </a:xfrm>
        </p:spPr>
        <p:txBody>
          <a:bodyPr vert="horz" lIns="91440" tIns="45720" rIns="91440" bIns="45720" rtlCol="0" anchor="t">
            <a:normAutofit/>
          </a:bodyPr>
          <a:lstStyle/>
          <a:p>
            <a:pPr marL="0" indent="0">
              <a:buNone/>
            </a:pPr>
            <a:r>
              <a:rPr lang="de-DE" dirty="0">
                <a:cs typeface="Calibri" panose="020F0502020204030204"/>
              </a:rPr>
              <a:t>Domänenmodell</a:t>
            </a:r>
          </a:p>
          <a:p>
            <a:pPr marL="0" indent="0">
              <a:buNone/>
            </a:pPr>
            <a:endParaRPr lang="de-DE" dirty="0">
              <a:cs typeface="Calibri" panose="020F0502020204030204"/>
            </a:endParaRPr>
          </a:p>
          <a:p>
            <a:pPr marL="0" indent="0">
              <a:buNone/>
            </a:pPr>
            <a:endParaRPr lang="de-DE" dirty="0"/>
          </a:p>
        </p:txBody>
      </p:sp>
      <p:sp>
        <p:nvSpPr>
          <p:cNvPr id="9" name="Inhaltsplatzhalter 8">
            <a:extLst>
              <a:ext uri="{FF2B5EF4-FFF2-40B4-BE49-F238E27FC236}">
                <a16:creationId xmlns:a16="http://schemas.microsoft.com/office/drawing/2014/main" id="{C247C06A-A62A-4CE8-8B16-CE1E9930F22C}"/>
              </a:ext>
            </a:extLst>
          </p:cNvPr>
          <p:cNvSpPr>
            <a:spLocks noGrp="1"/>
          </p:cNvSpPr>
          <p:nvPr>
            <p:ph sz="half" idx="2"/>
          </p:nvPr>
        </p:nvSpPr>
        <p:spPr>
          <a:xfrm>
            <a:off x="4747162" y="1706872"/>
            <a:ext cx="6606638" cy="5202402"/>
          </a:xfrm>
        </p:spPr>
        <p:txBody>
          <a:bodyPr vert="horz" lIns="91440" tIns="45720" rIns="91440" bIns="45720" rtlCol="0" anchor="t">
            <a:noAutofit/>
          </a:bodyPr>
          <a:lstStyle/>
          <a:p>
            <a:pPr marL="0" indent="0">
              <a:buNone/>
            </a:pPr>
            <a:r>
              <a:rPr lang="de-DE" sz="1700" dirty="0">
                <a:cs typeface="Calibri" panose="020F0502020204030204"/>
              </a:rPr>
              <a:t>erster Einblick und Überblick der Objekte</a:t>
            </a:r>
          </a:p>
          <a:p>
            <a:pPr marL="0" indent="0">
              <a:buNone/>
            </a:pPr>
            <a:r>
              <a:rPr lang="de-DE" sz="1700" dirty="0">
                <a:cs typeface="Calibri" panose="020F0502020204030204"/>
              </a:rPr>
              <a:t>Einfache Darstellung des Problemraums und des Zeitraums</a:t>
            </a:r>
          </a:p>
          <a:p>
            <a:pPr marL="0" indent="0">
              <a:buNone/>
            </a:pPr>
            <a:r>
              <a:rPr lang="de-DE" sz="1700" dirty="0">
                <a:cs typeface="Calibri" panose="020F0502020204030204"/>
              </a:rPr>
              <a:t>Grobe Kalkulierung der Ziele</a:t>
            </a:r>
            <a:endParaRPr lang="de-DE" sz="1700">
              <a:cs typeface="Calibri" panose="020F0502020204030204"/>
            </a:endParaRPr>
          </a:p>
          <a:p>
            <a:pPr marL="0" indent="0">
              <a:buNone/>
            </a:pPr>
            <a:r>
              <a:rPr lang="de-DE" sz="1700" dirty="0">
                <a:cs typeface="Calibri" panose="020F0502020204030204"/>
              </a:rPr>
              <a:t>Ziele und die Wichtigkeit dieser</a:t>
            </a:r>
          </a:p>
          <a:p>
            <a:pPr marL="0" indent="0">
              <a:buNone/>
            </a:pPr>
            <a:r>
              <a:rPr lang="de-DE" sz="1700" dirty="0">
                <a:cs typeface="Calibri" panose="020F0502020204030204"/>
              </a:rPr>
              <a:t>Kategorische Unterteilung </a:t>
            </a:r>
          </a:p>
          <a:p>
            <a:pPr marL="0" indent="0">
              <a:buNone/>
            </a:pPr>
            <a:r>
              <a:rPr lang="de-DE" sz="1700" dirty="0">
                <a:cs typeface="Calibri" panose="020F0502020204030204"/>
              </a:rPr>
              <a:t>Hilft bei dem Einhalten von Abgaben </a:t>
            </a:r>
          </a:p>
          <a:p>
            <a:pPr marL="0" indent="0">
              <a:buNone/>
            </a:pPr>
            <a:r>
              <a:rPr lang="de-DE" sz="1700" dirty="0">
                <a:cs typeface="Calibri" panose="020F0502020204030204"/>
              </a:rPr>
              <a:t>Einteilung der Aufgaben im Projekt (ändert sich fortwährend)</a:t>
            </a:r>
          </a:p>
          <a:p>
            <a:pPr marL="0" indent="0">
              <a:buNone/>
            </a:pPr>
            <a:r>
              <a:rPr lang="de-DE" sz="1700" dirty="0">
                <a:cs typeface="Calibri" panose="020F0502020204030204"/>
              </a:rPr>
              <a:t>Zur Verdeutlichung unserer Projektidee</a:t>
            </a:r>
          </a:p>
          <a:p>
            <a:pPr marL="0" indent="0">
              <a:buNone/>
            </a:pPr>
            <a:r>
              <a:rPr lang="de-DE" sz="1700" dirty="0">
                <a:cs typeface="Calibri" panose="020F0502020204030204"/>
              </a:rPr>
              <a:t>Realität getreue Probleme </a:t>
            </a:r>
          </a:p>
          <a:p>
            <a:pPr marL="0" indent="0">
              <a:buNone/>
            </a:pPr>
            <a:r>
              <a:rPr lang="de-DE" sz="1700" dirty="0">
                <a:cs typeface="Calibri" panose="020F0502020204030204"/>
              </a:rPr>
              <a:t>Dürfen nicht unbeachtet bleiben -&gt; Projekt kann sonst scheitern</a:t>
            </a:r>
          </a:p>
          <a:p>
            <a:pPr marL="0" indent="0">
              <a:buNone/>
            </a:pPr>
            <a:r>
              <a:rPr lang="de-DE" sz="1700" dirty="0">
                <a:cs typeface="Calibri" panose="020F0502020204030204"/>
              </a:rPr>
              <a:t>Darstellung eines Prototyps </a:t>
            </a:r>
          </a:p>
          <a:p>
            <a:pPr marL="0" indent="0">
              <a:buNone/>
            </a:pPr>
            <a:r>
              <a:rPr lang="de-DE" sz="1700" dirty="0">
                <a:cs typeface="Calibri" panose="020F0502020204030204"/>
              </a:rPr>
              <a:t>Kein Endprodukt</a:t>
            </a:r>
          </a:p>
          <a:p>
            <a:pPr marL="0" indent="0">
              <a:buNone/>
            </a:pPr>
            <a:r>
              <a:rPr lang="de-DE" sz="1700" dirty="0">
                <a:cs typeface="Calibri" panose="020F0502020204030204"/>
              </a:rPr>
              <a:t>Erstes Bild der möglichen Applikation </a:t>
            </a:r>
          </a:p>
          <a:p>
            <a:pPr marL="0" indent="0">
              <a:buNone/>
            </a:pPr>
            <a:r>
              <a:rPr lang="de-DE" sz="1700" dirty="0">
                <a:cs typeface="Calibri" panose="020F0502020204030204"/>
              </a:rPr>
              <a:t>Unvollständig und wird ständig erweitert</a:t>
            </a:r>
          </a:p>
          <a:p>
            <a:pPr marL="0" indent="0">
              <a:buNone/>
            </a:pPr>
            <a:endParaRPr lang="de-DE" sz="1800" dirty="0">
              <a:cs typeface="Calibri" panose="020F0502020204030204"/>
            </a:endParaRPr>
          </a:p>
          <a:p>
            <a:pPr marL="0" indent="0">
              <a:buNone/>
            </a:pPr>
            <a:endParaRPr lang="de-DE" sz="1800" dirty="0">
              <a:cs typeface="Calibri" panose="020F0502020204030204"/>
            </a:endParaRPr>
          </a:p>
          <a:p>
            <a:pPr marL="0" indent="0">
              <a:buNone/>
            </a:pPr>
            <a:endParaRPr lang="de-DE" dirty="0">
              <a:cs typeface="Calibri" panose="020F0502020204030204"/>
            </a:endParaRPr>
          </a:p>
          <a:p>
            <a:pPr marL="0" indent="0">
              <a:buNone/>
            </a:pPr>
            <a:endParaRPr lang="de-DE" dirty="0">
              <a:cs typeface="Calibri" panose="020F0502020204030204"/>
            </a:endParaRPr>
          </a:p>
        </p:txBody>
      </p:sp>
      <p:cxnSp>
        <p:nvCxnSpPr>
          <p:cNvPr id="11" name="Gerade Verbindung mit Pfeil 10">
            <a:extLst>
              <a:ext uri="{FF2B5EF4-FFF2-40B4-BE49-F238E27FC236}">
                <a16:creationId xmlns:a16="http://schemas.microsoft.com/office/drawing/2014/main" id="{400DD014-52AD-42C8-8C9F-818C1E6884A0}"/>
              </a:ext>
            </a:extLst>
          </p:cNvPr>
          <p:cNvCxnSpPr/>
          <p:nvPr/>
        </p:nvCxnSpPr>
        <p:spPr>
          <a:xfrm flipV="1">
            <a:off x="218" y="2382430"/>
            <a:ext cx="12184303" cy="17594"/>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2" name="Gerade Verbindung mit Pfeil 11">
            <a:extLst>
              <a:ext uri="{FF2B5EF4-FFF2-40B4-BE49-F238E27FC236}">
                <a16:creationId xmlns:a16="http://schemas.microsoft.com/office/drawing/2014/main" id="{9E2E4415-02D3-425C-8B99-45A3F5EDCDAD}"/>
              </a:ext>
            </a:extLst>
          </p:cNvPr>
          <p:cNvCxnSpPr>
            <a:cxnSpLocks/>
          </p:cNvCxnSpPr>
          <p:nvPr/>
        </p:nvCxnSpPr>
        <p:spPr>
          <a:xfrm flipV="1">
            <a:off x="7915" y="3467702"/>
            <a:ext cx="12184303" cy="17594"/>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3" name="Gerade Verbindung mit Pfeil 12">
            <a:extLst>
              <a:ext uri="{FF2B5EF4-FFF2-40B4-BE49-F238E27FC236}">
                <a16:creationId xmlns:a16="http://schemas.microsoft.com/office/drawing/2014/main" id="{5EE8DA64-C079-4559-85BF-0C364B994F7F}"/>
              </a:ext>
            </a:extLst>
          </p:cNvPr>
          <p:cNvCxnSpPr>
            <a:cxnSpLocks/>
          </p:cNvCxnSpPr>
          <p:nvPr/>
        </p:nvCxnSpPr>
        <p:spPr>
          <a:xfrm flipV="1">
            <a:off x="7915" y="4152732"/>
            <a:ext cx="12184303" cy="17594"/>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4" name="Gerade Verbindung mit Pfeil 13">
            <a:extLst>
              <a:ext uri="{FF2B5EF4-FFF2-40B4-BE49-F238E27FC236}">
                <a16:creationId xmlns:a16="http://schemas.microsoft.com/office/drawing/2014/main" id="{B49535A6-4D92-4051-B9E1-E9A9ABDBAC93}"/>
              </a:ext>
            </a:extLst>
          </p:cNvPr>
          <p:cNvCxnSpPr>
            <a:cxnSpLocks/>
          </p:cNvCxnSpPr>
          <p:nvPr/>
        </p:nvCxnSpPr>
        <p:spPr>
          <a:xfrm flipV="1">
            <a:off x="7914" y="4560671"/>
            <a:ext cx="12184303" cy="17594"/>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5" name="Gerade Verbindung mit Pfeil 14">
            <a:extLst>
              <a:ext uri="{FF2B5EF4-FFF2-40B4-BE49-F238E27FC236}">
                <a16:creationId xmlns:a16="http://schemas.microsoft.com/office/drawing/2014/main" id="{171279F2-E5C6-4F80-BB84-F112715B041F}"/>
              </a:ext>
            </a:extLst>
          </p:cNvPr>
          <p:cNvCxnSpPr>
            <a:cxnSpLocks/>
          </p:cNvCxnSpPr>
          <p:nvPr/>
        </p:nvCxnSpPr>
        <p:spPr>
          <a:xfrm flipV="1">
            <a:off x="7914" y="5245701"/>
            <a:ext cx="12184303" cy="17594"/>
          </a:xfrm>
          <a:prstGeom prst="straightConnector1">
            <a:avLst/>
          </a:prstGeom>
          <a:ln w="28575"/>
        </p:spPr>
        <p:style>
          <a:lnRef idx="1">
            <a:schemeClr val="dk1"/>
          </a:lnRef>
          <a:fillRef idx="0">
            <a:schemeClr val="dk1"/>
          </a:fillRef>
          <a:effectRef idx="0">
            <a:schemeClr val="dk1"/>
          </a:effectRef>
          <a:fontRef idx="minor">
            <a:schemeClr val="tx1"/>
          </a:fontRef>
        </p:style>
      </p:cxnSp>
      <p:sp>
        <p:nvSpPr>
          <p:cNvPr id="18" name="Inhaltsplatzhalter 6">
            <a:extLst>
              <a:ext uri="{FF2B5EF4-FFF2-40B4-BE49-F238E27FC236}">
                <a16:creationId xmlns:a16="http://schemas.microsoft.com/office/drawing/2014/main" id="{8BA0F7A9-0C09-4B14-A618-8A9499B2D7E8}"/>
              </a:ext>
            </a:extLst>
          </p:cNvPr>
          <p:cNvSpPr txBox="1">
            <a:spLocks/>
          </p:cNvSpPr>
          <p:nvPr/>
        </p:nvSpPr>
        <p:spPr>
          <a:xfrm>
            <a:off x="836661" y="2757618"/>
            <a:ext cx="3334328" cy="52264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dirty="0">
                <a:cs typeface="Calibri" panose="020F0502020204030204"/>
              </a:rPr>
              <a:t>Zielhierarchie</a:t>
            </a:r>
          </a:p>
          <a:p>
            <a:pPr marL="0" indent="0">
              <a:buFont typeface="Arial" panose="020B0604020202020204" pitchFamily="34" charset="0"/>
              <a:buNone/>
            </a:pPr>
            <a:endParaRPr lang="de-DE" dirty="0">
              <a:cs typeface="Calibri" panose="020F0502020204030204"/>
            </a:endParaRPr>
          </a:p>
          <a:p>
            <a:pPr marL="0" indent="0">
              <a:buFont typeface="Arial" panose="020B0604020202020204" pitchFamily="34" charset="0"/>
              <a:buNone/>
            </a:pPr>
            <a:endParaRPr lang="de-DE" dirty="0"/>
          </a:p>
        </p:txBody>
      </p:sp>
      <p:sp>
        <p:nvSpPr>
          <p:cNvPr id="20" name="Inhaltsplatzhalter 6">
            <a:extLst>
              <a:ext uri="{FF2B5EF4-FFF2-40B4-BE49-F238E27FC236}">
                <a16:creationId xmlns:a16="http://schemas.microsoft.com/office/drawing/2014/main" id="{906BF6A4-803B-4F9C-81E3-82471E03B264}"/>
              </a:ext>
            </a:extLst>
          </p:cNvPr>
          <p:cNvSpPr txBox="1">
            <a:spLocks/>
          </p:cNvSpPr>
          <p:nvPr/>
        </p:nvSpPr>
        <p:spPr>
          <a:xfrm>
            <a:off x="836661" y="3650466"/>
            <a:ext cx="3334328" cy="52264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dirty="0">
                <a:cs typeface="Calibri" panose="020F0502020204030204"/>
              </a:rPr>
              <a:t>Projektplan</a:t>
            </a:r>
          </a:p>
          <a:p>
            <a:pPr marL="0" indent="0">
              <a:buFont typeface="Arial" panose="020B0604020202020204" pitchFamily="34" charset="0"/>
              <a:buNone/>
            </a:pPr>
            <a:endParaRPr lang="de-DE" dirty="0">
              <a:cs typeface="Calibri" panose="020F0502020204030204"/>
            </a:endParaRPr>
          </a:p>
          <a:p>
            <a:pPr marL="0" indent="0">
              <a:buFont typeface="Arial" panose="020B0604020202020204" pitchFamily="34" charset="0"/>
              <a:buNone/>
            </a:pPr>
            <a:endParaRPr lang="de-DE" dirty="0"/>
          </a:p>
        </p:txBody>
      </p:sp>
      <p:sp>
        <p:nvSpPr>
          <p:cNvPr id="22" name="Inhaltsplatzhalter 6">
            <a:extLst>
              <a:ext uri="{FF2B5EF4-FFF2-40B4-BE49-F238E27FC236}">
                <a16:creationId xmlns:a16="http://schemas.microsoft.com/office/drawing/2014/main" id="{22A9FF25-ACFF-48FB-92A7-DAA1DDAF0517}"/>
              </a:ext>
            </a:extLst>
          </p:cNvPr>
          <p:cNvSpPr txBox="1">
            <a:spLocks/>
          </p:cNvSpPr>
          <p:nvPr/>
        </p:nvSpPr>
        <p:spPr>
          <a:xfrm>
            <a:off x="836661" y="4204649"/>
            <a:ext cx="3919296" cy="55343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2400" dirty="0">
                <a:cs typeface="Calibri" panose="020F0502020204030204"/>
              </a:rPr>
              <a:t>Alleinstellungsmerkmal</a:t>
            </a:r>
          </a:p>
          <a:p>
            <a:pPr marL="0" indent="0">
              <a:buFont typeface="Arial" panose="020B0604020202020204" pitchFamily="34" charset="0"/>
              <a:buNone/>
            </a:pPr>
            <a:endParaRPr lang="de-DE" sz="2400" dirty="0">
              <a:cs typeface="Calibri" panose="020F0502020204030204"/>
            </a:endParaRPr>
          </a:p>
          <a:p>
            <a:pPr marL="0" indent="0">
              <a:buFont typeface="Arial" panose="020B0604020202020204" pitchFamily="34" charset="0"/>
              <a:buNone/>
            </a:pPr>
            <a:endParaRPr lang="de-DE" sz="2400" dirty="0"/>
          </a:p>
        </p:txBody>
      </p:sp>
      <p:sp>
        <p:nvSpPr>
          <p:cNvPr id="24" name="Inhaltsplatzhalter 6">
            <a:extLst>
              <a:ext uri="{FF2B5EF4-FFF2-40B4-BE49-F238E27FC236}">
                <a16:creationId xmlns:a16="http://schemas.microsoft.com/office/drawing/2014/main" id="{A1066CCF-B6FC-42ED-9389-6393DA7CC553}"/>
              </a:ext>
            </a:extLst>
          </p:cNvPr>
          <p:cNvSpPr txBox="1">
            <a:spLocks/>
          </p:cNvSpPr>
          <p:nvPr/>
        </p:nvSpPr>
        <p:spPr>
          <a:xfrm>
            <a:off x="836661" y="4728042"/>
            <a:ext cx="3334328" cy="52264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dirty="0">
                <a:cs typeface="Calibri" panose="020F0502020204030204"/>
              </a:rPr>
              <a:t>Erste Risiken</a:t>
            </a:r>
          </a:p>
          <a:p>
            <a:pPr marL="0" indent="0">
              <a:buFont typeface="Arial" panose="020B0604020202020204" pitchFamily="34" charset="0"/>
              <a:buNone/>
            </a:pPr>
            <a:endParaRPr lang="de-DE" dirty="0">
              <a:cs typeface="Calibri" panose="020F0502020204030204"/>
            </a:endParaRPr>
          </a:p>
          <a:p>
            <a:pPr marL="0" indent="0">
              <a:buFont typeface="Arial" panose="020B0604020202020204" pitchFamily="34" charset="0"/>
              <a:buNone/>
            </a:pPr>
            <a:endParaRPr lang="de-DE" dirty="0"/>
          </a:p>
        </p:txBody>
      </p:sp>
      <p:sp>
        <p:nvSpPr>
          <p:cNvPr id="26" name="Inhaltsplatzhalter 6">
            <a:extLst>
              <a:ext uri="{FF2B5EF4-FFF2-40B4-BE49-F238E27FC236}">
                <a16:creationId xmlns:a16="http://schemas.microsoft.com/office/drawing/2014/main" id="{C56780D4-DAB6-447C-9FFE-5CE28E1B58FA}"/>
              </a:ext>
            </a:extLst>
          </p:cNvPr>
          <p:cNvSpPr txBox="1">
            <a:spLocks/>
          </p:cNvSpPr>
          <p:nvPr/>
        </p:nvSpPr>
        <p:spPr>
          <a:xfrm>
            <a:off x="836661" y="5697860"/>
            <a:ext cx="3334328" cy="52264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dirty="0">
                <a:cs typeface="Calibri" panose="020F0502020204030204"/>
              </a:rPr>
              <a:t>Proof-</a:t>
            </a:r>
            <a:r>
              <a:rPr lang="de-DE" dirty="0" err="1">
                <a:cs typeface="Calibri" panose="020F0502020204030204"/>
              </a:rPr>
              <a:t>of</a:t>
            </a:r>
            <a:r>
              <a:rPr lang="de-DE" dirty="0">
                <a:cs typeface="Calibri" panose="020F0502020204030204"/>
              </a:rPr>
              <a:t>-Concept</a:t>
            </a:r>
          </a:p>
          <a:p>
            <a:pPr marL="0" indent="0">
              <a:buFont typeface="Arial" panose="020B0604020202020204" pitchFamily="34" charset="0"/>
              <a:buNone/>
            </a:pPr>
            <a:endParaRPr lang="de-DE" dirty="0">
              <a:cs typeface="Calibri" panose="020F0502020204030204"/>
            </a:endParaRPr>
          </a:p>
          <a:p>
            <a:pPr marL="0" indent="0">
              <a:buFont typeface="Arial" panose="020B0604020202020204" pitchFamily="34" charset="0"/>
              <a:buNone/>
            </a:pPr>
            <a:endParaRPr lang="de-DE" dirty="0"/>
          </a:p>
        </p:txBody>
      </p:sp>
    </p:spTree>
    <p:extLst>
      <p:ext uri="{BB962C8B-B14F-4D97-AF65-F5344CB8AC3E}">
        <p14:creationId xmlns:p14="http://schemas.microsoft.com/office/powerpoint/2010/main" val="2538464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8900499-679E-443B-A84A-3C7462845160}"/>
              </a:ext>
            </a:extLst>
          </p:cNvPr>
          <p:cNvSpPr>
            <a:spLocks noGrp="1"/>
          </p:cNvSpPr>
          <p:nvPr>
            <p:ph type="title"/>
          </p:nvPr>
        </p:nvSpPr>
        <p:spPr>
          <a:xfrm>
            <a:off x="838200" y="631825"/>
            <a:ext cx="10515600" cy="1325563"/>
          </a:xfrm>
        </p:spPr>
        <p:txBody>
          <a:bodyPr>
            <a:normAutofit/>
          </a:bodyPr>
          <a:lstStyle/>
          <a:p>
            <a:pPr algn="ctr"/>
            <a:r>
              <a:rPr lang="de-DE">
                <a:cs typeface="Calibri Light"/>
              </a:rPr>
              <a:t>Alleinstellungsmerkmal</a:t>
            </a:r>
          </a:p>
        </p:txBody>
      </p:sp>
      <p:sp>
        <p:nvSpPr>
          <p:cNvPr id="3" name="Inhaltsplatzhalter 2">
            <a:extLst>
              <a:ext uri="{FF2B5EF4-FFF2-40B4-BE49-F238E27FC236}">
                <a16:creationId xmlns:a16="http://schemas.microsoft.com/office/drawing/2014/main" id="{C3D10886-16D0-419B-800A-27995F32A4F2}"/>
              </a:ext>
            </a:extLst>
          </p:cNvPr>
          <p:cNvSpPr>
            <a:spLocks noGrp="1"/>
          </p:cNvSpPr>
          <p:nvPr>
            <p:ph idx="1"/>
          </p:nvPr>
        </p:nvSpPr>
        <p:spPr>
          <a:xfrm>
            <a:off x="838200" y="2057400"/>
            <a:ext cx="10515600" cy="3871762"/>
          </a:xfrm>
        </p:spPr>
        <p:txBody>
          <a:bodyPr vert="horz" lIns="91440" tIns="45720" rIns="91440" bIns="45720" rtlCol="0" anchor="t">
            <a:normAutofit/>
          </a:bodyPr>
          <a:lstStyle/>
          <a:p>
            <a:pPr marL="0" indent="0">
              <a:buNone/>
            </a:pPr>
            <a:r>
              <a:rPr lang="de-DE" sz="2400" dirty="0">
                <a:ea typeface="+mn-lt"/>
                <a:cs typeface="+mn-lt"/>
              </a:rPr>
              <a:t>Ein wesentliches Alleinstellungsmerkmal unserer Anwendung ist, dass man durch die Anwendung nur die erforderlichen und benötigten Produkte einkauft und somit das „viele bzw. unnötige“ nicht mit eingekauft wird. </a:t>
            </a:r>
            <a:endParaRPr lang="de-DE" sz="2400" dirty="0"/>
          </a:p>
          <a:p>
            <a:pPr marL="0" indent="0">
              <a:buNone/>
            </a:pPr>
            <a:r>
              <a:rPr lang="de-DE" sz="2400" dirty="0">
                <a:ea typeface="+mn-lt"/>
                <a:cs typeface="+mn-lt"/>
              </a:rPr>
              <a:t>Ebenfalls erleichtert es den Nutzern ein bestimmtes Produkt schneller zu finden, ohne viel Zeit im Laden zu verschwenden und durch viele der Gänge zu gehen und in den jeweiligen Regalen zu suchen. </a:t>
            </a:r>
          </a:p>
          <a:p>
            <a:pPr marL="0" indent="0">
              <a:buNone/>
            </a:pPr>
            <a:endParaRPr lang="de-DE" sz="2400" dirty="0">
              <a:cs typeface="Calibri"/>
            </a:endParaRPr>
          </a:p>
          <a:p>
            <a:endParaRPr lang="de-DE" sz="2400">
              <a:cs typeface="Calibri"/>
            </a:endParaRPr>
          </a:p>
        </p:txBody>
      </p:sp>
    </p:spTree>
    <p:extLst>
      <p:ext uri="{BB962C8B-B14F-4D97-AF65-F5344CB8AC3E}">
        <p14:creationId xmlns:p14="http://schemas.microsoft.com/office/powerpoint/2010/main" val="863054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F9CC47F-C940-485C-B9C3-81C2735F12D9}"/>
              </a:ext>
            </a:extLst>
          </p:cNvPr>
          <p:cNvSpPr>
            <a:spLocks noGrp="1"/>
          </p:cNvSpPr>
          <p:nvPr>
            <p:ph type="title"/>
          </p:nvPr>
        </p:nvSpPr>
        <p:spPr>
          <a:xfrm>
            <a:off x="838200" y="631825"/>
            <a:ext cx="10515600" cy="1325563"/>
          </a:xfrm>
        </p:spPr>
        <p:txBody>
          <a:bodyPr>
            <a:normAutofit/>
          </a:bodyPr>
          <a:lstStyle/>
          <a:p>
            <a:pPr algn="ctr"/>
            <a:r>
              <a:rPr lang="de-DE">
                <a:cs typeface="Calibri Light"/>
              </a:rPr>
              <a:t>Domänenmodell</a:t>
            </a:r>
          </a:p>
        </p:txBody>
      </p:sp>
      <p:sp>
        <p:nvSpPr>
          <p:cNvPr id="3" name="Inhaltsplatzhalter 2">
            <a:extLst>
              <a:ext uri="{FF2B5EF4-FFF2-40B4-BE49-F238E27FC236}">
                <a16:creationId xmlns:a16="http://schemas.microsoft.com/office/drawing/2014/main" id="{AC0F2941-9AEE-41D4-9444-2C2B5C09F62F}"/>
              </a:ext>
            </a:extLst>
          </p:cNvPr>
          <p:cNvSpPr>
            <a:spLocks noGrp="1"/>
          </p:cNvSpPr>
          <p:nvPr>
            <p:ph idx="1"/>
          </p:nvPr>
        </p:nvSpPr>
        <p:spPr>
          <a:xfrm>
            <a:off x="838200" y="2057400"/>
            <a:ext cx="10515600" cy="3871762"/>
          </a:xfrm>
        </p:spPr>
        <p:txBody>
          <a:bodyPr vert="horz" lIns="91440" tIns="45720" rIns="91440" bIns="45720" rtlCol="0" anchor="t">
            <a:normAutofit/>
          </a:bodyPr>
          <a:lstStyle/>
          <a:p>
            <a:pPr marL="0" indent="0">
              <a:buNone/>
            </a:pPr>
            <a:r>
              <a:rPr lang="de-DE" sz="2400">
                <a:cs typeface="Calibri"/>
              </a:rPr>
              <a:t>Unsere Domänenmodelle werden im laufe des Projektes immer wieder angepasst. Erstellt wurden drei verschiedene Modelle.</a:t>
            </a:r>
          </a:p>
          <a:p>
            <a:pPr marL="457200" indent="-457200">
              <a:buAutoNum type="arabicPeriod"/>
            </a:pPr>
            <a:r>
              <a:rPr lang="de-DE" sz="2400">
                <a:cs typeface="Calibri"/>
              </a:rPr>
              <a:t>ein UML-Klassendiagramm unserer Problemstellung, um diese kur darzustellen</a:t>
            </a:r>
          </a:p>
          <a:p>
            <a:pPr marL="457200" indent="-457200">
              <a:buAutoNum type="arabicPeriod"/>
            </a:pPr>
            <a:r>
              <a:rPr lang="de-DE" sz="2400">
                <a:cs typeface="Calibri"/>
              </a:rPr>
              <a:t>ein Concept Map der Problemstellung, damit es noch einmal kurz und verständlich dargestellt wird</a:t>
            </a:r>
          </a:p>
          <a:p>
            <a:pPr marL="457200" indent="-457200">
              <a:buAutoNum type="arabicPeriod"/>
            </a:pPr>
            <a:r>
              <a:rPr lang="de-DE" sz="2400">
                <a:cs typeface="Calibri"/>
              </a:rPr>
              <a:t>ein UML-Klassendiagramm, damit unsere Zielsetzung und die Lösung des Problems als Domäne dargestellt wird</a:t>
            </a:r>
          </a:p>
        </p:txBody>
      </p:sp>
    </p:spTree>
    <p:extLst>
      <p:ext uri="{BB962C8B-B14F-4D97-AF65-F5344CB8AC3E}">
        <p14:creationId xmlns:p14="http://schemas.microsoft.com/office/powerpoint/2010/main" val="3836431361"/>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riss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6A63BEFF81681A4A8C33B0FC4032D02D" ma:contentTypeVersion="4" ma:contentTypeDescription="Ein neues Dokument erstellen." ma:contentTypeScope="" ma:versionID="9113e799838e1e7f9e4ff8dcf676bab8">
  <xsd:schema xmlns:xsd="http://www.w3.org/2001/XMLSchema" xmlns:xs="http://www.w3.org/2001/XMLSchema" xmlns:p="http://schemas.microsoft.com/office/2006/metadata/properties" xmlns:ns2="c26fe2fb-7379-4fe1-9bc2-d2f6bebd717e" targetNamespace="http://schemas.microsoft.com/office/2006/metadata/properties" ma:root="true" ma:fieldsID="708524944765387ff7e55d4e9910169c" ns2:_="">
    <xsd:import namespace="c26fe2fb-7379-4fe1-9bc2-d2f6bebd71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6fe2fb-7379-4fe1-9bc2-d2f6bebd71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CDF1B7-DD59-4231-8339-6885E4163808}">
  <ds:schemaRefs>
    <ds:schemaRef ds:uri="http://schemas.microsoft.com/sharepoint/v3/contenttype/forms"/>
  </ds:schemaRefs>
</ds:datastoreItem>
</file>

<file path=customXml/itemProps2.xml><?xml version="1.0" encoding="utf-8"?>
<ds:datastoreItem xmlns:ds="http://schemas.openxmlformats.org/officeDocument/2006/customXml" ds:itemID="{29E1C785-8E9D-48D9-BB4F-F788B2CDB933}">
  <ds:schemaRefs>
    <ds:schemaRef ds:uri="http://schemas.microsoft.com/office/infopath/2007/PartnerControls"/>
    <ds:schemaRef ds:uri="http://schemas.microsoft.com/office/2006/metadata/properties"/>
    <ds:schemaRef ds:uri="http://purl.org/dc/dcmitype/"/>
    <ds:schemaRef ds:uri="c26fe2fb-7379-4fe1-9bc2-d2f6bebd717e"/>
    <ds:schemaRef ds:uri="http://schemas.microsoft.com/office/2006/documentManagement/types"/>
    <ds:schemaRef ds:uri="http://purl.org/dc/elements/1.1/"/>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F81D6A1-2F5B-43BC-A167-C3AA72758C47}">
  <ds:schemaRefs>
    <ds:schemaRef ds:uri="c26fe2fb-7379-4fe1-9bc2-d2f6bebd717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1358</Words>
  <Application>Microsoft Macintosh PowerPoint</Application>
  <PresentationFormat>Breitbild</PresentationFormat>
  <Paragraphs>115</Paragraphs>
  <Slides>21</Slides>
  <Notes>18</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21</vt:i4>
      </vt:variant>
    </vt:vector>
  </HeadingPairs>
  <TitlesOfParts>
    <vt:vector size="26" baseType="lpstr">
      <vt:lpstr>Arial</vt:lpstr>
      <vt:lpstr>Calibri</vt:lpstr>
      <vt:lpstr>Calibri Light</vt:lpstr>
      <vt:lpstr>Segoe UI</vt:lpstr>
      <vt:lpstr>Larissa</vt:lpstr>
      <vt:lpstr>Visit'n'Buy Audit 1</vt:lpstr>
      <vt:lpstr>Inhaltsverzeichnis</vt:lpstr>
      <vt:lpstr>Darstellung des Problemraums</vt:lpstr>
      <vt:lpstr>Zielsetzung / Vision</vt:lpstr>
      <vt:lpstr>Unser Projektplan</vt:lpstr>
      <vt:lpstr>PowerPoint-Präsentation</vt:lpstr>
      <vt:lpstr>Erläuterung der Abwägung der gewählten Methoden im Vorgehen</vt:lpstr>
      <vt:lpstr>Alleinstellungsmerkmal</vt:lpstr>
      <vt:lpstr>Domänenmodell</vt:lpstr>
      <vt:lpstr>PowerPoint-Präsentation</vt:lpstr>
      <vt:lpstr>PowerPoint-Präsentation</vt:lpstr>
      <vt:lpstr>PowerPoint-Präsentation</vt:lpstr>
      <vt:lpstr>Zielhierarchie</vt:lpstr>
      <vt:lpstr>PowerPoint-Präsentation</vt:lpstr>
      <vt:lpstr>PowerPoint-Präsentation</vt:lpstr>
      <vt:lpstr>Erste Risiken</vt:lpstr>
      <vt:lpstr>Proof-of-Concept</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cp:lastModifiedBy>Tugce Atay (tatay)</cp:lastModifiedBy>
  <cp:revision>314</cp:revision>
  <dcterms:created xsi:type="dcterms:W3CDTF">2020-11-28T19:24:34Z</dcterms:created>
  <dcterms:modified xsi:type="dcterms:W3CDTF">2020-12-01T00:44:20Z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0x0101006A63BEFF81681A4A8C33B0FC4032D02D</vt:lpwstr>
  </property>
</Properties>
</file>