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6711B-6539-9279-8608-9DA660EFD8D4}" v="294" dt="2024-10-23T03:25:30.603"/>
    <p1510:client id="{31E4F2AB-1334-29AB-D4E6-6337E61447DF}" v="355" dt="2024-10-23T05:09:45.975"/>
    <p1510:client id="{4B70CB5A-4DA4-EF19-2629-F5AD22643B3B}" v="657" dt="2024-10-23T07:43:56.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712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3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236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7528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374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71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4856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7392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492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233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773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397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357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338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20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79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3407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10/22/2024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27239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413" y="552091"/>
            <a:ext cx="9905998" cy="1173480"/>
          </a:xfrm>
        </p:spPr>
        <p:txBody>
          <a:bodyPr vert="horz" lIns="91440" tIns="45720" rIns="91440" bIns="45720" rtlCol="0" anchor="ctr">
            <a:normAutofit fontScale="90000"/>
          </a:bodyPr>
          <a:lstStyle/>
          <a:p>
            <a:r>
              <a:rPr lang="en-US" sz="5400" b="1" u="sng" dirty="0">
                <a:gradFill flip="none">
                  <a:gsLst>
                    <a:gs pos="0">
                      <a:srgbClr val="FFFFFF"/>
                    </a:gs>
                    <a:gs pos="100000">
                      <a:srgbClr val="FFFFFF"/>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rPr>
              <a:t>READ ONLY MEMORY</a:t>
            </a:r>
            <a:br>
              <a:rPr lang="en-US" sz="5400" b="1" u="sng" dirty="0">
                <a:gradFill flip="none">
                  <a:gsLst>
                    <a:gs pos="0">
                      <a:srgbClr val="FFFFFF"/>
                    </a:gs>
                    <a:gs pos="100000">
                      <a:srgbClr val="FFFFFF"/>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rPr>
            </a:br>
            <a:r>
              <a:rPr lang="en-US" sz="54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(ROM)</a:t>
            </a:r>
          </a:p>
        </p:txBody>
      </p:sp>
      <p:sp>
        <p:nvSpPr>
          <p:cNvPr id="3" name="Subtitle 2"/>
          <p:cNvSpPr>
            <a:spLocks noGrp="1"/>
          </p:cNvSpPr>
          <p:nvPr>
            <p:ph type="subTitle" idx="1"/>
          </p:nvPr>
        </p:nvSpPr>
        <p:spPr>
          <a:xfrm>
            <a:off x="1141413" y="2763981"/>
            <a:ext cx="9905998" cy="3027220"/>
          </a:xfrm>
        </p:spPr>
        <p:txBody>
          <a:bodyPr vert="horz" lIns="91440" tIns="45720" rIns="91440" bIns="45720" rtlCol="0" anchor="t">
            <a:normAutofit fontScale="92500" lnSpcReduction="20000"/>
          </a:bodyPr>
          <a:lstStyle/>
          <a:p>
            <a:pPr algn="r"/>
            <a:r>
              <a:rPr lang="en-US" sz="4000" b="1" u="sng" dirty="0">
                <a:gradFill flip="none">
                  <a:gsLst>
                    <a:gs pos="0">
                      <a:srgbClr val="FFFFFF"/>
                    </a:gs>
                    <a:gs pos="100000">
                      <a:srgbClr val="FFFFFF"/>
                    </a:gs>
                  </a:gsLst>
                  <a:lin ang="5580000" scaled="0"/>
                  <a:tileRect/>
                </a:gradFill>
              </a:rPr>
              <a:t>Presented by </a:t>
            </a:r>
            <a:endParaRPr lang="en-US" sz="40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r"/>
            <a:r>
              <a:rPr lang="en-US" sz="4000" b="1" u="sng" dirty="0">
                <a:gradFill flip="none">
                  <a:gsLst>
                    <a:gs pos="0">
                      <a:srgbClr val="FFFFFF"/>
                    </a:gs>
                    <a:gs pos="100000">
                      <a:srgbClr val="FFFFFF"/>
                    </a:gs>
                  </a:gsLst>
                  <a:lin ang="5580000" scaled="0"/>
                  <a:tileRect/>
                </a:gradFill>
              </a:rPr>
              <a:t>Hilal Ahmad khan</a:t>
            </a:r>
            <a:endParaRPr lang="en-US" sz="40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r"/>
            <a:r>
              <a:rPr lang="en-US" sz="4000" b="1" u="sng" dirty="0">
                <a:gradFill flip="none">
                  <a:gsLst>
                    <a:gs pos="0">
                      <a:srgbClr val="FFFFFF"/>
                    </a:gs>
                    <a:gs pos="100000">
                      <a:srgbClr val="FFFFFF"/>
                    </a:gs>
                  </a:gsLst>
                  <a:lin ang="5580000" scaled="0"/>
                  <a:tileRect/>
                </a:gradFill>
              </a:rPr>
              <a:t>Hamza khan</a:t>
            </a:r>
            <a:endParaRPr lang="en-US" sz="40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r"/>
            <a:r>
              <a:rPr lang="en-US" sz="3600" b="1" u="sng" dirty="0">
                <a:gradFill flip="none">
                  <a:gsLst>
                    <a:gs pos="0">
                      <a:srgbClr val="FFFFFF"/>
                    </a:gs>
                    <a:gs pos="100000">
                      <a:srgbClr val="FFFFFF"/>
                    </a:gs>
                  </a:gsLst>
                  <a:lin ang="5400000" scaled="0"/>
                  <a:tileRect/>
                </a:gradFill>
              </a:rPr>
              <a:t>Presented to</a:t>
            </a:r>
          </a:p>
          <a:p>
            <a:pPr algn="r"/>
            <a:r>
              <a:rPr lang="en-US" sz="3600" b="1" u="sng" dirty="0">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Sir Ali Haider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9EC4-EF67-B4BD-870D-BD5BF0CCFB63}"/>
              </a:ext>
            </a:extLst>
          </p:cNvPr>
          <p:cNvSpPr>
            <a:spLocks noGrp="1"/>
          </p:cNvSpPr>
          <p:nvPr>
            <p:ph type="title"/>
          </p:nvPr>
        </p:nvSpPr>
        <p:spPr>
          <a:xfrm>
            <a:off x="-8776" y="839638"/>
            <a:ext cx="9862866" cy="1746850"/>
          </a:xfrm>
        </p:spPr>
        <p:txBody>
          <a:bodyPr vert="horz" lIns="91440" tIns="45720" rIns="91440" bIns="45720" rtlCol="0" anchor="t">
            <a:normAutofit/>
          </a:bodyPr>
          <a:lstStyle/>
          <a:p>
            <a:r>
              <a:rPr lang="en-US" b="1" u="sng">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rPr>
              <a:t>Introduction to ROM</a:t>
            </a:r>
            <a:br>
              <a:rPr lang="en-US" b="1" u="sng"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rPr>
            </a:br>
            <a:endParaRPr lang="en-US">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F7523DB2-067B-65C8-9A46-C9CBA99582FB}"/>
              </a:ext>
            </a:extLst>
          </p:cNvPr>
          <p:cNvSpPr>
            <a:spLocks noGrp="1"/>
          </p:cNvSpPr>
          <p:nvPr>
            <p:ph idx="1"/>
          </p:nvPr>
        </p:nvSpPr>
        <p:spPr>
          <a:xfrm>
            <a:off x="5602" y="682925"/>
            <a:ext cx="10193545" cy="6632275"/>
          </a:xfrm>
        </p:spPr>
        <p:txBody>
          <a:bodyPr>
            <a:normAutofit/>
          </a:bodyPr>
          <a:lstStyle/>
          <a:p>
            <a:pPr marL="0" indent="0">
              <a:spcBef>
                <a:spcPct val="0"/>
              </a:spcBef>
              <a:spcAft>
                <a:spcPts val="0"/>
              </a:spcAft>
              <a:buNone/>
            </a:pPr>
            <a:endPar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spcBef>
                <a:spcPct val="0"/>
              </a:spcBef>
              <a:spcAft>
                <a:spcPts val="0"/>
              </a:spcAft>
              <a:buNone/>
            </a:pPr>
            <a:r>
              <a:rPr lang="en-US"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Read only memory rom, is a type of non-volatile memory used to store permanent data.</a:t>
            </a:r>
          </a:p>
          <a:p>
            <a:pPr marL="0" indent="0">
              <a:spcBef>
                <a:spcPct val="0"/>
              </a:spcBef>
              <a:spcAft>
                <a:spcPts val="0"/>
              </a:spcAft>
              <a:buNone/>
            </a:pPr>
            <a:r>
              <a:rPr lang="en-US" sz="1800"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a:t>
            </a:r>
            <a:r>
              <a:rPr lang="en-US" sz="1800"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is also referred to as secondary memory and is used as a storage medium in devices such as computers, mobile phones, IoT devices, etc. Read only memory is less efficient than primary memory (RAM), but it costs much less in </a:t>
            </a:r>
            <a:r>
              <a:rPr lang="en-US" sz="1800" cap="all" dirty="0" err="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comparision</a:t>
            </a:r>
            <a:r>
              <a:rPr lang="en-US" sz="1800"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RAM.</a:t>
            </a:r>
            <a:endParaRPr lang="en-US" sz="1800" dirty="0"/>
          </a:p>
          <a:p>
            <a:pPr marL="0" indent="0">
              <a:spcBef>
                <a:spcPct val="0"/>
              </a:spcBef>
              <a:spcAft>
                <a:spcPts val="0"/>
              </a:spcAft>
              <a:buNone/>
            </a:pPr>
            <a:r>
              <a:rPr lang="en-US" b="1" u="sng"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Here are some of the key features of rom</a:t>
            </a:r>
          </a:p>
          <a:p>
            <a:pPr>
              <a:spcBef>
                <a:spcPct val="0"/>
              </a:spcBef>
              <a:spcAft>
                <a:spcPts val="0"/>
              </a:spcAft>
              <a:buFont typeface="Wingdings"/>
              <a:buChar char="Ø"/>
            </a:pPr>
            <a:endParaRPr lang="en-US" cap="all"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spcAft>
                <a:spcPts val="0"/>
              </a:spcAft>
              <a:buFont typeface="Wingdings"/>
              <a:buChar char="Ø"/>
            </a:pPr>
            <a:r>
              <a:rPr lang="en-US"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It’s non-volatile, meaning it retains data even when the power is off</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spcAft>
                <a:spcPts val="0"/>
              </a:spcAft>
              <a:buFont typeface="Wingdings"/>
              <a:buChar char="Ø"/>
            </a:pPr>
            <a:r>
              <a:rPr lang="en-US" cap="all" dirty="0">
                <a:effectLst>
                  <a:glow rad="38100">
                    <a:prstClr val="black">
                      <a:lumMod val="50000"/>
                      <a:lumOff val="50000"/>
                      <a:alpha val="20000"/>
                    </a:prstClr>
                  </a:glow>
                  <a:outerShdw blurRad="44450" dist="12700" dir="13860000" algn="tl" rotWithShape="0">
                    <a:srgbClr val="000000">
                      <a:alpha val="20000"/>
                    </a:srgbClr>
                  </a:outerShdw>
                </a:effectLst>
              </a:rPr>
              <a:t>ROM typically stores firmware or software that rarely changes</a:t>
            </a:r>
            <a:endPar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spcAft>
                <a:spcPts val="0"/>
              </a:spcAft>
              <a:buFont typeface="Wingdings"/>
              <a:buChar char="Ø"/>
            </a:pPr>
            <a:r>
              <a:rPr lang="en-US"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It’s generally slower than RAM but faster than a hard drive</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spcAft>
                <a:spcPts val="0"/>
              </a:spcAft>
              <a:buFont typeface="Wingdings"/>
              <a:buChar char="Ø"/>
            </a:pPr>
            <a:r>
              <a:rPr lang="en-US" cap="all"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Data in ROM is “read-only” and not easily modified.</a:t>
            </a:r>
            <a:endPar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spcBef>
                <a:spcPct val="0"/>
              </a:spcBef>
              <a:spcAft>
                <a:spcPts val="0"/>
              </a:spcAft>
              <a:buNone/>
            </a:pPr>
            <a:endParaRPr lang="en-US" sz="2900"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7" name="TextBox 6">
            <a:extLst>
              <a:ext uri="{FF2B5EF4-FFF2-40B4-BE49-F238E27FC236}">
                <a16:creationId xmlns:a16="http://schemas.microsoft.com/office/drawing/2014/main" id="{8C253C9C-31ED-D01A-569F-C16EEFCE7C8E}"/>
              </a:ext>
            </a:extLst>
          </p:cNvPr>
          <p:cNvSpPr txBox="1"/>
          <p:nvPr/>
        </p:nvSpPr>
        <p:spPr>
          <a:xfrm>
            <a:off x="195532" y="1532627"/>
            <a:ext cx="632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cap="all" dirty="0"/>
              <a:t>What is Read Only Memory</a:t>
            </a:r>
            <a:r>
              <a:rPr lang="en-US" cap="all" dirty="0"/>
              <a:t>.</a:t>
            </a:r>
            <a:endParaRPr lang="en-US" dirty="0"/>
          </a:p>
        </p:txBody>
      </p:sp>
    </p:spTree>
    <p:extLst>
      <p:ext uri="{BB962C8B-B14F-4D97-AF65-F5344CB8AC3E}">
        <p14:creationId xmlns:p14="http://schemas.microsoft.com/office/powerpoint/2010/main" val="325643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088C-8565-B052-E418-CF2936343686}"/>
              </a:ext>
            </a:extLst>
          </p:cNvPr>
          <p:cNvSpPr>
            <a:spLocks noGrp="1"/>
          </p:cNvSpPr>
          <p:nvPr>
            <p:ph type="title"/>
          </p:nvPr>
        </p:nvSpPr>
        <p:spPr/>
        <p:txBody>
          <a:bodyPr/>
          <a:lstStyle/>
          <a:p>
            <a:endParaRPr lang="en-US"/>
          </a:p>
        </p:txBody>
      </p:sp>
      <p:pic>
        <p:nvPicPr>
          <p:cNvPr id="5" name="Content Placeholder 4" descr="A computer chip on a metal surface&#10;&#10;Description automatically generated">
            <a:extLst>
              <a:ext uri="{FF2B5EF4-FFF2-40B4-BE49-F238E27FC236}">
                <a16:creationId xmlns:a16="http://schemas.microsoft.com/office/drawing/2014/main" id="{D377552A-F455-0A2E-9260-B4B9230A2241}"/>
              </a:ext>
            </a:extLst>
          </p:cNvPr>
          <p:cNvPicPr>
            <a:picLocks noGrp="1" noChangeAspect="1"/>
          </p:cNvPicPr>
          <p:nvPr>
            <p:ph idx="1"/>
          </p:nvPr>
        </p:nvPicPr>
        <p:blipFill>
          <a:blip r:embed="rId2"/>
          <a:stretch>
            <a:fillRect/>
          </a:stretch>
        </p:blipFill>
        <p:spPr>
          <a:xfrm>
            <a:off x="-4064" y="719"/>
            <a:ext cx="12196950" cy="6875250"/>
          </a:xfrm>
        </p:spPr>
      </p:pic>
    </p:spTree>
    <p:extLst>
      <p:ext uri="{BB962C8B-B14F-4D97-AF65-F5344CB8AC3E}">
        <p14:creationId xmlns:p14="http://schemas.microsoft.com/office/powerpoint/2010/main" val="252615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F8FC-5AFE-F8B6-007A-5C2BD2D9A7FF}"/>
              </a:ext>
            </a:extLst>
          </p:cNvPr>
          <p:cNvSpPr>
            <a:spLocks noGrp="1"/>
          </p:cNvSpPr>
          <p:nvPr>
            <p:ph type="title"/>
          </p:nvPr>
        </p:nvSpPr>
        <p:spPr>
          <a:xfrm>
            <a:off x="-8775" y="-741871"/>
            <a:ext cx="9920375" cy="1919377"/>
          </a:xfrm>
        </p:spPr>
        <p:txBody>
          <a:bodyPr>
            <a:normAutofit/>
          </a:bodyPr>
          <a:lstStyle/>
          <a:p>
            <a:r>
              <a:rPr lang="en-US" sz="36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Types of Rom</a:t>
            </a:r>
            <a:endParaRPr lang="en-US" sz="3600" b="1" u="sng" dirty="0"/>
          </a:p>
        </p:txBody>
      </p:sp>
      <p:sp>
        <p:nvSpPr>
          <p:cNvPr id="3" name="Content Placeholder 2">
            <a:extLst>
              <a:ext uri="{FF2B5EF4-FFF2-40B4-BE49-F238E27FC236}">
                <a16:creationId xmlns:a16="http://schemas.microsoft.com/office/drawing/2014/main" id="{1628E887-6BB2-877A-5D90-4ADD006A1BFD}"/>
              </a:ext>
            </a:extLst>
          </p:cNvPr>
          <p:cNvSpPr>
            <a:spLocks noGrp="1"/>
          </p:cNvSpPr>
          <p:nvPr>
            <p:ph idx="1"/>
          </p:nvPr>
        </p:nvSpPr>
        <p:spPr>
          <a:xfrm>
            <a:off x="5602" y="522422"/>
            <a:ext cx="11041809" cy="6342897"/>
          </a:xfrm>
        </p:spPr>
        <p:txBody>
          <a:bodyPr vert="horz" lIns="91440" tIns="45720" rIns="91440" bIns="45720" rtlCol="0" anchor="ctr">
            <a:noAutofit/>
          </a:bodyPr>
          <a:lstStyle/>
          <a:p>
            <a:pPr marL="0" indent="0">
              <a:buNone/>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There  are the 5 types of read only memory</a:t>
            </a: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n-US" sz="2400" b="1" dirty="0">
                <a:gradFill flip="none">
                  <a:gsLst>
                    <a:gs pos="0">
                      <a:srgbClr val="FFFFFF"/>
                    </a:gs>
                    <a:gs pos="100000">
                      <a:srgbClr val="FFFFFF"/>
                    </a:gs>
                  </a:gsLst>
                  <a:lin ang="5580000" scaled="0"/>
                  <a:tileRect/>
                </a:gradFill>
              </a:rPr>
              <a:t>A.</a:t>
            </a:r>
            <a:r>
              <a:rPr lang="en-US" sz="2400" b="1" u="sng" dirty="0">
                <a:gradFill flip="none">
                  <a:gsLst>
                    <a:gs pos="0">
                      <a:srgbClr val="FFFFFF"/>
                    </a:gs>
                    <a:gs pos="100000">
                      <a:srgbClr val="FFFFFF"/>
                    </a:gs>
                  </a:gsLst>
                  <a:lin ang="5580000" scaled="0"/>
                  <a:tileRect/>
                </a:gradFill>
              </a:rPr>
              <a:t> M.ROM</a:t>
            </a:r>
            <a:endParaRPr lang="en-US" sz="24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an abbreviation for Masked Read Only Memory. It is a read only memory chip that is programmed (data is stored in it) during </a:t>
            </a:r>
            <a:r>
              <a:rPr lang="en-US" sz="2400" err="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it's</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manufacturing. MROMs cost relatively low.</a:t>
            </a: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MROMs</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were the first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ROMs </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 be developed and were hard wired, contain a pre-programmed set of instructions or data. During the design phase in the manufacturing process of a</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software mask is burned directly onto the chip.</a:t>
            </a: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B.</a:t>
            </a:r>
            <a:r>
              <a:rPr lang="en-US" sz="2400" dirty="0">
                <a:gradFill flip="none">
                  <a:gsLst>
                    <a:gs pos="0">
                      <a:srgbClr val="FFFFFF"/>
                    </a:gs>
                    <a:gs pos="100000">
                      <a:srgbClr val="FFFFFF"/>
                    </a:gs>
                  </a:gsLst>
                  <a:lin ang="5580000" scaled="0"/>
                  <a:tileRect/>
                </a:gradFill>
              </a:rPr>
              <a:t> </a:t>
            </a:r>
            <a:r>
              <a:rPr lang="en-US" sz="2400" b="1" u="sng" dirty="0">
                <a:gradFill flip="none">
                  <a:gsLst>
                    <a:gs pos="0">
                      <a:srgbClr val="FFFFFF"/>
                    </a:gs>
                    <a:gs pos="100000">
                      <a:srgbClr val="FFFFFF"/>
                    </a:gs>
                  </a:gsLst>
                  <a:lin ang="5580000" scaled="0"/>
                  <a:tileRect/>
                </a:gradFill>
              </a:rPr>
              <a:t>P.ROM</a:t>
            </a:r>
            <a:endPar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an abbreviation for Programmable Read Only Memory.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PROMs</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are also called as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PLD(</a:t>
            </a:r>
            <a:r>
              <a:rPr lang="en-US" sz="2400" b="1" dirty="0" err="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programm</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logic Device)</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as they are used in logic designs. It's a device that includes both the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OR</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 as well as the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AND</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 within a single</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IC</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package.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AND</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 is fixed and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OR</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 is programmable. A plane is a sequence of gates such as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AND</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OR</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2400" dirty="0" err="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etc</a:t>
            </a: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46852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AA9E-D6A1-4629-E5BC-CD104E59CD2D}"/>
              </a:ext>
            </a:extLst>
          </p:cNvPr>
          <p:cNvSpPr>
            <a:spLocks noGrp="1"/>
          </p:cNvSpPr>
          <p:nvPr>
            <p:ph type="title"/>
          </p:nvPr>
        </p:nvSpPr>
        <p:spPr>
          <a:xfrm>
            <a:off x="5602" y="278921"/>
            <a:ext cx="11041809" cy="2551981"/>
          </a:xfrm>
        </p:spPr>
        <p:txBody>
          <a:bodyPr>
            <a:normAutofit fontScale="90000"/>
          </a:bodyPr>
          <a:lstStyle/>
          <a:p>
            <a:pPr>
              <a:spcBef>
                <a:spcPct val="20000"/>
              </a:spcBef>
              <a:spcAft>
                <a:spcPts val="600"/>
              </a:spcAft>
            </a:pPr>
            <a:r>
              <a:rPr lang="en-US" sz="30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C.</a:t>
            </a:r>
            <a:r>
              <a:rPr lang="en-US" sz="19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a:t>
            </a:r>
            <a:r>
              <a:rPr lang="en-US" sz="3000" b="1" u="sng"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EPROM</a:t>
            </a:r>
            <a:endParaRPr lang="en-US" sz="3000"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a:p>
            <a:pPr marL="285750" indent="-285750">
              <a:spcBef>
                <a:spcPct val="20000"/>
              </a:spcBef>
              <a:spcAft>
                <a:spcPts val="600"/>
              </a:spcAft>
            </a:pPr>
            <a:r>
              <a:rPr lang="en-US" sz="24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EPROM </a:t>
            </a: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stands for Erasable Programmable Read Only Memory. It is a chip that is non-volatile</a:t>
            </a:r>
            <a:b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in nature and was invented in 1971 by Dov Frohman at Intel. An </a:t>
            </a:r>
            <a:r>
              <a:rPr lang="en-US" sz="24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EPROM </a:t>
            </a: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can be reprogrammed if required by exposing it to ultraviolet light. But otherwise, an</a:t>
            </a:r>
            <a:r>
              <a:rPr lang="en-US" sz="24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EPROM</a:t>
            </a: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does not save or accept any new data. </a:t>
            </a:r>
            <a:r>
              <a:rPr lang="en-US" sz="24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EPROM</a:t>
            </a: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chips are not used in modern computers as they have been replaced by </a:t>
            </a:r>
            <a:r>
              <a:rPr lang="en-US" sz="2400" b="1"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EEPROM</a:t>
            </a:r>
            <a:r>
              <a:rPr lang="en-US" sz="2400" cap="small"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chips.</a:t>
            </a:r>
            <a:endParaRPr lang="en-US" sz="2400"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a:p>
            <a:endParaRPr lang="en-US"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49FA657F-A03E-5004-64B5-73A0B182C131}"/>
              </a:ext>
            </a:extLst>
          </p:cNvPr>
          <p:cNvSpPr>
            <a:spLocks noGrp="1"/>
          </p:cNvSpPr>
          <p:nvPr>
            <p:ph idx="1"/>
          </p:nvPr>
        </p:nvSpPr>
        <p:spPr>
          <a:xfrm>
            <a:off x="5603" y="2609492"/>
            <a:ext cx="11933204" cy="4245632"/>
          </a:xfrm>
        </p:spPr>
        <p:txBody>
          <a:bodyPr>
            <a:normAutofit fontScale="92500" lnSpcReduction="10000"/>
          </a:bodyPr>
          <a:lstStyle/>
          <a:p>
            <a:pPr marL="0" indent="0">
              <a:buNone/>
            </a:pPr>
            <a:r>
              <a:rPr lang="en-US" sz="3200" b="1" dirty="0">
                <a:gradFill flip="none">
                  <a:gsLst>
                    <a:gs pos="0">
                      <a:srgbClr val="FFFFFF"/>
                    </a:gs>
                    <a:gs pos="100000">
                      <a:srgbClr val="FFFFFF"/>
                    </a:gs>
                  </a:gsLst>
                  <a:lin ang="5580000" scaled="0"/>
                  <a:tileRect/>
                </a:gradFill>
              </a:rPr>
              <a:t>D</a:t>
            </a:r>
            <a:r>
              <a:rPr lang="en-US" sz="2400" b="1" dirty="0">
                <a:gradFill flip="none">
                  <a:gsLst>
                    <a:gs pos="0">
                      <a:srgbClr val="FFFFFF"/>
                    </a:gs>
                    <a:gs pos="100000">
                      <a:srgbClr val="FFFFFF"/>
                    </a:gs>
                  </a:gsLst>
                  <a:lin ang="5580000" scaled="0"/>
                  <a:tileRect/>
                </a:gradFill>
              </a:rPr>
              <a:t>.</a:t>
            </a:r>
            <a:r>
              <a:rPr lang="en-US" sz="2400" dirty="0">
                <a:gradFill flip="none">
                  <a:gsLst>
                    <a:gs pos="0">
                      <a:srgbClr val="FFFFFF"/>
                    </a:gs>
                    <a:gs pos="100000">
                      <a:srgbClr val="FFFFFF"/>
                    </a:gs>
                  </a:gsLst>
                  <a:lin ang="5580000" scaled="0"/>
                  <a:tileRect/>
                </a:gradFill>
              </a:rPr>
              <a:t> </a:t>
            </a:r>
            <a:r>
              <a:rPr lang="en-US" sz="2400" b="1" u="sng" dirty="0">
                <a:gradFill flip="none">
                  <a:gsLst>
                    <a:gs pos="0">
                      <a:srgbClr val="FFFFFF"/>
                    </a:gs>
                    <a:gs pos="100000">
                      <a:srgbClr val="FFFFFF"/>
                    </a:gs>
                  </a:gsLst>
                  <a:lin ang="5580000" scaled="0"/>
                  <a:tileRect/>
                </a:gradFill>
              </a:rPr>
              <a:t>EEPROM</a:t>
            </a:r>
            <a:endParaRPr lang="en-US" sz="24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EEPROM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an abbreviation for Electrically Erasable Programmable Read Only Memory. It is non-volatile in nature and is used for storing small amounts of data in computer systems or some other electronic devices. In an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EEPROM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write and erase operations are performed one byte at a time In an </a:t>
            </a:r>
            <a:r>
              <a:rPr lang="en-US" sz="2400" b="1"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EEPROM</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 individual byte of data could be erased and reprogrammed entirety, by application of electrical potential</a:t>
            </a:r>
            <a:endParaRPr lang="en-US" sz="2400" dirty="0"/>
          </a:p>
          <a:p>
            <a:pPr marL="0" indent="0">
              <a:buClr>
                <a:srgbClr val="FFFFFF"/>
              </a:buClr>
              <a:buNone/>
            </a:pPr>
            <a:r>
              <a:rPr lang="en-US" sz="3200" b="1" dirty="0">
                <a:gradFill flip="none">
                  <a:gsLst>
                    <a:gs pos="0">
                      <a:srgbClr val="FFFFFF"/>
                    </a:gs>
                    <a:gs pos="100000">
                      <a:srgbClr val="FFFFFF"/>
                    </a:gs>
                  </a:gsLst>
                  <a:lin ang="5580000" scaled="0"/>
                  <a:tileRect/>
                </a:gradFill>
              </a:rPr>
              <a:t>E.</a:t>
            </a:r>
            <a:r>
              <a:rPr lang="en-US" sz="3200" b="1" u="sng" dirty="0">
                <a:gradFill flip="none">
                  <a:gsLst>
                    <a:gs pos="0">
                      <a:srgbClr val="FFFFFF"/>
                    </a:gs>
                    <a:gs pos="100000">
                      <a:srgbClr val="FFFFFF"/>
                    </a:gs>
                  </a:gsLst>
                  <a:lin ang="5580000" scaled="0"/>
                  <a:tileRect/>
                </a:gradFill>
              </a:rPr>
              <a:t> Flash Memory</a:t>
            </a:r>
            <a:endParaRPr lang="en-US" sz="32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Flash memory is non-volatile in nature and is therefore has several use cases in which short to medium-term data storage is required. Flash memory technology implementations range from flash USB memory sticks (also known as pen drives) to camera memory cards like compact Flashcards or CF cards and SD memory cards and solid state drives (SSDs) in a computer system.</a:t>
            </a:r>
            <a:endParaRPr lang="en-US" dirty="0"/>
          </a:p>
          <a:p>
            <a:pPr>
              <a:buClr>
                <a:srgbClr val="FFFFFF"/>
              </a:buClr>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15409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B693-DE75-5C48-0051-BD5AEDB8AA28}"/>
              </a:ext>
            </a:extLst>
          </p:cNvPr>
          <p:cNvSpPr>
            <a:spLocks noGrp="1"/>
          </p:cNvSpPr>
          <p:nvPr>
            <p:ph type="title"/>
          </p:nvPr>
        </p:nvSpPr>
        <p:spPr>
          <a:xfrm>
            <a:off x="5079" y="5751"/>
            <a:ext cx="11042332" cy="1495900"/>
          </a:xfrm>
        </p:spPr>
        <p:txBody>
          <a:bodyPr/>
          <a:lstStyle/>
          <a:p>
            <a:r>
              <a:rPr lang="en-US" b="1" u="sng" err="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TYPes</a:t>
            </a:r>
            <a:r>
              <a:rPr lang="en-US" b="1" u="sng">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of </a:t>
            </a:r>
            <a:r>
              <a:rPr lang="en-US" b="1" u="sng" err="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ROm</a:t>
            </a:r>
            <a:endParaRPr lang="en-US" b="1" u="sng">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Content Placeholder 3" descr="A close-up of a chip&#10;&#10;Description automatically generated">
            <a:extLst>
              <a:ext uri="{FF2B5EF4-FFF2-40B4-BE49-F238E27FC236}">
                <a16:creationId xmlns:a16="http://schemas.microsoft.com/office/drawing/2014/main" id="{856F63E6-FAB5-9F33-10CE-6500C207C193}"/>
              </a:ext>
            </a:extLst>
          </p:cNvPr>
          <p:cNvPicPr>
            <a:picLocks noGrp="1" noChangeAspect="1"/>
          </p:cNvPicPr>
          <p:nvPr>
            <p:ph idx="1"/>
          </p:nvPr>
        </p:nvPicPr>
        <p:blipFill>
          <a:blip r:embed="rId2"/>
          <a:stretch>
            <a:fillRect/>
          </a:stretch>
        </p:blipFill>
        <p:spPr>
          <a:xfrm>
            <a:off x="281997" y="2549236"/>
            <a:ext cx="2217595" cy="2459182"/>
          </a:xfrm>
        </p:spPr>
      </p:pic>
      <p:pic>
        <p:nvPicPr>
          <p:cNvPr id="5" name="Picture 4" descr="A close-up of a chip&#10;&#10;Description automatically generated">
            <a:extLst>
              <a:ext uri="{FF2B5EF4-FFF2-40B4-BE49-F238E27FC236}">
                <a16:creationId xmlns:a16="http://schemas.microsoft.com/office/drawing/2014/main" id="{9DBF6F73-688E-D501-8EDA-1D1D1C26E70F}"/>
              </a:ext>
            </a:extLst>
          </p:cNvPr>
          <p:cNvPicPr>
            <a:picLocks noChangeAspect="1"/>
          </p:cNvPicPr>
          <p:nvPr/>
        </p:nvPicPr>
        <p:blipFill>
          <a:blip r:embed="rId3"/>
          <a:stretch>
            <a:fillRect/>
          </a:stretch>
        </p:blipFill>
        <p:spPr>
          <a:xfrm>
            <a:off x="4680238" y="271894"/>
            <a:ext cx="2305050" cy="2462647"/>
          </a:xfrm>
          <a:prstGeom prst="rect">
            <a:avLst/>
          </a:prstGeom>
        </p:spPr>
      </p:pic>
      <p:pic>
        <p:nvPicPr>
          <p:cNvPr id="6" name="Picture 5" descr="A close-up of a chip&#10;&#10;Description automatically generated">
            <a:extLst>
              <a:ext uri="{FF2B5EF4-FFF2-40B4-BE49-F238E27FC236}">
                <a16:creationId xmlns:a16="http://schemas.microsoft.com/office/drawing/2014/main" id="{E7F674AB-BE4E-F1A4-09D7-77A34224EBF7}"/>
              </a:ext>
            </a:extLst>
          </p:cNvPr>
          <p:cNvPicPr>
            <a:picLocks noChangeAspect="1"/>
          </p:cNvPicPr>
          <p:nvPr/>
        </p:nvPicPr>
        <p:blipFill>
          <a:blip r:embed="rId4"/>
          <a:stretch>
            <a:fillRect/>
          </a:stretch>
        </p:blipFill>
        <p:spPr>
          <a:xfrm>
            <a:off x="5308023" y="4072370"/>
            <a:ext cx="2324100" cy="2273878"/>
          </a:xfrm>
          <a:prstGeom prst="rect">
            <a:avLst/>
          </a:prstGeom>
        </p:spPr>
      </p:pic>
      <p:sp>
        <p:nvSpPr>
          <p:cNvPr id="7" name="TextBox 6">
            <a:extLst>
              <a:ext uri="{FF2B5EF4-FFF2-40B4-BE49-F238E27FC236}">
                <a16:creationId xmlns:a16="http://schemas.microsoft.com/office/drawing/2014/main" id="{CDDBD1CC-401A-1DB8-863E-EA9528677B72}"/>
              </a:ext>
            </a:extLst>
          </p:cNvPr>
          <p:cNvSpPr txBox="1"/>
          <p:nvPr/>
        </p:nvSpPr>
        <p:spPr>
          <a:xfrm>
            <a:off x="7356764" y="1385454"/>
            <a:ext cx="34220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ERASABLE PROGRAMMABLE ROM</a:t>
            </a:r>
          </a:p>
        </p:txBody>
      </p:sp>
      <p:sp>
        <p:nvSpPr>
          <p:cNvPr id="9" name="TextBox 8">
            <a:extLst>
              <a:ext uri="{FF2B5EF4-FFF2-40B4-BE49-F238E27FC236}">
                <a16:creationId xmlns:a16="http://schemas.microsoft.com/office/drawing/2014/main" id="{3B4880F3-33FF-B7B5-2AA3-EAFB4AECE9EE}"/>
              </a:ext>
            </a:extLst>
          </p:cNvPr>
          <p:cNvSpPr txBox="1"/>
          <p:nvPr/>
        </p:nvSpPr>
        <p:spPr>
          <a:xfrm>
            <a:off x="484909" y="5569527"/>
            <a:ext cx="3200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ELECTRICALLY ERASABLE PROGRAMMABLE ROM</a:t>
            </a:r>
          </a:p>
        </p:txBody>
      </p:sp>
      <p:sp>
        <p:nvSpPr>
          <p:cNvPr id="10" name="TextBox 9">
            <a:extLst>
              <a:ext uri="{FF2B5EF4-FFF2-40B4-BE49-F238E27FC236}">
                <a16:creationId xmlns:a16="http://schemas.microsoft.com/office/drawing/2014/main" id="{49120AE0-6C87-88FD-5432-950347A78BCF}"/>
              </a:ext>
            </a:extLst>
          </p:cNvPr>
          <p:cNvSpPr txBox="1"/>
          <p:nvPr/>
        </p:nvSpPr>
        <p:spPr>
          <a:xfrm>
            <a:off x="7827818" y="5153890"/>
            <a:ext cx="3449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PROGRAMMABLE ROM</a:t>
            </a:r>
          </a:p>
        </p:txBody>
      </p:sp>
    </p:spTree>
    <p:extLst>
      <p:ext uri="{BB962C8B-B14F-4D97-AF65-F5344CB8AC3E}">
        <p14:creationId xmlns:p14="http://schemas.microsoft.com/office/powerpoint/2010/main" val="358750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D7CE-C346-1C61-6EAF-C8AAD70BAA4D}"/>
              </a:ext>
            </a:extLst>
          </p:cNvPr>
          <p:cNvSpPr>
            <a:spLocks noGrp="1"/>
          </p:cNvSpPr>
          <p:nvPr>
            <p:ph type="title"/>
          </p:nvPr>
        </p:nvSpPr>
        <p:spPr>
          <a:xfrm>
            <a:off x="1612468" y="-8103"/>
            <a:ext cx="9905998" cy="1114245"/>
          </a:xfrm>
        </p:spPr>
        <p:txBody>
          <a:bodyPr/>
          <a:lstStyle/>
          <a:p>
            <a:r>
              <a:rPr lang="en-US" b="1">
                <a:solidFill>
                  <a:schemeClr val="tx1"/>
                </a:solidFill>
              </a:rPr>
              <a:t>Key Differences Between RAM and ROM</a:t>
            </a:r>
          </a:p>
          <a:p>
            <a:endParaRPr lang="en-US"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graphicFrame>
        <p:nvGraphicFramePr>
          <p:cNvPr id="5" name="Content Placeholder 4">
            <a:extLst>
              <a:ext uri="{FF2B5EF4-FFF2-40B4-BE49-F238E27FC236}">
                <a16:creationId xmlns:a16="http://schemas.microsoft.com/office/drawing/2014/main" id="{85D944F7-2FF6-66C3-10AE-A093BE12EF33}"/>
              </a:ext>
            </a:extLst>
          </p:cNvPr>
          <p:cNvGraphicFramePr>
            <a:graphicFrameLocks noGrp="1"/>
          </p:cNvGraphicFramePr>
          <p:nvPr>
            <p:ph idx="1"/>
            <p:extLst>
              <p:ext uri="{D42A27DB-BD31-4B8C-83A1-F6EECF244321}">
                <p14:modId xmlns:p14="http://schemas.microsoft.com/office/powerpoint/2010/main" val="3259951648"/>
              </p:ext>
            </p:extLst>
          </p:nvPr>
        </p:nvGraphicFramePr>
        <p:xfrm>
          <a:off x="819509" y="603849"/>
          <a:ext cx="9906000" cy="60949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420948121"/>
                    </a:ext>
                  </a:extLst>
                </a:gridCol>
                <a:gridCol w="3302000">
                  <a:extLst>
                    <a:ext uri="{9D8B030D-6E8A-4147-A177-3AD203B41FA5}">
                      <a16:colId xmlns:a16="http://schemas.microsoft.com/office/drawing/2014/main" val="3770379990"/>
                    </a:ext>
                  </a:extLst>
                </a:gridCol>
                <a:gridCol w="3302000">
                  <a:extLst>
                    <a:ext uri="{9D8B030D-6E8A-4147-A177-3AD203B41FA5}">
                      <a16:colId xmlns:a16="http://schemas.microsoft.com/office/drawing/2014/main" val="1973603658"/>
                    </a:ext>
                  </a:extLst>
                </a:gridCol>
              </a:tblGrid>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99936399"/>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457972"/>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7538251"/>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5186798"/>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38158"/>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5317688"/>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18692641"/>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3876237"/>
                  </a:ext>
                </a:extLst>
              </a:tr>
              <a:tr h="6772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42904672"/>
                  </a:ext>
                </a:extLst>
              </a:tr>
            </a:tbl>
          </a:graphicData>
        </a:graphic>
      </p:graphicFrame>
      <p:graphicFrame>
        <p:nvGraphicFramePr>
          <p:cNvPr id="7" name="Table 6">
            <a:extLst>
              <a:ext uri="{FF2B5EF4-FFF2-40B4-BE49-F238E27FC236}">
                <a16:creationId xmlns:a16="http://schemas.microsoft.com/office/drawing/2014/main" id="{4C382082-9DA3-0617-7E31-A2741FECAD8D}"/>
              </a:ext>
            </a:extLst>
          </p:cNvPr>
          <p:cNvGraphicFramePr>
            <a:graphicFrameLocks noGrp="1"/>
          </p:cNvGraphicFramePr>
          <p:nvPr>
            <p:extLst>
              <p:ext uri="{D42A27DB-BD31-4B8C-83A1-F6EECF244321}">
                <p14:modId xmlns:p14="http://schemas.microsoft.com/office/powerpoint/2010/main" val="1483228764"/>
              </p:ext>
            </p:extLst>
          </p:nvPr>
        </p:nvGraphicFramePr>
        <p:xfrm>
          <a:off x="831272" y="554181"/>
          <a:ext cx="9892820" cy="6093921"/>
        </p:xfrm>
        <a:graphic>
          <a:graphicData uri="http://schemas.openxmlformats.org/drawingml/2006/table">
            <a:tbl>
              <a:tblPr bandRow="1">
                <a:tableStyleId>{5C22544A-7EE6-4342-B048-85BDC9FD1C3A}</a:tableStyleId>
              </a:tblPr>
              <a:tblGrid>
                <a:gridCol w="3297381">
                  <a:extLst>
                    <a:ext uri="{9D8B030D-6E8A-4147-A177-3AD203B41FA5}">
                      <a16:colId xmlns:a16="http://schemas.microsoft.com/office/drawing/2014/main" val="2138698599"/>
                    </a:ext>
                  </a:extLst>
                </a:gridCol>
                <a:gridCol w="3297381">
                  <a:extLst>
                    <a:ext uri="{9D8B030D-6E8A-4147-A177-3AD203B41FA5}">
                      <a16:colId xmlns:a16="http://schemas.microsoft.com/office/drawing/2014/main" val="3097577998"/>
                    </a:ext>
                  </a:extLst>
                </a:gridCol>
                <a:gridCol w="3298058">
                  <a:extLst>
                    <a:ext uri="{9D8B030D-6E8A-4147-A177-3AD203B41FA5}">
                      <a16:colId xmlns:a16="http://schemas.microsoft.com/office/drawing/2014/main" val="2039702759"/>
                    </a:ext>
                  </a:extLst>
                </a:gridCol>
              </a:tblGrid>
              <a:tr h="720436">
                <a:tc>
                  <a:txBody>
                    <a:bodyPr/>
                    <a:lstStyle/>
                    <a:p>
                      <a:pPr algn="l"/>
                      <a:r>
                        <a:rPr lang="en-US" b="1" dirty="0">
                          <a:effectLst/>
                        </a:rPr>
                        <a:t>Feature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b="1" dirty="0">
                          <a:effectLst/>
                        </a:rPr>
                        <a:t>RAM</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b="1" dirty="0">
                          <a:effectLst/>
                        </a:rPr>
                        <a:t>ROM</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0640543"/>
                  </a:ext>
                </a:extLst>
              </a:tr>
              <a:tr h="729160">
                <a:tc>
                  <a:txBody>
                    <a:bodyPr/>
                    <a:lstStyle/>
                    <a:p>
                      <a:pPr algn="l"/>
                      <a:r>
                        <a:rPr lang="en-US" dirty="0">
                          <a:effectLst/>
                        </a:rPr>
                        <a:t>Volatility</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Volatile (loses data when powered off)</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Non-volatile (retains data when powered off)</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4746893"/>
                  </a:ext>
                </a:extLst>
              </a:tr>
              <a:tr h="729160">
                <a:tc>
                  <a:txBody>
                    <a:bodyPr/>
                    <a:lstStyle/>
                    <a:p>
                      <a:pPr algn="l"/>
                      <a:r>
                        <a:rPr lang="en-US" dirty="0">
                          <a:effectLst/>
                        </a:rPr>
                        <a:t>Read/Write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Can be read from and written to</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Primarily read-only</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6873781"/>
                  </a:ext>
                </a:extLst>
              </a:tr>
              <a:tr h="729160">
                <a:tc>
                  <a:txBody>
                    <a:bodyPr/>
                    <a:lstStyle/>
                    <a:p>
                      <a:pPr algn="l"/>
                      <a:r>
                        <a:rPr lang="en-US" dirty="0">
                          <a:effectLst/>
                        </a:rPr>
                        <a:t>Speed</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Faster</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Slower than RAM, but faster than hard drives</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1470201"/>
                  </a:ext>
                </a:extLst>
              </a:tr>
              <a:tr h="729160">
                <a:tc>
                  <a:txBody>
                    <a:bodyPr/>
                    <a:lstStyle/>
                    <a:p>
                      <a:pPr algn="l"/>
                      <a:r>
                        <a:rPr lang="en-US" dirty="0">
                          <a:effectLst/>
                        </a:rPr>
                        <a:t>Capacity</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Generally larger (measured in GB)</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Typically smaller (measured in MB)</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048407"/>
                  </a:ext>
                </a:extLst>
              </a:tr>
              <a:tr h="748145">
                <a:tc>
                  <a:txBody>
                    <a:bodyPr/>
                    <a:lstStyle/>
                    <a:p>
                      <a:pPr algn="l"/>
                      <a:r>
                        <a:rPr lang="en-US" dirty="0">
                          <a:effectLst/>
                        </a:rPr>
                        <a:t>Usage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Temporary data storage for active processes</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Permanent storage for essential instructions</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82937"/>
                  </a:ext>
                </a:extLst>
              </a:tr>
              <a:tr h="459100">
                <a:tc>
                  <a:txBody>
                    <a:bodyPr/>
                    <a:lstStyle/>
                    <a:p>
                      <a:pPr algn="l"/>
                      <a:r>
                        <a:rPr lang="en-US" dirty="0">
                          <a:effectLst/>
                        </a:rPr>
                        <a:t>Cost</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More expensive per GB</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Less expensive per GB</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2388212"/>
                  </a:ext>
                </a:extLst>
              </a:tr>
              <a:tr h="729160">
                <a:tc>
                  <a:txBody>
                    <a:bodyPr/>
                    <a:lstStyle/>
                    <a:p>
                      <a:pPr algn="l"/>
                      <a:r>
                        <a:rPr lang="en-US" dirty="0">
                          <a:effectLst/>
                        </a:rPr>
                        <a:t>Accessibility</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Directly accessible by CPU</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Not directly accessible by CPU</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967396"/>
                  </a:ext>
                </a:extLst>
              </a:tr>
              <a:tr h="459100">
                <a:tc>
                  <a:txBody>
                    <a:bodyPr/>
                    <a:lstStyle/>
                    <a:p>
                      <a:pPr algn="l"/>
                      <a:r>
                        <a:rPr lang="en-US" dirty="0">
                          <a:effectLst/>
                        </a:rPr>
                        <a:t>Data Retention</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Short-term</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r>
                        <a:rPr lang="en-US" dirty="0">
                          <a:effectLst/>
                        </a:rPr>
                        <a:t>Long-term</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9586944"/>
                  </a:ext>
                </a:extLst>
              </a:tr>
            </a:tbl>
          </a:graphicData>
        </a:graphic>
      </p:graphicFrame>
    </p:spTree>
    <p:extLst>
      <p:ext uri="{BB962C8B-B14F-4D97-AF65-F5344CB8AC3E}">
        <p14:creationId xmlns:p14="http://schemas.microsoft.com/office/powerpoint/2010/main" val="93992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8DA5-7D1F-5538-1B7F-8E96A66DBC96}"/>
              </a:ext>
            </a:extLst>
          </p:cNvPr>
          <p:cNvSpPr>
            <a:spLocks noGrp="1"/>
          </p:cNvSpPr>
          <p:nvPr>
            <p:ph type="title"/>
          </p:nvPr>
        </p:nvSpPr>
        <p:spPr>
          <a:xfrm>
            <a:off x="892030" y="861336"/>
            <a:ext cx="9905998" cy="2228881"/>
          </a:xfrm>
        </p:spPr>
        <p:txBody>
          <a:bodyPr>
            <a:normAutofit fontScale="90000"/>
          </a:bodyPr>
          <a:lstStyle/>
          <a:p>
            <a:pPr algn="ctr"/>
            <a: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Questions</a:t>
            </a:r>
            <a:b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Q1  What is the second name of p Rom?</a:t>
            </a:r>
            <a:b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br>
              <a:rPr lang="en-US" sz="4000" b="1" u="sng" dirty="0">
                <a:effectLst>
                  <a:glow rad="38100">
                    <a:prstClr val="black">
                      <a:lumMod val="65000"/>
                      <a:lumOff val="35000"/>
                      <a:alpha val="40000"/>
                    </a:prstClr>
                  </a:glow>
                  <a:outerShdw blurRad="28575" dist="38100" dir="14040000" algn="tl" rotWithShape="0">
                    <a:srgbClr val="000000">
                      <a:alpha val="25000"/>
                    </a:srgbClr>
                  </a:outerShdw>
                </a:effectLst>
              </a:rPr>
            </a:br>
            <a: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Q2    rom is which type of memory?</a:t>
            </a:r>
            <a:b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b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Q3 Why the data in rom is not lost </a:t>
            </a:r>
            <a:b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br>
            <a:r>
              <a:rPr lang="en-US" sz="4000" b="1" u="sng"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after shutting down your system?</a:t>
            </a:r>
          </a:p>
        </p:txBody>
      </p:sp>
      <p:sp>
        <p:nvSpPr>
          <p:cNvPr id="3" name="Content Placeholder 2">
            <a:extLst>
              <a:ext uri="{FF2B5EF4-FFF2-40B4-BE49-F238E27FC236}">
                <a16:creationId xmlns:a16="http://schemas.microsoft.com/office/drawing/2014/main" id="{1DBA2A1A-0851-6C94-EA10-6567EBB87C58}"/>
              </a:ext>
            </a:extLst>
          </p:cNvPr>
          <p:cNvSpPr>
            <a:spLocks noGrp="1"/>
          </p:cNvSpPr>
          <p:nvPr>
            <p:ph idx="1"/>
          </p:nvPr>
        </p:nvSpPr>
        <p:spPr>
          <a:xfrm>
            <a:off x="753485" y="3886199"/>
            <a:ext cx="9905998" cy="2514601"/>
          </a:xfrm>
        </p:spPr>
        <p:txBody>
          <a:bodyPr>
            <a:normAutofit/>
          </a:bodyPr>
          <a:lstStyle/>
          <a:p>
            <a:pPr marL="0" indent="0" algn="ctr">
              <a:buNone/>
            </a:pPr>
            <a:r>
              <a:rPr lang="en-US" sz="4400" b="1" u="sng">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END OF PRESENTETION</a:t>
            </a:r>
            <a:endParaRPr lang="en-US" u="sng"/>
          </a:p>
          <a:p>
            <a:pPr marL="0" indent="0" algn="ctr">
              <a:buClr>
                <a:srgbClr val="FFFFFF"/>
              </a:buClr>
              <a:buNone/>
            </a:pPr>
            <a:r>
              <a:rPr lang="en-US" sz="4400" b="1" u="sng"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Thanks</a:t>
            </a:r>
          </a:p>
        </p:txBody>
      </p:sp>
    </p:spTree>
    <p:extLst>
      <p:ext uri="{BB962C8B-B14F-4D97-AF65-F5344CB8AC3E}">
        <p14:creationId xmlns:p14="http://schemas.microsoft.com/office/powerpoint/2010/main" val="2988624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Mesh</vt:lpstr>
      <vt:lpstr>READ ONLY MEMORY (ROM)</vt:lpstr>
      <vt:lpstr>Introduction to ROM </vt:lpstr>
      <vt:lpstr>PowerPoint Presentation</vt:lpstr>
      <vt:lpstr>Types of Rom</vt:lpstr>
      <vt:lpstr>C. EPROM EPROM stands for Erasable Programmable Read Only Memory. It is a chip that is non-volatile in nature and was invented in 1971 by Dov Frohman at Intel. An EPROM can be reprogrammed if required by exposing it to ultraviolet light. But otherwise, an EPROM does not save or accept any new data. EPROM chips are not used in modern computers as they have been replaced by EEPROM chips. </vt:lpstr>
      <vt:lpstr>TYPes of ROm</vt:lpstr>
      <vt:lpstr>Key Differences Between RAM and ROM </vt:lpstr>
      <vt:lpstr>Questions Q1  What is the second name of p Rom?  Q2    rom is which type of memory?   Q3 Why the data in rom is not lost  after shutting down your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539</cp:revision>
  <dcterms:created xsi:type="dcterms:W3CDTF">2024-10-23T01:55:43Z</dcterms:created>
  <dcterms:modified xsi:type="dcterms:W3CDTF">2024-10-23T07:47:39Z</dcterms:modified>
</cp:coreProperties>
</file>