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8DA7-0E85-4775-8990-9FC80C50B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0E57-15CA-4596-858D-DF1AACC1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2FFE-451B-43C8-A882-07B69439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2642-C5F0-4EEC-92D3-969DEF5C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B3D6-1D28-4DED-ABB4-CF178AAC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5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EACD-77CD-4ECE-82E4-7CB3F3FA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2DA8D-B5BF-46BC-A8CE-D0CB8C0D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BB86-0320-4B83-9182-0F074D6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D516-C33E-4EA5-A11B-C2C767A0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BEB3-7705-48F3-9C62-1F5EF7BF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26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BCFC6-E7F6-4217-92B8-B238C97BB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889AC-886B-41A2-8221-AEE7E2B0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6217-6876-48D3-B72C-44A07DCD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83B4-A460-4735-8E46-B37971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1AB7-70AF-494F-84D8-C0F9B5CE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784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C79D-A642-4257-9A30-8A963DF1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B126-F5DF-42E1-8BAF-5B0C41C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3AE9-55E4-421B-B4BC-B2315BE5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443A-A9D5-4CA1-A096-6635146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C2B0-F261-453C-9A12-D8AC485D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65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11AF-788A-4D07-A31B-B608F2A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964DE-CBA7-422C-8027-08F1645E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EC4C-297C-4D19-B456-0CC5A63A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7359-6243-4850-B857-5546E163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3B0-D0CF-4D74-9E14-69013378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12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6E12-9974-4FCF-8C82-60E25A23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A629-E4A4-4FDF-8AED-92993E779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B8753-00AA-4F7D-B09A-274901D75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93E0-87E6-4D57-A9A5-9EC59AE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2A29-EBF2-4C25-92D7-7140A14E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9B81B-2C42-4617-AD14-D4C6B290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884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6B8-35E1-49B4-A7AC-E17F80F4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E950-BEA2-44E7-850B-882E2F94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75BA0-EE17-4965-AB40-9F976392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8299-F01A-45D8-9522-DE81966E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CB7C5-D33E-447B-8210-9E0E40F16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9A5EB-65E4-405D-844E-7643ECA2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AC36-D647-41CB-A738-879864EA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C1C14-1A51-4032-8A9C-CC69420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2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B08-551A-4B2A-A22E-8EEAFC35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0213C-9216-46E2-BA1D-C8E2987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5681A-674E-46AC-AA77-B982728C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CBB6-6561-4303-B20D-E7A3FEC1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73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7E99-ED39-41AE-A960-F7443AD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D0B6B-6D58-4722-882C-302FE525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1E634-9BAC-4834-A8F6-240831A5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362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E560-31CF-45F6-9335-1A79923B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901E-3DC4-4243-BBBF-EAE6A793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831E-A6DC-43B3-AB06-88A691A8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AA117-3B63-43B5-A92E-BA2BF299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A64E-D746-4249-8468-ED7E007F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1C4A6-9543-410B-B72E-DB78D6C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32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513-4D09-4E46-A7F0-FBB3AA87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A52B4-5E6A-4359-A047-031FD461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FCEC9-08D6-47D2-A6DA-75EBB07C3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99DF-8063-41B6-8F36-533788F9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26A0-F55D-4D71-8ECE-4E3F6B7B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AE9B-525E-4972-B43C-E9F9505C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76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37166-4C60-4110-B787-BE99DAA4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6D5B-46DD-4985-9493-00EEB379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8383-5B7C-49FE-9A10-8B4914F32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D182-FF48-4732-965E-629DC12A56D6}" type="datetimeFigureOut">
              <a:rPr lang="en-NZ" smtClean="0"/>
              <a:t>18/01/2021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FC55-8742-4550-8CE1-5A309989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77AB-ECE6-49F9-8F81-BEE5106F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FDD2-CB65-4ED9-935F-7E858F79B2F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9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t.nz/" TargetMode="External"/><Relationship Id="rId2" Type="http://schemas.openxmlformats.org/officeDocument/2006/relationships/hyperlink" Target="https://www.geonames.org/postalcode-search.html?q=auckland&amp;country=N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coder.readthedocs.io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t.nz/" TargetMode="External"/><Relationship Id="rId2" Type="http://schemas.openxmlformats.org/officeDocument/2006/relationships/hyperlink" Target="https://www.geonam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minatim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D45B5D-EA52-4052-9328-0625C458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Helvetica Neue"/>
              </a:rPr>
              <a:t>Best neighbourhood for an Indian Restaurant </a:t>
            </a:r>
            <a:br>
              <a:rPr lang="en-US" sz="4000" b="1" i="0" dirty="0">
                <a:solidFill>
                  <a:schemeClr val="tx2"/>
                </a:solidFill>
                <a:effectLst/>
                <a:latin typeface="Helvetica Neue"/>
              </a:rPr>
            </a:br>
            <a:endParaRPr lang="en-NZ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BAF0C-3499-4EAC-B323-6CE5BC766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tx2"/>
                </a:solidFill>
                <a:effectLst/>
                <a:latin typeface="Helvetica Neue"/>
              </a:rPr>
              <a:t>Capstone Project</a:t>
            </a:r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Points to consider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BC8A-2881-4F21-B5B8-AE0CE122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8"/>
            <a:ext cx="9833548" cy="156842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</a:rPr>
              <a:t>Neighbourhood’s that reflect a dining preference for Indian cuisine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</a:rPr>
              <a:t>Identifying all the “Food” categories for Indian eateries 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</a:rPr>
              <a:t>Household Incomes </a:t>
            </a:r>
          </a:p>
          <a:p>
            <a:r>
              <a:rPr lang="en-NZ" sz="1800" b="0" i="0" dirty="0">
                <a:solidFill>
                  <a:schemeClr val="tx2"/>
                </a:solidFill>
                <a:effectLst/>
              </a:rPr>
              <a:t>Centrally located neighbourhood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70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BC8A-2881-4F21-B5B8-AE0CE122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3402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Postcodes, latitude and longitude data scrapped from </a:t>
            </a:r>
            <a:r>
              <a:rPr lang="en-NZ" sz="1800" b="0" i="0" u="sng" dirty="0">
                <a:solidFill>
                  <a:schemeClr val="tx2"/>
                </a:solidFill>
                <a:effectLst/>
                <a:hlinkClick r:id="rId2"/>
              </a:rPr>
              <a:t>https://www.geonames.org/postalcode-search.html?q=auckland&amp;country=</a:t>
            </a:r>
            <a:r>
              <a:rPr lang="en-NZ" sz="1800" b="0" i="0" dirty="0">
                <a:solidFill>
                  <a:schemeClr val="tx2"/>
                </a:solidFill>
                <a:effectLst/>
                <a:hlinkClick r:id="rId2"/>
              </a:rPr>
              <a:t>NZ</a:t>
            </a:r>
            <a:endParaRPr lang="en-NZ" sz="1800" b="0" i="0" dirty="0">
              <a:solidFill>
                <a:schemeClr val="tx2"/>
              </a:solidFill>
              <a:effectLst/>
            </a:endParaRPr>
          </a:p>
          <a:p>
            <a:r>
              <a:rPr lang="en-NZ" sz="1800" dirty="0">
                <a:solidFill>
                  <a:schemeClr val="tx2"/>
                </a:solidFill>
              </a:rPr>
              <a:t>Household income data was taken from New Zealand's most recent Census (2018).  These were downloaded as a.csv file from </a:t>
            </a:r>
            <a:r>
              <a:rPr lang="en-NZ" sz="1800" dirty="0">
                <a:solidFill>
                  <a:schemeClr val="tx2"/>
                </a:solidFill>
                <a:hlinkClick r:id="rId3"/>
              </a:rPr>
              <a:t>https://www.stats.govt.nz/</a:t>
            </a:r>
            <a:endParaRPr lang="en-NZ" sz="1800" dirty="0">
              <a:solidFill>
                <a:schemeClr val="tx2"/>
              </a:solidFill>
            </a:endParaRPr>
          </a:p>
          <a:p>
            <a:r>
              <a:rPr lang="en-NZ" sz="1800" dirty="0">
                <a:solidFill>
                  <a:schemeClr val="tx2"/>
                </a:solidFill>
              </a:rPr>
              <a:t>Household income data required additional information, namely </a:t>
            </a:r>
            <a:r>
              <a:rPr lang="en-US" sz="1800" dirty="0">
                <a:solidFill>
                  <a:schemeClr val="tx2"/>
                </a:solidFill>
              </a:rPr>
              <a:t>latitude and longitude </a:t>
            </a:r>
            <a:r>
              <a:rPr lang="en-NZ" sz="1800" dirty="0">
                <a:solidFill>
                  <a:schemeClr val="tx2"/>
                </a:solidFill>
              </a:rPr>
              <a:t>data from </a:t>
            </a:r>
            <a:r>
              <a:rPr lang="en-NZ" sz="1800" b="0" i="0" u="sng" dirty="0">
                <a:solidFill>
                  <a:schemeClr val="tx2"/>
                </a:solidFill>
                <a:effectLst/>
                <a:hlinkClick r:id="rId4"/>
              </a:rPr>
              <a:t>https://geocoder.readthedocs.io/index.html</a:t>
            </a:r>
            <a:endParaRPr lang="en-NZ" sz="1800" b="0" i="0" u="sng" dirty="0">
              <a:solidFill>
                <a:schemeClr val="tx2"/>
              </a:solidFill>
              <a:effectLst/>
            </a:endParaRPr>
          </a:p>
          <a:p>
            <a:endParaRPr lang="en-NZ" sz="1800" dirty="0">
              <a:solidFill>
                <a:schemeClr val="tx2"/>
              </a:solidFill>
            </a:endParaRPr>
          </a:p>
          <a:p>
            <a:endParaRPr lang="en-NZ" sz="1800" b="0" i="0" dirty="0">
              <a:solidFill>
                <a:schemeClr val="tx2"/>
              </a:solidFill>
              <a:effectLst/>
            </a:endParaRPr>
          </a:p>
          <a:p>
            <a:endParaRPr lang="en-NZ" sz="1800" b="0" i="0" dirty="0">
              <a:solidFill>
                <a:schemeClr val="tx2"/>
              </a:solidFill>
              <a:effectLst/>
              <a:latin typeface="Helvetica Neue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5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Cleaning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BC8A-2881-4F21-B5B8-AE0CE122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From </a:t>
            </a:r>
            <a:r>
              <a:rPr lang="en-NZ" sz="1800" b="0" i="0" u="sng" dirty="0">
                <a:solidFill>
                  <a:srgbClr val="296EAA"/>
                </a:solidFill>
                <a:effectLst/>
                <a:hlinkClick r:id="rId2"/>
              </a:rPr>
              <a:t>https://www.geonames.org/</a:t>
            </a:r>
            <a:r>
              <a:rPr lang="en-US" sz="1800" dirty="0">
                <a:solidFill>
                  <a:schemeClr val="tx2"/>
                </a:solidFill>
              </a:rPr>
              <a:t> 202 neighbourhood's were found for Auckland City and 199 postcodes identified.  The data was cleaned and presented in a data frame with 4 features: neighbourhood, postcode, latitude, longitude. </a:t>
            </a:r>
          </a:p>
          <a:p>
            <a:r>
              <a:rPr lang="en-NZ" sz="1800" dirty="0">
                <a:solidFill>
                  <a:schemeClr val="tx2"/>
                </a:solidFill>
              </a:rPr>
              <a:t>The median household incomes for the greater Auckland region along with associated </a:t>
            </a:r>
            <a:r>
              <a:rPr lang="en-US" sz="1800" dirty="0">
                <a:solidFill>
                  <a:schemeClr val="tx2"/>
                </a:solidFill>
              </a:rPr>
              <a:t>latitudes and longitudes were provided by </a:t>
            </a:r>
            <a:r>
              <a:rPr lang="en-NZ" sz="1800" dirty="0">
                <a:solidFill>
                  <a:schemeClr val="tx2"/>
                </a:solidFill>
                <a:hlinkClick r:id="rId3"/>
              </a:rPr>
              <a:t>https://www.stats.govt.nz/</a:t>
            </a:r>
            <a:r>
              <a:rPr lang="en-NZ" sz="1800" dirty="0">
                <a:solidFill>
                  <a:schemeClr val="tx2"/>
                </a:solidFill>
              </a:rPr>
              <a:t> .  Postcodes associated with geolocations were acquired by using the centroid for each postcode's location and </a:t>
            </a:r>
            <a:r>
              <a:rPr lang="en-US" sz="1800" dirty="0">
                <a:solidFill>
                  <a:schemeClr val="tx2"/>
                </a:solidFill>
              </a:rPr>
              <a:t>reverse geocoding with 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https://nominatim.org/</a:t>
            </a:r>
            <a:r>
              <a:rPr lang="en-US" sz="1800" dirty="0">
                <a:solidFill>
                  <a:schemeClr val="tx2"/>
                </a:solidFill>
              </a:rPr>
              <a:t> .  This data was presented in a data frame with 4 features: Income, postcode, latitude, longitude. </a:t>
            </a:r>
            <a:endParaRPr lang="en-NZ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 data frame prepared for household incomes was amended to included distances from the city central business district (CBD) to each neighbourhood of interest.  This was presented as 2 features.  The first as distance as a direct line between 2 points (latitude and longitude), and secondly as the most direct driving route (Google maps).</a:t>
            </a:r>
          </a:p>
          <a:p>
            <a:endParaRPr lang="en-NZ" sz="1800" b="0" i="0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7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96" y="56789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K-means clustering - Cluster 2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62CE84E-F4F4-4B3C-8D25-AE6F8A79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96" y="2296870"/>
            <a:ext cx="9833548" cy="3958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44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Household Income of Cluster2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Neighbourhood's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3737D17-8AAD-4536-B09F-B153D947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85" y="2708211"/>
            <a:ext cx="7400719" cy="2175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014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Household Income of Cluster2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Neighbourhood's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4E84C6-474C-42C5-B863-E16CF2CC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48" y="2667237"/>
            <a:ext cx="6347398" cy="3485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2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364255"/>
            <a:ext cx="9833548" cy="777586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Neighbourhood Sprawl of Cluster 2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5AE73D6-E819-44A2-BF69-051FAC43E30E}"/>
              </a:ext>
            </a:extLst>
          </p:cNvPr>
          <p:cNvSpPr txBox="1"/>
          <p:nvPr/>
        </p:nvSpPr>
        <p:spPr>
          <a:xfrm>
            <a:off x="2656189" y="5232727"/>
            <a:ext cx="7520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Distance calculated as a direct line between latitude and longitude points.</a:t>
            </a:r>
            <a:br>
              <a:rPr lang="en-US" sz="1600" dirty="0"/>
            </a:br>
            <a:r>
              <a:rPr lang="en-US" sz="1100" dirty="0"/>
              <a:t>2</a:t>
            </a:r>
            <a:r>
              <a:rPr lang="en-US" dirty="0"/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Distance calculated by most direct driving route, as determined by Googlemaps.com</a:t>
            </a:r>
            <a:endParaRPr lang="en-NZ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F512E-E031-4A0B-9495-60FDBA06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30" y="2413152"/>
            <a:ext cx="6322976" cy="2668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66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C4C9-86A4-41DD-B2C0-96C524C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Conclusions</a:t>
            </a:r>
            <a:endParaRPr lang="en-N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BC8A-2881-4F21-B5B8-AE0CE122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Helvetica Neue"/>
              </a:rPr>
              <a:t>A cluster of six neighbourhood’s that might potentially meet the needs of the client were found using a K-means algorithm.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Helvetica Neue"/>
              </a:rPr>
              <a:t>An examination of median household incomes showed that Birkdale, Meadowbank and Otara had a higher incomes and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Helvetica Neue"/>
              </a:rPr>
              <a:t>Sne</a:t>
            </a:r>
            <a:r>
              <a:rPr lang="en-US" sz="1800" dirty="0" err="1">
                <a:solidFill>
                  <a:schemeClr val="tx2"/>
                </a:solidFill>
                <a:latin typeface="Helvetica Neue"/>
              </a:rPr>
              <a:t>lls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 Beach at the lower end.</a:t>
            </a:r>
            <a:endParaRPr lang="en-US" sz="1800" b="0" i="0" dirty="0">
              <a:solidFill>
                <a:schemeClr val="tx2"/>
              </a:solidFill>
              <a:effectLst/>
              <a:latin typeface="Helvetica Neue"/>
            </a:endParaRPr>
          </a:p>
          <a:p>
            <a:r>
              <a:rPr lang="en-US" sz="1800" dirty="0">
                <a:solidFill>
                  <a:schemeClr val="tx2"/>
                </a:solidFill>
                <a:latin typeface="Helvetica Neue"/>
              </a:rPr>
              <a:t>Using the Auckland CBD as a centroid, Birkdale and Meadowbank were the most central neighbourhood's with </a:t>
            </a:r>
            <a:r>
              <a:rPr lang="en-US" sz="1800" dirty="0" err="1">
                <a:solidFill>
                  <a:schemeClr val="tx2"/>
                </a:solidFill>
                <a:latin typeface="Helvetica Neue"/>
              </a:rPr>
              <a:t>Snells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 beach representing the most isolated location. 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Helvetica Neue"/>
              </a:rPr>
              <a:t>Further information beyond the scope of this report would assist the client decide on the best location to open her first restaurant.  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Such as commercial property availability and location, cost of property purchase or lease, purchase or rent of personal living arrangements (house).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Helvetica Neue"/>
              </a:rPr>
              <a:t>  </a:t>
            </a:r>
            <a:endParaRPr lang="en-NZ" sz="1800" b="0" i="0" dirty="0">
              <a:solidFill>
                <a:schemeClr val="tx2"/>
              </a:solidFill>
              <a:effectLst/>
              <a:latin typeface="Helvetica Neue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54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473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Best neighbourhood for an Indian Restaurant  </vt:lpstr>
      <vt:lpstr>Points to consider</vt:lpstr>
      <vt:lpstr>Data</vt:lpstr>
      <vt:lpstr>Data Cleaning</vt:lpstr>
      <vt:lpstr>K-means clustering - Cluster 2</vt:lpstr>
      <vt:lpstr>Household Income of Cluster2  Neighbourhood's</vt:lpstr>
      <vt:lpstr>Household Income of Cluster2  Neighbourhood's</vt:lpstr>
      <vt:lpstr>Neighbourhood Sprawl of Cluster 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neighbourhood for an Indian Restaurant  </dc:title>
  <dc:creator>Hilary Mckinnon</dc:creator>
  <cp:lastModifiedBy>Hilary Mckinnon</cp:lastModifiedBy>
  <cp:revision>38</cp:revision>
  <dcterms:created xsi:type="dcterms:W3CDTF">2021-01-13T20:41:59Z</dcterms:created>
  <dcterms:modified xsi:type="dcterms:W3CDTF">2021-01-18T01:04:33Z</dcterms:modified>
</cp:coreProperties>
</file>