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5759958" cy="324002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2" Type="http://schemas.openxmlformats.org/officeDocument/2006/relationships/viewProps" Target="viewProps.xml"/><Relationship Id="rId31" Type="http://schemas.openxmlformats.org/officeDocument/2006/relationships/tableStyles" Target="tableStyles.xml"/><Relationship Id="rId30" Type="http://schemas.openxmlformats.org/officeDocument/2006/relationships/presProps" Target="presProps.xml"/><Relationship Id="rId3" Type="http://schemas.openxmlformats.org/officeDocument/2006/relationships/slide" Target="slides/slide2.xml"/><Relationship Id="rId29" Type="http://schemas.openxmlformats.org/officeDocument/2006/relationships/slide" Target="slides/slide28.xml"/><Relationship Id="rId28" Type="http://schemas.openxmlformats.org/officeDocument/2006/relationships/slide" Target="slides/slide27.xml"/><Relationship Id="rId27" Type="http://schemas.openxmlformats.org/officeDocument/2006/relationships/slide" Target="slides/slide26.xml"/><Relationship Id="rId26" Type="http://schemas.openxmlformats.org/officeDocument/2006/relationships/slide" Target="slides/slide25.xml"/><Relationship Id="rId25" Type="http://schemas.openxmlformats.org/officeDocument/2006/relationships/slide" Target="slides/slide24.xml"/><Relationship Id="rId24" Type="http://schemas.openxmlformats.org/officeDocument/2006/relationships/slide" Target="slides/slide23.xml"/><Relationship Id="rId23" Type="http://schemas.openxmlformats.org/officeDocument/2006/relationships/slide" Target="slides/slide22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" Target="slide3.xml"/><Relationship Id="rId8" Type="http://schemas.openxmlformats.org/officeDocument/2006/relationships/image" Target="../media/image5.png"/><Relationship Id="rId7" Type="http://schemas.openxmlformats.org/officeDocument/2006/relationships/slide" Target="slide2.xml"/><Relationship Id="rId6" Type="http://schemas.openxmlformats.org/officeDocument/2006/relationships/image" Target="../media/image4.png"/><Relationship Id="rId5" Type="http://schemas.openxmlformats.org/officeDocument/2006/relationships/slide" Target="slide28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" Target="slide11.xml"/><Relationship Id="rId8" Type="http://schemas.openxmlformats.org/officeDocument/2006/relationships/image" Target="../media/image68.png"/><Relationship Id="rId7" Type="http://schemas.openxmlformats.org/officeDocument/2006/relationships/image" Target="../media/image67.png"/><Relationship Id="rId6" Type="http://schemas.openxmlformats.org/officeDocument/2006/relationships/image" Target="../media/image66.png"/><Relationship Id="rId5" Type="http://schemas.openxmlformats.org/officeDocument/2006/relationships/slide" Target="slide3.xml"/><Relationship Id="rId4" Type="http://schemas.openxmlformats.org/officeDocument/2006/relationships/slide" Target="slide1.xml"/><Relationship Id="rId3" Type="http://schemas.openxmlformats.org/officeDocument/2006/relationships/slide" Target="slide6.xml"/><Relationship Id="rId2" Type="http://schemas.openxmlformats.org/officeDocument/2006/relationships/image" Target="../media/image65.png"/><Relationship Id="rId12" Type="http://schemas.openxmlformats.org/officeDocument/2006/relationships/image" Target="../media/image70.png"/><Relationship Id="rId11" Type="http://schemas.openxmlformats.org/officeDocument/2006/relationships/slide" Target="slide16.xml"/><Relationship Id="rId10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slide" Target="slide6.xml"/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3" Type="http://schemas.openxmlformats.org/officeDocument/2006/relationships/image" Target="../media/image77.png"/><Relationship Id="rId12" Type="http://schemas.openxmlformats.org/officeDocument/2006/relationships/slide" Target="slide16.xml"/><Relationship Id="rId11" Type="http://schemas.openxmlformats.org/officeDocument/2006/relationships/image" Target="../media/image76.png"/><Relationship Id="rId10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slide" Target="slide3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4" Type="http://schemas.openxmlformats.org/officeDocument/2006/relationships/image" Target="../media/image85.png"/><Relationship Id="rId13" Type="http://schemas.openxmlformats.org/officeDocument/2006/relationships/slide" Target="slide16.xml"/><Relationship Id="rId12" Type="http://schemas.openxmlformats.org/officeDocument/2006/relationships/image" Target="../media/image84.png"/><Relationship Id="rId11" Type="http://schemas.openxmlformats.org/officeDocument/2006/relationships/slide" Target="slide13.xml"/><Relationship Id="rId10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png"/><Relationship Id="rId8" Type="http://schemas.openxmlformats.org/officeDocument/2006/relationships/image" Target="../media/image89.png"/><Relationship Id="rId7" Type="http://schemas.openxmlformats.org/officeDocument/2006/relationships/image" Target="../media/image88.png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slide" Target="slide6.xml"/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3" Type="http://schemas.openxmlformats.org/officeDocument/2006/relationships/image" Target="../media/image92.png"/><Relationship Id="rId12" Type="http://schemas.openxmlformats.org/officeDocument/2006/relationships/slide" Target="slide16.xml"/><Relationship Id="rId11" Type="http://schemas.openxmlformats.org/officeDocument/2006/relationships/image" Target="../media/image91.png"/><Relationship Id="rId10" Type="http://schemas.openxmlformats.org/officeDocument/2006/relationships/slide" Target="slide1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" Target="slide6.xml"/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8" Type="http://schemas.openxmlformats.org/officeDocument/2006/relationships/image" Target="../media/image104.png"/><Relationship Id="rId17" Type="http://schemas.openxmlformats.org/officeDocument/2006/relationships/slide" Target="slide16.xml"/><Relationship Id="rId16" Type="http://schemas.openxmlformats.org/officeDocument/2006/relationships/image" Target="../media/image103.png"/><Relationship Id="rId15" Type="http://schemas.openxmlformats.org/officeDocument/2006/relationships/slide" Target="slide15.xml"/><Relationship Id="rId14" Type="http://schemas.openxmlformats.org/officeDocument/2006/relationships/image" Target="../media/image102.png"/><Relationship Id="rId13" Type="http://schemas.openxmlformats.org/officeDocument/2006/relationships/image" Target="../media/image101.png"/><Relationship Id="rId12" Type="http://schemas.openxmlformats.org/officeDocument/2006/relationships/image" Target="../media/image100.png"/><Relationship Id="rId11" Type="http://schemas.openxmlformats.org/officeDocument/2006/relationships/slide" Target="slide3.xml"/><Relationship Id="rId10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png"/><Relationship Id="rId8" Type="http://schemas.openxmlformats.org/officeDocument/2006/relationships/image" Target="../media/image108.png"/><Relationship Id="rId7" Type="http://schemas.openxmlformats.org/officeDocument/2006/relationships/image" Target="../media/image107.png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slide" Target="slide6.xml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2" Type="http://schemas.openxmlformats.org/officeDocument/2006/relationships/image" Target="../media/image111.png"/><Relationship Id="rId11" Type="http://schemas.openxmlformats.org/officeDocument/2006/relationships/image" Target="../media/image110.png"/><Relationship Id="rId10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" Target="slide16.xml"/><Relationship Id="rId8" Type="http://schemas.openxmlformats.org/officeDocument/2006/relationships/slide" Target="slide3.xml"/><Relationship Id="rId7" Type="http://schemas.openxmlformats.org/officeDocument/2006/relationships/slide" Target="slide1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6" Type="http://schemas.openxmlformats.org/officeDocument/2006/relationships/image" Target="../media/image121.png"/><Relationship Id="rId15" Type="http://schemas.openxmlformats.org/officeDocument/2006/relationships/slide" Target="slide26.xml"/><Relationship Id="rId14" Type="http://schemas.openxmlformats.org/officeDocument/2006/relationships/image" Target="../media/image120.png"/><Relationship Id="rId13" Type="http://schemas.openxmlformats.org/officeDocument/2006/relationships/slide" Target="slide17.xml"/><Relationship Id="rId12" Type="http://schemas.openxmlformats.org/officeDocument/2006/relationships/image" Target="../media/image119.png"/><Relationship Id="rId11" Type="http://schemas.openxmlformats.org/officeDocument/2006/relationships/image" Target="../media/image118.png"/><Relationship Id="rId10" Type="http://schemas.openxmlformats.org/officeDocument/2006/relationships/image" Target="../media/image1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6.png"/><Relationship Id="rId8" Type="http://schemas.openxmlformats.org/officeDocument/2006/relationships/image" Target="../media/image125.png"/><Relationship Id="rId7" Type="http://schemas.openxmlformats.org/officeDocument/2006/relationships/image" Target="../media/image124.png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slide" Target="slide16.xml"/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3" Type="http://schemas.openxmlformats.org/officeDocument/2006/relationships/image" Target="../media/image128.png"/><Relationship Id="rId12" Type="http://schemas.openxmlformats.org/officeDocument/2006/relationships/slide" Target="slide26.xml"/><Relationship Id="rId11" Type="http://schemas.openxmlformats.org/officeDocument/2006/relationships/image" Target="../media/image127.png"/><Relationship Id="rId10" Type="http://schemas.openxmlformats.org/officeDocument/2006/relationships/slide" Target="slide1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" Target="slide19.xml"/><Relationship Id="rId8" Type="http://schemas.openxmlformats.org/officeDocument/2006/relationships/image" Target="../media/image132.png"/><Relationship Id="rId7" Type="http://schemas.openxmlformats.org/officeDocument/2006/relationships/image" Target="../media/image131.png"/><Relationship Id="rId6" Type="http://schemas.openxmlformats.org/officeDocument/2006/relationships/image" Target="../media/image130.png"/><Relationship Id="rId5" Type="http://schemas.openxmlformats.org/officeDocument/2006/relationships/slide" Target="slide16.xml"/><Relationship Id="rId4" Type="http://schemas.openxmlformats.org/officeDocument/2006/relationships/slide" Target="slide3.xml"/><Relationship Id="rId3" Type="http://schemas.openxmlformats.org/officeDocument/2006/relationships/slide" Target="slide1.xml"/><Relationship Id="rId2" Type="http://schemas.openxmlformats.org/officeDocument/2006/relationships/image" Target="../media/image129.png"/><Relationship Id="rId12" Type="http://schemas.openxmlformats.org/officeDocument/2006/relationships/image" Target="../media/image134.png"/><Relationship Id="rId11" Type="http://schemas.openxmlformats.org/officeDocument/2006/relationships/slide" Target="slide26.xml"/><Relationship Id="rId10" Type="http://schemas.openxmlformats.org/officeDocument/2006/relationships/image" Target="../media/image1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8.png"/><Relationship Id="rId8" Type="http://schemas.openxmlformats.org/officeDocument/2006/relationships/slide" Target="slide20.xml"/><Relationship Id="rId7" Type="http://schemas.openxmlformats.org/officeDocument/2006/relationships/image" Target="../media/image137.png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slide" Target="slide16.xml"/><Relationship Id="rId3" Type="http://schemas.openxmlformats.org/officeDocument/2006/relationships/slide" Target="slide3.xml"/><Relationship Id="rId2" Type="http://schemas.openxmlformats.org/officeDocument/2006/relationships/slide" Target="slide1.xml"/><Relationship Id="rId11" Type="http://schemas.openxmlformats.org/officeDocument/2006/relationships/image" Target="../media/image139.png"/><Relationship Id="rId10" Type="http://schemas.openxmlformats.org/officeDocument/2006/relationships/slide" Target="slide2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slide" Target="slide27.xml"/><Relationship Id="rId3" Type="http://schemas.openxmlformats.org/officeDocument/2006/relationships/slide" Target="slide26.xml"/><Relationship Id="rId2" Type="http://schemas.openxmlformats.org/officeDocument/2006/relationships/image" Target="../media/image7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slide" Target="slide16.xml"/><Relationship Id="rId3" Type="http://schemas.openxmlformats.org/officeDocument/2006/relationships/slide" Target="slide3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png"/><Relationship Id="rId8" Type="http://schemas.openxmlformats.org/officeDocument/2006/relationships/image" Target="../media/image145.png"/><Relationship Id="rId7" Type="http://schemas.openxmlformats.org/officeDocument/2006/relationships/slide" Target="slide3.xml"/><Relationship Id="rId6" Type="http://schemas.openxmlformats.org/officeDocument/2006/relationships/slide" Target="slide1.xml"/><Relationship Id="rId5" Type="http://schemas.openxmlformats.org/officeDocument/2006/relationships/slide" Target="slide16.xml"/><Relationship Id="rId4" Type="http://schemas.openxmlformats.org/officeDocument/2006/relationships/image" Target="../media/image144.png"/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4" Type="http://schemas.openxmlformats.org/officeDocument/2006/relationships/image" Target="../media/image149.png"/><Relationship Id="rId13" Type="http://schemas.openxmlformats.org/officeDocument/2006/relationships/slide" Target="slide26.xml"/><Relationship Id="rId12" Type="http://schemas.openxmlformats.org/officeDocument/2006/relationships/image" Target="../media/image148.png"/><Relationship Id="rId11" Type="http://schemas.openxmlformats.org/officeDocument/2006/relationships/slide" Target="slide22.xml"/><Relationship Id="rId10" Type="http://schemas.openxmlformats.org/officeDocument/2006/relationships/image" Target="../media/image14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png"/><Relationship Id="rId8" Type="http://schemas.openxmlformats.org/officeDocument/2006/relationships/slide" Target="slide3.xml"/><Relationship Id="rId7" Type="http://schemas.openxmlformats.org/officeDocument/2006/relationships/slide" Target="slide1.xml"/><Relationship Id="rId6" Type="http://schemas.openxmlformats.org/officeDocument/2006/relationships/slide" Target="slide16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5" Type="http://schemas.openxmlformats.org/officeDocument/2006/relationships/image" Target="../media/image158.png"/><Relationship Id="rId14" Type="http://schemas.openxmlformats.org/officeDocument/2006/relationships/slide" Target="slide26.xml"/><Relationship Id="rId13" Type="http://schemas.openxmlformats.org/officeDocument/2006/relationships/image" Target="../media/image157.png"/><Relationship Id="rId12" Type="http://schemas.openxmlformats.org/officeDocument/2006/relationships/slide" Target="slide23.xml"/><Relationship Id="rId11" Type="http://schemas.openxmlformats.org/officeDocument/2006/relationships/image" Target="../media/image156.png"/><Relationship Id="rId10" Type="http://schemas.openxmlformats.org/officeDocument/2006/relationships/image" Target="../media/image15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6.png"/><Relationship Id="rId8" Type="http://schemas.openxmlformats.org/officeDocument/2006/relationships/image" Target="../media/image165.png"/><Relationship Id="rId7" Type="http://schemas.openxmlformats.org/officeDocument/2006/relationships/image" Target="../media/image164.png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Relationship Id="rId3" Type="http://schemas.openxmlformats.org/officeDocument/2006/relationships/image" Target="../media/image160.png"/><Relationship Id="rId20" Type="http://schemas.openxmlformats.org/officeDocument/2006/relationships/image" Target="../media/image172.png"/><Relationship Id="rId2" Type="http://schemas.openxmlformats.org/officeDocument/2006/relationships/image" Target="../media/image159.png"/><Relationship Id="rId19" Type="http://schemas.openxmlformats.org/officeDocument/2006/relationships/slide" Target="slide26.xml"/><Relationship Id="rId18" Type="http://schemas.openxmlformats.org/officeDocument/2006/relationships/image" Target="../media/image171.png"/><Relationship Id="rId17" Type="http://schemas.openxmlformats.org/officeDocument/2006/relationships/slide" Target="slide24.xml"/><Relationship Id="rId16" Type="http://schemas.openxmlformats.org/officeDocument/2006/relationships/image" Target="../media/image170.png"/><Relationship Id="rId15" Type="http://schemas.openxmlformats.org/officeDocument/2006/relationships/image" Target="../media/image169.png"/><Relationship Id="rId14" Type="http://schemas.openxmlformats.org/officeDocument/2006/relationships/image" Target="../media/image168.png"/><Relationship Id="rId13" Type="http://schemas.openxmlformats.org/officeDocument/2006/relationships/slide" Target="slide3.xml"/><Relationship Id="rId12" Type="http://schemas.openxmlformats.org/officeDocument/2006/relationships/slide" Target="slide1.xml"/><Relationship Id="rId11" Type="http://schemas.openxmlformats.org/officeDocument/2006/relationships/slide" Target="slide16.xml"/><Relationship Id="rId10" Type="http://schemas.openxmlformats.org/officeDocument/2006/relationships/image" Target="../media/image16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" Target="slide1.xml"/><Relationship Id="rId8" Type="http://schemas.openxmlformats.org/officeDocument/2006/relationships/slide" Target="slide16.xml"/><Relationship Id="rId7" Type="http://schemas.openxmlformats.org/officeDocument/2006/relationships/image" Target="../media/image178.png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1" Type="http://schemas.openxmlformats.org/officeDocument/2006/relationships/image" Target="../media/image179.png"/><Relationship Id="rId10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4.png"/><Relationship Id="rId8" Type="http://schemas.openxmlformats.org/officeDocument/2006/relationships/image" Target="../media/image183.png"/><Relationship Id="rId7" Type="http://schemas.openxmlformats.org/officeDocument/2006/relationships/slide" Target="slide3.xml"/><Relationship Id="rId6" Type="http://schemas.openxmlformats.org/officeDocument/2006/relationships/slide" Target="slide1.xml"/><Relationship Id="rId5" Type="http://schemas.openxmlformats.org/officeDocument/2006/relationships/slide" Target="slide16.xml"/><Relationship Id="rId4" Type="http://schemas.openxmlformats.org/officeDocument/2006/relationships/image" Target="../media/image182.png"/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3" Type="http://schemas.openxmlformats.org/officeDocument/2006/relationships/image" Target="../media/image187.png"/><Relationship Id="rId12" Type="http://schemas.openxmlformats.org/officeDocument/2006/relationships/image" Target="../media/image186.png"/><Relationship Id="rId11" Type="http://schemas.openxmlformats.org/officeDocument/2006/relationships/slide" Target="slide26.xml"/><Relationship Id="rId10" Type="http://schemas.openxmlformats.org/officeDocument/2006/relationships/image" Target="../media/image18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" Target="slide1.xml"/><Relationship Id="rId8" Type="http://schemas.openxmlformats.org/officeDocument/2006/relationships/slide" Target="slide6.xml"/><Relationship Id="rId7" Type="http://schemas.openxmlformats.org/officeDocument/2006/relationships/slide" Target="slide4.xml"/><Relationship Id="rId6" Type="http://schemas.openxmlformats.org/officeDocument/2006/relationships/slide" Target="slide3.xml"/><Relationship Id="rId5" Type="http://schemas.openxmlformats.org/officeDocument/2006/relationships/slide" Target="slide27.xml"/><Relationship Id="rId4" Type="http://schemas.openxmlformats.org/officeDocument/2006/relationships/slide" Target="slide26.xml"/><Relationship Id="rId3" Type="http://schemas.openxmlformats.org/officeDocument/2006/relationships/slide" Target="slide16.xml"/><Relationship Id="rId2" Type="http://schemas.openxmlformats.org/officeDocument/2006/relationships/image" Target="../media/image188.png"/><Relationship Id="rId14" Type="http://schemas.openxmlformats.org/officeDocument/2006/relationships/image" Target="../media/image193.png"/><Relationship Id="rId13" Type="http://schemas.openxmlformats.org/officeDocument/2006/relationships/image" Target="../media/image192.png"/><Relationship Id="rId12" Type="http://schemas.openxmlformats.org/officeDocument/2006/relationships/image" Target="../media/image191.png"/><Relationship Id="rId11" Type="http://schemas.openxmlformats.org/officeDocument/2006/relationships/image" Target="../media/image190.png"/><Relationship Id="rId10" Type="http://schemas.openxmlformats.org/officeDocument/2006/relationships/image" Target="../media/image18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" Target="slide1.xml"/><Relationship Id="rId8" Type="http://schemas.openxmlformats.org/officeDocument/2006/relationships/slide" Target="slide6.xml"/><Relationship Id="rId7" Type="http://schemas.openxmlformats.org/officeDocument/2006/relationships/slide" Target="slide4.xml"/><Relationship Id="rId6" Type="http://schemas.openxmlformats.org/officeDocument/2006/relationships/slide" Target="slide3.xml"/><Relationship Id="rId5" Type="http://schemas.openxmlformats.org/officeDocument/2006/relationships/slide" Target="slide27.xml"/><Relationship Id="rId4" Type="http://schemas.openxmlformats.org/officeDocument/2006/relationships/slide" Target="slide26.xml"/><Relationship Id="rId3" Type="http://schemas.openxmlformats.org/officeDocument/2006/relationships/slide" Target="slide16.xml"/><Relationship Id="rId2" Type="http://schemas.openxmlformats.org/officeDocument/2006/relationships/image" Target="../media/image194.png"/><Relationship Id="rId15" Type="http://schemas.openxmlformats.org/officeDocument/2006/relationships/image" Target="../media/image199.png"/><Relationship Id="rId14" Type="http://schemas.openxmlformats.org/officeDocument/2006/relationships/image" Target="../media/image198.png"/><Relationship Id="rId13" Type="http://schemas.openxmlformats.org/officeDocument/2006/relationships/slide" Target="slide28.xml"/><Relationship Id="rId12" Type="http://schemas.openxmlformats.org/officeDocument/2006/relationships/image" Target="../media/image197.png"/><Relationship Id="rId11" Type="http://schemas.openxmlformats.org/officeDocument/2006/relationships/image" Target="../media/image196.png"/><Relationship Id="rId10" Type="http://schemas.openxmlformats.org/officeDocument/2006/relationships/image" Target="../media/image19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4.png"/><Relationship Id="rId8" Type="http://schemas.openxmlformats.org/officeDocument/2006/relationships/slide" Target="slide28.xml"/><Relationship Id="rId7" Type="http://schemas.openxmlformats.org/officeDocument/2006/relationships/image" Target="../media/image203.png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4" Type="http://schemas.openxmlformats.org/officeDocument/2006/relationships/slide" Target="slide27.xml"/><Relationship Id="rId3" Type="http://schemas.openxmlformats.org/officeDocument/2006/relationships/slide" Target="slide1.xml"/><Relationship Id="rId2" Type="http://schemas.openxmlformats.org/officeDocument/2006/relationships/image" Target="../media/image200.png"/><Relationship Id="rId10" Type="http://schemas.openxmlformats.org/officeDocument/2006/relationships/image" Target="../media/image20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" Target="slide1.xml"/><Relationship Id="rId8" Type="http://schemas.openxmlformats.org/officeDocument/2006/relationships/slide" Target="slide6.xml"/><Relationship Id="rId7" Type="http://schemas.openxmlformats.org/officeDocument/2006/relationships/slide" Target="slide4.xml"/><Relationship Id="rId6" Type="http://schemas.openxmlformats.org/officeDocument/2006/relationships/slide" Target="slide3.xml"/><Relationship Id="rId5" Type="http://schemas.openxmlformats.org/officeDocument/2006/relationships/slide" Target="slide27.xml"/><Relationship Id="rId4" Type="http://schemas.openxmlformats.org/officeDocument/2006/relationships/slide" Target="slide26.xml"/><Relationship Id="rId3" Type="http://schemas.openxmlformats.org/officeDocument/2006/relationships/slide" Target="slide16.xml"/><Relationship Id="rId2" Type="http://schemas.openxmlformats.org/officeDocument/2006/relationships/image" Target="../media/image13.png"/><Relationship Id="rId14" Type="http://schemas.openxmlformats.org/officeDocument/2006/relationships/image" Target="../media/image18.pn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slide" Target="slide4.xml"/><Relationship Id="rId7" Type="http://schemas.openxmlformats.org/officeDocument/2006/relationships/slide" Target="slide3.xml"/><Relationship Id="rId6" Type="http://schemas.openxmlformats.org/officeDocument/2006/relationships/slide" Target="slide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slide" Target="slide4.xml"/><Relationship Id="rId6" Type="http://schemas.openxmlformats.org/officeDocument/2006/relationships/slide" Target="slide3.xml"/><Relationship Id="rId5" Type="http://schemas.openxmlformats.org/officeDocument/2006/relationships/slide" Target="slide1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3" Type="http://schemas.openxmlformats.org/officeDocument/2006/relationships/image" Target="../media/image31.png"/><Relationship Id="rId12" Type="http://schemas.openxmlformats.org/officeDocument/2006/relationships/image" Target="../media/image30.png"/><Relationship Id="rId11" Type="http://schemas.openxmlformats.org/officeDocument/2006/relationships/slide" Target="slide6.xml"/><Relationship Id="rId10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slide" Target="slide7.xml"/><Relationship Id="rId3" Type="http://schemas.openxmlformats.org/officeDocument/2006/relationships/slide" Target="slide5.xml"/><Relationship Id="rId2" Type="http://schemas.openxmlformats.org/officeDocument/2006/relationships/image" Target="../media/image32.png"/><Relationship Id="rId16" Type="http://schemas.openxmlformats.org/officeDocument/2006/relationships/image" Target="../media/image39.png"/><Relationship Id="rId15" Type="http://schemas.openxmlformats.org/officeDocument/2006/relationships/slide" Target="slide6.xml"/><Relationship Id="rId14" Type="http://schemas.openxmlformats.org/officeDocument/2006/relationships/slide" Target="slide3.xml"/><Relationship Id="rId13" Type="http://schemas.openxmlformats.org/officeDocument/2006/relationships/slide" Target="slide1.xml"/><Relationship Id="rId12" Type="http://schemas.openxmlformats.org/officeDocument/2006/relationships/image" Target="../media/image38.png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png"/><Relationship Id="rId8" Type="http://schemas.openxmlformats.org/officeDocument/2006/relationships/image" Target="../media/image43.png"/><Relationship Id="rId7" Type="http://schemas.openxmlformats.org/officeDocument/2006/relationships/slide" Target="slide3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4" Type="http://schemas.openxmlformats.org/officeDocument/2006/relationships/image" Target="../media/image47.png"/><Relationship Id="rId13" Type="http://schemas.openxmlformats.org/officeDocument/2006/relationships/slide" Target="slide16.xml"/><Relationship Id="rId12" Type="http://schemas.openxmlformats.org/officeDocument/2006/relationships/image" Target="../media/image46.png"/><Relationship Id="rId11" Type="http://schemas.openxmlformats.org/officeDocument/2006/relationships/slide" Target="slide8.xml"/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slide" Target="slide3.xml"/><Relationship Id="rId7" Type="http://schemas.openxmlformats.org/officeDocument/2006/relationships/slide" Target="slide1.xml"/><Relationship Id="rId6" Type="http://schemas.openxmlformats.org/officeDocument/2006/relationships/slide" Target="slide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5" Type="http://schemas.openxmlformats.org/officeDocument/2006/relationships/image" Target="../media/image56.png"/><Relationship Id="rId14" Type="http://schemas.openxmlformats.org/officeDocument/2006/relationships/slide" Target="slide16.xml"/><Relationship Id="rId13" Type="http://schemas.openxmlformats.org/officeDocument/2006/relationships/image" Target="../media/image55.png"/><Relationship Id="rId12" Type="http://schemas.openxmlformats.org/officeDocument/2006/relationships/slide" Target="slide9.xml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61.png"/><Relationship Id="rId8" Type="http://schemas.openxmlformats.org/officeDocument/2006/relationships/image" Target="../media/image60.png"/><Relationship Id="rId7" Type="http://schemas.openxmlformats.org/officeDocument/2006/relationships/slide" Target="slide3.xml"/><Relationship Id="rId6" Type="http://schemas.openxmlformats.org/officeDocument/2006/relationships/slide" Target="slide1.xml"/><Relationship Id="rId5" Type="http://schemas.openxmlformats.org/officeDocument/2006/relationships/slide" Target="slide6.xml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4" Type="http://schemas.openxmlformats.org/officeDocument/2006/relationships/image" Target="../media/image64.png"/><Relationship Id="rId13" Type="http://schemas.openxmlformats.org/officeDocument/2006/relationships/slide" Target="slide16.xml"/><Relationship Id="rId12" Type="http://schemas.openxmlformats.org/officeDocument/2006/relationships/image" Target="../media/image63.png"/><Relationship Id="rId11" Type="http://schemas.openxmlformats.org/officeDocument/2006/relationships/slide" Target="slide10.xml"/><Relationship Id="rId10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359994" y="1000709"/>
            <a:ext cx="5039995" cy="561975"/>
          </a:xfrm>
          <a:prstGeom prst="rect">
            <a:avLst/>
          </a:prstGeom>
          <a:solidFill>
            <a:srgbClr val="D9D9D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2075814" algn="l" rtl="0" eaLnBrk="0">
              <a:lnSpc>
                <a:spcPct val="97000"/>
              </a:lnSpc>
              <a:tabLst/>
            </a:pPr>
            <a:r>
              <a:rPr sz="1400" kern="0" spc="1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常微分方程</a:t>
            </a:r>
            <a:endParaRPr sz="14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1892300" algn="l" rtl="0" eaLnBrk="0">
              <a:lnSpc>
                <a:spcPts val="1117"/>
              </a:lnSpc>
              <a:spcBef>
                <a:spcPts val="2"/>
              </a:spcBef>
              <a:tabLst/>
            </a:pPr>
            <a:r>
              <a:rPr sz="900" kern="0" spc="9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第四章：高阶微分方程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98856"/>
            <a:ext cx="5759958" cy="197688"/>
          </a:xfrm>
          <a:prstGeom prst="rect">
            <a:avLst/>
          </a:prstGeom>
        </p:spPr>
      </p:pic>
      <p:sp>
        <p:nvSpPr>
          <p:cNvPr id="6" name="textbox 6"/>
          <p:cNvSpPr/>
          <p:nvPr/>
        </p:nvSpPr>
        <p:spPr>
          <a:xfrm>
            <a:off x="2357083" y="2216100"/>
            <a:ext cx="1052194" cy="1682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ts val="1120"/>
              </a:lnSpc>
              <a:tabLst/>
            </a:pP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2024</a:t>
            </a:r>
            <a:r>
              <a:rPr sz="900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年</a:t>
            </a:r>
            <a:r>
              <a:rPr sz="900" kern="0" spc="-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月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10 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日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sp>
        <p:nvSpPr>
          <p:cNvPr id="12" name="textbox 12"/>
          <p:cNvSpPr/>
          <p:nvPr/>
        </p:nvSpPr>
        <p:spPr>
          <a:xfrm>
            <a:off x="99286" y="1144"/>
            <a:ext cx="337820" cy="88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pic>
        <p:nvPicPr>
          <p:cNvPr id="14" name="picture 14">
            <a:hlinkClick r:id="rId7" tooltip="" action="ppaction://hlinksldjump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16" name="picture 16">
            <a:hlinkClick r:id="rId9" tooltip="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18" name="picture 18">
            <a:hlinkClick r:id="rId7" tooltip="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box 252"/>
          <p:cNvSpPr/>
          <p:nvPr/>
        </p:nvSpPr>
        <p:spPr>
          <a:xfrm>
            <a:off x="351216" y="681966"/>
            <a:ext cx="5061584" cy="19932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ts val="1120"/>
              </a:lnSpc>
              <a:tabLst/>
            </a:pP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现以这组常数构造函数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184275" algn="l" rtl="0" eaLnBrk="0">
              <a:lnSpc>
                <a:spcPct val="89000"/>
              </a:lnSpc>
              <a:spcBef>
                <a:spcPts val="1176"/>
              </a:spcBef>
              <a:tabLst/>
            </a:pP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7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7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500" i="1" kern="0" spc="7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7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7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7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1500" i="1" kern="0" spc="7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7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+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 </a:t>
            </a:r>
            <a:r>
              <a:rPr sz="9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i="1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 </a:t>
            </a:r>
            <a:r>
              <a:rPr sz="9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i="1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13334" algn="l" rtl="0" eaLnBrk="0">
              <a:lnSpc>
                <a:spcPts val="1104"/>
              </a:lnSpc>
              <a:spcBef>
                <a:spcPts val="1045"/>
              </a:spcBef>
              <a:tabLst/>
            </a:pP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根据叠加原理，</a:t>
            </a:r>
            <a:r>
              <a:rPr sz="900" kern="0" spc="3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是方程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(2)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的解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注意到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(5),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知道这个解</a:t>
            </a:r>
            <a:r>
              <a:rPr sz="900" kern="0" spc="-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满足初值条件</a:t>
            </a:r>
            <a:endParaRPr sz="900" dirty="0">
              <a:latin typeface="SimSun"/>
              <a:ea typeface="SimSun"/>
              <a:cs typeface="SimSun"/>
            </a:endParaRPr>
          </a:p>
          <a:p>
            <a:pPr algn="r" rtl="0" eaLnBrk="0">
              <a:lnSpc>
                <a:spcPts val="1183"/>
              </a:lnSpc>
              <a:spcBef>
                <a:spcPts val="1008"/>
              </a:spcBef>
              <a:tabLst/>
            </a:pP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000" kern="0" spc="70" baseline="-116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=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70" baseline="50922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r>
              <a:rPr sz="6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000" kern="0" spc="70" baseline="-116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70" baseline="5092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000" i="1" kern="0" spc="70" baseline="5092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000" kern="0" spc="70" baseline="50922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000" kern="0" spc="70" baseline="5092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1)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000" kern="0" spc="70" baseline="-116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(6)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15240" indent="-2540" algn="l" rtl="0" eaLnBrk="0">
              <a:lnSpc>
                <a:spcPct val="108000"/>
              </a:lnSpc>
              <a:spcBef>
                <a:spcPts val="1078"/>
              </a:spcBef>
              <a:tabLst/>
            </a:pP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但是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显然也是方程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(2)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的满足初值条件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6)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的解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由解的唯一性，即知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</a:t>
            </a:r>
            <a:r>
              <a:rPr sz="900" i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0(α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i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i="1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i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即</a:t>
            </a:r>
            <a:endParaRPr sz="9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23495" indent="1245235" algn="l" rtl="0" eaLnBrk="0">
              <a:lnSpc>
                <a:spcPct val="173000"/>
              </a:lnSpc>
              <a:spcBef>
                <a:spcPts val="1"/>
              </a:spcBef>
              <a:tabLst/>
            </a:pPr>
            <a:r>
              <a:rPr sz="1500" i="1" kern="0" spc="6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6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500" i="1" kern="0" spc="6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6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6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6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1500" i="1" kern="0" spc="6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6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· ·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0,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α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 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9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(7)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因为 </a:t>
            </a:r>
            <a:r>
              <a:rPr sz="1500" i="1" kern="0" spc="5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5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6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500" i="1" kern="0" spc="5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5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· ·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不全为</a:t>
            </a:r>
            <a:r>
              <a:rPr sz="9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0,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这就与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i="1" kern="0" spc="4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4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 </a:t>
            </a:r>
            <a:r>
              <a:rPr sz="1500" i="1" kern="0" spc="4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4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· ·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线性无关的假设矛盾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于是得证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sp>
        <p:nvSpPr>
          <p:cNvPr id="254" name="rect 254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56" name="rect 256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58" name="picture 258">
            <a:hlinkClick r:id="rId3" tooltip="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07911" y="164655"/>
            <a:ext cx="822413" cy="120192"/>
          </a:xfrm>
          <a:prstGeom prst="rect">
            <a:avLst/>
          </a:prstGeom>
        </p:spPr>
      </p:pic>
      <p:sp>
        <p:nvSpPr>
          <p:cNvPr id="260" name="textbox 260"/>
          <p:cNvSpPr/>
          <p:nvPr/>
        </p:nvSpPr>
        <p:spPr>
          <a:xfrm>
            <a:off x="-12700" y="1144"/>
            <a:ext cx="5785484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901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262" name="path 262"/>
          <p:cNvSpPr/>
          <p:nvPr/>
        </p:nvSpPr>
        <p:spPr>
          <a:xfrm>
            <a:off x="133308" y="96294"/>
            <a:ext cx="68316" cy="48718"/>
          </a:xfrm>
          <a:custGeom>
            <a:avLst/>
            <a:gdLst/>
            <a:ahLst/>
            <a:cxnLst/>
            <a:rect l="0" t="0" r="0" b="0"/>
            <a:pathLst>
              <a:path w="107" h="76">
                <a:moveTo>
                  <a:pt x="3" y="76"/>
                </a:moveTo>
                <a:lnTo>
                  <a:pt x="3" y="0"/>
                </a:lnTo>
                <a:moveTo>
                  <a:pt x="7" y="72"/>
                </a:moveTo>
                <a:lnTo>
                  <a:pt x="107" y="72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4" name="textbox 264"/>
          <p:cNvSpPr/>
          <p:nvPr/>
        </p:nvSpPr>
        <p:spPr>
          <a:xfrm>
            <a:off x="297678" y="198832"/>
            <a:ext cx="845819" cy="88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齐次方程组的性质和解的结构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pic>
        <p:nvPicPr>
          <p:cNvPr id="266" name="picture 2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268" name="picture 2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270" name="picture 270">
            <a:hlinkClick r:id="rId9" tooltip="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272" name="picture 272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274" name="picture 274">
            <a:hlinkClick r:id="rId9" tooltip="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  <p:sp>
        <p:nvSpPr>
          <p:cNvPr id="276" name="path 276"/>
          <p:cNvSpPr/>
          <p:nvPr/>
        </p:nvSpPr>
        <p:spPr>
          <a:xfrm>
            <a:off x="226933" y="190703"/>
            <a:ext cx="5060" cy="51130"/>
          </a:xfrm>
          <a:custGeom>
            <a:avLst/>
            <a:gdLst/>
            <a:ahLst/>
            <a:cxnLst/>
            <a:rect l="0" t="0" r="0" b="0"/>
            <a:pathLst>
              <a:path w="7" h="80">
                <a:moveTo>
                  <a:pt x="3" y="80"/>
                </a:moveTo>
                <a:lnTo>
                  <a:pt x="3" y="0"/>
                </a:lnTo>
              </a:path>
            </a:pathLst>
          </a:custGeom>
          <a:noFill/>
          <a:ln w="5060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4"/>
          <p:cNvGrpSpPr/>
          <p:nvPr/>
        </p:nvGrpSpPr>
        <p:grpSpPr>
          <a:xfrm rot="21600000">
            <a:off x="319100" y="1371448"/>
            <a:ext cx="5121795" cy="547535"/>
            <a:chOff x="0" y="0"/>
            <a:chExt cx="5121795" cy="547535"/>
          </a:xfrm>
        </p:grpSpPr>
        <p:pic>
          <p:nvPicPr>
            <p:cNvPr id="278" name="picture 27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5121795" cy="547535"/>
            </a:xfrm>
            <a:prstGeom prst="rect">
              <a:avLst/>
            </a:prstGeom>
          </p:spPr>
        </p:pic>
        <p:sp>
          <p:nvSpPr>
            <p:cNvPr id="280" name="textbox 280"/>
            <p:cNvSpPr/>
            <p:nvPr/>
          </p:nvSpPr>
          <p:spPr>
            <a:xfrm>
              <a:off x="-12700" y="-12700"/>
              <a:ext cx="5147309" cy="58991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60960" algn="l" rtl="0" eaLnBrk="0">
                <a:lnSpc>
                  <a:spcPts val="1127"/>
                </a:lnSpc>
                <a:spcBef>
                  <a:spcPts val="2"/>
                </a:spcBef>
                <a:tabLst/>
              </a:pPr>
              <a:r>
                <a:rPr sz="900" kern="0" spc="5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结论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algn="l" rtl="0" eaLnBrk="0">
                <a:lnSpc>
                  <a:spcPct val="117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60325" indent="3175" algn="l" rtl="0" eaLnBrk="0">
                <a:lnSpc>
                  <a:spcPct val="108000"/>
                </a:lnSpc>
                <a:spcBef>
                  <a:spcPts val="3"/>
                </a:spcBef>
                <a:tabLst/>
              </a:pPr>
              <a:r>
                <a:rPr sz="900" i="1" kern="0" spc="9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900" i="1" kern="0" spc="1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9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阶齐次线性微分方程的</a:t>
              </a:r>
              <a:r>
                <a:rPr sz="900" kern="0" spc="-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i="1" kern="0" spc="9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900" i="1" kern="0" spc="1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9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个解构成的郎斯基行列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式或者恒等于</a:t>
              </a:r>
              <a:r>
                <a:rPr sz="900" kern="0" spc="-9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0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，或者在相关区间上处处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不为</a:t>
              </a:r>
              <a:r>
                <a:rPr sz="900" kern="0" spc="-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0.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282" name="rect 282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84" name="rect 284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86" name="picture 286">
            <a:hlinkClick r:id="rId4" tooltip="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7911" y="164655"/>
            <a:ext cx="822413" cy="120192"/>
          </a:xfrm>
          <a:prstGeom prst="rect">
            <a:avLst/>
          </a:prstGeom>
        </p:spPr>
      </p:pic>
      <p:sp>
        <p:nvSpPr>
          <p:cNvPr id="288" name="textbox 288"/>
          <p:cNvSpPr/>
          <p:nvPr/>
        </p:nvSpPr>
        <p:spPr>
          <a:xfrm>
            <a:off x="-12700" y="1144"/>
            <a:ext cx="5785484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901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290" name="path 290"/>
          <p:cNvSpPr/>
          <p:nvPr/>
        </p:nvSpPr>
        <p:spPr>
          <a:xfrm>
            <a:off x="133308" y="96294"/>
            <a:ext cx="68316" cy="48718"/>
          </a:xfrm>
          <a:custGeom>
            <a:avLst/>
            <a:gdLst/>
            <a:ahLst/>
            <a:cxnLst/>
            <a:rect l="0" t="0" r="0" b="0"/>
            <a:pathLst>
              <a:path w="107" h="76">
                <a:moveTo>
                  <a:pt x="3" y="76"/>
                </a:moveTo>
                <a:lnTo>
                  <a:pt x="3" y="0"/>
                </a:lnTo>
                <a:moveTo>
                  <a:pt x="7" y="72"/>
                </a:moveTo>
                <a:lnTo>
                  <a:pt x="107" y="72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2" name="textbox 292"/>
          <p:cNvSpPr/>
          <p:nvPr/>
        </p:nvSpPr>
        <p:spPr>
          <a:xfrm>
            <a:off x="353240" y="1148640"/>
            <a:ext cx="1285239" cy="1682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20"/>
              </a:lnSpc>
              <a:tabLst/>
            </a:pP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我们还能得到以下结论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sp>
        <p:nvSpPr>
          <p:cNvPr id="294" name="textbox 294"/>
          <p:cNvSpPr/>
          <p:nvPr/>
        </p:nvSpPr>
        <p:spPr>
          <a:xfrm>
            <a:off x="297678" y="198832"/>
            <a:ext cx="845819" cy="88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齐次方程组的性质和解的结构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pic>
        <p:nvPicPr>
          <p:cNvPr id="296" name="picture 2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298" name="picture 2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300" name="picture 300">
            <a:hlinkClick r:id="rId10" tooltip="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302" name="picture 302">
            <a:hlinkClick r:id="rId12" tooltip="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304" name="picture 304">
            <a:hlinkClick r:id="rId10" tooltip="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  <p:sp>
        <p:nvSpPr>
          <p:cNvPr id="306" name="path 306"/>
          <p:cNvSpPr/>
          <p:nvPr/>
        </p:nvSpPr>
        <p:spPr>
          <a:xfrm>
            <a:off x="226933" y="190703"/>
            <a:ext cx="5060" cy="51130"/>
          </a:xfrm>
          <a:custGeom>
            <a:avLst/>
            <a:gdLst/>
            <a:ahLst/>
            <a:cxnLst/>
            <a:rect l="0" t="0" r="0" b="0"/>
            <a:pathLst>
              <a:path w="7" h="80">
                <a:moveTo>
                  <a:pt x="3" y="80"/>
                </a:moveTo>
                <a:lnTo>
                  <a:pt x="3" y="0"/>
                </a:lnTo>
              </a:path>
            </a:pathLst>
          </a:custGeom>
          <a:noFill/>
          <a:ln w="5060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6"/>
          <p:cNvGrpSpPr/>
          <p:nvPr/>
        </p:nvGrpSpPr>
        <p:grpSpPr>
          <a:xfrm rot="21600000">
            <a:off x="319100" y="1432586"/>
            <a:ext cx="5121795" cy="959942"/>
            <a:chOff x="0" y="0"/>
            <a:chExt cx="5121795" cy="959942"/>
          </a:xfrm>
        </p:grpSpPr>
        <p:pic>
          <p:nvPicPr>
            <p:cNvPr id="308" name="picture 30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5121795" cy="959942"/>
            </a:xfrm>
            <a:prstGeom prst="rect">
              <a:avLst/>
            </a:prstGeom>
          </p:spPr>
        </p:pic>
        <p:sp>
          <p:nvSpPr>
            <p:cNvPr id="310" name="textbox 310"/>
            <p:cNvSpPr/>
            <p:nvPr/>
          </p:nvSpPr>
          <p:spPr>
            <a:xfrm>
              <a:off x="-12700" y="-12700"/>
              <a:ext cx="5147309" cy="100393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4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60960" algn="l" rtl="0" eaLnBrk="0">
                <a:lnSpc>
                  <a:spcPts val="1124"/>
                </a:lnSpc>
                <a:spcBef>
                  <a:spcPts val="1"/>
                </a:spcBef>
                <a:tabLst/>
              </a:pPr>
              <a:r>
                <a:rPr sz="900" kern="0" spc="3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定理</a:t>
              </a:r>
              <a:r>
                <a:rPr sz="900" kern="0" spc="-5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3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5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  <a:p>
              <a:pPr marL="60325" algn="l" rtl="0" eaLnBrk="0">
                <a:lnSpc>
                  <a:spcPct val="98000"/>
                </a:lnSpc>
                <a:spcBef>
                  <a:spcPts val="441"/>
                </a:spcBef>
                <a:tabLst/>
              </a:pP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如果</a:t>
              </a:r>
              <a:r>
                <a:rPr sz="900" kern="0" spc="-7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1500" i="1" kern="0" spc="6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6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    </a:t>
              </a:r>
              <a:r>
                <a:rPr sz="1500" i="1" kern="0" spc="6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6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    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 · ·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sz="900" i="1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i="1" kern="0" spc="0" baseline="-1041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600" i="1" kern="0" spc="-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是方程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(2)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的</a:t>
              </a:r>
              <a:r>
                <a:rPr sz="900" kern="0" spc="-3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i="1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900" i="1" kern="0" spc="1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个线性无关的解，则方程的通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解可表为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marL="1578610" algn="l" rtl="0" eaLnBrk="0">
                <a:lnSpc>
                  <a:spcPct val="90000"/>
                </a:lnSpc>
                <a:spcBef>
                  <a:spcPts val="1139"/>
                </a:spcBef>
                <a:tabLst/>
              </a:pPr>
              <a:r>
                <a:rPr sz="900" i="1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 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=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500" i="1" kern="0" spc="8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c</a:t>
              </a:r>
              <a:r>
                <a:rPr sz="1000" kern="0" spc="8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1500" i="1" kern="0" spc="8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8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 + </a:t>
              </a:r>
              <a:r>
                <a:rPr sz="1500" i="1" kern="0" spc="8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c</a:t>
              </a:r>
              <a:r>
                <a:rPr sz="1000" kern="0" spc="8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r>
                <a:rPr sz="1500" i="1" kern="0" spc="8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8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 +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</a:t>
              </a:r>
              <a:r>
                <a:rPr sz="900" kern="0" spc="-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</a:t>
              </a:r>
              <a:r>
                <a:rPr sz="900" kern="0" spc="-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+ </a:t>
              </a:r>
              <a:r>
                <a:rPr sz="900" i="1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c</a:t>
              </a:r>
              <a:r>
                <a:rPr sz="1000" i="1" kern="0" spc="0" baseline="-1041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600" i="1" kern="0" spc="-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i="1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i="1" kern="0" spc="0" baseline="-1041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600" i="1" kern="0" spc="-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</a:t>
              </a:r>
              <a:r>
                <a:rPr sz="900" kern="0" spc="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(8)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  <a:p>
              <a:pPr algn="l" rtl="0" eaLnBrk="0">
                <a:lnSpc>
                  <a:spcPct val="108000"/>
                </a:lnSpc>
                <a:tabLst/>
              </a:pPr>
              <a:endParaRPr sz="800" dirty="0">
                <a:latin typeface="Arial"/>
                <a:ea typeface="Arial"/>
                <a:cs typeface="Arial"/>
              </a:endParaRPr>
            </a:p>
            <a:p>
              <a:pPr marL="58419" algn="l" rtl="0" eaLnBrk="0">
                <a:lnSpc>
                  <a:spcPct val="99000"/>
                </a:lnSpc>
                <a:spcBef>
                  <a:spcPts val="5"/>
                </a:spcBef>
                <a:tabLst/>
              </a:pPr>
              <a:r>
                <a:rPr sz="900" kern="0" spc="9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其中 </a:t>
              </a:r>
              <a:r>
                <a:rPr sz="1500" i="1" kern="0" spc="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c</a:t>
              </a:r>
              <a:r>
                <a:rPr sz="1000" i="1" kern="0" spc="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i</a:t>
              </a:r>
              <a:r>
                <a:rPr sz="600" i="1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9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是任意常数，且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通解包含方程所有解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.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 rot="21600000">
            <a:off x="319100" y="891071"/>
            <a:ext cx="5121795" cy="414985"/>
            <a:chOff x="0" y="0"/>
            <a:chExt cx="5121795" cy="414985"/>
          </a:xfrm>
        </p:grpSpPr>
        <p:pic>
          <p:nvPicPr>
            <p:cNvPr id="312" name="picture 3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5121795" cy="414985"/>
            </a:xfrm>
            <a:prstGeom prst="rect">
              <a:avLst/>
            </a:prstGeom>
          </p:spPr>
        </p:pic>
        <p:sp>
          <p:nvSpPr>
            <p:cNvPr id="314" name="textbox 314"/>
            <p:cNvSpPr/>
            <p:nvPr/>
          </p:nvSpPr>
          <p:spPr>
            <a:xfrm>
              <a:off x="-12700" y="-12700"/>
              <a:ext cx="5147309" cy="44069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4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60960" algn="l" rtl="0" eaLnBrk="0">
                <a:lnSpc>
                  <a:spcPts val="1124"/>
                </a:lnSpc>
                <a:spcBef>
                  <a:spcPts val="1"/>
                </a:spcBef>
                <a:tabLst/>
              </a:pPr>
              <a:r>
                <a:rPr sz="900" kern="0" spc="4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定理</a:t>
              </a:r>
              <a:r>
                <a:rPr sz="900" kern="0" spc="-8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4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4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  <a:p>
              <a:pPr algn="l" rtl="0" eaLnBrk="0">
                <a:lnSpc>
                  <a:spcPct val="122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63500" algn="l" rtl="0" eaLnBrk="0">
                <a:lnSpc>
                  <a:spcPts val="1103"/>
                </a:lnSpc>
                <a:spcBef>
                  <a:spcPts val="1"/>
                </a:spcBef>
                <a:tabLst/>
              </a:pPr>
              <a:r>
                <a:rPr sz="900" i="1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900" i="1" kern="0" spc="1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阶齐次线性微分方程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(2)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一定存在 </a:t>
              </a:r>
              <a:r>
                <a:rPr sz="900" i="1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900" i="1" kern="0" spc="1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个线性无关的解</a:t>
              </a:r>
              <a:endParaRPr sz="900" dirty="0">
                <a:latin typeface="SimSun"/>
                <a:ea typeface="SimSun"/>
                <a:cs typeface="SimSun"/>
              </a:endParaRPr>
            </a:p>
          </p:txBody>
        </p:sp>
      </p:grpSp>
      <p:sp>
        <p:nvSpPr>
          <p:cNvPr id="316" name="rect 316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8" name="rect 318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20" name="picture 320">
            <a:hlinkClick r:id="rId5" tooltip="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7911" y="164655"/>
            <a:ext cx="822413" cy="120192"/>
          </a:xfrm>
          <a:prstGeom prst="rect">
            <a:avLst/>
          </a:prstGeom>
        </p:spPr>
      </p:pic>
      <p:sp>
        <p:nvSpPr>
          <p:cNvPr id="322" name="textbox 322"/>
          <p:cNvSpPr/>
          <p:nvPr/>
        </p:nvSpPr>
        <p:spPr>
          <a:xfrm>
            <a:off x="-12700" y="1144"/>
            <a:ext cx="5785484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901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7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324" name="path 324"/>
          <p:cNvSpPr/>
          <p:nvPr/>
        </p:nvSpPr>
        <p:spPr>
          <a:xfrm>
            <a:off x="133308" y="96294"/>
            <a:ext cx="68316" cy="48718"/>
          </a:xfrm>
          <a:custGeom>
            <a:avLst/>
            <a:gdLst/>
            <a:ahLst/>
            <a:cxnLst/>
            <a:rect l="0" t="0" r="0" b="0"/>
            <a:pathLst>
              <a:path w="107" h="76">
                <a:moveTo>
                  <a:pt x="3" y="76"/>
                </a:moveTo>
                <a:lnTo>
                  <a:pt x="3" y="0"/>
                </a:lnTo>
                <a:moveTo>
                  <a:pt x="7" y="72"/>
                </a:moveTo>
                <a:lnTo>
                  <a:pt x="107" y="72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6" name="textbox 326"/>
          <p:cNvSpPr/>
          <p:nvPr/>
        </p:nvSpPr>
        <p:spPr>
          <a:xfrm>
            <a:off x="297678" y="198832"/>
            <a:ext cx="845819" cy="88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齐次方程组的性质和解的结构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pic>
        <p:nvPicPr>
          <p:cNvPr id="328" name="picture 3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330" name="picture 3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332" name="picture 332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334" name="picture 334">
            <a:hlinkClick r:id="rId13" tooltip="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336" name="picture 336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  <p:sp>
        <p:nvSpPr>
          <p:cNvPr id="338" name="path 338"/>
          <p:cNvSpPr/>
          <p:nvPr/>
        </p:nvSpPr>
        <p:spPr>
          <a:xfrm>
            <a:off x="226933" y="190703"/>
            <a:ext cx="5060" cy="51130"/>
          </a:xfrm>
          <a:custGeom>
            <a:avLst/>
            <a:gdLst/>
            <a:ahLst/>
            <a:cxnLst/>
            <a:rect l="0" t="0" r="0" b="0"/>
            <a:pathLst>
              <a:path w="7" h="80">
                <a:moveTo>
                  <a:pt x="3" y="80"/>
                </a:moveTo>
                <a:lnTo>
                  <a:pt x="3" y="0"/>
                </a:lnTo>
              </a:path>
            </a:pathLst>
          </a:custGeom>
          <a:noFill/>
          <a:ln w="5060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extbox 340"/>
          <p:cNvSpPr/>
          <p:nvPr/>
        </p:nvSpPr>
        <p:spPr>
          <a:xfrm>
            <a:off x="351722" y="631610"/>
            <a:ext cx="5061584" cy="21189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80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970" indent="-1270" algn="l" rtl="0" eaLnBrk="0">
              <a:lnSpc>
                <a:spcPct val="107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证明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：首先，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由叠加原理知道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(8)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(2)</a:t>
            </a:r>
            <a:r>
              <a:rPr sz="900" kern="0" spc="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的解，</a:t>
            </a:r>
            <a:r>
              <a:rPr sz="900" kern="0" spc="-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它包含有 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900" i="1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个任意常数。我们指出，</a:t>
            </a:r>
            <a:r>
              <a:rPr sz="900" kern="0" spc="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这些常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数是彼此独立的。事实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上，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577215" algn="l" rtl="0" eaLnBrk="0">
              <a:lnSpc>
                <a:spcPts val="4365"/>
              </a:lnSpc>
              <a:spcBef>
                <a:spcPts val="893"/>
              </a:spcBef>
              <a:tabLst>
                <a:tab pos="4496434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3970" indent="8254" algn="l" rtl="0" eaLnBrk="0">
              <a:lnSpc>
                <a:spcPct val="107000"/>
              </a:lnSpc>
              <a:spcBef>
                <a:spcPts val="993"/>
              </a:spcBef>
              <a:tabLst/>
            </a:pP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因而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(8)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为方程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(2)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的通解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现在，我们证明它包括了方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程的所有解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由于方程的解唯一地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诀定于初值条件，所以只需证明：任给一初值条件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292860" algn="l" rtl="0" eaLnBrk="0">
              <a:lnSpc>
                <a:spcPts val="1319"/>
              </a:lnSpc>
              <a:spcBef>
                <a:spcPts val="886"/>
              </a:spcBef>
              <a:tabLst/>
            </a:pPr>
            <a:r>
              <a:rPr sz="1500" i="1" kern="0" spc="4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500" kern="0" spc="4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500" i="1" kern="0" spc="4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000" kern="0" spc="40" baseline="-399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4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4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4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40" baseline="1162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1500" kern="0" spc="4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4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40" baseline="48089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r>
              <a:rPr sz="6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4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500" i="1" kern="0" spc="4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000" kern="0" spc="40" baseline="-399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4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4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4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9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500" kern="0" spc="4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4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4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3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3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3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30" baseline="4808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000" i="1" kern="0" spc="30" baseline="4808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000" kern="0" spc="30" baseline="48089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000" kern="0" spc="30" baseline="4808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1)</a:t>
            </a:r>
            <a:r>
              <a:rPr sz="1500" kern="0" spc="3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500" i="1" kern="0" spc="3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000" kern="0" spc="30" baseline="-399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3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3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3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30" baseline="-14416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1000" kern="0" spc="30" baseline="63716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000" i="1" kern="0" spc="30" baseline="63716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000" kern="0" spc="30" baseline="63716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000" kern="0" spc="30" baseline="63716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1)</a:t>
            </a: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    </a:t>
            </a:r>
            <a:r>
              <a:rPr sz="1500" kern="0" spc="30" baseline="775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(9)</a:t>
            </a:r>
            <a:endParaRPr sz="1500" baseline="7751" dirty="0">
              <a:latin typeface="Times New Roman"/>
              <a:ea typeface="Times New Roman"/>
              <a:cs typeface="Times New Roman"/>
            </a:endParaRPr>
          </a:p>
          <a:p>
            <a:pPr marL="17779" algn="l" rtl="0" eaLnBrk="0">
              <a:lnSpc>
                <a:spcPct val="98000"/>
              </a:lnSpc>
              <a:spcBef>
                <a:spcPts val="1056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能够确定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(8)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中的常数 </a:t>
            </a:r>
            <a:r>
              <a:rPr sz="1500" i="1" kern="0" spc="3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3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500" i="1" kern="0" spc="3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3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. . . ,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的值，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使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(8)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满足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(9)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。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3970" algn="l" rtl="0" eaLnBrk="0">
              <a:lnSpc>
                <a:spcPct val="98000"/>
              </a:lnSpc>
              <a:spcBef>
                <a:spcPts val="49"/>
              </a:spcBef>
              <a:tabLst/>
            </a:pP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现令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(8)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满足条件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(9),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我们得到如下关于 </a:t>
            </a:r>
            <a:r>
              <a:rPr sz="1500" i="1" kern="0" spc="3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3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500" i="1" kern="0" spc="3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3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. . . ,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的线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性代数方程组：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sp>
        <p:nvSpPr>
          <p:cNvPr id="342" name="textbox 342"/>
          <p:cNvSpPr/>
          <p:nvPr/>
        </p:nvSpPr>
        <p:spPr>
          <a:xfrm>
            <a:off x="2745278" y="2230442"/>
            <a:ext cx="71755" cy="1035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44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5000"/>
              </a:lnSpc>
              <a:tabLst/>
            </a:pPr>
            <a:r>
              <a:rPr sz="6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44" name="textbox 344"/>
          <p:cNvSpPr/>
          <p:nvPr/>
        </p:nvSpPr>
        <p:spPr>
          <a:xfrm>
            <a:off x="2749220" y="2156227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346" name="picture 3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9571" y="1051936"/>
            <a:ext cx="3919092" cy="554441"/>
          </a:xfrm>
          <a:prstGeom prst="rect">
            <a:avLst/>
          </a:prstGeom>
        </p:spPr>
      </p:pic>
      <p:sp>
        <p:nvSpPr>
          <p:cNvPr id="348" name="rect 348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0" name="rect 350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52" name="picture 352">
            <a:hlinkClick r:id="rId4" tooltip="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7911" y="164655"/>
            <a:ext cx="822413" cy="120192"/>
          </a:xfrm>
          <a:prstGeom prst="rect">
            <a:avLst/>
          </a:prstGeom>
        </p:spPr>
      </p:pic>
      <p:sp>
        <p:nvSpPr>
          <p:cNvPr id="354" name="textbox 354"/>
          <p:cNvSpPr/>
          <p:nvPr/>
        </p:nvSpPr>
        <p:spPr>
          <a:xfrm>
            <a:off x="-12700" y="1144"/>
            <a:ext cx="5785484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901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356" name="path 356"/>
          <p:cNvSpPr/>
          <p:nvPr/>
        </p:nvSpPr>
        <p:spPr>
          <a:xfrm>
            <a:off x="133308" y="96294"/>
            <a:ext cx="68316" cy="48718"/>
          </a:xfrm>
          <a:custGeom>
            <a:avLst/>
            <a:gdLst/>
            <a:ahLst/>
            <a:cxnLst/>
            <a:rect l="0" t="0" r="0" b="0"/>
            <a:pathLst>
              <a:path w="107" h="76">
                <a:moveTo>
                  <a:pt x="3" y="76"/>
                </a:moveTo>
                <a:lnTo>
                  <a:pt x="3" y="0"/>
                </a:lnTo>
                <a:moveTo>
                  <a:pt x="7" y="72"/>
                </a:moveTo>
                <a:lnTo>
                  <a:pt x="107" y="72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58" name="textbox 358"/>
          <p:cNvSpPr/>
          <p:nvPr/>
        </p:nvSpPr>
        <p:spPr>
          <a:xfrm>
            <a:off x="297678" y="198832"/>
            <a:ext cx="845819" cy="88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齐次方程组的性质和解的结构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pic>
        <p:nvPicPr>
          <p:cNvPr id="360" name="picture 3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362" name="picture 3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364" name="picture 364">
            <a:hlinkClick r:id="rId10" tooltip="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366" name="picture 366">
            <a:hlinkClick r:id="rId12" tooltip="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368" name="picture 368">
            <a:hlinkClick r:id="rId10" tooltip="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  <p:sp>
        <p:nvSpPr>
          <p:cNvPr id="370" name="path 370"/>
          <p:cNvSpPr/>
          <p:nvPr/>
        </p:nvSpPr>
        <p:spPr>
          <a:xfrm>
            <a:off x="226933" y="190703"/>
            <a:ext cx="5060" cy="51130"/>
          </a:xfrm>
          <a:custGeom>
            <a:avLst/>
            <a:gdLst/>
            <a:ahLst/>
            <a:cxnLst/>
            <a:rect l="0" t="0" r="0" b="0"/>
            <a:pathLst>
              <a:path w="7" h="80">
                <a:moveTo>
                  <a:pt x="3" y="80"/>
                </a:moveTo>
                <a:lnTo>
                  <a:pt x="3" y="0"/>
                </a:lnTo>
              </a:path>
            </a:pathLst>
          </a:custGeom>
          <a:noFill/>
          <a:ln w="5060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2"/>
          <p:cNvSpPr/>
          <p:nvPr/>
        </p:nvSpPr>
        <p:spPr>
          <a:xfrm>
            <a:off x="353240" y="1060335"/>
            <a:ext cx="5059679" cy="12642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933450" algn="l" rtl="0" eaLnBrk="0">
              <a:lnSpc>
                <a:spcPts val="5425"/>
              </a:lnSpc>
              <a:tabLst>
                <a:tab pos="504634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indent="1270" algn="l" rtl="0" eaLnBrk="0">
              <a:lnSpc>
                <a:spcPct val="109000"/>
              </a:lnSpc>
              <a:spcBef>
                <a:spcPts val="6"/>
              </a:spcBef>
              <a:tabLst/>
            </a:pP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它的系数行列式就是 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000" kern="0" spc="7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 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由定理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知，</a:t>
            </a:r>
            <a:r>
              <a:rPr sz="900" kern="0" spc="-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000" kern="0" spc="7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-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    0.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根据线性方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程组的理论，方程组的理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论，方程组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(10)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有唯一解  </a:t>
            </a:r>
            <a:r>
              <a:rPr sz="1000" kern="0" spc="1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   </a:t>
            </a:r>
            <a:r>
              <a:rPr sz="1000" kern="0" spc="1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. . . , </a:t>
            </a:r>
            <a:r>
              <a:rPr sz="9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˜</a:t>
            </a:r>
            <a:r>
              <a:rPr sz="1000" i="1" kern="0" spc="1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 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因此，只要表达式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(8) 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中常数取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为  </a:t>
            </a:r>
            <a:r>
              <a:rPr sz="1000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   </a:t>
            </a:r>
            <a:r>
              <a:rPr sz="1000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. . . ,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˜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则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它就满足条件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(9)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定理证毕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pic>
        <p:nvPicPr>
          <p:cNvPr id="374" name="picture 3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628880" y="2029207"/>
            <a:ext cx="75189" cy="126524"/>
          </a:xfrm>
          <a:prstGeom prst="rect">
            <a:avLst/>
          </a:prstGeom>
        </p:spPr>
      </p:pic>
      <p:pic>
        <p:nvPicPr>
          <p:cNvPr id="376" name="picture 3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444230" y="2029207"/>
            <a:ext cx="75189" cy="126524"/>
          </a:xfrm>
          <a:prstGeom prst="rect">
            <a:avLst/>
          </a:prstGeom>
        </p:spPr>
      </p:pic>
      <p:pic>
        <p:nvPicPr>
          <p:cNvPr id="378" name="picture 3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949811" y="2029207"/>
            <a:ext cx="75201" cy="126524"/>
          </a:xfrm>
          <a:prstGeom prst="rect">
            <a:avLst/>
          </a:prstGeom>
        </p:spPr>
      </p:pic>
      <p:pic>
        <p:nvPicPr>
          <p:cNvPr id="380" name="picture 3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758806" y="2029207"/>
            <a:ext cx="75201" cy="126524"/>
          </a:xfrm>
          <a:prstGeom prst="rect">
            <a:avLst/>
          </a:prstGeom>
        </p:spPr>
      </p:pic>
      <p:pic>
        <p:nvPicPr>
          <p:cNvPr id="382" name="picture 3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123808" y="1878826"/>
            <a:ext cx="91224" cy="126524"/>
          </a:xfrm>
          <a:prstGeom prst="rect">
            <a:avLst/>
          </a:prstGeom>
        </p:spPr>
      </p:pic>
      <p:pic>
        <p:nvPicPr>
          <p:cNvPr id="384" name="picture 3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287013" y="1073035"/>
            <a:ext cx="4112982" cy="689083"/>
          </a:xfrm>
          <a:prstGeom prst="rect">
            <a:avLst/>
          </a:prstGeom>
        </p:spPr>
      </p:pic>
      <p:sp>
        <p:nvSpPr>
          <p:cNvPr id="386" name="rect 386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8" name="rect 388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90" name="picture 390">
            <a:hlinkClick r:id="rId9" tooltip="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07911" y="164655"/>
            <a:ext cx="822413" cy="120192"/>
          </a:xfrm>
          <a:prstGeom prst="rect">
            <a:avLst/>
          </a:prstGeom>
        </p:spPr>
      </p:pic>
      <p:sp>
        <p:nvSpPr>
          <p:cNvPr id="392" name="textbox 392"/>
          <p:cNvSpPr/>
          <p:nvPr/>
        </p:nvSpPr>
        <p:spPr>
          <a:xfrm>
            <a:off x="-12700" y="1144"/>
            <a:ext cx="5785484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10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901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11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394" name="path 394"/>
          <p:cNvSpPr/>
          <p:nvPr/>
        </p:nvSpPr>
        <p:spPr>
          <a:xfrm>
            <a:off x="133308" y="96294"/>
            <a:ext cx="68316" cy="48718"/>
          </a:xfrm>
          <a:custGeom>
            <a:avLst/>
            <a:gdLst/>
            <a:ahLst/>
            <a:cxnLst/>
            <a:rect l="0" t="0" r="0" b="0"/>
            <a:pathLst>
              <a:path w="107" h="76">
                <a:moveTo>
                  <a:pt x="3" y="76"/>
                </a:moveTo>
                <a:lnTo>
                  <a:pt x="3" y="0"/>
                </a:lnTo>
                <a:moveTo>
                  <a:pt x="7" y="72"/>
                </a:moveTo>
                <a:lnTo>
                  <a:pt x="107" y="72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96" name="textbox 396"/>
          <p:cNvSpPr/>
          <p:nvPr/>
        </p:nvSpPr>
        <p:spPr>
          <a:xfrm>
            <a:off x="297678" y="198832"/>
            <a:ext cx="845819" cy="88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9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齐次方程组的性质和解的结构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pic>
        <p:nvPicPr>
          <p:cNvPr id="398" name="picture 3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400" name="picture 40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402" name="picture 402">
            <a:hlinkClick r:id="rId15" tooltip="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404" name="picture 404">
            <a:hlinkClick r:id="rId17" tooltip="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406" name="picture 406">
            <a:hlinkClick r:id="rId15" tooltip="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  <p:sp>
        <p:nvSpPr>
          <p:cNvPr id="408" name="path 408"/>
          <p:cNvSpPr/>
          <p:nvPr/>
        </p:nvSpPr>
        <p:spPr>
          <a:xfrm>
            <a:off x="226933" y="190703"/>
            <a:ext cx="5060" cy="51130"/>
          </a:xfrm>
          <a:custGeom>
            <a:avLst/>
            <a:gdLst/>
            <a:ahLst/>
            <a:cxnLst/>
            <a:rect l="0" t="0" r="0" b="0"/>
            <a:pathLst>
              <a:path w="7" h="80">
                <a:moveTo>
                  <a:pt x="3" y="80"/>
                </a:moveTo>
                <a:lnTo>
                  <a:pt x="3" y="0"/>
                </a:lnTo>
              </a:path>
            </a:pathLst>
          </a:custGeom>
          <a:noFill/>
          <a:ln w="5060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0"/>
          <p:cNvGrpSpPr/>
          <p:nvPr/>
        </p:nvGrpSpPr>
        <p:grpSpPr>
          <a:xfrm rot="21600000">
            <a:off x="319100" y="1151357"/>
            <a:ext cx="5121795" cy="850722"/>
            <a:chOff x="0" y="0"/>
            <a:chExt cx="5121795" cy="850722"/>
          </a:xfrm>
        </p:grpSpPr>
        <p:pic>
          <p:nvPicPr>
            <p:cNvPr id="410" name="picture 4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5121795" cy="850722"/>
            </a:xfrm>
            <a:prstGeom prst="rect">
              <a:avLst/>
            </a:prstGeom>
          </p:spPr>
        </p:pic>
        <p:sp>
          <p:nvSpPr>
            <p:cNvPr id="412" name="textbox 412"/>
            <p:cNvSpPr/>
            <p:nvPr/>
          </p:nvSpPr>
          <p:spPr>
            <a:xfrm>
              <a:off x="-12700" y="-12700"/>
              <a:ext cx="5147309" cy="89217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5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58419" algn="l" rtl="0" eaLnBrk="0">
                <a:lnSpc>
                  <a:spcPts val="1134"/>
                </a:lnSpc>
                <a:spcBef>
                  <a:spcPts val="2"/>
                </a:spcBef>
                <a:tabLst/>
              </a:pPr>
              <a:r>
                <a:rPr sz="900" kern="0" spc="7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推论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marL="58419" algn="l" rtl="0" eaLnBrk="0">
                <a:lnSpc>
                  <a:spcPct val="108000"/>
                </a:lnSpc>
                <a:spcBef>
                  <a:spcPts val="421"/>
                </a:spcBef>
                <a:tabLst/>
              </a:pP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方程 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(2)</a:t>
              </a:r>
              <a:r>
                <a:rPr sz="900" kern="0" spc="-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的线性无关解的最大个数等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于 </a:t>
              </a:r>
              <a:r>
                <a:rPr sz="900" i="1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.</a:t>
              </a:r>
              <a:r>
                <a:rPr sz="900" i="1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900" i="1" kern="0" spc="1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阶齐次线性微分方程的全部解构成一个 </a:t>
              </a:r>
              <a:r>
                <a:rPr sz="900" i="1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900" i="1" kern="0" spc="1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维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线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   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性空间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.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  <a:p>
              <a:pPr marL="57785" indent="7620" algn="l" rtl="0" eaLnBrk="0">
                <a:lnSpc>
                  <a:spcPct val="108000"/>
                </a:lnSpc>
                <a:spcBef>
                  <a:spcPts val="55"/>
                </a:spcBef>
                <a:tabLst/>
              </a:pP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(2)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的一组</a:t>
              </a:r>
              <a:r>
                <a:rPr sz="900" kern="0" spc="-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i="1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900" i="1" kern="0" spc="1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个线性无关的解称为一个基本解组。基本解组不是唯一的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. </a:t>
              </a:r>
              <a:r>
                <a:rPr sz="900" i="1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W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1000" kern="0" spc="70" baseline="-1041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0</a:t>
              </a:r>
              <a:r>
                <a:rPr sz="600" kern="0" spc="-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=</a:t>
              </a:r>
              <a:r>
                <a:rPr sz="900" kern="0" spc="1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900" kern="0" spc="19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时的基本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 </a:t>
              </a:r>
              <a:r>
                <a:rPr sz="900" kern="0" spc="9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解组称为</a:t>
              </a:r>
              <a:r>
                <a:rPr sz="900" kern="0" spc="90" dirty="0">
                  <a:solidFill>
                    <a:srgbClr val="000000">
                      <a:alpha val="100000"/>
                    </a:srgbClr>
                  </a:solidFill>
                  <a:latin typeface="SimHei"/>
                  <a:ea typeface="SimHei"/>
                  <a:cs typeface="SimHei"/>
                </a:rPr>
                <a:t>标准基本解组</a:t>
              </a:r>
              <a:r>
                <a:rPr sz="900" kern="0" spc="9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.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414" name="rect 414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6" name="rect 416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18" name="picture 418">
            <a:hlinkClick r:id="rId4" tooltip="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7911" y="164655"/>
            <a:ext cx="822413" cy="120192"/>
          </a:xfrm>
          <a:prstGeom prst="rect">
            <a:avLst/>
          </a:prstGeom>
        </p:spPr>
      </p:pic>
      <p:sp>
        <p:nvSpPr>
          <p:cNvPr id="420" name="textbox 420"/>
          <p:cNvSpPr/>
          <p:nvPr/>
        </p:nvSpPr>
        <p:spPr>
          <a:xfrm>
            <a:off x="-12700" y="1144"/>
            <a:ext cx="5785484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901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422" name="path 422"/>
          <p:cNvSpPr/>
          <p:nvPr/>
        </p:nvSpPr>
        <p:spPr>
          <a:xfrm>
            <a:off x="133308" y="96294"/>
            <a:ext cx="68316" cy="48718"/>
          </a:xfrm>
          <a:custGeom>
            <a:avLst/>
            <a:gdLst/>
            <a:ahLst/>
            <a:cxnLst/>
            <a:rect l="0" t="0" r="0" b="0"/>
            <a:pathLst>
              <a:path w="107" h="76">
                <a:moveTo>
                  <a:pt x="3" y="76"/>
                </a:moveTo>
                <a:lnTo>
                  <a:pt x="3" y="0"/>
                </a:lnTo>
                <a:moveTo>
                  <a:pt x="7" y="72"/>
                </a:moveTo>
                <a:lnTo>
                  <a:pt x="107" y="72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24" name="textbox 424"/>
          <p:cNvSpPr/>
          <p:nvPr/>
        </p:nvSpPr>
        <p:spPr>
          <a:xfrm>
            <a:off x="297678" y="198832"/>
            <a:ext cx="845819" cy="88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齐次方程组的性质和解的结构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pic>
        <p:nvPicPr>
          <p:cNvPr id="426" name="picture 4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428" name="picture 4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430" name="picture 430">
            <a:hlinkClick r:id="rId10" tooltip="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432" name="picture 432">
            <a:hlinkClick r:id="rId10" tooltip="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434" name="picture 434">
            <a:hlinkClick r:id="rId10" tooltip="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  <p:sp>
        <p:nvSpPr>
          <p:cNvPr id="436" name="path 436"/>
          <p:cNvSpPr/>
          <p:nvPr/>
        </p:nvSpPr>
        <p:spPr>
          <a:xfrm>
            <a:off x="226933" y="190703"/>
            <a:ext cx="5060" cy="51130"/>
          </a:xfrm>
          <a:custGeom>
            <a:avLst/>
            <a:gdLst/>
            <a:ahLst/>
            <a:cxnLst/>
            <a:rect l="0" t="0" r="0" b="0"/>
            <a:pathLst>
              <a:path w="7" h="80">
                <a:moveTo>
                  <a:pt x="3" y="80"/>
                </a:moveTo>
                <a:lnTo>
                  <a:pt x="3" y="0"/>
                </a:lnTo>
              </a:path>
            </a:pathLst>
          </a:custGeom>
          <a:noFill/>
          <a:ln w="5060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box 438"/>
          <p:cNvSpPr/>
          <p:nvPr/>
        </p:nvSpPr>
        <p:spPr>
          <a:xfrm>
            <a:off x="351722" y="806515"/>
            <a:ext cx="3612515" cy="11931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03"/>
              </a:lnSpc>
              <a:tabLst/>
            </a:pP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对于方程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(1)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1471930" algn="l" rtl="0" eaLnBrk="0">
              <a:lnSpc>
                <a:spcPts val="2191"/>
              </a:lnSpc>
              <a:spcBef>
                <a:spcPts val="87"/>
              </a:spcBef>
              <a:tabLst>
                <a:tab pos="3599179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ts val="1103"/>
              </a:lnSpc>
              <a:spcBef>
                <a:spcPts val="644"/>
              </a:spcBef>
              <a:tabLst/>
            </a:pP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和方程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(2)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1553844" algn="l" rtl="0" eaLnBrk="0">
              <a:lnSpc>
                <a:spcPct val="68000"/>
              </a:lnSpc>
              <a:spcBef>
                <a:spcPts val="84"/>
              </a:spcBef>
              <a:tabLst/>
            </a:pPr>
            <a:r>
              <a:rPr sz="1500" i="1" kern="0" spc="6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000" i="1" kern="0" spc="60" baseline="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500" i="1" kern="0" spc="6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9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500" i="1" kern="0" spc="6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000" i="1" kern="0" spc="60" baseline="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000" kern="0" spc="60" baseline="26044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000" kern="0" spc="60" baseline="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500" i="1" kern="0" spc="6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endParaRPr sz="1500" baseline="-3472" dirty="0">
              <a:latin typeface="Times New Roman"/>
              <a:ea typeface="Times New Roman"/>
              <a:cs typeface="Times New Roman"/>
            </a:endParaRPr>
          </a:p>
          <a:p>
            <a:pPr marL="1540510" algn="l" rtl="0" eaLnBrk="0">
              <a:lnSpc>
                <a:spcPts val="1398"/>
              </a:lnSpc>
              <a:tabLst>
                <a:tab pos="353060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13970" algn="l" rtl="0" eaLnBrk="0">
              <a:lnSpc>
                <a:spcPts val="1124"/>
              </a:lnSpc>
              <a:spcBef>
                <a:spcPts val="6"/>
              </a:spcBef>
              <a:tabLst/>
            </a:pP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我们有如下性质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pic>
        <p:nvPicPr>
          <p:cNvPr id="440" name="picture 4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892427" y="1582595"/>
            <a:ext cx="1990038" cy="177657"/>
          </a:xfrm>
          <a:prstGeom prst="rect">
            <a:avLst/>
          </a:prstGeom>
        </p:spPr>
      </p:pic>
      <p:pic>
        <p:nvPicPr>
          <p:cNvPr id="442" name="picture 4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823885" y="970450"/>
            <a:ext cx="2127294" cy="278374"/>
          </a:xfrm>
          <a:prstGeom prst="rect">
            <a:avLst/>
          </a:prstGeom>
        </p:spPr>
      </p:pic>
      <p:pic>
        <p:nvPicPr>
          <p:cNvPr id="444" name="picture 4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98856"/>
            <a:ext cx="5759958" cy="552704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 rot="21600000">
            <a:off x="319100" y="2053667"/>
            <a:ext cx="5121795" cy="415975"/>
            <a:chOff x="0" y="0"/>
            <a:chExt cx="5121795" cy="415975"/>
          </a:xfrm>
        </p:grpSpPr>
        <p:pic>
          <p:nvPicPr>
            <p:cNvPr id="446" name="picture 4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5121795" cy="415975"/>
            </a:xfrm>
            <a:prstGeom prst="rect">
              <a:avLst/>
            </a:prstGeom>
          </p:spPr>
        </p:pic>
        <p:sp>
          <p:nvSpPr>
            <p:cNvPr id="448" name="textbox 448"/>
            <p:cNvSpPr/>
            <p:nvPr/>
          </p:nvSpPr>
          <p:spPr>
            <a:xfrm>
              <a:off x="-12700" y="-12700"/>
              <a:ext cx="5147309" cy="44195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59689" algn="l" rtl="0" eaLnBrk="0">
                <a:lnSpc>
                  <a:spcPts val="1124"/>
                </a:lnSpc>
                <a:spcBef>
                  <a:spcPts val="2"/>
                </a:spcBef>
                <a:tabLst/>
              </a:pPr>
              <a:r>
                <a:rPr sz="900" kern="0" spc="4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性质</a:t>
              </a:r>
              <a:r>
                <a:rPr sz="900" kern="0" spc="-3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4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  <a:p>
              <a:pPr algn="l" rtl="0" eaLnBrk="0">
                <a:lnSpc>
                  <a:spcPct val="122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60325" algn="l" rtl="0" eaLnBrk="0">
                <a:lnSpc>
                  <a:spcPts val="1104"/>
                </a:lnSpc>
                <a:spcBef>
                  <a:spcPts val="1"/>
                </a:spcBef>
                <a:tabLst/>
              </a:pP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如果</a:t>
              </a:r>
              <a:r>
                <a:rPr sz="900" kern="0" spc="-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是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(1)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的解，</a:t>
              </a:r>
              <a:r>
                <a:rPr sz="900" kern="0" spc="-22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是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(2)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的解，则</a:t>
              </a:r>
              <a:r>
                <a:rPr sz="900" kern="0" spc="3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 +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也是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(1)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的解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.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450" name="path 450"/>
            <p:cNvSpPr/>
            <p:nvPr/>
          </p:nvSpPr>
          <p:spPr>
            <a:xfrm>
              <a:off x="2510619" y="267281"/>
              <a:ext cx="58699" cy="5060"/>
            </a:xfrm>
            <a:custGeom>
              <a:avLst/>
              <a:gdLst/>
              <a:ahLst/>
              <a:cxnLst/>
              <a:rect l="0" t="0" r="0" b="0"/>
              <a:pathLst>
                <a:path w="92" h="7">
                  <a:moveTo>
                    <a:pt x="0" y="3"/>
                  </a:moveTo>
                  <a:lnTo>
                    <a:pt x="92" y="3"/>
                  </a:lnTo>
                </a:path>
              </a:pathLst>
            </a:custGeom>
            <a:noFill/>
            <a:ln w="5060" cap="flat">
              <a:solidFill>
                <a:srgbClr val="000000"/>
              </a:solidFill>
              <a:prstDash val="solid"/>
              <a:miter lim="100000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group 24"/>
          <p:cNvGrpSpPr/>
          <p:nvPr/>
        </p:nvGrpSpPr>
        <p:grpSpPr>
          <a:xfrm rot="21600000">
            <a:off x="319100" y="2596173"/>
            <a:ext cx="5121795" cy="415975"/>
            <a:chOff x="0" y="0"/>
            <a:chExt cx="5121795" cy="415975"/>
          </a:xfrm>
        </p:grpSpPr>
        <p:pic>
          <p:nvPicPr>
            <p:cNvPr id="452" name="picture 45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0" y="0"/>
              <a:ext cx="5121795" cy="415975"/>
            </a:xfrm>
            <a:prstGeom prst="rect">
              <a:avLst/>
            </a:prstGeom>
          </p:spPr>
        </p:pic>
        <p:sp>
          <p:nvSpPr>
            <p:cNvPr id="454" name="textbox 454"/>
            <p:cNvSpPr/>
            <p:nvPr/>
          </p:nvSpPr>
          <p:spPr>
            <a:xfrm>
              <a:off x="-12700" y="-12700"/>
              <a:ext cx="5147309" cy="44195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59689" algn="l" rtl="0" eaLnBrk="0">
                <a:lnSpc>
                  <a:spcPts val="1124"/>
                </a:lnSpc>
                <a:spcBef>
                  <a:spcPts val="2"/>
                </a:spcBef>
                <a:tabLst/>
              </a:pPr>
              <a:r>
                <a:rPr sz="900" kern="0" spc="4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性质</a:t>
              </a:r>
              <a:r>
                <a:rPr sz="900" kern="0" spc="-7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4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  <a:p>
              <a:pPr algn="l" rtl="0" eaLnBrk="0">
                <a:lnSpc>
                  <a:spcPct val="122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66039" algn="l" rtl="0" eaLnBrk="0">
                <a:lnSpc>
                  <a:spcPts val="1103"/>
                </a:lnSpc>
                <a:spcBef>
                  <a:spcPts val="1"/>
                </a:spcBef>
                <a:tabLst/>
              </a:pP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(1)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的任意两个解的差是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(2)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的解</a:t>
              </a:r>
              <a:endParaRPr sz="900" dirty="0">
                <a:latin typeface="SimSun"/>
                <a:ea typeface="SimSun"/>
                <a:cs typeface="SimSun"/>
              </a:endParaRPr>
            </a:p>
          </p:txBody>
        </p:sp>
      </p:grpSp>
      <p:sp>
        <p:nvSpPr>
          <p:cNvPr id="456" name="textbox 456"/>
          <p:cNvSpPr/>
          <p:nvPr/>
        </p:nvSpPr>
        <p:spPr>
          <a:xfrm>
            <a:off x="99286" y="1144"/>
            <a:ext cx="2754629" cy="6159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7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38734" algn="l" rtl="0" eaLnBrk="0">
              <a:lnSpc>
                <a:spcPts val="817"/>
              </a:lnSpc>
              <a:tabLst>
                <a:tab pos="114935" algn="l"/>
              </a:tabLst>
            </a:pPr>
            <a:r>
              <a:rPr sz="400" strike="sngStrike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9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8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32079" algn="l" rtl="0" eaLnBrk="0">
              <a:lnSpc>
                <a:spcPts val="862"/>
              </a:lnSpc>
              <a:tabLst>
                <a:tab pos="208279" algn="l"/>
              </a:tabLst>
            </a:pPr>
            <a:r>
              <a:rPr sz="400" strike="sngStrike" kern="0" spc="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9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非齐次线性微分方程与常</a:t>
            </a: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9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数变易法</a:t>
            </a:r>
            <a:endParaRPr sz="4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97000"/>
              </a:lnSpc>
              <a:spcBef>
                <a:spcPts val="2"/>
              </a:spcBef>
              <a:tabLst/>
            </a:pPr>
            <a:r>
              <a:rPr sz="1400" kern="0" spc="3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非齐次线性微分方程与常数变</a:t>
            </a:r>
            <a:r>
              <a:rPr sz="1400" kern="0" spc="2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易法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sp>
        <p:nvSpPr>
          <p:cNvPr id="458" name="path 458"/>
          <p:cNvSpPr/>
          <p:nvPr/>
        </p:nvSpPr>
        <p:spPr>
          <a:xfrm>
            <a:off x="226933" y="199064"/>
            <a:ext cx="5060" cy="46589"/>
          </a:xfrm>
          <a:custGeom>
            <a:avLst/>
            <a:gdLst/>
            <a:ahLst/>
            <a:cxnLst/>
            <a:rect l="0" t="0" r="0" b="0"/>
            <a:pathLst>
              <a:path w="7" h="73">
                <a:moveTo>
                  <a:pt x="3" y="73"/>
                </a:moveTo>
                <a:lnTo>
                  <a:pt x="3" y="0"/>
                </a:lnTo>
              </a:path>
            </a:pathLst>
          </a:custGeom>
          <a:noFill/>
          <a:ln w="4611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0" name="path 460"/>
          <p:cNvSpPr/>
          <p:nvPr/>
        </p:nvSpPr>
        <p:spPr>
          <a:xfrm>
            <a:off x="133308" y="93980"/>
            <a:ext cx="5060" cy="44175"/>
          </a:xfrm>
          <a:custGeom>
            <a:avLst/>
            <a:gdLst/>
            <a:ahLst/>
            <a:cxnLst/>
            <a:rect l="0" t="0" r="0" b="0"/>
            <a:pathLst>
              <a:path w="7" h="69">
                <a:moveTo>
                  <a:pt x="3" y="69"/>
                </a:moveTo>
                <a:lnTo>
                  <a:pt x="3" y="0"/>
                </a:lnTo>
              </a:path>
            </a:pathLst>
          </a:custGeom>
          <a:noFill/>
          <a:ln w="437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62" name="picture 4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464" name="picture 46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466" name="picture 466">
            <a:hlinkClick r:id="rId13" tooltip="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468" name="picture 468">
            <a:hlinkClick r:id="rId15" tooltip="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470" name="picture 470">
            <a:hlinkClick r:id="rId13" tooltip="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  <p:sp>
        <p:nvSpPr>
          <p:cNvPr id="472" name="path 472"/>
          <p:cNvSpPr/>
          <p:nvPr/>
        </p:nvSpPr>
        <p:spPr>
          <a:xfrm>
            <a:off x="655180" y="2320948"/>
            <a:ext cx="58712" cy="5060"/>
          </a:xfrm>
          <a:custGeom>
            <a:avLst/>
            <a:gdLst/>
            <a:ahLst/>
            <a:cxnLst/>
            <a:rect l="0" t="0" r="0" b="0"/>
            <a:pathLst>
              <a:path w="92" h="7">
                <a:moveTo>
                  <a:pt x="0" y="3"/>
                </a:moveTo>
                <a:lnTo>
                  <a:pt x="92" y="3"/>
                </a:lnTo>
              </a:path>
            </a:pathLst>
          </a:custGeom>
          <a:noFill/>
          <a:ln w="5060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/>
          <p:nvPr/>
        </p:nvGrpSpPr>
        <p:grpSpPr>
          <a:xfrm rot="21600000">
            <a:off x="319100" y="1107288"/>
            <a:ext cx="5121795" cy="960920"/>
            <a:chOff x="0" y="0"/>
            <a:chExt cx="5121795" cy="960920"/>
          </a:xfrm>
        </p:grpSpPr>
        <p:pic>
          <p:nvPicPr>
            <p:cNvPr id="474" name="picture 4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5121795" cy="960920"/>
            </a:xfrm>
            <a:prstGeom prst="rect">
              <a:avLst/>
            </a:prstGeom>
          </p:spPr>
        </p:pic>
        <p:sp>
          <p:nvSpPr>
            <p:cNvPr id="476" name="textbox 476"/>
            <p:cNvSpPr/>
            <p:nvPr/>
          </p:nvSpPr>
          <p:spPr>
            <a:xfrm>
              <a:off x="-12700" y="-12700"/>
              <a:ext cx="5147309" cy="100456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60960" algn="l" rtl="0" eaLnBrk="0">
                <a:lnSpc>
                  <a:spcPts val="1124"/>
                </a:lnSpc>
                <a:spcBef>
                  <a:spcPts val="2"/>
                </a:spcBef>
                <a:tabLst/>
              </a:pPr>
              <a:r>
                <a:rPr sz="900" kern="0" spc="7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定理</a:t>
              </a:r>
              <a:r>
                <a:rPr sz="900" kern="0" spc="-2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7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6</a:t>
              </a:r>
              <a:r>
                <a:rPr sz="900" kern="0" spc="7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：通解结构定理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marL="60325" algn="l" rtl="0" eaLnBrk="0">
                <a:lnSpc>
                  <a:spcPct val="94000"/>
                </a:lnSpc>
                <a:spcBef>
                  <a:spcPts val="446"/>
                </a:spcBef>
                <a:tabLst/>
              </a:pP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如果</a:t>
              </a:r>
              <a:r>
                <a:rPr sz="900" kern="0" spc="-7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1500" i="1" kern="0" spc="5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5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 </a:t>
              </a:r>
              <a:r>
                <a:rPr sz="1500" i="1" kern="0" spc="5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5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 · ·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sz="900" i="1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i="1" kern="0" spc="0" baseline="-1041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6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是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(2)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的基本解组， 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是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(1)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的任一解，则</a:t>
              </a:r>
              <a:r>
                <a:rPr sz="900" kern="0" spc="-1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(1)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的通解可表为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marL="1419225" algn="l" rtl="0" eaLnBrk="0">
                <a:lnSpc>
                  <a:spcPts val="2191"/>
                </a:lnSpc>
                <a:tabLst/>
              </a:pPr>
              <a:r>
                <a:rPr sz="900" i="1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 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=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500" i="1" kern="0" spc="80" baseline="-1395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c</a:t>
              </a:r>
              <a:r>
                <a:rPr sz="1000" kern="0" spc="80" baseline="-20935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1500" i="1" kern="0" spc="80" baseline="-1395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80" baseline="-20935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 + </a:t>
              </a:r>
              <a:r>
                <a:rPr sz="1500" i="1" kern="0" spc="80" baseline="-1395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c</a:t>
              </a:r>
              <a:r>
                <a:rPr sz="1000" kern="0" spc="80" baseline="-20935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r>
                <a:rPr sz="1500" i="1" kern="0" spc="80" baseline="-1395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80" baseline="-20935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 + 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</a:t>
              </a:r>
              <a:r>
                <a:rPr sz="900" kern="0" spc="-2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</a:t>
              </a:r>
              <a:r>
                <a:rPr sz="900" kern="0" spc="-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+</a:t>
              </a:r>
              <a:r>
                <a:rPr sz="900" kern="0" spc="1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i="1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c</a:t>
              </a:r>
              <a:r>
                <a:rPr sz="1000" i="1" kern="0" spc="0" baseline="-26144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600" i="1" kern="0" spc="-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i="1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i="1" kern="0" spc="0" baseline="-26144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600" i="1" kern="0" spc="-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 + </a:t>
              </a:r>
              <a:r>
                <a:rPr sz="900" i="1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        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(11)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  <a:p>
              <a:pPr algn="l" rtl="0" eaLnBrk="0">
                <a:lnSpc>
                  <a:spcPct val="100000"/>
                </a:lnSpc>
                <a:tabLst/>
              </a:pPr>
              <a:endParaRPr sz="900" dirty="0">
                <a:latin typeface="Arial"/>
                <a:ea typeface="Arial"/>
                <a:cs typeface="Arial"/>
              </a:endParaRPr>
            </a:p>
            <a:p>
              <a:pPr marL="58419" algn="l" rtl="0" eaLnBrk="0">
                <a:lnSpc>
                  <a:spcPct val="99000"/>
                </a:lnSpc>
                <a:spcBef>
                  <a:spcPts val="3"/>
                </a:spcBef>
                <a:tabLst/>
              </a:pPr>
              <a:r>
                <a:rPr sz="900" kern="0" spc="9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其中 </a:t>
              </a:r>
              <a:r>
                <a:rPr sz="1500" i="1" kern="0" spc="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c</a:t>
              </a:r>
              <a:r>
                <a:rPr sz="1000" i="1" kern="0" spc="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i</a:t>
              </a:r>
              <a:r>
                <a:rPr sz="6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9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是任意常数，且</a:t>
              </a: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通解包含方程所有解</a:t>
              </a:r>
              <a:endParaRPr sz="900" dirty="0">
                <a:latin typeface="SimSun"/>
                <a:ea typeface="SimSun"/>
                <a:cs typeface="SimSun"/>
              </a:endParaRPr>
            </a:p>
          </p:txBody>
        </p:sp>
      </p:grpSp>
      <p:sp>
        <p:nvSpPr>
          <p:cNvPr id="478" name="rect 478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0" name="rect 480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82" name="picture 482">
            <a:hlinkClick r:id="rId4" tooltip="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7911" y="164655"/>
            <a:ext cx="948943" cy="120192"/>
          </a:xfrm>
          <a:prstGeom prst="rect">
            <a:avLst/>
          </a:prstGeom>
        </p:spPr>
      </p:pic>
      <p:sp>
        <p:nvSpPr>
          <p:cNvPr id="484" name="textbox 484"/>
          <p:cNvSpPr/>
          <p:nvPr/>
        </p:nvSpPr>
        <p:spPr>
          <a:xfrm>
            <a:off x="-12700" y="1144"/>
            <a:ext cx="5785484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901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486" name="path 486"/>
          <p:cNvSpPr/>
          <p:nvPr/>
        </p:nvSpPr>
        <p:spPr>
          <a:xfrm>
            <a:off x="133308" y="96294"/>
            <a:ext cx="68316" cy="48718"/>
          </a:xfrm>
          <a:custGeom>
            <a:avLst/>
            <a:gdLst/>
            <a:ahLst/>
            <a:cxnLst/>
            <a:rect l="0" t="0" r="0" b="0"/>
            <a:pathLst>
              <a:path w="107" h="76">
                <a:moveTo>
                  <a:pt x="3" y="76"/>
                </a:moveTo>
                <a:lnTo>
                  <a:pt x="3" y="0"/>
                </a:lnTo>
                <a:moveTo>
                  <a:pt x="7" y="72"/>
                </a:moveTo>
                <a:lnTo>
                  <a:pt x="107" y="72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8" name="textbox 488"/>
          <p:cNvSpPr/>
          <p:nvPr/>
        </p:nvSpPr>
        <p:spPr>
          <a:xfrm>
            <a:off x="298690" y="198832"/>
            <a:ext cx="970914" cy="88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非齐次线性微分方程与常数变易法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pic>
        <p:nvPicPr>
          <p:cNvPr id="490" name="picture 49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492" name="picture 49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494" name="picture 494">
            <a:hlinkClick r:id="rId10" tooltip="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496" name="picture 496">
            <a:hlinkClick r:id="rId12" tooltip="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498" name="picture 498">
            <a:hlinkClick r:id="rId10" tooltip="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  <p:sp>
        <p:nvSpPr>
          <p:cNvPr id="500" name="path 500"/>
          <p:cNvSpPr/>
          <p:nvPr/>
        </p:nvSpPr>
        <p:spPr>
          <a:xfrm>
            <a:off x="3841698" y="1652915"/>
            <a:ext cx="58712" cy="5060"/>
          </a:xfrm>
          <a:custGeom>
            <a:avLst/>
            <a:gdLst/>
            <a:ahLst/>
            <a:cxnLst/>
            <a:rect l="0" t="0" r="0" b="0"/>
            <a:pathLst>
              <a:path w="92" h="7">
                <a:moveTo>
                  <a:pt x="0" y="3"/>
                </a:moveTo>
                <a:lnTo>
                  <a:pt x="92" y="3"/>
                </a:lnTo>
              </a:path>
            </a:pathLst>
          </a:custGeom>
          <a:noFill/>
          <a:ln w="5060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02" name="path 502"/>
          <p:cNvSpPr/>
          <p:nvPr/>
        </p:nvSpPr>
        <p:spPr>
          <a:xfrm>
            <a:off x="2963303" y="1374569"/>
            <a:ext cx="58699" cy="5060"/>
          </a:xfrm>
          <a:custGeom>
            <a:avLst/>
            <a:gdLst/>
            <a:ahLst/>
            <a:cxnLst/>
            <a:rect l="0" t="0" r="0" b="0"/>
            <a:pathLst>
              <a:path w="92" h="7">
                <a:moveTo>
                  <a:pt x="0" y="3"/>
                </a:moveTo>
                <a:lnTo>
                  <a:pt x="92" y="3"/>
                </a:lnTo>
              </a:path>
            </a:pathLst>
          </a:custGeom>
          <a:noFill/>
          <a:ln w="5060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04" name="path 504"/>
          <p:cNvSpPr/>
          <p:nvPr/>
        </p:nvSpPr>
        <p:spPr>
          <a:xfrm>
            <a:off x="226933" y="190703"/>
            <a:ext cx="5060" cy="51130"/>
          </a:xfrm>
          <a:custGeom>
            <a:avLst/>
            <a:gdLst/>
            <a:ahLst/>
            <a:cxnLst/>
            <a:rect l="0" t="0" r="0" b="0"/>
            <a:pathLst>
              <a:path w="7" h="80">
                <a:moveTo>
                  <a:pt x="3" y="80"/>
                </a:moveTo>
                <a:lnTo>
                  <a:pt x="3" y="0"/>
                </a:lnTo>
              </a:path>
            </a:pathLst>
          </a:custGeom>
          <a:noFill/>
          <a:ln w="5060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picture 5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98856"/>
            <a:ext cx="5759958" cy="552704"/>
          </a:xfrm>
          <a:prstGeom prst="rect">
            <a:avLst/>
          </a:prstGeom>
        </p:spPr>
      </p:pic>
      <p:sp>
        <p:nvSpPr>
          <p:cNvPr id="508" name="textbox 508"/>
          <p:cNvSpPr/>
          <p:nvPr/>
        </p:nvSpPr>
        <p:spPr>
          <a:xfrm>
            <a:off x="351722" y="1528789"/>
            <a:ext cx="5061584" cy="4718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42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indent="15240" algn="l" rtl="0" eaLnBrk="0">
              <a:lnSpc>
                <a:spcPct val="108000"/>
              </a:lnSpc>
              <a:tabLst/>
            </a:pP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由定理</a:t>
            </a:r>
            <a:r>
              <a:rPr sz="900" kern="0" spc="-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6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知，要解非齐次线性微分方程，只需知道它的一个解和对应齐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次方程的一个基本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解组。进一步，</a:t>
            </a:r>
            <a:r>
              <a:rPr sz="900" kern="0" spc="-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只要知道对应齐次方程的一个基本解组， 我们可以利用“常数变易法”求得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非齐次方程的解。这与一阶线性方程的情形类似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sp>
        <p:nvSpPr>
          <p:cNvPr id="510" name="textbox 510"/>
          <p:cNvSpPr/>
          <p:nvPr/>
        </p:nvSpPr>
        <p:spPr>
          <a:xfrm>
            <a:off x="99286" y="1144"/>
            <a:ext cx="1170305" cy="6159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38734" algn="l" rtl="0" eaLnBrk="0">
              <a:lnSpc>
                <a:spcPts val="817"/>
              </a:lnSpc>
              <a:tabLst>
                <a:tab pos="114935" algn="l"/>
              </a:tabLst>
            </a:pPr>
            <a:r>
              <a:rPr sz="400" strike="sngStrike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9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32079" algn="l" rtl="0" eaLnBrk="0">
              <a:lnSpc>
                <a:spcPts val="862"/>
              </a:lnSpc>
              <a:tabLst>
                <a:tab pos="208279" algn="l"/>
              </a:tabLst>
            </a:pPr>
            <a:r>
              <a:rPr sz="400" strike="sngStrike" kern="0" spc="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非齐次线性微分方程与常</a:t>
            </a: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数变易法</a:t>
            </a:r>
            <a:endParaRPr sz="4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19684" algn="l" rtl="0" eaLnBrk="0">
              <a:lnSpc>
                <a:spcPct val="97000"/>
              </a:lnSpc>
              <a:spcBef>
                <a:spcPts val="2"/>
              </a:spcBef>
              <a:tabLst/>
            </a:pPr>
            <a:r>
              <a:rPr sz="1400" kern="0" spc="1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常数变易法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sp>
        <p:nvSpPr>
          <p:cNvPr id="512" name="path 512"/>
          <p:cNvSpPr/>
          <p:nvPr/>
        </p:nvSpPr>
        <p:spPr>
          <a:xfrm>
            <a:off x="226933" y="199064"/>
            <a:ext cx="5060" cy="46589"/>
          </a:xfrm>
          <a:custGeom>
            <a:avLst/>
            <a:gdLst/>
            <a:ahLst/>
            <a:cxnLst/>
            <a:rect l="0" t="0" r="0" b="0"/>
            <a:pathLst>
              <a:path w="7" h="73">
                <a:moveTo>
                  <a:pt x="3" y="73"/>
                </a:moveTo>
                <a:lnTo>
                  <a:pt x="3" y="0"/>
                </a:lnTo>
              </a:path>
            </a:pathLst>
          </a:custGeom>
          <a:noFill/>
          <a:ln w="4611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14" name="path 514"/>
          <p:cNvSpPr/>
          <p:nvPr/>
        </p:nvSpPr>
        <p:spPr>
          <a:xfrm>
            <a:off x="133308" y="93980"/>
            <a:ext cx="5060" cy="44175"/>
          </a:xfrm>
          <a:custGeom>
            <a:avLst/>
            <a:gdLst/>
            <a:ahLst/>
            <a:cxnLst/>
            <a:rect l="0" t="0" r="0" b="0"/>
            <a:pathLst>
              <a:path w="7" h="69">
                <a:moveTo>
                  <a:pt x="3" y="69"/>
                </a:moveTo>
                <a:lnTo>
                  <a:pt x="3" y="0"/>
                </a:lnTo>
              </a:path>
            </a:pathLst>
          </a:custGeom>
          <a:noFill/>
          <a:ln w="437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16" name="picture 5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518" name="picture 5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520" name="picture 520">
            <a:hlinkClick r:id="rId9" tooltip="" action="ppaction://hlinksldjump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522" name="picture 522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524" name="picture 524">
            <a:hlinkClick r:id="rId9" tooltip="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rect 526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8" name="rect 528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30" name="textbox 530"/>
          <p:cNvSpPr/>
          <p:nvPr/>
        </p:nvSpPr>
        <p:spPr>
          <a:xfrm>
            <a:off x="-12700" y="1144"/>
            <a:ext cx="5785484" cy="27908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2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817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862"/>
              </a:lnSpc>
              <a:tabLst>
                <a:tab pos="239395" algn="l"/>
              </a:tabLst>
            </a:pPr>
            <a:r>
              <a:rPr sz="400" kern="0" spc="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非齐次线性微分方程与常数变易法</a:t>
            </a:r>
            <a:r>
              <a:rPr sz="400" kern="0" spc="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79095" algn="l" rtl="0" eaLnBrk="0">
              <a:lnSpc>
                <a:spcPct val="98000"/>
              </a:lnSpc>
              <a:spcBef>
                <a:spcPts val="294"/>
              </a:spcBef>
              <a:tabLst/>
            </a:pP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i="1" kern="0" spc="5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5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 </a:t>
            </a:r>
            <a:r>
              <a:rPr sz="1500" i="1" kern="0" spc="5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5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· ·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是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(4.2)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的基本解组，因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而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915160" algn="l" rtl="0" eaLnBrk="0">
              <a:lnSpc>
                <a:spcPct val="90000"/>
              </a:lnSpc>
              <a:spcBef>
                <a:spcPts val="1139"/>
              </a:spcBef>
              <a:tabLst/>
            </a:pP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8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8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500" i="1" kern="0" spc="8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8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1500" i="1" kern="0" spc="8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8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1500" i="1" kern="0" spc="8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8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               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(12)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379095" algn="l" rtl="0" eaLnBrk="0">
              <a:lnSpc>
                <a:spcPct val="98000"/>
              </a:lnSpc>
              <a:spcBef>
                <a:spcPts val="1045"/>
              </a:spcBef>
              <a:tabLst/>
            </a:pP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为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(2)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的通解，为了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求得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(1)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的一个解，将上式中的 </a:t>
            </a:r>
            <a:r>
              <a:rPr sz="1500" i="1" kern="0" spc="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6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换成 </a:t>
            </a:r>
            <a:r>
              <a:rPr sz="9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i="1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的待定函数 </a:t>
            </a:r>
            <a:r>
              <a:rPr sz="1500" i="1" kern="0" spc="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于是有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704339" algn="l" rtl="0" eaLnBrk="0">
              <a:lnSpc>
                <a:spcPct val="90000"/>
              </a:lnSpc>
              <a:spcBef>
                <a:spcPts val="1139"/>
              </a:spcBef>
              <a:tabLst/>
            </a:pP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8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8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6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1500" i="1" kern="0" spc="8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8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6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13)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384809" algn="l" rtl="0" eaLnBrk="0">
              <a:lnSpc>
                <a:spcPct val="98000"/>
              </a:lnSpc>
              <a:spcBef>
                <a:spcPts val="1045"/>
              </a:spcBef>
              <a:tabLst/>
            </a:pP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只要我们能找到特定的函数 </a:t>
            </a:r>
            <a:r>
              <a:rPr sz="1500" i="1" kern="0" spc="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使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704339" algn="l" rtl="0" eaLnBrk="0">
              <a:lnSpc>
                <a:spcPct val="89000"/>
              </a:lnSpc>
              <a:spcBef>
                <a:spcPts val="1151"/>
              </a:spcBef>
              <a:tabLst/>
            </a:pPr>
            <a:r>
              <a:rPr sz="900" i="1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9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9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6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1500" i="1" kern="0" spc="8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8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6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376554" algn="l" rtl="0" eaLnBrk="0">
              <a:lnSpc>
                <a:spcPct val="108000"/>
              </a:lnSpc>
              <a:spcBef>
                <a:spcPts val="1036"/>
              </a:spcBef>
              <a:tabLst/>
            </a:pP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满足方程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(1),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则问题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就解决了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我们可将方程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(13)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带入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(1),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设法让它满足方程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(1)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         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对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(13)</a:t>
            </a:r>
            <a:r>
              <a:rPr sz="900" kern="0" spc="2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求导，我们可得到</a:t>
            </a:r>
            <a:endParaRPr sz="9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875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42594" algn="l" rtl="0" eaLnBrk="0">
              <a:lnSpc>
                <a:spcPct val="93000"/>
              </a:lnSpc>
              <a:tabLst/>
            </a:pP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80" baseline="416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8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8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6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900" i="1" kern="0" spc="1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900" i="1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6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900" i="1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6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 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 (14)</a:t>
            </a:r>
            <a:endParaRPr sz="9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2" name="textbox 532"/>
          <p:cNvSpPr/>
          <p:nvPr/>
        </p:nvSpPr>
        <p:spPr>
          <a:xfrm>
            <a:off x="4637411" y="2720501"/>
            <a:ext cx="78105" cy="831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54"/>
              </a:lnSpc>
              <a:tabLst/>
            </a:pPr>
            <a:r>
              <a:rPr sz="600" i="1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4" name="textbox 534"/>
          <p:cNvSpPr/>
          <p:nvPr/>
        </p:nvSpPr>
        <p:spPr>
          <a:xfrm>
            <a:off x="4647134" y="2627053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36" name="textbox 536"/>
          <p:cNvSpPr/>
          <p:nvPr/>
        </p:nvSpPr>
        <p:spPr>
          <a:xfrm>
            <a:off x="3682024" y="2701282"/>
            <a:ext cx="70485" cy="102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2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38" name="textbox 538"/>
          <p:cNvSpPr/>
          <p:nvPr/>
        </p:nvSpPr>
        <p:spPr>
          <a:xfrm>
            <a:off x="3676208" y="2627053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40" name="textbox 540"/>
          <p:cNvSpPr/>
          <p:nvPr/>
        </p:nvSpPr>
        <p:spPr>
          <a:xfrm>
            <a:off x="3027693" y="2701282"/>
            <a:ext cx="66675" cy="102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2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2" name="textbox 542"/>
          <p:cNvSpPr/>
          <p:nvPr/>
        </p:nvSpPr>
        <p:spPr>
          <a:xfrm>
            <a:off x="3026299" y="2627053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44" name="textbox 544"/>
          <p:cNvSpPr/>
          <p:nvPr/>
        </p:nvSpPr>
        <p:spPr>
          <a:xfrm>
            <a:off x="2615115" y="2720501"/>
            <a:ext cx="78105" cy="831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54"/>
              </a:lnSpc>
              <a:tabLst/>
            </a:pPr>
            <a:r>
              <a:rPr sz="600" i="1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6" name="textbox 546"/>
          <p:cNvSpPr/>
          <p:nvPr/>
        </p:nvSpPr>
        <p:spPr>
          <a:xfrm>
            <a:off x="2615921" y="2627053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48" name="textbox 548"/>
          <p:cNvSpPr/>
          <p:nvPr/>
        </p:nvSpPr>
        <p:spPr>
          <a:xfrm>
            <a:off x="1651536" y="2701282"/>
            <a:ext cx="70485" cy="102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2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50" name="textbox 550"/>
          <p:cNvSpPr/>
          <p:nvPr/>
        </p:nvSpPr>
        <p:spPr>
          <a:xfrm>
            <a:off x="1654531" y="2627053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52" name="textbox 552"/>
          <p:cNvSpPr/>
          <p:nvPr/>
        </p:nvSpPr>
        <p:spPr>
          <a:xfrm>
            <a:off x="997204" y="2701282"/>
            <a:ext cx="66675" cy="102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2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54" name="textbox 554"/>
          <p:cNvSpPr/>
          <p:nvPr/>
        </p:nvSpPr>
        <p:spPr>
          <a:xfrm>
            <a:off x="1016038" y="2627053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56" name="path 556"/>
          <p:cNvSpPr/>
          <p:nvPr/>
        </p:nvSpPr>
        <p:spPr>
          <a:xfrm>
            <a:off x="226933" y="199064"/>
            <a:ext cx="68329" cy="46592"/>
          </a:xfrm>
          <a:custGeom>
            <a:avLst/>
            <a:gdLst/>
            <a:ahLst/>
            <a:cxnLst/>
            <a:rect l="0" t="0" r="0" b="0"/>
            <a:pathLst>
              <a:path w="107" h="73">
                <a:moveTo>
                  <a:pt x="3" y="73"/>
                </a:moveTo>
                <a:lnTo>
                  <a:pt x="3" y="0"/>
                </a:lnTo>
                <a:moveTo>
                  <a:pt x="7" y="69"/>
                </a:moveTo>
                <a:lnTo>
                  <a:pt x="107" y="69"/>
                </a:lnTo>
              </a:path>
            </a:pathLst>
          </a:custGeom>
          <a:noFill/>
          <a:ln w="4611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8" name="path 558"/>
          <p:cNvSpPr/>
          <p:nvPr/>
        </p:nvSpPr>
        <p:spPr>
          <a:xfrm>
            <a:off x="133308" y="93980"/>
            <a:ext cx="68316" cy="44178"/>
          </a:xfrm>
          <a:custGeom>
            <a:avLst/>
            <a:gdLst/>
            <a:ahLst/>
            <a:cxnLst/>
            <a:rect l="0" t="0" r="0" b="0"/>
            <a:pathLst>
              <a:path w="107" h="69">
                <a:moveTo>
                  <a:pt x="3" y="69"/>
                </a:moveTo>
                <a:lnTo>
                  <a:pt x="3" y="0"/>
                </a:lnTo>
                <a:moveTo>
                  <a:pt x="7" y="66"/>
                </a:moveTo>
                <a:lnTo>
                  <a:pt x="107" y="66"/>
                </a:lnTo>
              </a:path>
            </a:pathLst>
          </a:custGeom>
          <a:noFill/>
          <a:ln w="437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560" name="picture 5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562" name="picture 5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564" name="picture 564">
            <a:hlinkClick r:id="rId8" tooltip="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566" name="picture 566">
            <a:hlinkClick r:id="rId10" tooltip="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568" name="picture 568">
            <a:hlinkClick r:id="rId8" tooltip="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98856"/>
            <a:ext cx="5759958" cy="552704"/>
          </a:xfrm>
          <a:prstGeom prst="rect">
            <a:avLst/>
          </a:prstGeom>
        </p:spPr>
      </p:pic>
      <p:sp>
        <p:nvSpPr>
          <p:cNvPr id="22" name="rect 22"/>
          <p:cNvSpPr/>
          <p:nvPr/>
        </p:nvSpPr>
        <p:spPr>
          <a:xfrm>
            <a:off x="2935084" y="1920101"/>
            <a:ext cx="110426" cy="110426"/>
          </a:xfrm>
          <a:prstGeom prst="rect">
            <a:avLst/>
          </a:prstGeom>
          <a:solidFill>
            <a:srgbClr val="3333B2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" name="rect 24"/>
          <p:cNvSpPr/>
          <p:nvPr/>
        </p:nvSpPr>
        <p:spPr>
          <a:xfrm>
            <a:off x="2935084" y="1578484"/>
            <a:ext cx="110426" cy="110426"/>
          </a:xfrm>
          <a:prstGeom prst="rect">
            <a:avLst/>
          </a:prstGeom>
          <a:solidFill>
            <a:srgbClr val="3333B2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" name="textbox 26"/>
          <p:cNvSpPr/>
          <p:nvPr/>
        </p:nvSpPr>
        <p:spPr>
          <a:xfrm>
            <a:off x="2953227" y="1547838"/>
            <a:ext cx="2064385" cy="5111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ts val="1130"/>
              </a:lnSpc>
              <a:tabLst/>
            </a:pPr>
            <a:r>
              <a:rPr sz="800" kern="0" spc="80" dirty="0">
                <a:solidFill>
                  <a:srgbClr val="FFFFFF">
                    <a:alpha val="100000"/>
                  </a:srgbClr>
                </a:solidFill>
                <a:latin typeface="Palatino Linotype"/>
                <a:ea typeface="Palatino Linotype"/>
                <a:cs typeface="Palatino Linotype"/>
              </a:rPr>
              <a:t>2  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常系数线性微分方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程的解法</a:t>
            </a:r>
            <a:endParaRPr sz="9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30"/>
              </a:lnSpc>
              <a:spcBef>
                <a:spcPts val="2"/>
              </a:spcBef>
              <a:tabLst/>
            </a:pPr>
            <a:r>
              <a:rPr sz="800" kern="0" spc="80" dirty="0">
                <a:solidFill>
                  <a:srgbClr val="FFFFFF">
                    <a:alpha val="100000"/>
                  </a:srgbClr>
                </a:solidFill>
                <a:latin typeface="Palatino Linotype"/>
                <a:ea typeface="Palatino Linotype"/>
                <a:cs typeface="Palatino Linotype"/>
              </a:rPr>
              <a:t>3  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高阶微分方程的降阶和幂级数解法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99286" y="1144"/>
            <a:ext cx="568325" cy="6178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7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20320" algn="l" rtl="0" eaLnBrk="0">
              <a:lnSpc>
                <a:spcPct val="98000"/>
              </a:lnSpc>
              <a:spcBef>
                <a:spcPts val="3"/>
              </a:spcBef>
              <a:tabLst/>
            </a:pPr>
            <a:r>
              <a:rPr sz="1400" kern="0" spc="-1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总目录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sp>
        <p:nvSpPr>
          <p:cNvPr id="30" name="rect 30"/>
          <p:cNvSpPr/>
          <p:nvPr/>
        </p:nvSpPr>
        <p:spPr>
          <a:xfrm>
            <a:off x="351815" y="1809294"/>
            <a:ext cx="110426" cy="110426"/>
          </a:xfrm>
          <a:prstGeom prst="rect">
            <a:avLst/>
          </a:prstGeom>
          <a:solidFill>
            <a:srgbClr val="3333B2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2" name="textbox 32"/>
          <p:cNvSpPr/>
          <p:nvPr/>
        </p:nvSpPr>
        <p:spPr>
          <a:xfrm>
            <a:off x="375664" y="1778647"/>
            <a:ext cx="1552575" cy="1695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30"/>
              </a:lnSpc>
              <a:tabLst/>
            </a:pPr>
            <a:r>
              <a:rPr sz="800" kern="0" spc="70" dirty="0">
                <a:solidFill>
                  <a:srgbClr val="FFFFFF">
                    <a:alpha val="100000"/>
                  </a:srgbClr>
                </a:solidFill>
                <a:latin typeface="Palatino Linotype"/>
                <a:ea typeface="Palatino Linotype"/>
                <a:cs typeface="Palatino Linotype"/>
              </a:rPr>
              <a:t>1  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38" name="picture 38">
            <a:hlinkClick r:id="rId6" tooltip="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40" name="picture 40">
            <a:hlinkClick r:id="rId6" tooltip="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42" name="picture 42">
            <a:hlinkClick r:id="rId6" tooltip="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rect 570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72" name="rect 572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74" name="textbox 574"/>
          <p:cNvSpPr/>
          <p:nvPr/>
        </p:nvSpPr>
        <p:spPr>
          <a:xfrm>
            <a:off x="-12700" y="1144"/>
            <a:ext cx="5785484" cy="29927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2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817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862"/>
              </a:lnSpc>
              <a:tabLst>
                <a:tab pos="239395" algn="l"/>
              </a:tabLst>
            </a:pPr>
            <a:r>
              <a:rPr sz="400" kern="0" spc="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非齐次线性微分方程与常数变易法</a:t>
            </a:r>
            <a:r>
              <a:rPr sz="400" kern="0" spc="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377825" algn="l" rtl="0" eaLnBrk="0">
              <a:lnSpc>
                <a:spcPts val="1117"/>
              </a:lnSpc>
              <a:spcBef>
                <a:spcPts val="863"/>
              </a:spcBef>
              <a:tabLst/>
            </a:pP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此时我们令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709420" algn="l" rtl="0" eaLnBrk="0">
              <a:lnSpc>
                <a:spcPct val="95000"/>
              </a:lnSpc>
              <a:spcBef>
                <a:spcPts val="181"/>
              </a:spcBef>
              <a:tabLst/>
            </a:pP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900" i="1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6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900" i="1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6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 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 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= 0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(15)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379095" algn="l" rtl="0" eaLnBrk="0">
              <a:lnSpc>
                <a:spcPts val="1120"/>
              </a:lnSpc>
              <a:spcBef>
                <a:spcPts val="665"/>
              </a:spcBef>
              <a:tabLst/>
            </a:pP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于是就能得到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686560" algn="l" rtl="0" eaLnBrk="0">
              <a:lnSpc>
                <a:spcPct val="90000"/>
              </a:lnSpc>
              <a:spcBef>
                <a:spcPts val="130"/>
              </a:spcBef>
              <a:tabLst/>
            </a:pPr>
            <a:r>
              <a:rPr sz="900" i="1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90" baseline="416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9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9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 </a:t>
            </a:r>
            <a:r>
              <a:rPr sz="1500" i="1" kern="0" spc="8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8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900" i="1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900" i="1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383540" algn="l" rtl="0" eaLnBrk="0">
              <a:lnSpc>
                <a:spcPts val="1681"/>
              </a:lnSpc>
              <a:tabLst/>
            </a:pP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多次重复这样的过程，我们可以得到如下方程组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619759" algn="l" rtl="0" eaLnBrk="0">
              <a:lnSpc>
                <a:spcPts val="7768"/>
              </a:lnSpc>
              <a:spcBef>
                <a:spcPts val="1057"/>
              </a:spcBef>
              <a:tabLst>
                <a:tab pos="5412104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376554" algn="l" rtl="0" eaLnBrk="0">
              <a:lnSpc>
                <a:spcPts val="1103"/>
              </a:lnSpc>
              <a:spcBef>
                <a:spcPts val="1059"/>
              </a:spcBef>
              <a:tabLst/>
            </a:pP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将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(16)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带入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(1),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我们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可以得到</a:t>
            </a:r>
            <a:endParaRPr sz="9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1330325" algn="l" rtl="0" eaLnBrk="0">
              <a:lnSpc>
                <a:spcPts val="1306"/>
              </a:lnSpc>
              <a:spcBef>
                <a:spcPts val="6"/>
              </a:spcBef>
              <a:tabLst/>
            </a:pPr>
            <a:r>
              <a:rPr sz="1500" i="1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900" i="1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500" i="1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1500" i="1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50" baseline="-1473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000" kern="0" spc="50" baseline="5818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000" i="1" kern="0" spc="50" baseline="5818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000" kern="0" spc="50" baseline="58189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000" kern="0" spc="50" baseline="5818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1)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500" i="1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900" i="1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500" i="1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1500" i="1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50" baseline="-1473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1000" kern="0" spc="50" baseline="5818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000" i="1" kern="0" spc="50" baseline="5818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000" kern="0" spc="50" baseline="58189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000" kern="0" spc="50" baseline="5818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1)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500" i="1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500" i="1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1500" i="1" kern="0" spc="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i="1" kern="0" spc="0" baseline="-1473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000" kern="0" spc="50" baseline="4777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000" i="1" kern="0" spc="50" baseline="4777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000" kern="0" spc="50" baseline="47771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000" kern="0" spc="50" baseline="4777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1)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500" i="1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500" kern="0" spc="5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4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4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1500" kern="0" spc="4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1500" i="1" kern="0" spc="4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500" kern="0" spc="40" baseline="7539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sz="1500" baseline="7539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6" name="textbox 576"/>
          <p:cNvSpPr/>
          <p:nvPr/>
        </p:nvSpPr>
        <p:spPr>
          <a:xfrm>
            <a:off x="3425008" y="2926088"/>
            <a:ext cx="78105" cy="831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54"/>
              </a:lnSpc>
              <a:tabLst/>
            </a:pPr>
            <a:r>
              <a:rPr sz="600" i="1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8" name="textbox 578"/>
          <p:cNvSpPr/>
          <p:nvPr/>
        </p:nvSpPr>
        <p:spPr>
          <a:xfrm>
            <a:off x="3462822" y="2832641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80" name="textbox 580"/>
          <p:cNvSpPr/>
          <p:nvPr/>
        </p:nvSpPr>
        <p:spPr>
          <a:xfrm>
            <a:off x="2237845" y="2906869"/>
            <a:ext cx="70485" cy="102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2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82" name="textbox 582"/>
          <p:cNvSpPr/>
          <p:nvPr/>
        </p:nvSpPr>
        <p:spPr>
          <a:xfrm>
            <a:off x="2259497" y="2832641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84" name="textbox 584"/>
          <p:cNvSpPr/>
          <p:nvPr/>
        </p:nvSpPr>
        <p:spPr>
          <a:xfrm>
            <a:off x="1359231" y="2906870"/>
            <a:ext cx="66675" cy="102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2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86" name="textbox 586"/>
          <p:cNvSpPr/>
          <p:nvPr/>
        </p:nvSpPr>
        <p:spPr>
          <a:xfrm>
            <a:off x="1382892" y="2832641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588" name="picture 58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07220" y="1414259"/>
            <a:ext cx="4792774" cy="986655"/>
          </a:xfrm>
          <a:prstGeom prst="rect">
            <a:avLst/>
          </a:prstGeom>
        </p:spPr>
      </p:pic>
      <p:sp>
        <p:nvSpPr>
          <p:cNvPr id="590" name="textbox 590"/>
          <p:cNvSpPr/>
          <p:nvPr/>
        </p:nvSpPr>
        <p:spPr>
          <a:xfrm>
            <a:off x="3882030" y="1013469"/>
            <a:ext cx="78105" cy="831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54"/>
              </a:lnSpc>
              <a:tabLst/>
            </a:pPr>
            <a:r>
              <a:rPr sz="600" i="1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92" name="textbox 592"/>
          <p:cNvSpPr/>
          <p:nvPr/>
        </p:nvSpPr>
        <p:spPr>
          <a:xfrm>
            <a:off x="3894950" y="920034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94" name="textbox 594"/>
          <p:cNvSpPr/>
          <p:nvPr/>
        </p:nvSpPr>
        <p:spPr>
          <a:xfrm>
            <a:off x="2903465" y="994250"/>
            <a:ext cx="70485" cy="102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2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96" name="textbox 596"/>
          <p:cNvSpPr/>
          <p:nvPr/>
        </p:nvSpPr>
        <p:spPr>
          <a:xfrm>
            <a:off x="2917051" y="920034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598" name="textbox 598"/>
          <p:cNvSpPr/>
          <p:nvPr/>
        </p:nvSpPr>
        <p:spPr>
          <a:xfrm>
            <a:off x="2241628" y="994250"/>
            <a:ext cx="66675" cy="102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2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0" name="textbox 600"/>
          <p:cNvSpPr/>
          <p:nvPr/>
        </p:nvSpPr>
        <p:spPr>
          <a:xfrm>
            <a:off x="2264258" y="920034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02" name="textbox 602"/>
          <p:cNvSpPr/>
          <p:nvPr/>
        </p:nvSpPr>
        <p:spPr>
          <a:xfrm>
            <a:off x="3370512" y="633904"/>
            <a:ext cx="78105" cy="831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54"/>
              </a:lnSpc>
              <a:tabLst/>
            </a:pPr>
            <a:r>
              <a:rPr sz="600" i="1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4" name="textbox 604"/>
          <p:cNvSpPr/>
          <p:nvPr/>
        </p:nvSpPr>
        <p:spPr>
          <a:xfrm>
            <a:off x="3392008" y="540456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06" name="textbox 606"/>
          <p:cNvSpPr/>
          <p:nvPr/>
        </p:nvSpPr>
        <p:spPr>
          <a:xfrm>
            <a:off x="2400139" y="614685"/>
            <a:ext cx="70485" cy="102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2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08" name="textbox 608"/>
          <p:cNvSpPr/>
          <p:nvPr/>
        </p:nvSpPr>
        <p:spPr>
          <a:xfrm>
            <a:off x="2409663" y="540456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10" name="textbox 610"/>
          <p:cNvSpPr/>
          <p:nvPr/>
        </p:nvSpPr>
        <p:spPr>
          <a:xfrm>
            <a:off x="1738314" y="614685"/>
            <a:ext cx="66675" cy="102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2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12" name="textbox 612"/>
          <p:cNvSpPr/>
          <p:nvPr/>
        </p:nvSpPr>
        <p:spPr>
          <a:xfrm>
            <a:off x="1761022" y="540456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14" name="path 614"/>
          <p:cNvSpPr/>
          <p:nvPr/>
        </p:nvSpPr>
        <p:spPr>
          <a:xfrm>
            <a:off x="226933" y="199064"/>
            <a:ext cx="68329" cy="46592"/>
          </a:xfrm>
          <a:custGeom>
            <a:avLst/>
            <a:gdLst/>
            <a:ahLst/>
            <a:cxnLst/>
            <a:rect l="0" t="0" r="0" b="0"/>
            <a:pathLst>
              <a:path w="107" h="73">
                <a:moveTo>
                  <a:pt x="3" y="73"/>
                </a:moveTo>
                <a:lnTo>
                  <a:pt x="3" y="0"/>
                </a:lnTo>
                <a:moveTo>
                  <a:pt x="7" y="69"/>
                </a:moveTo>
                <a:lnTo>
                  <a:pt x="107" y="69"/>
                </a:lnTo>
              </a:path>
            </a:pathLst>
          </a:custGeom>
          <a:noFill/>
          <a:ln w="4611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16" name="path 616"/>
          <p:cNvSpPr/>
          <p:nvPr/>
        </p:nvSpPr>
        <p:spPr>
          <a:xfrm>
            <a:off x="133308" y="93980"/>
            <a:ext cx="68316" cy="44178"/>
          </a:xfrm>
          <a:custGeom>
            <a:avLst/>
            <a:gdLst/>
            <a:ahLst/>
            <a:cxnLst/>
            <a:rect l="0" t="0" r="0" b="0"/>
            <a:pathLst>
              <a:path w="107" h="69">
                <a:moveTo>
                  <a:pt x="3" y="69"/>
                </a:moveTo>
                <a:lnTo>
                  <a:pt x="3" y="0"/>
                </a:lnTo>
                <a:moveTo>
                  <a:pt x="7" y="66"/>
                </a:moveTo>
                <a:lnTo>
                  <a:pt x="107" y="66"/>
                </a:lnTo>
              </a:path>
            </a:pathLst>
          </a:custGeom>
          <a:noFill/>
          <a:ln w="437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18" name="picture 6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4111650" y="3113494"/>
            <a:ext cx="1612340" cy="1202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textbox 620"/>
          <p:cNvSpPr/>
          <p:nvPr/>
        </p:nvSpPr>
        <p:spPr>
          <a:xfrm>
            <a:off x="351216" y="788874"/>
            <a:ext cx="5061584" cy="17233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22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ct val="98000"/>
              </a:lnSpc>
              <a:tabLst/>
            </a:pP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于是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i="1" kern="0" spc="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满足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847089" algn="l" rtl="0" eaLnBrk="0">
              <a:lnSpc>
                <a:spcPts val="7768"/>
              </a:lnSpc>
              <a:spcBef>
                <a:spcPts val="1054"/>
              </a:spcBef>
              <a:tabLst>
                <a:tab pos="504825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spcBef>
                <a:spcPts val="1063"/>
              </a:spcBef>
              <a:tabLst/>
            </a:pP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将它看作关于 </a:t>
            </a:r>
            <a:r>
              <a:rPr sz="9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的方程组系数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行列式 </a:t>
            </a:r>
            <a:r>
              <a:rPr sz="9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[</a:t>
            </a:r>
            <a:r>
              <a:rPr sz="9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6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 </a:t>
            </a:r>
            <a:r>
              <a:rPr sz="1500" i="1" kern="0" spc="5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5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· ·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)]     0,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故有解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9050" algn="l" rtl="0" eaLnBrk="0">
              <a:lnSpc>
                <a:spcPct val="94000"/>
              </a:lnSpc>
              <a:spcBef>
                <a:spcPts val="162"/>
              </a:spcBef>
              <a:tabLst/>
            </a:pP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sz="900" kern="0" spc="2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 φ</a:t>
            </a:r>
            <a:r>
              <a:rPr sz="1000" i="1" kern="0" spc="5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6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1,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2, ..., 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9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22" name="textbox 622"/>
          <p:cNvSpPr/>
          <p:nvPr/>
        </p:nvSpPr>
        <p:spPr>
          <a:xfrm>
            <a:off x="483586" y="2424016"/>
            <a:ext cx="52705" cy="102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79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00" i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24" name="textbox 624"/>
          <p:cNvSpPr/>
          <p:nvPr/>
        </p:nvSpPr>
        <p:spPr>
          <a:xfrm>
            <a:off x="523088" y="2355147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626" name="picture 6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074435" y="2216544"/>
            <a:ext cx="91224" cy="126524"/>
          </a:xfrm>
          <a:prstGeom prst="rect">
            <a:avLst/>
          </a:prstGeom>
        </p:spPr>
      </p:pic>
      <p:sp>
        <p:nvSpPr>
          <p:cNvPr id="628" name="textbox 628"/>
          <p:cNvSpPr/>
          <p:nvPr/>
        </p:nvSpPr>
        <p:spPr>
          <a:xfrm>
            <a:off x="1214586" y="2272188"/>
            <a:ext cx="52705" cy="102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79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00" i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30" name="textbox 630"/>
          <p:cNvSpPr/>
          <p:nvPr/>
        </p:nvSpPr>
        <p:spPr>
          <a:xfrm>
            <a:off x="1221615" y="2203318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632" name="picture 6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198494" y="1081074"/>
            <a:ext cx="4201501" cy="986655"/>
          </a:xfrm>
          <a:prstGeom prst="rect">
            <a:avLst/>
          </a:prstGeom>
        </p:spPr>
      </p:pic>
      <p:sp>
        <p:nvSpPr>
          <p:cNvPr id="634" name="rect 634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36" name="rect 636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38" name="picture 638">
            <a:hlinkClick r:id="rId5" tooltip="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7911" y="164655"/>
            <a:ext cx="948943" cy="120192"/>
          </a:xfrm>
          <a:prstGeom prst="rect">
            <a:avLst/>
          </a:prstGeom>
        </p:spPr>
      </p:pic>
      <p:sp>
        <p:nvSpPr>
          <p:cNvPr id="640" name="textbox 640"/>
          <p:cNvSpPr/>
          <p:nvPr/>
        </p:nvSpPr>
        <p:spPr>
          <a:xfrm>
            <a:off x="-12700" y="1144"/>
            <a:ext cx="5785484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901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7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642" name="path 642"/>
          <p:cNvSpPr/>
          <p:nvPr/>
        </p:nvSpPr>
        <p:spPr>
          <a:xfrm>
            <a:off x="133308" y="96294"/>
            <a:ext cx="68316" cy="48718"/>
          </a:xfrm>
          <a:custGeom>
            <a:avLst/>
            <a:gdLst/>
            <a:ahLst/>
            <a:cxnLst/>
            <a:rect l="0" t="0" r="0" b="0"/>
            <a:pathLst>
              <a:path w="107" h="76">
                <a:moveTo>
                  <a:pt x="3" y="76"/>
                </a:moveTo>
                <a:lnTo>
                  <a:pt x="3" y="0"/>
                </a:lnTo>
                <a:moveTo>
                  <a:pt x="7" y="72"/>
                </a:moveTo>
                <a:lnTo>
                  <a:pt x="107" y="72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44" name="textbox 644"/>
          <p:cNvSpPr/>
          <p:nvPr/>
        </p:nvSpPr>
        <p:spPr>
          <a:xfrm>
            <a:off x="298690" y="198832"/>
            <a:ext cx="970914" cy="88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非齐次线性微分方程与常数变易法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pic>
        <p:nvPicPr>
          <p:cNvPr id="646" name="picture 64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648" name="picture 64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650" name="picture 650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652" name="picture 652">
            <a:hlinkClick r:id="rId13" tooltip="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654" name="picture 654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  <p:sp>
        <p:nvSpPr>
          <p:cNvPr id="656" name="path 656"/>
          <p:cNvSpPr/>
          <p:nvPr/>
        </p:nvSpPr>
        <p:spPr>
          <a:xfrm>
            <a:off x="226933" y="190703"/>
            <a:ext cx="5060" cy="51130"/>
          </a:xfrm>
          <a:custGeom>
            <a:avLst/>
            <a:gdLst/>
            <a:ahLst/>
            <a:cxnLst/>
            <a:rect l="0" t="0" r="0" b="0"/>
            <a:pathLst>
              <a:path w="7" h="80">
                <a:moveTo>
                  <a:pt x="3" y="80"/>
                </a:moveTo>
                <a:lnTo>
                  <a:pt x="3" y="0"/>
                </a:lnTo>
              </a:path>
            </a:pathLst>
          </a:custGeom>
          <a:noFill/>
          <a:ln w="5060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textbox 658"/>
          <p:cNvSpPr/>
          <p:nvPr/>
        </p:nvSpPr>
        <p:spPr>
          <a:xfrm>
            <a:off x="352228" y="658814"/>
            <a:ext cx="4625975" cy="19570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200"/>
              </a:lnSpc>
              <a:tabLst/>
            </a:pP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所以可取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385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=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70" baseline="5298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∫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φ</a:t>
            </a:r>
            <a:r>
              <a:rPr sz="1000" i="1" kern="0" spc="70" baseline="-1427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sz="6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1,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2, ..., 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   (1)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222250" algn="l" rtl="0" eaLnBrk="0">
              <a:lnSpc>
                <a:spcPts val="2734"/>
              </a:lnSpc>
              <a:spcBef>
                <a:spcPts val="1151"/>
              </a:spcBef>
              <a:tabLst>
                <a:tab pos="461264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20954" algn="l" rtl="0" eaLnBrk="0">
              <a:lnSpc>
                <a:spcPts val="1102"/>
              </a:lnSpc>
              <a:spcBef>
                <a:spcPts val="1165"/>
              </a:spcBef>
              <a:tabLst/>
            </a:pP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(1)</a:t>
            </a:r>
            <a:r>
              <a:rPr sz="900" b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的通解为</a:t>
            </a:r>
            <a:r>
              <a:rPr sz="900" b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1443355" algn="l" rtl="0" eaLnBrk="0">
              <a:lnSpc>
                <a:spcPct val="89000"/>
              </a:lnSpc>
              <a:spcBef>
                <a:spcPts val="187"/>
              </a:spcBef>
              <a:tabLst/>
            </a:pP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8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8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500" i="1" kern="0" spc="8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8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1500" i="1" kern="0" spc="8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8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1500" i="1" kern="0" spc="8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8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1537969" algn="l" rtl="0" eaLnBrk="0">
              <a:lnSpc>
                <a:spcPts val="2734"/>
              </a:lnSpc>
              <a:spcBef>
                <a:spcPts val="562"/>
              </a:spcBef>
              <a:tabLst>
                <a:tab pos="334264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537969" algn="l" rtl="0" eaLnBrk="0">
              <a:lnSpc>
                <a:spcPts val="2734"/>
              </a:lnSpc>
              <a:spcBef>
                <a:spcPts val="4"/>
              </a:spcBef>
              <a:tabLst>
                <a:tab pos="302895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660" name="picture 6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890330" y="2255694"/>
            <a:ext cx="1491036" cy="347320"/>
          </a:xfrm>
          <a:prstGeom prst="rect">
            <a:avLst/>
          </a:prstGeom>
        </p:spPr>
      </p:pic>
      <p:pic>
        <p:nvPicPr>
          <p:cNvPr id="662" name="picture 6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890330" y="1832898"/>
            <a:ext cx="1804658" cy="347320"/>
          </a:xfrm>
          <a:prstGeom prst="rect">
            <a:avLst/>
          </a:prstGeom>
        </p:spPr>
      </p:pic>
      <p:pic>
        <p:nvPicPr>
          <p:cNvPr id="664" name="picture 6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74865" y="970162"/>
            <a:ext cx="4390490" cy="347320"/>
          </a:xfrm>
          <a:prstGeom prst="rect">
            <a:avLst/>
          </a:prstGeom>
        </p:spPr>
      </p:pic>
      <p:sp>
        <p:nvSpPr>
          <p:cNvPr id="666" name="rect 666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68" name="rect 668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70" name="picture 670">
            <a:hlinkClick r:id="rId6" tooltip="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07911" y="164655"/>
            <a:ext cx="948943" cy="120192"/>
          </a:xfrm>
          <a:prstGeom prst="rect">
            <a:avLst/>
          </a:prstGeom>
        </p:spPr>
      </p:pic>
      <p:sp>
        <p:nvSpPr>
          <p:cNvPr id="672" name="textbox 672"/>
          <p:cNvSpPr/>
          <p:nvPr/>
        </p:nvSpPr>
        <p:spPr>
          <a:xfrm>
            <a:off x="-12700" y="1144"/>
            <a:ext cx="5785484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7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901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8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674" name="path 674"/>
          <p:cNvSpPr/>
          <p:nvPr/>
        </p:nvSpPr>
        <p:spPr>
          <a:xfrm>
            <a:off x="133308" y="96294"/>
            <a:ext cx="68316" cy="48718"/>
          </a:xfrm>
          <a:custGeom>
            <a:avLst/>
            <a:gdLst/>
            <a:ahLst/>
            <a:cxnLst/>
            <a:rect l="0" t="0" r="0" b="0"/>
            <a:pathLst>
              <a:path w="107" h="76">
                <a:moveTo>
                  <a:pt x="3" y="76"/>
                </a:moveTo>
                <a:lnTo>
                  <a:pt x="3" y="0"/>
                </a:lnTo>
                <a:moveTo>
                  <a:pt x="7" y="72"/>
                </a:moveTo>
                <a:lnTo>
                  <a:pt x="107" y="72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76" name="textbox 676"/>
          <p:cNvSpPr/>
          <p:nvPr/>
        </p:nvSpPr>
        <p:spPr>
          <a:xfrm>
            <a:off x="5174859" y="1058919"/>
            <a:ext cx="238125" cy="11372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52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(18)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5000"/>
              </a:lnSpc>
              <a:tabLst/>
            </a:pPr>
            <a:endParaRPr sz="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spcBef>
                <a:spcPts val="1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(19)</a:t>
            </a:r>
            <a:endParaRPr sz="9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78" name="textbox 678"/>
          <p:cNvSpPr/>
          <p:nvPr/>
        </p:nvSpPr>
        <p:spPr>
          <a:xfrm>
            <a:off x="298690" y="198832"/>
            <a:ext cx="970914" cy="88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非齐次线性微分方程与常数变易法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pic>
        <p:nvPicPr>
          <p:cNvPr id="680" name="picture 68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682" name="picture 68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684" name="picture 684">
            <a:hlinkClick r:id="rId12" tooltip="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686" name="picture 686">
            <a:hlinkClick r:id="rId14" tooltip="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688" name="picture 688">
            <a:hlinkClick r:id="rId12" tooltip="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  <p:sp>
        <p:nvSpPr>
          <p:cNvPr id="690" name="path 690"/>
          <p:cNvSpPr/>
          <p:nvPr/>
        </p:nvSpPr>
        <p:spPr>
          <a:xfrm>
            <a:off x="3911904" y="1648457"/>
            <a:ext cx="58712" cy="5060"/>
          </a:xfrm>
          <a:custGeom>
            <a:avLst/>
            <a:gdLst/>
            <a:ahLst/>
            <a:cxnLst/>
            <a:rect l="0" t="0" r="0" b="0"/>
            <a:pathLst>
              <a:path w="92" h="7">
                <a:moveTo>
                  <a:pt x="0" y="3"/>
                </a:moveTo>
                <a:lnTo>
                  <a:pt x="92" y="3"/>
                </a:lnTo>
              </a:path>
            </a:pathLst>
          </a:custGeom>
          <a:noFill/>
          <a:ln w="5060" cap="flat">
            <a:solidFill>
              <a:srgbClr val="00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92" name="path 692"/>
          <p:cNvSpPr/>
          <p:nvPr/>
        </p:nvSpPr>
        <p:spPr>
          <a:xfrm>
            <a:off x="226933" y="190703"/>
            <a:ext cx="5060" cy="51130"/>
          </a:xfrm>
          <a:custGeom>
            <a:avLst/>
            <a:gdLst/>
            <a:ahLst/>
            <a:cxnLst/>
            <a:rect l="0" t="0" r="0" b="0"/>
            <a:pathLst>
              <a:path w="7" h="80">
                <a:moveTo>
                  <a:pt x="3" y="80"/>
                </a:moveTo>
                <a:lnTo>
                  <a:pt x="3" y="0"/>
                </a:lnTo>
              </a:path>
            </a:pathLst>
          </a:custGeom>
          <a:noFill/>
          <a:ln w="5060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textbox 694"/>
          <p:cNvSpPr/>
          <p:nvPr/>
        </p:nvSpPr>
        <p:spPr>
          <a:xfrm>
            <a:off x="1285007" y="1189002"/>
            <a:ext cx="3199764" cy="1638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22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98000"/>
              </a:lnSpc>
              <a:tabLst/>
            </a:pP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常数变易法                 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8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8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cos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6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-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sin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ts val="1104"/>
              </a:lnSpc>
              <a:spcBef>
                <a:spcPts val="348"/>
              </a:spcBef>
              <a:tabLst/>
            </a:pP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代入方程得                 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cos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tc</a:t>
            </a:r>
            <a:r>
              <a:rPr sz="900" i="1" kern="0" spc="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sin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tc</a:t>
            </a:r>
            <a:r>
              <a:rPr sz="900" i="1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 0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ct val="174000"/>
              </a:lnSpc>
              <a:spcBef>
                <a:spcPts val="963"/>
              </a:spcBef>
              <a:tabLst/>
            </a:pP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及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9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sin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tc        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cos</a:t>
            </a:r>
            <a:r>
              <a:rPr sz="9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tc                        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解得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</a:t>
            </a:r>
            <a:r>
              <a:rPr sz="1500" kern="0" spc="30" baseline="-3472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因此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</a:t>
            </a:r>
            <a:r>
              <a:rPr sz="900" kern="0" spc="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</a:t>
            </a:r>
            <a:r>
              <a:rPr sz="1500" kern="0" spc="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cos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1500" kern="0" spc="3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3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γ</a:t>
            </a:r>
            <a:r>
              <a:rPr sz="1000" kern="0" spc="30" baseline="-2083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3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30" baseline="-694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3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</a:t>
            </a:r>
            <a:r>
              <a:rPr sz="1500" kern="0" spc="3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3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i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3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3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γ</a:t>
            </a:r>
            <a:r>
              <a:rPr sz="1000" kern="0" spc="30" baseline="-2083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kern="0" spc="2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1500" baseline="-3472" dirty="0">
              <a:latin typeface="Times New Roman"/>
              <a:ea typeface="Times New Roman"/>
              <a:cs typeface="Times New Roman"/>
            </a:endParaRPr>
          </a:p>
          <a:p>
            <a:pPr marL="14604" algn="l" rtl="0" eaLnBrk="0">
              <a:lnSpc>
                <a:spcPts val="1124"/>
              </a:lnSpc>
              <a:spcBef>
                <a:spcPts val="755"/>
              </a:spcBef>
              <a:tabLst/>
            </a:pP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故通解为</a:t>
            </a:r>
            <a:endParaRPr sz="9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33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91000"/>
              </a:lnSpc>
              <a:tabLst/>
            </a:pP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 γ</a:t>
            </a:r>
            <a:r>
              <a:rPr sz="1000" kern="0" spc="5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6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cos 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 γ</a:t>
            </a:r>
            <a:r>
              <a:rPr sz="1000" kern="0" spc="5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sin 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 cos 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i="1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ln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cos 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|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 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i="1" kern="0" spc="-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sin 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endParaRPr sz="9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696" name="picture 6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830774" y="2260385"/>
            <a:ext cx="127777" cy="126524"/>
          </a:xfrm>
          <a:prstGeom prst="rect">
            <a:avLst/>
          </a:prstGeom>
        </p:spPr>
      </p:pic>
      <p:pic>
        <p:nvPicPr>
          <p:cNvPr id="698" name="picture 6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347836" y="2207118"/>
            <a:ext cx="6350" cy="232930"/>
          </a:xfrm>
          <a:prstGeom prst="rect">
            <a:avLst/>
          </a:prstGeom>
        </p:spPr>
      </p:pic>
      <p:pic>
        <p:nvPicPr>
          <p:cNvPr id="700" name="picture 7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540054" y="2207118"/>
            <a:ext cx="539458" cy="232930"/>
          </a:xfrm>
          <a:prstGeom prst="rect">
            <a:avLst/>
          </a:prstGeom>
        </p:spPr>
      </p:pic>
      <p:pic>
        <p:nvPicPr>
          <p:cNvPr id="702" name="picture 7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114437" y="1901000"/>
            <a:ext cx="1349943" cy="258034"/>
          </a:xfrm>
          <a:prstGeom prst="rect">
            <a:avLst/>
          </a:prstGeom>
        </p:spPr>
      </p:pic>
      <p:pic>
        <p:nvPicPr>
          <p:cNvPr id="704" name="picture 70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3802907" y="1593608"/>
            <a:ext cx="659420" cy="257907"/>
          </a:xfrm>
          <a:prstGeom prst="rect">
            <a:avLst/>
          </a:prstGeom>
        </p:spPr>
      </p:pic>
      <p:pic>
        <p:nvPicPr>
          <p:cNvPr id="706" name="picture 70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171399" y="1661715"/>
            <a:ext cx="192807" cy="133388"/>
          </a:xfrm>
          <a:prstGeom prst="rect">
            <a:avLst/>
          </a:prstGeom>
        </p:spPr>
      </p:pic>
      <p:sp>
        <p:nvSpPr>
          <p:cNvPr id="708" name="textbox 708"/>
          <p:cNvSpPr/>
          <p:nvPr/>
        </p:nvSpPr>
        <p:spPr>
          <a:xfrm>
            <a:off x="4030463" y="1459947"/>
            <a:ext cx="70485" cy="102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2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10" name="textbox 710"/>
          <p:cNvSpPr/>
          <p:nvPr/>
        </p:nvSpPr>
        <p:spPr>
          <a:xfrm>
            <a:off x="4048649" y="1385718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712" name="textbox 712"/>
          <p:cNvSpPr/>
          <p:nvPr/>
        </p:nvSpPr>
        <p:spPr>
          <a:xfrm>
            <a:off x="3406052" y="1459947"/>
            <a:ext cx="66675" cy="102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26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4000"/>
              </a:lnSpc>
              <a:tabLst/>
            </a:pP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endParaRPr sz="6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14" name="textbox 714"/>
          <p:cNvSpPr/>
          <p:nvPr/>
        </p:nvSpPr>
        <p:spPr>
          <a:xfrm>
            <a:off x="3438732" y="1385718"/>
            <a:ext cx="50800" cy="1295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818"/>
              </a:lnSpc>
              <a:tabLst/>
            </a:pPr>
            <a:r>
              <a:rPr sz="6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endParaRPr sz="600" dirty="0">
              <a:latin typeface="Microsoft YaHei"/>
              <a:ea typeface="Microsoft YaHei"/>
              <a:cs typeface="Microsoft YaHei"/>
            </a:endParaRPr>
          </a:p>
        </p:txBody>
      </p:sp>
      <p:grpSp>
        <p:nvGrpSpPr>
          <p:cNvPr id="28" name="group 28"/>
          <p:cNvGrpSpPr/>
          <p:nvPr/>
        </p:nvGrpSpPr>
        <p:grpSpPr>
          <a:xfrm rot="21600000">
            <a:off x="319100" y="574282"/>
            <a:ext cx="5121795" cy="427380"/>
            <a:chOff x="0" y="0"/>
            <a:chExt cx="5121795" cy="427380"/>
          </a:xfrm>
        </p:grpSpPr>
        <p:pic>
          <p:nvPicPr>
            <p:cNvPr id="716" name="picture 7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1600000">
              <a:off x="0" y="0"/>
              <a:ext cx="5121795" cy="427380"/>
            </a:xfrm>
            <a:prstGeom prst="rect">
              <a:avLst/>
            </a:prstGeom>
          </p:spPr>
        </p:pic>
        <p:sp>
          <p:nvSpPr>
            <p:cNvPr id="718" name="textbox 718"/>
            <p:cNvSpPr/>
            <p:nvPr/>
          </p:nvSpPr>
          <p:spPr>
            <a:xfrm>
              <a:off x="-12700" y="-12700"/>
              <a:ext cx="5147309" cy="45339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4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58419" algn="l" rtl="0" eaLnBrk="0">
                <a:lnSpc>
                  <a:spcPts val="1127"/>
                </a:lnSpc>
                <a:spcBef>
                  <a:spcPts val="1"/>
                </a:spcBef>
                <a:tabLst/>
              </a:pPr>
              <a:r>
                <a:rPr sz="900" kern="0" spc="4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例题</a:t>
              </a:r>
              <a:r>
                <a:rPr sz="900" kern="0" spc="-2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4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  <a:p>
              <a:pPr algn="l" rtl="0" eaLnBrk="0">
                <a:lnSpc>
                  <a:spcPct val="120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59055" algn="l" rtl="0" eaLnBrk="0">
                <a:lnSpc>
                  <a:spcPts val="1104"/>
                </a:lnSpc>
                <a:spcBef>
                  <a:spcPts val="1"/>
                </a:spcBef>
                <a:tabLst/>
              </a:pP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求</a:t>
              </a:r>
              <a:r>
                <a:rPr sz="900" kern="0" spc="-7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i="1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60" baseline="42561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′′</a:t>
              </a:r>
              <a:r>
                <a:rPr sz="600" kern="0" spc="15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+ </a:t>
              </a:r>
              <a:r>
                <a:rPr sz="900" i="1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=      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的通解。</a:t>
              </a:r>
              <a:r>
                <a:rPr sz="900" kern="0" spc="-9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基本解组</a:t>
              </a:r>
              <a:r>
                <a:rPr sz="900" kern="0" spc="-9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cos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i="1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</a:t>
              </a:r>
              <a:r>
                <a:rPr sz="900" kern="0" spc="-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sin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i="1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720" name="picture 7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1600000">
              <a:off x="701145" y="233342"/>
              <a:ext cx="97561" cy="153052"/>
            </a:xfrm>
            <a:prstGeom prst="rect">
              <a:avLst/>
            </a:prstGeom>
          </p:spPr>
        </p:pic>
      </p:grpSp>
      <p:sp>
        <p:nvSpPr>
          <p:cNvPr id="722" name="rect 722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24" name="rect 724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26" name="picture 726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307911" y="164655"/>
            <a:ext cx="948943" cy="120192"/>
          </a:xfrm>
          <a:prstGeom prst="rect">
            <a:avLst/>
          </a:prstGeom>
        </p:spPr>
      </p:pic>
      <p:sp>
        <p:nvSpPr>
          <p:cNvPr id="728" name="textbox 728"/>
          <p:cNvSpPr/>
          <p:nvPr/>
        </p:nvSpPr>
        <p:spPr>
          <a:xfrm>
            <a:off x="-12700" y="1144"/>
            <a:ext cx="5785484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12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901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13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730" name="path 730"/>
          <p:cNvSpPr/>
          <p:nvPr/>
        </p:nvSpPr>
        <p:spPr>
          <a:xfrm>
            <a:off x="133308" y="96294"/>
            <a:ext cx="68316" cy="48718"/>
          </a:xfrm>
          <a:custGeom>
            <a:avLst/>
            <a:gdLst/>
            <a:ahLst/>
            <a:cxnLst/>
            <a:rect l="0" t="0" r="0" b="0"/>
            <a:pathLst>
              <a:path w="107" h="76">
                <a:moveTo>
                  <a:pt x="3" y="76"/>
                </a:moveTo>
                <a:lnTo>
                  <a:pt x="3" y="0"/>
                </a:lnTo>
                <a:moveTo>
                  <a:pt x="7" y="72"/>
                </a:moveTo>
                <a:lnTo>
                  <a:pt x="107" y="72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32" name="textbox 732"/>
          <p:cNvSpPr/>
          <p:nvPr/>
        </p:nvSpPr>
        <p:spPr>
          <a:xfrm>
            <a:off x="298690" y="198832"/>
            <a:ext cx="970914" cy="88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11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非齐次线性微分方程与常数变易法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pic>
        <p:nvPicPr>
          <p:cNvPr id="734" name="picture 73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736" name="picture 73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738" name="picture 738">
            <a:hlinkClick r:id="rId17" tooltip="" action="ppaction://hlinksldjump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740" name="picture 740">
            <a:hlinkClick r:id="rId19" tooltip="" action="ppaction://hlinksldjump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742" name="picture 742">
            <a:hlinkClick r:id="rId17" tooltip="" action="ppaction://hlinksldjump"/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  <p:sp>
        <p:nvSpPr>
          <p:cNvPr id="744" name="path 744"/>
          <p:cNvSpPr/>
          <p:nvPr/>
        </p:nvSpPr>
        <p:spPr>
          <a:xfrm>
            <a:off x="226933" y="190703"/>
            <a:ext cx="5060" cy="51130"/>
          </a:xfrm>
          <a:custGeom>
            <a:avLst/>
            <a:gdLst/>
            <a:ahLst/>
            <a:cxnLst/>
            <a:rect l="0" t="0" r="0" b="0"/>
            <a:pathLst>
              <a:path w="7" h="80">
                <a:moveTo>
                  <a:pt x="3" y="80"/>
                </a:moveTo>
                <a:lnTo>
                  <a:pt x="3" y="0"/>
                </a:lnTo>
              </a:path>
            </a:pathLst>
          </a:custGeom>
          <a:noFill/>
          <a:ln w="5060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textbox 746"/>
          <p:cNvSpPr/>
          <p:nvPr/>
        </p:nvSpPr>
        <p:spPr>
          <a:xfrm>
            <a:off x="352734" y="948845"/>
            <a:ext cx="3689350" cy="19951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20"/>
              </a:lnSpc>
              <a:tabLst/>
            </a:pP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求解对应的其次线性微分方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程，我们很容易得到其的一组基础解系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2155189" algn="l" rtl="0" eaLnBrk="0">
              <a:lnSpc>
                <a:spcPts val="2020"/>
              </a:lnSpc>
              <a:spcBef>
                <a:spcPts val="911"/>
              </a:spcBef>
              <a:tabLst>
                <a:tab pos="290957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13"/>
              </a:lnSpc>
              <a:spcBef>
                <a:spcPts val="1057"/>
              </a:spcBef>
              <a:tabLst/>
            </a:pP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这里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i="1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900" i="1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900" i="1" kern="0" spc="1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为任意常数我们可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将方程改写为</a:t>
            </a:r>
            <a:endParaRPr sz="9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195195" algn="l" rtl="0" eaLnBrk="0">
              <a:lnSpc>
                <a:spcPct val="88000"/>
              </a:lnSpc>
              <a:spcBef>
                <a:spcPts val="303"/>
              </a:spcBef>
              <a:tabLst/>
            </a:pPr>
            <a:r>
              <a:rPr sz="1500" i="1" kern="0" spc="3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30" baseline="31252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′′</a:t>
            </a:r>
            <a:r>
              <a:rPr sz="600" kern="0" spc="1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1500" kern="0" spc="30" baseline="-3472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1500" i="1" kern="0" spc="3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30" baseline="31252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′</a:t>
            </a:r>
            <a:r>
              <a:rPr sz="600" kern="0" spc="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</a:t>
            </a:r>
            <a:r>
              <a:rPr sz="1500" kern="0" spc="3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3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endParaRPr sz="1500" baseline="-3472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ct val="98000"/>
              </a:lnSpc>
              <a:spcBef>
                <a:spcPts val="303"/>
              </a:spcBef>
              <a:tabLst/>
            </a:pP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带入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8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8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+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6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i="1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000" kern="0" spc="70" baseline="36461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，我们即可得到</a:t>
            </a:r>
            <a:endParaRPr sz="9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74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890395" algn="l" rtl="0" eaLnBrk="0">
              <a:lnSpc>
                <a:spcPts val="2987"/>
              </a:lnSpc>
              <a:tabLst>
                <a:tab pos="303974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748" name="picture 7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243539" y="2551526"/>
            <a:ext cx="1149150" cy="379448"/>
          </a:xfrm>
          <a:prstGeom prst="rect">
            <a:avLst/>
          </a:prstGeom>
        </p:spPr>
      </p:pic>
      <p:pic>
        <p:nvPicPr>
          <p:cNvPr id="750" name="picture 7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843607" y="1880196"/>
            <a:ext cx="63271" cy="257920"/>
          </a:xfrm>
          <a:prstGeom prst="rect">
            <a:avLst/>
          </a:prstGeom>
        </p:spPr>
      </p:pic>
      <p:pic>
        <p:nvPicPr>
          <p:cNvPr id="752" name="picture 7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507945" y="1219530"/>
            <a:ext cx="754615" cy="256642"/>
          </a:xfrm>
          <a:prstGeom prst="rect">
            <a:avLst/>
          </a:prstGeom>
        </p:spPr>
      </p:pic>
      <p:grpSp>
        <p:nvGrpSpPr>
          <p:cNvPr id="30" name="group 30"/>
          <p:cNvGrpSpPr/>
          <p:nvPr/>
        </p:nvGrpSpPr>
        <p:grpSpPr>
          <a:xfrm rot="21600000">
            <a:off x="319100" y="472974"/>
            <a:ext cx="5121795" cy="407466"/>
            <a:chOff x="0" y="0"/>
            <a:chExt cx="5121795" cy="407466"/>
          </a:xfrm>
        </p:grpSpPr>
        <p:pic>
          <p:nvPicPr>
            <p:cNvPr id="754" name="picture 75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600000">
              <a:off x="0" y="0"/>
              <a:ext cx="5121795" cy="407466"/>
            </a:xfrm>
            <a:prstGeom prst="rect">
              <a:avLst/>
            </a:prstGeom>
          </p:spPr>
        </p:pic>
        <p:sp>
          <p:nvSpPr>
            <p:cNvPr id="756" name="textbox 756"/>
            <p:cNvSpPr/>
            <p:nvPr/>
          </p:nvSpPr>
          <p:spPr>
            <a:xfrm>
              <a:off x="-12700" y="-12700"/>
              <a:ext cx="5147309" cy="44958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4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58419" algn="l" rtl="0" eaLnBrk="0">
                <a:lnSpc>
                  <a:spcPts val="1127"/>
                </a:lnSpc>
                <a:spcBef>
                  <a:spcPts val="1"/>
                </a:spcBef>
                <a:tabLst/>
              </a:pPr>
              <a:r>
                <a:rPr sz="900" kern="0" spc="4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例题</a:t>
              </a:r>
              <a:r>
                <a:rPr sz="900" kern="0" spc="-5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4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  <a:p>
              <a:pPr algn="l" rtl="0" eaLnBrk="0">
                <a:lnSpc>
                  <a:spcPct val="120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59055" algn="l" rtl="0" eaLnBrk="0">
                <a:lnSpc>
                  <a:spcPts val="1124"/>
                </a:lnSpc>
                <a:spcBef>
                  <a:spcPts val="1"/>
                </a:spcBef>
                <a:tabLst/>
              </a:pP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求方程 </a:t>
              </a:r>
              <a:r>
                <a:rPr sz="900" i="1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tx</a:t>
              </a:r>
              <a:r>
                <a:rPr sz="1000" kern="0" spc="60" baseline="32514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′′</a:t>
              </a:r>
              <a:r>
                <a:rPr sz="600" kern="0" spc="1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− </a:t>
              </a:r>
              <a:r>
                <a:rPr sz="900" i="1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60" baseline="32514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′</a:t>
              </a:r>
              <a:r>
                <a:rPr sz="600" kern="0" spc="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=</a:t>
              </a:r>
              <a:r>
                <a:rPr sz="900" kern="0" spc="1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i="1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1000" kern="0" spc="60" baseline="32514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r>
                <a:rPr sz="6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于域</a:t>
              </a:r>
              <a:r>
                <a:rPr sz="900" kern="0" spc="-1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i="1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    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0</a:t>
              </a:r>
              <a:r>
                <a:rPr sz="900" kern="0" spc="1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上的所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有解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.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758" name="picture 75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1600000">
              <a:off x="1568832" y="247066"/>
              <a:ext cx="91224" cy="126525"/>
            </a:xfrm>
            <a:prstGeom prst="rect">
              <a:avLst/>
            </a:prstGeom>
          </p:spPr>
        </p:pic>
      </p:grpSp>
      <p:sp>
        <p:nvSpPr>
          <p:cNvPr id="760" name="rect 760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62" name="rect 762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64" name="picture 764">
            <a:hlinkClick r:id="rId8" tooltip="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307911" y="164655"/>
            <a:ext cx="948943" cy="120192"/>
          </a:xfrm>
          <a:prstGeom prst="rect">
            <a:avLst/>
          </a:prstGeom>
        </p:spPr>
      </p:pic>
      <p:sp>
        <p:nvSpPr>
          <p:cNvPr id="766" name="textbox 766"/>
          <p:cNvSpPr/>
          <p:nvPr/>
        </p:nvSpPr>
        <p:spPr>
          <a:xfrm>
            <a:off x="-12700" y="1144"/>
            <a:ext cx="5785484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9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901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10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768" name="path 768"/>
          <p:cNvSpPr/>
          <p:nvPr/>
        </p:nvSpPr>
        <p:spPr>
          <a:xfrm>
            <a:off x="133308" y="96294"/>
            <a:ext cx="68316" cy="48718"/>
          </a:xfrm>
          <a:custGeom>
            <a:avLst/>
            <a:gdLst/>
            <a:ahLst/>
            <a:cxnLst/>
            <a:rect l="0" t="0" r="0" b="0"/>
            <a:pathLst>
              <a:path w="107" h="76">
                <a:moveTo>
                  <a:pt x="3" y="76"/>
                </a:moveTo>
                <a:lnTo>
                  <a:pt x="3" y="0"/>
                </a:lnTo>
                <a:moveTo>
                  <a:pt x="7" y="72"/>
                </a:moveTo>
                <a:lnTo>
                  <a:pt x="107" y="72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70" name="picture 77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111650" y="3113494"/>
            <a:ext cx="1612340" cy="120205"/>
          </a:xfrm>
          <a:prstGeom prst="rect">
            <a:avLst/>
          </a:prstGeom>
        </p:spPr>
      </p:pic>
      <p:sp>
        <p:nvSpPr>
          <p:cNvPr id="772" name="textbox 772"/>
          <p:cNvSpPr/>
          <p:nvPr/>
        </p:nvSpPr>
        <p:spPr>
          <a:xfrm>
            <a:off x="298690" y="198832"/>
            <a:ext cx="970914" cy="88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8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非齐次线性微分方程与常数变易法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774" name="path 774"/>
          <p:cNvSpPr/>
          <p:nvPr/>
        </p:nvSpPr>
        <p:spPr>
          <a:xfrm>
            <a:off x="226933" y="190703"/>
            <a:ext cx="5060" cy="51130"/>
          </a:xfrm>
          <a:custGeom>
            <a:avLst/>
            <a:gdLst/>
            <a:ahLst/>
            <a:cxnLst/>
            <a:rect l="0" t="0" r="0" b="0"/>
            <a:pathLst>
              <a:path w="7" h="80">
                <a:moveTo>
                  <a:pt x="3" y="80"/>
                </a:moveTo>
                <a:lnTo>
                  <a:pt x="3" y="0"/>
                </a:lnTo>
              </a:path>
            </a:pathLst>
          </a:custGeom>
          <a:noFill/>
          <a:ln w="5060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textbox 776"/>
          <p:cNvSpPr/>
          <p:nvPr/>
        </p:nvSpPr>
        <p:spPr>
          <a:xfrm>
            <a:off x="351722" y="971640"/>
            <a:ext cx="3070860" cy="11398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87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8000"/>
              </a:lnSpc>
              <a:tabLst/>
            </a:pP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解上述方程，我们即可得到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934845" algn="l" rtl="0" eaLnBrk="0">
              <a:lnSpc>
                <a:spcPts val="2987"/>
              </a:lnSpc>
              <a:tabLst>
                <a:tab pos="299148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20"/>
              </a:lnSpc>
              <a:spcBef>
                <a:spcPts val="656"/>
              </a:spcBef>
              <a:tabLst/>
            </a:pP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所以我们即刻得到原方程的通解</a:t>
            </a:r>
            <a:endParaRPr sz="9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1998345" algn="l" rtl="0" eaLnBrk="0">
              <a:lnSpc>
                <a:spcPts val="2041"/>
              </a:lnSpc>
              <a:spcBef>
                <a:spcPts val="3"/>
              </a:spcBef>
              <a:tabLst>
                <a:tab pos="305752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778" name="picture 7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350516" y="1839263"/>
            <a:ext cx="1059307" cy="259312"/>
          </a:xfrm>
          <a:prstGeom prst="rect">
            <a:avLst/>
          </a:prstGeom>
        </p:spPr>
      </p:pic>
      <p:pic>
        <p:nvPicPr>
          <p:cNvPr id="780" name="picture 7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286922" y="1118521"/>
            <a:ext cx="1056303" cy="379448"/>
          </a:xfrm>
          <a:prstGeom prst="rect">
            <a:avLst/>
          </a:prstGeom>
        </p:spPr>
      </p:pic>
      <p:sp>
        <p:nvSpPr>
          <p:cNvPr id="782" name="rect 782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84" name="rect 784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86" name="picture 786">
            <a:hlinkClick r:id="rId5" tooltip="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7911" y="164655"/>
            <a:ext cx="948943" cy="120192"/>
          </a:xfrm>
          <a:prstGeom prst="rect">
            <a:avLst/>
          </a:prstGeom>
        </p:spPr>
      </p:pic>
      <p:sp>
        <p:nvSpPr>
          <p:cNvPr id="788" name="textbox 788"/>
          <p:cNvSpPr/>
          <p:nvPr/>
        </p:nvSpPr>
        <p:spPr>
          <a:xfrm>
            <a:off x="-12700" y="1144"/>
            <a:ext cx="5785484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901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7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790" name="path 790"/>
          <p:cNvSpPr/>
          <p:nvPr/>
        </p:nvSpPr>
        <p:spPr>
          <a:xfrm>
            <a:off x="133308" y="96294"/>
            <a:ext cx="68316" cy="48718"/>
          </a:xfrm>
          <a:custGeom>
            <a:avLst/>
            <a:gdLst/>
            <a:ahLst/>
            <a:cxnLst/>
            <a:rect l="0" t="0" r="0" b="0"/>
            <a:pathLst>
              <a:path w="107" h="76">
                <a:moveTo>
                  <a:pt x="3" y="76"/>
                </a:moveTo>
                <a:lnTo>
                  <a:pt x="3" y="0"/>
                </a:lnTo>
                <a:moveTo>
                  <a:pt x="7" y="72"/>
                </a:moveTo>
                <a:lnTo>
                  <a:pt x="107" y="72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792" name="textbox 792"/>
          <p:cNvSpPr/>
          <p:nvPr/>
        </p:nvSpPr>
        <p:spPr>
          <a:xfrm>
            <a:off x="298690" y="198832"/>
            <a:ext cx="970914" cy="88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非齐次线性微分方程与常数变易法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pic>
        <p:nvPicPr>
          <p:cNvPr id="794" name="picture 79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796" name="picture 79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798" name="picture 798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800" name="picture 800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802" name="picture 802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  <p:sp>
        <p:nvSpPr>
          <p:cNvPr id="804" name="path 804"/>
          <p:cNvSpPr/>
          <p:nvPr/>
        </p:nvSpPr>
        <p:spPr>
          <a:xfrm>
            <a:off x="226933" y="190703"/>
            <a:ext cx="5060" cy="51130"/>
          </a:xfrm>
          <a:custGeom>
            <a:avLst/>
            <a:gdLst/>
            <a:ahLst/>
            <a:cxnLst/>
            <a:rect l="0" t="0" r="0" b="0"/>
            <a:pathLst>
              <a:path w="7" h="80">
                <a:moveTo>
                  <a:pt x="3" y="80"/>
                </a:moveTo>
                <a:lnTo>
                  <a:pt x="3" y="0"/>
                </a:lnTo>
              </a:path>
            </a:pathLst>
          </a:custGeom>
          <a:noFill/>
          <a:ln w="5060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picture 8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98856"/>
            <a:ext cx="5759958" cy="552704"/>
          </a:xfrm>
          <a:prstGeom prst="rect">
            <a:avLst/>
          </a:prstGeom>
        </p:spPr>
      </p:pic>
      <p:sp>
        <p:nvSpPr>
          <p:cNvPr id="808" name="rect 808"/>
          <p:cNvSpPr/>
          <p:nvPr/>
        </p:nvSpPr>
        <p:spPr>
          <a:xfrm>
            <a:off x="2935084" y="1923162"/>
            <a:ext cx="110426" cy="110426"/>
          </a:xfrm>
          <a:prstGeom prst="rect">
            <a:avLst/>
          </a:prstGeom>
          <a:solidFill>
            <a:srgbClr val="D6D6F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10" name="rect 810"/>
          <p:cNvSpPr/>
          <p:nvPr/>
        </p:nvSpPr>
        <p:spPr>
          <a:xfrm>
            <a:off x="2935084" y="1750823"/>
            <a:ext cx="110426" cy="110426"/>
          </a:xfrm>
          <a:prstGeom prst="rect">
            <a:avLst/>
          </a:prstGeom>
          <a:solidFill>
            <a:srgbClr val="3333B2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12" name="textbox 812"/>
          <p:cNvSpPr/>
          <p:nvPr/>
        </p:nvSpPr>
        <p:spPr>
          <a:xfrm>
            <a:off x="2953227" y="1547838"/>
            <a:ext cx="2173604" cy="5137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7645" algn="l" rtl="0" eaLnBrk="0">
              <a:lnSpc>
                <a:spcPts val="1130"/>
              </a:lnSpc>
              <a:tabLst>
                <a:tab pos="262254" algn="l"/>
              </a:tabLst>
            </a:pPr>
            <a:r>
              <a:rPr sz="900" kern="0" spc="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900" kern="0" spc="9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CCCCCC"/>
                      <wpsdc:folHlinkClr xmlns:wpsdc="http://www.wps.cn/officeDocument/2017/drawingmlCustomData" val="CCCCCC"/>
                      <wpsdc:hlinkUnderline xmlns:wpsdc="http://www.wps.cn/officeDocument/2017/drawingmlCustomData" val="0"/>
                    </a:ext>
                  </a:extLst>
                </a:hlinkClick>
              </a:rPr>
              <a:t>非齐次线性微分方程与常数变易法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3334" algn="l" rtl="0" eaLnBrk="0">
              <a:lnSpc>
                <a:spcPts val="1130"/>
              </a:lnSpc>
              <a:spcBef>
                <a:spcPts val="227"/>
              </a:spcBef>
              <a:tabLst/>
            </a:pPr>
            <a:r>
              <a:rPr sz="800" kern="0" spc="80" dirty="0">
                <a:solidFill>
                  <a:srgbClr val="FFFFFF">
                    <a:alpha val="100000"/>
                  </a:srgbClr>
                </a:solidFill>
                <a:latin typeface="Palatino Linotype"/>
                <a:ea typeface="Palatino Linotype"/>
                <a:cs typeface="Palatino Linotype"/>
              </a:rPr>
              <a:t>2  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常系数线性微分方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程的解法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1130"/>
              </a:lnSpc>
              <a:spcBef>
                <a:spcPts val="227"/>
              </a:spcBef>
              <a:tabLst/>
            </a:pPr>
            <a:r>
              <a:rPr sz="800" kern="0" spc="80" dirty="0">
                <a:solidFill>
                  <a:srgbClr val="FFFFFF">
                    <a:alpha val="100000"/>
                  </a:srgbClr>
                </a:solidFill>
                <a:latin typeface="Palatino Linotype"/>
                <a:ea typeface="Palatino Linotype"/>
                <a:cs typeface="Palatino Linotype"/>
              </a:rPr>
              <a:t>3   </a:t>
            </a:r>
            <a:r>
              <a:rPr sz="900" kern="0" spc="8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CCCCCC"/>
                      <wpsdc:folHlinkClr xmlns:wpsdc="http://www.wps.cn/officeDocument/2017/drawingmlCustomData" val="CCCCCC"/>
                      <wpsdc:hlinkUnderline xmlns:wpsdc="http://www.wps.cn/officeDocument/2017/drawingmlCustomData" val="0"/>
                    </a:ext>
                  </a:extLst>
                </a:hlinkClick>
              </a:rPr>
              <a:t>高阶微分方程的降阶和幂级数解法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sp>
        <p:nvSpPr>
          <p:cNvPr id="814" name="path 814"/>
          <p:cNvSpPr/>
          <p:nvPr/>
        </p:nvSpPr>
        <p:spPr>
          <a:xfrm>
            <a:off x="3106865" y="1614742"/>
            <a:ext cx="54532" cy="54533"/>
          </a:xfrm>
          <a:custGeom>
            <a:avLst/>
            <a:gdLst/>
            <a:ahLst/>
            <a:cxnLst/>
            <a:rect l="0" t="0" r="0" b="0"/>
            <a:pathLst>
              <a:path w="85" h="85">
                <a:moveTo>
                  <a:pt x="42" y="85"/>
                </a:moveTo>
                <a:lnTo>
                  <a:pt x="42" y="0"/>
                </a:lnTo>
              </a:path>
            </a:pathLst>
          </a:custGeom>
          <a:noFill/>
          <a:ln w="54532" cap="flat">
            <a:solidFill>
              <a:srgbClr val="D6D6F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16" name="rect 816"/>
          <p:cNvSpPr/>
          <p:nvPr/>
        </p:nvSpPr>
        <p:spPr>
          <a:xfrm>
            <a:off x="351815" y="1619505"/>
            <a:ext cx="110426" cy="110426"/>
          </a:xfrm>
          <a:prstGeom prst="rect">
            <a:avLst/>
          </a:prstGeom>
          <a:solidFill>
            <a:srgbClr val="D6D6F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18" name="textbox 818"/>
          <p:cNvSpPr/>
          <p:nvPr/>
        </p:nvSpPr>
        <p:spPr>
          <a:xfrm>
            <a:off x="375664" y="1588859"/>
            <a:ext cx="1914525" cy="4730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4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1295" indent="-189229" algn="l" rtl="0" eaLnBrk="0">
              <a:lnSpc>
                <a:spcPct val="108000"/>
              </a:lnSpc>
              <a:tabLst>
                <a:tab pos="256540" algn="l"/>
              </a:tabLst>
            </a:pPr>
            <a:r>
              <a:rPr sz="800" kern="0" spc="70" dirty="0">
                <a:solidFill>
                  <a:srgbClr val="FFFFFF">
                    <a:alpha val="100000"/>
                  </a:srgbClr>
                </a:solidFill>
                <a:latin typeface="Palatino Linotype"/>
                <a:ea typeface="Palatino Linotype"/>
                <a:cs typeface="Palatino Linotype"/>
              </a:rPr>
              <a:t>1   </a:t>
            </a:r>
            <a:r>
              <a:rPr sz="900" kern="0" spc="7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CCCCCC"/>
                      <wpsdc:folHlinkClr xmlns:wpsdc="http://www.wps.cn/officeDocument/2017/drawingmlCustomData" val="CCCCCC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900" kern="0" spc="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</a:t>
            </a:r>
            <a:r>
              <a:rPr sz="900" kern="0" spc="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900" kern="0" spc="9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  <a:hlinkClick r:id="rId7" tooltip="" action="ppaction://hlinksldjump">
                  <a:extLst>
                    <a:ext uri="{DAF060AB-1E55-43B9-8AAB-6FB025537F2F}">
                      <wpsdc:hlinkClr xmlns:wpsdc="http://www.wps.cn/officeDocument/2017/drawingmlCustomData" val="CCCCCC"/>
                      <wpsdc:folHlinkClr xmlns:wpsdc="http://www.wps.cn/officeDocument/2017/drawingmlCustomData" val="CCCCCC"/>
                      <wpsdc:hlinkUnderline xmlns:wpsdc="http://www.wps.cn/officeDocument/2017/drawingmlCustomData" val="0"/>
                    </a:ext>
                  </a:extLst>
                </a:hlinkClick>
              </a:rPr>
              <a:t>引言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201929" algn="l" rtl="0" eaLnBrk="0">
              <a:lnSpc>
                <a:spcPts val="1130"/>
              </a:lnSpc>
              <a:spcBef>
                <a:spcPts val="58"/>
              </a:spcBef>
              <a:tabLst>
                <a:tab pos="256540" algn="l"/>
              </a:tabLst>
            </a:pPr>
            <a:r>
              <a:rPr sz="900" kern="0" spc="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900" kern="0" spc="9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  <a:hlinkClick r:id="rId8" tooltip="" action="ppaction://hlinksldjump">
                  <a:extLst>
                    <a:ext uri="{DAF060AB-1E55-43B9-8AAB-6FB025537F2F}">
                      <wpsdc:hlinkClr xmlns:wpsdc="http://www.wps.cn/officeDocument/2017/drawingmlCustomData" val="CCCCCC"/>
                      <wpsdc:folHlinkClr xmlns:wpsdc="http://www.wps.cn/officeDocument/2017/drawingmlCustomData" val="CCCCCC"/>
                      <wpsdc:hlinkUnderline xmlns:wpsdc="http://www.wps.cn/officeDocument/2017/drawingmlCustomData" val="0"/>
                    </a:ext>
                  </a:extLst>
                </a:hlinkClick>
              </a:rPr>
              <a:t>齐次方程组的性质和解的结构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sp>
        <p:nvSpPr>
          <p:cNvPr id="820" name="path 820"/>
          <p:cNvSpPr/>
          <p:nvPr/>
        </p:nvSpPr>
        <p:spPr>
          <a:xfrm>
            <a:off x="523596" y="1959420"/>
            <a:ext cx="54532" cy="54533"/>
          </a:xfrm>
          <a:custGeom>
            <a:avLst/>
            <a:gdLst/>
            <a:ahLst/>
            <a:cxnLst/>
            <a:rect l="0" t="0" r="0" b="0"/>
            <a:pathLst>
              <a:path w="85" h="85">
                <a:moveTo>
                  <a:pt x="42" y="85"/>
                </a:moveTo>
                <a:lnTo>
                  <a:pt x="42" y="0"/>
                </a:lnTo>
              </a:path>
            </a:pathLst>
          </a:custGeom>
          <a:noFill/>
          <a:ln w="54532" cap="flat">
            <a:solidFill>
              <a:srgbClr val="D6D6F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22" name="path 822"/>
          <p:cNvSpPr/>
          <p:nvPr/>
        </p:nvSpPr>
        <p:spPr>
          <a:xfrm>
            <a:off x="523596" y="1807592"/>
            <a:ext cx="54532" cy="54533"/>
          </a:xfrm>
          <a:custGeom>
            <a:avLst/>
            <a:gdLst/>
            <a:ahLst/>
            <a:cxnLst/>
            <a:rect l="0" t="0" r="0" b="0"/>
            <a:pathLst>
              <a:path w="85" h="85">
                <a:moveTo>
                  <a:pt x="42" y="85"/>
                </a:moveTo>
                <a:lnTo>
                  <a:pt x="42" y="0"/>
                </a:lnTo>
              </a:path>
            </a:pathLst>
          </a:custGeom>
          <a:noFill/>
          <a:ln w="54532" cap="flat">
            <a:solidFill>
              <a:srgbClr val="D6D6F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24" name="textbox 824"/>
          <p:cNvSpPr/>
          <p:nvPr/>
        </p:nvSpPr>
        <p:spPr>
          <a:xfrm>
            <a:off x="99286" y="1144"/>
            <a:ext cx="887094" cy="6153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9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38734" algn="l" rtl="0" eaLnBrk="0">
              <a:lnSpc>
                <a:spcPts val="901"/>
              </a:lnSpc>
              <a:tabLst>
                <a:tab pos="114935" algn="l"/>
              </a:tabLst>
            </a:pPr>
            <a:r>
              <a:rPr sz="400" strike="sngStrike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9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常系数线性微分方程的解法</a:t>
            </a:r>
            <a:endParaRPr sz="4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97000"/>
              </a:lnSpc>
              <a:spcBef>
                <a:spcPts val="4"/>
              </a:spcBef>
              <a:tabLst/>
            </a:pPr>
            <a:r>
              <a:rPr sz="1400" kern="0" spc="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章节目录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sp>
        <p:nvSpPr>
          <p:cNvPr id="826" name="path 826"/>
          <p:cNvSpPr/>
          <p:nvPr/>
        </p:nvSpPr>
        <p:spPr>
          <a:xfrm>
            <a:off x="133308" y="96294"/>
            <a:ext cx="5060" cy="48715"/>
          </a:xfrm>
          <a:custGeom>
            <a:avLst/>
            <a:gdLst/>
            <a:ahLst/>
            <a:cxnLst/>
            <a:rect l="0" t="0" r="0" b="0"/>
            <a:pathLst>
              <a:path w="7" h="76">
                <a:moveTo>
                  <a:pt x="3" y="76"/>
                </a:moveTo>
                <a:lnTo>
                  <a:pt x="3" y="0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28" name="picture 8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830" name="picture 8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832" name="picture 832">
            <a:hlinkClick r:id="rId5" tooltip="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834" name="picture 834">
            <a:hlinkClick r:id="rId5" tooltip="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836" name="picture 836">
            <a:hlinkClick r:id="rId5" tooltip="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picture 8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98856"/>
            <a:ext cx="5759958" cy="552704"/>
          </a:xfrm>
          <a:prstGeom prst="rect">
            <a:avLst/>
          </a:prstGeom>
        </p:spPr>
      </p:pic>
      <p:sp>
        <p:nvSpPr>
          <p:cNvPr id="840" name="rect 840"/>
          <p:cNvSpPr/>
          <p:nvPr/>
        </p:nvSpPr>
        <p:spPr>
          <a:xfrm>
            <a:off x="2935084" y="1923162"/>
            <a:ext cx="110426" cy="110426"/>
          </a:xfrm>
          <a:prstGeom prst="rect">
            <a:avLst/>
          </a:prstGeom>
          <a:solidFill>
            <a:srgbClr val="3333B2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42" name="rect 842"/>
          <p:cNvSpPr/>
          <p:nvPr/>
        </p:nvSpPr>
        <p:spPr>
          <a:xfrm>
            <a:off x="2935084" y="1750823"/>
            <a:ext cx="110426" cy="110426"/>
          </a:xfrm>
          <a:prstGeom prst="rect">
            <a:avLst/>
          </a:prstGeom>
          <a:solidFill>
            <a:srgbClr val="D6D6F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44" name="textbox 844"/>
          <p:cNvSpPr/>
          <p:nvPr/>
        </p:nvSpPr>
        <p:spPr>
          <a:xfrm>
            <a:off x="2953227" y="1547838"/>
            <a:ext cx="2173604" cy="5137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7645" algn="l" rtl="0" eaLnBrk="0">
              <a:lnSpc>
                <a:spcPts val="1130"/>
              </a:lnSpc>
              <a:tabLst>
                <a:tab pos="262254" algn="l"/>
              </a:tabLst>
            </a:pPr>
            <a:r>
              <a:rPr sz="900" kern="0" spc="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900" kern="0" spc="9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CCCCCC"/>
                      <wpsdc:folHlinkClr xmlns:wpsdc="http://www.wps.cn/officeDocument/2017/drawingmlCustomData" val="CCCCCC"/>
                      <wpsdc:hlinkUnderline xmlns:wpsdc="http://www.wps.cn/officeDocument/2017/drawingmlCustomData" val="0"/>
                    </a:ext>
                  </a:extLst>
                </a:hlinkClick>
              </a:rPr>
              <a:t>非齐次线性微分方程与常数变易法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3334" algn="l" rtl="0" eaLnBrk="0">
              <a:lnSpc>
                <a:spcPts val="1130"/>
              </a:lnSpc>
              <a:spcBef>
                <a:spcPts val="227"/>
              </a:spcBef>
              <a:tabLst/>
            </a:pPr>
            <a:r>
              <a:rPr sz="800" kern="0" spc="80" dirty="0">
                <a:solidFill>
                  <a:srgbClr val="FFFFFF">
                    <a:alpha val="100000"/>
                  </a:srgbClr>
                </a:solidFill>
                <a:latin typeface="Palatino Linotype"/>
                <a:ea typeface="Palatino Linotype"/>
                <a:cs typeface="Palatino Linotype"/>
              </a:rPr>
              <a:t>2   </a:t>
            </a:r>
            <a:r>
              <a:rPr sz="900" kern="0" spc="8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CCCCCC"/>
                      <wpsdc:folHlinkClr xmlns:wpsdc="http://www.wps.cn/officeDocument/2017/drawingmlCustomData" val="CCCCCC"/>
                      <wpsdc:hlinkUnderline xmlns:wpsdc="http://www.wps.cn/officeDocument/2017/drawingmlCustomData" val="0"/>
                    </a:ext>
                  </a:extLst>
                </a:hlinkClick>
              </a:rPr>
              <a:t>常系数线性微分方</a:t>
            </a:r>
            <a:r>
              <a:rPr sz="900" kern="0" spc="7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CCCCCC"/>
                      <wpsdc:folHlinkClr xmlns:wpsdc="http://www.wps.cn/officeDocument/2017/drawingmlCustomData" val="CCCCCC"/>
                      <wpsdc:hlinkUnderline xmlns:wpsdc="http://www.wps.cn/officeDocument/2017/drawingmlCustomData" val="0"/>
                    </a:ext>
                  </a:extLst>
                </a:hlinkClick>
              </a:rPr>
              <a:t>程的解法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1130"/>
              </a:lnSpc>
              <a:spcBef>
                <a:spcPts val="227"/>
              </a:spcBef>
              <a:tabLst/>
            </a:pPr>
            <a:r>
              <a:rPr sz="800" kern="0" spc="80" dirty="0">
                <a:solidFill>
                  <a:srgbClr val="FFFFFF">
                    <a:alpha val="100000"/>
                  </a:srgbClr>
                </a:solidFill>
                <a:latin typeface="Palatino Linotype"/>
                <a:ea typeface="Palatino Linotype"/>
                <a:cs typeface="Palatino Linotype"/>
              </a:rPr>
              <a:t>3  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高阶微分方程的降阶和幂级数解法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sp>
        <p:nvSpPr>
          <p:cNvPr id="846" name="path 846"/>
          <p:cNvSpPr/>
          <p:nvPr/>
        </p:nvSpPr>
        <p:spPr>
          <a:xfrm>
            <a:off x="3106865" y="1614742"/>
            <a:ext cx="54532" cy="54533"/>
          </a:xfrm>
          <a:custGeom>
            <a:avLst/>
            <a:gdLst/>
            <a:ahLst/>
            <a:cxnLst/>
            <a:rect l="0" t="0" r="0" b="0"/>
            <a:pathLst>
              <a:path w="85" h="85">
                <a:moveTo>
                  <a:pt x="42" y="85"/>
                </a:moveTo>
                <a:lnTo>
                  <a:pt x="42" y="0"/>
                </a:lnTo>
              </a:path>
            </a:pathLst>
          </a:custGeom>
          <a:noFill/>
          <a:ln w="54532" cap="flat">
            <a:solidFill>
              <a:srgbClr val="D6D6F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48" name="rect 848"/>
          <p:cNvSpPr/>
          <p:nvPr/>
        </p:nvSpPr>
        <p:spPr>
          <a:xfrm>
            <a:off x="351815" y="1619505"/>
            <a:ext cx="110426" cy="110426"/>
          </a:xfrm>
          <a:prstGeom prst="rect">
            <a:avLst/>
          </a:prstGeom>
          <a:solidFill>
            <a:srgbClr val="D6D6F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50" name="textbox 850"/>
          <p:cNvSpPr/>
          <p:nvPr/>
        </p:nvSpPr>
        <p:spPr>
          <a:xfrm>
            <a:off x="375664" y="1588859"/>
            <a:ext cx="1914525" cy="4730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4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1295" indent="-189229" algn="l" rtl="0" eaLnBrk="0">
              <a:lnSpc>
                <a:spcPct val="108000"/>
              </a:lnSpc>
              <a:tabLst>
                <a:tab pos="256540" algn="l"/>
              </a:tabLst>
            </a:pPr>
            <a:r>
              <a:rPr sz="800" kern="0" spc="70" dirty="0">
                <a:solidFill>
                  <a:srgbClr val="FFFFFF">
                    <a:alpha val="100000"/>
                  </a:srgbClr>
                </a:solidFill>
                <a:latin typeface="Palatino Linotype"/>
                <a:ea typeface="Palatino Linotype"/>
                <a:cs typeface="Palatino Linotype"/>
              </a:rPr>
              <a:t>1   </a:t>
            </a:r>
            <a:r>
              <a:rPr sz="900" kern="0" spc="7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CCCCCC"/>
                      <wpsdc:folHlinkClr xmlns:wpsdc="http://www.wps.cn/officeDocument/2017/drawingmlCustomData" val="CCCCCC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900" kern="0" spc="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</a:t>
            </a:r>
            <a:r>
              <a:rPr sz="900" kern="0" spc="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900" kern="0" spc="9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  <a:hlinkClick r:id="rId7" tooltip="" action="ppaction://hlinksldjump">
                  <a:extLst>
                    <a:ext uri="{DAF060AB-1E55-43B9-8AAB-6FB025537F2F}">
                      <wpsdc:hlinkClr xmlns:wpsdc="http://www.wps.cn/officeDocument/2017/drawingmlCustomData" val="CCCCCC"/>
                      <wpsdc:folHlinkClr xmlns:wpsdc="http://www.wps.cn/officeDocument/2017/drawingmlCustomData" val="CCCCCC"/>
                      <wpsdc:hlinkUnderline xmlns:wpsdc="http://www.wps.cn/officeDocument/2017/drawingmlCustomData" val="0"/>
                    </a:ext>
                  </a:extLst>
                </a:hlinkClick>
              </a:rPr>
              <a:t>引言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201929" algn="l" rtl="0" eaLnBrk="0">
              <a:lnSpc>
                <a:spcPts val="1130"/>
              </a:lnSpc>
              <a:spcBef>
                <a:spcPts val="58"/>
              </a:spcBef>
              <a:tabLst>
                <a:tab pos="256540" algn="l"/>
              </a:tabLst>
            </a:pPr>
            <a:r>
              <a:rPr sz="900" kern="0" spc="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900" kern="0" spc="9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  <a:hlinkClick r:id="rId8" tooltip="" action="ppaction://hlinksldjump">
                  <a:extLst>
                    <a:ext uri="{DAF060AB-1E55-43B9-8AAB-6FB025537F2F}">
                      <wpsdc:hlinkClr xmlns:wpsdc="http://www.wps.cn/officeDocument/2017/drawingmlCustomData" val="CCCCCC"/>
                      <wpsdc:folHlinkClr xmlns:wpsdc="http://www.wps.cn/officeDocument/2017/drawingmlCustomData" val="CCCCCC"/>
                      <wpsdc:hlinkUnderline xmlns:wpsdc="http://www.wps.cn/officeDocument/2017/drawingmlCustomData" val="0"/>
                    </a:ext>
                  </a:extLst>
                </a:hlinkClick>
              </a:rPr>
              <a:t>齐次方程组的性质和解的结构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sp>
        <p:nvSpPr>
          <p:cNvPr id="852" name="path 852"/>
          <p:cNvSpPr/>
          <p:nvPr/>
        </p:nvSpPr>
        <p:spPr>
          <a:xfrm>
            <a:off x="523596" y="1959420"/>
            <a:ext cx="54532" cy="54533"/>
          </a:xfrm>
          <a:custGeom>
            <a:avLst/>
            <a:gdLst/>
            <a:ahLst/>
            <a:cxnLst/>
            <a:rect l="0" t="0" r="0" b="0"/>
            <a:pathLst>
              <a:path w="85" h="85">
                <a:moveTo>
                  <a:pt x="42" y="85"/>
                </a:moveTo>
                <a:lnTo>
                  <a:pt x="42" y="0"/>
                </a:lnTo>
              </a:path>
            </a:pathLst>
          </a:custGeom>
          <a:noFill/>
          <a:ln w="54532" cap="flat">
            <a:solidFill>
              <a:srgbClr val="D6D6F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54" name="path 854"/>
          <p:cNvSpPr/>
          <p:nvPr/>
        </p:nvSpPr>
        <p:spPr>
          <a:xfrm>
            <a:off x="523596" y="1807592"/>
            <a:ext cx="54532" cy="54533"/>
          </a:xfrm>
          <a:custGeom>
            <a:avLst/>
            <a:gdLst/>
            <a:ahLst/>
            <a:cxnLst/>
            <a:rect l="0" t="0" r="0" b="0"/>
            <a:pathLst>
              <a:path w="85" h="85">
                <a:moveTo>
                  <a:pt x="42" y="85"/>
                </a:moveTo>
                <a:lnTo>
                  <a:pt x="42" y="0"/>
                </a:lnTo>
              </a:path>
            </a:pathLst>
          </a:custGeom>
          <a:noFill/>
          <a:ln w="54532" cap="flat">
            <a:solidFill>
              <a:srgbClr val="D6D6F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56" name="textbox 856"/>
          <p:cNvSpPr/>
          <p:nvPr/>
        </p:nvSpPr>
        <p:spPr>
          <a:xfrm>
            <a:off x="99286" y="1144"/>
            <a:ext cx="1076960" cy="6153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9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38734" algn="l" rtl="0" eaLnBrk="0">
              <a:lnSpc>
                <a:spcPts val="901"/>
              </a:lnSpc>
              <a:tabLst>
                <a:tab pos="114935" algn="l"/>
              </a:tabLst>
            </a:pPr>
            <a:r>
              <a:rPr sz="400" strike="sngStrike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高阶微分方程的降阶和幂</a:t>
            </a:r>
            <a:r>
              <a:rPr sz="400" kern="0" spc="9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级数解法</a:t>
            </a:r>
            <a:endParaRPr sz="4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97000"/>
              </a:lnSpc>
              <a:spcBef>
                <a:spcPts val="4"/>
              </a:spcBef>
              <a:tabLst/>
            </a:pPr>
            <a:r>
              <a:rPr sz="1400" kern="0" spc="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章节目录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sp>
        <p:nvSpPr>
          <p:cNvPr id="858" name="path 858"/>
          <p:cNvSpPr/>
          <p:nvPr/>
        </p:nvSpPr>
        <p:spPr>
          <a:xfrm>
            <a:off x="133308" y="96294"/>
            <a:ext cx="5060" cy="48715"/>
          </a:xfrm>
          <a:custGeom>
            <a:avLst/>
            <a:gdLst/>
            <a:ahLst/>
            <a:cxnLst/>
            <a:rect l="0" t="0" r="0" b="0"/>
            <a:pathLst>
              <a:path w="7" h="76">
                <a:moveTo>
                  <a:pt x="3" y="76"/>
                </a:moveTo>
                <a:lnTo>
                  <a:pt x="3" y="0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60" name="picture 8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862" name="picture 8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864" name="picture 864">
            <a:hlinkClick r:id="rId13" tooltip="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866" name="picture 866">
            <a:hlinkClick r:id="rId13" tooltip="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868" name="picture 868">
            <a:hlinkClick r:id="rId13" tooltip="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picture 8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98856"/>
            <a:ext cx="5759958" cy="197688"/>
          </a:xfrm>
          <a:prstGeom prst="rect">
            <a:avLst/>
          </a:prstGeom>
        </p:spPr>
      </p:pic>
      <p:sp>
        <p:nvSpPr>
          <p:cNvPr id="872" name="textbox 872"/>
          <p:cNvSpPr/>
          <p:nvPr/>
        </p:nvSpPr>
        <p:spPr>
          <a:xfrm>
            <a:off x="1961286" y="1413624"/>
            <a:ext cx="1823720" cy="1993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86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坚持学习，不是为了输赢。</a:t>
            </a:r>
            <a:endParaRPr sz="1200" dirty="0">
              <a:latin typeface="SimSun"/>
              <a:ea typeface="SimSun"/>
              <a:cs typeface="SimSun"/>
            </a:endParaRPr>
          </a:p>
        </p:txBody>
      </p:sp>
      <p:sp>
        <p:nvSpPr>
          <p:cNvPr id="874" name="textbox 874"/>
          <p:cNvSpPr/>
          <p:nvPr/>
        </p:nvSpPr>
        <p:spPr>
          <a:xfrm>
            <a:off x="99286" y="1144"/>
            <a:ext cx="1076960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38734" algn="l" rtl="0" eaLnBrk="0">
              <a:lnSpc>
                <a:spcPts val="901"/>
              </a:lnSpc>
              <a:tabLst>
                <a:tab pos="114935" algn="l"/>
              </a:tabLst>
            </a:pPr>
            <a:r>
              <a:rPr sz="400" strike="sngStrike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高阶微分方程的降阶和幂</a:t>
            </a:r>
            <a:r>
              <a:rPr sz="400" kern="0" spc="9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级数解法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876" name="path 876"/>
          <p:cNvSpPr/>
          <p:nvPr/>
        </p:nvSpPr>
        <p:spPr>
          <a:xfrm>
            <a:off x="133308" y="96294"/>
            <a:ext cx="5060" cy="48715"/>
          </a:xfrm>
          <a:custGeom>
            <a:avLst/>
            <a:gdLst/>
            <a:ahLst/>
            <a:cxnLst/>
            <a:rect l="0" t="0" r="0" b="0"/>
            <a:pathLst>
              <a:path w="7" h="76">
                <a:moveTo>
                  <a:pt x="3" y="76"/>
                </a:moveTo>
                <a:lnTo>
                  <a:pt x="3" y="0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78" name="picture 8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880" name="picture 8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882" name="picture 882">
            <a:hlinkClick r:id="rId8" tooltip="" action="ppaction://hlinksldjump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884" name="picture 884">
            <a:hlinkClick r:id="rId8" tooltip="" action="ppaction://hlinksldjump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886" name="picture 886">
            <a:hlinkClick r:id="rId8" tooltip="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98856"/>
            <a:ext cx="5759958" cy="552704"/>
          </a:xfrm>
          <a:prstGeom prst="rect">
            <a:avLst/>
          </a:prstGeom>
        </p:spPr>
      </p:pic>
      <p:sp>
        <p:nvSpPr>
          <p:cNvPr id="46" name="rect 46"/>
          <p:cNvSpPr/>
          <p:nvPr/>
        </p:nvSpPr>
        <p:spPr>
          <a:xfrm>
            <a:off x="2935084" y="1750823"/>
            <a:ext cx="110426" cy="110426"/>
          </a:xfrm>
          <a:prstGeom prst="rect">
            <a:avLst/>
          </a:prstGeom>
          <a:solidFill>
            <a:srgbClr val="D6D6F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" name="rect 48"/>
          <p:cNvSpPr/>
          <p:nvPr/>
        </p:nvSpPr>
        <p:spPr>
          <a:xfrm>
            <a:off x="2935084" y="1923162"/>
            <a:ext cx="110426" cy="110426"/>
          </a:xfrm>
          <a:prstGeom prst="rect">
            <a:avLst/>
          </a:prstGeom>
          <a:solidFill>
            <a:srgbClr val="D6D6F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0" name="textbox 50"/>
          <p:cNvSpPr/>
          <p:nvPr/>
        </p:nvSpPr>
        <p:spPr>
          <a:xfrm>
            <a:off x="2953227" y="1547838"/>
            <a:ext cx="2173604" cy="5137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7645" algn="l" rtl="0" eaLnBrk="0">
              <a:lnSpc>
                <a:spcPts val="1130"/>
              </a:lnSpc>
              <a:tabLst>
                <a:tab pos="262254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非齐次线性微分方程与常数变易法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3334" algn="l" rtl="0" eaLnBrk="0">
              <a:lnSpc>
                <a:spcPts val="1130"/>
              </a:lnSpc>
              <a:spcBef>
                <a:spcPts val="227"/>
              </a:spcBef>
              <a:tabLst/>
            </a:pPr>
            <a:r>
              <a:rPr sz="800" kern="0" spc="80" dirty="0">
                <a:solidFill>
                  <a:srgbClr val="FFFFFF">
                    <a:alpha val="100000"/>
                  </a:srgbClr>
                </a:solidFill>
                <a:latin typeface="Palatino Linotype"/>
                <a:ea typeface="Palatino Linotype"/>
                <a:cs typeface="Palatino Linotype"/>
              </a:rPr>
              <a:t>2   </a:t>
            </a:r>
            <a:r>
              <a:rPr sz="900" kern="0" spc="8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CCCCCC"/>
                      <wpsdc:folHlinkClr xmlns:wpsdc="http://www.wps.cn/officeDocument/2017/drawingmlCustomData" val="CCCCCC"/>
                      <wpsdc:hlinkUnderline xmlns:wpsdc="http://www.wps.cn/officeDocument/2017/drawingmlCustomData" val="0"/>
                    </a:ext>
                  </a:extLst>
                </a:hlinkClick>
              </a:rPr>
              <a:t>常系数线性微分方</a:t>
            </a:r>
            <a:r>
              <a:rPr sz="900" kern="0" spc="7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CCCCCC"/>
                      <wpsdc:folHlinkClr xmlns:wpsdc="http://www.wps.cn/officeDocument/2017/drawingmlCustomData" val="CCCCCC"/>
                      <wpsdc:hlinkUnderline xmlns:wpsdc="http://www.wps.cn/officeDocument/2017/drawingmlCustomData" val="0"/>
                    </a:ext>
                  </a:extLst>
                </a:hlinkClick>
              </a:rPr>
              <a:t>程的解法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1130"/>
              </a:lnSpc>
              <a:spcBef>
                <a:spcPts val="227"/>
              </a:spcBef>
              <a:tabLst/>
            </a:pPr>
            <a:r>
              <a:rPr sz="800" kern="0" spc="80" dirty="0">
                <a:solidFill>
                  <a:srgbClr val="FFFFFF">
                    <a:alpha val="100000"/>
                  </a:srgbClr>
                </a:solidFill>
                <a:latin typeface="Palatino Linotype"/>
                <a:ea typeface="Palatino Linotype"/>
                <a:cs typeface="Palatino Linotype"/>
              </a:rPr>
              <a:t>3   </a:t>
            </a:r>
            <a:r>
              <a:rPr sz="900" kern="0" spc="80" dirty="0">
                <a:solidFill>
                  <a:srgbClr val="CCCCCC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CCCCCC"/>
                      <wpsdc:folHlinkClr xmlns:wpsdc="http://www.wps.cn/officeDocument/2017/drawingmlCustomData" val="CCCCCC"/>
                      <wpsdc:hlinkUnderline xmlns:wpsdc="http://www.wps.cn/officeDocument/2017/drawingmlCustomData" val="0"/>
                    </a:ext>
                  </a:extLst>
                </a:hlinkClick>
              </a:rPr>
              <a:t>高阶微分方程的降阶和幂级数解法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sp>
        <p:nvSpPr>
          <p:cNvPr id="52" name="path 52"/>
          <p:cNvSpPr/>
          <p:nvPr/>
        </p:nvSpPr>
        <p:spPr>
          <a:xfrm>
            <a:off x="3106865" y="1614742"/>
            <a:ext cx="54532" cy="54533"/>
          </a:xfrm>
          <a:custGeom>
            <a:avLst/>
            <a:gdLst/>
            <a:ahLst/>
            <a:cxnLst/>
            <a:rect l="0" t="0" r="0" b="0"/>
            <a:pathLst>
              <a:path w="85" h="85">
                <a:moveTo>
                  <a:pt x="42" y="85"/>
                </a:moveTo>
                <a:lnTo>
                  <a:pt x="42" y="0"/>
                </a:lnTo>
              </a:path>
            </a:pathLst>
          </a:custGeom>
          <a:noFill/>
          <a:ln w="54532" cap="flat">
            <a:solidFill>
              <a:srgbClr val="3333B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4" name="rect 54"/>
          <p:cNvSpPr/>
          <p:nvPr/>
        </p:nvSpPr>
        <p:spPr>
          <a:xfrm>
            <a:off x="351815" y="1619505"/>
            <a:ext cx="110426" cy="110426"/>
          </a:xfrm>
          <a:prstGeom prst="rect">
            <a:avLst/>
          </a:prstGeom>
          <a:solidFill>
            <a:srgbClr val="3333B2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6" name="textbox 56"/>
          <p:cNvSpPr/>
          <p:nvPr/>
        </p:nvSpPr>
        <p:spPr>
          <a:xfrm>
            <a:off x="375664" y="1588859"/>
            <a:ext cx="1914525" cy="4730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44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1295" indent="-189229" algn="l" rtl="0" eaLnBrk="0">
              <a:lnSpc>
                <a:spcPct val="108000"/>
              </a:lnSpc>
              <a:tabLst>
                <a:tab pos="256540" algn="l"/>
              </a:tabLst>
            </a:pPr>
            <a:r>
              <a:rPr sz="800" kern="0" spc="70" dirty="0">
                <a:solidFill>
                  <a:srgbClr val="FFFFFF">
                    <a:alpha val="100000"/>
                  </a:srgbClr>
                </a:solidFill>
                <a:latin typeface="Palatino Linotype"/>
                <a:ea typeface="Palatino Linotype"/>
                <a:cs typeface="Palatino Linotype"/>
              </a:rPr>
              <a:t>1   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7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引言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201929" algn="l" rtl="0" eaLnBrk="0">
              <a:lnSpc>
                <a:spcPts val="1130"/>
              </a:lnSpc>
              <a:spcBef>
                <a:spcPts val="58"/>
              </a:spcBef>
              <a:tabLst>
                <a:tab pos="256540" algn="l"/>
              </a:tabLst>
            </a:pP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8" tooltip="" action="ppaction://hlinksldjump">
                  <a:extLst>
                    <a:ext uri="{DAF060AB-1E55-43B9-8AAB-6FB025537F2F}">
                      <wpsdc:hlinkClr xmlns:wpsdc="http://www.wps.cn/officeDocument/2017/drawingmlCustomData" val="000000"/>
                      <wpsdc:folHlinkClr xmlns:wpsdc="http://www.wps.cn/officeDocument/2017/drawingmlCustomData" val="000000"/>
                      <wpsdc:hlinkUnderline xmlns:wpsdc="http://www.wps.cn/officeDocument/2017/drawingmlCustomData" val="0"/>
                    </a:ext>
                  </a:extLst>
                </a:hlinkClick>
              </a:rPr>
              <a:t>齐次方程组的性质和解的结构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sp>
        <p:nvSpPr>
          <p:cNvPr id="58" name="path 58"/>
          <p:cNvSpPr/>
          <p:nvPr/>
        </p:nvSpPr>
        <p:spPr>
          <a:xfrm>
            <a:off x="523596" y="1959420"/>
            <a:ext cx="54532" cy="54533"/>
          </a:xfrm>
          <a:custGeom>
            <a:avLst/>
            <a:gdLst/>
            <a:ahLst/>
            <a:cxnLst/>
            <a:rect l="0" t="0" r="0" b="0"/>
            <a:pathLst>
              <a:path w="85" h="85">
                <a:moveTo>
                  <a:pt x="42" y="85"/>
                </a:moveTo>
                <a:lnTo>
                  <a:pt x="42" y="0"/>
                </a:lnTo>
              </a:path>
            </a:pathLst>
          </a:custGeom>
          <a:noFill/>
          <a:ln w="54532" cap="flat">
            <a:solidFill>
              <a:srgbClr val="3333B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0" name="path 60"/>
          <p:cNvSpPr/>
          <p:nvPr/>
        </p:nvSpPr>
        <p:spPr>
          <a:xfrm>
            <a:off x="523596" y="1807592"/>
            <a:ext cx="54532" cy="54533"/>
          </a:xfrm>
          <a:custGeom>
            <a:avLst/>
            <a:gdLst/>
            <a:ahLst/>
            <a:cxnLst/>
            <a:rect l="0" t="0" r="0" b="0"/>
            <a:pathLst>
              <a:path w="85" h="85">
                <a:moveTo>
                  <a:pt x="42" y="85"/>
                </a:moveTo>
                <a:lnTo>
                  <a:pt x="42" y="0"/>
                </a:lnTo>
              </a:path>
            </a:pathLst>
          </a:custGeom>
          <a:noFill/>
          <a:ln w="54532" cap="flat">
            <a:solidFill>
              <a:srgbClr val="3333B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2" name="textbox 62"/>
          <p:cNvSpPr/>
          <p:nvPr/>
        </p:nvSpPr>
        <p:spPr>
          <a:xfrm>
            <a:off x="99286" y="1144"/>
            <a:ext cx="823594" cy="6153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9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38734" algn="l" rtl="0" eaLnBrk="0">
              <a:lnSpc>
                <a:spcPts val="901"/>
              </a:lnSpc>
              <a:tabLst>
                <a:tab pos="114935" algn="l"/>
              </a:tabLst>
            </a:pPr>
            <a:r>
              <a:rPr sz="400" strike="sngStrike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9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endParaRPr sz="4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21590" algn="l" rtl="0" eaLnBrk="0">
              <a:lnSpc>
                <a:spcPct val="97000"/>
              </a:lnSpc>
              <a:spcBef>
                <a:spcPts val="4"/>
              </a:spcBef>
              <a:tabLst/>
            </a:pPr>
            <a:r>
              <a:rPr sz="1400" kern="0" spc="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章节目录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sp>
        <p:nvSpPr>
          <p:cNvPr id="64" name="path 64"/>
          <p:cNvSpPr/>
          <p:nvPr/>
        </p:nvSpPr>
        <p:spPr>
          <a:xfrm>
            <a:off x="133308" y="96294"/>
            <a:ext cx="5060" cy="48715"/>
          </a:xfrm>
          <a:custGeom>
            <a:avLst/>
            <a:gdLst/>
            <a:ahLst/>
            <a:cxnLst/>
            <a:rect l="0" t="0" r="0" b="0"/>
            <a:pathLst>
              <a:path w="7" h="76">
                <a:moveTo>
                  <a:pt x="3" y="76"/>
                </a:moveTo>
                <a:lnTo>
                  <a:pt x="3" y="0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6" name="pictur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70" name="picture 70">
            <a:hlinkClick r:id="rId7" tooltip="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72" name="picture 72">
            <a:hlinkClick r:id="rId7" tooltip="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74" name="picture 74">
            <a:hlinkClick r:id="rId7" tooltip="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1600000">
            <a:off x="319100" y="1017106"/>
            <a:ext cx="5121795" cy="911110"/>
            <a:chOff x="0" y="0"/>
            <a:chExt cx="5121795" cy="911110"/>
          </a:xfrm>
        </p:grpSpPr>
        <p:pic>
          <p:nvPicPr>
            <p:cNvPr id="76" name="picture 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5121795" cy="911110"/>
            </a:xfrm>
            <a:prstGeom prst="rect">
              <a:avLst/>
            </a:prstGeom>
          </p:spPr>
        </p:pic>
        <p:sp>
          <p:nvSpPr>
            <p:cNvPr id="78" name="textbox 78"/>
            <p:cNvSpPr/>
            <p:nvPr/>
          </p:nvSpPr>
          <p:spPr>
            <a:xfrm>
              <a:off x="-12700" y="-12700"/>
              <a:ext cx="5147309" cy="94170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63500" algn="l" rtl="0" eaLnBrk="0">
                <a:lnSpc>
                  <a:spcPts val="1120"/>
                </a:lnSpc>
                <a:spcBef>
                  <a:spcPts val="2"/>
                </a:spcBef>
                <a:tabLst/>
              </a:pPr>
              <a:r>
                <a:rPr sz="900" i="1" kern="0" spc="7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900" i="1" kern="0" spc="23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7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阶线性微分方程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marL="59055" algn="l" rtl="0" eaLnBrk="0">
                <a:lnSpc>
                  <a:spcPct val="96000"/>
                </a:lnSpc>
                <a:spcBef>
                  <a:spcPts val="450"/>
                </a:spcBef>
                <a:tabLst/>
              </a:pPr>
              <a:r>
                <a:rPr sz="900" kern="0" spc="8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我们称形如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marL="1530985" algn="l" rtl="0" eaLnBrk="0">
                <a:lnSpc>
                  <a:spcPct val="67000"/>
                </a:lnSpc>
                <a:spcBef>
                  <a:spcPts val="4"/>
                </a:spcBef>
                <a:tabLst/>
              </a:pPr>
              <a:r>
                <a:rPr sz="1500" i="1" kern="0" spc="6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d</a:t>
              </a:r>
              <a:r>
                <a:rPr sz="1000" i="1" kern="0" spc="60" baseline="26044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1500" i="1" kern="0" spc="6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900" i="1" kern="0" spc="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</a:t>
              </a:r>
              <a:r>
                <a:rPr sz="900" i="1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</a:t>
              </a:r>
              <a:r>
                <a:rPr sz="1500" i="1" kern="0" spc="6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d</a:t>
              </a:r>
              <a:r>
                <a:rPr sz="1000" i="1" kern="0" spc="60" baseline="26044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1000" kern="0" spc="60" baseline="26044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−</a:t>
              </a:r>
              <a:r>
                <a:rPr sz="1000" kern="0" spc="60" baseline="26044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1500" i="1" kern="0" spc="6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endParaRPr sz="1500" baseline="-3472" dirty="0">
                <a:latin typeface="Times New Roman"/>
                <a:ea typeface="Times New Roman"/>
                <a:cs typeface="Times New Roman"/>
              </a:endParaRPr>
            </a:p>
            <a:p>
              <a:pPr marL="1517014" algn="l" rtl="0" eaLnBrk="0">
                <a:lnSpc>
                  <a:spcPts val="1404"/>
                </a:lnSpc>
                <a:tabLst>
                  <a:tab pos="5093334" algn="l"/>
                </a:tabLst>
              </a:pPr>
              <a:r>
                <a:rPr sz="1000" kern="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endParaRPr sz="10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110000"/>
                </a:lnSpc>
                <a:tabLst/>
              </a:pPr>
              <a:endParaRPr sz="500" dirty="0">
                <a:latin typeface="Arial"/>
                <a:ea typeface="Arial"/>
                <a:cs typeface="Arial"/>
              </a:endParaRPr>
            </a:p>
            <a:p>
              <a:pPr marL="59689" algn="l" rtl="0" eaLnBrk="0">
                <a:lnSpc>
                  <a:spcPct val="98000"/>
                </a:lnSpc>
                <a:spcBef>
                  <a:spcPts val="2"/>
                </a:spcBef>
                <a:tabLst/>
              </a:pP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为 </a:t>
              </a:r>
              <a:r>
                <a:rPr sz="900" i="1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900" i="1" kern="0" spc="1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阶线性微分方程，其中 </a:t>
              </a:r>
              <a:r>
                <a:rPr sz="1500" i="1" kern="0" spc="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</a:t>
              </a:r>
              <a:r>
                <a:rPr sz="900" i="1" kern="0" spc="-1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i="1" kern="0" spc="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i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及</a:t>
              </a:r>
              <a:r>
                <a:rPr sz="900" kern="0" spc="-1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i="1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f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在区间 </a:t>
              </a:r>
              <a:r>
                <a:rPr sz="900" i="1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</a:t>
              </a:r>
              <a:r>
                <a:rPr sz="900" i="1" kern="0" spc="1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≤</a:t>
              </a:r>
              <a:r>
                <a:rPr sz="900" kern="0" spc="10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i="1" kern="0" spc="1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≤</a:t>
              </a:r>
              <a:r>
                <a:rPr sz="900" kern="0" spc="12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b</a:t>
              </a:r>
              <a:r>
                <a:rPr sz="900" i="1" kern="0" spc="1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上连续</a:t>
              </a:r>
              <a:endParaRPr sz="900" dirty="0">
                <a:latin typeface="SimSun"/>
                <a:ea typeface="SimSun"/>
                <a:cs typeface="SimSun"/>
              </a:endParaRPr>
            </a:p>
          </p:txBody>
        </p:sp>
        <p:pic>
          <p:nvPicPr>
            <p:cNvPr id="80" name="picture 8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1504784" y="467233"/>
              <a:ext cx="3576119" cy="178366"/>
            </a:xfrm>
            <a:prstGeom prst="rect">
              <a:avLst/>
            </a:prstGeom>
          </p:spPr>
        </p:pic>
      </p:grpSp>
      <p:pic>
        <p:nvPicPr>
          <p:cNvPr id="82" name="picture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98856"/>
            <a:ext cx="5759958" cy="552704"/>
          </a:xfrm>
          <a:prstGeom prst="rect">
            <a:avLst/>
          </a:prstGeom>
        </p:spPr>
      </p:pic>
      <p:sp>
        <p:nvSpPr>
          <p:cNvPr id="84" name="textbox 84"/>
          <p:cNvSpPr/>
          <p:nvPr/>
        </p:nvSpPr>
        <p:spPr>
          <a:xfrm>
            <a:off x="351722" y="1996620"/>
            <a:ext cx="3621404" cy="8585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04"/>
              </a:lnSpc>
              <a:tabLst/>
            </a:pP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特别的，若</a:t>
            </a:r>
            <a:r>
              <a:rPr sz="900" kern="0" spc="-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 0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，则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553844" algn="l" rtl="0" eaLnBrk="0">
              <a:lnSpc>
                <a:spcPct val="68000"/>
              </a:lnSpc>
              <a:spcBef>
                <a:spcPts val="1080"/>
              </a:spcBef>
              <a:tabLst/>
            </a:pPr>
            <a:r>
              <a:rPr sz="1500" i="1" kern="0" spc="6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000" i="1" kern="0" spc="60" baseline="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500" i="1" kern="0" spc="6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9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500" i="1" kern="0" spc="6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000" i="1" kern="0" spc="60" baseline="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000" kern="0" spc="60" baseline="26044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000" kern="0" spc="60" baseline="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500" i="1" kern="0" spc="6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endParaRPr sz="1500" baseline="-3472" dirty="0">
              <a:latin typeface="Times New Roman"/>
              <a:ea typeface="Times New Roman"/>
              <a:cs typeface="Times New Roman"/>
            </a:endParaRPr>
          </a:p>
          <a:p>
            <a:pPr marL="1540510" algn="l" rtl="0" eaLnBrk="0">
              <a:lnSpc>
                <a:spcPts val="1398"/>
              </a:lnSpc>
              <a:tabLst>
                <a:tab pos="353060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20"/>
              </a:lnSpc>
              <a:spcBef>
                <a:spcPts val="2"/>
              </a:spcBef>
              <a:tabLst/>
            </a:pP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称为 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900" i="1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阶齐次线性微分方程，否则称为 </a:t>
            </a:r>
            <a:r>
              <a:rPr sz="900" i="1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900" i="1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阶非</a:t>
            </a: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齐次线性微分方程</a:t>
            </a:r>
            <a:endParaRPr sz="900" dirty="0">
              <a:latin typeface="SimSun"/>
              <a:ea typeface="SimSun"/>
              <a:cs typeface="SimSun"/>
            </a:endParaRPr>
          </a:p>
        </p:txBody>
      </p:sp>
      <p:pic>
        <p:nvPicPr>
          <p:cNvPr id="86" name="picture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892427" y="2387789"/>
            <a:ext cx="1990038" cy="177670"/>
          </a:xfrm>
          <a:prstGeom prst="rect">
            <a:avLst/>
          </a:prstGeom>
        </p:spPr>
      </p:pic>
      <p:sp>
        <p:nvSpPr>
          <p:cNvPr id="88" name="textbox 88"/>
          <p:cNvSpPr/>
          <p:nvPr/>
        </p:nvSpPr>
        <p:spPr>
          <a:xfrm>
            <a:off x="99286" y="1144"/>
            <a:ext cx="823594" cy="6172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38734" algn="l" rtl="0" eaLnBrk="0">
              <a:lnSpc>
                <a:spcPts val="817"/>
              </a:lnSpc>
              <a:tabLst>
                <a:tab pos="114935" algn="l"/>
              </a:tabLst>
            </a:pPr>
            <a:r>
              <a:rPr sz="400" strike="sngStrike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9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7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32079" algn="l" rtl="0" eaLnBrk="0">
              <a:lnSpc>
                <a:spcPts val="862"/>
              </a:lnSpc>
              <a:tabLst>
                <a:tab pos="208279" algn="l"/>
              </a:tabLst>
            </a:pPr>
            <a:r>
              <a:rPr sz="400" strike="sngStrike" kern="0" spc="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8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引言</a:t>
            </a:r>
            <a:endParaRPr sz="4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29209" algn="l" rtl="0" eaLnBrk="0">
              <a:lnSpc>
                <a:spcPct val="98000"/>
              </a:lnSpc>
              <a:spcBef>
                <a:spcPts val="5"/>
              </a:spcBef>
              <a:tabLst/>
            </a:pPr>
            <a:r>
              <a:rPr sz="1400" kern="0" spc="-3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引言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sp>
        <p:nvSpPr>
          <p:cNvPr id="90" name="path 90"/>
          <p:cNvSpPr/>
          <p:nvPr/>
        </p:nvSpPr>
        <p:spPr>
          <a:xfrm>
            <a:off x="226933" y="199064"/>
            <a:ext cx="5060" cy="46589"/>
          </a:xfrm>
          <a:custGeom>
            <a:avLst/>
            <a:gdLst/>
            <a:ahLst/>
            <a:cxnLst/>
            <a:rect l="0" t="0" r="0" b="0"/>
            <a:pathLst>
              <a:path w="7" h="73">
                <a:moveTo>
                  <a:pt x="3" y="73"/>
                </a:moveTo>
                <a:lnTo>
                  <a:pt x="3" y="0"/>
                </a:lnTo>
              </a:path>
            </a:pathLst>
          </a:custGeom>
          <a:noFill/>
          <a:ln w="4611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2" name="path 92"/>
          <p:cNvSpPr/>
          <p:nvPr/>
        </p:nvSpPr>
        <p:spPr>
          <a:xfrm>
            <a:off x="133308" y="93980"/>
            <a:ext cx="5060" cy="44175"/>
          </a:xfrm>
          <a:custGeom>
            <a:avLst/>
            <a:gdLst/>
            <a:ahLst/>
            <a:cxnLst/>
            <a:rect l="0" t="0" r="0" b="0"/>
            <a:pathLst>
              <a:path w="7" h="69">
                <a:moveTo>
                  <a:pt x="3" y="69"/>
                </a:moveTo>
                <a:lnTo>
                  <a:pt x="3" y="0"/>
                </a:lnTo>
              </a:path>
            </a:pathLst>
          </a:custGeom>
          <a:noFill/>
          <a:ln w="437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94" name="picture 9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111650" y="3113494"/>
            <a:ext cx="1612340" cy="1202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21600000">
            <a:off x="319100" y="1064972"/>
            <a:ext cx="5121795" cy="1066698"/>
            <a:chOff x="0" y="0"/>
            <a:chExt cx="5121795" cy="1066698"/>
          </a:xfrm>
        </p:grpSpPr>
        <p:pic>
          <p:nvPicPr>
            <p:cNvPr id="96" name="picture 9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5121795" cy="1066698"/>
            </a:xfrm>
            <a:prstGeom prst="rect">
              <a:avLst/>
            </a:prstGeom>
          </p:spPr>
        </p:pic>
        <p:sp>
          <p:nvSpPr>
            <p:cNvPr id="98" name="textbox 98"/>
            <p:cNvSpPr/>
            <p:nvPr/>
          </p:nvSpPr>
          <p:spPr>
            <a:xfrm>
              <a:off x="-12700" y="-12700"/>
              <a:ext cx="5147309" cy="109220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57785" algn="l" rtl="0" eaLnBrk="0">
                <a:lnSpc>
                  <a:spcPts val="1120"/>
                </a:lnSpc>
                <a:spcBef>
                  <a:spcPts val="2"/>
                </a:spcBef>
                <a:tabLst/>
              </a:pPr>
              <a:r>
                <a:rPr sz="900" kern="0" spc="8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存在唯一性定理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marL="60325" algn="l" rtl="0" eaLnBrk="0">
                <a:lnSpc>
                  <a:spcPct val="98000"/>
                </a:lnSpc>
                <a:spcBef>
                  <a:spcPts val="446"/>
                </a:spcBef>
                <a:tabLst/>
              </a:pP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如果 </a:t>
              </a:r>
              <a:r>
                <a:rPr sz="1500" i="1" kern="0" spc="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</a:t>
              </a:r>
              <a:r>
                <a:rPr sz="900" i="1" kern="0" spc="-1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i="1" kern="0" spc="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i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及</a:t>
              </a:r>
              <a:r>
                <a:rPr sz="900" kern="0" spc="-1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f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都是区间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</a:t>
              </a:r>
              <a:r>
                <a:rPr sz="900" i="1" kern="0" spc="1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Malgun Gothic"/>
                  <a:ea typeface="Malgun Gothic"/>
                  <a:cs typeface="Malgun Gothic"/>
                </a:rPr>
                <a:t>≤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i="1" kern="0" spc="9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Malgun Gothic"/>
                  <a:ea typeface="Malgun Gothic"/>
                  <a:cs typeface="Malgun Gothic"/>
                </a:rPr>
                <a:t>≤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b</a:t>
              </a:r>
              <a:r>
                <a:rPr sz="900" i="1" kern="0" spc="1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上的连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续函数，则对于</a:t>
              </a:r>
              <a:r>
                <a:rPr sz="900" kern="0" spc="-12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Malgun Gothic"/>
                  <a:ea typeface="Malgun Gothic"/>
                  <a:cs typeface="Malgun Gothic"/>
                </a:rPr>
                <a:t>∀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1000" kern="0" spc="40" baseline="-1041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0</a:t>
              </a:r>
              <a:r>
                <a:rPr sz="600" kern="0" spc="-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Malgun Gothic"/>
                  <a:ea typeface="Malgun Gothic"/>
                  <a:cs typeface="Malgun Gothic"/>
                </a:rPr>
                <a:t>∈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[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b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] 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以及任意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marL="59689" algn="l" rtl="0" eaLnBrk="0">
                <a:lnSpc>
                  <a:spcPts val="1179"/>
                </a:lnSpc>
                <a:spcBef>
                  <a:spcPts val="18"/>
                </a:spcBef>
                <a:tabLst/>
              </a:pPr>
              <a:r>
                <a:rPr sz="1500" i="1" kern="0" spc="50" baseline="191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50" baseline="286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0</a:t>
              </a:r>
              <a:r>
                <a:rPr sz="6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900" i="1" kern="0" spc="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Malgun Gothic"/>
                  <a:ea typeface="Malgun Gothic"/>
                  <a:cs typeface="Malgun Gothic"/>
                </a:rPr>
                <a:t>·</a:t>
              </a:r>
              <a:r>
                <a:rPr sz="900" kern="0" spc="-50" dirty="0">
                  <a:solidFill>
                    <a:srgbClr val="000000">
                      <a:alpha val="100000"/>
                    </a:srgbClr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Malgun Gothic"/>
                  <a:ea typeface="Malgun Gothic"/>
                  <a:cs typeface="Malgun Gothic"/>
                </a:rPr>
                <a:t>·</a:t>
              </a:r>
              <a:r>
                <a:rPr sz="900" kern="0" spc="-60" dirty="0">
                  <a:solidFill>
                    <a:srgbClr val="000000">
                      <a:alpha val="100000"/>
                    </a:srgbClr>
                  </a:solidFill>
                  <a:latin typeface="Malgun Gothic"/>
                  <a:ea typeface="Malgun Gothic"/>
                  <a:cs typeface="Malgun Gothic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Malgun Gothic"/>
                  <a:ea typeface="Malgun Gothic"/>
                  <a:cs typeface="Malgun Gothic"/>
                </a:rPr>
                <a:t>·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900" i="1" kern="0" spc="19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kern="0" spc="50" baseline="49747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−</a:t>
              </a:r>
              <a:r>
                <a:rPr sz="1000" kern="0" spc="50" baseline="4974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6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，方程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(1)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都存在唯一解</a:t>
              </a:r>
              <a:r>
                <a:rPr sz="900" kern="0" spc="-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=</a:t>
              </a:r>
              <a:r>
                <a:rPr sz="900" kern="0" spc="1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φ 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定义于区间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</a:t>
              </a:r>
              <a:r>
                <a:rPr sz="900" i="1" kern="0" spc="1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Malgun Gothic"/>
                  <a:ea typeface="Malgun Gothic"/>
                  <a:cs typeface="Malgun Gothic"/>
                </a:rPr>
                <a:t>≤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i="1" kern="0" spc="1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Malgun Gothic"/>
                  <a:ea typeface="Malgun Gothic"/>
                  <a:cs typeface="Malgun Gothic"/>
                </a:rPr>
                <a:t>≤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b</a:t>
              </a:r>
              <a:r>
                <a:rPr sz="900" i="1" kern="0" spc="1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上，且满足初值条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marL="57785" algn="l" rtl="0" eaLnBrk="0">
                <a:lnSpc>
                  <a:spcPct val="97000"/>
                </a:lnSpc>
                <a:spcBef>
                  <a:spcPts val="45"/>
                </a:spcBef>
                <a:tabLst/>
              </a:pP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件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marL="1261744" algn="l" rtl="0" eaLnBrk="0">
                <a:lnSpc>
                  <a:spcPts val="2191"/>
                </a:lnSpc>
                <a:tabLst>
                  <a:tab pos="3884929" algn="l"/>
                </a:tabLst>
              </a:pPr>
              <a:r>
                <a:rPr sz="1000" kern="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endParaRPr sz="1000" dirty="0">
                <a:latin typeface="Arial"/>
                <a:ea typeface="Arial"/>
                <a:cs typeface="Arial"/>
              </a:endParaRPr>
            </a:p>
          </p:txBody>
        </p:sp>
        <p:pic>
          <p:nvPicPr>
            <p:cNvPr id="100" name="picture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1249071" y="671378"/>
              <a:ext cx="2623616" cy="278373"/>
            </a:xfrm>
            <a:prstGeom prst="rect">
              <a:avLst/>
            </a:prstGeom>
          </p:spPr>
        </p:pic>
        <p:sp>
          <p:nvSpPr>
            <p:cNvPr id="102" name="textbox 102"/>
            <p:cNvSpPr/>
            <p:nvPr/>
          </p:nvSpPr>
          <p:spPr>
            <a:xfrm>
              <a:off x="680931" y="458005"/>
              <a:ext cx="71755" cy="10350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4445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12700" algn="l" rtl="0" eaLnBrk="0">
                <a:lnSpc>
                  <a:spcPct val="85000"/>
                </a:lnSpc>
                <a:tabLst/>
              </a:pPr>
              <a:r>
                <a:rPr sz="6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0</a:t>
              </a:r>
              <a:endParaRPr sz="600" dirty="0"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04" name="textbox 104"/>
            <p:cNvSpPr/>
            <p:nvPr/>
          </p:nvSpPr>
          <p:spPr>
            <a:xfrm>
              <a:off x="771486" y="389365"/>
              <a:ext cx="78105" cy="8318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3341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12700" algn="l" rtl="0" eaLnBrk="0">
                <a:lnSpc>
                  <a:spcPts val="454"/>
                </a:lnSpc>
                <a:tabLst/>
              </a:pPr>
              <a:r>
                <a:rPr sz="600" i="1" kern="0" spc="1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endParaRPr sz="600" dirty="0"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06" name="textbox 106"/>
            <p:cNvSpPr/>
            <p:nvPr/>
          </p:nvSpPr>
          <p:spPr>
            <a:xfrm>
              <a:off x="263215" y="455668"/>
              <a:ext cx="71755" cy="10350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4445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12700" algn="l" rtl="0" eaLnBrk="0">
                <a:lnSpc>
                  <a:spcPct val="85000"/>
                </a:lnSpc>
                <a:tabLst/>
              </a:pPr>
              <a:r>
                <a:rPr sz="6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0</a:t>
              </a:r>
              <a:endParaRPr sz="600" dirty="0">
                <a:latin typeface="Times New Roman"/>
                <a:ea typeface="Times New Roman"/>
                <a:cs typeface="Times New Roman"/>
              </a:endParaRPr>
            </a:p>
          </p:txBody>
        </p:sp>
        <p:sp>
          <p:nvSpPr>
            <p:cNvPr id="108" name="textbox 108"/>
            <p:cNvSpPr/>
            <p:nvPr/>
          </p:nvSpPr>
          <p:spPr>
            <a:xfrm>
              <a:off x="307314" y="378350"/>
              <a:ext cx="66675" cy="10287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5261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12700" algn="l" rtl="0" eaLnBrk="0">
                <a:lnSpc>
                  <a:spcPct val="84000"/>
                </a:lnSpc>
                <a:tabLst/>
              </a:pPr>
              <a:r>
                <a:rPr sz="600" kern="0" spc="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endParaRPr sz="6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pic>
        <p:nvPicPr>
          <p:cNvPr id="110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98856"/>
            <a:ext cx="5759958" cy="197688"/>
          </a:xfrm>
          <a:prstGeom prst="rect">
            <a:avLst/>
          </a:prstGeom>
        </p:spPr>
      </p:pic>
      <p:sp>
        <p:nvSpPr>
          <p:cNvPr id="112" name="textbox 112"/>
          <p:cNvSpPr/>
          <p:nvPr/>
        </p:nvSpPr>
        <p:spPr>
          <a:xfrm>
            <a:off x="99286" y="1144"/>
            <a:ext cx="823594" cy="2965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38734" algn="l" rtl="0" eaLnBrk="0">
              <a:lnSpc>
                <a:spcPts val="817"/>
              </a:lnSpc>
              <a:tabLst>
                <a:tab pos="114935" algn="l"/>
              </a:tabLst>
            </a:pPr>
            <a:r>
              <a:rPr sz="400" strike="sngStrike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9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32079" algn="l" rtl="0" eaLnBrk="0">
              <a:lnSpc>
                <a:spcPts val="862"/>
              </a:lnSpc>
              <a:tabLst>
                <a:tab pos="208279" algn="l"/>
              </a:tabLst>
            </a:pPr>
            <a:r>
              <a:rPr sz="400" strike="sngStrike" kern="0" spc="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7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引言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114" name="path 114"/>
          <p:cNvSpPr/>
          <p:nvPr/>
        </p:nvSpPr>
        <p:spPr>
          <a:xfrm>
            <a:off x="226933" y="199064"/>
            <a:ext cx="5060" cy="46589"/>
          </a:xfrm>
          <a:custGeom>
            <a:avLst/>
            <a:gdLst/>
            <a:ahLst/>
            <a:cxnLst/>
            <a:rect l="0" t="0" r="0" b="0"/>
            <a:pathLst>
              <a:path w="7" h="73">
                <a:moveTo>
                  <a:pt x="3" y="73"/>
                </a:moveTo>
                <a:lnTo>
                  <a:pt x="3" y="0"/>
                </a:lnTo>
              </a:path>
            </a:pathLst>
          </a:custGeom>
          <a:noFill/>
          <a:ln w="4611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16" name="path 116"/>
          <p:cNvSpPr/>
          <p:nvPr/>
        </p:nvSpPr>
        <p:spPr>
          <a:xfrm>
            <a:off x="133308" y="93980"/>
            <a:ext cx="5060" cy="44175"/>
          </a:xfrm>
          <a:custGeom>
            <a:avLst/>
            <a:gdLst/>
            <a:ahLst/>
            <a:cxnLst/>
            <a:rect l="0" t="0" r="0" b="0"/>
            <a:pathLst>
              <a:path w="7" h="69">
                <a:moveTo>
                  <a:pt x="3" y="69"/>
                </a:moveTo>
                <a:lnTo>
                  <a:pt x="3" y="0"/>
                </a:lnTo>
              </a:path>
            </a:pathLst>
          </a:custGeom>
          <a:noFill/>
          <a:ln w="437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8" name="picture 1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120" name="picture 1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122" name="picture 122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124" name="picture 124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126" name="picture 126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rot="21600000">
            <a:off x="319100" y="1289317"/>
            <a:ext cx="5121795" cy="970711"/>
            <a:chOff x="0" y="0"/>
            <a:chExt cx="5121795" cy="970711"/>
          </a:xfrm>
        </p:grpSpPr>
        <p:pic>
          <p:nvPicPr>
            <p:cNvPr id="128" name="picture 1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5121795" cy="970711"/>
            </a:xfrm>
            <a:prstGeom prst="rect">
              <a:avLst/>
            </a:prstGeom>
          </p:spPr>
        </p:pic>
        <p:sp>
          <p:nvSpPr>
            <p:cNvPr id="130" name="textbox 130"/>
            <p:cNvSpPr/>
            <p:nvPr/>
          </p:nvSpPr>
          <p:spPr>
            <a:xfrm>
              <a:off x="-12700" y="-12700"/>
              <a:ext cx="5147309" cy="100139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60960" algn="l" rtl="0" eaLnBrk="0">
                <a:lnSpc>
                  <a:spcPts val="1138"/>
                </a:lnSpc>
                <a:spcBef>
                  <a:spcPts val="2"/>
                </a:spcBef>
                <a:tabLst/>
              </a:pPr>
              <a:r>
                <a:rPr sz="900" kern="0" spc="7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叠加原理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marL="60325" algn="l" rtl="0" eaLnBrk="0">
                <a:lnSpc>
                  <a:spcPct val="98000"/>
                </a:lnSpc>
                <a:spcBef>
                  <a:spcPts val="411"/>
                </a:spcBef>
                <a:tabLst/>
              </a:pP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如果</a:t>
              </a:r>
              <a:r>
                <a:rPr sz="900" kern="0" spc="-7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1500" i="1" kern="0" spc="5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5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 </a:t>
              </a:r>
              <a:r>
                <a:rPr sz="1500" i="1" kern="0" spc="5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5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 · ·</a:t>
              </a:r>
              <a:r>
                <a:rPr sz="900" kern="0" spc="15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i="1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i="1" kern="0" spc="0" baseline="-1041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1000" kern="0" spc="50" baseline="-10417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−</a:t>
              </a:r>
              <a:r>
                <a:rPr sz="1000" kern="0" spc="50" baseline="-1041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6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是</a:t>
              </a:r>
              <a:r>
                <a:rPr sz="900" kern="0" spc="-2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(2)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的解，则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marL="1828800" algn="l" rtl="0" eaLnBrk="0">
                <a:lnSpc>
                  <a:spcPct val="90000"/>
                </a:lnSpc>
                <a:spcBef>
                  <a:spcPts val="1139"/>
                </a:spcBef>
                <a:tabLst/>
              </a:pPr>
              <a:r>
                <a:rPr sz="1500" i="1" kern="0" spc="7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c</a:t>
              </a:r>
              <a:r>
                <a:rPr sz="1000" kern="0" spc="7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1500" i="1" kern="0" spc="7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7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6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 +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</a:t>
              </a:r>
              <a:r>
                <a:rPr sz="900" kern="0" spc="-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 </a:t>
              </a:r>
              <a:r>
                <a:rPr sz="900" kern="0" spc="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+ </a:t>
              </a:r>
              <a:r>
                <a:rPr sz="900" i="1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c</a:t>
              </a:r>
              <a:r>
                <a:rPr sz="1000" i="1" kern="0" spc="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1000" kern="0" spc="70" baseline="-5208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−</a:t>
              </a:r>
              <a:r>
                <a:rPr sz="1000" kern="0" spc="7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1500" i="1" kern="0" spc="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i="1" kern="0" spc="0" baseline="-1041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1000" kern="0" spc="70" baseline="-10417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−</a:t>
              </a:r>
              <a:r>
                <a:rPr sz="1000" kern="0" spc="60" baseline="-1041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6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                                     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(3)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  <a:p>
              <a:pPr algn="l" rtl="0" eaLnBrk="0">
                <a:lnSpc>
                  <a:spcPct val="108000"/>
                </a:lnSpc>
                <a:tabLst/>
              </a:pPr>
              <a:endParaRPr sz="800" dirty="0">
                <a:latin typeface="Arial"/>
                <a:ea typeface="Arial"/>
                <a:cs typeface="Arial"/>
              </a:endParaRPr>
            </a:p>
            <a:p>
              <a:pPr algn="l" rtl="0" eaLnBrk="0">
                <a:lnSpc>
                  <a:spcPct val="7173"/>
                </a:lnSpc>
                <a:tabLst/>
              </a:pPr>
              <a:endParaRPr sz="100" dirty="0">
                <a:latin typeface="Arial"/>
                <a:ea typeface="Arial"/>
                <a:cs typeface="Arial"/>
              </a:endParaRPr>
            </a:p>
            <a:p>
              <a:pPr marL="60960" algn="l" rtl="0" eaLnBrk="0">
                <a:lnSpc>
                  <a:spcPct val="98000"/>
                </a:lnSpc>
                <a:tabLst/>
              </a:pP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也是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(2)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的解，其中 </a:t>
              </a:r>
              <a:r>
                <a:rPr sz="1500" i="1" kern="0" spc="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c</a:t>
              </a:r>
              <a:r>
                <a:rPr sz="1000" i="1" kern="0" spc="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i</a:t>
              </a:r>
              <a:r>
                <a:rPr sz="6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900" kern="0" spc="6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为任意常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数</a:t>
              </a:r>
              <a:endParaRPr sz="900" dirty="0">
                <a:latin typeface="SimSun"/>
                <a:ea typeface="SimSun"/>
                <a:cs typeface="SimSun"/>
              </a:endParaRPr>
            </a:p>
          </p:txBody>
        </p:sp>
      </p:grpSp>
      <p:sp>
        <p:nvSpPr>
          <p:cNvPr id="132" name="textbox 132"/>
          <p:cNvSpPr/>
          <p:nvPr/>
        </p:nvSpPr>
        <p:spPr>
          <a:xfrm>
            <a:off x="351722" y="2315784"/>
            <a:ext cx="5385434" cy="9671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55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indent="-635" algn="l" rtl="0" eaLnBrk="0">
              <a:lnSpc>
                <a:spcPct val="103000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对定义在区间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[α, 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]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上的函数</a:t>
            </a:r>
            <a:r>
              <a:rPr sz="900" kern="0" spc="-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i="1" kern="0" spc="4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4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 </a:t>
            </a:r>
            <a:r>
              <a:rPr sz="1500" i="1" kern="0" spc="4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4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· ·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500" i="1" kern="0" spc="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900" i="1" kern="0" spc="-2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i="1" kern="0" spc="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若存在不全为零的常数 </a:t>
            </a:r>
            <a:r>
              <a:rPr sz="1500" i="1" kern="0" spc="4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4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500" i="1" kern="0" spc="4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4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·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500" i="1" kern="0" spc="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sz="6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使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得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251585" algn="l" rtl="0" eaLnBrk="0">
              <a:lnSpc>
                <a:spcPct val="90000"/>
              </a:lnSpc>
              <a:spcBef>
                <a:spcPts val="1364"/>
              </a:spcBef>
              <a:tabLst/>
            </a:pPr>
            <a:r>
              <a:rPr sz="1500" i="1" kern="0" spc="4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4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500" i="1" kern="0" spc="4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4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4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4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1500" i="1" kern="0" spc="4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1000" kern="0" spc="4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 +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· ·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6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900" i="1" kern="0" spc="-2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6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三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    </a:t>
            </a:r>
            <a:r>
              <a:rPr sz="900" i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i="1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∈</a:t>
            </a:r>
            <a:r>
              <a:rPr sz="9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[</a:t>
            </a:r>
            <a:r>
              <a:rPr sz="900" i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900" i="1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]                                  (4)</a:t>
            </a:r>
            <a:endParaRPr sz="900" dirty="0">
              <a:latin typeface="Times New Roman"/>
              <a:ea typeface="Times New Roman"/>
              <a:cs typeface="Times New Roman"/>
            </a:endParaRPr>
          </a:p>
          <a:p>
            <a:pPr marL="15240" algn="l" rtl="0" eaLnBrk="0">
              <a:lnSpc>
                <a:spcPts val="1100"/>
              </a:lnSpc>
              <a:spcBef>
                <a:spcPts val="348"/>
              </a:spcBef>
              <a:tabLst/>
            </a:pPr>
            <a:r>
              <a:rPr sz="9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则称这些函数在此区间上线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性相关，否则称线性无关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如函数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1, </a:t>
            </a:r>
            <a:r>
              <a:rPr sz="9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900" i="1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000" kern="0" spc="60" baseline="4019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· ·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000" i="1" kern="0" spc="0" baseline="4019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000" kern="0" spc="60" baseline="40195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000" kern="0" spc="60" baseline="40195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6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在任何区间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3970" algn="l" rtl="0" eaLnBrk="0">
              <a:lnSpc>
                <a:spcPts val="1230"/>
              </a:lnSpc>
              <a:tabLst/>
            </a:pPr>
            <a:r>
              <a:rPr sz="1500" kern="0" spc="30" baseline="-12722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上线性无关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</a:t>
            </a:r>
            <a:r>
              <a:rPr sz="9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</a:t>
            </a:r>
            <a:r>
              <a:rPr sz="600" kern="0" spc="20" dirty="0">
                <a:solidFill>
                  <a:srgbClr val="D6D6F0">
                    <a:alpha val="100000"/>
                  </a:srgbClr>
                </a:solidFill>
                <a:latin typeface="Arial"/>
                <a:ea typeface="Arial"/>
                <a:cs typeface="Arial"/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D6D6F0"/>
                      <wpsdc:folHlinkClr xmlns:wpsdc="http://www.wps.cn/officeDocument/2017/drawingmlCustomData" val="D6D6F0"/>
                      <wpsdc:hlinkUnderline xmlns:wpsdc="http://www.wps.cn/officeDocument/2017/drawingmlCustomData" val="0"/>
                    </a:ext>
                  </a:extLst>
                </a:hlinkClick>
              </a:rPr>
              <a:t>·</a:t>
            </a:r>
            <a:r>
              <a:rPr sz="600" kern="0" spc="300" dirty="0">
                <a:solidFill>
                  <a:srgbClr val="ADADE0">
                    <a:alpha val="100000"/>
                  </a:srgbClr>
                </a:solidFill>
                <a:latin typeface="Arial"/>
                <a:ea typeface="Arial"/>
                <a:cs typeface="Arial"/>
              </a:rPr>
              <a:t>-</a:t>
            </a:r>
            <a:r>
              <a:rPr sz="600" kern="0" spc="40" dirty="0">
                <a:solidFill>
                  <a:srgbClr val="ADADE0">
                    <a:alpha val="100000"/>
                  </a:srgbClr>
                </a:solidFill>
                <a:latin typeface="Arial"/>
                <a:ea typeface="Arial"/>
                <a:cs typeface="Arial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ADADE0"/>
                      <wpsdc:folHlinkClr xmlns:wpsdc="http://www.wps.cn/officeDocument/2017/drawingmlCustomData" val="ADADE0"/>
                      <wpsdc:hlinkUnderline xmlns:wpsdc="http://www.wps.cn/officeDocument/2017/drawingmlCustomData" val="0"/>
                    </a:ext>
                  </a:extLst>
                </a:hlinkClick>
              </a:rPr>
              <a:t>    </a:t>
            </a:r>
            <a:r>
              <a:rPr sz="600" kern="0" spc="300" dirty="0">
                <a:solidFill>
                  <a:srgbClr val="D6D6F0">
                    <a:alpha val="100000"/>
                  </a:srgbClr>
                </a:solidFill>
                <a:latin typeface="Arial"/>
                <a:ea typeface="Arial"/>
                <a:cs typeface="Arial"/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D6D6F0"/>
                      <wpsdc:folHlinkClr xmlns:wpsdc="http://www.wps.cn/officeDocument/2017/drawingmlCustomData" val="D6D6F0"/>
                      <wpsdc:hlinkUnderline xmlns:wpsdc="http://www.wps.cn/officeDocument/2017/drawingmlCustomData" val="0"/>
                    </a:ext>
                  </a:extLst>
                </a:hlinkClick>
              </a:rPr>
              <a:t>·</a:t>
            </a:r>
            <a:r>
              <a:rPr sz="600" kern="0" spc="10" dirty="0">
                <a:solidFill>
                  <a:srgbClr val="D6D6F0">
                    <a:alpha val="100000"/>
                  </a:srgbClr>
                </a:solidFill>
                <a:latin typeface="Arial"/>
                <a:ea typeface="Arial"/>
                <a:cs typeface="Arial"/>
                <a:hlinkClick r:id="rId4" tooltip="" action="ppaction://hlinksldjump">
                  <a:extLst>
                    <a:ext uri="{DAF060AB-1E55-43B9-8AAB-6FB025537F2F}">
                      <wpsdc:hlinkClr xmlns:wpsdc="http://www.wps.cn/officeDocument/2017/drawingmlCustomData" val="D6D6F0"/>
                      <wpsdc:folHlinkClr xmlns:wpsdc="http://www.wps.cn/officeDocument/2017/drawingmlCustomData" val="D6D6F0"/>
                      <wpsdc:hlinkUnderline xmlns:wpsdc="http://www.wps.cn/officeDocument/2017/drawingmlCustomData" val="0"/>
                    </a:ext>
                  </a:extLst>
                </a:hlinkClick>
              </a:rPr>
              <a:t>         </a:t>
            </a:r>
            <a:r>
              <a:rPr sz="600" kern="0" spc="300" dirty="0">
                <a:solidFill>
                  <a:srgbClr val="D6D6F0">
                    <a:alpha val="100000"/>
                  </a:srgbClr>
                </a:solidFill>
                <a:latin typeface="Arial"/>
                <a:ea typeface="Arial"/>
                <a:cs typeface="Arial"/>
                <a:hlinkClick r:id="rId3" tooltip="" action="ppaction://hlinksldjump">
                  <a:extLst>
                    <a:ext uri="{DAF060AB-1E55-43B9-8AAB-6FB025537F2F}">
                      <wpsdc:hlinkClr xmlns:wpsdc="http://www.wps.cn/officeDocument/2017/drawingmlCustomData" val="D6D6F0"/>
                      <wpsdc:folHlinkClr xmlns:wpsdc="http://www.wps.cn/officeDocument/2017/drawingmlCustomData" val="D6D6F0"/>
                      <wpsdc:hlinkUnderline xmlns:wpsdc="http://www.wps.cn/officeDocument/2017/drawingmlCustomData" val="0"/>
                    </a:ext>
                  </a:extLst>
                </a:hlinkClick>
              </a:rPr>
              <a:t>·</a:t>
            </a:r>
            <a:r>
              <a:rPr sz="600" kern="0" spc="10" dirty="0">
                <a:solidFill>
                  <a:srgbClr val="D6D6F0">
                    <a:alpha val="100000"/>
                  </a:srgbClr>
                </a:solidFill>
                <a:latin typeface="Arial"/>
                <a:ea typeface="Arial"/>
                <a:cs typeface="Arial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D6D6F0"/>
                      <wpsdc:folHlinkClr xmlns:wpsdc="http://www.wps.cn/officeDocument/2017/drawingmlCustomData" val="D6D6F0"/>
                      <wpsdc:hlinkUnderline xmlns:wpsdc="http://www.wps.cn/officeDocument/2017/drawingmlCustomData" val="0"/>
                    </a:ext>
                  </a:extLst>
                </a:hlinkClick>
              </a:rPr>
              <a:t>         </a:t>
            </a:r>
            <a:r>
              <a:rPr sz="600" kern="0" spc="300" dirty="0">
                <a:solidFill>
                  <a:srgbClr val="D6D6F0">
                    <a:alpha val="100000"/>
                  </a:srgbClr>
                </a:solidFill>
                <a:latin typeface="Arial"/>
                <a:ea typeface="Arial"/>
                <a:cs typeface="Arial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D6D6F0"/>
                      <wpsdc:folHlinkClr xmlns:wpsdc="http://www.wps.cn/officeDocument/2017/drawingmlCustomData" val="D6D6F0"/>
                      <wpsdc:hlinkUnderline xmlns:wpsdc="http://www.wps.cn/officeDocument/2017/drawingmlCustomData" val="0"/>
                    </a:ext>
                  </a:extLst>
                </a:hlinkClick>
              </a:rPr>
              <a:t>4</a:t>
            </a:r>
            <a:r>
              <a:rPr sz="600" kern="0" spc="0" dirty="0">
                <a:solidFill>
                  <a:srgbClr val="D6D6F0">
                    <a:alpha val="100000"/>
                  </a:srgbClr>
                </a:solidFill>
                <a:latin typeface="Arial"/>
                <a:ea typeface="Arial"/>
                <a:cs typeface="Arial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D6D6F0"/>
                      <wpsdc:folHlinkClr xmlns:wpsdc="http://www.wps.cn/officeDocument/2017/drawingmlCustomData" val="D6D6F0"/>
                      <wpsdc:hlinkUnderline xmlns:wpsdc="http://www.wps.cn/officeDocument/2017/drawingmlCustomData" val="0"/>
                    </a:ext>
                  </a:extLst>
                </a:hlinkClick>
              </a:rPr>
              <a:t>       </a:t>
            </a:r>
            <a:r>
              <a:rPr sz="600" kern="0" spc="300" dirty="0">
                <a:solidFill>
                  <a:srgbClr val="D6D6F0">
                    <a:alpha val="100000"/>
                  </a:srgbClr>
                </a:solidFill>
                <a:latin typeface="Arial"/>
                <a:ea typeface="Arial"/>
                <a:cs typeface="Arial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D6D6F0"/>
                      <wpsdc:folHlinkClr xmlns:wpsdc="http://www.wps.cn/officeDocument/2017/drawingmlCustomData" val="D6D6F0"/>
                      <wpsdc:hlinkUnderline xmlns:wpsdc="http://www.wps.cn/officeDocument/2017/drawingmlCustomData" val="0"/>
                    </a:ext>
                  </a:extLst>
                </a:hlinkClick>
              </a:rPr>
              <a:t>b</a:t>
            </a:r>
            <a:endParaRPr sz="600" dirty="0">
              <a:latin typeface="Arial"/>
              <a:ea typeface="Arial"/>
              <a:cs typeface="Arial"/>
            </a:endParaRPr>
          </a:p>
        </p:txBody>
      </p:sp>
      <p:pic>
        <p:nvPicPr>
          <p:cNvPr id="134" name="picture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007168" y="3141142"/>
            <a:ext cx="58392" cy="32991"/>
          </a:xfrm>
          <a:prstGeom prst="rect">
            <a:avLst/>
          </a:prstGeom>
        </p:spPr>
      </p:pic>
      <p:pic>
        <p:nvPicPr>
          <p:cNvPr id="136" name="picture 1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5186298" y="3113494"/>
            <a:ext cx="529983" cy="120205"/>
          </a:xfrm>
          <a:prstGeom prst="rect">
            <a:avLst/>
          </a:prstGeom>
        </p:spPr>
      </p:pic>
      <p:pic>
        <p:nvPicPr>
          <p:cNvPr id="138" name="picture 1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639258" y="3113494"/>
            <a:ext cx="189788" cy="120205"/>
          </a:xfrm>
          <a:prstGeom prst="rect">
            <a:avLst/>
          </a:prstGeom>
        </p:spPr>
      </p:pic>
      <p:pic>
        <p:nvPicPr>
          <p:cNvPr id="140" name="picture 1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375746" y="3113494"/>
            <a:ext cx="189788" cy="120205"/>
          </a:xfrm>
          <a:prstGeom prst="rect">
            <a:avLst/>
          </a:prstGeom>
        </p:spPr>
      </p:pic>
      <p:pic>
        <p:nvPicPr>
          <p:cNvPr id="142" name="picture 14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224739" y="3113494"/>
            <a:ext cx="75907" cy="120205"/>
          </a:xfrm>
          <a:prstGeom prst="rect">
            <a:avLst/>
          </a:prstGeom>
        </p:spPr>
      </p:pic>
      <p:pic>
        <p:nvPicPr>
          <p:cNvPr id="144" name="picture 14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0" y="98856"/>
            <a:ext cx="5759958" cy="552704"/>
          </a:xfrm>
          <a:prstGeom prst="rect">
            <a:avLst/>
          </a:prstGeom>
        </p:spPr>
      </p:pic>
      <p:sp>
        <p:nvSpPr>
          <p:cNvPr id="146" name="textbox 146"/>
          <p:cNvSpPr/>
          <p:nvPr/>
        </p:nvSpPr>
        <p:spPr>
          <a:xfrm>
            <a:off x="99286" y="1144"/>
            <a:ext cx="2390139" cy="6159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13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38734" algn="l" rtl="0" eaLnBrk="0">
              <a:lnSpc>
                <a:spcPts val="817"/>
              </a:lnSpc>
              <a:tabLst>
                <a:tab pos="114935" algn="l"/>
              </a:tabLst>
            </a:pPr>
            <a:r>
              <a:rPr sz="400" strike="sngStrike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9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14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32079" algn="l" rtl="0" eaLnBrk="0">
              <a:lnSpc>
                <a:spcPts val="862"/>
              </a:lnSpc>
              <a:tabLst>
                <a:tab pos="208279" algn="l"/>
              </a:tabLst>
            </a:pPr>
            <a:r>
              <a:rPr sz="400" strike="sngStrike" kern="0" spc="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15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齐次方程组的性质和</a:t>
            </a: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15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解的结构</a:t>
            </a:r>
            <a:endParaRPr sz="4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15240" algn="l" rtl="0" eaLnBrk="0">
              <a:lnSpc>
                <a:spcPct val="97000"/>
              </a:lnSpc>
              <a:spcBef>
                <a:spcPts val="2"/>
              </a:spcBef>
              <a:tabLst/>
            </a:pPr>
            <a:r>
              <a:rPr sz="1400" kern="0" spc="3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齐次方程组的性质和解的结</a:t>
            </a:r>
            <a:r>
              <a:rPr sz="1400" kern="0" spc="2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构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sp>
        <p:nvSpPr>
          <p:cNvPr id="148" name="path 148"/>
          <p:cNvSpPr/>
          <p:nvPr/>
        </p:nvSpPr>
        <p:spPr>
          <a:xfrm>
            <a:off x="226933" y="199064"/>
            <a:ext cx="5060" cy="46589"/>
          </a:xfrm>
          <a:custGeom>
            <a:avLst/>
            <a:gdLst/>
            <a:ahLst/>
            <a:cxnLst/>
            <a:rect l="0" t="0" r="0" b="0"/>
            <a:pathLst>
              <a:path w="7" h="73">
                <a:moveTo>
                  <a:pt x="3" y="73"/>
                </a:moveTo>
                <a:lnTo>
                  <a:pt x="3" y="0"/>
                </a:lnTo>
              </a:path>
            </a:pathLst>
          </a:custGeom>
          <a:noFill/>
          <a:ln w="4611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0" name="path 150"/>
          <p:cNvSpPr/>
          <p:nvPr/>
        </p:nvSpPr>
        <p:spPr>
          <a:xfrm>
            <a:off x="133308" y="93980"/>
            <a:ext cx="5060" cy="44175"/>
          </a:xfrm>
          <a:custGeom>
            <a:avLst/>
            <a:gdLst/>
            <a:ahLst/>
            <a:cxnLst/>
            <a:rect l="0" t="0" r="0" b="0"/>
            <a:pathLst>
              <a:path w="7" h="69">
                <a:moveTo>
                  <a:pt x="3" y="69"/>
                </a:moveTo>
                <a:lnTo>
                  <a:pt x="3" y="0"/>
                </a:lnTo>
              </a:path>
            </a:pathLst>
          </a:custGeom>
          <a:noFill/>
          <a:ln w="437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2" name="textbox 152"/>
          <p:cNvSpPr/>
          <p:nvPr/>
        </p:nvSpPr>
        <p:spPr>
          <a:xfrm>
            <a:off x="1879727" y="833252"/>
            <a:ext cx="3533140" cy="3041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37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6034" algn="l" rtl="0" eaLnBrk="0">
              <a:lnSpc>
                <a:spcPct val="67000"/>
              </a:lnSpc>
              <a:tabLst/>
            </a:pPr>
            <a:r>
              <a:rPr sz="1500" i="1" kern="0" spc="6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000" i="1" kern="0" spc="60" baseline="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500" i="1" kern="0" spc="6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r>
              <a:rPr sz="900" i="1" kern="0" spc="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1500" i="1" kern="0" spc="6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</a:t>
            </a:r>
            <a:r>
              <a:rPr sz="1000" i="1" kern="0" spc="60" baseline="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1000" kern="0" spc="60" baseline="26044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−</a:t>
            </a:r>
            <a:r>
              <a:rPr sz="1000" kern="0" spc="60" baseline="26044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500" i="1" kern="0" spc="6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x</a:t>
            </a:r>
            <a:endParaRPr sz="1500" baseline="-3472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ts val="1404"/>
              </a:lnSpc>
              <a:tabLst>
                <a:tab pos="3519804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154" name="picture 15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1892427" y="945960"/>
            <a:ext cx="3507577" cy="1783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 rot="21600000">
            <a:off x="319100" y="871462"/>
            <a:ext cx="5121795" cy="1550479"/>
            <a:chOff x="0" y="0"/>
            <a:chExt cx="5121795" cy="1550479"/>
          </a:xfrm>
        </p:grpSpPr>
        <p:pic>
          <p:nvPicPr>
            <p:cNvPr id="156" name="picture 15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5121795" cy="1550479"/>
            </a:xfrm>
            <a:prstGeom prst="rect">
              <a:avLst/>
            </a:prstGeom>
          </p:spPr>
        </p:pic>
        <p:sp>
          <p:nvSpPr>
            <p:cNvPr id="158" name="textbox 158"/>
            <p:cNvSpPr/>
            <p:nvPr/>
          </p:nvSpPr>
          <p:spPr>
            <a:xfrm>
              <a:off x="-12700" y="-12700"/>
              <a:ext cx="5147309" cy="1576069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5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68580" algn="l" rtl="0" eaLnBrk="0">
                <a:lnSpc>
                  <a:spcPts val="1124"/>
                </a:lnSpc>
                <a:spcBef>
                  <a:spcPts val="2"/>
                </a:spcBef>
                <a:tabLst/>
              </a:pPr>
              <a:r>
                <a:rPr sz="900" kern="0" spc="7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朗斯基行列式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marL="65405" indent="-7620" algn="l" rtl="0" eaLnBrk="0">
                <a:lnSpc>
                  <a:spcPct val="103000"/>
                </a:lnSpc>
                <a:spcBef>
                  <a:spcPts val="445"/>
                </a:spcBef>
                <a:tabLst/>
              </a:pP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对在区间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[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b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]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上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k</a:t>
              </a:r>
              <a:r>
                <a:rPr sz="900" i="1" kern="0" spc="1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个</a:t>
              </a:r>
              <a:r>
                <a:rPr sz="900" kern="0" spc="-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k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−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900" kern="0" spc="1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次可微的函数</a:t>
              </a:r>
              <a:r>
                <a:rPr sz="900" kern="0" spc="-7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1500" i="1" kern="0" spc="5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5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 </a:t>
              </a:r>
              <a:r>
                <a:rPr sz="1500" i="1" kern="0" spc="5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5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 · ·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sz="1500" i="1" kern="0" spc="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900" i="1" kern="0" spc="-2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i="1" kern="0" spc="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k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</a:t>
              </a:r>
              <a:r>
                <a:rPr sz="900" kern="0" spc="1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定义它们的朗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斯基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          </a:t>
              </a:r>
              <a:r>
                <a:rPr sz="900" kern="0" spc="1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Wronsky</a:t>
              </a:r>
              <a:r>
                <a:rPr sz="900" kern="0" spc="1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8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17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行列式为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marL="2298700" algn="l" rtl="0" eaLnBrk="0">
                <a:lnSpc>
                  <a:spcPts val="1225"/>
                </a:lnSpc>
                <a:spcBef>
                  <a:spcPts val="1164"/>
                </a:spcBef>
                <a:tabLst/>
              </a:pPr>
              <a:r>
                <a:rPr sz="1500" kern="0" spc="-100" baseline="50944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</a:t>
              </a:r>
              <a:r>
                <a:rPr sz="900" kern="0" spc="-1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</a:t>
              </a:r>
              <a:r>
                <a:rPr sz="900" kern="0" spc="3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</a:t>
              </a:r>
              <a:r>
                <a:rPr sz="1500" i="1" kern="0" spc="-100" baseline="232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-100" baseline="349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6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500" kern="0" spc="0" baseline="580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1500" i="1" kern="0" spc="0" baseline="580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1500" kern="0" spc="0" baseline="580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 </a:t>
              </a:r>
              <a:r>
                <a:rPr sz="900" kern="0" spc="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</a:t>
              </a:r>
              <a:r>
                <a:rPr sz="1500" i="1" kern="0" spc="0" baseline="232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0" baseline="349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r>
                <a:rPr sz="6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500" kern="0" spc="0" baseline="580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1500" i="1" kern="0" spc="0" baseline="580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1500" kern="0" spc="0" baseline="580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    </a:t>
              </a:r>
              <a:r>
                <a:rPr sz="1500" kern="0" spc="0" baseline="5801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1500" kern="0" spc="0" baseline="5801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1500" kern="0" spc="0" baseline="5801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</a:t>
              </a:r>
              <a:r>
                <a:rPr sz="900" kern="0" spc="2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      </a:t>
              </a:r>
              <a:r>
                <a:rPr sz="1500" i="1" kern="0" spc="0" baseline="232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900" i="1" kern="0" spc="-1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i="1" kern="0" spc="0" baseline="349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k</a:t>
              </a:r>
              <a:r>
                <a:rPr sz="600" i="1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500" kern="0" spc="0" baseline="580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1500" i="1" kern="0" spc="0" baseline="580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1500" kern="0" spc="0" baseline="580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</a:t>
              </a:r>
              <a:r>
                <a:rPr sz="1500" kern="0" spc="0" baseline="50944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  <a:p>
              <a:pPr marL="817244" algn="l" rtl="0" eaLnBrk="0">
                <a:lnSpc>
                  <a:spcPts val="2480"/>
                </a:lnSpc>
                <a:tabLst>
                  <a:tab pos="4355465" algn="l"/>
                </a:tabLst>
              </a:pPr>
              <a:r>
                <a:rPr sz="1000" kern="0" spc="0" dirty="0">
                  <a:solidFill>
                    <a:srgbClr val="000000">
                      <a:alpha val="100000"/>
                    </a:srgbClr>
                  </a:solidFill>
                  <a:latin typeface="Arial"/>
                  <a:ea typeface="Arial"/>
                  <a:cs typeface="Arial"/>
                </a:rPr>
                <a:t>	</a:t>
              </a:r>
              <a:endParaRPr sz="1000" dirty="0">
                <a:latin typeface="Arial"/>
                <a:ea typeface="Arial"/>
                <a:cs typeface="Arial"/>
              </a:endParaRPr>
            </a:p>
            <a:p>
              <a:pPr marL="2298700" algn="l" rtl="0" eaLnBrk="0">
                <a:lnSpc>
                  <a:spcPct val="83000"/>
                </a:lnSpc>
                <a:spcBef>
                  <a:spcPts val="1"/>
                </a:spcBef>
                <a:tabLst/>
              </a:pPr>
              <a:r>
                <a:rPr sz="5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                                                                                                                            ,</a:t>
              </a:r>
              <a:endParaRPr sz="500" dirty="0">
                <a:latin typeface="Times New Roman"/>
                <a:ea typeface="Times New Roman"/>
                <a:cs typeface="Times New Roman"/>
              </a:endParaRPr>
            </a:p>
            <a:p>
              <a:pPr marL="2298700" algn="l" rtl="0" eaLnBrk="0">
                <a:lnSpc>
                  <a:spcPts val="1303"/>
                </a:lnSpc>
                <a:tabLst/>
              </a:pPr>
              <a:r>
                <a:rPr sz="1500" kern="0" spc="-130" baseline="5950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</a:t>
              </a:r>
              <a:r>
                <a:rPr sz="900" kern="0" spc="-13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i="1" kern="0" spc="-13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10" baseline="-305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1000" kern="0" spc="10" baseline="4237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1000" i="1" kern="0" spc="10" baseline="4237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k</a:t>
              </a:r>
              <a:r>
                <a:rPr sz="1000" kern="0" spc="10" baseline="42373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−</a:t>
              </a:r>
              <a:r>
                <a:rPr sz="1000" kern="0" spc="10" baseline="4237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1)</a:t>
              </a:r>
              <a:r>
                <a:rPr sz="600" kern="0" spc="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500" kern="0" spc="10" baseline="-300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1500" i="1" kern="0" spc="10" baseline="-300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1500" kern="0" spc="10" baseline="-300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3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</a:t>
              </a:r>
              <a:r>
                <a:rPr sz="1500" i="1" kern="0" spc="10" baseline="-300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10" baseline="-305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r>
                <a:rPr sz="1000" kern="0" spc="10" baseline="4237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1000" i="1" kern="0" spc="10" baseline="4237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k</a:t>
              </a:r>
              <a:r>
                <a:rPr sz="1000" kern="0" spc="10" baseline="42373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−</a:t>
              </a:r>
              <a:r>
                <a:rPr sz="1000" kern="0" spc="10" baseline="4237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1)</a:t>
              </a:r>
              <a:r>
                <a:rPr sz="600" kern="0" spc="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500" kern="0" spc="10" baseline="-300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1500" i="1" kern="0" spc="10" baseline="-300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1500" kern="0" spc="10" baseline="-300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   </a:t>
              </a:r>
              <a:r>
                <a:rPr sz="1500" kern="0" spc="10" baseline="-3003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</a:t>
              </a:r>
              <a:r>
                <a:rPr sz="900" kern="0" spc="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1500" kern="0" spc="10" baseline="-3003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</a:t>
              </a:r>
              <a:r>
                <a:rPr sz="900" kern="0" spc="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1500" kern="0" spc="10" baseline="-3003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</a:t>
              </a:r>
              <a:r>
                <a:rPr sz="900" kern="0" spc="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   </a:t>
              </a:r>
              <a:r>
                <a:rPr sz="1500" i="1" kern="0" spc="0" baseline="-300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i="1" kern="0" spc="0" baseline="-3575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k</a:t>
              </a:r>
              <a:r>
                <a:rPr sz="1000" kern="0" spc="10" baseline="4237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1000" i="1" kern="0" spc="10" baseline="4237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k</a:t>
              </a:r>
              <a:r>
                <a:rPr sz="1000" kern="0" spc="10" baseline="42373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−</a:t>
              </a:r>
              <a:r>
                <a:rPr sz="1000" kern="0" spc="10" baseline="4237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1)</a:t>
              </a:r>
              <a:r>
                <a:rPr sz="600" kern="0" spc="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500" kern="0" spc="10" baseline="-300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1500" i="1" kern="0" spc="10" baseline="-300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1500" kern="0" spc="10" baseline="-3003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-7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500" kern="0" spc="10" baseline="5950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</a:t>
              </a:r>
              <a:r>
                <a:rPr sz="1500" kern="0" spc="10" baseline="1783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</a:t>
              </a:r>
              <a:endParaRPr sz="1500" baseline="17831" dirty="0">
                <a:latin typeface="Times New Roman"/>
                <a:ea typeface="Times New Roman"/>
                <a:cs typeface="Times New Roman"/>
              </a:endParaRPr>
            </a:p>
          </p:txBody>
        </p:sp>
        <p:pic>
          <p:nvPicPr>
            <p:cNvPr id="160" name="picture 16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804813" y="832671"/>
              <a:ext cx="3538390" cy="315000"/>
            </a:xfrm>
            <a:prstGeom prst="rect">
              <a:avLst/>
            </a:prstGeom>
          </p:spPr>
        </p:pic>
      </p:grpSp>
      <p:sp>
        <p:nvSpPr>
          <p:cNvPr id="162" name="rect 162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64" name="rect 164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66" name="picture 166">
            <a:hlinkClick r:id="rId5" tooltip="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7911" y="164655"/>
            <a:ext cx="822413" cy="120192"/>
          </a:xfrm>
          <a:prstGeom prst="rect">
            <a:avLst/>
          </a:prstGeom>
        </p:spPr>
      </p:pic>
      <p:sp>
        <p:nvSpPr>
          <p:cNvPr id="168" name="textbox 168"/>
          <p:cNvSpPr/>
          <p:nvPr/>
        </p:nvSpPr>
        <p:spPr>
          <a:xfrm>
            <a:off x="-12700" y="1144"/>
            <a:ext cx="5785484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901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7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170" name="path 170"/>
          <p:cNvSpPr/>
          <p:nvPr/>
        </p:nvSpPr>
        <p:spPr>
          <a:xfrm>
            <a:off x="133308" y="96294"/>
            <a:ext cx="68316" cy="48718"/>
          </a:xfrm>
          <a:custGeom>
            <a:avLst/>
            <a:gdLst/>
            <a:ahLst/>
            <a:cxnLst/>
            <a:rect l="0" t="0" r="0" b="0"/>
            <a:pathLst>
              <a:path w="107" h="76">
                <a:moveTo>
                  <a:pt x="3" y="76"/>
                </a:moveTo>
                <a:lnTo>
                  <a:pt x="3" y="0"/>
                </a:lnTo>
                <a:moveTo>
                  <a:pt x="7" y="72"/>
                </a:moveTo>
                <a:lnTo>
                  <a:pt x="107" y="72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2" name="textbox 172"/>
          <p:cNvSpPr/>
          <p:nvPr/>
        </p:nvSpPr>
        <p:spPr>
          <a:xfrm>
            <a:off x="297678" y="198832"/>
            <a:ext cx="845819" cy="88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齐次方程组的性质和解的结构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pic>
        <p:nvPicPr>
          <p:cNvPr id="174" name="picture 1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176" name="picture 17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178" name="picture 178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180" name="picture 180">
            <a:hlinkClick r:id="rId13" tooltip="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182" name="picture 182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  <p:sp>
        <p:nvSpPr>
          <p:cNvPr id="184" name="path 184"/>
          <p:cNvSpPr/>
          <p:nvPr/>
        </p:nvSpPr>
        <p:spPr>
          <a:xfrm>
            <a:off x="226933" y="190703"/>
            <a:ext cx="5060" cy="51130"/>
          </a:xfrm>
          <a:custGeom>
            <a:avLst/>
            <a:gdLst/>
            <a:ahLst/>
            <a:cxnLst/>
            <a:rect l="0" t="0" r="0" b="0"/>
            <a:pathLst>
              <a:path w="7" h="80">
                <a:moveTo>
                  <a:pt x="3" y="80"/>
                </a:moveTo>
                <a:lnTo>
                  <a:pt x="3" y="0"/>
                </a:lnTo>
              </a:path>
            </a:pathLst>
          </a:custGeom>
          <a:noFill/>
          <a:ln w="5060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box 186"/>
          <p:cNvSpPr/>
          <p:nvPr/>
        </p:nvSpPr>
        <p:spPr>
          <a:xfrm>
            <a:off x="352734" y="1459956"/>
            <a:ext cx="3122929" cy="10071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70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7000"/>
              </a:lnSpc>
              <a:tabLst/>
            </a:pP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其的逆不一定成立，如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809114" algn="l" rtl="0" eaLnBrk="0">
              <a:lnSpc>
                <a:spcPts val="2987"/>
              </a:lnSpc>
              <a:tabLst>
                <a:tab pos="310959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6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1826895" algn="l" rtl="0" eaLnBrk="0">
              <a:lnSpc>
                <a:spcPts val="2987"/>
              </a:lnSpc>
              <a:spcBef>
                <a:spcPts val="2"/>
              </a:spcBef>
              <a:tabLst>
                <a:tab pos="3091814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</p:txBody>
      </p:sp>
      <p:pic>
        <p:nvPicPr>
          <p:cNvPr id="188" name="picture 1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180132" y="2074501"/>
            <a:ext cx="1264732" cy="379448"/>
          </a:xfrm>
          <a:prstGeom prst="rect">
            <a:avLst/>
          </a:prstGeom>
        </p:spPr>
      </p:pic>
      <p:pic>
        <p:nvPicPr>
          <p:cNvPr id="190" name="picture 1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2162378" y="1606354"/>
            <a:ext cx="1300229" cy="379448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 rot="21600000">
            <a:off x="319100" y="824739"/>
            <a:ext cx="5121795" cy="566813"/>
            <a:chOff x="0" y="0"/>
            <a:chExt cx="5121795" cy="566813"/>
          </a:xfrm>
        </p:grpSpPr>
        <p:pic>
          <p:nvPicPr>
            <p:cNvPr id="192" name="picture 1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600000">
              <a:off x="0" y="0"/>
              <a:ext cx="5121795" cy="566813"/>
            </a:xfrm>
            <a:prstGeom prst="rect">
              <a:avLst/>
            </a:prstGeom>
          </p:spPr>
        </p:pic>
        <p:sp>
          <p:nvSpPr>
            <p:cNvPr id="194" name="textbox 194"/>
            <p:cNvSpPr/>
            <p:nvPr/>
          </p:nvSpPr>
          <p:spPr>
            <a:xfrm>
              <a:off x="-12700" y="-12700"/>
              <a:ext cx="5147309" cy="59245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4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60960" algn="l" rtl="0" eaLnBrk="0">
                <a:lnSpc>
                  <a:spcPts val="1124"/>
                </a:lnSpc>
                <a:spcBef>
                  <a:spcPts val="1"/>
                </a:spcBef>
                <a:tabLst/>
              </a:pPr>
              <a:r>
                <a:rPr sz="900" kern="0" spc="3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定理</a:t>
              </a:r>
              <a:r>
                <a:rPr sz="900" kern="0" spc="-5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3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  <a:p>
              <a:pPr marL="58419" algn="l" rtl="0" eaLnBrk="0">
                <a:lnSpc>
                  <a:spcPct val="94000"/>
                </a:lnSpc>
                <a:spcBef>
                  <a:spcPts val="446"/>
                </a:spcBef>
                <a:tabLst/>
              </a:pP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若函数</a:t>
              </a:r>
              <a:r>
                <a:rPr sz="900" kern="0" spc="-7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1500" i="1" kern="0" spc="4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4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 </a:t>
              </a:r>
              <a:r>
                <a:rPr sz="1500" i="1" kern="0" spc="4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4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 · ·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sz="900" i="1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i="1" kern="0" spc="0" baseline="-1041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6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在区间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[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b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]</a:t>
              </a:r>
              <a:r>
                <a:rPr sz="900" kern="0" spc="1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上线性相关，则在区间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[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b</a:t>
              </a:r>
              <a:r>
                <a:rPr sz="900" kern="0" spc="3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]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3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上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marL="79375" algn="l" rtl="0" eaLnBrk="0">
                <a:lnSpc>
                  <a:spcPts val="1195"/>
                </a:lnSpc>
                <a:tabLst/>
              </a:pPr>
              <a:r>
                <a:rPr sz="900" i="1" kern="0" spc="3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W</a:t>
              </a:r>
              <a:r>
                <a:rPr sz="900" kern="0" spc="3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[</a:t>
              </a:r>
              <a:r>
                <a:rPr sz="900" i="1" kern="0" spc="3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600" kern="0" spc="3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 </a:t>
              </a:r>
              <a:r>
                <a:rPr sz="900" kern="0" spc="3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3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3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 </a:t>
              </a:r>
              <a:r>
                <a:rPr sz="1500" i="1" kern="0" spc="30" baseline="-1704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30" baseline="-2556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r>
                <a:rPr sz="600" kern="0" spc="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 </a:t>
              </a:r>
              <a:r>
                <a:rPr sz="900" kern="0" spc="2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 ·</a:t>
              </a:r>
              <a:r>
                <a:rPr sz="900" kern="0" spc="-1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2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</a:t>
              </a:r>
              <a:r>
                <a:rPr sz="900" kern="0" spc="15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500" i="1" kern="0" spc="0" baseline="-1704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900" i="1" kern="0" spc="-2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i="1" kern="0" spc="0" baseline="-2556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k</a:t>
              </a:r>
              <a:r>
                <a:rPr sz="900" kern="0" spc="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)]</a:t>
              </a:r>
              <a:r>
                <a:rPr sz="900" kern="0" spc="1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2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三 </a:t>
              </a:r>
              <a:r>
                <a:rPr sz="900" kern="0" spc="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0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196" name="rect 196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8" name="rect 198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00" name="picture 200">
            <a:hlinkClick r:id="rId6" tooltip="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307911" y="164655"/>
            <a:ext cx="822413" cy="120192"/>
          </a:xfrm>
          <a:prstGeom prst="rect">
            <a:avLst/>
          </a:prstGeom>
        </p:spPr>
      </p:pic>
      <p:sp>
        <p:nvSpPr>
          <p:cNvPr id="202" name="textbox 202"/>
          <p:cNvSpPr/>
          <p:nvPr/>
        </p:nvSpPr>
        <p:spPr>
          <a:xfrm>
            <a:off x="-12700" y="1144"/>
            <a:ext cx="5785484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7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901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8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204" name="path 204"/>
          <p:cNvSpPr/>
          <p:nvPr/>
        </p:nvSpPr>
        <p:spPr>
          <a:xfrm>
            <a:off x="133308" y="96294"/>
            <a:ext cx="68316" cy="48718"/>
          </a:xfrm>
          <a:custGeom>
            <a:avLst/>
            <a:gdLst/>
            <a:ahLst/>
            <a:cxnLst/>
            <a:rect l="0" t="0" r="0" b="0"/>
            <a:pathLst>
              <a:path w="107" h="76">
                <a:moveTo>
                  <a:pt x="3" y="76"/>
                </a:moveTo>
                <a:lnTo>
                  <a:pt x="3" y="0"/>
                </a:lnTo>
                <a:moveTo>
                  <a:pt x="7" y="72"/>
                </a:moveTo>
                <a:lnTo>
                  <a:pt x="107" y="72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06" name="textbox 206"/>
          <p:cNvSpPr/>
          <p:nvPr/>
        </p:nvSpPr>
        <p:spPr>
          <a:xfrm>
            <a:off x="297678" y="198832"/>
            <a:ext cx="845819" cy="88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齐次方程组的性质和解的结构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pic>
        <p:nvPicPr>
          <p:cNvPr id="208" name="picture 20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210" name="picture 2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212" name="picture 212">
            <a:hlinkClick r:id="rId12" tooltip="" action="ppaction://hlinksldjump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214" name="picture 214">
            <a:hlinkClick r:id="rId14" tooltip="" action="ppaction://hlinksldjump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216" name="picture 216">
            <a:hlinkClick r:id="rId12" tooltip="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  <p:sp>
        <p:nvSpPr>
          <p:cNvPr id="218" name="path 218"/>
          <p:cNvSpPr/>
          <p:nvPr/>
        </p:nvSpPr>
        <p:spPr>
          <a:xfrm>
            <a:off x="226933" y="190703"/>
            <a:ext cx="5060" cy="51130"/>
          </a:xfrm>
          <a:custGeom>
            <a:avLst/>
            <a:gdLst/>
            <a:ahLst/>
            <a:cxnLst/>
            <a:rect l="0" t="0" r="0" b="0"/>
            <a:pathLst>
              <a:path w="7" h="80">
                <a:moveTo>
                  <a:pt x="3" y="80"/>
                </a:moveTo>
                <a:lnTo>
                  <a:pt x="3" y="0"/>
                </a:lnTo>
              </a:path>
            </a:pathLst>
          </a:custGeom>
          <a:noFill/>
          <a:ln w="5060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box 220"/>
          <p:cNvSpPr/>
          <p:nvPr/>
        </p:nvSpPr>
        <p:spPr>
          <a:xfrm>
            <a:off x="351722" y="1324790"/>
            <a:ext cx="5061584" cy="14262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1128"/>
              </a:lnSpc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证明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：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3970" indent="-1270" algn="l" rtl="0" eaLnBrk="0">
              <a:lnSpc>
                <a:spcPct val="103000"/>
              </a:lnSpc>
              <a:spcBef>
                <a:spcPts val="66"/>
              </a:spcBef>
              <a:tabLst/>
            </a:pP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采用反证法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设有某</a:t>
            </a:r>
            <a:r>
              <a:rPr sz="900" kern="0" spc="2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000" kern="0" spc="5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900" i="1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</a:t>
            </a:r>
            <a:r>
              <a:rPr sz="9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000" kern="0" spc="5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≤</a:t>
            </a:r>
            <a:r>
              <a:rPr sz="900" kern="0" spc="1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i="1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使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得 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000" kern="0" spc="4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0.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考虑关于 </a:t>
            </a:r>
            <a:r>
              <a:rPr sz="1500" i="1" kern="0" spc="4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4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1500" kern="0" spc="4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900" kern="0" spc="-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500" i="1" kern="0" spc="4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4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 · ·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的齐次线性代</a:t>
            </a:r>
            <a:r>
              <a:rPr sz="9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</a:t>
            </a:r>
            <a:r>
              <a:rPr sz="9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数方程组</a:t>
            </a:r>
            <a:endParaRPr sz="900" dirty="0">
              <a:latin typeface="SimSun"/>
              <a:ea typeface="SimSun"/>
              <a:cs typeface="SimSun"/>
            </a:endParaRPr>
          </a:p>
          <a:p>
            <a:pPr marL="1029969" algn="l" rtl="0" eaLnBrk="0">
              <a:lnSpc>
                <a:spcPts val="5412"/>
              </a:lnSpc>
              <a:spcBef>
                <a:spcPts val="133"/>
              </a:spcBef>
              <a:tabLst>
                <a:tab pos="5048250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Arial"/>
                <a:ea typeface="Arial"/>
                <a:cs typeface="Arial"/>
              </a:rPr>
              <a:t>	</a:t>
            </a: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98000"/>
              </a:lnSpc>
              <a:spcBef>
                <a:spcPts val="3"/>
              </a:spcBef>
              <a:tabLst/>
            </a:pP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其系数行列式 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sz="900" i="1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sz="1000" kern="0" spc="4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sz="600" kern="0" spc="-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sz="9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sz="9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0,</a:t>
            </a:r>
            <a:r>
              <a:rPr sz="900" kern="0" spc="1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故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(4.9)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有非零解 </a:t>
            </a:r>
            <a:r>
              <a:rPr sz="1500" i="1" kern="0" spc="4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4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500" i="1" kern="0" spc="40" baseline="-3472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kern="0" spc="40" baseline="-5208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</a:t>
            </a:r>
            <a:r>
              <a:rPr sz="6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900" kern="0" spc="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·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· ·</a:t>
            </a:r>
            <a:r>
              <a:rPr sz="900" kern="0" spc="1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900" i="1" kern="0" spc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sz="1000" i="1" kern="0" spc="0" baseline="-10417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sz="600" i="1" kern="0" spc="-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9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9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222" name="picture 2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381971" y="1800416"/>
            <a:ext cx="4018033" cy="687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 rot="21600000">
            <a:off x="319100" y="689573"/>
            <a:ext cx="5121795" cy="566826"/>
            <a:chOff x="0" y="0"/>
            <a:chExt cx="5121795" cy="566826"/>
          </a:xfrm>
        </p:grpSpPr>
        <p:pic>
          <p:nvPicPr>
            <p:cNvPr id="224" name="picture 2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600000">
              <a:off x="0" y="0"/>
              <a:ext cx="5121795" cy="566826"/>
            </a:xfrm>
            <a:prstGeom prst="rect">
              <a:avLst/>
            </a:prstGeom>
          </p:spPr>
        </p:pic>
        <p:sp>
          <p:nvSpPr>
            <p:cNvPr id="226" name="textbox 226"/>
            <p:cNvSpPr/>
            <p:nvPr/>
          </p:nvSpPr>
          <p:spPr>
            <a:xfrm>
              <a:off x="-12700" y="-12700"/>
              <a:ext cx="5147309" cy="59245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4000"/>
                </a:lnSpc>
                <a:tabLst/>
              </a:pPr>
              <a:endParaRPr sz="300" dirty="0">
                <a:latin typeface="Arial"/>
                <a:ea typeface="Arial"/>
                <a:cs typeface="Arial"/>
              </a:endParaRPr>
            </a:p>
            <a:p>
              <a:pPr marL="60960" algn="l" rtl="0" eaLnBrk="0">
                <a:lnSpc>
                  <a:spcPts val="1124"/>
                </a:lnSpc>
                <a:spcBef>
                  <a:spcPts val="1"/>
                </a:spcBef>
                <a:tabLst/>
              </a:pPr>
              <a:r>
                <a:rPr sz="900" kern="0" spc="4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定理</a:t>
              </a:r>
              <a:r>
                <a:rPr sz="900" kern="0" spc="-80" dirty="0">
                  <a:solidFill>
                    <a:srgbClr val="FFFFFF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40" dirty="0">
                  <a:solidFill>
                    <a:srgbClr val="FFFFFF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3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  <a:p>
              <a:pPr marL="58419" algn="l" rtl="0" eaLnBrk="0">
                <a:lnSpc>
                  <a:spcPct val="94000"/>
                </a:lnSpc>
                <a:spcBef>
                  <a:spcPts val="446"/>
                </a:spcBef>
                <a:tabLst/>
              </a:pP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若函数</a:t>
              </a:r>
              <a:r>
                <a:rPr sz="900" kern="0" spc="-7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1500" i="1" kern="0" spc="4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4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 </a:t>
              </a:r>
              <a:r>
                <a:rPr sz="1500" i="1" kern="0" spc="40" baseline="-3472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40" baseline="-5208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 · ·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sz="900" i="1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i="1" kern="0" spc="0" baseline="-10417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n</a:t>
              </a:r>
              <a:r>
                <a:rPr sz="6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</a:t>
              </a:r>
              <a:r>
                <a:rPr sz="900" kern="0" spc="1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在区间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[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b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]</a:t>
              </a:r>
              <a:r>
                <a:rPr sz="900" kern="0" spc="1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上线性无关，则在区间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[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a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 </a:t>
              </a:r>
              <a:r>
                <a:rPr sz="900" i="1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b</a:t>
              </a:r>
              <a:r>
                <a:rPr sz="900" kern="0" spc="3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]</a:t>
              </a:r>
              <a:r>
                <a:rPr sz="900" kern="0" spc="16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3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上</a:t>
              </a:r>
              <a:endParaRPr sz="900" dirty="0">
                <a:latin typeface="SimSun"/>
                <a:ea typeface="SimSun"/>
                <a:cs typeface="SimSun"/>
              </a:endParaRPr>
            </a:p>
            <a:p>
              <a:pPr marL="79375" algn="l" rtl="0" eaLnBrk="0">
                <a:lnSpc>
                  <a:spcPts val="1195"/>
                </a:lnSpc>
                <a:tabLst/>
              </a:pP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W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[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6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1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 </a:t>
              </a:r>
              <a:r>
                <a:rPr sz="1500" i="1" kern="0" spc="50" baseline="-10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1000" kern="0" spc="50" baseline="-10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2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),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 ·</a:t>
              </a:r>
              <a:r>
                <a:rPr sz="900" kern="0" spc="-2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·</a:t>
              </a:r>
              <a:r>
                <a:rPr sz="900" kern="0" spc="150" dirty="0">
                  <a:solidFill>
                    <a:srgbClr val="000000">
                      <a:alpha val="100000"/>
                    </a:srgbClr>
                  </a:solidFill>
                  <a:latin typeface="Microsoft YaHei"/>
                  <a:ea typeface="Microsoft YaHei"/>
                  <a:cs typeface="Microsoft YaHei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,</a:t>
              </a:r>
              <a:r>
                <a:rPr sz="900" kern="0" spc="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500" i="1" kern="0" spc="0" baseline="-10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x</a:t>
              </a:r>
              <a:r>
                <a:rPr sz="900" i="1" kern="0" spc="-21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1000" i="1" kern="0" spc="0" baseline="-10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k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(</a:t>
              </a:r>
              <a:r>
                <a:rPr sz="900" i="1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t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)]</a:t>
              </a:r>
              <a:r>
                <a:rPr sz="900" kern="0" spc="13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 </a:t>
              </a:r>
              <a:r>
                <a:rPr sz="900" kern="0" spc="5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恒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不为</a:t>
              </a:r>
              <a:r>
                <a:rPr sz="900" kern="0" spc="-80" dirty="0">
                  <a:solidFill>
                    <a:srgbClr val="000000">
                      <a:alpha val="100000"/>
                    </a:srgbClr>
                  </a:solidFill>
                  <a:latin typeface="SimSun"/>
                  <a:ea typeface="SimSun"/>
                  <a:cs typeface="SimSun"/>
                </a:rPr>
                <a:t> </a:t>
              </a:r>
              <a:r>
                <a:rPr sz="900" kern="0" spc="4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ea typeface="Times New Roman"/>
                  <a:cs typeface="Times New Roman"/>
                </a:rPr>
                <a:t>0</a:t>
              </a:r>
              <a:endParaRPr sz="900" dirty="0"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228" name="rect 228"/>
          <p:cNvSpPr/>
          <p:nvPr/>
        </p:nvSpPr>
        <p:spPr>
          <a:xfrm>
            <a:off x="0" y="98856"/>
            <a:ext cx="5759958" cy="98844"/>
          </a:xfrm>
          <a:prstGeom prst="rect">
            <a:avLst/>
          </a:prstGeom>
          <a:solidFill>
            <a:srgbClr val="A3000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0" name="rect 230"/>
          <p:cNvSpPr/>
          <p:nvPr/>
        </p:nvSpPr>
        <p:spPr>
          <a:xfrm>
            <a:off x="0" y="197701"/>
            <a:ext cx="5759958" cy="98844"/>
          </a:xfrm>
          <a:prstGeom prst="rect">
            <a:avLst/>
          </a:prstGeom>
          <a:solidFill>
            <a:srgbClr val="ECECEC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32" name="picture 232">
            <a:hlinkClick r:id="rId5" tooltip="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07911" y="164655"/>
            <a:ext cx="822413" cy="120192"/>
          </a:xfrm>
          <a:prstGeom prst="rect">
            <a:avLst/>
          </a:prstGeom>
        </p:spPr>
      </p:pic>
      <p:sp>
        <p:nvSpPr>
          <p:cNvPr id="234" name="textbox 234"/>
          <p:cNvSpPr/>
          <p:nvPr/>
        </p:nvSpPr>
        <p:spPr>
          <a:xfrm>
            <a:off x="-12700" y="1144"/>
            <a:ext cx="5785484" cy="198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42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4460" algn="l" rtl="0" eaLnBrk="0">
              <a:lnSpc>
                <a:spcPct val="95000"/>
              </a:lnSpc>
              <a:tabLst/>
            </a:pPr>
            <a:r>
              <a:rPr sz="400" kern="0" spc="80" dirty="0">
                <a:solidFill>
                  <a:srgbClr val="CC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6" tooltip="" action="ppaction://hlinksldjump">
                  <a:extLst>
                    <a:ext uri="{DAF060AB-1E55-43B9-8AAB-6FB025537F2F}">
                      <wpsdc:hlinkClr xmlns:wpsdc="http://www.wps.cn/officeDocument/2017/drawingmlCustomData" val="CC0000"/>
                      <wpsdc:folHlinkClr xmlns:wpsdc="http://www.wps.cn/officeDocument/2017/drawingmlCustomData" val="CC0000"/>
                      <wpsdc:hlinkUnderline xmlns:wpsdc="http://www.wps.cn/officeDocument/2017/drawingmlCustomData" val="0"/>
                    </a:ext>
                  </a:extLst>
                </a:hlinkClick>
              </a:rPr>
              <a:t>常微分方程</a:t>
            </a:r>
            <a:endParaRPr sz="4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ts val="901"/>
              </a:lnSpc>
              <a:tabLst>
                <a:tab pos="145414" algn="l"/>
              </a:tabLst>
            </a:pP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400" kern="0" spc="10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  <a:hlinkClick r:id="rId7" tooltip="" action="ppaction://hlinksldjump">
                  <a:extLst>
                    <a:ext uri="{DAF060AB-1E55-43B9-8AAB-6FB025537F2F}">
                      <wpsdc:hlinkClr xmlns:wpsdc="http://www.wps.cn/officeDocument/2017/drawingmlCustomData" val="F2F2F2"/>
                      <wpsdc:folHlinkClr xmlns:wpsdc="http://www.wps.cn/officeDocument/2017/drawingmlCustomData" val="F2F2F2"/>
                      <wpsdc:hlinkUnderline xmlns:wpsdc="http://www.wps.cn/officeDocument/2017/drawingmlCustomData" val="0"/>
                    </a:ext>
                  </a:extLst>
                </a:hlinkClick>
              </a:rPr>
              <a:t>线性微分方程的一般理论</a:t>
            </a:r>
            <a:r>
              <a:rPr sz="400" kern="0" spc="0" dirty="0">
                <a:solidFill>
                  <a:srgbClr val="F2F2F2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                                                                                                                                                                                          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sp>
        <p:nvSpPr>
          <p:cNvPr id="236" name="path 236"/>
          <p:cNvSpPr/>
          <p:nvPr/>
        </p:nvSpPr>
        <p:spPr>
          <a:xfrm>
            <a:off x="133308" y="96294"/>
            <a:ext cx="68316" cy="48718"/>
          </a:xfrm>
          <a:custGeom>
            <a:avLst/>
            <a:gdLst/>
            <a:ahLst/>
            <a:cxnLst/>
            <a:rect l="0" t="0" r="0" b="0"/>
            <a:pathLst>
              <a:path w="107" h="76">
                <a:moveTo>
                  <a:pt x="3" y="76"/>
                </a:moveTo>
                <a:lnTo>
                  <a:pt x="3" y="0"/>
                </a:lnTo>
                <a:moveTo>
                  <a:pt x="7" y="72"/>
                </a:moveTo>
                <a:lnTo>
                  <a:pt x="107" y="72"/>
                </a:lnTo>
              </a:path>
            </a:pathLst>
          </a:custGeom>
          <a:noFill/>
          <a:ln w="4823" cap="flat">
            <a:solidFill>
              <a:srgbClr val="F2F2F2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38" name="textbox 238"/>
          <p:cNvSpPr/>
          <p:nvPr/>
        </p:nvSpPr>
        <p:spPr>
          <a:xfrm>
            <a:off x="297678" y="198832"/>
            <a:ext cx="845819" cy="88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98"/>
              </a:lnSpc>
              <a:tabLst/>
            </a:pPr>
            <a:r>
              <a:rPr sz="400" kern="0" spc="90" dirty="0">
                <a:solidFill>
                  <a:srgbClr val="8F0000">
                    <a:alpha val="100000"/>
                  </a:srgbClr>
                </a:solidFill>
                <a:latin typeface="SimSun"/>
                <a:ea typeface="SimSun"/>
                <a:cs typeface="SimSun"/>
                <a:hlinkClick r:id="rId5" tooltip="" action="ppaction://hlinksldjump">
                  <a:extLst>
                    <a:ext uri="{DAF060AB-1E55-43B9-8AAB-6FB025537F2F}">
                      <wpsdc:hlinkClr xmlns:wpsdc="http://www.wps.cn/officeDocument/2017/drawingmlCustomData" val="8F0000"/>
                      <wpsdc:folHlinkClr xmlns:wpsdc="http://www.wps.cn/officeDocument/2017/drawingmlCustomData" val="8F0000"/>
                      <wpsdc:hlinkUnderline xmlns:wpsdc="http://www.wps.cn/officeDocument/2017/drawingmlCustomData" val="0"/>
                    </a:ext>
                  </a:extLst>
                </a:hlinkClick>
              </a:rPr>
              <a:t>齐次方程组的性质和解的结构</a:t>
            </a:r>
            <a:endParaRPr sz="400" dirty="0">
              <a:latin typeface="SimSun"/>
              <a:ea typeface="SimSun"/>
              <a:cs typeface="SimSun"/>
            </a:endParaRPr>
          </a:p>
        </p:txBody>
      </p:sp>
      <p:pic>
        <p:nvPicPr>
          <p:cNvPr id="240" name="picture 24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4917071" y="3113494"/>
            <a:ext cx="253047" cy="120205"/>
          </a:xfrm>
          <a:prstGeom prst="rect">
            <a:avLst/>
          </a:prstGeom>
        </p:spPr>
      </p:pic>
      <p:pic>
        <p:nvPicPr>
          <p:cNvPr id="242" name="picture 2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5304934" y="3137535"/>
            <a:ext cx="419056" cy="60102"/>
          </a:xfrm>
          <a:prstGeom prst="rect">
            <a:avLst/>
          </a:prstGeom>
        </p:spPr>
      </p:pic>
      <p:pic>
        <p:nvPicPr>
          <p:cNvPr id="244" name="picture 244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4387287" y="3137535"/>
            <a:ext cx="204858" cy="60102"/>
          </a:xfrm>
          <a:prstGeom prst="rect">
            <a:avLst/>
          </a:prstGeom>
        </p:spPr>
      </p:pic>
      <p:pic>
        <p:nvPicPr>
          <p:cNvPr id="246" name="picture 246">
            <a:hlinkClick r:id="rId13" tooltip="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664235" y="3137535"/>
            <a:ext cx="204848" cy="60102"/>
          </a:xfrm>
          <a:prstGeom prst="rect">
            <a:avLst/>
          </a:prstGeom>
        </p:spPr>
      </p:pic>
      <p:pic>
        <p:nvPicPr>
          <p:cNvPr id="248" name="picture 248">
            <a:hlinkClick r:id="rId11" tooltip="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4122400" y="3149555"/>
            <a:ext cx="192797" cy="36061"/>
          </a:xfrm>
          <a:prstGeom prst="rect">
            <a:avLst/>
          </a:prstGeom>
        </p:spPr>
      </p:pic>
      <p:sp>
        <p:nvSpPr>
          <p:cNvPr id="250" name="path 250"/>
          <p:cNvSpPr/>
          <p:nvPr/>
        </p:nvSpPr>
        <p:spPr>
          <a:xfrm>
            <a:off x="226933" y="190703"/>
            <a:ext cx="5060" cy="51130"/>
          </a:xfrm>
          <a:custGeom>
            <a:avLst/>
            <a:gdLst/>
            <a:ahLst/>
            <a:cxnLst/>
            <a:rect l="0" t="0" r="0" b="0"/>
            <a:pathLst>
              <a:path w="7" h="80">
                <a:moveTo>
                  <a:pt x="3" y="80"/>
                </a:moveTo>
                <a:lnTo>
                  <a:pt x="3" y="0"/>
                </a:lnTo>
              </a:path>
            </a:pathLst>
          </a:custGeom>
          <a:noFill/>
          <a:ln w="5060" cap="flat">
            <a:solidFill>
              <a:srgbClr val="8F0000"/>
            </a:solidFill>
            <a:prstDash val="solid"/>
            <a:miter lim="10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LaTeX with Beamer class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2024-04-10T18:33:23Z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2024-04-10T19:18:57</vt:filetime>
  </property>
</Properties>
</file>