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32918400" cy="21945600"/>
  <p:notesSz cx="7315200" cy="9601200"/>
  <p:defaultTextStyle>
    <a:defPPr>
      <a:defRPr lang="zh-TW"/>
    </a:defPPr>
    <a:lvl1pPr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Millan, Cameron B" initials="MCB" lastIdx="1" clrIdx="0">
    <p:extLst>
      <p:ext uri="{19B8F6BF-5375-455C-9EA6-DF929625EA0E}">
        <p15:presenceInfo xmlns:p15="http://schemas.microsoft.com/office/powerpoint/2012/main" userId="McMillan, Cameron 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A80000"/>
    <a:srgbClr val="820000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>
        <p:scale>
          <a:sx n="40" d="100"/>
          <a:sy n="40" d="100"/>
        </p:scale>
        <p:origin x="30" y="-144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loyd Maza" userId="5cfd7a001bc0d1c4" providerId="LiveId" clId="{8A4B9DA1-AA44-4226-A7C5-62EEAB57F517}"/>
    <pc:docChg chg="undo custSel modSld">
      <pc:chgData name="Lloyd Maza" userId="5cfd7a001bc0d1c4" providerId="LiveId" clId="{8A4B9DA1-AA44-4226-A7C5-62EEAB57F517}" dt="2017-12-10T22:41:06.004" v="1303" actId="12788"/>
      <pc:docMkLst>
        <pc:docMk/>
      </pc:docMkLst>
      <pc:sldChg chg="addSp delSp modSp">
        <pc:chgData name="Lloyd Maza" userId="5cfd7a001bc0d1c4" providerId="LiveId" clId="{8A4B9DA1-AA44-4226-A7C5-62EEAB57F517}" dt="2017-12-10T22:41:06.004" v="1303" actId="12788"/>
        <pc:sldMkLst>
          <pc:docMk/>
          <pc:sldMk cId="0" sldId="256"/>
        </pc:sldMkLst>
        <pc:spChg chg="add mod">
          <ac:chgData name="Lloyd Maza" userId="5cfd7a001bc0d1c4" providerId="LiveId" clId="{8A4B9DA1-AA44-4226-A7C5-62EEAB57F517}" dt="2017-12-10T22:29:50.019" v="798" actId="1076"/>
          <ac:spMkLst>
            <pc:docMk/>
            <pc:sldMk cId="0" sldId="256"/>
            <ac:spMk id="2" creationId="{338D7249-1CDB-4EC5-A3B0-24312DBBDE1B}"/>
          </ac:spMkLst>
        </pc:spChg>
        <pc:spChg chg="mod">
          <ac:chgData name="Lloyd Maza" userId="5cfd7a001bc0d1c4" providerId="LiveId" clId="{8A4B9DA1-AA44-4226-A7C5-62EEAB57F517}" dt="2017-12-10T19:21:32.029" v="108" actId="20577"/>
          <ac:spMkLst>
            <pc:docMk/>
            <pc:sldMk cId="0" sldId="256"/>
            <ac:spMk id="6" creationId="{25DDE16B-F54C-41F5-BF74-0C0172E4B289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10" creationId="{E8B6E55A-1B7F-434C-9FC0-F4747B5CAC4C}"/>
          </ac:spMkLst>
        </pc:spChg>
        <pc:spChg chg="add mod">
          <ac:chgData name="Lloyd Maza" userId="5cfd7a001bc0d1c4" providerId="LiveId" clId="{8A4B9DA1-AA44-4226-A7C5-62EEAB57F517}" dt="2017-12-10T20:20:20.382" v="718" actId="1035"/>
          <ac:spMkLst>
            <pc:docMk/>
            <pc:sldMk cId="0" sldId="256"/>
            <ac:spMk id="12" creationId="{193B745B-79B2-4957-BC4A-FACBF34152E5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29" creationId="{F6B20CD6-EB3A-4E95-B80E-05FFA89B5739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33" creationId="{0B0A106B-29FA-4F91-8952-E2BE47548AED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34" creationId="{96EF3590-1F8B-493E-AD77-20ADAF50B2D8}"/>
          </ac:spMkLst>
        </pc:spChg>
        <pc:spChg chg="mod">
          <ac:chgData name="Lloyd Maza" userId="5cfd7a001bc0d1c4" providerId="LiveId" clId="{8A4B9DA1-AA44-4226-A7C5-62EEAB57F517}" dt="2017-12-10T19:21:36.582" v="118" actId="20577"/>
          <ac:spMkLst>
            <pc:docMk/>
            <pc:sldMk cId="0" sldId="256"/>
            <ac:spMk id="41" creationId="{B4023546-5E04-4F3A-9FC6-DD50DDC0F4E4}"/>
          </ac:spMkLst>
        </pc:spChg>
        <pc:spChg chg="add mod">
          <ac:chgData name="Lloyd Maza" userId="5cfd7a001bc0d1c4" providerId="LiveId" clId="{8A4B9DA1-AA44-4226-A7C5-62EEAB57F517}" dt="2017-12-10T20:20:48.289" v="724" actId="12789"/>
          <ac:spMkLst>
            <pc:docMk/>
            <pc:sldMk cId="0" sldId="256"/>
            <ac:spMk id="42" creationId="{AB4F9355-2938-44DD-9EA2-2033AA3DB840}"/>
          </ac:spMkLst>
        </pc:spChg>
        <pc:spChg chg="add mod">
          <ac:chgData name="Lloyd Maza" userId="5cfd7a001bc0d1c4" providerId="LiveId" clId="{8A4B9DA1-AA44-4226-A7C5-62EEAB57F517}" dt="2017-12-10T20:23:48.318" v="747" actId="404"/>
          <ac:spMkLst>
            <pc:docMk/>
            <pc:sldMk cId="0" sldId="256"/>
            <ac:spMk id="43" creationId="{F7CFCA48-B204-43B9-BC96-499B2C3AD53B}"/>
          </ac:spMkLst>
        </pc:spChg>
        <pc:spChg chg="mod">
          <ac:chgData name="Lloyd Maza" userId="5cfd7a001bc0d1c4" providerId="LiveId" clId="{8A4B9DA1-AA44-4226-A7C5-62EEAB57F517}" dt="2017-12-10T17:35:52.981" v="41" actId="20577"/>
          <ac:spMkLst>
            <pc:docMk/>
            <pc:sldMk cId="0" sldId="256"/>
            <ac:spMk id="46" creationId="{0101612C-EF1F-41A4-8C9C-55B331710FE9}"/>
          </ac:spMkLst>
        </pc:spChg>
        <pc:spChg chg="mod">
          <ac:chgData name="Lloyd Maza" userId="5cfd7a001bc0d1c4" providerId="LiveId" clId="{8A4B9DA1-AA44-4226-A7C5-62EEAB57F517}" dt="2017-12-10T19:21:39.450" v="125" actId="20577"/>
          <ac:spMkLst>
            <pc:docMk/>
            <pc:sldMk cId="0" sldId="256"/>
            <ac:spMk id="49" creationId="{6ACAA0F7-FF90-498B-A16C-692290C2CE6D}"/>
          </ac:spMkLst>
        </pc:spChg>
        <pc:spChg chg="mod">
          <ac:chgData name="Lloyd Maza" userId="5cfd7a001bc0d1c4" providerId="LiveId" clId="{8A4B9DA1-AA44-4226-A7C5-62EEAB57F517}" dt="2017-12-10T17:35:50.290" v="35" actId="20577"/>
          <ac:spMkLst>
            <pc:docMk/>
            <pc:sldMk cId="0" sldId="256"/>
            <ac:spMk id="52" creationId="{47FF2CA4-6880-4125-8BCF-7FAFAF19E741}"/>
          </ac:spMkLst>
        </pc:spChg>
        <pc:spChg chg="mod">
          <ac:chgData name="Lloyd Maza" userId="5cfd7a001bc0d1c4" providerId="LiveId" clId="{8A4B9DA1-AA44-4226-A7C5-62EEAB57F517}" dt="2017-12-10T17:35:43.194" v="20" actId="20577"/>
          <ac:spMkLst>
            <pc:docMk/>
            <pc:sldMk cId="0" sldId="256"/>
            <ac:spMk id="55" creationId="{019761E2-4F4F-4C74-8343-CE9CFF655C78}"/>
          </ac:spMkLst>
        </pc:spChg>
        <pc:spChg chg="mod">
          <ac:chgData name="Lloyd Maza" userId="5cfd7a001bc0d1c4" providerId="LiveId" clId="{8A4B9DA1-AA44-4226-A7C5-62EEAB57F517}" dt="2017-12-10T17:25:36.637" v="9" actId="20577"/>
          <ac:spMkLst>
            <pc:docMk/>
            <pc:sldMk cId="0" sldId="256"/>
            <ac:spMk id="58" creationId="{0CBA8E89-0D4F-4DA5-B707-CA12139F216F}"/>
          </ac:spMkLst>
        </pc:spChg>
        <pc:spChg chg="add del">
          <ac:chgData name="Lloyd Maza" userId="5cfd7a001bc0d1c4" providerId="LiveId" clId="{8A4B9DA1-AA44-4226-A7C5-62EEAB57F517}" dt="2017-12-10T22:29:50.441" v="799"/>
          <ac:spMkLst>
            <pc:docMk/>
            <pc:sldMk cId="0" sldId="256"/>
            <ac:spMk id="61" creationId="{4495FFC7-12A2-4779-94D8-198C8F4889A0}"/>
          </ac:spMkLst>
        </pc:spChg>
        <pc:spChg chg="add mod">
          <ac:chgData name="Lloyd Maza" userId="5cfd7a001bc0d1c4" providerId="LiveId" clId="{8A4B9DA1-AA44-4226-A7C5-62EEAB57F517}" dt="2017-12-10T22:32:20.944" v="949" actId="20577"/>
          <ac:spMkLst>
            <pc:docMk/>
            <pc:sldMk cId="0" sldId="256"/>
            <ac:spMk id="62" creationId="{9F7E9392-6A19-456C-8B8C-7B4C60077DF3}"/>
          </ac:spMkLst>
        </pc:spChg>
        <pc:spChg chg="add mod">
          <ac:chgData name="Lloyd Maza" userId="5cfd7a001bc0d1c4" providerId="LiveId" clId="{8A4B9DA1-AA44-4226-A7C5-62EEAB57F517}" dt="2017-12-10T22:41:06.004" v="1303" actId="12788"/>
          <ac:spMkLst>
            <pc:docMk/>
            <pc:sldMk cId="0" sldId="256"/>
            <ac:spMk id="63" creationId="{3B96B831-EAC2-4E77-B47E-DB3BDDD44C3C}"/>
          </ac:spMkLst>
        </pc:spChg>
        <pc:spChg chg="add mod">
          <ac:chgData name="Lloyd Maza" userId="5cfd7a001bc0d1c4" providerId="LiveId" clId="{8A4B9DA1-AA44-4226-A7C5-62EEAB57F517}" dt="2017-12-10T22:41:06.004" v="1303" actId="12788"/>
          <ac:spMkLst>
            <pc:docMk/>
            <pc:sldMk cId="0" sldId="256"/>
            <ac:spMk id="64" creationId="{7A35AC6A-B414-4A1C-8EC6-7565C63E20D2}"/>
          </ac:spMkLst>
        </pc:spChg>
        <pc:grpChg chg="add mod">
          <ac:chgData name="Lloyd Maza" userId="5cfd7a001bc0d1c4" providerId="LiveId" clId="{8A4B9DA1-AA44-4226-A7C5-62EEAB57F517}" dt="2017-12-10T19:42:30.006" v="600" actId="164"/>
          <ac:grpSpMkLst>
            <pc:docMk/>
            <pc:sldMk cId="0" sldId="256"/>
            <ac:grpSpMk id="11" creationId="{FD2A0240-1230-4E0C-A6A1-12C1F090E20D}"/>
          </ac:grpSpMkLst>
        </pc:grpChg>
        <pc:grpChg chg="mod">
          <ac:chgData name="Lloyd Maza" userId="5cfd7a001bc0d1c4" providerId="LiveId" clId="{8A4B9DA1-AA44-4226-A7C5-62EEAB57F517}" dt="2017-12-10T20:20:16.253" v="712" actId="1035"/>
          <ac:grpSpMkLst>
            <pc:docMk/>
            <pc:sldMk cId="0" sldId="256"/>
            <ac:grpSpMk id="44" creationId="{F2D323EA-E4AC-495D-8569-8E5839B52058}"/>
          </ac:grpSpMkLst>
        </pc:grpChg>
        <pc:grpChg chg="mod">
          <ac:chgData name="Lloyd Maza" userId="5cfd7a001bc0d1c4" providerId="LiveId" clId="{8A4B9DA1-AA44-4226-A7C5-62EEAB57F517}" dt="2017-12-10T22:29:17.488" v="779" actId="12789"/>
          <ac:grpSpMkLst>
            <pc:docMk/>
            <pc:sldMk cId="0" sldId="256"/>
            <ac:grpSpMk id="47" creationId="{4625DB9A-6A7E-4D34-8373-26699173C6BB}"/>
          </ac:grpSpMkLst>
        </pc:grpChg>
        <pc:picChg chg="add mod modCrop">
          <ac:chgData name="Lloyd Maza" userId="5cfd7a001bc0d1c4" providerId="LiveId" clId="{8A4B9DA1-AA44-4226-A7C5-62EEAB57F517}" dt="2017-12-10T20:20:48.289" v="724" actId="12789"/>
          <ac:picMkLst>
            <pc:docMk/>
            <pc:sldMk cId="0" sldId="256"/>
            <ac:picMk id="14" creationId="{8CDB4034-8CE0-4455-939B-8052976C9E04}"/>
          </ac:picMkLst>
        </pc:picChg>
        <pc:picChg chg="add mod modCrop">
          <ac:chgData name="Lloyd Maza" userId="5cfd7a001bc0d1c4" providerId="LiveId" clId="{8A4B9DA1-AA44-4226-A7C5-62EEAB57F517}" dt="2017-12-10T20:20:48.289" v="724" actId="12789"/>
          <ac:picMkLst>
            <pc:docMk/>
            <pc:sldMk cId="0" sldId="256"/>
            <ac:picMk id="16" creationId="{191C8303-B7F1-40A1-9441-34ECDA12F015}"/>
          </ac:picMkLst>
        </pc:picChg>
        <pc:picChg chg="add del mod modCrop">
          <ac:chgData name="Lloyd Maza" userId="5cfd7a001bc0d1c4" providerId="LiveId" clId="{8A4B9DA1-AA44-4226-A7C5-62EEAB57F517}" dt="2017-12-10T22:40:27.403" v="1300" actId="1038"/>
          <ac:picMkLst>
            <pc:docMk/>
            <pc:sldMk cId="0" sldId="256"/>
            <ac:picMk id="19" creationId="{BD827A07-8861-4ED7-94A6-4388C2461024}"/>
          </ac:picMkLst>
        </pc:picChg>
        <pc:picChg chg="add mod modCrop">
          <ac:chgData name="Lloyd Maza" userId="5cfd7a001bc0d1c4" providerId="LiveId" clId="{8A4B9DA1-AA44-4226-A7C5-62EEAB57F517}" dt="2017-12-10T22:40:26.301" v="1299" actId="1037"/>
          <ac:picMkLst>
            <pc:docMk/>
            <pc:sldMk cId="0" sldId="256"/>
            <ac:picMk id="22" creationId="{265248DE-4270-4071-8627-03B5577CAA10}"/>
          </ac:picMkLst>
        </pc:picChg>
        <pc:picChg chg="add mod modCrop">
          <ac:chgData name="Lloyd Maza" userId="5cfd7a001bc0d1c4" providerId="LiveId" clId="{8A4B9DA1-AA44-4226-A7C5-62EEAB57F517}" dt="2017-12-10T22:40:38.991" v="1301" actId="1036"/>
          <ac:picMkLst>
            <pc:docMk/>
            <pc:sldMk cId="0" sldId="256"/>
            <ac:picMk id="24" creationId="{660D2CC8-E5FD-4EDF-98C6-BD4DC86FB838}"/>
          </ac:picMkLst>
        </pc:picChg>
        <pc:picChg chg="add mod modCrop">
          <ac:chgData name="Lloyd Maza" userId="5cfd7a001bc0d1c4" providerId="LiveId" clId="{8A4B9DA1-AA44-4226-A7C5-62EEAB57F517}" dt="2017-12-10T22:40:38.991" v="1301" actId="1036"/>
          <ac:picMkLst>
            <pc:docMk/>
            <pc:sldMk cId="0" sldId="256"/>
            <ac:picMk id="26" creationId="{4A18AB49-9DFC-44D6-95E2-FADD38258289}"/>
          </ac:picMkLst>
        </pc:picChg>
        <pc:cxnChg chg="add del mod">
          <ac:chgData name="Lloyd Maza" userId="5cfd7a001bc0d1c4" providerId="LiveId" clId="{8A4B9DA1-AA44-4226-A7C5-62EEAB57F517}" dt="2017-12-10T22:28:55.674" v="759" actId="478"/>
          <ac:cxnSpMkLst>
            <pc:docMk/>
            <pc:sldMk cId="0" sldId="256"/>
            <ac:cxnSpMk id="9" creationId="{F70699E1-A091-4881-A1E2-D8E7AF112D8C}"/>
          </ac:cxnSpMkLst>
        </pc:cxnChg>
        <pc:cxnChg chg="add del mod">
          <ac:chgData name="Lloyd Maza" userId="5cfd7a001bc0d1c4" providerId="LiveId" clId="{8A4B9DA1-AA44-4226-A7C5-62EEAB57F517}" dt="2017-12-10T19:41:32.353" v="589" actId="478"/>
          <ac:cxnSpMkLst>
            <pc:docMk/>
            <pc:sldMk cId="0" sldId="256"/>
            <ac:cxnSpMk id="9" creationId="{62EF7DFB-7F21-400D-88C1-A8CD71775313}"/>
          </ac:cxnSpMkLst>
        </pc:cxnChg>
        <pc:cxnChg chg="add mod">
          <ac:chgData name="Lloyd Maza" userId="5cfd7a001bc0d1c4" providerId="LiveId" clId="{8A4B9DA1-AA44-4226-A7C5-62EEAB57F517}" dt="2017-12-10T22:29:32.550" v="795" actId="1582"/>
          <ac:cxnSpMkLst>
            <pc:docMk/>
            <pc:sldMk cId="0" sldId="256"/>
            <ac:cxnSpMk id="15" creationId="{5A65002C-B921-4204-A459-BED738D138E5}"/>
          </ac:cxnSpMkLst>
        </pc:cxnChg>
        <pc:cxnChg chg="add del mod">
          <ac:chgData name="Lloyd Maza" userId="5cfd7a001bc0d1c4" providerId="LiveId" clId="{8A4B9DA1-AA44-4226-A7C5-62EEAB57F517}" dt="2017-12-10T22:28:53.769" v="758" actId="478"/>
          <ac:cxnSpMkLst>
            <pc:docMk/>
            <pc:sldMk cId="0" sldId="256"/>
            <ac:cxnSpMk id="59" creationId="{11EA2C70-2727-4F66-B1CA-FE3AD1AFEB4C}"/>
          </ac:cxnSpMkLst>
        </pc:cxnChg>
        <pc:cxnChg chg="add mod">
          <ac:chgData name="Lloyd Maza" userId="5cfd7a001bc0d1c4" providerId="LiveId" clId="{8A4B9DA1-AA44-4226-A7C5-62EEAB57F517}" dt="2017-12-10T22:29:32.550" v="795" actId="1582"/>
          <ac:cxnSpMkLst>
            <pc:docMk/>
            <pc:sldMk cId="0" sldId="256"/>
            <ac:cxnSpMk id="60" creationId="{C9C0DECF-B09F-43BB-8754-F48BCAF51BAB}"/>
          </ac:cxnSpMkLst>
        </pc:cxnChg>
      </pc:sldChg>
    </pc:docChg>
  </pc:docChgLst>
  <pc:docChgLst>
    <pc:chgData name="Lloyd Maza" userId="5cfd7a001bc0d1c4" providerId="LiveId" clId="{D0654E81-D7CE-44BF-B3CA-194307712AF1}"/>
    <pc:docChg chg="modSld">
      <pc:chgData name="Lloyd Maza" userId="5cfd7a001bc0d1c4" providerId="LiveId" clId="{D0654E81-D7CE-44BF-B3CA-194307712AF1}" dt="2017-12-07T06:09:52.520" v="0" actId="14100"/>
      <pc:docMkLst>
        <pc:docMk/>
      </pc:docMkLst>
      <pc:sldChg chg="modSp">
        <pc:chgData name="Lloyd Maza" userId="5cfd7a001bc0d1c4" providerId="LiveId" clId="{D0654E81-D7CE-44BF-B3CA-194307712AF1}" dt="2017-12-07T06:09:52.520" v="0" actId="14100"/>
        <pc:sldMkLst>
          <pc:docMk/>
          <pc:sldMk cId="0" sldId="256"/>
        </pc:sldMkLst>
        <pc:spChg chg="mod">
          <ac:chgData name="Lloyd Maza" userId="5cfd7a001bc0d1c4" providerId="LiveId" clId="{D0654E81-D7CE-44BF-B3CA-194307712AF1}" dt="2017-12-07T06:09:52.520" v="0" actId="14100"/>
          <ac:spMkLst>
            <pc:docMk/>
            <pc:sldMk cId="0" sldId="256"/>
            <ac:spMk id="48" creationId="{ACA7F6EB-990E-4BBA-87F0-2DCCC42A00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6227EA-0937-4511-960D-51E45B435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F606E-D77C-4173-8051-80156D62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BFE20E79-123E-4B64-8B4B-FE48D52543B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4EA258-665B-4CB1-9260-592AD24CB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74D07A-680C-4664-B0BC-52D41854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531D-7289-4984-B03B-D861ED241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0BE7-7977-4D35-84F6-827EE83FC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60E8A0B6-1306-438F-A71A-A5CCE5A87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4C86A8A-918B-4C92-8022-DDFB8D7E9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2284248-CC04-423F-99F4-40B9945C5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61BFFAC-9D49-4B0B-88BC-C5D5CEB1D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B1C47E6-A950-48C3-BA15-F5B1C937041F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4C86A8A-918B-4C92-8022-DDFB8D7E9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2284248-CC04-423F-99F4-40B9945C5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61BFFAC-9D49-4B0B-88BC-C5D5CEB1D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B1C47E6-A950-48C3-BA15-F5B1C937041F}" type="slidenum">
              <a:rPr lang="zh-TW" altLang="en-US" sz="1300" smtClean="0"/>
              <a:pPr>
                <a:spcBef>
                  <a:spcPct val="0"/>
                </a:spcBef>
              </a:pPr>
              <a:t>2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61470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AA91-EF67-4459-A4A6-BB5D1296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A96EA-EB98-4DED-860F-38772568EC7C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4BD8-52CF-4177-A982-90B46F96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4FE-3EAC-4221-AAC2-80764F28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4AFA7-6571-4C58-89D4-2C94401E80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0B78-51C4-463C-9F6C-78C56938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F570F-EE21-4095-8135-CF70EDA291D5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B06A-CC9B-4FA1-B1EA-7105E8A3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A679-6C37-4FBA-BA19-EB022B9E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435BB-DE03-4E22-B7CA-4F0BB5E9BA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A2DB-B9E0-4637-AA43-4925D809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875A1-D579-4BA3-BF19-292322B45726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D446-F626-45B4-88B1-A366D7E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2F9A-2F50-40A4-A4F9-A8CED5C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15E3-B0E3-404D-B9D8-42DCDB3E50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2D4F-8EB3-4F36-AF82-03C148F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5D47C-960B-45B6-B027-5660B34D1FEA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7FD3-3E55-4FCC-99F3-FA7D1637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385E-F39B-47E6-88FD-A48BC73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7D5FC-1DEA-46E5-9497-D5AA387A8B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6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EE8B-C9FE-46B3-AD6D-FA472B0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35C3-7DB8-49D0-AEAB-DC821D02A38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D445-A7EB-44B1-991D-D7AFE3FB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39A7-851E-4778-84C7-0105C974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1FC2-4C74-43F7-B50F-0A806FF96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63C9E3-3D55-4CF4-B422-DCE3308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F707-DD51-4A94-A2AB-22A512118B65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940247-6417-4120-93A8-DC7DFB79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3F4C9-C729-456B-8039-2EB8DF6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3018-8BBB-4C9B-801E-7E26CC06C6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8360D1-81A5-4A4B-AAAA-B5F5982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7C92-2578-4228-BA00-860CBCD438FE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DFC57-4B5B-4397-8A95-638BD7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B8F851-513E-4719-BF71-B63E39CB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8714-099B-4835-80FC-442984A03B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FCAC0D-5DCA-42FB-A536-64B30F58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309EF-F79B-4E80-97BC-3C6EBE30A4B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4AAEA7-6918-4080-8FEA-7875962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D4584E-EEEE-4325-A3B7-C03BD15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927B-0D0F-4E51-8F9A-1A401B038C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D5B6E7E-58F2-4DDE-A087-DB5CC2B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4D686-D134-439E-8EF1-8A62F012C63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8F2B28-EDA8-47B5-812A-015459AF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35829F-B46B-4654-A5C9-D266292D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188C-E1AA-42C6-BD4A-9B57653B69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F19160-E800-4953-913A-A9D7DB4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6FA84-6D22-4B60-A504-16E3FFA1CE9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40770-52FA-49D4-A8F1-AE974D54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0C9812-C1B3-44B2-A6CF-54D0B0B4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4461-C553-48BD-A8FC-235F5B9734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829A37-8ECD-4445-9306-1C544847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E7EA8-9B57-435F-AD2D-24DBF0C66C9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6E9F06-2BB6-4B63-96E2-844FFEE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FB6A21-BBF5-48DC-8E41-FF4A5AB7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6E39-F4C6-42FC-A5E0-2BA2BA2519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14448A-DBA9-4007-A329-A0FD6F7217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EDBA95-111B-4F7B-94A4-FD14203C1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11C-43A9-4B9A-AEC6-22E21DC20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2FAD9F91-276B-497C-A45E-91A4A0CCFF6B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ABFE-E8EF-4375-BA9E-D482A68E4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803A-CFD5-4E42-B963-6994EE34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4100">
                <a:solidFill>
                  <a:srgbClr val="898989"/>
                </a:solidFill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DB82F3C6-FEC6-4B42-868D-1A3BC11374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asvision.com/2015/10/12/anti-uav-defence-system-upgraded/" TargetMode="External"/><Relationship Id="rId2" Type="http://schemas.openxmlformats.org/officeDocument/2006/relationships/hyperlink" Target="https://www.uasvision.com/2017/05/22/us-air-force-research-lab-to-extend-aircraft-isr-ran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>
            <a:extLst>
              <a:ext uri="{FF2B5EF4-FFF2-40B4-BE49-F238E27FC236}">
                <a16:creationId xmlns:a16="http://schemas.microsoft.com/office/drawing/2014/main" id="{09CE4599-1213-4798-8930-6A42A25F5801}"/>
              </a:ext>
            </a:extLst>
          </p:cNvPr>
          <p:cNvGrpSpPr>
            <a:grpSpLocks/>
          </p:cNvGrpSpPr>
          <p:nvPr/>
        </p:nvGrpSpPr>
        <p:grpSpPr bwMode="auto">
          <a:xfrm>
            <a:off x="26349248" y="17724864"/>
            <a:ext cx="6218237" cy="3839737"/>
            <a:chOff x="411163" y="4511675"/>
            <a:chExt cx="12069762" cy="3839740"/>
          </a:xfrm>
        </p:grpSpPr>
        <p:sp>
          <p:nvSpPr>
            <p:cNvPr id="57" name="Rounded Rectangle 19">
              <a:extLst>
                <a:ext uri="{FF2B5EF4-FFF2-40B4-BE49-F238E27FC236}">
                  <a16:creationId xmlns:a16="http://schemas.microsoft.com/office/drawing/2014/main" id="{AEDBDAD8-4C29-4B1C-89C8-1CEF50829E89}"/>
                </a:ext>
              </a:extLst>
            </p:cNvPr>
            <p:cNvSpPr/>
            <p:nvPr/>
          </p:nvSpPr>
          <p:spPr>
            <a:xfrm>
              <a:off x="411163" y="4511676"/>
              <a:ext cx="12069762" cy="383973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BA8E89-0D4F-4DA5-B707-CA12139F216F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References</a:t>
              </a:r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726BDA82-6331-452F-A685-FDC556BE84C3}"/>
              </a:ext>
            </a:extLst>
          </p:cNvPr>
          <p:cNvGrpSpPr>
            <a:grpSpLocks/>
          </p:cNvGrpSpPr>
          <p:nvPr/>
        </p:nvGrpSpPr>
        <p:grpSpPr bwMode="auto">
          <a:xfrm>
            <a:off x="26289000" y="11121732"/>
            <a:ext cx="6218237" cy="5851525"/>
            <a:chOff x="411163" y="4511675"/>
            <a:chExt cx="12069762" cy="5851529"/>
          </a:xfrm>
        </p:grpSpPr>
        <p:sp>
          <p:nvSpPr>
            <p:cNvPr id="54" name="Rounded Rectangle 19">
              <a:extLst>
                <a:ext uri="{FF2B5EF4-FFF2-40B4-BE49-F238E27FC236}">
                  <a16:creationId xmlns:a16="http://schemas.microsoft.com/office/drawing/2014/main" id="{1D5BE9DD-57F7-46CA-B5B7-A8E557E86113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9761E2-4F4F-4C74-8343-CE9CFF655C78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Future Work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18C367-A2BD-45AF-B224-92B9698620AC}"/>
              </a:ext>
            </a:extLst>
          </p:cNvPr>
          <p:cNvGrpSpPr/>
          <p:nvPr/>
        </p:nvGrpSpPr>
        <p:grpSpPr>
          <a:xfrm>
            <a:off x="-76200" y="-76200"/>
            <a:ext cx="33070800" cy="4114800"/>
            <a:chOff x="-76200" y="0"/>
            <a:chExt cx="33070800" cy="4038600"/>
          </a:xfrm>
          <a:solidFill>
            <a:srgbClr val="8C151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A51575-6E00-4923-BEDE-620C6B438E92}"/>
                </a:ext>
              </a:extLst>
            </p:cNvPr>
            <p:cNvSpPr/>
            <p:nvPr/>
          </p:nvSpPr>
          <p:spPr>
            <a:xfrm>
              <a:off x="-76200" y="0"/>
              <a:ext cx="33070800" cy="40227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Adaptive Multi-Agent Path Planning for 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Distributed UAV Systems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Lloyd Maza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lmaza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 and Cameron McMillan (cmac12)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3600" dirty="0">
                  <a:solidFill>
                    <a:srgbClr val="FFFFFF"/>
                  </a:solidFill>
                  <a:latin typeface="Helvetica" pitchFamily="34" charset="0"/>
                </a:rPr>
                <a:t>CS 229 Final Project, Autumn 2017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D711F3-E26F-4913-9E69-F6A9B469FB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38600"/>
              <a:ext cx="32918400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8">
            <a:extLst>
              <a:ext uri="{FF2B5EF4-FFF2-40B4-BE49-F238E27FC236}">
                <a16:creationId xmlns:a16="http://schemas.microsoft.com/office/drawing/2014/main" id="{E92E9263-7503-4605-9BD9-A43C77EF35C6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518601"/>
            <a:ext cx="6218237" cy="5851525"/>
            <a:chOff x="411163" y="4511675"/>
            <a:chExt cx="12069762" cy="585152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A3B8E57-D41B-4440-8CEC-379404F09F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DDE16B-F54C-41F5-BF74-0C0172E4B289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Motivation</a:t>
              </a:r>
            </a:p>
          </p:txBody>
        </p:sp>
      </p:grpSp>
      <p:pic>
        <p:nvPicPr>
          <p:cNvPr id="3076" name="Picture 7">
            <a:extLst>
              <a:ext uri="{FF2B5EF4-FFF2-40B4-BE49-F238E27FC236}">
                <a16:creationId xmlns:a16="http://schemas.microsoft.com/office/drawing/2014/main" id="{CB1A168E-B12F-4D42-9F52-16024FE6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8" y="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CAD94-D63C-4685-8190-ECA01BA5C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558" y="375138"/>
            <a:ext cx="5568396" cy="3129248"/>
          </a:xfrm>
          <a:prstGeom prst="rect">
            <a:avLst/>
          </a:prstGeom>
        </p:spPr>
      </p:pic>
      <p:grpSp>
        <p:nvGrpSpPr>
          <p:cNvPr id="35" name="Group 8">
            <a:extLst>
              <a:ext uri="{FF2B5EF4-FFF2-40B4-BE49-F238E27FC236}">
                <a16:creationId xmlns:a16="http://schemas.microsoft.com/office/drawing/2014/main" id="{22EF2B2B-77A7-49C9-91B6-5D20E609C6B9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0972800"/>
            <a:ext cx="6218237" cy="10591800"/>
            <a:chOff x="411163" y="4511675"/>
            <a:chExt cx="12069762" cy="10591807"/>
          </a:xfrm>
        </p:grpSpPr>
        <p:sp>
          <p:nvSpPr>
            <p:cNvPr id="38" name="Rounded Rectangle 19">
              <a:extLst>
                <a:ext uri="{FF2B5EF4-FFF2-40B4-BE49-F238E27FC236}">
                  <a16:creationId xmlns:a16="http://schemas.microsoft.com/office/drawing/2014/main" id="{D4C3C0B0-9697-407B-8FC2-259F5A34C1C1}"/>
                </a:ext>
              </a:extLst>
            </p:cNvPr>
            <p:cNvSpPr/>
            <p:nvPr/>
          </p:nvSpPr>
          <p:spPr>
            <a:xfrm>
              <a:off x="411163" y="4511675"/>
              <a:ext cx="12069762" cy="10591807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023546-5E04-4F3A-9FC6-DD50DDC0F4E4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Scenario</a:t>
              </a:r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F2D323EA-E4AC-495D-8569-8E5839B5205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18601"/>
            <a:ext cx="18440400" cy="4930199"/>
            <a:chOff x="411163" y="4511674"/>
            <a:chExt cx="12069762" cy="5851530"/>
          </a:xfrm>
        </p:grpSpPr>
        <p:sp>
          <p:nvSpPr>
            <p:cNvPr id="45" name="Rounded Rectangle 19">
              <a:extLst>
                <a:ext uri="{FF2B5EF4-FFF2-40B4-BE49-F238E27FC236}">
                  <a16:creationId xmlns:a16="http://schemas.microsoft.com/office/drawing/2014/main" id="{8D82BFA8-4B72-4475-8AD8-16B70DF416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 dirty="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01612C-EF1F-41A4-8C9C-55B331710FE9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Method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4625DB9A-6A7E-4D34-8373-26699173C6B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058399"/>
            <a:ext cx="18440400" cy="11506201"/>
            <a:chOff x="411163" y="4511674"/>
            <a:chExt cx="12069762" cy="13656423"/>
          </a:xfrm>
        </p:grpSpPr>
        <p:sp>
          <p:nvSpPr>
            <p:cNvPr id="48" name="Rounded Rectangle 19">
              <a:extLst>
                <a:ext uri="{FF2B5EF4-FFF2-40B4-BE49-F238E27FC236}">
                  <a16:creationId xmlns:a16="http://schemas.microsoft.com/office/drawing/2014/main" id="{ACA7F6EB-990E-4BBA-87F0-2DCCC42A0050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ACAA0F7-FF90-498B-A16C-692290C2CE6D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604D54E-F7AA-4282-B970-8C59FFDC48E9}"/>
              </a:ext>
            </a:extLst>
          </p:cNvPr>
          <p:cNvGrpSpPr>
            <a:grpSpLocks/>
          </p:cNvGrpSpPr>
          <p:nvPr/>
        </p:nvGrpSpPr>
        <p:grpSpPr bwMode="auto">
          <a:xfrm>
            <a:off x="26292464" y="4518600"/>
            <a:ext cx="6218237" cy="5851525"/>
            <a:chOff x="411163" y="4511675"/>
            <a:chExt cx="12069762" cy="5851529"/>
          </a:xfrm>
        </p:grpSpPr>
        <p:sp>
          <p:nvSpPr>
            <p:cNvPr id="51" name="Rounded Rectangle 19">
              <a:extLst>
                <a:ext uri="{FF2B5EF4-FFF2-40B4-BE49-F238E27FC236}">
                  <a16:creationId xmlns:a16="http://schemas.microsoft.com/office/drawing/2014/main" id="{65576BDE-7830-4DC9-AE2C-25B0A6C5076D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FF2CA4-6880-4125-8BCF-7FAFAF19E741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8D7249-1CDB-4EC5-A3B0-24312DBBDE1B}"/>
              </a:ext>
            </a:extLst>
          </p:cNvPr>
          <p:cNvSpPr txBox="1"/>
          <p:nvPr/>
        </p:nvSpPr>
        <p:spPr>
          <a:xfrm>
            <a:off x="7467600" y="5715000"/>
            <a:ext cx="64008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Cooperative and Geometric Learning Algorithm (CGLA) </a:t>
            </a:r>
            <a:r>
              <a:rPr lang="en-US" sz="2800" b="1" baseline="30000" dirty="0"/>
              <a:t>[2]</a:t>
            </a:r>
            <a:endParaRPr lang="en-US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Offshoot of Q-learning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Balance between minimizing path length and minimizing risk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Simplifies information sharing between agents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A0240-1230-4E0C-A6A1-12C1F090E20D}"/>
              </a:ext>
            </a:extLst>
          </p:cNvPr>
          <p:cNvGrpSpPr/>
          <p:nvPr/>
        </p:nvGrpSpPr>
        <p:grpSpPr>
          <a:xfrm>
            <a:off x="13639800" y="5402282"/>
            <a:ext cx="5257800" cy="3970318"/>
            <a:chOff x="13639800" y="5402282"/>
            <a:chExt cx="5257800" cy="3970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B20CD6-EB3A-4E95-B80E-05FFA89B5739}"/>
                </a:ext>
              </a:extLst>
            </p:cNvPr>
            <p:cNvSpPr txBox="1"/>
            <p:nvPr/>
          </p:nvSpPr>
          <p:spPr>
            <a:xfrm>
              <a:off x="13639800" y="5402282"/>
              <a:ext cx="5257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risk map</a:t>
              </a:r>
              <a:r>
                <a:rPr lang="en-US" sz="2800" dirty="0"/>
                <a:t> (A) of the known environment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cost matrix </a:t>
              </a:r>
              <a:r>
                <a:rPr lang="en-US" sz="2800" dirty="0"/>
                <a:t>(G)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Execute </a:t>
              </a:r>
              <a:r>
                <a:rPr lang="en-US" sz="2800" b="1" dirty="0"/>
                <a:t>path planning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If an unmodeled threat is discovered, </a:t>
              </a:r>
              <a:r>
                <a:rPr lang="en-US" sz="2800" b="1" dirty="0"/>
                <a:t>repeat</a:t>
              </a:r>
              <a:r>
                <a:rPr lang="en-US" sz="2800" dirty="0"/>
                <a:t> from step 1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8B6E55A-1B7F-434C-9FC0-F4747B5CAC4C}"/>
                </a:ext>
              </a:extLst>
            </p:cNvPr>
            <p:cNvSpPr/>
            <p:nvPr/>
          </p:nvSpPr>
          <p:spPr>
            <a:xfrm>
              <a:off x="16116300" y="6400800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B0A106B-29FA-4F91-8952-E2BE47548AED}"/>
                </a:ext>
              </a:extLst>
            </p:cNvPr>
            <p:cNvSpPr/>
            <p:nvPr/>
          </p:nvSpPr>
          <p:spPr>
            <a:xfrm>
              <a:off x="16116300" y="7273141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96EF3590-1F8B-493E-AD77-20ADAF50B2D8}"/>
                </a:ext>
              </a:extLst>
            </p:cNvPr>
            <p:cNvSpPr/>
            <p:nvPr/>
          </p:nvSpPr>
          <p:spPr>
            <a:xfrm>
              <a:off x="16116300" y="8145482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/>
              <p:nvPr/>
            </p:nvSpPr>
            <p:spPr>
              <a:xfrm>
                <a:off x="19431000" y="5410200"/>
                <a:ext cx="5852884" cy="110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0" y="5410200"/>
                <a:ext cx="5852884" cy="1104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CDB4034-8CE0-4455-939B-8052976C9E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280" r="15710"/>
          <a:stretch/>
        </p:blipFill>
        <p:spPr>
          <a:xfrm>
            <a:off x="19431000" y="6555608"/>
            <a:ext cx="2359013" cy="240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C8303-B7F1-40A1-9441-34ECDA12F0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756" r="2566" b="3518"/>
          <a:stretch/>
        </p:blipFill>
        <p:spPr>
          <a:xfrm>
            <a:off x="22121236" y="6553200"/>
            <a:ext cx="3238314" cy="2414016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AB4F9355-2938-44DD-9EA2-2033AA3DB840}"/>
              </a:ext>
            </a:extLst>
          </p:cNvPr>
          <p:cNvSpPr/>
          <p:nvPr/>
        </p:nvSpPr>
        <p:spPr>
          <a:xfrm rot="16200000">
            <a:off x="21854160" y="7645908"/>
            <a:ext cx="304800" cy="228600"/>
          </a:xfrm>
          <a:prstGeom prst="downArrow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FCA48-B204-43B9-BC96-499B2C3AD53B}"/>
              </a:ext>
            </a:extLst>
          </p:cNvPr>
          <p:cNvSpPr txBox="1"/>
          <p:nvPr/>
        </p:nvSpPr>
        <p:spPr>
          <a:xfrm>
            <a:off x="26486706" y="18637984"/>
            <a:ext cx="582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[1]: Zhang, B., Mao, Z., Liu, W., et. al. "Geometric Reinforcement Learning for Path</a:t>
            </a:r>
          </a:p>
          <a:p>
            <a:r>
              <a:rPr lang="en-US" sz="1800" dirty="0"/>
              <a:t>Planning of UAVs," Journal of Intelligent and Robotic Systems, Volume 77, No. 2,</a:t>
            </a:r>
          </a:p>
          <a:p>
            <a:r>
              <a:rPr lang="en-US" sz="1800" dirty="0"/>
              <a:t>2015, pp 391–409.</a:t>
            </a:r>
          </a:p>
          <a:p>
            <a:r>
              <a:rPr lang="en-US" sz="1800" dirty="0"/>
              <a:t>[2]: Zhang, B., Mao, Z., Liu, W., et. al. "Cooperative and Geometric Learning Algorithm</a:t>
            </a:r>
          </a:p>
          <a:p>
            <a:r>
              <a:rPr lang="en-US" sz="1800" dirty="0"/>
              <a:t>(CGLA) for path planning of UAVs with limited information," </a:t>
            </a:r>
            <a:r>
              <a:rPr lang="en-US" sz="1800" dirty="0" err="1"/>
              <a:t>Automatica</a:t>
            </a:r>
            <a:r>
              <a:rPr lang="en-US" sz="1800" dirty="0"/>
              <a:t>, Volume</a:t>
            </a:r>
          </a:p>
          <a:p>
            <a:r>
              <a:rPr lang="en-US" sz="1800" dirty="0"/>
              <a:t>50, No. 3, 2014, pp 809-820.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5002C-B921-4204-A459-BED738D138E5}"/>
              </a:ext>
            </a:extLst>
          </p:cNvPr>
          <p:cNvCxnSpPr>
            <a:cxnSpLocks/>
          </p:cNvCxnSpPr>
          <p:nvPr/>
        </p:nvCxnSpPr>
        <p:spPr>
          <a:xfrm>
            <a:off x="13411200" y="11430000"/>
            <a:ext cx="0" cy="960120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C0DECF-B09F-43BB-8754-F48BCAF51BAB}"/>
              </a:ext>
            </a:extLst>
          </p:cNvPr>
          <p:cNvCxnSpPr>
            <a:cxnSpLocks/>
          </p:cNvCxnSpPr>
          <p:nvPr/>
        </p:nvCxnSpPr>
        <p:spPr>
          <a:xfrm>
            <a:off x="19555968" y="11475720"/>
            <a:ext cx="0" cy="950976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7E9392-6A19-456C-8B8C-7B4C60077DF3}"/>
              </a:ext>
            </a:extLst>
          </p:cNvPr>
          <p:cNvSpPr txBox="1"/>
          <p:nvPr/>
        </p:nvSpPr>
        <p:spPr>
          <a:xfrm>
            <a:off x="7391399" y="11211580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Learning an Unknown Environment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827A07-8861-4ED7-94A6-4388C24610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t="4280" r="15710"/>
          <a:stretch/>
        </p:blipFill>
        <p:spPr>
          <a:xfrm>
            <a:off x="7655308" y="13206187"/>
            <a:ext cx="2707892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248DE-4270-4071-8627-03B5577CAA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4280" r="14276"/>
          <a:stretch/>
        </p:blipFill>
        <p:spPr>
          <a:xfrm>
            <a:off x="10363200" y="13206187"/>
            <a:ext cx="2762691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0D2CC8-E5FD-4EDF-98C6-BD4DC86FB8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4744" r="14276"/>
          <a:stretch/>
        </p:blipFill>
        <p:spPr>
          <a:xfrm>
            <a:off x="7561385" y="17602200"/>
            <a:ext cx="2776154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18AB49-9DFC-44D6-95E2-FADD3825828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903" r="15139"/>
          <a:stretch/>
        </p:blipFill>
        <p:spPr>
          <a:xfrm>
            <a:off x="10380785" y="17589500"/>
            <a:ext cx="2725615" cy="274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B96B831-EAC2-4E77-B47E-DB3BDDD44C3C}"/>
              </a:ext>
            </a:extLst>
          </p:cNvPr>
          <p:cNvSpPr txBox="1"/>
          <p:nvPr/>
        </p:nvSpPr>
        <p:spPr>
          <a:xfrm>
            <a:off x="7391400" y="12178947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environment is initialized with a group of unseen threats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35AC6A-B414-4A1C-8EC6-7565C63E20D2}"/>
              </a:ext>
            </a:extLst>
          </p:cNvPr>
          <p:cNvSpPr txBox="1"/>
          <p:nvPr/>
        </p:nvSpPr>
        <p:spPr>
          <a:xfrm>
            <a:off x="7391400" y="15988605"/>
            <a:ext cx="5867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CGLA is iteratively executed to update the path as the agent encounters unseen threats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0AB0C-579F-4D2E-B0BB-620AB2C4D23E}"/>
              </a:ext>
            </a:extLst>
          </p:cNvPr>
          <p:cNvSpPr txBox="1"/>
          <p:nvPr/>
        </p:nvSpPr>
        <p:spPr>
          <a:xfrm>
            <a:off x="548481" y="5512023"/>
            <a:ext cx="594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Proliferation of low cost UAVs allows them to explore more dangerous environments. Novel path planning algorithms are needed to control these UAVs.</a:t>
            </a:r>
          </a:p>
          <a:p>
            <a:endParaRPr lang="en-US" sz="1400" dirty="0"/>
          </a:p>
          <a:p>
            <a:r>
              <a:rPr lang="en-US" sz="2800" b="1" dirty="0"/>
              <a:t>Problems</a:t>
            </a:r>
            <a:r>
              <a:rPr lang="en-US" sz="28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Unknown risk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 time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cooperative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targets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9539F1-481F-4870-83FE-89FF83A277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43" y="11810441"/>
            <a:ext cx="3968329" cy="25670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91CD3B-0CE3-46B9-ADF0-0C1270D7A0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1819809"/>
            <a:ext cx="2266228" cy="25452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5C689E-6A3E-4DE8-9DE0-44D23F3DA370}"/>
              </a:ext>
            </a:extLst>
          </p:cNvPr>
          <p:cNvSpPr txBox="1"/>
          <p:nvPr/>
        </p:nvSpPr>
        <p:spPr>
          <a:xfrm>
            <a:off x="422048" y="14389100"/>
            <a:ext cx="614710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Scenario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Unknown environment with threats representing anti-air/jamming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Realistic observation radius to discover threats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Must visit all targets in each scenario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>
            <a:extLst>
              <a:ext uri="{FF2B5EF4-FFF2-40B4-BE49-F238E27FC236}">
                <a16:creationId xmlns:a16="http://schemas.microsoft.com/office/drawing/2014/main" id="{09CE4599-1213-4798-8930-6A42A25F5801}"/>
              </a:ext>
            </a:extLst>
          </p:cNvPr>
          <p:cNvGrpSpPr>
            <a:grpSpLocks/>
          </p:cNvGrpSpPr>
          <p:nvPr/>
        </p:nvGrpSpPr>
        <p:grpSpPr bwMode="auto">
          <a:xfrm>
            <a:off x="26349248" y="17724864"/>
            <a:ext cx="6218237" cy="3839737"/>
            <a:chOff x="411163" y="4511675"/>
            <a:chExt cx="12069762" cy="3839740"/>
          </a:xfrm>
        </p:grpSpPr>
        <p:sp>
          <p:nvSpPr>
            <p:cNvPr id="57" name="Rounded Rectangle 19">
              <a:extLst>
                <a:ext uri="{FF2B5EF4-FFF2-40B4-BE49-F238E27FC236}">
                  <a16:creationId xmlns:a16="http://schemas.microsoft.com/office/drawing/2014/main" id="{AEDBDAD8-4C29-4B1C-89C8-1CEF50829E89}"/>
                </a:ext>
              </a:extLst>
            </p:cNvPr>
            <p:cNvSpPr/>
            <p:nvPr/>
          </p:nvSpPr>
          <p:spPr>
            <a:xfrm>
              <a:off x="411163" y="4511676"/>
              <a:ext cx="12069762" cy="383973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BA8E89-0D4F-4DA5-B707-CA12139F216F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References</a:t>
              </a:r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726BDA82-6331-452F-A685-FDC556BE84C3}"/>
              </a:ext>
            </a:extLst>
          </p:cNvPr>
          <p:cNvGrpSpPr>
            <a:grpSpLocks/>
          </p:cNvGrpSpPr>
          <p:nvPr/>
        </p:nvGrpSpPr>
        <p:grpSpPr bwMode="auto">
          <a:xfrm>
            <a:off x="26289000" y="11121732"/>
            <a:ext cx="6218237" cy="5851525"/>
            <a:chOff x="411163" y="4511675"/>
            <a:chExt cx="12069762" cy="5851529"/>
          </a:xfrm>
        </p:grpSpPr>
        <p:sp>
          <p:nvSpPr>
            <p:cNvPr id="54" name="Rounded Rectangle 19">
              <a:extLst>
                <a:ext uri="{FF2B5EF4-FFF2-40B4-BE49-F238E27FC236}">
                  <a16:creationId xmlns:a16="http://schemas.microsoft.com/office/drawing/2014/main" id="{1D5BE9DD-57F7-46CA-B5B7-A8E557E86113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9761E2-4F4F-4C74-8343-CE9CFF655C78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Future Work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18C367-A2BD-45AF-B224-92B9698620AC}"/>
              </a:ext>
            </a:extLst>
          </p:cNvPr>
          <p:cNvGrpSpPr/>
          <p:nvPr/>
        </p:nvGrpSpPr>
        <p:grpSpPr>
          <a:xfrm>
            <a:off x="-76200" y="-76200"/>
            <a:ext cx="33070800" cy="4114800"/>
            <a:chOff x="-76200" y="0"/>
            <a:chExt cx="33070800" cy="4038600"/>
          </a:xfrm>
          <a:solidFill>
            <a:srgbClr val="8C151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A51575-6E00-4923-BEDE-620C6B438E92}"/>
                </a:ext>
              </a:extLst>
            </p:cNvPr>
            <p:cNvSpPr/>
            <p:nvPr/>
          </p:nvSpPr>
          <p:spPr>
            <a:xfrm>
              <a:off x="-76200" y="0"/>
              <a:ext cx="33070800" cy="40227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Adaptive Multi-Agent Path Planning for 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Distributed UAV Systems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Lloyd Maza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lmaza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 and Cameron McMillan (cmac12)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3600" dirty="0">
                  <a:solidFill>
                    <a:srgbClr val="FFFFFF"/>
                  </a:solidFill>
                  <a:latin typeface="Helvetica" pitchFamily="34" charset="0"/>
                </a:rPr>
                <a:t>CS 229 Final Project, Autumn 2017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D711F3-E26F-4913-9E69-F6A9B469FB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38600"/>
              <a:ext cx="32918400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8">
            <a:extLst>
              <a:ext uri="{FF2B5EF4-FFF2-40B4-BE49-F238E27FC236}">
                <a16:creationId xmlns:a16="http://schemas.microsoft.com/office/drawing/2014/main" id="{E92E9263-7503-4605-9BD9-A43C77EF35C6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518601"/>
            <a:ext cx="6218237" cy="5851525"/>
            <a:chOff x="411163" y="4511675"/>
            <a:chExt cx="12069762" cy="585152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A3B8E57-D41B-4440-8CEC-379404F09F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DDE16B-F54C-41F5-BF74-0C0172E4B289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Motivation</a:t>
              </a:r>
            </a:p>
          </p:txBody>
        </p:sp>
      </p:grpSp>
      <p:pic>
        <p:nvPicPr>
          <p:cNvPr id="3076" name="Picture 7">
            <a:extLst>
              <a:ext uri="{FF2B5EF4-FFF2-40B4-BE49-F238E27FC236}">
                <a16:creationId xmlns:a16="http://schemas.microsoft.com/office/drawing/2014/main" id="{CB1A168E-B12F-4D42-9F52-16024FE6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8" y="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CAD94-D63C-4685-8190-ECA01BA5C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558" y="375138"/>
            <a:ext cx="5568396" cy="3129248"/>
          </a:xfrm>
          <a:prstGeom prst="rect">
            <a:avLst/>
          </a:prstGeom>
        </p:spPr>
      </p:pic>
      <p:grpSp>
        <p:nvGrpSpPr>
          <p:cNvPr id="35" name="Group 8">
            <a:extLst>
              <a:ext uri="{FF2B5EF4-FFF2-40B4-BE49-F238E27FC236}">
                <a16:creationId xmlns:a16="http://schemas.microsoft.com/office/drawing/2014/main" id="{22EF2B2B-77A7-49C9-91B6-5D20E609C6B9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0972800"/>
            <a:ext cx="6218237" cy="10591800"/>
            <a:chOff x="411163" y="4511675"/>
            <a:chExt cx="12069762" cy="10591807"/>
          </a:xfrm>
        </p:grpSpPr>
        <p:sp>
          <p:nvSpPr>
            <p:cNvPr id="38" name="Rounded Rectangle 19">
              <a:extLst>
                <a:ext uri="{FF2B5EF4-FFF2-40B4-BE49-F238E27FC236}">
                  <a16:creationId xmlns:a16="http://schemas.microsoft.com/office/drawing/2014/main" id="{D4C3C0B0-9697-407B-8FC2-259F5A34C1C1}"/>
                </a:ext>
              </a:extLst>
            </p:cNvPr>
            <p:cNvSpPr/>
            <p:nvPr/>
          </p:nvSpPr>
          <p:spPr>
            <a:xfrm>
              <a:off x="411163" y="4511675"/>
              <a:ext cx="12069762" cy="10591807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023546-5E04-4F3A-9FC6-DD50DDC0F4E4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Scenario</a:t>
              </a:r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F2D323EA-E4AC-495D-8569-8E5839B5205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18601"/>
            <a:ext cx="18440400" cy="4930199"/>
            <a:chOff x="411163" y="4511674"/>
            <a:chExt cx="12069762" cy="5851530"/>
          </a:xfrm>
        </p:grpSpPr>
        <p:sp>
          <p:nvSpPr>
            <p:cNvPr id="45" name="Rounded Rectangle 19">
              <a:extLst>
                <a:ext uri="{FF2B5EF4-FFF2-40B4-BE49-F238E27FC236}">
                  <a16:creationId xmlns:a16="http://schemas.microsoft.com/office/drawing/2014/main" id="{8D82BFA8-4B72-4475-8AD8-16B70DF416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 dirty="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01612C-EF1F-41A4-8C9C-55B331710FE9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Method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4625DB9A-6A7E-4D34-8373-26699173C6B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058399"/>
            <a:ext cx="18440400" cy="11506201"/>
            <a:chOff x="411163" y="4511674"/>
            <a:chExt cx="12069762" cy="13656423"/>
          </a:xfrm>
        </p:grpSpPr>
        <p:sp>
          <p:nvSpPr>
            <p:cNvPr id="48" name="Rounded Rectangle 19">
              <a:extLst>
                <a:ext uri="{FF2B5EF4-FFF2-40B4-BE49-F238E27FC236}">
                  <a16:creationId xmlns:a16="http://schemas.microsoft.com/office/drawing/2014/main" id="{ACA7F6EB-990E-4BBA-87F0-2DCCC42A0050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ACAA0F7-FF90-498B-A16C-692290C2CE6D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604D54E-F7AA-4282-B970-8C59FFDC48E9}"/>
              </a:ext>
            </a:extLst>
          </p:cNvPr>
          <p:cNvGrpSpPr>
            <a:grpSpLocks/>
          </p:cNvGrpSpPr>
          <p:nvPr/>
        </p:nvGrpSpPr>
        <p:grpSpPr bwMode="auto">
          <a:xfrm>
            <a:off x="26292464" y="4518600"/>
            <a:ext cx="6218237" cy="5851525"/>
            <a:chOff x="411163" y="4511675"/>
            <a:chExt cx="12069762" cy="5851529"/>
          </a:xfrm>
        </p:grpSpPr>
        <p:sp>
          <p:nvSpPr>
            <p:cNvPr id="51" name="Rounded Rectangle 19">
              <a:extLst>
                <a:ext uri="{FF2B5EF4-FFF2-40B4-BE49-F238E27FC236}">
                  <a16:creationId xmlns:a16="http://schemas.microsoft.com/office/drawing/2014/main" id="{65576BDE-7830-4DC9-AE2C-25B0A6C5076D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FF2CA4-6880-4125-8BCF-7FAFAF19E741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8D7249-1CDB-4EC5-A3B0-24312DBBDE1B}"/>
              </a:ext>
            </a:extLst>
          </p:cNvPr>
          <p:cNvSpPr txBox="1"/>
          <p:nvPr/>
        </p:nvSpPr>
        <p:spPr>
          <a:xfrm>
            <a:off x="7467600" y="5715000"/>
            <a:ext cx="64008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Cooperative and Geometric Learning Algorithm (CGLA) </a:t>
            </a:r>
            <a:r>
              <a:rPr lang="en-US" sz="2800" b="1" baseline="30000" dirty="0"/>
              <a:t>[2]</a:t>
            </a:r>
            <a:endParaRPr lang="en-US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Offshoot of Q-learning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Balance between minimizing path length and minimizing risk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Simplifies information sharing between agents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A0240-1230-4E0C-A6A1-12C1F090E20D}"/>
              </a:ext>
            </a:extLst>
          </p:cNvPr>
          <p:cNvGrpSpPr/>
          <p:nvPr/>
        </p:nvGrpSpPr>
        <p:grpSpPr>
          <a:xfrm>
            <a:off x="13639800" y="5402282"/>
            <a:ext cx="5257800" cy="3970318"/>
            <a:chOff x="13639800" y="5402282"/>
            <a:chExt cx="5257800" cy="3970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B20CD6-EB3A-4E95-B80E-05FFA89B5739}"/>
                </a:ext>
              </a:extLst>
            </p:cNvPr>
            <p:cNvSpPr txBox="1"/>
            <p:nvPr/>
          </p:nvSpPr>
          <p:spPr>
            <a:xfrm>
              <a:off x="13639800" y="5402282"/>
              <a:ext cx="5257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risk map</a:t>
              </a:r>
              <a:r>
                <a:rPr lang="en-US" sz="2800" dirty="0"/>
                <a:t> (A) of the known environment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cost matrix </a:t>
              </a:r>
              <a:r>
                <a:rPr lang="en-US" sz="2800" dirty="0"/>
                <a:t>(G)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Execute </a:t>
              </a:r>
              <a:r>
                <a:rPr lang="en-US" sz="2800" b="1" dirty="0"/>
                <a:t>path planning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If an unmodeled threat is discovered, </a:t>
              </a:r>
              <a:r>
                <a:rPr lang="en-US" sz="2800" b="1" dirty="0"/>
                <a:t>repeat</a:t>
              </a:r>
              <a:r>
                <a:rPr lang="en-US" sz="2800" dirty="0"/>
                <a:t> from step 1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8B6E55A-1B7F-434C-9FC0-F4747B5CAC4C}"/>
                </a:ext>
              </a:extLst>
            </p:cNvPr>
            <p:cNvSpPr/>
            <p:nvPr/>
          </p:nvSpPr>
          <p:spPr>
            <a:xfrm>
              <a:off x="16116300" y="6400800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B0A106B-29FA-4F91-8952-E2BE47548AED}"/>
                </a:ext>
              </a:extLst>
            </p:cNvPr>
            <p:cNvSpPr/>
            <p:nvPr/>
          </p:nvSpPr>
          <p:spPr>
            <a:xfrm>
              <a:off x="16116300" y="7273141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96EF3590-1F8B-493E-AD77-20ADAF50B2D8}"/>
                </a:ext>
              </a:extLst>
            </p:cNvPr>
            <p:cNvSpPr/>
            <p:nvPr/>
          </p:nvSpPr>
          <p:spPr>
            <a:xfrm>
              <a:off x="16116300" y="8145482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/>
              <p:nvPr/>
            </p:nvSpPr>
            <p:spPr>
              <a:xfrm>
                <a:off x="19431000" y="5410200"/>
                <a:ext cx="5852884" cy="110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0" y="5410200"/>
                <a:ext cx="5852884" cy="1104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CDB4034-8CE0-4455-939B-8052976C9E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280" r="15710"/>
          <a:stretch/>
        </p:blipFill>
        <p:spPr>
          <a:xfrm>
            <a:off x="19431000" y="6555608"/>
            <a:ext cx="2359013" cy="240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C8303-B7F1-40A1-9441-34ECDA12F0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756" r="2566" b="3518"/>
          <a:stretch/>
        </p:blipFill>
        <p:spPr>
          <a:xfrm>
            <a:off x="22121236" y="6553200"/>
            <a:ext cx="3238314" cy="2414016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AB4F9355-2938-44DD-9EA2-2033AA3DB840}"/>
              </a:ext>
            </a:extLst>
          </p:cNvPr>
          <p:cNvSpPr/>
          <p:nvPr/>
        </p:nvSpPr>
        <p:spPr>
          <a:xfrm rot="16200000">
            <a:off x="21854160" y="7645908"/>
            <a:ext cx="304800" cy="228600"/>
          </a:xfrm>
          <a:prstGeom prst="downArrow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FCA48-B204-43B9-BC96-499B2C3AD53B}"/>
              </a:ext>
            </a:extLst>
          </p:cNvPr>
          <p:cNvSpPr txBox="1"/>
          <p:nvPr/>
        </p:nvSpPr>
        <p:spPr>
          <a:xfrm>
            <a:off x="26486706" y="18637984"/>
            <a:ext cx="582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[1]: Zhang, B., Mao, Z., Liu, W., et. al. "Geometric Reinforcement Learning for Path</a:t>
            </a:r>
          </a:p>
          <a:p>
            <a:r>
              <a:rPr lang="en-US" sz="1800" dirty="0"/>
              <a:t>Planning of UAVs," Journal of Intelligent and Robotic Systems, Volume 77, No. 2,</a:t>
            </a:r>
          </a:p>
          <a:p>
            <a:r>
              <a:rPr lang="en-US" sz="1800" dirty="0"/>
              <a:t>2015, pp 391–409.</a:t>
            </a:r>
          </a:p>
          <a:p>
            <a:r>
              <a:rPr lang="en-US" sz="1800" dirty="0"/>
              <a:t>[2]: Zhang, B., Mao, Z., Liu, W., et. al. "Cooperative and Geometric Learning Algorithm</a:t>
            </a:r>
          </a:p>
          <a:p>
            <a:r>
              <a:rPr lang="en-US" sz="1800" dirty="0"/>
              <a:t>(CGLA) for path planning of UAVs with limited information," </a:t>
            </a:r>
            <a:r>
              <a:rPr lang="en-US" sz="1800" dirty="0" err="1"/>
              <a:t>Automatica</a:t>
            </a:r>
            <a:r>
              <a:rPr lang="en-US" sz="1800" dirty="0"/>
              <a:t>, Volume</a:t>
            </a:r>
          </a:p>
          <a:p>
            <a:r>
              <a:rPr lang="en-US" sz="1800" dirty="0"/>
              <a:t>50, No. 3, 2014, pp 809-820.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5002C-B921-4204-A459-BED738D138E5}"/>
              </a:ext>
            </a:extLst>
          </p:cNvPr>
          <p:cNvCxnSpPr>
            <a:cxnSpLocks/>
          </p:cNvCxnSpPr>
          <p:nvPr/>
        </p:nvCxnSpPr>
        <p:spPr>
          <a:xfrm>
            <a:off x="13411200" y="11430000"/>
            <a:ext cx="0" cy="960120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C0DECF-B09F-43BB-8754-F48BCAF51BAB}"/>
              </a:ext>
            </a:extLst>
          </p:cNvPr>
          <p:cNvCxnSpPr>
            <a:cxnSpLocks/>
          </p:cNvCxnSpPr>
          <p:nvPr/>
        </p:nvCxnSpPr>
        <p:spPr>
          <a:xfrm>
            <a:off x="19555968" y="11475720"/>
            <a:ext cx="0" cy="950976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7E9392-6A19-456C-8B8C-7B4C60077DF3}"/>
              </a:ext>
            </a:extLst>
          </p:cNvPr>
          <p:cNvSpPr txBox="1"/>
          <p:nvPr/>
        </p:nvSpPr>
        <p:spPr>
          <a:xfrm>
            <a:off x="7391399" y="11211580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Learning an Unknown Environment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827A07-8861-4ED7-94A6-4388C24610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t="4280" r="15710"/>
          <a:stretch/>
        </p:blipFill>
        <p:spPr>
          <a:xfrm>
            <a:off x="7655308" y="13206187"/>
            <a:ext cx="2707892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248DE-4270-4071-8627-03B5577CAA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4280" r="14276"/>
          <a:stretch/>
        </p:blipFill>
        <p:spPr>
          <a:xfrm>
            <a:off x="10363200" y="13206187"/>
            <a:ext cx="2762691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0D2CC8-E5FD-4EDF-98C6-BD4DC86FB8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4744" r="14276"/>
          <a:stretch/>
        </p:blipFill>
        <p:spPr>
          <a:xfrm>
            <a:off x="7561385" y="17602200"/>
            <a:ext cx="2776154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18AB49-9DFC-44D6-95E2-FADD3825828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903" r="15139"/>
          <a:stretch/>
        </p:blipFill>
        <p:spPr>
          <a:xfrm>
            <a:off x="10380785" y="17589500"/>
            <a:ext cx="2725615" cy="274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B96B831-EAC2-4E77-B47E-DB3BDDD44C3C}"/>
              </a:ext>
            </a:extLst>
          </p:cNvPr>
          <p:cNvSpPr txBox="1"/>
          <p:nvPr/>
        </p:nvSpPr>
        <p:spPr>
          <a:xfrm>
            <a:off x="7391400" y="12178947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environment is initialized with a group of unseen threats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35AC6A-B414-4A1C-8EC6-7565C63E20D2}"/>
              </a:ext>
            </a:extLst>
          </p:cNvPr>
          <p:cNvSpPr txBox="1"/>
          <p:nvPr/>
        </p:nvSpPr>
        <p:spPr>
          <a:xfrm>
            <a:off x="7391400" y="15988605"/>
            <a:ext cx="5867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CGLA is iteratively executed to update the path as the agent encounters unseen threats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0AB0C-579F-4D2E-B0BB-620AB2C4D23E}"/>
              </a:ext>
            </a:extLst>
          </p:cNvPr>
          <p:cNvSpPr txBox="1"/>
          <p:nvPr/>
        </p:nvSpPr>
        <p:spPr>
          <a:xfrm>
            <a:off x="548481" y="5512023"/>
            <a:ext cx="594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Proliferation of low cost UAVs allows them to explore more dangerous environments. Novel path planning algorithms are needed to control these UAVs.</a:t>
            </a:r>
          </a:p>
          <a:p>
            <a:endParaRPr lang="en-US" sz="1400" dirty="0"/>
          </a:p>
          <a:p>
            <a:r>
              <a:rPr lang="en-US" sz="2800" b="1" dirty="0"/>
              <a:t>Problems</a:t>
            </a:r>
            <a:r>
              <a:rPr lang="en-US" sz="28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Unknown risk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 time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cooperative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targets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9539F1-481F-4870-83FE-89FF83A277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4" y="18718900"/>
            <a:ext cx="2677813" cy="2845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91CD3B-0CE3-46B9-ADF0-0C1270D7A0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1819809"/>
            <a:ext cx="2709394" cy="2682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4BF2E1-E844-4C15-B94D-F660C6BE9209}"/>
              </a:ext>
            </a:extLst>
          </p:cNvPr>
          <p:cNvSpPr txBox="1"/>
          <p:nvPr/>
        </p:nvSpPr>
        <p:spPr>
          <a:xfrm>
            <a:off x="3196755" y="12002631"/>
            <a:ext cx="33723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Threats</a:t>
            </a:r>
            <a:r>
              <a:rPr lang="en-US" sz="2800" dirty="0"/>
              <a:t> such as anti-air and terrain are initially unknown to UAVs. Must be discovered.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63062-2A17-422A-85F8-1E764AAEA27B}"/>
              </a:ext>
            </a:extLst>
          </p:cNvPr>
          <p:cNvSpPr txBox="1"/>
          <p:nvPr/>
        </p:nvSpPr>
        <p:spPr>
          <a:xfrm>
            <a:off x="3352800" y="18821400"/>
            <a:ext cx="3077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UAVs</a:t>
            </a:r>
            <a:r>
              <a:rPr lang="en-US" sz="2800" dirty="0"/>
              <a:t> have realistic observation radii and fuel capacity. UAVs can share threat information.</a:t>
            </a:r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7C6C1D-CE83-43ED-B891-3B805148072C}"/>
              </a:ext>
            </a:extLst>
          </p:cNvPr>
          <p:cNvSpPr txBox="1"/>
          <p:nvPr/>
        </p:nvSpPr>
        <p:spPr>
          <a:xfrm>
            <a:off x="522587" y="14782800"/>
            <a:ext cx="2677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Targets</a:t>
            </a:r>
            <a:r>
              <a:rPr lang="en-US" sz="2800" dirty="0"/>
              <a:t> are initially known to UAVs. Scenario runs until UAVs have visited all targets or run out of fuel.</a:t>
            </a:r>
            <a:endParaRPr lang="en-US" sz="28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7FD332-9751-4A37-AC49-D4CF7F46483D}"/>
              </a:ext>
            </a:extLst>
          </p:cNvPr>
          <p:cNvSpPr txBox="1"/>
          <p:nvPr/>
        </p:nvSpPr>
        <p:spPr>
          <a:xfrm>
            <a:off x="19470384" y="11211579"/>
            <a:ext cx="586739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Multiple Target – Multiple UAV</a:t>
            </a:r>
          </a:p>
          <a:p>
            <a:pPr algn="ctr">
              <a:spcAft>
                <a:spcPts val="600"/>
              </a:spcAft>
            </a:pPr>
            <a:r>
              <a:rPr lang="en-US" sz="2800" b="1" dirty="0"/>
              <a:t>Environment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A14F4-B944-4123-84BD-42F0E38EA9D6}"/>
              </a:ext>
            </a:extLst>
          </p:cNvPr>
          <p:cNvSpPr txBox="1"/>
          <p:nvPr/>
        </p:nvSpPr>
        <p:spPr>
          <a:xfrm>
            <a:off x="19998677" y="1239439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 with </a:t>
            </a:r>
            <a:r>
              <a:rPr lang="en-US" sz="2800"/>
              <a:t>only one </a:t>
            </a:r>
            <a:r>
              <a:rPr lang="en-US" sz="2800" dirty="0"/>
              <a:t>UAV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AB2314-E66C-4053-AB0E-B3D68D293884}"/>
              </a:ext>
            </a:extLst>
          </p:cNvPr>
          <p:cNvSpPr txBox="1"/>
          <p:nvPr/>
        </p:nvSpPr>
        <p:spPr>
          <a:xfrm>
            <a:off x="19998677" y="15949387"/>
            <a:ext cx="5285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target assignment speeds up the target observation with multiple UAVs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4D6B0D-AF38-4D6B-9304-CB736FD0439E}"/>
              </a:ext>
            </a:extLst>
          </p:cNvPr>
          <p:cNvSpPr txBox="1"/>
          <p:nvPr/>
        </p:nvSpPr>
        <p:spPr>
          <a:xfrm>
            <a:off x="13335002" y="11224840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Information Sharing in an Unknown Environment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A26004-81DF-44EA-8526-836BB1A6378F}"/>
              </a:ext>
            </a:extLst>
          </p:cNvPr>
          <p:cNvSpPr txBox="1"/>
          <p:nvPr/>
        </p:nvSpPr>
        <p:spPr>
          <a:xfrm>
            <a:off x="13868400" y="12178947"/>
            <a:ext cx="5333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 with one UAV must discover all threats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B26FD4-2852-4FAC-91E5-B2A06FF9D2FC}"/>
              </a:ext>
            </a:extLst>
          </p:cNvPr>
          <p:cNvSpPr txBox="1"/>
          <p:nvPr/>
        </p:nvSpPr>
        <p:spPr>
          <a:xfrm>
            <a:off x="13764772" y="16177144"/>
            <a:ext cx="5505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UAVs share risk information as it’s discovered, speeding up target observation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C32BC76-8313-4E5E-B0A1-9CE31654A7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57" y="14502399"/>
            <a:ext cx="3505379" cy="42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7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9D23-909F-45C1-85C8-080B4A43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D5AF-E85F-4536-BA6C-B68AD056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source - </a:t>
            </a:r>
            <a:r>
              <a:rPr lang="en-US" dirty="0">
                <a:hlinkClick r:id="rId2"/>
              </a:rPr>
              <a:t>https://www.uasvision.com/2017/05/22/us-air-force-research-lab-to-extend-aircraft-isr-range/</a:t>
            </a:r>
            <a:endParaRPr lang="en-US" dirty="0"/>
          </a:p>
          <a:p>
            <a:r>
              <a:rPr lang="en-US" dirty="0">
                <a:hlinkClick r:id="rId3"/>
              </a:rPr>
              <a:t>https://www.uasvision.com/2015/10/12/anti-uav-defence-system-upgraded/</a:t>
            </a:r>
            <a:endParaRPr lang="en-US" dirty="0"/>
          </a:p>
          <a:p>
            <a:r>
              <a:rPr lang="en-US" dirty="0"/>
              <a:t>https://theintercept.com/2016/01/28/hacked-images-from-israels-drone-fleet/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2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688</Words>
  <Application>Microsoft Office PowerPoint</Application>
  <PresentationFormat>Custom</PresentationFormat>
  <Paragraphs>102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 Math</vt:lpstr>
      <vt:lpstr>Helvetica</vt:lpstr>
      <vt:lpstr>PMingLiU</vt:lpstr>
      <vt:lpstr>PMingLiU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McMillan, Cameron B</cp:lastModifiedBy>
  <cp:revision>217</cp:revision>
  <dcterms:created xsi:type="dcterms:W3CDTF">2009-03-08T16:20:38Z</dcterms:created>
  <dcterms:modified xsi:type="dcterms:W3CDTF">2017-12-11T05:41:54Z</dcterms:modified>
</cp:coreProperties>
</file>