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E30AA-7064-4535-99EC-8BE32A99ED06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FA2E-5A89-4EBA-BEB9-89264EBE0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08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E30AA-7064-4535-99EC-8BE32A99ED06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FA2E-5A89-4EBA-BEB9-89264EBE0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32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E30AA-7064-4535-99EC-8BE32A99ED06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FA2E-5A89-4EBA-BEB9-89264EBE0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83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E30AA-7064-4535-99EC-8BE32A99ED06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FA2E-5A89-4EBA-BEB9-89264EBE0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41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E30AA-7064-4535-99EC-8BE32A99ED06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FA2E-5A89-4EBA-BEB9-89264EBE0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53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E30AA-7064-4535-99EC-8BE32A99ED06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FA2E-5A89-4EBA-BEB9-89264EBE0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32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E30AA-7064-4535-99EC-8BE32A99ED06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FA2E-5A89-4EBA-BEB9-89264EBE0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844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E30AA-7064-4535-99EC-8BE32A99ED06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FA2E-5A89-4EBA-BEB9-89264EBE0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18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E30AA-7064-4535-99EC-8BE32A99ED06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FA2E-5A89-4EBA-BEB9-89264EBE0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036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E30AA-7064-4535-99EC-8BE32A99ED06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FA2E-5A89-4EBA-BEB9-89264EBE0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58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E30AA-7064-4535-99EC-8BE32A99ED06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FA2E-5A89-4EBA-BEB9-89264EBE0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96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E30AA-7064-4535-99EC-8BE32A99ED06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BFA2E-5A89-4EBA-BEB9-89264EBE0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87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164681"/>
              </p:ext>
            </p:extLst>
          </p:nvPr>
        </p:nvGraphicFramePr>
        <p:xfrm>
          <a:off x="728471" y="1364706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25487528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162626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77788447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407988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9921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550199"/>
                  </a:ext>
                </a:extLst>
              </a:tr>
            </a:tbl>
          </a:graphicData>
        </a:graphic>
      </p:graphicFrame>
      <p:sp>
        <p:nvSpPr>
          <p:cNvPr id="5" name="Flowchart: Connector 4"/>
          <p:cNvSpPr/>
          <p:nvPr/>
        </p:nvSpPr>
        <p:spPr>
          <a:xfrm>
            <a:off x="883489" y="2132992"/>
            <a:ext cx="274320" cy="274320"/>
          </a:xfrm>
          <a:prstGeom prst="flowChartConnector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" name="Flowchart: Connector 5"/>
          <p:cNvSpPr/>
          <p:nvPr/>
        </p:nvSpPr>
        <p:spPr>
          <a:xfrm>
            <a:off x="2108974" y="2135449"/>
            <a:ext cx="274320" cy="274320"/>
          </a:xfrm>
          <a:prstGeom prst="flowChartConnector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di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8" name="Connector: Elbow 7"/>
          <p:cNvCxnSpPr>
            <a:stCxn id="5" idx="6"/>
          </p:cNvCxnSpPr>
          <p:nvPr/>
        </p:nvCxnSpPr>
        <p:spPr>
          <a:xfrm flipV="1">
            <a:off x="1157809" y="2269678"/>
            <a:ext cx="485063" cy="47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/>
          <p:cNvCxnSpPr/>
          <p:nvPr/>
        </p:nvCxnSpPr>
        <p:spPr>
          <a:xfrm rot="10800000">
            <a:off x="1650702" y="2264964"/>
            <a:ext cx="429992" cy="4714"/>
          </a:xfrm>
          <a:prstGeom prst="bentConnector3">
            <a:avLst>
              <a:gd name="adj1" fmla="val -6048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991075"/>
              </p:ext>
            </p:extLst>
          </p:nvPr>
        </p:nvGraphicFramePr>
        <p:xfrm>
          <a:off x="2888862" y="1389953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25487528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162626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77788447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407988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9921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550199"/>
                  </a:ext>
                </a:extLst>
              </a:tr>
            </a:tbl>
          </a:graphicData>
        </a:graphic>
      </p:graphicFrame>
      <p:sp>
        <p:nvSpPr>
          <p:cNvPr id="35" name="Flowchart: Connector 34"/>
          <p:cNvSpPr/>
          <p:nvPr/>
        </p:nvSpPr>
        <p:spPr>
          <a:xfrm>
            <a:off x="3047180" y="2157765"/>
            <a:ext cx="274320" cy="274320"/>
          </a:xfrm>
          <a:prstGeom prst="flowChartConnector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di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6" name="Flowchart: Connector 35"/>
          <p:cNvSpPr/>
          <p:nvPr/>
        </p:nvSpPr>
        <p:spPr>
          <a:xfrm>
            <a:off x="3663454" y="2781606"/>
            <a:ext cx="274320" cy="274320"/>
          </a:xfrm>
          <a:prstGeom prst="flowChartConnector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di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39" name="Connector: Elbow 38"/>
          <p:cNvCxnSpPr/>
          <p:nvPr/>
        </p:nvCxnSpPr>
        <p:spPr>
          <a:xfrm flipV="1">
            <a:off x="3326684" y="2298908"/>
            <a:ext cx="473930" cy="5446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17661" y="317148"/>
            <a:ext cx="1051416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Situation 1: Two Robots Run into a Same Position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839885" y="1258112"/>
            <a:ext cx="6444000" cy="267765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24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</a:p>
          <a:p>
            <a:pPr algn="just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Collision can be solved in a two-step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replanning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514350" indent="-514350" algn="just">
              <a:buFont typeface="+mj-lt"/>
              <a:buAutoNum type="romanUcPeriod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robot with smaller index number stops for one 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time 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step, the robot with larger 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index 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number continues with the original path;</a:t>
            </a:r>
          </a:p>
          <a:p>
            <a:pPr marL="514350" indent="-514350" algn="just">
              <a:buFont typeface="+mj-lt"/>
              <a:buAutoNum type="romanUcPeriod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robot with smaller 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index 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number revives with the original path.</a:t>
            </a:r>
          </a:p>
        </p:txBody>
      </p:sp>
      <p:cxnSp>
        <p:nvCxnSpPr>
          <p:cNvPr id="28" name="Straight Arrow Connector 27"/>
          <p:cNvCxnSpPr>
            <a:stCxn id="36" idx="0"/>
          </p:cNvCxnSpPr>
          <p:nvPr/>
        </p:nvCxnSpPr>
        <p:spPr>
          <a:xfrm flipV="1">
            <a:off x="3800614" y="2297856"/>
            <a:ext cx="0" cy="4837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409874"/>
              </p:ext>
            </p:extLst>
          </p:nvPr>
        </p:nvGraphicFramePr>
        <p:xfrm>
          <a:off x="692376" y="4093764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25487528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162626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77788447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407988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9921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550199"/>
                  </a:ext>
                </a:extLst>
              </a:tr>
            </a:tbl>
          </a:graphicData>
        </a:graphic>
      </p:graphicFrame>
      <p:sp>
        <p:nvSpPr>
          <p:cNvPr id="15" name="Flowchart: Connector 14"/>
          <p:cNvSpPr/>
          <p:nvPr/>
        </p:nvSpPr>
        <p:spPr>
          <a:xfrm>
            <a:off x="847394" y="4862050"/>
            <a:ext cx="274320" cy="274320"/>
          </a:xfrm>
          <a:prstGeom prst="flowChartConnector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6" name="Flowchart: Connector 15"/>
          <p:cNvSpPr/>
          <p:nvPr/>
        </p:nvSpPr>
        <p:spPr>
          <a:xfrm>
            <a:off x="2072879" y="4864507"/>
            <a:ext cx="274320" cy="274320"/>
          </a:xfrm>
          <a:prstGeom prst="flowChartConnector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di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17" name="Connector: Elbow 16"/>
          <p:cNvCxnSpPr>
            <a:stCxn id="15" idx="6"/>
          </p:cNvCxnSpPr>
          <p:nvPr/>
        </p:nvCxnSpPr>
        <p:spPr>
          <a:xfrm flipV="1">
            <a:off x="1121714" y="4998736"/>
            <a:ext cx="485063" cy="47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/>
          <p:cNvCxnSpPr/>
          <p:nvPr/>
        </p:nvCxnSpPr>
        <p:spPr>
          <a:xfrm rot="10800000">
            <a:off x="1614607" y="4994022"/>
            <a:ext cx="429992" cy="4714"/>
          </a:xfrm>
          <a:prstGeom prst="bentConnector3">
            <a:avLst>
              <a:gd name="adj1" fmla="val -6048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574191"/>
              </p:ext>
            </p:extLst>
          </p:nvPr>
        </p:nvGraphicFramePr>
        <p:xfrm>
          <a:off x="2852767" y="4119011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25487528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162626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77788447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407988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09921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550199"/>
                  </a:ext>
                </a:extLst>
              </a:tr>
            </a:tbl>
          </a:graphicData>
        </a:graphic>
      </p:graphicFrame>
      <p:sp>
        <p:nvSpPr>
          <p:cNvPr id="20" name="Flowchart: Connector 19"/>
          <p:cNvSpPr/>
          <p:nvPr/>
        </p:nvSpPr>
        <p:spPr>
          <a:xfrm>
            <a:off x="3011085" y="4886823"/>
            <a:ext cx="274320" cy="274320"/>
          </a:xfrm>
          <a:prstGeom prst="flowChartConnector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di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1" name="Flowchart: Connector 20"/>
          <p:cNvSpPr/>
          <p:nvPr/>
        </p:nvSpPr>
        <p:spPr>
          <a:xfrm>
            <a:off x="3627359" y="5510664"/>
            <a:ext cx="274320" cy="274320"/>
          </a:xfrm>
          <a:prstGeom prst="flowChartConnector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di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22" name="Connector: Elbow 21"/>
          <p:cNvCxnSpPr/>
          <p:nvPr/>
        </p:nvCxnSpPr>
        <p:spPr>
          <a:xfrm flipV="1">
            <a:off x="3290589" y="5027966"/>
            <a:ext cx="473930" cy="5446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0"/>
          </p:cNvCxnSpPr>
          <p:nvPr/>
        </p:nvCxnSpPr>
        <p:spPr>
          <a:xfrm flipV="1">
            <a:off x="3764519" y="5026914"/>
            <a:ext cx="0" cy="4837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64245" y="3431846"/>
            <a:ext cx="2730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Free Space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534533" y="6183464"/>
            <a:ext cx="2773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 Constraints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839885" y="4114627"/>
            <a:ext cx="6584260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24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Note: If two robots must pass by each other through a 1-cell wide “corridor” to reach their goals, this kind of situation will be dealt with a deadlock-free strategy. These two robots will exchange their goals and </a:t>
            </a:r>
            <a:r>
              <a:rPr lang="en-US" sz="2400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replan</a:t>
            </a:r>
            <a:r>
              <a:rPr lang="en-US" sz="24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their respective paths.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692376" y="4093764"/>
            <a:ext cx="599528" cy="604070"/>
            <a:chOff x="692376" y="4093764"/>
            <a:chExt cx="599528" cy="60407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92376" y="4093764"/>
              <a:ext cx="595334" cy="5998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696570" y="4097958"/>
              <a:ext cx="595334" cy="5998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1307012" y="4097366"/>
            <a:ext cx="599528" cy="604070"/>
            <a:chOff x="692376" y="4093764"/>
            <a:chExt cx="599528" cy="604070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692376" y="4093764"/>
              <a:ext cx="595334" cy="5998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696570" y="4097958"/>
              <a:ext cx="595334" cy="5998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1918663" y="4094604"/>
            <a:ext cx="599528" cy="604070"/>
            <a:chOff x="692376" y="4093764"/>
            <a:chExt cx="599528" cy="604070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692376" y="4093764"/>
              <a:ext cx="595334" cy="5998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696570" y="4097958"/>
              <a:ext cx="595334" cy="5998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688109" y="5314665"/>
            <a:ext cx="599528" cy="604070"/>
            <a:chOff x="692376" y="4093764"/>
            <a:chExt cx="599528" cy="604070"/>
          </a:xfrm>
        </p:grpSpPr>
        <p:cxnSp>
          <p:nvCxnSpPr>
            <p:cNvPr id="47" name="Straight Connector 46"/>
            <p:cNvCxnSpPr/>
            <p:nvPr/>
          </p:nvCxnSpPr>
          <p:spPr>
            <a:xfrm>
              <a:off x="692376" y="4093764"/>
              <a:ext cx="595334" cy="5998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696570" y="4097958"/>
              <a:ext cx="595334" cy="5998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1302745" y="5318267"/>
            <a:ext cx="599528" cy="604070"/>
            <a:chOff x="692376" y="4093764"/>
            <a:chExt cx="599528" cy="604070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692376" y="4093764"/>
              <a:ext cx="595334" cy="5998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696570" y="4097958"/>
              <a:ext cx="595334" cy="5998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1914396" y="5315505"/>
            <a:ext cx="599528" cy="604070"/>
            <a:chOff x="692376" y="4093764"/>
            <a:chExt cx="599528" cy="604070"/>
          </a:xfrm>
        </p:grpSpPr>
        <p:cxnSp>
          <p:nvCxnSpPr>
            <p:cNvPr id="53" name="Straight Connector 52"/>
            <p:cNvCxnSpPr/>
            <p:nvPr/>
          </p:nvCxnSpPr>
          <p:spPr>
            <a:xfrm>
              <a:off x="692376" y="4093764"/>
              <a:ext cx="595334" cy="5998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696570" y="4097958"/>
              <a:ext cx="595334" cy="5998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2852341" y="4122884"/>
            <a:ext cx="599528" cy="604070"/>
            <a:chOff x="692376" y="4093764"/>
            <a:chExt cx="599528" cy="60407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692376" y="4093764"/>
              <a:ext cx="595334" cy="5998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696570" y="4097958"/>
              <a:ext cx="595334" cy="5998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3466977" y="4126486"/>
            <a:ext cx="599528" cy="604070"/>
            <a:chOff x="692376" y="4093764"/>
            <a:chExt cx="599528" cy="604070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692376" y="4093764"/>
              <a:ext cx="595334" cy="5998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696570" y="4097958"/>
              <a:ext cx="595334" cy="5998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4078628" y="4123724"/>
            <a:ext cx="599528" cy="604070"/>
            <a:chOff x="692376" y="4093764"/>
            <a:chExt cx="599528" cy="604070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692376" y="4093764"/>
              <a:ext cx="595334" cy="5998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696570" y="4097958"/>
              <a:ext cx="595334" cy="5998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2848074" y="5343785"/>
            <a:ext cx="599528" cy="604070"/>
            <a:chOff x="692376" y="4093764"/>
            <a:chExt cx="599528" cy="604070"/>
          </a:xfrm>
        </p:grpSpPr>
        <p:cxnSp>
          <p:nvCxnSpPr>
            <p:cNvPr id="65" name="Straight Connector 64"/>
            <p:cNvCxnSpPr/>
            <p:nvPr/>
          </p:nvCxnSpPr>
          <p:spPr>
            <a:xfrm>
              <a:off x="692376" y="4093764"/>
              <a:ext cx="595334" cy="5998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696570" y="4097958"/>
              <a:ext cx="595334" cy="5998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4074680" y="4732240"/>
            <a:ext cx="599528" cy="604070"/>
            <a:chOff x="692376" y="4093764"/>
            <a:chExt cx="599528" cy="604070"/>
          </a:xfrm>
        </p:grpSpPr>
        <p:cxnSp>
          <p:nvCxnSpPr>
            <p:cNvPr id="68" name="Straight Connector 67"/>
            <p:cNvCxnSpPr/>
            <p:nvPr/>
          </p:nvCxnSpPr>
          <p:spPr>
            <a:xfrm>
              <a:off x="692376" y="4093764"/>
              <a:ext cx="595334" cy="5998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>
              <a:off x="696570" y="4097958"/>
              <a:ext cx="595334" cy="5998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4074361" y="5344625"/>
            <a:ext cx="599528" cy="604070"/>
            <a:chOff x="692376" y="4093764"/>
            <a:chExt cx="599528" cy="604070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692376" y="4093764"/>
              <a:ext cx="595334" cy="5998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696570" y="4097958"/>
              <a:ext cx="595334" cy="5998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9950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342642"/>
              </p:ext>
            </p:extLst>
          </p:nvPr>
        </p:nvGraphicFramePr>
        <p:xfrm>
          <a:off x="770230" y="1343354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25487528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162626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77788447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407988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9921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550199"/>
                  </a:ext>
                </a:extLst>
              </a:tr>
            </a:tbl>
          </a:graphicData>
        </a:graphic>
      </p:graphicFrame>
      <p:sp>
        <p:nvSpPr>
          <p:cNvPr id="21" name="Flowchart: Connector 20"/>
          <p:cNvSpPr/>
          <p:nvPr/>
        </p:nvSpPr>
        <p:spPr>
          <a:xfrm>
            <a:off x="928548" y="2111166"/>
            <a:ext cx="274320" cy="274320"/>
          </a:xfrm>
          <a:prstGeom prst="flowChartConnector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di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2" name="Flowchart: Connector 21"/>
          <p:cNvSpPr/>
          <p:nvPr/>
        </p:nvSpPr>
        <p:spPr>
          <a:xfrm>
            <a:off x="1547470" y="2120594"/>
            <a:ext cx="274320" cy="274320"/>
          </a:xfrm>
          <a:prstGeom prst="flowChartConnector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di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1202867" y="2209321"/>
            <a:ext cx="344603" cy="47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1202868" y="2295047"/>
            <a:ext cx="344602" cy="47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17661" y="317148"/>
            <a:ext cx="952831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Situation 2: Two Robots Run into Each Other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046229" y="1343354"/>
            <a:ext cx="8388484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24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</a:p>
          <a:p>
            <a:pPr algn="just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Each robot takes the other one as an obstacle and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replans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the path:</a:t>
            </a:r>
          </a:p>
          <a:p>
            <a:pPr marL="514350" indent="-514350" algn="just">
              <a:buFont typeface="+mj-lt"/>
              <a:buAutoNum type="romanUcPeriod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robot with smaller index number regards the other one with larger index number as an obstacle and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replans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its path;</a:t>
            </a:r>
          </a:p>
          <a:p>
            <a:pPr marL="514350" indent="-514350" algn="just">
              <a:buFont typeface="+mj-lt"/>
              <a:buAutoNum type="romanUcPeriod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robot with larger index number checks possible collisions and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replans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according to the other robot’s new path.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285545"/>
              </p:ext>
            </p:extLst>
          </p:nvPr>
        </p:nvGraphicFramePr>
        <p:xfrm>
          <a:off x="770230" y="4095977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25487528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162626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77788447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407988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9921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550199"/>
                  </a:ext>
                </a:extLst>
              </a:tr>
            </a:tbl>
          </a:graphicData>
        </a:graphic>
      </p:graphicFrame>
      <p:sp>
        <p:nvSpPr>
          <p:cNvPr id="10" name="Flowchart: Connector 9"/>
          <p:cNvSpPr/>
          <p:nvPr/>
        </p:nvSpPr>
        <p:spPr>
          <a:xfrm>
            <a:off x="928548" y="4863789"/>
            <a:ext cx="274320" cy="274320"/>
          </a:xfrm>
          <a:prstGeom prst="flowChartConnector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di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1" name="Flowchart: Connector 10"/>
          <p:cNvSpPr/>
          <p:nvPr/>
        </p:nvSpPr>
        <p:spPr>
          <a:xfrm>
            <a:off x="1547470" y="4873217"/>
            <a:ext cx="274320" cy="274320"/>
          </a:xfrm>
          <a:prstGeom prst="flowChartConnector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di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202867" y="4961944"/>
            <a:ext cx="344603" cy="47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202868" y="5047670"/>
            <a:ext cx="344602" cy="47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749197"/>
              </p:ext>
            </p:extLst>
          </p:nvPr>
        </p:nvGraphicFramePr>
        <p:xfrm>
          <a:off x="3046229" y="4095977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25487528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162626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77788447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407988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09921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550199"/>
                  </a:ext>
                </a:extLst>
              </a:tr>
            </a:tbl>
          </a:graphicData>
        </a:graphic>
      </p:graphicFrame>
      <p:sp>
        <p:nvSpPr>
          <p:cNvPr id="15" name="Flowchart: Connector 14"/>
          <p:cNvSpPr/>
          <p:nvPr/>
        </p:nvSpPr>
        <p:spPr>
          <a:xfrm>
            <a:off x="3204547" y="4863789"/>
            <a:ext cx="274320" cy="274320"/>
          </a:xfrm>
          <a:prstGeom prst="flowChartConnector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di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6" name="Flowchart: Connector 15"/>
          <p:cNvSpPr/>
          <p:nvPr/>
        </p:nvSpPr>
        <p:spPr>
          <a:xfrm>
            <a:off x="3823469" y="4873217"/>
            <a:ext cx="274320" cy="274320"/>
          </a:xfrm>
          <a:prstGeom prst="flowChartConnector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di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3478866" y="4961944"/>
            <a:ext cx="344603" cy="47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478867" y="5047670"/>
            <a:ext cx="344602" cy="47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70230" y="3318737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 Space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534533" y="6183464"/>
            <a:ext cx="2773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 Constraints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085289" y="4095977"/>
            <a:ext cx="6584260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24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Note: If two robots must pass by each other but there is no other path to their goals, this kind of situation can be dealt with the deadlock-free strategy as well. These two robots will exchange their goals and </a:t>
            </a:r>
            <a:r>
              <a:rPr lang="en-US" sz="2400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replan</a:t>
            </a:r>
            <a:r>
              <a:rPr lang="en-US" sz="24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the paths.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768579" y="4097241"/>
            <a:ext cx="599528" cy="604070"/>
            <a:chOff x="692376" y="4093764"/>
            <a:chExt cx="599528" cy="60407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692376" y="4093764"/>
              <a:ext cx="595334" cy="5998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696570" y="4097958"/>
              <a:ext cx="595334" cy="5998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1383215" y="4100843"/>
            <a:ext cx="599528" cy="604070"/>
            <a:chOff x="692376" y="4093764"/>
            <a:chExt cx="599528" cy="604070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692376" y="4093764"/>
              <a:ext cx="595334" cy="5998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696570" y="4097958"/>
              <a:ext cx="595334" cy="5998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1994866" y="4098081"/>
            <a:ext cx="599528" cy="604070"/>
            <a:chOff x="692376" y="4093764"/>
            <a:chExt cx="599528" cy="604070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692376" y="4093764"/>
              <a:ext cx="595334" cy="5998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696570" y="4097958"/>
              <a:ext cx="595334" cy="5998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764312" y="5318142"/>
            <a:ext cx="599528" cy="604070"/>
            <a:chOff x="692376" y="4093764"/>
            <a:chExt cx="599528" cy="604070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692376" y="4093764"/>
              <a:ext cx="595334" cy="5998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696570" y="4097958"/>
              <a:ext cx="595334" cy="5998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1378948" y="5321744"/>
            <a:ext cx="599528" cy="604070"/>
            <a:chOff x="692376" y="4093764"/>
            <a:chExt cx="599528" cy="604070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692376" y="4093764"/>
              <a:ext cx="595334" cy="5998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696570" y="4097958"/>
              <a:ext cx="595334" cy="5998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1990599" y="5318982"/>
            <a:ext cx="599528" cy="604070"/>
            <a:chOff x="692376" y="4093764"/>
            <a:chExt cx="599528" cy="604070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692376" y="4093764"/>
              <a:ext cx="595334" cy="5998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696570" y="4097958"/>
              <a:ext cx="595334" cy="5998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265757" y="4709454"/>
            <a:ext cx="599528" cy="604070"/>
            <a:chOff x="692376" y="4093764"/>
            <a:chExt cx="599528" cy="604070"/>
          </a:xfrm>
        </p:grpSpPr>
        <p:cxnSp>
          <p:nvCxnSpPr>
            <p:cNvPr id="66" name="Straight Connector 65"/>
            <p:cNvCxnSpPr/>
            <p:nvPr/>
          </p:nvCxnSpPr>
          <p:spPr>
            <a:xfrm>
              <a:off x="692376" y="4093764"/>
              <a:ext cx="595334" cy="5998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696570" y="4097958"/>
              <a:ext cx="595334" cy="5998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3662567" y="4099114"/>
            <a:ext cx="599528" cy="604070"/>
            <a:chOff x="692376" y="4093764"/>
            <a:chExt cx="599528" cy="604070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692376" y="4093764"/>
              <a:ext cx="595334" cy="5998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696570" y="4097958"/>
              <a:ext cx="595334" cy="5998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4274218" y="4096352"/>
            <a:ext cx="599528" cy="604070"/>
            <a:chOff x="692376" y="4093764"/>
            <a:chExt cx="599528" cy="604070"/>
          </a:xfrm>
        </p:grpSpPr>
        <p:cxnSp>
          <p:nvCxnSpPr>
            <p:cNvPr id="72" name="Straight Connector 71"/>
            <p:cNvCxnSpPr/>
            <p:nvPr/>
          </p:nvCxnSpPr>
          <p:spPr>
            <a:xfrm>
              <a:off x="692376" y="4093764"/>
              <a:ext cx="595334" cy="5998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696570" y="4097958"/>
              <a:ext cx="595334" cy="5998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3658300" y="5320015"/>
            <a:ext cx="599528" cy="604070"/>
            <a:chOff x="692376" y="4093764"/>
            <a:chExt cx="599528" cy="604070"/>
          </a:xfrm>
        </p:grpSpPr>
        <p:cxnSp>
          <p:nvCxnSpPr>
            <p:cNvPr id="78" name="Straight Connector 77"/>
            <p:cNvCxnSpPr/>
            <p:nvPr/>
          </p:nvCxnSpPr>
          <p:spPr>
            <a:xfrm>
              <a:off x="692376" y="4093764"/>
              <a:ext cx="595334" cy="5998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H="1">
              <a:off x="696570" y="4097958"/>
              <a:ext cx="595334" cy="5998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4269951" y="5317253"/>
            <a:ext cx="599528" cy="604070"/>
            <a:chOff x="692376" y="4093764"/>
            <a:chExt cx="599528" cy="604070"/>
          </a:xfrm>
        </p:grpSpPr>
        <p:cxnSp>
          <p:nvCxnSpPr>
            <p:cNvPr id="81" name="Straight Connector 80"/>
            <p:cNvCxnSpPr/>
            <p:nvPr/>
          </p:nvCxnSpPr>
          <p:spPr>
            <a:xfrm>
              <a:off x="692376" y="4093764"/>
              <a:ext cx="595334" cy="5998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696570" y="4097958"/>
              <a:ext cx="595334" cy="5998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0593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Connector: Elbow 47"/>
          <p:cNvCxnSpPr/>
          <p:nvPr/>
        </p:nvCxnSpPr>
        <p:spPr>
          <a:xfrm>
            <a:off x="6301675" y="5037764"/>
            <a:ext cx="534275" cy="501850"/>
          </a:xfrm>
          <a:prstGeom prst="bentConnector3">
            <a:avLst>
              <a:gd name="adj1" fmla="val 9940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/>
          <p:cNvCxnSpPr>
            <a:stCxn id="24" idx="6"/>
          </p:cNvCxnSpPr>
          <p:nvPr/>
        </p:nvCxnSpPr>
        <p:spPr>
          <a:xfrm flipV="1">
            <a:off x="4136640" y="4352495"/>
            <a:ext cx="485062" cy="654151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1845036" y="4962455"/>
            <a:ext cx="947865" cy="94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338528" y="219714"/>
            <a:ext cx="1144576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Special Combined Situation: </a:t>
            </a:r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Both Situations 1 and 2 Happen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031106" y="1240752"/>
            <a:ext cx="3567336" cy="45243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24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It may happen that two robots first run into a same position as in situation 1, and then run into each other (i.e. situation 2) after being dealt with the strategy used for situation 1. </a:t>
            </a:r>
            <a:r>
              <a:rPr lang="en-US" sz="24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All collisions like this can be decomposed and solved sequentially with solutions in situation 1 and 2. </a:t>
            </a:r>
            <a:endParaRPr lang="en-US" sz="24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201161"/>
              </p:ext>
            </p:extLst>
          </p:nvPr>
        </p:nvGraphicFramePr>
        <p:xfrm>
          <a:off x="3707303" y="1230268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25487528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162626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77788447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407988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9921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550199"/>
                  </a:ext>
                </a:extLst>
              </a:tr>
            </a:tbl>
          </a:graphicData>
        </a:graphic>
      </p:graphicFrame>
      <p:sp>
        <p:nvSpPr>
          <p:cNvPr id="11" name="Flowchart: Connector 10"/>
          <p:cNvSpPr/>
          <p:nvPr/>
        </p:nvSpPr>
        <p:spPr>
          <a:xfrm>
            <a:off x="3862321" y="1998554"/>
            <a:ext cx="274320" cy="274320"/>
          </a:xfrm>
          <a:prstGeom prst="flowChartConnector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di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2" name="Flowchart: Connector 11"/>
          <p:cNvSpPr/>
          <p:nvPr/>
        </p:nvSpPr>
        <p:spPr>
          <a:xfrm>
            <a:off x="5057815" y="2049514"/>
            <a:ext cx="274320" cy="274320"/>
          </a:xfrm>
          <a:prstGeom prst="flowChartConnector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di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13" name="Connector: Elbow 12"/>
          <p:cNvCxnSpPr>
            <a:stCxn id="12" idx="2"/>
          </p:cNvCxnSpPr>
          <p:nvPr/>
        </p:nvCxnSpPr>
        <p:spPr>
          <a:xfrm rot="10800000" flipV="1">
            <a:off x="4106651" y="2186673"/>
            <a:ext cx="951165" cy="47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001217"/>
              </p:ext>
            </p:extLst>
          </p:nvPr>
        </p:nvGraphicFramePr>
        <p:xfrm>
          <a:off x="1412400" y="1230268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25487528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162626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77788447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407988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9921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550199"/>
                  </a:ext>
                </a:extLst>
              </a:tr>
            </a:tbl>
          </a:graphicData>
        </a:graphic>
      </p:graphicFrame>
      <p:sp>
        <p:nvSpPr>
          <p:cNvPr id="15" name="Flowchart: Connector 14"/>
          <p:cNvSpPr/>
          <p:nvPr/>
        </p:nvSpPr>
        <p:spPr>
          <a:xfrm>
            <a:off x="1570718" y="1998080"/>
            <a:ext cx="274320" cy="274320"/>
          </a:xfrm>
          <a:prstGeom prst="flowChartConnector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di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6" name="Flowchart: Connector 15"/>
          <p:cNvSpPr/>
          <p:nvPr/>
        </p:nvSpPr>
        <p:spPr>
          <a:xfrm>
            <a:off x="2792903" y="1998081"/>
            <a:ext cx="274320" cy="274320"/>
          </a:xfrm>
          <a:prstGeom prst="flowChartConnector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di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845037" y="2091523"/>
            <a:ext cx="947865" cy="94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845037" y="2147616"/>
            <a:ext cx="947865" cy="94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Connector: Elbow 18"/>
          <p:cNvCxnSpPr>
            <a:stCxn id="11" idx="6"/>
          </p:cNvCxnSpPr>
          <p:nvPr/>
        </p:nvCxnSpPr>
        <p:spPr>
          <a:xfrm flipV="1">
            <a:off x="4136641" y="1481563"/>
            <a:ext cx="485062" cy="654151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244660"/>
              </p:ext>
            </p:extLst>
          </p:nvPr>
        </p:nvGraphicFramePr>
        <p:xfrm>
          <a:off x="3707302" y="410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25487528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162626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77788447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407988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9921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550199"/>
                  </a:ext>
                </a:extLst>
              </a:tr>
            </a:tbl>
          </a:graphicData>
        </a:graphic>
      </p:graphicFrame>
      <p:sp>
        <p:nvSpPr>
          <p:cNvPr id="24" name="Flowchart: Connector 23"/>
          <p:cNvSpPr/>
          <p:nvPr/>
        </p:nvSpPr>
        <p:spPr>
          <a:xfrm>
            <a:off x="3862320" y="4869486"/>
            <a:ext cx="274320" cy="274320"/>
          </a:xfrm>
          <a:prstGeom prst="flowChartConnector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di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5" name="Flowchart: Connector 24"/>
          <p:cNvSpPr/>
          <p:nvPr/>
        </p:nvSpPr>
        <p:spPr>
          <a:xfrm>
            <a:off x="4494279" y="4869012"/>
            <a:ext cx="274320" cy="274320"/>
          </a:xfrm>
          <a:prstGeom prst="flowChartConnector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di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26" name="Connector: Elbow 25"/>
          <p:cNvCxnSpPr/>
          <p:nvPr/>
        </p:nvCxnSpPr>
        <p:spPr>
          <a:xfrm rot="10800000" flipV="1">
            <a:off x="4135692" y="5059089"/>
            <a:ext cx="357639" cy="47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317261"/>
              </p:ext>
            </p:extLst>
          </p:nvPr>
        </p:nvGraphicFramePr>
        <p:xfrm>
          <a:off x="1412399" y="410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25487528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162626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77788447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407988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9921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550199"/>
                  </a:ext>
                </a:extLst>
              </a:tr>
            </a:tbl>
          </a:graphicData>
        </a:graphic>
      </p:graphicFrame>
      <p:sp>
        <p:nvSpPr>
          <p:cNvPr id="29" name="Flowchart: Connector 28"/>
          <p:cNvSpPr/>
          <p:nvPr/>
        </p:nvSpPr>
        <p:spPr>
          <a:xfrm>
            <a:off x="1570717" y="4869012"/>
            <a:ext cx="274320" cy="274320"/>
          </a:xfrm>
          <a:prstGeom prst="flowChartConnector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di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0" name="Flowchart: Connector 29"/>
          <p:cNvSpPr/>
          <p:nvPr/>
        </p:nvSpPr>
        <p:spPr>
          <a:xfrm>
            <a:off x="2181808" y="4878440"/>
            <a:ext cx="274320" cy="274320"/>
          </a:xfrm>
          <a:prstGeom prst="flowChartConnector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di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1855015" y="5036847"/>
            <a:ext cx="316815" cy="17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Arrow: Down 1"/>
          <p:cNvSpPr/>
          <p:nvPr/>
        </p:nvSpPr>
        <p:spPr>
          <a:xfrm>
            <a:off x="2125631" y="3307412"/>
            <a:ext cx="402336" cy="557784"/>
          </a:xfrm>
          <a:prstGeom prst="downArrow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Down 35"/>
          <p:cNvSpPr/>
          <p:nvPr/>
        </p:nvSpPr>
        <p:spPr>
          <a:xfrm>
            <a:off x="4420535" y="3301242"/>
            <a:ext cx="402336" cy="557784"/>
          </a:xfrm>
          <a:prstGeom prst="downArrow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233917"/>
              </p:ext>
            </p:extLst>
          </p:nvPr>
        </p:nvGraphicFramePr>
        <p:xfrm>
          <a:off x="5893741" y="1242643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25487528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162626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77788447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407988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9921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550199"/>
                  </a:ext>
                </a:extLst>
              </a:tr>
            </a:tbl>
          </a:graphicData>
        </a:graphic>
      </p:graphicFrame>
      <p:sp>
        <p:nvSpPr>
          <p:cNvPr id="37" name="Flowchart: Connector 36"/>
          <p:cNvSpPr/>
          <p:nvPr/>
        </p:nvSpPr>
        <p:spPr>
          <a:xfrm>
            <a:off x="6048759" y="2010929"/>
            <a:ext cx="274320" cy="274320"/>
          </a:xfrm>
          <a:prstGeom prst="flowChartConnector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di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8" name="Flowchart: Connector 37"/>
          <p:cNvSpPr/>
          <p:nvPr/>
        </p:nvSpPr>
        <p:spPr>
          <a:xfrm>
            <a:off x="6679769" y="2609766"/>
            <a:ext cx="274320" cy="274320"/>
          </a:xfrm>
          <a:prstGeom prst="flowChartConnector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di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39" name="Connector: Elbow 38"/>
          <p:cNvCxnSpPr>
            <a:stCxn id="38" idx="0"/>
          </p:cNvCxnSpPr>
          <p:nvPr/>
        </p:nvCxnSpPr>
        <p:spPr>
          <a:xfrm rot="16200000" flipV="1">
            <a:off x="6358309" y="2151145"/>
            <a:ext cx="421008" cy="49623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Connector: Elbow 39"/>
          <p:cNvCxnSpPr>
            <a:stCxn id="37" idx="6"/>
          </p:cNvCxnSpPr>
          <p:nvPr/>
        </p:nvCxnSpPr>
        <p:spPr>
          <a:xfrm>
            <a:off x="6323079" y="2148089"/>
            <a:ext cx="534275" cy="501850"/>
          </a:xfrm>
          <a:prstGeom prst="bentConnector3">
            <a:avLst>
              <a:gd name="adj1" fmla="val 9940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36209"/>
              </p:ext>
            </p:extLst>
          </p:nvPr>
        </p:nvGraphicFramePr>
        <p:xfrm>
          <a:off x="5893740" y="4113575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25487528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162626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77788447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407988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9921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550199"/>
                  </a:ext>
                </a:extLst>
              </a:tr>
            </a:tbl>
          </a:graphicData>
        </a:graphic>
      </p:graphicFrame>
      <p:sp>
        <p:nvSpPr>
          <p:cNvPr id="42" name="Flowchart: Connector 41"/>
          <p:cNvSpPr/>
          <p:nvPr/>
        </p:nvSpPr>
        <p:spPr>
          <a:xfrm>
            <a:off x="6048759" y="4899687"/>
            <a:ext cx="274320" cy="274320"/>
          </a:xfrm>
          <a:prstGeom prst="flowChartConnector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di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4" name="Flowchart: Connector 43"/>
          <p:cNvSpPr/>
          <p:nvPr/>
        </p:nvSpPr>
        <p:spPr>
          <a:xfrm>
            <a:off x="6680717" y="4881387"/>
            <a:ext cx="274320" cy="274320"/>
          </a:xfrm>
          <a:prstGeom prst="flowChartConnector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di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45" name="Connector: Elbow 44"/>
          <p:cNvCxnSpPr/>
          <p:nvPr/>
        </p:nvCxnSpPr>
        <p:spPr>
          <a:xfrm rot="10800000" flipV="1">
            <a:off x="6322130" y="5071464"/>
            <a:ext cx="357639" cy="47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Arrow: Down 45"/>
          <p:cNvSpPr/>
          <p:nvPr/>
        </p:nvSpPr>
        <p:spPr>
          <a:xfrm>
            <a:off x="6606973" y="3313617"/>
            <a:ext cx="402336" cy="557784"/>
          </a:xfrm>
          <a:prstGeom prst="downArrow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0" y="1230268"/>
            <a:ext cx="1381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Situations 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0" y="4101200"/>
            <a:ext cx="1381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Situations 2</a:t>
            </a:r>
          </a:p>
        </p:txBody>
      </p:sp>
    </p:spTree>
    <p:extLst>
      <p:ext uri="{BB962C8B-B14F-4D97-AF65-F5344CB8AC3E}">
        <p14:creationId xmlns:p14="http://schemas.microsoft.com/office/powerpoint/2010/main" val="663663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611402"/>
              </p:ext>
            </p:extLst>
          </p:nvPr>
        </p:nvGraphicFramePr>
        <p:xfrm>
          <a:off x="805299" y="1363019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25487528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162626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77788447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407988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9921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550199"/>
                  </a:ext>
                </a:extLst>
              </a:tr>
            </a:tbl>
          </a:graphicData>
        </a:graphic>
      </p:graphicFrame>
      <p:sp>
        <p:nvSpPr>
          <p:cNvPr id="5" name="Flowchart: Connector 4"/>
          <p:cNvSpPr/>
          <p:nvPr/>
        </p:nvSpPr>
        <p:spPr>
          <a:xfrm>
            <a:off x="960317" y="2131305"/>
            <a:ext cx="274320" cy="274320"/>
          </a:xfrm>
          <a:prstGeom prst="flowChartConnector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" name="Flowchart: Connector 5"/>
          <p:cNvSpPr/>
          <p:nvPr/>
        </p:nvSpPr>
        <p:spPr>
          <a:xfrm>
            <a:off x="2185802" y="2140259"/>
            <a:ext cx="274320" cy="274320"/>
          </a:xfrm>
          <a:prstGeom prst="flowChartConnector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di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8" name="Connector: Elbow 7"/>
          <p:cNvCxnSpPr>
            <a:stCxn id="5" idx="6"/>
          </p:cNvCxnSpPr>
          <p:nvPr/>
        </p:nvCxnSpPr>
        <p:spPr>
          <a:xfrm flipV="1">
            <a:off x="1234637" y="1614315"/>
            <a:ext cx="399998" cy="65415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17661" y="317148"/>
            <a:ext cx="1080648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Situation 3: Three Robots Run into a Same Position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908419" y="1363886"/>
            <a:ext cx="8403746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Collision situations where 3 robots run into a same position can be decomposed and solved sequentially with solutions in the 1</a:t>
            </a:r>
            <a:r>
              <a:rPr lang="en-US" sz="2400" baseline="3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and 2</a:t>
            </a:r>
            <a:r>
              <a:rPr lang="en-US" sz="2400" baseline="3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situation.</a:t>
            </a:r>
          </a:p>
          <a:p>
            <a:pPr algn="just"/>
            <a:r>
              <a:rPr lang="en-US" sz="24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</a:p>
          <a:p>
            <a:pPr marL="514350" indent="-514350" algn="just">
              <a:buFont typeface="+mj-lt"/>
              <a:buAutoNum type="romanUcPeriod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robot with smallest index number stops first and the other two either stop or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replan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based on their collision type in situation 1 and 2.</a:t>
            </a:r>
          </a:p>
          <a:p>
            <a:pPr marL="514350" indent="-514350" algn="just">
              <a:buFont typeface="+mj-lt"/>
              <a:buAutoNum type="romanUcPeriod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robot with the smallest index number revives with the original path.</a:t>
            </a:r>
          </a:p>
        </p:txBody>
      </p:sp>
      <p:sp>
        <p:nvSpPr>
          <p:cNvPr id="25" name="Flowchart: Connector 24"/>
          <p:cNvSpPr/>
          <p:nvPr/>
        </p:nvSpPr>
        <p:spPr>
          <a:xfrm>
            <a:off x="1543209" y="2758678"/>
            <a:ext cx="274320" cy="274320"/>
          </a:xfrm>
          <a:prstGeom prst="flowChartConnector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di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12" name="Connector: Elbow 11"/>
          <p:cNvCxnSpPr>
            <a:stCxn id="6" idx="2"/>
          </p:cNvCxnSpPr>
          <p:nvPr/>
        </p:nvCxnSpPr>
        <p:spPr>
          <a:xfrm rot="10800000" flipV="1">
            <a:off x="1722904" y="2277419"/>
            <a:ext cx="462899" cy="48125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680369" y="1623268"/>
            <a:ext cx="0" cy="113541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3020399" y="5020700"/>
            <a:ext cx="8403746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24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Note: It is not guaranteed to be deadlock or </a:t>
            </a:r>
            <a:r>
              <a:rPr lang="en-US" sz="2400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livelock</a:t>
            </a:r>
            <a:r>
              <a:rPr lang="en-US" sz="24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-free in arbitrary environments with the solution in situation 3. The kind of situation will be dealt with </a:t>
            </a:r>
            <a:r>
              <a:rPr lang="en-US" sz="24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deadlock and </a:t>
            </a:r>
            <a:r>
              <a:rPr lang="en-US" sz="2400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livelock</a:t>
            </a:r>
            <a:r>
              <a:rPr lang="en-US" sz="24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-free </a:t>
            </a:r>
            <a:r>
              <a:rPr lang="en-US" sz="24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strategy. 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353204"/>
              </p:ext>
            </p:extLst>
          </p:nvPr>
        </p:nvGraphicFramePr>
        <p:xfrm>
          <a:off x="808503" y="4011062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25487528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162626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77788447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407988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9921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550199"/>
                  </a:ext>
                </a:extLst>
              </a:tr>
            </a:tbl>
          </a:graphicData>
        </a:graphic>
      </p:graphicFrame>
      <p:sp>
        <p:nvSpPr>
          <p:cNvPr id="14" name="Flowchart: Connector 13"/>
          <p:cNvSpPr/>
          <p:nvPr/>
        </p:nvSpPr>
        <p:spPr>
          <a:xfrm>
            <a:off x="963521" y="4779348"/>
            <a:ext cx="274320" cy="274320"/>
          </a:xfrm>
          <a:prstGeom prst="flowChartConnector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5" name="Flowchart: Connector 14"/>
          <p:cNvSpPr/>
          <p:nvPr/>
        </p:nvSpPr>
        <p:spPr>
          <a:xfrm>
            <a:off x="1543209" y="4137424"/>
            <a:ext cx="274320" cy="274320"/>
          </a:xfrm>
          <a:prstGeom prst="flowChartConnector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di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16" name="Connector: Elbow 15"/>
          <p:cNvCxnSpPr>
            <a:stCxn id="14" idx="6"/>
          </p:cNvCxnSpPr>
          <p:nvPr/>
        </p:nvCxnSpPr>
        <p:spPr>
          <a:xfrm flipV="1">
            <a:off x="1237841" y="4411744"/>
            <a:ext cx="396794" cy="50476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Connector 16"/>
          <p:cNvSpPr/>
          <p:nvPr/>
        </p:nvSpPr>
        <p:spPr>
          <a:xfrm>
            <a:off x="1546413" y="5406721"/>
            <a:ext cx="274320" cy="274320"/>
          </a:xfrm>
          <a:prstGeom prst="flowChartConnector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di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18" name="Connector: Elbow 17"/>
          <p:cNvCxnSpPr/>
          <p:nvPr/>
        </p:nvCxnSpPr>
        <p:spPr>
          <a:xfrm rot="16200000" flipH="1">
            <a:off x="1244608" y="4906952"/>
            <a:ext cx="962995" cy="640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1680369" y="4411744"/>
            <a:ext cx="3204" cy="99497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65969" y="3224868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 Space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93611" y="5915445"/>
            <a:ext cx="2773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 Constraints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802027" y="4010024"/>
            <a:ext cx="599528" cy="604070"/>
            <a:chOff x="692376" y="4093764"/>
            <a:chExt cx="599528" cy="604070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692376" y="4093764"/>
              <a:ext cx="595334" cy="5998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696570" y="4097958"/>
              <a:ext cx="595334" cy="5998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2028314" y="4010864"/>
            <a:ext cx="599528" cy="604070"/>
            <a:chOff x="692376" y="4093764"/>
            <a:chExt cx="599528" cy="604070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692376" y="4093764"/>
              <a:ext cx="595334" cy="5998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696570" y="4097958"/>
              <a:ext cx="595334" cy="5998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797760" y="5230925"/>
            <a:ext cx="599528" cy="604070"/>
            <a:chOff x="692376" y="4093764"/>
            <a:chExt cx="599528" cy="604070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692376" y="4093764"/>
              <a:ext cx="595334" cy="5998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696570" y="4097958"/>
              <a:ext cx="595334" cy="5998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2024047" y="5231765"/>
            <a:ext cx="599528" cy="604070"/>
            <a:chOff x="692376" y="4093764"/>
            <a:chExt cx="599528" cy="604070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692376" y="4093764"/>
              <a:ext cx="595334" cy="5998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696570" y="4097958"/>
              <a:ext cx="595334" cy="5998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29911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867912"/>
              </p:ext>
            </p:extLst>
          </p:nvPr>
        </p:nvGraphicFramePr>
        <p:xfrm>
          <a:off x="805299" y="1363019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25487528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162626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77788447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407988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9921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550199"/>
                  </a:ext>
                </a:extLst>
              </a:tr>
            </a:tbl>
          </a:graphicData>
        </a:graphic>
      </p:graphicFrame>
      <p:sp>
        <p:nvSpPr>
          <p:cNvPr id="5" name="Flowchart: Connector 4"/>
          <p:cNvSpPr/>
          <p:nvPr/>
        </p:nvSpPr>
        <p:spPr>
          <a:xfrm>
            <a:off x="961962" y="2131306"/>
            <a:ext cx="274320" cy="274320"/>
          </a:xfrm>
          <a:prstGeom prst="flowChartConnector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" name="Flowchart: Connector 5"/>
          <p:cNvSpPr/>
          <p:nvPr/>
        </p:nvSpPr>
        <p:spPr>
          <a:xfrm>
            <a:off x="2185802" y="2133909"/>
            <a:ext cx="274320" cy="274320"/>
          </a:xfrm>
          <a:prstGeom prst="flowChartConnector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di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8" name="Connector: Elbow 7"/>
          <p:cNvCxnSpPr>
            <a:stCxn id="5" idx="6"/>
            <a:endCxn id="25" idx="2"/>
          </p:cNvCxnSpPr>
          <p:nvPr/>
        </p:nvCxnSpPr>
        <p:spPr>
          <a:xfrm flipV="1">
            <a:off x="1236282" y="2268465"/>
            <a:ext cx="346257" cy="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17661" y="317148"/>
            <a:ext cx="1094402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Situation 4: Robot Collision with Deadlock (Case 1)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980356" y="1285778"/>
            <a:ext cx="8339684" cy="41549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collision avoidance solution is special for situations where two robots run into each other while a third robot follows one of the two robots in a constrained environment. The deadlock situation will happen if it is decomposed and solved sequentially with solutions in the situation 1 and 2.</a:t>
            </a:r>
          </a:p>
          <a:p>
            <a:pPr algn="just"/>
            <a:endParaRPr lang="en-US" sz="240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</a:p>
          <a:p>
            <a:pPr marL="514350" indent="-514350" algn="just">
              <a:buFont typeface="+mj-lt"/>
              <a:buAutoNum type="romanUcPeriod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Robot 2 and 3 exchange left unreached goals first and then Robot 1 and 3 exchange left unreached goals.</a:t>
            </a:r>
          </a:p>
          <a:p>
            <a:pPr marL="514350" indent="-514350" algn="just">
              <a:buFont typeface="+mj-lt"/>
              <a:buAutoNum type="romanUcPeriod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All the robots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replan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their respective paths with currently reassigned goals.</a:t>
            </a:r>
          </a:p>
        </p:txBody>
      </p:sp>
      <p:sp>
        <p:nvSpPr>
          <p:cNvPr id="25" name="Flowchart: Connector 24"/>
          <p:cNvSpPr/>
          <p:nvPr/>
        </p:nvSpPr>
        <p:spPr>
          <a:xfrm>
            <a:off x="1582539" y="2131305"/>
            <a:ext cx="274320" cy="274320"/>
          </a:xfrm>
          <a:prstGeom prst="flowChartConnector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di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12" name="Connector: Elbow 11"/>
          <p:cNvCxnSpPr>
            <a:endCxn id="6" idx="2"/>
          </p:cNvCxnSpPr>
          <p:nvPr/>
        </p:nvCxnSpPr>
        <p:spPr>
          <a:xfrm>
            <a:off x="1856859" y="2268466"/>
            <a:ext cx="328943" cy="260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1842683" y="2312282"/>
            <a:ext cx="330974" cy="394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972402"/>
              </p:ext>
            </p:extLst>
          </p:nvPr>
        </p:nvGraphicFramePr>
        <p:xfrm>
          <a:off x="810880" y="3529804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25487528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162626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77788447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407988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9921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550199"/>
                  </a:ext>
                </a:extLst>
              </a:tr>
            </a:tbl>
          </a:graphicData>
        </a:graphic>
      </p:graphicFrame>
      <p:sp>
        <p:nvSpPr>
          <p:cNvPr id="33" name="Flowchart: Connector 32"/>
          <p:cNvSpPr/>
          <p:nvPr/>
        </p:nvSpPr>
        <p:spPr>
          <a:xfrm>
            <a:off x="1582539" y="4947124"/>
            <a:ext cx="274320" cy="274320"/>
          </a:xfrm>
          <a:prstGeom prst="flowChartConnector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4" name="Flowchart: Connector 33"/>
          <p:cNvSpPr/>
          <p:nvPr/>
        </p:nvSpPr>
        <p:spPr>
          <a:xfrm>
            <a:off x="2191383" y="4288661"/>
            <a:ext cx="274320" cy="274320"/>
          </a:xfrm>
          <a:prstGeom prst="flowChartConnector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di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35" name="Connector: Elbow 34"/>
          <p:cNvCxnSpPr>
            <a:stCxn id="33" idx="0"/>
            <a:endCxn id="36" idx="4"/>
          </p:cNvCxnSpPr>
          <p:nvPr/>
        </p:nvCxnSpPr>
        <p:spPr>
          <a:xfrm rot="16200000" flipV="1">
            <a:off x="1532047" y="4759471"/>
            <a:ext cx="374714" cy="59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Connector 35"/>
          <p:cNvSpPr/>
          <p:nvPr/>
        </p:nvSpPr>
        <p:spPr>
          <a:xfrm>
            <a:off x="1581948" y="4298090"/>
            <a:ext cx="274320" cy="274320"/>
          </a:xfrm>
          <a:prstGeom prst="flowChartConnector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di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37" name="Connector: Elbow 36"/>
          <p:cNvCxnSpPr>
            <a:stCxn id="34" idx="2"/>
          </p:cNvCxnSpPr>
          <p:nvPr/>
        </p:nvCxnSpPr>
        <p:spPr>
          <a:xfrm rot="10800000" flipV="1">
            <a:off x="1856269" y="4425821"/>
            <a:ext cx="335115" cy="431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1832980" y="4481641"/>
            <a:ext cx="372578" cy="148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806676" y="3526836"/>
            <a:ext cx="599528" cy="604070"/>
            <a:chOff x="692376" y="4093764"/>
            <a:chExt cx="599528" cy="60407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692376" y="4093764"/>
              <a:ext cx="595334" cy="5998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696570" y="4097958"/>
              <a:ext cx="595334" cy="5998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421312" y="3530438"/>
            <a:ext cx="599528" cy="604070"/>
            <a:chOff x="692376" y="4093764"/>
            <a:chExt cx="599528" cy="604070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692376" y="4093764"/>
              <a:ext cx="595334" cy="5998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696570" y="4097958"/>
              <a:ext cx="595334" cy="5998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032963" y="3527676"/>
            <a:ext cx="599528" cy="604070"/>
            <a:chOff x="692376" y="4093764"/>
            <a:chExt cx="599528" cy="60407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692376" y="4093764"/>
              <a:ext cx="595334" cy="5998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696570" y="4097958"/>
              <a:ext cx="595334" cy="5998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811553" y="4139661"/>
            <a:ext cx="599528" cy="604070"/>
            <a:chOff x="692376" y="4093764"/>
            <a:chExt cx="599528" cy="604070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692376" y="4093764"/>
              <a:ext cx="595334" cy="5998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696570" y="4097958"/>
              <a:ext cx="595334" cy="5998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2028696" y="4748577"/>
            <a:ext cx="599528" cy="604070"/>
            <a:chOff x="692376" y="4093764"/>
            <a:chExt cx="599528" cy="604070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692376" y="4093764"/>
              <a:ext cx="595334" cy="5998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696570" y="4097958"/>
              <a:ext cx="595334" cy="5998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1425884" y="1367882"/>
            <a:ext cx="599528" cy="604070"/>
            <a:chOff x="692376" y="4093764"/>
            <a:chExt cx="599528" cy="604070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692376" y="4093764"/>
              <a:ext cx="595334" cy="5998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696570" y="4097958"/>
              <a:ext cx="595334" cy="5998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2037535" y="1365120"/>
            <a:ext cx="599528" cy="604070"/>
            <a:chOff x="692376" y="4093764"/>
            <a:chExt cx="599528" cy="604070"/>
          </a:xfrm>
        </p:grpSpPr>
        <p:cxnSp>
          <p:nvCxnSpPr>
            <p:cNvPr id="53" name="Straight Connector 52"/>
            <p:cNvCxnSpPr/>
            <p:nvPr/>
          </p:nvCxnSpPr>
          <p:spPr>
            <a:xfrm>
              <a:off x="692376" y="4093764"/>
              <a:ext cx="595334" cy="5998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696570" y="4097958"/>
              <a:ext cx="595334" cy="5998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1421617" y="2588783"/>
            <a:ext cx="599528" cy="604070"/>
            <a:chOff x="692376" y="4093764"/>
            <a:chExt cx="599528" cy="604070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692376" y="4093764"/>
              <a:ext cx="595334" cy="5998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696570" y="4097958"/>
              <a:ext cx="595334" cy="5998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2033268" y="2586021"/>
            <a:ext cx="599528" cy="604070"/>
            <a:chOff x="692376" y="4093764"/>
            <a:chExt cx="599528" cy="604070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692376" y="4093764"/>
              <a:ext cx="595334" cy="5998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696570" y="4097958"/>
              <a:ext cx="595334" cy="5998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8387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397749"/>
              </p:ext>
            </p:extLst>
          </p:nvPr>
        </p:nvGraphicFramePr>
        <p:xfrm>
          <a:off x="805299" y="1363019"/>
          <a:ext cx="2450592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648">
                  <a:extLst>
                    <a:ext uri="{9D8B030D-6E8A-4147-A177-3AD203B41FA5}">
                      <a16:colId xmlns:a16="http://schemas.microsoft.com/office/drawing/2014/main" val="1254875284"/>
                    </a:ext>
                  </a:extLst>
                </a:gridCol>
                <a:gridCol w="612648">
                  <a:extLst>
                    <a:ext uri="{9D8B030D-6E8A-4147-A177-3AD203B41FA5}">
                      <a16:colId xmlns:a16="http://schemas.microsoft.com/office/drawing/2014/main" val="3316262686"/>
                    </a:ext>
                  </a:extLst>
                </a:gridCol>
                <a:gridCol w="612648">
                  <a:extLst>
                    <a:ext uri="{9D8B030D-6E8A-4147-A177-3AD203B41FA5}">
                      <a16:colId xmlns:a16="http://schemas.microsoft.com/office/drawing/2014/main" val="777788447"/>
                    </a:ext>
                  </a:extLst>
                </a:gridCol>
                <a:gridCol w="612648">
                  <a:extLst>
                    <a:ext uri="{9D8B030D-6E8A-4147-A177-3AD203B41FA5}">
                      <a16:colId xmlns:a16="http://schemas.microsoft.com/office/drawing/2014/main" val="1409578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407988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9921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550199"/>
                  </a:ext>
                </a:extLst>
              </a:tr>
            </a:tbl>
          </a:graphicData>
        </a:graphic>
      </p:graphicFrame>
      <p:sp>
        <p:nvSpPr>
          <p:cNvPr id="5" name="Flowchart: Connector 4"/>
          <p:cNvSpPr/>
          <p:nvPr/>
        </p:nvSpPr>
        <p:spPr>
          <a:xfrm>
            <a:off x="962516" y="2125131"/>
            <a:ext cx="274320" cy="274320"/>
          </a:xfrm>
          <a:prstGeom prst="flowChartConnector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" name="Flowchart: Connector 5"/>
          <p:cNvSpPr/>
          <p:nvPr/>
        </p:nvSpPr>
        <p:spPr>
          <a:xfrm>
            <a:off x="1568363" y="2122528"/>
            <a:ext cx="274320" cy="274320"/>
          </a:xfrm>
          <a:prstGeom prst="flowChartConnector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di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8" name="Connector: Elbow 7"/>
          <p:cNvCxnSpPr>
            <a:stCxn id="5" idx="6"/>
            <a:endCxn id="6" idx="2"/>
          </p:cNvCxnSpPr>
          <p:nvPr/>
        </p:nvCxnSpPr>
        <p:spPr>
          <a:xfrm flipV="1">
            <a:off x="1236836" y="2259688"/>
            <a:ext cx="331527" cy="260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17661" y="317148"/>
            <a:ext cx="1094402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Situation 5: Robot Collision with Deadlock (Case 2)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602148" y="1285778"/>
            <a:ext cx="7717892" cy="41549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collision avoidance solution is special for situation where two robots run into a same place and a third robot follows one of  the formers.  The deadlock situation will happen if it is decomposed and solved sequentially with solutions in the situation 1 and 2.</a:t>
            </a:r>
          </a:p>
          <a:p>
            <a:pPr algn="just"/>
            <a:endParaRPr lang="en-US" sz="240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</a:p>
          <a:p>
            <a:pPr marL="514350" indent="-514350" algn="just">
              <a:buFont typeface="+mj-lt"/>
              <a:buAutoNum type="romanUcPeriod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Robot 2 and 3 exchange left unreached goals first and then Robot 1 and 2 exchange left unreached goals.</a:t>
            </a:r>
          </a:p>
          <a:p>
            <a:pPr marL="514350" indent="-514350" algn="just">
              <a:buFont typeface="+mj-lt"/>
              <a:buAutoNum type="romanUcPeriod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All the robots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replan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their respective paths with currently reassigned goals.</a:t>
            </a:r>
          </a:p>
        </p:txBody>
      </p:sp>
      <p:sp>
        <p:nvSpPr>
          <p:cNvPr id="25" name="Flowchart: Connector 24"/>
          <p:cNvSpPr/>
          <p:nvPr/>
        </p:nvSpPr>
        <p:spPr>
          <a:xfrm>
            <a:off x="2803035" y="2140259"/>
            <a:ext cx="274320" cy="274320"/>
          </a:xfrm>
          <a:prstGeom prst="flowChartConnector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di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856269" y="2274959"/>
            <a:ext cx="488549" cy="75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529381"/>
              </p:ext>
            </p:extLst>
          </p:nvPr>
        </p:nvGraphicFramePr>
        <p:xfrm>
          <a:off x="810878" y="3529804"/>
          <a:ext cx="2445012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253">
                  <a:extLst>
                    <a:ext uri="{9D8B030D-6E8A-4147-A177-3AD203B41FA5}">
                      <a16:colId xmlns:a16="http://schemas.microsoft.com/office/drawing/2014/main" val="1254875284"/>
                    </a:ext>
                  </a:extLst>
                </a:gridCol>
                <a:gridCol w="611253">
                  <a:extLst>
                    <a:ext uri="{9D8B030D-6E8A-4147-A177-3AD203B41FA5}">
                      <a16:colId xmlns:a16="http://schemas.microsoft.com/office/drawing/2014/main" val="3316262686"/>
                    </a:ext>
                  </a:extLst>
                </a:gridCol>
                <a:gridCol w="611253">
                  <a:extLst>
                    <a:ext uri="{9D8B030D-6E8A-4147-A177-3AD203B41FA5}">
                      <a16:colId xmlns:a16="http://schemas.microsoft.com/office/drawing/2014/main" val="777788447"/>
                    </a:ext>
                  </a:extLst>
                </a:gridCol>
                <a:gridCol w="611253">
                  <a:extLst>
                    <a:ext uri="{9D8B030D-6E8A-4147-A177-3AD203B41FA5}">
                      <a16:colId xmlns:a16="http://schemas.microsoft.com/office/drawing/2014/main" val="215225402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407988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09921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550199"/>
                  </a:ext>
                </a:extLst>
              </a:tr>
            </a:tbl>
          </a:graphicData>
        </a:graphic>
      </p:graphicFrame>
      <p:sp>
        <p:nvSpPr>
          <p:cNvPr id="33" name="Flowchart: Connector 32"/>
          <p:cNvSpPr/>
          <p:nvPr/>
        </p:nvSpPr>
        <p:spPr>
          <a:xfrm>
            <a:off x="966898" y="4307042"/>
            <a:ext cx="274320" cy="274320"/>
          </a:xfrm>
          <a:prstGeom prst="flowChartConnector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4" name="Flowchart: Connector 33"/>
          <p:cNvSpPr/>
          <p:nvPr/>
        </p:nvSpPr>
        <p:spPr>
          <a:xfrm>
            <a:off x="1568362" y="4307044"/>
            <a:ext cx="274320" cy="274320"/>
          </a:xfrm>
          <a:prstGeom prst="flowChartConnector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di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35" name="Connector: Elbow 34"/>
          <p:cNvCxnSpPr>
            <a:stCxn id="33" idx="6"/>
            <a:endCxn id="34" idx="2"/>
          </p:cNvCxnSpPr>
          <p:nvPr/>
        </p:nvCxnSpPr>
        <p:spPr>
          <a:xfrm>
            <a:off x="1241218" y="4444202"/>
            <a:ext cx="327144" cy="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Connector 35"/>
          <p:cNvSpPr/>
          <p:nvPr/>
        </p:nvSpPr>
        <p:spPr>
          <a:xfrm>
            <a:off x="2172839" y="4934270"/>
            <a:ext cx="274320" cy="274320"/>
          </a:xfrm>
          <a:prstGeom prst="flowChartConnector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di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37" name="Connector: Elbow 36"/>
          <p:cNvCxnSpPr>
            <a:stCxn id="34" idx="6"/>
          </p:cNvCxnSpPr>
          <p:nvPr/>
        </p:nvCxnSpPr>
        <p:spPr>
          <a:xfrm flipV="1">
            <a:off x="1842682" y="4444202"/>
            <a:ext cx="483164" cy="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2"/>
          </p:cNvCxnSpPr>
          <p:nvPr/>
        </p:nvCxnSpPr>
        <p:spPr>
          <a:xfrm flipH="1" flipV="1">
            <a:off x="2344818" y="2274959"/>
            <a:ext cx="458217" cy="246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6" idx="0"/>
          </p:cNvCxnSpPr>
          <p:nvPr/>
        </p:nvCxnSpPr>
        <p:spPr>
          <a:xfrm flipV="1">
            <a:off x="2309999" y="4444202"/>
            <a:ext cx="15847" cy="49006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1419324" y="3526836"/>
            <a:ext cx="599528" cy="604070"/>
            <a:chOff x="692376" y="4093764"/>
            <a:chExt cx="599528" cy="60407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692376" y="4093764"/>
              <a:ext cx="595334" cy="5998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696570" y="4097958"/>
              <a:ext cx="595334" cy="5998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2033960" y="3530438"/>
            <a:ext cx="599528" cy="604070"/>
            <a:chOff x="692376" y="4093764"/>
            <a:chExt cx="599528" cy="604070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692376" y="4093764"/>
              <a:ext cx="595334" cy="5998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696570" y="4097958"/>
              <a:ext cx="595334" cy="5998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645611" y="3527676"/>
            <a:ext cx="599528" cy="604070"/>
            <a:chOff x="692376" y="4093764"/>
            <a:chExt cx="599528" cy="60407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692376" y="4093764"/>
              <a:ext cx="595334" cy="5998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696570" y="4097958"/>
              <a:ext cx="595334" cy="5998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1415057" y="4747737"/>
            <a:ext cx="599528" cy="604070"/>
            <a:chOff x="692376" y="4093764"/>
            <a:chExt cx="599528" cy="604070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692376" y="4093764"/>
              <a:ext cx="595334" cy="5998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696570" y="4097958"/>
              <a:ext cx="595334" cy="5998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646913" y="4138691"/>
            <a:ext cx="599528" cy="604070"/>
            <a:chOff x="692376" y="4093764"/>
            <a:chExt cx="599528" cy="604070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692376" y="4093764"/>
              <a:ext cx="595334" cy="5998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696570" y="4097958"/>
              <a:ext cx="595334" cy="5998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2641344" y="4748577"/>
            <a:ext cx="599528" cy="604070"/>
            <a:chOff x="692376" y="4093764"/>
            <a:chExt cx="599528" cy="604070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692376" y="4093764"/>
              <a:ext cx="595334" cy="5998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696570" y="4097958"/>
              <a:ext cx="595334" cy="5998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811248" y="1364280"/>
            <a:ext cx="599528" cy="604070"/>
            <a:chOff x="692376" y="4093764"/>
            <a:chExt cx="599528" cy="604070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692376" y="4093764"/>
              <a:ext cx="595334" cy="5998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696570" y="4097958"/>
              <a:ext cx="595334" cy="5998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1425884" y="1367882"/>
            <a:ext cx="599528" cy="604070"/>
            <a:chOff x="692376" y="4093764"/>
            <a:chExt cx="599528" cy="604070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692376" y="4093764"/>
              <a:ext cx="595334" cy="5998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696570" y="4097958"/>
              <a:ext cx="595334" cy="5998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806981" y="2585181"/>
            <a:ext cx="599528" cy="604070"/>
            <a:chOff x="692376" y="4093764"/>
            <a:chExt cx="599528" cy="604070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692376" y="4093764"/>
              <a:ext cx="595334" cy="5998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696570" y="4097958"/>
              <a:ext cx="595334" cy="5998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1421617" y="2588783"/>
            <a:ext cx="599528" cy="604070"/>
            <a:chOff x="692376" y="4093764"/>
            <a:chExt cx="599528" cy="604070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692376" y="4093764"/>
              <a:ext cx="595334" cy="5998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696570" y="4097958"/>
              <a:ext cx="595334" cy="5998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214878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1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56&quot;/&gt;&lt;/object&gt;&lt;object type=&quot;3&quot; unique_id=&quot;10054&quot;&gt;&lt;property id=&quot;20148&quot; value=&quot;5&quot;/&gt;&lt;property id=&quot;20300&quot; value=&quot;Slide 2&quot;/&gt;&lt;property id=&quot;20307&quot; value=&quot;257&quot;/&gt;&lt;/object&gt;&lt;object type=&quot;3&quot; unique_id=&quot;10099&quot;&gt;&lt;property id=&quot;20148&quot; value=&quot;5&quot;/&gt;&lt;property id=&quot;20300&quot; value=&quot;Slide 4&quot;/&gt;&lt;property id=&quot;20307&quot; value=&quot;258&quot;/&gt;&lt;/object&gt;&lt;object type=&quot;3&quot; unique_id=&quot;10225&quot;&gt;&lt;property id=&quot;20148&quot; value=&quot;5&quot;/&gt;&lt;property id=&quot;20300&quot; value=&quot;Slide 5&quot;/&gt;&lt;property id=&quot;20307&quot; value=&quot;259&quot;/&gt;&lt;/object&gt;&lt;object type=&quot;3&quot; unique_id=&quot;10412&quot;&gt;&lt;property id=&quot;20148&quot; value=&quot;5&quot;/&gt;&lt;property id=&quot;20300&quot; value=&quot;Slide 6&quot;/&gt;&lt;property id=&quot;20307&quot; value=&quot;260&quot;/&gt;&lt;/object&gt;&lt;object type=&quot;3&quot; unique_id=&quot;10455&quot;&gt;&lt;property id=&quot;20148&quot; value=&quot;5&quot;/&gt;&lt;property id=&quot;20300&quot; value=&quot;Slide 3&quot;/&gt;&lt;property id=&quot;20307&quot; value=&quot;26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1365</TotalTime>
  <Words>648</Words>
  <Application>Microsoft Office PowerPoint</Application>
  <PresentationFormat>Widescreen</PresentationFormat>
  <Paragraphs>84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Huanfei Zheng</dc:creator>
  <cp:lastModifiedBy>Huanfei Zheng</cp:lastModifiedBy>
  <cp:revision>138</cp:revision>
  <dcterms:created xsi:type="dcterms:W3CDTF">2017-06-22T19:32:38Z</dcterms:created>
  <dcterms:modified xsi:type="dcterms:W3CDTF">2017-06-23T22:39:35Z</dcterms:modified>
</cp:coreProperties>
</file>