
<file path=[Content_Types].xml><?xml version="1.0" encoding="utf-8"?>
<Types xmlns="http://schemas.openxmlformats.org/package/2006/content-types">
  <Default Extension="fntdata" ContentType="application/x-fontdata"/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embedTrueTypeFonts="1" saveSubsetFonts="1">
  <p:sldMasterIdLst>
    <p:sldMasterId id="2147483648" r:id="rId1"/>
  </p:sldMasterIdLst>
  <p:notesMasterIdLst>
    <p:notesMasterId r:id="rId17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</p:sldIdLst>
  <p:sldSz cx="18288000" cy="10287000"/>
  <p:notesSz cx="6858000" cy="9144000"/>
  <p:embeddedFontLst>
    <p:embeddedFont>
      <p:font typeface="Inter" panose="020B0604020202020204" charset="0"/>
      <p:regular r:id="rId18"/>
    </p:embeddedFont>
    <p:embeddedFont>
      <p:font typeface="Inter Bold" panose="020B0604020202020204" charset="0"/>
      <p:regular r:id="rId19"/>
    </p:embeddedFont>
    <p:embeddedFont>
      <p:font typeface="Inter Light" panose="020B0604020202020204" charset="0"/>
      <p:regular r:id="rId20"/>
    </p:embeddedFont>
    <p:embeddedFont>
      <p:font typeface="Open Sans" panose="020B0606030504020204" pitchFamily="34" charset="0"/>
      <p:regular r:id="rId21"/>
      <p:italic r:id="rId22"/>
    </p:embeddedFont>
    <p:embeddedFont>
      <p:font typeface="Open Sans Bold" panose="020B0806030504020204" charset="0"/>
      <p:regular r:id="rId23"/>
    </p:embeddedFont>
  </p:embeddedFontLst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 autoAdjust="0"/>
    <p:restoredTop sz="94622" autoAdjust="0"/>
  </p:normalViewPr>
  <p:slideViewPr>
    <p:cSldViewPr>
      <p:cViewPr varScale="1">
        <p:scale>
          <a:sx n="39" d="100"/>
          <a:sy n="39" d="100"/>
        </p:scale>
        <p:origin x="868" y="48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font" Target="fonts/font1.fntdata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font" Target="fonts/font4.fntdata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notesMaster" Target="notesMasters/notesMaster1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font" Target="fonts/font3.fntdata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font" Target="fonts/font6.fntdata"/><Relationship Id="rId10" Type="http://schemas.openxmlformats.org/officeDocument/2006/relationships/slide" Target="slides/slide9.xml"/><Relationship Id="rId19" Type="http://schemas.openxmlformats.org/officeDocument/2006/relationships/font" Target="fonts/font2.fntdata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font" Target="fonts/font5.fntdata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C357764-F65F-4EB8-B111-C57210212D50}" type="datetimeFigureOut">
              <a:rPr lang="pt-BR" smtClean="0"/>
              <a:t>21/09/2025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2FE9902-772B-4824-8ABB-971E0E503973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9476740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2FE9902-772B-4824-8ABB-971E0E503973}" type="slidenum">
              <a:rPr lang="pt-BR" smtClean="0"/>
              <a:t>9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123365547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pPr/>
              <a:t>9/21/2025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US" smtClean="0"/>
              <a:pPr/>
              <a:t>‹nº›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8" Type="http://schemas.openxmlformats.org/officeDocument/2006/relationships/image" Target="../media/image47.png"/><Relationship Id="rId3" Type="http://schemas.openxmlformats.org/officeDocument/2006/relationships/image" Target="../media/image42.svg"/><Relationship Id="rId7" Type="http://schemas.openxmlformats.org/officeDocument/2006/relationships/image" Target="../media/image46.svg"/><Relationship Id="rId12" Type="http://schemas.openxmlformats.org/officeDocument/2006/relationships/image" Target="../media/image51.svg"/><Relationship Id="rId2" Type="http://schemas.openxmlformats.org/officeDocument/2006/relationships/image" Target="../media/image4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45.png"/><Relationship Id="rId11" Type="http://schemas.openxmlformats.org/officeDocument/2006/relationships/image" Target="../media/image50.png"/><Relationship Id="rId5" Type="http://schemas.openxmlformats.org/officeDocument/2006/relationships/image" Target="../media/image44.svg"/><Relationship Id="rId10" Type="http://schemas.openxmlformats.org/officeDocument/2006/relationships/image" Target="../media/image49.svg"/><Relationship Id="rId4" Type="http://schemas.openxmlformats.org/officeDocument/2006/relationships/image" Target="../media/image43.png"/><Relationship Id="rId9" Type="http://schemas.openxmlformats.org/officeDocument/2006/relationships/image" Target="../media/image48.png"/></Relationships>
</file>

<file path=ppt/slides/_rels/slide11.xml.rels><?xml version="1.0" encoding="UTF-8" standalone="yes"?>
<Relationships xmlns="http://schemas.openxmlformats.org/package/2006/relationships"><Relationship Id="rId8" Type="http://schemas.openxmlformats.org/officeDocument/2006/relationships/image" Target="../media/image58.svg"/><Relationship Id="rId3" Type="http://schemas.openxmlformats.org/officeDocument/2006/relationships/image" Target="../media/image53.png"/><Relationship Id="rId7" Type="http://schemas.openxmlformats.org/officeDocument/2006/relationships/image" Target="../media/image57.png"/><Relationship Id="rId2" Type="http://schemas.openxmlformats.org/officeDocument/2006/relationships/image" Target="../media/image5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56.svg"/><Relationship Id="rId5" Type="http://schemas.openxmlformats.org/officeDocument/2006/relationships/image" Target="../media/image55.png"/><Relationship Id="rId4" Type="http://schemas.openxmlformats.org/officeDocument/2006/relationships/image" Target="../media/image54.svg"/></Relationships>
</file>

<file path=ppt/slides/_rels/slide12.xml.rels><?xml version="1.0" encoding="UTF-8" standalone="yes"?>
<Relationships xmlns="http://schemas.openxmlformats.org/package/2006/relationships"><Relationship Id="rId8" Type="http://schemas.openxmlformats.org/officeDocument/2006/relationships/image" Target="../media/image65.svg"/><Relationship Id="rId3" Type="http://schemas.openxmlformats.org/officeDocument/2006/relationships/image" Target="../media/image60.svg"/><Relationship Id="rId7" Type="http://schemas.openxmlformats.org/officeDocument/2006/relationships/image" Target="../media/image64.png"/><Relationship Id="rId2" Type="http://schemas.openxmlformats.org/officeDocument/2006/relationships/image" Target="../media/image59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3.svg"/><Relationship Id="rId5" Type="http://schemas.openxmlformats.org/officeDocument/2006/relationships/image" Target="../media/image62.png"/><Relationship Id="rId4" Type="http://schemas.openxmlformats.org/officeDocument/2006/relationships/image" Target="../media/image61.png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67.svg"/><Relationship Id="rId2" Type="http://schemas.openxmlformats.org/officeDocument/2006/relationships/image" Target="../media/image6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0.jpg"/><Relationship Id="rId5" Type="http://schemas.openxmlformats.org/officeDocument/2006/relationships/image" Target="../media/image69.svg"/><Relationship Id="rId4" Type="http://schemas.openxmlformats.org/officeDocument/2006/relationships/image" Target="../media/image68.png"/></Relationships>
</file>

<file path=ppt/slides/_rels/slide14.xml.rels><?xml version="1.0" encoding="UTF-8" standalone="yes"?>
<Relationships xmlns="http://schemas.openxmlformats.org/package/2006/relationships"><Relationship Id="rId8" Type="http://schemas.openxmlformats.org/officeDocument/2006/relationships/image" Target="../media/image77.svg"/><Relationship Id="rId13" Type="http://schemas.openxmlformats.org/officeDocument/2006/relationships/image" Target="../media/image57.png"/><Relationship Id="rId18" Type="http://schemas.openxmlformats.org/officeDocument/2006/relationships/image" Target="../media/image85.svg"/><Relationship Id="rId3" Type="http://schemas.openxmlformats.org/officeDocument/2006/relationships/image" Target="../media/image72.png"/><Relationship Id="rId7" Type="http://schemas.openxmlformats.org/officeDocument/2006/relationships/image" Target="../media/image76.png"/><Relationship Id="rId12" Type="http://schemas.openxmlformats.org/officeDocument/2006/relationships/image" Target="../media/image81.svg"/><Relationship Id="rId17" Type="http://schemas.openxmlformats.org/officeDocument/2006/relationships/image" Target="../media/image84.png"/><Relationship Id="rId2" Type="http://schemas.openxmlformats.org/officeDocument/2006/relationships/image" Target="../media/image71.png"/><Relationship Id="rId16" Type="http://schemas.openxmlformats.org/officeDocument/2006/relationships/image" Target="../media/image83.sv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75.svg"/><Relationship Id="rId11" Type="http://schemas.openxmlformats.org/officeDocument/2006/relationships/image" Target="../media/image80.png"/><Relationship Id="rId5" Type="http://schemas.openxmlformats.org/officeDocument/2006/relationships/image" Target="../media/image74.png"/><Relationship Id="rId15" Type="http://schemas.openxmlformats.org/officeDocument/2006/relationships/image" Target="../media/image82.png"/><Relationship Id="rId10" Type="http://schemas.openxmlformats.org/officeDocument/2006/relationships/image" Target="../media/image79.svg"/><Relationship Id="rId4" Type="http://schemas.openxmlformats.org/officeDocument/2006/relationships/image" Target="../media/image73.png"/><Relationship Id="rId9" Type="http://schemas.openxmlformats.org/officeDocument/2006/relationships/image" Target="../media/image78.png"/><Relationship Id="rId14" Type="http://schemas.openxmlformats.org/officeDocument/2006/relationships/image" Target="../media/image58.sv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87.svg"/><Relationship Id="rId2" Type="http://schemas.openxmlformats.org/officeDocument/2006/relationships/image" Target="../media/image86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90.png"/><Relationship Id="rId5" Type="http://schemas.openxmlformats.org/officeDocument/2006/relationships/image" Target="../media/image89.svg"/><Relationship Id="rId4" Type="http://schemas.openxmlformats.org/officeDocument/2006/relationships/image" Target="../media/image88.sv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sv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6.png"/><Relationship Id="rId5" Type="http://schemas.openxmlformats.org/officeDocument/2006/relationships/image" Target="../media/image5.png"/><Relationship Id="rId4" Type="http://schemas.openxmlformats.org/officeDocument/2006/relationships/image" Target="../media/image4.svg"/></Relationships>
</file>

<file path=ppt/slides/_rels/slide4.xml.rels><?xml version="1.0" encoding="UTF-8" standalone="yes"?>
<Relationships xmlns="http://schemas.openxmlformats.org/package/2006/relationships"><Relationship Id="rId8" Type="http://schemas.openxmlformats.org/officeDocument/2006/relationships/image" Target="../media/image13.jpeg"/><Relationship Id="rId3" Type="http://schemas.openxmlformats.org/officeDocument/2006/relationships/image" Target="../media/image8.svg"/><Relationship Id="rId7" Type="http://schemas.openxmlformats.org/officeDocument/2006/relationships/image" Target="../media/image12.sv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1.png"/><Relationship Id="rId5" Type="http://schemas.openxmlformats.org/officeDocument/2006/relationships/image" Target="../media/image10.svg"/><Relationship Id="rId4" Type="http://schemas.openxmlformats.org/officeDocument/2006/relationships/image" Target="../media/image9.png"/><Relationship Id="rId9" Type="http://schemas.openxmlformats.org/officeDocument/2006/relationships/image" Target="../media/image14.jpe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6.svg"/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8" Type="http://schemas.openxmlformats.org/officeDocument/2006/relationships/image" Target="../media/image23.png"/><Relationship Id="rId3" Type="http://schemas.openxmlformats.org/officeDocument/2006/relationships/image" Target="../media/image18.svg"/><Relationship Id="rId7" Type="http://schemas.openxmlformats.org/officeDocument/2006/relationships/image" Target="../media/image22.svg"/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1.png"/><Relationship Id="rId5" Type="http://schemas.openxmlformats.org/officeDocument/2006/relationships/image" Target="../media/image20.svg"/><Relationship Id="rId4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8" Type="http://schemas.openxmlformats.org/officeDocument/2006/relationships/image" Target="../media/image30.svg"/><Relationship Id="rId3" Type="http://schemas.openxmlformats.org/officeDocument/2006/relationships/image" Target="../media/image25.svg"/><Relationship Id="rId7" Type="http://schemas.openxmlformats.org/officeDocument/2006/relationships/image" Target="../media/image29.png"/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28.svg"/><Relationship Id="rId5" Type="http://schemas.openxmlformats.org/officeDocument/2006/relationships/image" Target="../media/image27.png"/><Relationship Id="rId4" Type="http://schemas.openxmlformats.org/officeDocument/2006/relationships/image" Target="../media/image26.svg"/></Relationships>
</file>

<file path=ppt/slides/_rels/slide8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32.svg"/><Relationship Id="rId7" Type="http://schemas.openxmlformats.org/officeDocument/2006/relationships/image" Target="../media/image36.sv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35.png"/><Relationship Id="rId5" Type="http://schemas.openxmlformats.org/officeDocument/2006/relationships/image" Target="../media/image34.svg"/><Relationship Id="rId10" Type="http://schemas.openxmlformats.org/officeDocument/2006/relationships/image" Target="../media/image39.jpg"/><Relationship Id="rId4" Type="http://schemas.openxmlformats.org/officeDocument/2006/relationships/image" Target="../media/image33.png"/><Relationship Id="rId9" Type="http://schemas.openxmlformats.org/officeDocument/2006/relationships/image" Target="../media/image38.sv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2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40.png"/><Relationship Id="rId4" Type="http://schemas.openxmlformats.org/officeDocument/2006/relationships/image" Target="../media/image28.sv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4"/>
          <p:cNvSpPr txBox="1"/>
          <p:nvPr/>
        </p:nvSpPr>
        <p:spPr>
          <a:xfrm>
            <a:off x="1042659" y="1701514"/>
            <a:ext cx="8787141" cy="806952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>
              <a:lnSpc>
                <a:spcPts val="6707"/>
              </a:lnSpc>
            </a:pPr>
            <a:r>
              <a:rPr lang="en-US" sz="5391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Plataforma </a:t>
            </a:r>
            <a:r>
              <a:rPr lang="en-US" sz="539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Distribuída</a:t>
            </a:r>
            <a:endParaRPr lang="en-US" sz="5391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1042659" y="6040394"/>
            <a:ext cx="4729453" cy="8504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3"/>
              </a:lnSpc>
            </a:pPr>
            <a:r>
              <a:rPr lang="en-US" sz="2155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Projeto</a:t>
            </a:r>
            <a:r>
              <a:rPr lang="en-US" sz="2155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Final – Sistemas </a:t>
            </a:r>
            <a:r>
              <a:rPr lang="en-US" sz="2155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Distribuídos</a:t>
            </a:r>
            <a:endParaRPr lang="en-US" sz="2155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6" name="TextBox 6"/>
          <p:cNvSpPr txBox="1"/>
          <p:nvPr/>
        </p:nvSpPr>
        <p:spPr>
          <a:xfrm>
            <a:off x="1042658" y="6909362"/>
            <a:ext cx="6577341" cy="2196948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473"/>
              </a:lnSpc>
            </a:pP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IFBA - Campus Santo Antônio de Jesus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Apresentado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por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: Hildemar/Thiago/Kleberson </a:t>
            </a:r>
          </a:p>
          <a:p>
            <a:pPr algn="l">
              <a:lnSpc>
                <a:spcPts val="3473"/>
              </a:lnSpc>
            </a:pPr>
            <a:endParaRPr lang="en-US" sz="2155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  <a:p>
            <a:pPr algn="l">
              <a:lnSpc>
                <a:spcPts val="3473"/>
              </a:lnSpc>
            </a:pP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Professor: Felipe</a:t>
            </a:r>
          </a:p>
          <a:p>
            <a:pPr algn="l">
              <a:lnSpc>
                <a:spcPts val="3473"/>
              </a:lnSpc>
            </a:pP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Materia: Sistemas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Distribuidos</a:t>
            </a:r>
            <a:endParaRPr lang="en-US" sz="2155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F1D8DCE3-2D29-52B6-3845-82D9D0B6DD33}"/>
              </a:ext>
            </a:extLst>
          </p:cNvPr>
          <p:cNvSpPr txBox="1"/>
          <p:nvPr/>
        </p:nvSpPr>
        <p:spPr>
          <a:xfrm>
            <a:off x="914400" y="2854847"/>
            <a:ext cx="8534400" cy="1200329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3600" b="1" dirty="0" err="1">
                <a:latin typeface="Inter Bold"/>
                <a:ea typeface="Inter Bold"/>
                <a:cs typeface="Inter Bold"/>
                <a:sym typeface="Inter Bold"/>
              </a:rPr>
              <a:t>Processamento</a:t>
            </a:r>
            <a:r>
              <a:rPr lang="en-US" sz="3600" b="1" dirty="0"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600" b="1" dirty="0" err="1">
                <a:latin typeface="Inter Bold"/>
                <a:ea typeface="Inter Bold"/>
                <a:cs typeface="Inter Bold"/>
                <a:sym typeface="Inter Bold"/>
              </a:rPr>
              <a:t>Colaborativo</a:t>
            </a:r>
            <a:r>
              <a:rPr lang="en-US" sz="3600" b="1" dirty="0"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3600" b="1" dirty="0" err="1">
                <a:latin typeface="Inter Bold"/>
                <a:ea typeface="Inter Bold"/>
                <a:cs typeface="Inter Bold"/>
                <a:sym typeface="Inter Bold"/>
              </a:rPr>
              <a:t>Tarefas</a:t>
            </a:r>
            <a:endParaRPr lang="pt-BR" sz="3600" dirty="0"/>
          </a:p>
        </p:txBody>
      </p:sp>
      <p:pic>
        <p:nvPicPr>
          <p:cNvPr id="10" name="Imagem 9">
            <a:extLst>
              <a:ext uri="{FF2B5EF4-FFF2-40B4-BE49-F238E27FC236}">
                <a16:creationId xmlns:a16="http://schemas.microsoft.com/office/drawing/2014/main" id="{6313722E-2A4C-E447-7CAA-B7F6A20ECCB5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382000" y="890587"/>
            <a:ext cx="9525000" cy="850582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8913047" y="628309"/>
            <a:ext cx="7396699" cy="8388009"/>
          </a:xfrm>
          <a:custGeom>
            <a:avLst/>
            <a:gdLst/>
            <a:ahLst/>
            <a:cxnLst/>
            <a:rect l="l" t="t" r="r" b="b"/>
            <a:pathLst>
              <a:path w="7396699" h="8388009">
                <a:moveTo>
                  <a:pt x="0" y="0"/>
                </a:moveTo>
                <a:lnTo>
                  <a:pt x="7396699" y="0"/>
                </a:lnTo>
                <a:lnTo>
                  <a:pt x="7396699" y="8388009"/>
                </a:lnTo>
                <a:lnTo>
                  <a:pt x="0" y="8388009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6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t="-105" b="-105"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7369997" y="2710015"/>
            <a:ext cx="3086100" cy="961163"/>
          </a:xfrm>
          <a:custGeom>
            <a:avLst/>
            <a:gdLst/>
            <a:ahLst/>
            <a:cxnLst/>
            <a:rect l="l" t="t" r="r" b="b"/>
            <a:pathLst>
              <a:path w="3086100" h="961163">
                <a:moveTo>
                  <a:pt x="0" y="0"/>
                </a:moveTo>
                <a:lnTo>
                  <a:pt x="3086100" y="0"/>
                </a:lnTo>
                <a:lnTo>
                  <a:pt x="3086100" y="961163"/>
                </a:lnTo>
                <a:lnTo>
                  <a:pt x="0" y="9611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1981631" y="2798203"/>
            <a:ext cx="14146462" cy="3414768"/>
          </a:xfrm>
          <a:custGeom>
            <a:avLst/>
            <a:gdLst/>
            <a:ahLst/>
            <a:cxnLst/>
            <a:rect l="l" t="t" r="r" b="b"/>
            <a:pathLst>
              <a:path w="14146462" h="3414768">
                <a:moveTo>
                  <a:pt x="0" y="0"/>
                </a:moveTo>
                <a:lnTo>
                  <a:pt x="14146462" y="0"/>
                </a:lnTo>
                <a:lnTo>
                  <a:pt x="14146462" y="3414768"/>
                </a:lnTo>
                <a:lnTo>
                  <a:pt x="0" y="341476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alphaModFix amt="67000"/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 t="-41" b="-41"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2649919" y="2903059"/>
            <a:ext cx="12526255" cy="3025347"/>
            <a:chOff x="0" y="0"/>
            <a:chExt cx="16701673" cy="4033796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16701643" cy="4033774"/>
            </a:xfrm>
            <a:custGeom>
              <a:avLst/>
              <a:gdLst/>
              <a:ahLst/>
              <a:cxnLst/>
              <a:rect l="l" t="t" r="r" b="b"/>
              <a:pathLst>
                <a:path w="16701643" h="4033774">
                  <a:moveTo>
                    <a:pt x="0" y="0"/>
                  </a:moveTo>
                  <a:lnTo>
                    <a:pt x="16701643" y="0"/>
                  </a:lnTo>
                  <a:lnTo>
                    <a:pt x="16701643" y="4033774"/>
                  </a:lnTo>
                  <a:lnTo>
                    <a:pt x="0" y="403377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8"/>
              <a:stretch>
                <a:fillRect t="-90" b="-91"/>
              </a:stretch>
            </a:blipFill>
          </p:spPr>
        </p:sp>
      </p:grpSp>
      <p:sp>
        <p:nvSpPr>
          <p:cNvPr id="7" name="Freeform 7"/>
          <p:cNvSpPr/>
          <p:nvPr/>
        </p:nvSpPr>
        <p:spPr>
          <a:xfrm>
            <a:off x="7930229" y="2894997"/>
            <a:ext cx="2249265" cy="474390"/>
          </a:xfrm>
          <a:custGeom>
            <a:avLst/>
            <a:gdLst/>
            <a:ahLst/>
            <a:cxnLst/>
            <a:rect l="l" t="t" r="r" b="b"/>
            <a:pathLst>
              <a:path w="2249265" h="474390">
                <a:moveTo>
                  <a:pt x="0" y="0"/>
                </a:moveTo>
                <a:lnTo>
                  <a:pt x="2249265" y="0"/>
                </a:lnTo>
                <a:lnTo>
                  <a:pt x="2249265" y="474390"/>
                </a:lnTo>
                <a:lnTo>
                  <a:pt x="0" y="474390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t="-14" b="-14"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202564" y="8102802"/>
            <a:ext cx="1745346" cy="495862"/>
          </a:xfrm>
          <a:custGeom>
            <a:avLst/>
            <a:gdLst/>
            <a:ahLst/>
            <a:cxnLst/>
            <a:rect l="l" t="t" r="r" b="b"/>
            <a:pathLst>
              <a:path w="1745346" h="495862">
                <a:moveTo>
                  <a:pt x="0" y="0"/>
                </a:moveTo>
                <a:lnTo>
                  <a:pt x="1745346" y="0"/>
                </a:lnTo>
                <a:lnTo>
                  <a:pt x="1745346" y="495862"/>
                </a:lnTo>
                <a:lnTo>
                  <a:pt x="0" y="495862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alphaModFix amt="51000"/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t="-693" b="-69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4609362" y="7374614"/>
            <a:ext cx="5846735" cy="189508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149"/>
              </a:lnSpc>
            </a:pPr>
            <a:r>
              <a:rPr lang="en-US" sz="1534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 ideia desse diagrama é mostrar de forma simples e clara quais são os papéis no sistema e o que cada um pode fazer. Ele ajuda a ter uma visão de alto nível, sem entrar nos detalhes técnicos, mas já deixando evidente que o sistema não depende apenas de um único ponto, já que existe a redundância com o orquestrador de backup e o mecanismo de detecção de falhas dos workers.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6124036" y="533400"/>
            <a:ext cx="6615722" cy="114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432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Diagramas UML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5220302" y="2788759"/>
            <a:ext cx="2523282" cy="5725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3069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Casos de Uso</a:t>
            </a:r>
          </a:p>
        </p:txBody>
      </p:sp>
      <p:grpSp>
        <p:nvGrpSpPr>
          <p:cNvPr id="12" name="Group 12"/>
          <p:cNvGrpSpPr/>
          <p:nvPr/>
        </p:nvGrpSpPr>
        <p:grpSpPr>
          <a:xfrm>
            <a:off x="4487777" y="7468452"/>
            <a:ext cx="28187" cy="1789848"/>
            <a:chOff x="0" y="0"/>
            <a:chExt cx="37583" cy="2386464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37592" cy="2386457"/>
            </a:xfrm>
            <a:custGeom>
              <a:avLst/>
              <a:gdLst/>
              <a:ahLst/>
              <a:cxnLst/>
              <a:rect l="l" t="t" r="r" b="b"/>
              <a:pathLst>
                <a:path w="37592" h="2386457">
                  <a:moveTo>
                    <a:pt x="0" y="2386457"/>
                  </a:moveTo>
                  <a:lnTo>
                    <a:pt x="37592" y="2386457"/>
                  </a:lnTo>
                  <a:lnTo>
                    <a:pt x="375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9144000" y="1823575"/>
            <a:ext cx="7119341" cy="7326582"/>
            <a:chOff x="0" y="0"/>
            <a:chExt cx="9492455" cy="976877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9492488" cy="9768713"/>
            </a:xfrm>
            <a:custGeom>
              <a:avLst/>
              <a:gdLst/>
              <a:ahLst/>
              <a:cxnLst/>
              <a:rect l="l" t="t" r="r" b="b"/>
              <a:pathLst>
                <a:path w="9492488" h="9768713">
                  <a:moveTo>
                    <a:pt x="0" y="0"/>
                  </a:moveTo>
                  <a:lnTo>
                    <a:pt x="9492488" y="0"/>
                  </a:lnTo>
                  <a:lnTo>
                    <a:pt x="9492488" y="9768713"/>
                  </a:lnTo>
                  <a:lnTo>
                    <a:pt x="0" y="9768713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/>
              </a:stretch>
            </a:blipFill>
          </p:spPr>
        </p:sp>
      </p:grpSp>
      <p:sp>
        <p:nvSpPr>
          <p:cNvPr id="4" name="Freeform 4"/>
          <p:cNvSpPr/>
          <p:nvPr/>
        </p:nvSpPr>
        <p:spPr>
          <a:xfrm>
            <a:off x="11575210" y="1244931"/>
            <a:ext cx="2329098" cy="1339667"/>
          </a:xfrm>
          <a:custGeom>
            <a:avLst/>
            <a:gdLst/>
            <a:ahLst/>
            <a:cxnLst/>
            <a:rect l="l" t="t" r="r" b="b"/>
            <a:pathLst>
              <a:path w="2329098" h="1339667">
                <a:moveTo>
                  <a:pt x="0" y="0"/>
                </a:moveTo>
                <a:lnTo>
                  <a:pt x="2329098" y="0"/>
                </a:lnTo>
                <a:lnTo>
                  <a:pt x="2329098" y="1339667"/>
                </a:lnTo>
                <a:lnTo>
                  <a:pt x="0" y="1339667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grpSp>
        <p:nvGrpSpPr>
          <p:cNvPr id="5" name="Group 5"/>
          <p:cNvGrpSpPr/>
          <p:nvPr/>
        </p:nvGrpSpPr>
        <p:grpSpPr>
          <a:xfrm>
            <a:off x="1828800" y="3125026"/>
            <a:ext cx="51067" cy="3242759"/>
            <a:chOff x="0" y="0"/>
            <a:chExt cx="68089" cy="4323679"/>
          </a:xfrm>
        </p:grpSpPr>
        <p:sp>
          <p:nvSpPr>
            <p:cNvPr id="6" name="Freeform 6"/>
            <p:cNvSpPr/>
            <p:nvPr/>
          </p:nvSpPr>
          <p:spPr>
            <a:xfrm>
              <a:off x="0" y="0"/>
              <a:ext cx="68072" cy="4323715"/>
            </a:xfrm>
            <a:custGeom>
              <a:avLst/>
              <a:gdLst/>
              <a:ahLst/>
              <a:cxnLst/>
              <a:rect l="l" t="t" r="r" b="b"/>
              <a:pathLst>
                <a:path w="68072" h="4323715">
                  <a:moveTo>
                    <a:pt x="0" y="4323715"/>
                  </a:moveTo>
                  <a:lnTo>
                    <a:pt x="68072" y="4323715"/>
                  </a:lnTo>
                  <a:lnTo>
                    <a:pt x="6807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sp>
        <p:nvSpPr>
          <p:cNvPr id="7" name="Freeform 7"/>
          <p:cNvSpPr/>
          <p:nvPr/>
        </p:nvSpPr>
        <p:spPr>
          <a:xfrm>
            <a:off x="4312476" y="7042609"/>
            <a:ext cx="2634591" cy="2634591"/>
          </a:xfrm>
          <a:custGeom>
            <a:avLst/>
            <a:gdLst/>
            <a:ahLst/>
            <a:cxnLst/>
            <a:rect l="l" t="t" r="r" b="b"/>
            <a:pathLst>
              <a:path w="2634591" h="2634591">
                <a:moveTo>
                  <a:pt x="0" y="0"/>
                </a:moveTo>
                <a:lnTo>
                  <a:pt x="2634591" y="0"/>
                </a:lnTo>
                <a:lnTo>
                  <a:pt x="2634591" y="2634591"/>
                </a:lnTo>
                <a:lnTo>
                  <a:pt x="0" y="2634591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alphaModFix amt="56999"/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 rot="-1536652">
            <a:off x="2736513" y="6828786"/>
            <a:ext cx="672704" cy="2010801"/>
          </a:xfrm>
          <a:custGeom>
            <a:avLst/>
            <a:gdLst/>
            <a:ahLst/>
            <a:cxnLst/>
            <a:rect l="l" t="t" r="r" b="b"/>
            <a:pathLst>
              <a:path w="672704" h="2010801">
                <a:moveTo>
                  <a:pt x="0" y="0"/>
                </a:moveTo>
                <a:lnTo>
                  <a:pt x="672704" y="0"/>
                </a:lnTo>
                <a:lnTo>
                  <a:pt x="672704" y="2010801"/>
                </a:lnTo>
                <a:lnTo>
                  <a:pt x="0" y="2010801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l="-53" r="-53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124036" y="533400"/>
            <a:ext cx="6615722" cy="114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432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Diagramas UML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334968" y="2070736"/>
            <a:ext cx="2150666" cy="63477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645"/>
              </a:lnSpc>
            </a:pPr>
            <a:r>
              <a:rPr lang="en-US" sz="3317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Sequencia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899276" y="3048853"/>
            <a:ext cx="7028458" cy="331895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644"/>
              </a:lnSpc>
            </a:pP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Nesse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também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aparecem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os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cenários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falha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Se um worker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parar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responder, o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orquestrador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principal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percebe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pela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ausência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heartbeat,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marca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esse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worker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inativo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redistribui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tarefas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dele para outro worker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disponível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Já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orquestrador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principal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falhar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o backup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detecta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falta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comunicação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assume o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papel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principal e continua o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funcionamento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sem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o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perca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as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informações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das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tarefas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 Esse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diagrama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é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importante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porque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mostra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não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só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funcionamento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normal, mas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também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como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o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reage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situações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889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erro</a:t>
            </a:r>
            <a:r>
              <a:rPr lang="en-US" sz="1889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 rot="-2417624">
            <a:off x="9367403" y="698099"/>
            <a:ext cx="7030570" cy="8424430"/>
          </a:xfrm>
          <a:custGeom>
            <a:avLst/>
            <a:gdLst/>
            <a:ahLst/>
            <a:cxnLst/>
            <a:rect l="l" t="t" r="r" b="b"/>
            <a:pathLst>
              <a:path w="7030570" h="8424430">
                <a:moveTo>
                  <a:pt x="0" y="0"/>
                </a:moveTo>
                <a:lnTo>
                  <a:pt x="7030570" y="0"/>
                </a:lnTo>
                <a:lnTo>
                  <a:pt x="7030570" y="8424431"/>
                </a:lnTo>
                <a:lnTo>
                  <a:pt x="0" y="842443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alphaModFix amt="12000"/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234" r="-234"/>
            </a:stretch>
          </a:blipFill>
        </p:spPr>
      </p:sp>
      <p:grpSp>
        <p:nvGrpSpPr>
          <p:cNvPr id="3" name="Group 3"/>
          <p:cNvGrpSpPr/>
          <p:nvPr/>
        </p:nvGrpSpPr>
        <p:grpSpPr>
          <a:xfrm>
            <a:off x="8967764" y="2054719"/>
            <a:ext cx="7543990" cy="5711202"/>
            <a:chOff x="0" y="0"/>
            <a:chExt cx="10058653" cy="7614936"/>
          </a:xfrm>
        </p:grpSpPr>
        <p:sp>
          <p:nvSpPr>
            <p:cNvPr id="4" name="Freeform 4"/>
            <p:cNvSpPr/>
            <p:nvPr/>
          </p:nvSpPr>
          <p:spPr>
            <a:xfrm>
              <a:off x="0" y="0"/>
              <a:ext cx="10058654" cy="7614920"/>
            </a:xfrm>
            <a:custGeom>
              <a:avLst/>
              <a:gdLst/>
              <a:ahLst/>
              <a:cxnLst/>
              <a:rect l="l" t="t" r="r" b="b"/>
              <a:pathLst>
                <a:path w="10058654" h="7614920">
                  <a:moveTo>
                    <a:pt x="0" y="0"/>
                  </a:moveTo>
                  <a:lnTo>
                    <a:pt x="10058654" y="0"/>
                  </a:lnTo>
                  <a:lnTo>
                    <a:pt x="10058654" y="7614920"/>
                  </a:lnTo>
                  <a:lnTo>
                    <a:pt x="0" y="7614920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/>
              </a:stretch>
            </a:blipFill>
          </p:spPr>
        </p:sp>
      </p:grpSp>
      <p:sp>
        <p:nvSpPr>
          <p:cNvPr id="5" name="Freeform 5"/>
          <p:cNvSpPr/>
          <p:nvPr/>
        </p:nvSpPr>
        <p:spPr>
          <a:xfrm>
            <a:off x="11108841" y="1519991"/>
            <a:ext cx="2942601" cy="1208554"/>
          </a:xfrm>
          <a:custGeom>
            <a:avLst/>
            <a:gdLst/>
            <a:ahLst/>
            <a:cxnLst/>
            <a:rect l="l" t="t" r="r" b="b"/>
            <a:pathLst>
              <a:path w="2942601" h="1208554">
                <a:moveTo>
                  <a:pt x="0" y="0"/>
                </a:moveTo>
                <a:lnTo>
                  <a:pt x="2942601" y="0"/>
                </a:lnTo>
                <a:lnTo>
                  <a:pt x="2942601" y="1208554"/>
                </a:lnTo>
                <a:lnTo>
                  <a:pt x="0" y="1208554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grpSp>
        <p:nvGrpSpPr>
          <p:cNvPr id="6" name="Group 6"/>
          <p:cNvGrpSpPr/>
          <p:nvPr/>
        </p:nvGrpSpPr>
        <p:grpSpPr>
          <a:xfrm>
            <a:off x="1974733" y="3125026"/>
            <a:ext cx="55547" cy="3527219"/>
            <a:chOff x="0" y="0"/>
            <a:chExt cx="74063" cy="4702959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4041" cy="4702937"/>
            </a:xfrm>
            <a:custGeom>
              <a:avLst/>
              <a:gdLst/>
              <a:ahLst/>
              <a:cxnLst/>
              <a:rect l="l" t="t" r="r" b="b"/>
              <a:pathLst>
                <a:path w="74041" h="4702937">
                  <a:moveTo>
                    <a:pt x="0" y="4702937"/>
                  </a:moveTo>
                  <a:lnTo>
                    <a:pt x="74041" y="4702937"/>
                  </a:lnTo>
                  <a:lnTo>
                    <a:pt x="74041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sp>
        <p:nvSpPr>
          <p:cNvPr id="8" name="Freeform 8"/>
          <p:cNvSpPr/>
          <p:nvPr/>
        </p:nvSpPr>
        <p:spPr>
          <a:xfrm rot="-1293277">
            <a:off x="4998917" y="7687986"/>
            <a:ext cx="2076184" cy="1502639"/>
          </a:xfrm>
          <a:custGeom>
            <a:avLst/>
            <a:gdLst/>
            <a:ahLst/>
            <a:cxnLst/>
            <a:rect l="l" t="t" r="r" b="b"/>
            <a:pathLst>
              <a:path w="2076184" h="1502639">
                <a:moveTo>
                  <a:pt x="0" y="0"/>
                </a:moveTo>
                <a:lnTo>
                  <a:pt x="2076184" y="0"/>
                </a:lnTo>
                <a:lnTo>
                  <a:pt x="2076184" y="1502639"/>
                </a:lnTo>
                <a:lnTo>
                  <a:pt x="0" y="1502639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alphaModFix amt="56000"/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387" b="-387"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6124036" y="533400"/>
            <a:ext cx="6615722" cy="11451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750"/>
              </a:lnSpc>
            </a:pPr>
            <a:r>
              <a:rPr lang="en-US" sz="432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Diagramas UML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859944" y="2276345"/>
            <a:ext cx="3007456" cy="51636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ctr">
              <a:lnSpc>
                <a:spcPts val="4345"/>
              </a:lnSpc>
            </a:pPr>
            <a:r>
              <a:rPr lang="en-US" sz="3104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Componentes</a:t>
            </a:r>
            <a:endParaRPr lang="en-US" sz="3104" b="1" dirty="0">
              <a:solidFill>
                <a:srgbClr val="000000"/>
              </a:solidFill>
              <a:latin typeface="Open Sans Bold"/>
              <a:ea typeface="Open Sans Bold"/>
              <a:cs typeface="Open Sans Bold"/>
              <a:sym typeface="Open Sans Bold"/>
            </a:endParaRPr>
          </a:p>
        </p:txBody>
      </p:sp>
      <p:sp>
        <p:nvSpPr>
          <p:cNvPr id="11" name="TextBox 11"/>
          <p:cNvSpPr txBox="1"/>
          <p:nvPr/>
        </p:nvSpPr>
        <p:spPr>
          <a:xfrm>
            <a:off x="2214597" y="3092196"/>
            <a:ext cx="6568850" cy="35600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790"/>
              </a:lnSpc>
            </a:pPr>
            <a:r>
              <a:rPr lang="en-US" sz="1993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Esse diagrama de componentes mostra a arquitetura do sistema, ou seja, quais são as partes que compõem ele e como essas partes se relacionam. O cliente se comunica com o orquestrador principal por meio de gRPC ou sockets TCP. O orquestrador principal e o backup se comunicam entre si usando UDP multicast para manter o estado sincronizado. O orquestrador principal também é quem envia as tarefas para os workers e recebe de volta os heartbeats e os resultados das execuções.</a:t>
            </a: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7811586" y="3110433"/>
            <a:ext cx="1386743" cy="5328490"/>
          </a:xfrm>
          <a:custGeom>
            <a:avLst/>
            <a:gdLst/>
            <a:ahLst/>
            <a:cxnLst/>
            <a:rect l="l" t="t" r="r" b="b"/>
            <a:pathLst>
              <a:path w="1386743" h="5328490">
                <a:moveTo>
                  <a:pt x="0" y="0"/>
                </a:moveTo>
                <a:lnTo>
                  <a:pt x="1386743" y="0"/>
                </a:lnTo>
                <a:lnTo>
                  <a:pt x="1386743" y="5328490"/>
                </a:lnTo>
                <a:lnTo>
                  <a:pt x="0" y="532849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255577" y="7432849"/>
            <a:ext cx="498641" cy="498641"/>
          </a:xfrm>
          <a:custGeom>
            <a:avLst/>
            <a:gdLst/>
            <a:ahLst/>
            <a:cxnLst/>
            <a:rect l="l" t="t" r="r" b="b"/>
            <a:pathLst>
              <a:path w="498641" h="498641">
                <a:moveTo>
                  <a:pt x="0" y="0"/>
                </a:moveTo>
                <a:lnTo>
                  <a:pt x="498641" y="0"/>
                </a:lnTo>
                <a:lnTo>
                  <a:pt x="498641" y="498641"/>
                </a:lnTo>
                <a:lnTo>
                  <a:pt x="0" y="498641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TextBox 6"/>
          <p:cNvSpPr txBox="1"/>
          <p:nvPr/>
        </p:nvSpPr>
        <p:spPr>
          <a:xfrm>
            <a:off x="8255577" y="393994"/>
            <a:ext cx="9154548" cy="578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391"/>
              </a:lnSpc>
            </a:pPr>
            <a:r>
              <a:rPr lang="en-US" sz="539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Padrões</a:t>
            </a:r>
            <a:r>
              <a:rPr lang="en-US" sz="5391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539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Comunicação</a:t>
            </a:r>
            <a:endParaRPr lang="en-US" sz="5391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7" name="TextBox 7"/>
          <p:cNvSpPr txBox="1"/>
          <p:nvPr/>
        </p:nvSpPr>
        <p:spPr>
          <a:xfrm>
            <a:off x="9463550" y="3115147"/>
            <a:ext cx="1509249" cy="695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Cliente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9463551" y="6991930"/>
            <a:ext cx="7511141" cy="88849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3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 Workers </a:t>
            </a:r>
          </a:p>
          <a:p>
            <a:pPr algn="l">
              <a:lnSpc>
                <a:spcPts val="3018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Atribuição de tarefas e recebimento de heart beats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463551" y="5348522"/>
            <a:ext cx="7910049" cy="8408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>
              <a:lnSpc>
                <a:spcPts val="3773"/>
              </a:lnSpc>
            </a:pPr>
            <a:r>
              <a:rPr lang="en-US" sz="269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</a:t>
            </a:r>
            <a:r>
              <a:rPr lang="en-US" sz="269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Principal Backup</a:t>
            </a:r>
          </a:p>
          <a:p>
            <a:pPr algn="l">
              <a:lnSpc>
                <a:spcPts val="3018"/>
              </a:lnSpc>
            </a:pPr>
            <a:r>
              <a:rPr lang="en-US" sz="2155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UDPMulticast</a:t>
            </a:r>
            <a:r>
              <a:rPr lang="en-US" sz="2155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Sincronização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eficiente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do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estado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global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3418575" y="5290561"/>
            <a:ext cx="2552653" cy="5429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269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0822486" y="3133552"/>
            <a:ext cx="4699384" cy="12754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</a:t>
            </a:r>
            <a:r>
              <a:rPr lang="en-US" sz="2694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Principal</a:t>
            </a:r>
          </a:p>
          <a:p>
            <a:pPr algn="l">
              <a:lnSpc>
                <a:spcPts val="4575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30893" y="3935500"/>
            <a:ext cx="7333107" cy="48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3"/>
              </a:lnSpc>
            </a:pPr>
            <a:r>
              <a:rPr lang="en-US" sz="2155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TCP:</a:t>
            </a: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Garante confiabilidade na submissão e consulta de 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463550" y="4318765"/>
            <a:ext cx="1192795" cy="487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3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tarefas</a:t>
            </a:r>
          </a:p>
        </p:txBody>
      </p:sp>
      <p:pic>
        <p:nvPicPr>
          <p:cNvPr id="21" name="Imagem 20">
            <a:extLst>
              <a:ext uri="{FF2B5EF4-FFF2-40B4-BE49-F238E27FC236}">
                <a16:creationId xmlns:a16="http://schemas.microsoft.com/office/drawing/2014/main" id="{6E966476-5EF3-2521-4026-793D8AA3CF22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0"/>
            <a:ext cx="7645445" cy="10287000"/>
          </a:xfrm>
          <a:prstGeom prst="rect">
            <a:avLst/>
          </a:prstGeom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3089748" y="2411119"/>
            <a:ext cx="6675155" cy="2374818"/>
            <a:chOff x="0" y="0"/>
            <a:chExt cx="8900207" cy="3166424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8900160" cy="3166364"/>
            </a:xfrm>
            <a:custGeom>
              <a:avLst/>
              <a:gdLst/>
              <a:ahLst/>
              <a:cxnLst/>
              <a:rect l="l" t="t" r="r" b="b"/>
              <a:pathLst>
                <a:path w="8900160" h="3166364">
                  <a:moveTo>
                    <a:pt x="0" y="0"/>
                  </a:moveTo>
                  <a:lnTo>
                    <a:pt x="8900160" y="0"/>
                  </a:lnTo>
                  <a:lnTo>
                    <a:pt x="8900160" y="3166364"/>
                  </a:lnTo>
                  <a:lnTo>
                    <a:pt x="0" y="316636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2"/>
              <a:stretch>
                <a:fillRect t="-3018" b="-3020"/>
              </a:stretch>
            </a:blipFill>
          </p:spPr>
        </p:sp>
      </p:grpSp>
      <p:grpSp>
        <p:nvGrpSpPr>
          <p:cNvPr id="4" name="Group 4"/>
          <p:cNvGrpSpPr/>
          <p:nvPr/>
        </p:nvGrpSpPr>
        <p:grpSpPr>
          <a:xfrm>
            <a:off x="6728344" y="5143500"/>
            <a:ext cx="9173589" cy="2249157"/>
            <a:chOff x="0" y="0"/>
            <a:chExt cx="12231452" cy="2998876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2231497" cy="2998851"/>
            </a:xfrm>
            <a:custGeom>
              <a:avLst/>
              <a:gdLst/>
              <a:ahLst/>
              <a:cxnLst/>
              <a:rect l="l" t="t" r="r" b="b"/>
              <a:pathLst>
                <a:path w="12231497" h="2998851">
                  <a:moveTo>
                    <a:pt x="0" y="0"/>
                  </a:moveTo>
                  <a:lnTo>
                    <a:pt x="12231497" y="0"/>
                  </a:lnTo>
                  <a:lnTo>
                    <a:pt x="12231497" y="2998851"/>
                  </a:lnTo>
                  <a:lnTo>
                    <a:pt x="0" y="299885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3"/>
              <a:stretch>
                <a:fillRect t="-22564" b="-22565"/>
              </a:stretch>
            </a:blipFill>
          </p:spPr>
        </p:sp>
      </p:grpSp>
      <p:grpSp>
        <p:nvGrpSpPr>
          <p:cNvPr id="6" name="Group 6"/>
          <p:cNvGrpSpPr/>
          <p:nvPr/>
        </p:nvGrpSpPr>
        <p:grpSpPr>
          <a:xfrm>
            <a:off x="2576068" y="7753350"/>
            <a:ext cx="9065749" cy="437596"/>
            <a:chOff x="0" y="0"/>
            <a:chExt cx="12087665" cy="583461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12087606" cy="583438"/>
            </a:xfrm>
            <a:custGeom>
              <a:avLst/>
              <a:gdLst/>
              <a:ahLst/>
              <a:cxnLst/>
              <a:rect l="l" t="t" r="r" b="b"/>
              <a:pathLst>
                <a:path w="12087606" h="583438">
                  <a:moveTo>
                    <a:pt x="0" y="0"/>
                  </a:moveTo>
                  <a:lnTo>
                    <a:pt x="12087606" y="0"/>
                  </a:lnTo>
                  <a:lnTo>
                    <a:pt x="12087606" y="583438"/>
                  </a:lnTo>
                  <a:lnTo>
                    <a:pt x="0" y="583438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4"/>
              <a:stretch>
                <a:fillRect t="-30651" b="-30655"/>
              </a:stretch>
            </a:blipFill>
          </p:spPr>
        </p:sp>
      </p:grpSp>
      <p:sp>
        <p:nvSpPr>
          <p:cNvPr id="8" name="Freeform 8"/>
          <p:cNvSpPr/>
          <p:nvPr/>
        </p:nvSpPr>
        <p:spPr>
          <a:xfrm>
            <a:off x="2373475" y="2256952"/>
            <a:ext cx="405187" cy="769343"/>
          </a:xfrm>
          <a:custGeom>
            <a:avLst/>
            <a:gdLst/>
            <a:ahLst/>
            <a:cxnLst/>
            <a:rect l="l" t="t" r="r" b="b"/>
            <a:pathLst>
              <a:path w="405187" h="769343">
                <a:moveTo>
                  <a:pt x="0" y="0"/>
                </a:moveTo>
                <a:lnTo>
                  <a:pt x="405187" y="0"/>
                </a:lnTo>
                <a:lnTo>
                  <a:pt x="405187" y="769343"/>
                </a:lnTo>
                <a:lnTo>
                  <a:pt x="0" y="769343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 l="-398" r="-398"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6006087" y="4909764"/>
            <a:ext cx="547928" cy="743793"/>
          </a:xfrm>
          <a:custGeom>
            <a:avLst/>
            <a:gdLst/>
            <a:ahLst/>
            <a:cxnLst/>
            <a:rect l="l" t="t" r="r" b="b"/>
            <a:pathLst>
              <a:path w="547928" h="743793">
                <a:moveTo>
                  <a:pt x="0" y="0"/>
                </a:moveTo>
                <a:lnTo>
                  <a:pt x="547928" y="0"/>
                </a:lnTo>
                <a:lnTo>
                  <a:pt x="547928" y="743793"/>
                </a:lnTo>
                <a:lnTo>
                  <a:pt x="0" y="743793"/>
                </a:lnTo>
                <a:lnTo>
                  <a:pt x="0" y="0"/>
                </a:lnTo>
                <a:close/>
              </a:path>
            </a:pathLst>
          </a:custGeom>
          <a:blipFill>
            <a:blip r:embed="rId7">
              <a:extLst>
                <a:ext uri="{96DAC541-7B7A-43D3-8B79-37D633B846F1}">
                  <asvg:svgBlip xmlns:asvg="http://schemas.microsoft.com/office/drawing/2016/SVG/main" r:embed="rId8"/>
                </a:ext>
              </a:extLst>
            </a:blip>
            <a:stretch>
              <a:fillRect t="-169" b="-169"/>
            </a:stretch>
          </a:blipFill>
        </p:spPr>
      </p:sp>
      <p:sp>
        <p:nvSpPr>
          <p:cNvPr id="10" name="Freeform 10"/>
          <p:cNvSpPr/>
          <p:nvPr/>
        </p:nvSpPr>
        <p:spPr>
          <a:xfrm>
            <a:off x="11919667" y="7836711"/>
            <a:ext cx="516003" cy="708471"/>
          </a:xfrm>
          <a:custGeom>
            <a:avLst/>
            <a:gdLst/>
            <a:ahLst/>
            <a:cxnLst/>
            <a:rect l="l" t="t" r="r" b="b"/>
            <a:pathLst>
              <a:path w="516003" h="708471">
                <a:moveTo>
                  <a:pt x="0" y="0"/>
                </a:moveTo>
                <a:lnTo>
                  <a:pt x="516003" y="0"/>
                </a:lnTo>
                <a:lnTo>
                  <a:pt x="516003" y="708471"/>
                </a:lnTo>
                <a:lnTo>
                  <a:pt x="0" y="708471"/>
                </a:lnTo>
                <a:lnTo>
                  <a:pt x="0" y="0"/>
                </a:lnTo>
                <a:close/>
              </a:path>
            </a:pathLst>
          </a:custGeom>
          <a:blipFill>
            <a:blip r:embed="rId9">
              <a:extLst>
                <a:ext uri="{96DAC541-7B7A-43D3-8B79-37D633B846F1}">
                  <asvg:svgBlip xmlns:asvg="http://schemas.microsoft.com/office/drawing/2016/SVG/main" r:embed="rId10"/>
                </a:ext>
              </a:extLst>
            </a:blip>
            <a:stretch>
              <a:fillRect l="-343" r="-343"/>
            </a:stretch>
          </a:blipFill>
        </p:spPr>
      </p:sp>
      <p:sp>
        <p:nvSpPr>
          <p:cNvPr id="11" name="Freeform 11"/>
          <p:cNvSpPr/>
          <p:nvPr/>
        </p:nvSpPr>
        <p:spPr>
          <a:xfrm rot="3636317">
            <a:off x="10590079" y="3684213"/>
            <a:ext cx="441771" cy="1385949"/>
          </a:xfrm>
          <a:custGeom>
            <a:avLst/>
            <a:gdLst/>
            <a:ahLst/>
            <a:cxnLst/>
            <a:rect l="l" t="t" r="r" b="b"/>
            <a:pathLst>
              <a:path w="441771" h="1385949">
                <a:moveTo>
                  <a:pt x="0" y="0"/>
                </a:moveTo>
                <a:lnTo>
                  <a:pt x="441771" y="0"/>
                </a:lnTo>
                <a:lnTo>
                  <a:pt x="441771" y="1385949"/>
                </a:lnTo>
                <a:lnTo>
                  <a:pt x="0" y="1385949"/>
                </a:lnTo>
                <a:lnTo>
                  <a:pt x="0" y="0"/>
                </a:lnTo>
                <a:close/>
              </a:path>
            </a:pathLst>
          </a:custGeom>
          <a:blipFill>
            <a:blip r:embed="rId11">
              <a:extLst>
                <a:ext uri="{96DAC541-7B7A-43D3-8B79-37D633B846F1}">
                  <asvg:svgBlip xmlns:asvg="http://schemas.microsoft.com/office/drawing/2016/SVG/main" r:embed="rId12"/>
                </a:ext>
              </a:extLst>
            </a:blip>
            <a:stretch>
              <a:fillRect l="-496" r="-496"/>
            </a:stretch>
          </a:blipFill>
        </p:spPr>
      </p:sp>
      <p:sp>
        <p:nvSpPr>
          <p:cNvPr id="12" name="Freeform 12"/>
          <p:cNvSpPr/>
          <p:nvPr/>
        </p:nvSpPr>
        <p:spPr>
          <a:xfrm rot="-1164962">
            <a:off x="3089748" y="8268302"/>
            <a:ext cx="331199" cy="989998"/>
          </a:xfrm>
          <a:custGeom>
            <a:avLst/>
            <a:gdLst/>
            <a:ahLst/>
            <a:cxnLst/>
            <a:rect l="l" t="t" r="r" b="b"/>
            <a:pathLst>
              <a:path w="331199" h="989998">
                <a:moveTo>
                  <a:pt x="0" y="0"/>
                </a:moveTo>
                <a:lnTo>
                  <a:pt x="331199" y="0"/>
                </a:lnTo>
                <a:lnTo>
                  <a:pt x="331199" y="989998"/>
                </a:lnTo>
                <a:lnTo>
                  <a:pt x="0" y="989998"/>
                </a:lnTo>
                <a:lnTo>
                  <a:pt x="0" y="0"/>
                </a:lnTo>
                <a:close/>
              </a:path>
            </a:pathLst>
          </a:custGeom>
          <a:blipFill>
            <a:blip r:embed="rId13">
              <a:extLst>
                <a:ext uri="{96DAC541-7B7A-43D3-8B79-37D633B846F1}">
                  <asvg:svgBlip xmlns:asvg="http://schemas.microsoft.com/office/drawing/2016/SVG/main" r:embed="rId14"/>
                </a:ext>
              </a:extLst>
            </a:blip>
            <a:stretch>
              <a:fillRect l="-297" r="-297"/>
            </a:stretch>
          </a:blipFill>
        </p:spPr>
      </p:sp>
      <p:sp>
        <p:nvSpPr>
          <p:cNvPr id="13" name="Freeform 13"/>
          <p:cNvSpPr/>
          <p:nvPr/>
        </p:nvSpPr>
        <p:spPr>
          <a:xfrm>
            <a:off x="3576080" y="5033651"/>
            <a:ext cx="818093" cy="875852"/>
          </a:xfrm>
          <a:custGeom>
            <a:avLst/>
            <a:gdLst/>
            <a:ahLst/>
            <a:cxnLst/>
            <a:rect l="l" t="t" r="r" b="b"/>
            <a:pathLst>
              <a:path w="818093" h="875852">
                <a:moveTo>
                  <a:pt x="0" y="0"/>
                </a:moveTo>
                <a:lnTo>
                  <a:pt x="818093" y="0"/>
                </a:lnTo>
                <a:lnTo>
                  <a:pt x="818093" y="875852"/>
                </a:lnTo>
                <a:lnTo>
                  <a:pt x="0" y="875852"/>
                </a:lnTo>
                <a:lnTo>
                  <a:pt x="0" y="0"/>
                </a:lnTo>
                <a:close/>
              </a:path>
            </a:pathLst>
          </a:custGeom>
          <a:blipFill>
            <a:blip r:embed="rId15">
              <a:extLst>
                <a:ext uri="{96DAC541-7B7A-43D3-8B79-37D633B846F1}">
                  <asvg:svgBlip xmlns:asvg="http://schemas.microsoft.com/office/drawing/2016/SVG/main" r:embed="rId16"/>
                </a:ext>
              </a:extLst>
            </a:blip>
            <a:stretch>
              <a:fillRect l="-39" r="-39"/>
            </a:stretch>
          </a:blipFill>
        </p:spPr>
      </p:sp>
      <p:sp>
        <p:nvSpPr>
          <p:cNvPr id="14" name="Freeform 14"/>
          <p:cNvSpPr/>
          <p:nvPr/>
        </p:nvSpPr>
        <p:spPr>
          <a:xfrm>
            <a:off x="14522326" y="7525853"/>
            <a:ext cx="1001887" cy="892590"/>
          </a:xfrm>
          <a:custGeom>
            <a:avLst/>
            <a:gdLst/>
            <a:ahLst/>
            <a:cxnLst/>
            <a:rect l="l" t="t" r="r" b="b"/>
            <a:pathLst>
              <a:path w="1001887" h="892590">
                <a:moveTo>
                  <a:pt x="0" y="0"/>
                </a:moveTo>
                <a:lnTo>
                  <a:pt x="1001887" y="0"/>
                </a:lnTo>
                <a:lnTo>
                  <a:pt x="1001887" y="892590"/>
                </a:lnTo>
                <a:lnTo>
                  <a:pt x="0" y="892590"/>
                </a:lnTo>
                <a:lnTo>
                  <a:pt x="0" y="0"/>
                </a:lnTo>
                <a:close/>
              </a:path>
            </a:pathLst>
          </a:custGeom>
          <a:blipFill>
            <a:blip r:embed="rId17">
              <a:extLst>
                <a:ext uri="{96DAC541-7B7A-43D3-8B79-37D633B846F1}">
                  <asvg:svgBlip xmlns:asvg="http://schemas.microsoft.com/office/drawing/2016/SVG/main" r:embed="rId18"/>
                </a:ext>
              </a:extLst>
            </a:blip>
            <a:stretch>
              <a:fillRect l="-1179" r="-1179"/>
            </a:stretch>
          </a:blipFill>
        </p:spPr>
      </p:sp>
      <p:sp>
        <p:nvSpPr>
          <p:cNvPr id="15" name="TextBox 15"/>
          <p:cNvSpPr txBox="1"/>
          <p:nvPr/>
        </p:nvSpPr>
        <p:spPr>
          <a:xfrm>
            <a:off x="5690984" y="521587"/>
            <a:ext cx="6612365" cy="5071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8"/>
              </a:lnSpc>
            </a:pPr>
            <a:r>
              <a:rPr lang="en-US" sz="431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Padrões de Comunicação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76068" y="1439723"/>
            <a:ext cx="4152275" cy="5624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327"/>
              </a:lnSpc>
            </a:pPr>
            <a:r>
              <a:rPr lang="en-US" sz="3090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Relatos de Execuções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10283767" y="2986961"/>
            <a:ext cx="5618166" cy="11088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4299"/>
              </a:lnSpc>
            </a:pPr>
            <a:r>
              <a:rPr lang="en-US" sz="3069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Cliente efetuando login para funções 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1683438" y="5833303"/>
            <a:ext cx="4448807" cy="128327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390"/>
              </a:lnSpc>
            </a:pPr>
            <a:r>
              <a:rPr lang="en-US" sz="242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Orquestrador principal dividindo tarefas entre Workers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3828934" y="8961825"/>
            <a:ext cx="8740983" cy="475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570"/>
              </a:lnSpc>
            </a:pPr>
            <a:r>
              <a:rPr lang="en-US" sz="255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Caso o orquestrador principal cair, backup entra em ação </a:t>
            </a:r>
          </a:p>
        </p:txBody>
      </p:sp>
      <p:sp>
        <p:nvSpPr>
          <p:cNvPr id="20" name="TextBox 20"/>
          <p:cNvSpPr txBox="1"/>
          <p:nvPr/>
        </p:nvSpPr>
        <p:spPr>
          <a:xfrm>
            <a:off x="13408296" y="8468982"/>
            <a:ext cx="3048460" cy="35952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2657"/>
              </a:lnSpc>
            </a:pPr>
            <a:r>
              <a:rPr lang="en-US" sz="1897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Backup de todo o processo</a:t>
            </a: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2647835" y="2420525"/>
            <a:ext cx="73128" cy="73128"/>
          </a:xfrm>
          <a:custGeom>
            <a:avLst/>
            <a:gdLst/>
            <a:ahLst/>
            <a:cxnLst/>
            <a:rect l="l" t="t" r="r" b="b"/>
            <a:pathLst>
              <a:path w="73128" h="73128">
                <a:moveTo>
                  <a:pt x="0" y="0"/>
                </a:moveTo>
                <a:lnTo>
                  <a:pt x="73128" y="0"/>
                </a:lnTo>
                <a:lnTo>
                  <a:pt x="73128" y="73128"/>
                </a:lnTo>
                <a:lnTo>
                  <a:pt x="0" y="7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2647835" y="2847102"/>
            <a:ext cx="73128" cy="73128"/>
          </a:xfrm>
          <a:custGeom>
            <a:avLst/>
            <a:gdLst/>
            <a:ahLst/>
            <a:cxnLst/>
            <a:rect l="l" t="t" r="r" b="b"/>
            <a:pathLst>
              <a:path w="73128" h="73128">
                <a:moveTo>
                  <a:pt x="0" y="0"/>
                </a:moveTo>
                <a:lnTo>
                  <a:pt x="73128" y="0"/>
                </a:lnTo>
                <a:lnTo>
                  <a:pt x="73128" y="73128"/>
                </a:lnTo>
                <a:lnTo>
                  <a:pt x="0" y="7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2647835" y="3273680"/>
            <a:ext cx="73128" cy="73128"/>
          </a:xfrm>
          <a:custGeom>
            <a:avLst/>
            <a:gdLst/>
            <a:ahLst/>
            <a:cxnLst/>
            <a:rect l="l" t="t" r="r" b="b"/>
            <a:pathLst>
              <a:path w="73128" h="73128">
                <a:moveTo>
                  <a:pt x="0" y="0"/>
                </a:moveTo>
                <a:lnTo>
                  <a:pt x="73128" y="0"/>
                </a:lnTo>
                <a:lnTo>
                  <a:pt x="73128" y="73128"/>
                </a:lnTo>
                <a:lnTo>
                  <a:pt x="0" y="7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647835" y="3700257"/>
            <a:ext cx="73128" cy="73128"/>
          </a:xfrm>
          <a:custGeom>
            <a:avLst/>
            <a:gdLst/>
            <a:ahLst/>
            <a:cxnLst/>
            <a:rect l="l" t="t" r="r" b="b"/>
            <a:pathLst>
              <a:path w="73128" h="73128">
                <a:moveTo>
                  <a:pt x="0" y="0"/>
                </a:moveTo>
                <a:lnTo>
                  <a:pt x="73128" y="0"/>
                </a:lnTo>
                <a:lnTo>
                  <a:pt x="73128" y="73128"/>
                </a:lnTo>
                <a:lnTo>
                  <a:pt x="0" y="7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647835" y="4819472"/>
            <a:ext cx="73128" cy="73128"/>
          </a:xfrm>
          <a:custGeom>
            <a:avLst/>
            <a:gdLst/>
            <a:ahLst/>
            <a:cxnLst/>
            <a:rect l="l" t="t" r="r" b="b"/>
            <a:pathLst>
              <a:path w="73128" h="73128">
                <a:moveTo>
                  <a:pt x="0" y="0"/>
                </a:moveTo>
                <a:lnTo>
                  <a:pt x="73128" y="0"/>
                </a:lnTo>
                <a:lnTo>
                  <a:pt x="73128" y="73128"/>
                </a:lnTo>
                <a:lnTo>
                  <a:pt x="0" y="7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647835" y="5246050"/>
            <a:ext cx="73128" cy="73128"/>
          </a:xfrm>
          <a:custGeom>
            <a:avLst/>
            <a:gdLst/>
            <a:ahLst/>
            <a:cxnLst/>
            <a:rect l="l" t="t" r="r" b="b"/>
            <a:pathLst>
              <a:path w="73128" h="73128">
                <a:moveTo>
                  <a:pt x="0" y="0"/>
                </a:moveTo>
                <a:lnTo>
                  <a:pt x="73128" y="0"/>
                </a:lnTo>
                <a:lnTo>
                  <a:pt x="73128" y="73128"/>
                </a:lnTo>
                <a:lnTo>
                  <a:pt x="0" y="7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2647835" y="5672627"/>
            <a:ext cx="73128" cy="73128"/>
          </a:xfrm>
          <a:custGeom>
            <a:avLst/>
            <a:gdLst/>
            <a:ahLst/>
            <a:cxnLst/>
            <a:rect l="l" t="t" r="r" b="b"/>
            <a:pathLst>
              <a:path w="73128" h="73128">
                <a:moveTo>
                  <a:pt x="0" y="0"/>
                </a:moveTo>
                <a:lnTo>
                  <a:pt x="73128" y="0"/>
                </a:lnTo>
                <a:lnTo>
                  <a:pt x="73128" y="73128"/>
                </a:lnTo>
                <a:lnTo>
                  <a:pt x="0" y="7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9" name="Freeform 9"/>
          <p:cNvSpPr/>
          <p:nvPr/>
        </p:nvSpPr>
        <p:spPr>
          <a:xfrm>
            <a:off x="2647835" y="6099204"/>
            <a:ext cx="73128" cy="73128"/>
          </a:xfrm>
          <a:custGeom>
            <a:avLst/>
            <a:gdLst/>
            <a:ahLst/>
            <a:cxnLst/>
            <a:rect l="l" t="t" r="r" b="b"/>
            <a:pathLst>
              <a:path w="73128" h="73128">
                <a:moveTo>
                  <a:pt x="0" y="0"/>
                </a:moveTo>
                <a:lnTo>
                  <a:pt x="73128" y="0"/>
                </a:lnTo>
                <a:lnTo>
                  <a:pt x="73128" y="73128"/>
                </a:lnTo>
                <a:lnTo>
                  <a:pt x="0" y="73128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grpSp>
        <p:nvGrpSpPr>
          <p:cNvPr id="10" name="Group 10"/>
          <p:cNvGrpSpPr/>
          <p:nvPr/>
        </p:nvGrpSpPr>
        <p:grpSpPr>
          <a:xfrm>
            <a:off x="9603460" y="7871614"/>
            <a:ext cx="24376" cy="1060350"/>
            <a:chOff x="0" y="0"/>
            <a:chExt cx="32501" cy="1413800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32512" cy="1413764"/>
            </a:xfrm>
            <a:custGeom>
              <a:avLst/>
              <a:gdLst/>
              <a:ahLst/>
              <a:cxnLst/>
              <a:rect l="l" t="t" r="r" b="b"/>
              <a:pathLst>
                <a:path w="32512" h="1413764">
                  <a:moveTo>
                    <a:pt x="0" y="1413764"/>
                  </a:moveTo>
                  <a:lnTo>
                    <a:pt x="32512" y="1413764"/>
                  </a:lnTo>
                  <a:lnTo>
                    <a:pt x="3251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id="12" name="Group 12"/>
          <p:cNvGrpSpPr/>
          <p:nvPr/>
        </p:nvGrpSpPr>
        <p:grpSpPr>
          <a:xfrm>
            <a:off x="8994364" y="2199080"/>
            <a:ext cx="9141236" cy="5154220"/>
            <a:chOff x="0" y="0"/>
            <a:chExt cx="9485632" cy="5819535"/>
          </a:xfrm>
        </p:grpSpPr>
        <p:sp>
          <p:nvSpPr>
            <p:cNvPr id="13" name="Freeform 13"/>
            <p:cNvSpPr/>
            <p:nvPr/>
          </p:nvSpPr>
          <p:spPr>
            <a:xfrm>
              <a:off x="0" y="0"/>
              <a:ext cx="9485630" cy="5819521"/>
            </a:xfrm>
            <a:custGeom>
              <a:avLst/>
              <a:gdLst/>
              <a:ahLst/>
              <a:cxnLst/>
              <a:rect l="l" t="t" r="r" b="b"/>
              <a:pathLst>
                <a:path w="9485630" h="5819521">
                  <a:moveTo>
                    <a:pt x="0" y="0"/>
                  </a:moveTo>
                  <a:lnTo>
                    <a:pt x="9485630" y="0"/>
                  </a:lnTo>
                  <a:lnTo>
                    <a:pt x="9485630" y="5819521"/>
                  </a:lnTo>
                  <a:lnTo>
                    <a:pt x="0" y="5819521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6"/>
              <a:stretch>
                <a:fillRect l="-4534" r="-4534"/>
              </a:stretch>
            </a:blipFill>
          </p:spPr>
        </p:sp>
      </p:grpSp>
      <p:sp>
        <p:nvSpPr>
          <p:cNvPr id="14" name="TextBox 14"/>
          <p:cNvSpPr txBox="1"/>
          <p:nvPr/>
        </p:nvSpPr>
        <p:spPr>
          <a:xfrm>
            <a:off x="2599083" y="819689"/>
            <a:ext cx="7764117" cy="4752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318"/>
              </a:lnSpc>
            </a:pPr>
            <a:r>
              <a:rPr lang="en-US" sz="431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Conclusões e Perspectivas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99083" y="3806282"/>
            <a:ext cx="2957450" cy="78417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5007"/>
              </a:lnSpc>
            </a:pPr>
            <a:r>
              <a:rPr lang="en-US" sz="215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Melhorias Futuras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99083" y="1507372"/>
            <a:ext cx="3202026" cy="67893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497"/>
              </a:lnSpc>
            </a:pPr>
            <a:r>
              <a:rPr lang="en-US" sz="215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Objetivos Alcançados</a:t>
            </a:r>
          </a:p>
        </p:txBody>
      </p:sp>
      <p:sp>
        <p:nvSpPr>
          <p:cNvPr id="17" name="TextBox 17"/>
          <p:cNvSpPr txBox="1"/>
          <p:nvPr/>
        </p:nvSpPr>
        <p:spPr>
          <a:xfrm>
            <a:off x="2949864" y="4616356"/>
            <a:ext cx="5363967" cy="168937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7"/>
              </a:lnSpc>
            </a:pP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Balanceamento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dinâmico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baseado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métricas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reais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Criptografia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TLS para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comunicação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segura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Persistência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banco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distribuído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Containerização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com Docker</a:t>
            </a:r>
          </a:p>
        </p:txBody>
      </p:sp>
      <p:sp>
        <p:nvSpPr>
          <p:cNvPr id="18" name="TextBox 18"/>
          <p:cNvSpPr txBox="1"/>
          <p:nvPr/>
        </p:nvSpPr>
        <p:spPr>
          <a:xfrm>
            <a:off x="2949864" y="2220113"/>
            <a:ext cx="6517562" cy="381323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7"/>
              </a:lnSpc>
            </a:pP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Plataforma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funcional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com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balanceamento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Round Robin</a:t>
            </a:r>
          </a:p>
        </p:txBody>
      </p:sp>
      <p:sp>
        <p:nvSpPr>
          <p:cNvPr id="19" name="TextBox 19"/>
          <p:cNvSpPr txBox="1"/>
          <p:nvPr/>
        </p:nvSpPr>
        <p:spPr>
          <a:xfrm>
            <a:off x="2949863" y="2629724"/>
            <a:ext cx="5870713" cy="817340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3357"/>
              </a:lnSpc>
            </a:pP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Tolerância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a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falhas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com heartbeat e failover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Autenticação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básica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implementada</a:t>
            </a:r>
            <a:endParaRPr lang="en-US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20" name="TextBox 20"/>
          <p:cNvSpPr txBox="1"/>
          <p:nvPr/>
        </p:nvSpPr>
        <p:spPr>
          <a:xfrm>
            <a:off x="2949864" y="3497831"/>
            <a:ext cx="5290839" cy="38132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357"/>
              </a:lnSpc>
            </a:pP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Uso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efetivo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relógios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lógicos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Lamport</a:t>
            </a:r>
          </a:p>
        </p:txBody>
      </p:sp>
      <p:sp>
        <p:nvSpPr>
          <p:cNvPr id="21" name="TextBox 21"/>
          <p:cNvSpPr txBox="1"/>
          <p:nvPr/>
        </p:nvSpPr>
        <p:spPr>
          <a:xfrm>
            <a:off x="9931962" y="7788039"/>
            <a:ext cx="5597305" cy="140083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781"/>
              </a:lnSpc>
            </a:pP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plataforma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demonstra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com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sucesso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conceitos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fundamentais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sistemas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distribuídos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servindo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como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base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sólida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para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implementações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mais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complexas</a:t>
            </a:r>
            <a:r>
              <a:rPr lang="en-US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2"/>
          <p:cNvGrpSpPr/>
          <p:nvPr/>
        </p:nvGrpSpPr>
        <p:grpSpPr>
          <a:xfrm>
            <a:off x="895280" y="4016106"/>
            <a:ext cx="5264990" cy="30433"/>
            <a:chOff x="0" y="0"/>
            <a:chExt cx="7019987" cy="40577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7019925" cy="40640"/>
            </a:xfrm>
            <a:custGeom>
              <a:avLst/>
              <a:gdLst/>
              <a:ahLst/>
              <a:cxnLst/>
              <a:rect l="l" t="t" r="r" b="b"/>
              <a:pathLst>
                <a:path w="7019925" h="40640">
                  <a:moveTo>
                    <a:pt x="0" y="40640"/>
                  </a:moveTo>
                  <a:lnTo>
                    <a:pt x="7019925" y="40640"/>
                  </a:lnTo>
                  <a:lnTo>
                    <a:pt x="7019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id="4" name="Group 4"/>
          <p:cNvGrpSpPr/>
          <p:nvPr/>
        </p:nvGrpSpPr>
        <p:grpSpPr>
          <a:xfrm>
            <a:off x="895280" y="6277841"/>
            <a:ext cx="8034436" cy="30433"/>
            <a:chOff x="0" y="0"/>
            <a:chExt cx="10712581" cy="40577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10712577" cy="40640"/>
            </a:xfrm>
            <a:custGeom>
              <a:avLst/>
              <a:gdLst/>
              <a:ahLst/>
              <a:cxnLst/>
              <a:rect l="l" t="t" r="r" b="b"/>
              <a:pathLst>
                <a:path w="10712577" h="40640">
                  <a:moveTo>
                    <a:pt x="0" y="40640"/>
                  </a:moveTo>
                  <a:lnTo>
                    <a:pt x="10712577" y="40640"/>
                  </a:lnTo>
                  <a:lnTo>
                    <a:pt x="10712577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id="6" name="Group 6"/>
          <p:cNvGrpSpPr/>
          <p:nvPr/>
        </p:nvGrpSpPr>
        <p:grpSpPr>
          <a:xfrm>
            <a:off x="6448987" y="3996878"/>
            <a:ext cx="5264990" cy="30433"/>
            <a:chOff x="0" y="0"/>
            <a:chExt cx="7019987" cy="40577"/>
          </a:xfrm>
        </p:grpSpPr>
        <p:sp>
          <p:nvSpPr>
            <p:cNvPr id="7" name="Freeform 7"/>
            <p:cNvSpPr/>
            <p:nvPr/>
          </p:nvSpPr>
          <p:spPr>
            <a:xfrm>
              <a:off x="0" y="0"/>
              <a:ext cx="7019925" cy="40640"/>
            </a:xfrm>
            <a:custGeom>
              <a:avLst/>
              <a:gdLst/>
              <a:ahLst/>
              <a:cxnLst/>
              <a:rect l="l" t="t" r="r" b="b"/>
              <a:pathLst>
                <a:path w="7019925" h="40640">
                  <a:moveTo>
                    <a:pt x="0" y="40640"/>
                  </a:moveTo>
                  <a:lnTo>
                    <a:pt x="7019925" y="40640"/>
                  </a:lnTo>
                  <a:lnTo>
                    <a:pt x="7019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grpSp>
        <p:nvGrpSpPr>
          <p:cNvPr id="10" name="Group 10"/>
          <p:cNvGrpSpPr/>
          <p:nvPr/>
        </p:nvGrpSpPr>
        <p:grpSpPr>
          <a:xfrm>
            <a:off x="12050347" y="3996901"/>
            <a:ext cx="5264990" cy="30433"/>
            <a:chOff x="0" y="0"/>
            <a:chExt cx="7019987" cy="40577"/>
          </a:xfrm>
        </p:grpSpPr>
        <p:sp>
          <p:nvSpPr>
            <p:cNvPr id="11" name="Freeform 11"/>
            <p:cNvSpPr/>
            <p:nvPr/>
          </p:nvSpPr>
          <p:spPr>
            <a:xfrm>
              <a:off x="0" y="0"/>
              <a:ext cx="7019925" cy="40640"/>
            </a:xfrm>
            <a:custGeom>
              <a:avLst/>
              <a:gdLst/>
              <a:ahLst/>
              <a:cxnLst/>
              <a:rect l="l" t="t" r="r" b="b"/>
              <a:pathLst>
                <a:path w="7019925" h="40640">
                  <a:moveTo>
                    <a:pt x="0" y="40640"/>
                  </a:moveTo>
                  <a:lnTo>
                    <a:pt x="7019925" y="40640"/>
                  </a:lnTo>
                  <a:lnTo>
                    <a:pt x="7019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sp>
        <p:nvSpPr>
          <p:cNvPr id="12" name="TextBox 12"/>
          <p:cNvSpPr txBox="1"/>
          <p:nvPr/>
        </p:nvSpPr>
        <p:spPr>
          <a:xfrm>
            <a:off x="911608" y="1094206"/>
            <a:ext cx="8931620" cy="883896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7548"/>
              </a:lnSpc>
            </a:pPr>
            <a:r>
              <a:rPr lang="en-US" sz="5391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Agenda da </a:t>
            </a:r>
            <a:r>
              <a:rPr lang="en-US" sz="5391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Apresentação</a:t>
            </a:r>
            <a:endParaRPr lang="en-US" sz="5391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13" name="TextBox 13"/>
          <p:cNvSpPr txBox="1"/>
          <p:nvPr/>
        </p:nvSpPr>
        <p:spPr>
          <a:xfrm>
            <a:off x="911608" y="3218156"/>
            <a:ext cx="5946391" cy="411093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2155" dirty="0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01</a:t>
            </a:r>
            <a:r>
              <a:rPr lang="en-US" sz="2155" dirty="0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</a:p>
          <a:p>
            <a:pPr algn="l">
              <a:lnSpc>
                <a:spcPts val="5983"/>
              </a:lnSpc>
            </a:pPr>
            <a:r>
              <a:rPr lang="en-US" sz="269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Introdução</a:t>
            </a:r>
            <a:r>
              <a:rPr lang="en-US" sz="269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e </a:t>
            </a:r>
            <a:r>
              <a:rPr lang="en-US" sz="269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Objetivos</a:t>
            </a:r>
            <a:endParaRPr lang="en-US" sz="2694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3473"/>
              </a:lnSpc>
            </a:pP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Contextualização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do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projeto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metas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estabelecidas</a:t>
            </a:r>
            <a:r>
              <a:rPr lang="en-US" sz="2155" dirty="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  <a:p>
            <a:pPr algn="l">
              <a:lnSpc>
                <a:spcPts val="5389"/>
              </a:lnSpc>
            </a:pPr>
            <a:r>
              <a:rPr lang="en-US" sz="2155" dirty="0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04</a:t>
            </a:r>
          </a:p>
          <a:p>
            <a:pPr algn="l">
              <a:lnSpc>
                <a:spcPts val="5210"/>
              </a:lnSpc>
            </a:pPr>
            <a:r>
              <a:rPr lang="en-US" sz="269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Implementação</a:t>
            </a:r>
            <a:r>
              <a:rPr lang="en-US" sz="269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Técnica</a:t>
            </a:r>
          </a:p>
          <a:p>
            <a:pPr algn="l">
              <a:lnSpc>
                <a:spcPts val="4167"/>
              </a:lnSpc>
            </a:pP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Decisões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desenvolvimento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tecnologias</a:t>
            </a:r>
            <a:endParaRPr lang="en-US" sz="2155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4" name="TextBox 14"/>
          <p:cNvSpPr txBox="1"/>
          <p:nvPr/>
        </p:nvSpPr>
        <p:spPr>
          <a:xfrm>
            <a:off x="6487965" y="3218156"/>
            <a:ext cx="4519218" cy="241433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2155" dirty="0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02</a:t>
            </a:r>
            <a:r>
              <a:rPr lang="en-US" sz="2155" dirty="0">
                <a:solidFill>
                  <a:srgbClr val="000000"/>
                </a:solidFill>
                <a:latin typeface="Inter Light"/>
                <a:ea typeface="Inter Light"/>
                <a:cs typeface="Inter Light"/>
                <a:sym typeface="Inter Light"/>
              </a:rPr>
              <a:t> </a:t>
            </a:r>
          </a:p>
          <a:p>
            <a:pPr algn="l">
              <a:lnSpc>
                <a:spcPts val="5983"/>
              </a:lnSpc>
            </a:pPr>
            <a:r>
              <a:rPr lang="en-US" sz="269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Fundamentação</a:t>
            </a:r>
            <a:r>
              <a:rPr lang="en-US" sz="269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69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Teórica</a:t>
            </a:r>
            <a:endParaRPr lang="en-US" sz="2694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3473"/>
              </a:lnSpc>
            </a:pP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Conceitos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sistemas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distribuídos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aplicados</a:t>
            </a:r>
            <a:endParaRPr lang="en-US" sz="2155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5" name="TextBox 15"/>
          <p:cNvSpPr txBox="1"/>
          <p:nvPr/>
        </p:nvSpPr>
        <p:spPr>
          <a:xfrm>
            <a:off x="12028043" y="3218156"/>
            <a:ext cx="5083744" cy="201227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787"/>
              </a:lnSpc>
            </a:pPr>
            <a:r>
              <a:rPr lang="en-US" sz="2155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03</a:t>
            </a:r>
          </a:p>
          <a:p>
            <a:pPr algn="l">
              <a:lnSpc>
                <a:spcPts val="5983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Arquitetura do Sistema</a:t>
            </a:r>
          </a:p>
          <a:p>
            <a:pPr algn="l">
              <a:lnSpc>
                <a:spcPts val="3473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Componentes e estrutura da plataforma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9280951" y="5486235"/>
            <a:ext cx="6873449" cy="1828257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l">
              <a:lnSpc>
                <a:spcPts val="5389"/>
              </a:lnSpc>
            </a:pPr>
            <a:r>
              <a:rPr lang="en-US" sz="2155" dirty="0">
                <a:solidFill>
                  <a:srgbClr val="272525"/>
                </a:solidFill>
                <a:latin typeface="Inter Light"/>
                <a:ea typeface="Inter Light"/>
                <a:cs typeface="Inter Light"/>
                <a:sym typeface="Inter Light"/>
              </a:rPr>
              <a:t>05</a:t>
            </a:r>
          </a:p>
          <a:p>
            <a:pPr algn="l">
              <a:lnSpc>
                <a:spcPts val="5210"/>
              </a:lnSpc>
            </a:pPr>
            <a:r>
              <a:rPr lang="en-US" sz="269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Resultados</a:t>
            </a:r>
            <a:r>
              <a:rPr lang="en-US" sz="2694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e </a:t>
            </a:r>
            <a:r>
              <a:rPr lang="en-US" sz="2694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Análise</a:t>
            </a:r>
            <a:endParaRPr lang="en-US" sz="2694" b="1" dirty="0">
              <a:solidFill>
                <a:srgbClr val="272525"/>
              </a:solidFill>
              <a:latin typeface="Inter Bold"/>
              <a:ea typeface="Inter Bold"/>
              <a:cs typeface="Inter Bold"/>
              <a:sym typeface="Inter Bold"/>
            </a:endParaRPr>
          </a:p>
          <a:p>
            <a:pPr algn="l">
              <a:lnSpc>
                <a:spcPts val="4167"/>
              </a:lnSpc>
            </a:pP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Evidências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funcionamento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avaliação</a:t>
            </a:r>
            <a:r>
              <a:rPr lang="en-US" sz="215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5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crítica</a:t>
            </a:r>
            <a:endParaRPr lang="en-US" sz="2155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grpSp>
        <p:nvGrpSpPr>
          <p:cNvPr id="21" name="Group 6">
            <a:extLst>
              <a:ext uri="{FF2B5EF4-FFF2-40B4-BE49-F238E27FC236}">
                <a16:creationId xmlns:a16="http://schemas.microsoft.com/office/drawing/2014/main" id="{60F0FCF3-7489-1BC8-3DCC-70B5D84EFD02}"/>
              </a:ext>
            </a:extLst>
          </p:cNvPr>
          <p:cNvGrpSpPr/>
          <p:nvPr/>
        </p:nvGrpSpPr>
        <p:grpSpPr>
          <a:xfrm>
            <a:off x="9304925" y="6262648"/>
            <a:ext cx="5264990" cy="30433"/>
            <a:chOff x="0" y="0"/>
            <a:chExt cx="7019987" cy="40577"/>
          </a:xfrm>
        </p:grpSpPr>
        <p:sp>
          <p:nvSpPr>
            <p:cNvPr id="22" name="Freeform 7">
              <a:extLst>
                <a:ext uri="{FF2B5EF4-FFF2-40B4-BE49-F238E27FC236}">
                  <a16:creationId xmlns:a16="http://schemas.microsoft.com/office/drawing/2014/main" id="{223865B8-A987-8D41-1654-38843E18F905}"/>
                </a:ext>
              </a:extLst>
            </p:cNvPr>
            <p:cNvSpPr/>
            <p:nvPr/>
          </p:nvSpPr>
          <p:spPr>
            <a:xfrm>
              <a:off x="0" y="0"/>
              <a:ext cx="7019925" cy="40640"/>
            </a:xfrm>
            <a:custGeom>
              <a:avLst/>
              <a:gdLst/>
              <a:ahLst/>
              <a:cxnLst/>
              <a:rect l="l" t="t" r="r" b="b"/>
              <a:pathLst>
                <a:path w="7019925" h="40640">
                  <a:moveTo>
                    <a:pt x="0" y="40640"/>
                  </a:moveTo>
                  <a:lnTo>
                    <a:pt x="7019925" y="40640"/>
                  </a:lnTo>
                  <a:lnTo>
                    <a:pt x="7019925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86163" y="5549907"/>
            <a:ext cx="88170" cy="88170"/>
          </a:xfrm>
          <a:custGeom>
            <a:avLst/>
            <a:gdLst/>
            <a:ahLst/>
            <a:cxnLst/>
            <a:rect l="l" t="t" r="r" b="b"/>
            <a:pathLst>
              <a:path w="88170" h="88170">
                <a:moveTo>
                  <a:pt x="0" y="0"/>
                </a:moveTo>
                <a:lnTo>
                  <a:pt x="88170" y="0"/>
                </a:lnTo>
                <a:lnTo>
                  <a:pt x="88170" y="88170"/>
                </a:lnTo>
                <a:lnTo>
                  <a:pt x="0" y="88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3" name="Freeform 3"/>
          <p:cNvSpPr/>
          <p:nvPr/>
        </p:nvSpPr>
        <p:spPr>
          <a:xfrm>
            <a:off x="685800" y="6477182"/>
            <a:ext cx="88170" cy="88170"/>
          </a:xfrm>
          <a:custGeom>
            <a:avLst/>
            <a:gdLst/>
            <a:ahLst/>
            <a:cxnLst/>
            <a:rect l="l" t="t" r="r" b="b"/>
            <a:pathLst>
              <a:path w="88170" h="88170">
                <a:moveTo>
                  <a:pt x="0" y="0"/>
                </a:moveTo>
                <a:lnTo>
                  <a:pt x="88170" y="0"/>
                </a:lnTo>
                <a:lnTo>
                  <a:pt x="88170" y="88170"/>
                </a:lnTo>
                <a:lnTo>
                  <a:pt x="0" y="88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4" name="Freeform 4"/>
          <p:cNvSpPr/>
          <p:nvPr/>
        </p:nvSpPr>
        <p:spPr>
          <a:xfrm>
            <a:off x="685800" y="6991509"/>
            <a:ext cx="88170" cy="88170"/>
          </a:xfrm>
          <a:custGeom>
            <a:avLst/>
            <a:gdLst/>
            <a:ahLst/>
            <a:cxnLst/>
            <a:rect l="l" t="t" r="r" b="b"/>
            <a:pathLst>
              <a:path w="88170" h="88170">
                <a:moveTo>
                  <a:pt x="0" y="0"/>
                </a:moveTo>
                <a:lnTo>
                  <a:pt x="88170" y="0"/>
                </a:lnTo>
                <a:lnTo>
                  <a:pt x="88170" y="88170"/>
                </a:lnTo>
                <a:lnTo>
                  <a:pt x="0" y="88170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821325" y="1517815"/>
            <a:ext cx="7118747" cy="6413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02"/>
              </a:lnSpc>
            </a:pPr>
            <a:r>
              <a:rPr lang="en-US" sz="520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Introdução</a:t>
            </a:r>
            <a:r>
              <a:rPr lang="en-US" sz="520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520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ao</a:t>
            </a:r>
            <a:r>
              <a:rPr lang="en-US" sz="5205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5205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Projeto</a:t>
            </a:r>
            <a:endParaRPr lang="en-US" sz="5205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8" name="TextBox 8"/>
          <p:cNvSpPr txBox="1"/>
          <p:nvPr/>
        </p:nvSpPr>
        <p:spPr>
          <a:xfrm>
            <a:off x="821325" y="5231529"/>
            <a:ext cx="5705380" cy="198637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4048"/>
              </a:lnSpc>
            </a:pP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Receber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distribuir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tarefas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entre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múltiplos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nós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Manter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estado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global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consistente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just">
              <a:lnSpc>
                <a:spcPts val="4048"/>
              </a:lnSpc>
            </a:pP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Garantir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recuperação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automática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falhas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Implementar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orquestração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com backup.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821325" y="1986734"/>
            <a:ext cx="8043638" cy="2133854"/>
          </a:xfrm>
          <a:prstGeom prst="rect">
            <a:avLst/>
          </a:prstGeom>
        </p:spPr>
        <p:txBody>
          <a:bodyPr wrap="square" lIns="0" tIns="0" rIns="0" bIns="0" rtlCol="0" anchor="t">
            <a:spAutoFit/>
          </a:bodyPr>
          <a:lstStyle/>
          <a:p>
            <a:pPr algn="just">
              <a:lnSpc>
                <a:spcPts val="3355"/>
              </a:lnSpc>
            </a:pP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Este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trabalho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apresenta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o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desenvolvimento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uma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Plataforma </a:t>
            </a:r>
            <a:r>
              <a:rPr lang="en-US" sz="2082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Distribuída</a:t>
            </a:r>
            <a:r>
              <a:rPr lang="en-US" sz="2082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 De </a:t>
            </a:r>
            <a:r>
              <a:rPr lang="en-US" sz="2082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Processamento</a:t>
            </a:r>
            <a:r>
              <a:rPr lang="en-US" sz="2082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082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Colaborativo</a:t>
            </a:r>
            <a:r>
              <a:rPr lang="en-US" sz="2082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 de </a:t>
            </a:r>
            <a:r>
              <a:rPr lang="en-US" sz="2082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Tarefas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implementada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como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projeto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final da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disciplina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Sistemas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Distribuídos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.</a:t>
            </a:r>
          </a:p>
          <a:p>
            <a:pPr algn="l">
              <a:lnSpc>
                <a:spcPts val="3355"/>
              </a:lnSpc>
            </a:pPr>
            <a:endParaRPr lang="en-US" sz="2082" dirty="0">
              <a:solidFill>
                <a:srgbClr val="272525"/>
              </a:solidFill>
              <a:latin typeface="Inter"/>
              <a:ea typeface="Inter"/>
              <a:cs typeface="Inter"/>
              <a:sym typeface="Inter"/>
            </a:endParaRPr>
          </a:p>
        </p:txBody>
      </p:sp>
      <p:sp>
        <p:nvSpPr>
          <p:cNvPr id="10" name="TextBox 10"/>
          <p:cNvSpPr txBox="1"/>
          <p:nvPr/>
        </p:nvSpPr>
        <p:spPr>
          <a:xfrm>
            <a:off x="729885" y="8332980"/>
            <a:ext cx="5931478" cy="87241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240"/>
              </a:lnSpc>
            </a:pPr>
            <a:r>
              <a:rPr lang="en-US" sz="2082" b="1" dirty="0" err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Tecnologia</a:t>
            </a:r>
            <a:r>
              <a:rPr lang="en-US" sz="2082" b="1" dirty="0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: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Java com sockets TCP/UDP puros,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sem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frameworks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externos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082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ou</a:t>
            </a:r>
            <a:r>
              <a:rPr lang="en-US" sz="2082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ferramentas REST.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685800" y="4699992"/>
            <a:ext cx="8961120" cy="44350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644"/>
              </a:lnSpc>
            </a:pPr>
            <a:r>
              <a:rPr lang="en-US" sz="32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Objetivos</a:t>
            </a:r>
            <a:r>
              <a:rPr lang="en-US" sz="3200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3200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Principais</a:t>
            </a:r>
            <a:endParaRPr lang="en-US" sz="3200" b="1" dirty="0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pic>
        <p:nvPicPr>
          <p:cNvPr id="15" name="Imagem 14">
            <a:extLst>
              <a:ext uri="{FF2B5EF4-FFF2-40B4-BE49-F238E27FC236}">
                <a16:creationId xmlns:a16="http://schemas.microsoft.com/office/drawing/2014/main" id="{64846625-2215-6DC1-BBDE-823FEBF9F3A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26358" y="161551"/>
            <a:ext cx="8126984" cy="5476526"/>
          </a:xfrm>
          <a:prstGeom prst="rect">
            <a:avLst/>
          </a:prstGeom>
        </p:spPr>
      </p:pic>
      <p:pic>
        <p:nvPicPr>
          <p:cNvPr id="19" name="Imagem 18">
            <a:extLst>
              <a:ext uri="{FF2B5EF4-FFF2-40B4-BE49-F238E27FC236}">
                <a16:creationId xmlns:a16="http://schemas.microsoft.com/office/drawing/2014/main" id="{EEAFBFC6-89EA-7C24-6361-14AC557DB1C3}"/>
              </a:ext>
            </a:extLst>
          </p:cNvPr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031801" y="5593992"/>
            <a:ext cx="8126984" cy="4426308"/>
          </a:xfrm>
          <a:prstGeom prst="rect">
            <a:avLst/>
          </a:prstGeom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4"/>
          <p:cNvGrpSpPr/>
          <p:nvPr/>
        </p:nvGrpSpPr>
        <p:grpSpPr>
          <a:xfrm>
            <a:off x="1583508" y="2660955"/>
            <a:ext cx="28158" cy="1788049"/>
            <a:chOff x="0" y="0"/>
            <a:chExt cx="37544" cy="2384065"/>
          </a:xfrm>
        </p:grpSpPr>
        <p:sp>
          <p:nvSpPr>
            <p:cNvPr id="5" name="Freeform 5"/>
            <p:cNvSpPr/>
            <p:nvPr/>
          </p:nvSpPr>
          <p:spPr>
            <a:xfrm>
              <a:off x="0" y="0"/>
              <a:ext cx="37592" cy="2384044"/>
            </a:xfrm>
            <a:custGeom>
              <a:avLst/>
              <a:gdLst/>
              <a:ahLst/>
              <a:cxnLst/>
              <a:rect l="l" t="t" r="r" b="b"/>
              <a:pathLst>
                <a:path w="37592" h="2384044">
                  <a:moveTo>
                    <a:pt x="0" y="2384044"/>
                  </a:moveTo>
                  <a:lnTo>
                    <a:pt x="37592" y="2384044"/>
                  </a:lnTo>
                  <a:lnTo>
                    <a:pt x="37592" y="0"/>
                  </a:lnTo>
                  <a:lnTo>
                    <a:pt x="0" y="0"/>
                  </a:lnTo>
                  <a:close/>
                </a:path>
              </a:pathLst>
            </a:custGeom>
            <a:solidFill>
              <a:srgbClr val="4950BC"/>
            </a:solidFill>
          </p:spPr>
        </p:sp>
      </p:grpSp>
      <p:sp>
        <p:nvSpPr>
          <p:cNvPr id="6" name="Freeform 6"/>
          <p:cNvSpPr/>
          <p:nvPr/>
        </p:nvSpPr>
        <p:spPr>
          <a:xfrm>
            <a:off x="1583315" y="4730583"/>
            <a:ext cx="4266535" cy="2703564"/>
          </a:xfrm>
          <a:custGeom>
            <a:avLst/>
            <a:gdLst/>
            <a:ahLst/>
            <a:cxnLst/>
            <a:rect l="l" t="t" r="r" b="b"/>
            <a:pathLst>
              <a:path w="4266535" h="2703564">
                <a:moveTo>
                  <a:pt x="0" y="0"/>
                </a:moveTo>
                <a:lnTo>
                  <a:pt x="4266535" y="0"/>
                </a:lnTo>
                <a:lnTo>
                  <a:pt x="4266535" y="2703564"/>
                </a:lnTo>
                <a:lnTo>
                  <a:pt x="0" y="270356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1583315" y="7687200"/>
            <a:ext cx="8326054" cy="1801763"/>
          </a:xfrm>
          <a:custGeom>
            <a:avLst/>
            <a:gdLst/>
            <a:ahLst/>
            <a:cxnLst/>
            <a:rect l="l" t="t" r="r" b="b"/>
            <a:pathLst>
              <a:path w="8326054" h="1801763">
                <a:moveTo>
                  <a:pt x="0" y="0"/>
                </a:moveTo>
                <a:lnTo>
                  <a:pt x="8326054" y="0"/>
                </a:lnTo>
                <a:lnTo>
                  <a:pt x="8326054" y="1801763"/>
                </a:lnTo>
                <a:lnTo>
                  <a:pt x="0" y="180176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8" name="Freeform 8"/>
          <p:cNvSpPr/>
          <p:nvPr/>
        </p:nvSpPr>
        <p:spPr>
          <a:xfrm>
            <a:off x="6102716" y="4730395"/>
            <a:ext cx="4266722" cy="2703752"/>
          </a:xfrm>
          <a:custGeom>
            <a:avLst/>
            <a:gdLst/>
            <a:ahLst/>
            <a:cxnLst/>
            <a:rect l="l" t="t" r="r" b="b"/>
            <a:pathLst>
              <a:path w="4266722" h="2703752">
                <a:moveTo>
                  <a:pt x="0" y="0"/>
                </a:moveTo>
                <a:lnTo>
                  <a:pt x="4266722" y="0"/>
                </a:lnTo>
                <a:lnTo>
                  <a:pt x="4266722" y="2703752"/>
                </a:lnTo>
                <a:lnTo>
                  <a:pt x="0" y="2703752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9" name="TextBox 9"/>
          <p:cNvSpPr txBox="1"/>
          <p:nvPr/>
        </p:nvSpPr>
        <p:spPr>
          <a:xfrm>
            <a:off x="1583508" y="713682"/>
            <a:ext cx="8018557" cy="160743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205"/>
              </a:lnSpc>
            </a:pPr>
            <a:r>
              <a:rPr lang="en-US" sz="498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Fundamentos de Sistemas Distribuídos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851011" y="5452276"/>
            <a:ext cx="3589671" cy="166794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158"/>
              </a:lnSpc>
            </a:pPr>
            <a:r>
              <a:rPr lang="en-US" sz="19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sistema deve apresentar-se como uma unidade coesa, ocultando a complexidade da distribuição dos usuários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963643" y="8199343"/>
            <a:ext cx="7549187" cy="118368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234"/>
              </a:lnSpc>
            </a:pPr>
            <a:r>
              <a:rPr lang="en-US" sz="19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 sistema mantém funcionamento mesmo quando componentes individuais falham.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6370412" y="5433226"/>
            <a:ext cx="3707471" cy="129278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4"/>
              </a:lnSpc>
            </a:pPr>
            <a:r>
              <a:rPr lang="en-US" sz="199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Recursos computacionais são compartilhados eficientemente entre múltiplos componentes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1963644" y="2552608"/>
            <a:ext cx="7945725" cy="1249939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14"/>
              </a:lnSpc>
            </a:pP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"Um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sistema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distribuído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consiste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um conjunto de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computadores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independentes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que se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apresentam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ao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usuário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como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um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sistema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único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e </a:t>
            </a:r>
            <a:r>
              <a:rPr lang="en-US" sz="199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coerente</a:t>
            </a:r>
            <a:r>
              <a:rPr lang="en-US" sz="199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" - Tanenbaum &amp; Van Steen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1851010" y="4936279"/>
            <a:ext cx="3063131" cy="449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24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Transparência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1851011" y="7892896"/>
            <a:ext cx="3330212" cy="449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24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Tolerância</a:t>
            </a:r>
            <a:r>
              <a:rPr lang="en-US" sz="2494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4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</a:t>
            </a:r>
            <a:r>
              <a:rPr lang="en-US" sz="2494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4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Falhas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6370412" y="4936280"/>
            <a:ext cx="3538957" cy="44994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91"/>
              </a:lnSpc>
            </a:pPr>
            <a:r>
              <a:rPr lang="en-US" sz="24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Compatilhamento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ADFC95B1-82E5-7585-FC0D-20D23A3A1F98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1092841" y="-27214"/>
            <a:ext cx="7195159" cy="5327172"/>
          </a:xfrm>
          <a:prstGeom prst="rect">
            <a:avLst/>
          </a:prstGeom>
        </p:spPr>
      </p:pic>
      <p:pic>
        <p:nvPicPr>
          <p:cNvPr id="20" name="Imagem 19">
            <a:extLst>
              <a:ext uri="{FF2B5EF4-FFF2-40B4-BE49-F238E27FC236}">
                <a16:creationId xmlns:a16="http://schemas.microsoft.com/office/drawing/2014/main" id="{378BBE2B-328D-3E8B-A05F-9B9EDB534A44}"/>
              </a:ext>
            </a:extLst>
          </p:cNvPr>
          <p:cNvPicPr>
            <a:picLocks noChangeAspect="1"/>
          </p:cNvPicPr>
          <p:nvPr/>
        </p:nvPicPr>
        <p:blipFill>
          <a:blip r:embed="rId9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538007" y="5299958"/>
            <a:ext cx="4435628" cy="4880573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reeform 2"/>
          <p:cNvSpPr/>
          <p:nvPr/>
        </p:nvSpPr>
        <p:spPr>
          <a:xfrm>
            <a:off x="6173252" y="2278478"/>
            <a:ext cx="5933188" cy="5940933"/>
          </a:xfrm>
          <a:custGeom>
            <a:avLst/>
            <a:gdLst/>
            <a:ahLst/>
            <a:cxnLst/>
            <a:rect l="l" t="t" r="r" b="b"/>
            <a:pathLst>
              <a:path w="5933188" h="5940933">
                <a:moveTo>
                  <a:pt x="0" y="0"/>
                </a:moveTo>
                <a:lnTo>
                  <a:pt x="5933188" y="0"/>
                </a:lnTo>
                <a:lnTo>
                  <a:pt x="5933188" y="5940933"/>
                </a:lnTo>
                <a:lnTo>
                  <a:pt x="0" y="5940933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 l="-65" r="-65"/>
            </a:stretch>
          </a:blipFill>
        </p:spPr>
      </p:sp>
      <p:sp>
        <p:nvSpPr>
          <p:cNvPr id="3" name="TextBox 3"/>
          <p:cNvSpPr txBox="1"/>
          <p:nvPr/>
        </p:nvSpPr>
        <p:spPr>
          <a:xfrm>
            <a:off x="2048406" y="720135"/>
            <a:ext cx="14191187" cy="97914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7548"/>
              </a:lnSpc>
            </a:pPr>
            <a:r>
              <a:rPr lang="en-US" sz="5391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Estratégias de Balanceamento de Carga</a:t>
            </a:r>
          </a:p>
        </p:txBody>
      </p:sp>
      <p:sp>
        <p:nvSpPr>
          <p:cNvPr id="4" name="TextBox 4"/>
          <p:cNvSpPr txBox="1"/>
          <p:nvPr/>
        </p:nvSpPr>
        <p:spPr>
          <a:xfrm>
            <a:off x="1659984" y="4793968"/>
            <a:ext cx="4235837" cy="71036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5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Distribuição sequencial circular - </a:t>
            </a:r>
          </a:p>
        </p:txBody>
      </p:sp>
      <p:sp>
        <p:nvSpPr>
          <p:cNvPr id="5" name="TextBox 5"/>
          <p:cNvSpPr txBox="1"/>
          <p:nvPr/>
        </p:nvSpPr>
        <p:spPr>
          <a:xfrm>
            <a:off x="1985674" y="5594359"/>
            <a:ext cx="3514199" cy="28872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374"/>
              </a:lnSpc>
            </a:pPr>
            <a:r>
              <a:rPr lang="en-US" sz="2155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(Escolha para o projeto) 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12414655" y="3363595"/>
            <a:ext cx="3081100" cy="115165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575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Atribuição ao nó menos </a:t>
            </a:r>
          </a:p>
          <a:p>
            <a:pPr algn="l">
              <a:lnSpc>
                <a:spcPts val="2374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sobrecarregado</a:t>
            </a:r>
          </a:p>
        </p:txBody>
      </p:sp>
      <p:sp>
        <p:nvSpPr>
          <p:cNvPr id="7" name="TextBox 7"/>
          <p:cNvSpPr txBox="1"/>
          <p:nvPr/>
        </p:nvSpPr>
        <p:spPr>
          <a:xfrm>
            <a:off x="972613" y="8305550"/>
            <a:ext cx="15938861" cy="94210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3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 política </a:t>
            </a:r>
            <a:r>
              <a:rPr lang="en-US" sz="2155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Round Robin</a:t>
            </a: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foi adotada por sua simplicidade, previsibilidade e capacidade de garantir distribuição equitativa entre workers ativos.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12414655" y="6936160"/>
            <a:ext cx="4436820" cy="4246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018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Escolha sem critério determinístico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2562663" y="4454630"/>
            <a:ext cx="2430478" cy="49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3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Round</a:t>
            </a:r>
            <a:r>
              <a:rPr lang="en-US" sz="2694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Robin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12414654" y="6307177"/>
            <a:ext cx="1834745" cy="49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3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Aleatória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12414655" y="3020361"/>
            <a:ext cx="2215745" cy="49435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3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Least</a:t>
            </a:r>
            <a:r>
              <a:rPr lang="en-US" sz="2694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Load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7820138" y="3134642"/>
            <a:ext cx="821699" cy="1780962"/>
          </a:xfrm>
          <a:custGeom>
            <a:avLst/>
            <a:gdLst/>
            <a:ahLst/>
            <a:cxnLst/>
            <a:rect l="l" t="t" r="r" b="b"/>
            <a:pathLst>
              <a:path w="821699" h="1780962">
                <a:moveTo>
                  <a:pt x="0" y="0"/>
                </a:moveTo>
                <a:lnTo>
                  <a:pt x="821700" y="0"/>
                </a:lnTo>
                <a:lnTo>
                  <a:pt x="821700" y="1780962"/>
                </a:lnTo>
                <a:lnTo>
                  <a:pt x="0" y="1780962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230990" y="5432370"/>
            <a:ext cx="821699" cy="1780354"/>
          </a:xfrm>
          <a:custGeom>
            <a:avLst/>
            <a:gdLst/>
            <a:ahLst/>
            <a:cxnLst/>
            <a:rect l="l" t="t" r="r" b="b"/>
            <a:pathLst>
              <a:path w="821699" h="1780354">
                <a:moveTo>
                  <a:pt x="0" y="0"/>
                </a:moveTo>
                <a:lnTo>
                  <a:pt x="821700" y="0"/>
                </a:lnTo>
                <a:lnTo>
                  <a:pt x="821700" y="1780353"/>
                </a:lnTo>
                <a:lnTo>
                  <a:pt x="0" y="1780353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641842" y="7714880"/>
            <a:ext cx="821699" cy="1795976"/>
          </a:xfrm>
          <a:custGeom>
            <a:avLst/>
            <a:gdLst/>
            <a:ahLst/>
            <a:cxnLst/>
            <a:rect l="l" t="t" r="r" b="b"/>
            <a:pathLst>
              <a:path w="821699" h="1795976">
                <a:moveTo>
                  <a:pt x="0" y="0"/>
                </a:moveTo>
                <a:lnTo>
                  <a:pt x="821700" y="0"/>
                </a:lnTo>
                <a:lnTo>
                  <a:pt x="821700" y="1795975"/>
                </a:lnTo>
                <a:lnTo>
                  <a:pt x="0" y="1795975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TextBox 7"/>
          <p:cNvSpPr txBox="1"/>
          <p:nvPr/>
        </p:nvSpPr>
        <p:spPr>
          <a:xfrm>
            <a:off x="7820144" y="772133"/>
            <a:ext cx="9307438" cy="176696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831"/>
              </a:lnSpc>
            </a:pPr>
            <a:r>
              <a:rPr lang="en-US" sz="5391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Mecanismos de Tolerância a Falhas</a:t>
            </a:r>
          </a:p>
        </p:txBody>
      </p:sp>
      <p:sp>
        <p:nvSpPr>
          <p:cNvPr id="8" name="TextBox 8"/>
          <p:cNvSpPr txBox="1"/>
          <p:nvPr/>
        </p:nvSpPr>
        <p:spPr>
          <a:xfrm>
            <a:off x="8915749" y="2902112"/>
            <a:ext cx="2239507" cy="72030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Heart beat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737453" y="7691900"/>
            <a:ext cx="7119971" cy="149462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773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Redistribuição</a:t>
            </a:r>
          </a:p>
          <a:p>
            <a:pPr algn="l">
              <a:lnSpc>
                <a:spcPts val="3473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Tarefas inacabadas são reatribuídas a outros nós ativos quando um worker falha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9326600" y="5184623"/>
            <a:ext cx="3929895" cy="6953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830"/>
              </a:lnSpc>
            </a:pPr>
            <a:r>
              <a:rPr lang="en-US" sz="2694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Failover Automático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915749" y="3664446"/>
            <a:ext cx="7629991" cy="500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3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Workersenviam sinais periódicos confirmando atividade ao 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8915749" y="4105731"/>
            <a:ext cx="2810364" cy="50081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3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orquestrador principal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9326601" y="5946956"/>
            <a:ext cx="7704446" cy="1385055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73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Orquestrador backup assume controle automaticamente em caso de falha do principal</a:t>
            </a:r>
          </a:p>
          <a:p>
            <a:pPr algn="l">
              <a:lnSpc>
                <a:spcPts val="3473"/>
              </a:lnSpc>
            </a:pPr>
            <a:r>
              <a:rPr lang="en-US" sz="215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</a:p>
        </p:txBody>
      </p:sp>
      <p:pic>
        <p:nvPicPr>
          <p:cNvPr id="19" name="Imagem 18">
            <a:extLst>
              <a:ext uri="{FF2B5EF4-FFF2-40B4-BE49-F238E27FC236}">
                <a16:creationId xmlns:a16="http://schemas.microsoft.com/office/drawing/2014/main" id="{51AEEB2B-4948-0375-5276-A728B11F1B56}"/>
              </a:ext>
            </a:extLst>
          </p:cNvPr>
          <p:cNvPicPr>
            <a:picLocks noChangeAspect="1"/>
          </p:cNvPicPr>
          <p:nvPr/>
        </p:nvPicPr>
        <p:blipFill>
          <a:blip r:embed="rId8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9415" y="1843408"/>
            <a:ext cx="6705600" cy="670560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8706997" y="4264551"/>
            <a:ext cx="90414" cy="90414"/>
          </a:xfrm>
          <a:custGeom>
            <a:avLst/>
            <a:gdLst/>
            <a:ahLst/>
            <a:cxnLst/>
            <a:rect l="l" t="t" r="r" b="b"/>
            <a:pathLst>
              <a:path w="90414" h="90414">
                <a:moveTo>
                  <a:pt x="0" y="0"/>
                </a:moveTo>
                <a:lnTo>
                  <a:pt x="90414" y="0"/>
                </a:lnTo>
                <a:lnTo>
                  <a:pt x="90414" y="90414"/>
                </a:lnTo>
                <a:lnTo>
                  <a:pt x="0" y="90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8706997" y="4791968"/>
            <a:ext cx="90414" cy="90414"/>
          </a:xfrm>
          <a:custGeom>
            <a:avLst/>
            <a:gdLst/>
            <a:ahLst/>
            <a:cxnLst/>
            <a:rect l="l" t="t" r="r" b="b"/>
            <a:pathLst>
              <a:path w="90414" h="90414">
                <a:moveTo>
                  <a:pt x="0" y="0"/>
                </a:moveTo>
                <a:lnTo>
                  <a:pt x="90414" y="0"/>
                </a:lnTo>
                <a:lnTo>
                  <a:pt x="90414" y="90414"/>
                </a:lnTo>
                <a:lnTo>
                  <a:pt x="0" y="90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8706997" y="5319386"/>
            <a:ext cx="90414" cy="90414"/>
          </a:xfrm>
          <a:custGeom>
            <a:avLst/>
            <a:gdLst/>
            <a:ahLst/>
            <a:cxnLst/>
            <a:rect l="l" t="t" r="r" b="b"/>
            <a:pathLst>
              <a:path w="90414" h="90414">
                <a:moveTo>
                  <a:pt x="0" y="0"/>
                </a:moveTo>
                <a:lnTo>
                  <a:pt x="90414" y="0"/>
                </a:lnTo>
                <a:lnTo>
                  <a:pt x="90414" y="90414"/>
                </a:lnTo>
                <a:lnTo>
                  <a:pt x="0" y="90414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8785490" y="6585666"/>
            <a:ext cx="8605045" cy="2019855"/>
          </a:xfrm>
          <a:custGeom>
            <a:avLst/>
            <a:gdLst/>
            <a:ahLst/>
            <a:cxnLst/>
            <a:rect l="l" t="t" r="r" b="b"/>
            <a:pathLst>
              <a:path w="8605045" h="2019855">
                <a:moveTo>
                  <a:pt x="0" y="0"/>
                </a:moveTo>
                <a:lnTo>
                  <a:pt x="8605044" y="0"/>
                </a:lnTo>
                <a:lnTo>
                  <a:pt x="8605044" y="2019855"/>
                </a:lnTo>
                <a:lnTo>
                  <a:pt x="0" y="2019855"/>
                </a:lnTo>
                <a:lnTo>
                  <a:pt x="0" y="0"/>
                </a:lnTo>
                <a:close/>
              </a:path>
            </a:pathLst>
          </a:custGeom>
          <a:blipFill>
            <a:blip r:embed="rId5">
              <a:extLst>
                <a:ext uri="{96DAC541-7B7A-43D3-8B79-37D633B846F1}">
                  <asvg:svgBlip xmlns:asvg="http://schemas.microsoft.com/office/drawing/2016/SVG/main" r:embed="rId6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3608362" y="811892"/>
            <a:ext cx="10378098" cy="68268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669"/>
              </a:lnSpc>
            </a:pPr>
            <a:r>
              <a:rPr lang="en-US" sz="5339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Relógios</a:t>
            </a:r>
            <a:r>
              <a:rPr lang="en-US" sz="533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</a:t>
            </a:r>
            <a:r>
              <a:rPr lang="en-US" sz="5339" b="1" dirty="0" err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Lógicos</a:t>
            </a:r>
            <a:r>
              <a:rPr lang="en-US" sz="5339" b="1" dirty="0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 de Lamport</a:t>
            </a:r>
          </a:p>
        </p:txBody>
      </p:sp>
      <p:sp>
        <p:nvSpPr>
          <p:cNvPr id="9" name="TextBox 9"/>
          <p:cNvSpPr txBox="1"/>
          <p:nvPr/>
        </p:nvSpPr>
        <p:spPr>
          <a:xfrm>
            <a:off x="9081132" y="3840464"/>
            <a:ext cx="6354195" cy="16858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4151"/>
              </a:lnSpc>
            </a:pPr>
            <a:r>
              <a:rPr lang="en-US" sz="2135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Ordenação de submissões de tarefas Sincronização de atualizações de estado Garantia de consistência em operações de failover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8753674" y="2039697"/>
            <a:ext cx="8361457" cy="82740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3440"/>
              </a:lnSpc>
            </a:pP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Em </a:t>
            </a:r>
            <a:r>
              <a:rPr lang="en-US" sz="213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sistemas</a:t>
            </a: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3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distribuídos</a:t>
            </a: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, a </a:t>
            </a:r>
            <a:r>
              <a:rPr lang="en-US" sz="213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ausência</a:t>
            </a: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213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relógio</a:t>
            </a: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global </a:t>
            </a:r>
            <a:r>
              <a:rPr lang="en-US" sz="213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consistente</a:t>
            </a: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3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exige</a:t>
            </a: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3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mecanismos</a:t>
            </a: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</a:t>
            </a:r>
            <a:r>
              <a:rPr lang="en-US" sz="213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especiais</a:t>
            </a: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de </a:t>
            </a:r>
            <a:r>
              <a:rPr lang="en-US" sz="2135" dirty="0" err="1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ordenação</a:t>
            </a:r>
            <a:r>
              <a:rPr lang="en-US" sz="2135" dirty="0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 temporal.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8706997" y="2930536"/>
            <a:ext cx="6670269" cy="91373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440"/>
              </a:lnSpc>
            </a:pPr>
            <a:endParaRPr/>
          </a:p>
          <a:p>
            <a:pPr algn="l">
              <a:lnSpc>
                <a:spcPts val="3736"/>
              </a:lnSpc>
            </a:pPr>
            <a:r>
              <a:rPr lang="en-US" sz="2669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Aplicação no Projeto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9459016" y="6933476"/>
            <a:ext cx="7685642" cy="887100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Os timestamps lógicos asseguram relação causal entre </a:t>
            </a:r>
          </a:p>
          <a:p>
            <a:pPr algn="l">
              <a:lnSpc>
                <a:spcPts val="3240"/>
              </a:lnSpc>
            </a:pPr>
            <a:r>
              <a:rPr lang="en-US" sz="1800">
                <a:solidFill>
                  <a:srgbClr val="000000"/>
                </a:solidFill>
                <a:latin typeface="Inter"/>
                <a:ea typeface="Inter"/>
                <a:cs typeface="Inter"/>
                <a:sym typeface="Inter"/>
              </a:rPr>
              <a:t>eventos, prevenindo inconsistências durante redistribuição  e failover.</a:t>
            </a:r>
          </a:p>
        </p:txBody>
      </p:sp>
      <p:pic>
        <p:nvPicPr>
          <p:cNvPr id="14" name="Gráfico 13">
            <a:extLst>
              <a:ext uri="{FF2B5EF4-FFF2-40B4-BE49-F238E27FC236}">
                <a16:creationId xmlns:a16="http://schemas.microsoft.com/office/drawing/2014/main" id="{46886433-9829-A3C0-8DC8-F3AFBD2F31D6}"/>
              </a:ext>
            </a:extLst>
          </p:cNvPr>
          <p:cNvPicPr>
            <a:picLocks noChangeAspect="1"/>
          </p:cNvPicPr>
          <p:nvPr/>
        </p:nvPicPr>
        <p:blipFill>
          <a:blip r:embed="rId7">
            <a:extLst>
              <a:ext uri="{96DAC541-7B7A-43D3-8B79-37D633B846F1}">
                <asvg:svgBlip xmlns:asvg="http://schemas.microsoft.com/office/drawing/2016/SVG/main" r:embed="rId8"/>
              </a:ext>
            </a:extLst>
          </a:blip>
          <a:stretch>
            <a:fillRect/>
          </a:stretch>
        </p:blipFill>
        <p:spPr>
          <a:xfrm>
            <a:off x="32657" y="2039697"/>
            <a:ext cx="7964370" cy="6546538"/>
          </a:xfrm>
          <a:prstGeom prst="rect">
            <a:avLst/>
          </a:prstGeom>
        </p:spPr>
      </p:pic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Freeform 4"/>
          <p:cNvSpPr/>
          <p:nvPr/>
        </p:nvSpPr>
        <p:spPr>
          <a:xfrm>
            <a:off x="2540528" y="1979193"/>
            <a:ext cx="556388" cy="445111"/>
          </a:xfrm>
          <a:custGeom>
            <a:avLst/>
            <a:gdLst/>
            <a:ahLst/>
            <a:cxnLst/>
            <a:rect l="l" t="t" r="r" b="b"/>
            <a:pathLst>
              <a:path w="556388" h="445111">
                <a:moveTo>
                  <a:pt x="0" y="0"/>
                </a:moveTo>
                <a:lnTo>
                  <a:pt x="556388" y="0"/>
                </a:lnTo>
                <a:lnTo>
                  <a:pt x="556388" y="445111"/>
                </a:lnTo>
                <a:lnTo>
                  <a:pt x="0" y="445111"/>
                </a:lnTo>
                <a:lnTo>
                  <a:pt x="0" y="0"/>
                </a:lnTo>
                <a:close/>
              </a:path>
            </a:pathLst>
          </a:custGeom>
          <a:blipFill>
            <a:blip r:embed="rId2">
              <a:extLst>
                <a:ext uri="{96DAC541-7B7A-43D3-8B79-37D633B846F1}">
                  <asvg:svgBlip xmlns:asvg="http://schemas.microsoft.com/office/drawing/2016/SVG/main" r:embed="rId3"/>
                </a:ext>
              </a:extLst>
            </a:blip>
            <a:stretch>
              <a:fillRect/>
            </a:stretch>
          </a:blipFill>
        </p:spPr>
      </p:sp>
      <p:sp>
        <p:nvSpPr>
          <p:cNvPr id="5" name="Freeform 5"/>
          <p:cNvSpPr/>
          <p:nvPr/>
        </p:nvSpPr>
        <p:spPr>
          <a:xfrm>
            <a:off x="2537895" y="3984974"/>
            <a:ext cx="559021" cy="446760"/>
          </a:xfrm>
          <a:custGeom>
            <a:avLst/>
            <a:gdLst/>
            <a:ahLst/>
            <a:cxnLst/>
            <a:rect l="l" t="t" r="r" b="b"/>
            <a:pathLst>
              <a:path w="559021" h="446760">
                <a:moveTo>
                  <a:pt x="0" y="0"/>
                </a:moveTo>
                <a:lnTo>
                  <a:pt x="559021" y="0"/>
                </a:lnTo>
                <a:lnTo>
                  <a:pt x="559021" y="446760"/>
                </a:lnTo>
                <a:lnTo>
                  <a:pt x="0" y="446760"/>
                </a:lnTo>
                <a:lnTo>
                  <a:pt x="0" y="0"/>
                </a:lnTo>
                <a:close/>
              </a:path>
            </a:pathLst>
          </a:custGeom>
          <a:blipFill>
            <a:blip r:embed="rId4">
              <a:extLst>
                <a:ext uri="{96DAC541-7B7A-43D3-8B79-37D633B846F1}">
                  <asvg:svgBlip xmlns:asvg="http://schemas.microsoft.com/office/drawing/2016/SVG/main" r:embed="rId5"/>
                </a:ext>
              </a:extLst>
            </a:blip>
            <a:stretch>
              <a:fillRect/>
            </a:stretch>
          </a:blipFill>
        </p:spPr>
      </p:sp>
      <p:sp>
        <p:nvSpPr>
          <p:cNvPr id="6" name="Freeform 6"/>
          <p:cNvSpPr/>
          <p:nvPr/>
        </p:nvSpPr>
        <p:spPr>
          <a:xfrm>
            <a:off x="2539214" y="5885351"/>
            <a:ext cx="486823" cy="556388"/>
          </a:xfrm>
          <a:custGeom>
            <a:avLst/>
            <a:gdLst/>
            <a:ahLst/>
            <a:cxnLst/>
            <a:rect l="l" t="t" r="r" b="b"/>
            <a:pathLst>
              <a:path w="486823" h="556388">
                <a:moveTo>
                  <a:pt x="0" y="0"/>
                </a:moveTo>
                <a:lnTo>
                  <a:pt x="486823" y="0"/>
                </a:lnTo>
                <a:lnTo>
                  <a:pt x="486823" y="556388"/>
                </a:lnTo>
                <a:lnTo>
                  <a:pt x="0" y="556388"/>
                </a:lnTo>
                <a:lnTo>
                  <a:pt x="0" y="0"/>
                </a:lnTo>
                <a:close/>
              </a:path>
            </a:pathLst>
          </a:custGeom>
          <a:blipFill>
            <a:blip r:embed="rId6">
              <a:extLst>
                <a:ext uri="{96DAC541-7B7A-43D3-8B79-37D633B846F1}">
                  <asvg:svgBlip xmlns:asvg="http://schemas.microsoft.com/office/drawing/2016/SVG/main" r:embed="rId7"/>
                </a:ext>
              </a:extLst>
            </a:blip>
            <a:stretch>
              <a:fillRect/>
            </a:stretch>
          </a:blipFill>
        </p:spPr>
      </p:sp>
      <p:sp>
        <p:nvSpPr>
          <p:cNvPr id="7" name="Freeform 7"/>
          <p:cNvSpPr/>
          <p:nvPr/>
        </p:nvSpPr>
        <p:spPr>
          <a:xfrm>
            <a:off x="2539214" y="7999626"/>
            <a:ext cx="486988" cy="556388"/>
          </a:xfrm>
          <a:custGeom>
            <a:avLst/>
            <a:gdLst/>
            <a:ahLst/>
            <a:cxnLst/>
            <a:rect l="l" t="t" r="r" b="b"/>
            <a:pathLst>
              <a:path w="486988" h="556388">
                <a:moveTo>
                  <a:pt x="0" y="0"/>
                </a:moveTo>
                <a:lnTo>
                  <a:pt x="486988" y="0"/>
                </a:lnTo>
                <a:lnTo>
                  <a:pt x="486988" y="556388"/>
                </a:lnTo>
                <a:lnTo>
                  <a:pt x="0" y="556388"/>
                </a:lnTo>
                <a:lnTo>
                  <a:pt x="0" y="0"/>
                </a:lnTo>
                <a:close/>
              </a:path>
            </a:pathLst>
          </a:custGeom>
          <a:blipFill>
            <a:blip r:embed="rId8">
              <a:extLst>
                <a:ext uri="{96DAC541-7B7A-43D3-8B79-37D633B846F1}">
                  <asvg:svgBlip xmlns:asvg="http://schemas.microsoft.com/office/drawing/2016/SVG/main" r:embed="rId9"/>
                </a:ext>
              </a:extLst>
            </a:blip>
            <a:stretch>
              <a:fillRect/>
            </a:stretch>
          </a:blipFill>
        </p:spPr>
      </p:sp>
      <p:sp>
        <p:nvSpPr>
          <p:cNvPr id="8" name="TextBox 8"/>
          <p:cNvSpPr txBox="1"/>
          <p:nvPr/>
        </p:nvSpPr>
        <p:spPr>
          <a:xfrm>
            <a:off x="2432604" y="477509"/>
            <a:ext cx="6711396" cy="1294612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133"/>
              </a:lnSpc>
            </a:pPr>
            <a:r>
              <a:rPr lang="en-US" sz="4381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Arquitetura do Sistema</a:t>
            </a:r>
          </a:p>
          <a:p>
            <a:pPr algn="l">
              <a:lnSpc>
                <a:spcPts val="3925"/>
              </a:lnSpc>
            </a:pPr>
            <a:endParaRPr lang="en-US" sz="4381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9" name="TextBox 9"/>
          <p:cNvSpPr txBox="1"/>
          <p:nvPr/>
        </p:nvSpPr>
        <p:spPr>
          <a:xfrm>
            <a:off x="2504434" y="8609740"/>
            <a:ext cx="1305566" cy="564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190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Workers</a:t>
            </a:r>
          </a:p>
        </p:txBody>
      </p:sp>
      <p:sp>
        <p:nvSpPr>
          <p:cNvPr id="10" name="TextBox 10"/>
          <p:cNvSpPr txBox="1"/>
          <p:nvPr/>
        </p:nvSpPr>
        <p:spPr>
          <a:xfrm>
            <a:off x="2504434" y="6495466"/>
            <a:ext cx="3210566" cy="564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190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 Backup</a:t>
            </a:r>
          </a:p>
        </p:txBody>
      </p:sp>
      <p:sp>
        <p:nvSpPr>
          <p:cNvPr id="11" name="TextBox 11"/>
          <p:cNvSpPr txBox="1"/>
          <p:nvPr/>
        </p:nvSpPr>
        <p:spPr>
          <a:xfrm>
            <a:off x="2504434" y="4376901"/>
            <a:ext cx="3515366" cy="56497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3925"/>
              </a:lnSpc>
            </a:pPr>
            <a:r>
              <a:rPr lang="en-US" sz="2190" b="1">
                <a:solidFill>
                  <a:srgbClr val="272525"/>
                </a:solidFill>
                <a:latin typeface="Inter Bold"/>
                <a:ea typeface="Inter Bold"/>
                <a:cs typeface="Inter Bold"/>
                <a:sym typeface="Inter Bold"/>
              </a:rPr>
              <a:t>Orquestrador Principal</a:t>
            </a:r>
          </a:p>
        </p:txBody>
      </p:sp>
      <p:sp>
        <p:nvSpPr>
          <p:cNvPr id="12" name="TextBox 12"/>
          <p:cNvSpPr txBox="1"/>
          <p:nvPr/>
        </p:nvSpPr>
        <p:spPr>
          <a:xfrm>
            <a:off x="2504434" y="5055974"/>
            <a:ext cx="6464991" cy="34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Coordena o sistema,balanceia carga e monitora workers</a:t>
            </a:r>
          </a:p>
        </p:txBody>
      </p:sp>
      <p:sp>
        <p:nvSpPr>
          <p:cNvPr id="13" name="TextBox 13"/>
          <p:cNvSpPr txBox="1"/>
          <p:nvPr/>
        </p:nvSpPr>
        <p:spPr>
          <a:xfrm>
            <a:off x="2504434" y="9284525"/>
            <a:ext cx="6464991" cy="34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Executam tarefas atribuídas e enviam heart beats periódicos</a:t>
            </a:r>
          </a:p>
        </p:txBody>
      </p:sp>
      <p:sp>
        <p:nvSpPr>
          <p:cNvPr id="14" name="TextBox 14"/>
          <p:cNvSpPr txBox="1"/>
          <p:nvPr/>
        </p:nvSpPr>
        <p:spPr>
          <a:xfrm>
            <a:off x="2504434" y="7170250"/>
            <a:ext cx="7505222" cy="340794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Mantém cópia do estadoviaUDP multicast, assume controle em falhas</a:t>
            </a:r>
          </a:p>
        </p:txBody>
      </p:sp>
      <p:sp>
        <p:nvSpPr>
          <p:cNvPr id="15" name="TextBox 15"/>
          <p:cNvSpPr txBox="1"/>
          <p:nvPr/>
        </p:nvSpPr>
        <p:spPr>
          <a:xfrm>
            <a:off x="2504434" y="2941699"/>
            <a:ext cx="7399160" cy="651986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2453"/>
              </a:lnSpc>
            </a:pPr>
            <a:r>
              <a:rPr lang="en-US" sz="1752">
                <a:solidFill>
                  <a:srgbClr val="272525"/>
                </a:solidFill>
                <a:latin typeface="Inter"/>
                <a:ea typeface="Inter"/>
                <a:cs typeface="Inter"/>
                <a:sym typeface="Inter"/>
              </a:rPr>
              <a:t>Submete tarefas e consulta status via TCP com o orquestrador principal</a:t>
            </a:r>
          </a:p>
        </p:txBody>
      </p:sp>
      <p:sp>
        <p:nvSpPr>
          <p:cNvPr id="16" name="TextBox 16"/>
          <p:cNvSpPr txBox="1"/>
          <p:nvPr/>
        </p:nvSpPr>
        <p:spPr>
          <a:xfrm>
            <a:off x="2539214" y="2536814"/>
            <a:ext cx="1090175" cy="402367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070"/>
              </a:lnSpc>
            </a:pPr>
            <a:r>
              <a:rPr lang="en-US" sz="2193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Cliente</a:t>
            </a:r>
          </a:p>
        </p:txBody>
      </p:sp>
      <p:pic>
        <p:nvPicPr>
          <p:cNvPr id="18" name="Imagem 17">
            <a:extLst>
              <a:ext uri="{FF2B5EF4-FFF2-40B4-BE49-F238E27FC236}">
                <a16:creationId xmlns:a16="http://schemas.microsoft.com/office/drawing/2014/main" id="{8DD68DC0-56A9-9E10-553A-EA17C0AE7239}"/>
              </a:ext>
            </a:extLst>
          </p:cNvPr>
          <p:cNvPicPr>
            <a:picLocks noChangeAspect="1"/>
          </p:cNvPicPr>
          <p:nvPr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0439400" y="1988675"/>
            <a:ext cx="6903550" cy="6903550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rgbClr val="B6D6FC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Freeform 7">
            <a:extLst>
              <a:ext uri="{FF2B5EF4-FFF2-40B4-BE49-F238E27FC236}">
                <a16:creationId xmlns:a16="http://schemas.microsoft.com/office/drawing/2014/main" id="{100E414C-7E24-A04A-362D-0A323AFC7F71}"/>
              </a:ext>
            </a:extLst>
          </p:cNvPr>
          <p:cNvSpPr/>
          <p:nvPr/>
        </p:nvSpPr>
        <p:spPr>
          <a:xfrm>
            <a:off x="8724901" y="9104435"/>
            <a:ext cx="9296400" cy="1083024"/>
          </a:xfrm>
          <a:custGeom>
            <a:avLst/>
            <a:gdLst/>
            <a:ahLst/>
            <a:cxnLst/>
            <a:rect l="l" t="t" r="r" b="b"/>
            <a:pathLst>
              <a:path w="8605045" h="2019855">
                <a:moveTo>
                  <a:pt x="0" y="0"/>
                </a:moveTo>
                <a:lnTo>
                  <a:pt x="8605044" y="0"/>
                </a:lnTo>
                <a:lnTo>
                  <a:pt x="8605044" y="2019855"/>
                </a:lnTo>
                <a:lnTo>
                  <a:pt x="0" y="2019855"/>
                </a:lnTo>
                <a:lnTo>
                  <a:pt x="0" y="0"/>
                </a:lnTo>
                <a:close/>
              </a:path>
            </a:pathLst>
          </a:custGeom>
          <a:blipFill>
            <a:blip r:embed="rId3">
              <a:extLst>
                <a:ext uri="{96DAC541-7B7A-43D3-8B79-37D633B846F1}">
                  <asvg:svgBlip xmlns:asvg="http://schemas.microsoft.com/office/drawing/2016/SVG/main" r:embed="rId4"/>
                </a:ext>
              </a:extLst>
            </a:blip>
            <a:stretch>
              <a:fillRect/>
            </a:stretch>
          </a:blipFill>
        </p:spPr>
        <p:txBody>
          <a:bodyPr/>
          <a:lstStyle/>
          <a:p>
            <a:endParaRPr lang="pt-BR" dirty="0"/>
          </a:p>
        </p:txBody>
      </p:sp>
      <p:grpSp>
        <p:nvGrpSpPr>
          <p:cNvPr id="2" name="Group 2"/>
          <p:cNvGrpSpPr/>
          <p:nvPr/>
        </p:nvGrpSpPr>
        <p:grpSpPr>
          <a:xfrm>
            <a:off x="10575932" y="882372"/>
            <a:ext cx="4852124" cy="8065017"/>
            <a:chOff x="0" y="0"/>
            <a:chExt cx="6469499" cy="10753356"/>
          </a:xfrm>
        </p:grpSpPr>
        <p:sp>
          <p:nvSpPr>
            <p:cNvPr id="3" name="Freeform 3"/>
            <p:cNvSpPr/>
            <p:nvPr/>
          </p:nvSpPr>
          <p:spPr>
            <a:xfrm>
              <a:off x="0" y="0"/>
              <a:ext cx="6469507" cy="10753344"/>
            </a:xfrm>
            <a:custGeom>
              <a:avLst/>
              <a:gdLst/>
              <a:ahLst/>
              <a:cxnLst/>
              <a:rect l="l" t="t" r="r" b="b"/>
              <a:pathLst>
                <a:path w="6469507" h="10753344">
                  <a:moveTo>
                    <a:pt x="0" y="0"/>
                  </a:moveTo>
                  <a:lnTo>
                    <a:pt x="6469507" y="0"/>
                  </a:lnTo>
                  <a:lnTo>
                    <a:pt x="6469507" y="10753344"/>
                  </a:lnTo>
                  <a:lnTo>
                    <a:pt x="0" y="10753344"/>
                  </a:lnTo>
                  <a:lnTo>
                    <a:pt x="0" y="0"/>
                  </a:lnTo>
                  <a:close/>
                </a:path>
              </a:pathLst>
            </a:custGeom>
            <a:blipFill>
              <a:blip r:embed="rId5"/>
              <a:stretch>
                <a:fillRect/>
              </a:stretch>
            </a:blipFill>
          </p:spPr>
        </p:sp>
      </p:grpSp>
      <p:sp>
        <p:nvSpPr>
          <p:cNvPr id="4" name="TextBox 4"/>
          <p:cNvSpPr txBox="1"/>
          <p:nvPr/>
        </p:nvSpPr>
        <p:spPr>
          <a:xfrm>
            <a:off x="2528278" y="468258"/>
            <a:ext cx="6615722" cy="127860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l">
              <a:lnSpc>
                <a:spcPts val="6045"/>
              </a:lnSpc>
            </a:pPr>
            <a:r>
              <a:rPr lang="en-US" sz="4318" b="1">
                <a:solidFill>
                  <a:srgbClr val="000000"/>
                </a:solidFill>
                <a:latin typeface="Inter Bold"/>
                <a:ea typeface="Inter Bold"/>
                <a:cs typeface="Inter Bold"/>
                <a:sym typeface="Inter Bold"/>
              </a:rPr>
              <a:t>Arquitetura do Sistema</a:t>
            </a:r>
          </a:p>
          <a:p>
            <a:pPr algn="l">
              <a:lnSpc>
                <a:spcPts val="3869"/>
              </a:lnSpc>
            </a:pPr>
            <a:endParaRPr lang="en-US" sz="4318" b="1">
              <a:solidFill>
                <a:srgbClr val="000000"/>
              </a:solidFill>
              <a:latin typeface="Inter Bold"/>
              <a:ea typeface="Inter Bold"/>
              <a:cs typeface="Inter Bold"/>
              <a:sym typeface="Inter Bold"/>
            </a:endParaRPr>
          </a:p>
        </p:txBody>
      </p:sp>
      <p:sp>
        <p:nvSpPr>
          <p:cNvPr id="5" name="TextBox 5"/>
          <p:cNvSpPr txBox="1"/>
          <p:nvPr/>
        </p:nvSpPr>
        <p:spPr>
          <a:xfrm>
            <a:off x="3087361" y="2802346"/>
            <a:ext cx="3401384" cy="491513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ctr">
              <a:lnSpc>
                <a:spcPts val="3686"/>
              </a:lnSpc>
            </a:pPr>
            <a:r>
              <a:rPr lang="en-US" sz="2632" b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Estrutura do Projeto</a:t>
            </a:r>
          </a:p>
        </p:txBody>
      </p:sp>
      <p:sp>
        <p:nvSpPr>
          <p:cNvPr id="6" name="TextBox 6"/>
          <p:cNvSpPr txBox="1"/>
          <p:nvPr/>
        </p:nvSpPr>
        <p:spPr>
          <a:xfrm>
            <a:off x="2706012" y="3831896"/>
            <a:ext cx="6042165" cy="4597541"/>
          </a:xfrm>
          <a:prstGeom prst="rect">
            <a:avLst/>
          </a:prstGeom>
        </p:spPr>
        <p:txBody>
          <a:bodyPr lIns="0" tIns="0" rIns="0" bIns="0" rtlCol="0" anchor="t">
            <a:spAutoFit/>
          </a:bodyPr>
          <a:lstStyle/>
          <a:p>
            <a:pPr algn="just">
              <a:lnSpc>
                <a:spcPts val="2446"/>
              </a:lnSpc>
            </a:pP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Organizada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em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pacotes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que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separam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responsabilidades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:</a:t>
            </a:r>
          </a:p>
          <a:p>
            <a:pPr algn="just">
              <a:lnSpc>
                <a:spcPts val="2446"/>
              </a:lnSpc>
            </a:pP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  <a:buFont typeface="Arial"/>
              <a:buChar char="⚬"/>
            </a:pPr>
            <a:r>
              <a:rPr lang="en-US" sz="1747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cliente</a:t>
            </a:r>
            <a:r>
              <a:rPr lang="en-US" sz="1747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–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interação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com o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usuário</a:t>
            </a: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</a:pP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  <a:buFont typeface="Arial"/>
              <a:buChar char="⚬"/>
            </a:pPr>
            <a:r>
              <a:rPr lang="en-US" sz="1747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modelo</a:t>
            </a:r>
            <a:r>
              <a:rPr lang="en-US" sz="1747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–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entidades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estados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do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sistema</a:t>
            </a: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</a:pP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  <a:buFont typeface="Arial"/>
              <a:buChar char="⚬"/>
            </a:pPr>
            <a:r>
              <a:rPr lang="en-US" sz="1747" b="1" dirty="0" err="1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orquestrador</a:t>
            </a:r>
            <a:r>
              <a:rPr lang="en-US" sz="1747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 –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coordenação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execução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distribuída</a:t>
            </a: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</a:pP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  <a:buFont typeface="Arial"/>
              <a:buChar char="⚬"/>
            </a:pPr>
            <a:r>
              <a:rPr lang="en-US" sz="1747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worker –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execução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das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tarefas</a:t>
            </a: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</a:pP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  <a:buFont typeface="Arial"/>
              <a:buChar char="⚬"/>
            </a:pPr>
            <a:r>
              <a:rPr lang="en-US" sz="1747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util –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funções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auxiliares</a:t>
            </a: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</a:pP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  <a:buFont typeface="Arial"/>
              <a:buChar char="⚬"/>
            </a:pPr>
            <a:r>
              <a:rPr lang="en-US" sz="1747" b="1" dirty="0">
                <a:solidFill>
                  <a:srgbClr val="000000"/>
                </a:solidFill>
                <a:latin typeface="Open Sans Bold"/>
                <a:ea typeface="Open Sans Bold"/>
                <a:cs typeface="Open Sans Bold"/>
                <a:sym typeface="Open Sans Bold"/>
              </a:rPr>
              <a:t>scripts –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automação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de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compilação</a:t>
            </a: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sz="1747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execução</a:t>
            </a: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  <a:p>
            <a:pPr marL="399653" lvl="2" indent="-133218" algn="just">
              <a:lnSpc>
                <a:spcPts val="2446"/>
              </a:lnSpc>
            </a:pPr>
            <a:r>
              <a:rPr lang="en-US" sz="1747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     </a:t>
            </a:r>
          </a:p>
          <a:p>
            <a:pPr marL="399653" lvl="2" indent="-133218" algn="just">
              <a:lnSpc>
                <a:spcPts val="2446"/>
              </a:lnSpc>
            </a:pPr>
            <a:endParaRPr lang="en-US" sz="1747" dirty="0">
              <a:solidFill>
                <a:srgbClr val="000000"/>
              </a:solidFill>
              <a:latin typeface="Open Sans"/>
              <a:ea typeface="Open Sans"/>
              <a:cs typeface="Open Sans"/>
              <a:sym typeface="Open Sans"/>
            </a:endParaRPr>
          </a:p>
        </p:txBody>
      </p:sp>
      <p:sp>
        <p:nvSpPr>
          <p:cNvPr id="8" name="CaixaDeTexto 7">
            <a:extLst>
              <a:ext uri="{FF2B5EF4-FFF2-40B4-BE49-F238E27FC236}">
                <a16:creationId xmlns:a16="http://schemas.microsoft.com/office/drawing/2014/main" id="{C12D8183-4231-4851-4503-4A27A8A80AA3}"/>
              </a:ext>
            </a:extLst>
          </p:cNvPr>
          <p:cNvSpPr txBox="1"/>
          <p:nvPr/>
        </p:nvSpPr>
        <p:spPr>
          <a:xfrm>
            <a:off x="9296400" y="9337691"/>
            <a:ext cx="998220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Tudo</a:t>
            </a: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foi</a:t>
            </a: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pensado</a:t>
            </a: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para </a:t>
            </a:r>
            <a:r>
              <a:rPr lang="en-US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manter</a:t>
            </a: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</a:t>
            </a:r>
            <a:r>
              <a:rPr lang="en-US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clareza</a:t>
            </a: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, </a:t>
            </a:r>
            <a:r>
              <a:rPr lang="en-US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modularidade</a:t>
            </a: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e </a:t>
            </a:r>
            <a:r>
              <a:rPr lang="en-US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facilitar</a:t>
            </a: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 a </a:t>
            </a:r>
            <a:r>
              <a:rPr lang="en-US" dirty="0" err="1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manutenção</a:t>
            </a:r>
            <a:r>
              <a:rPr lang="en-US" dirty="0">
                <a:solidFill>
                  <a:srgbClr val="000000"/>
                </a:solidFill>
                <a:latin typeface="Open Sans"/>
                <a:ea typeface="Open Sans"/>
                <a:cs typeface="Open Sans"/>
                <a:sym typeface="Open Sans"/>
              </a:rPr>
              <a:t>.</a:t>
            </a:r>
            <a:endParaRPr lang="pt-BR" dirty="0"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41</TotalTime>
  <Words>893</Words>
  <Application>Microsoft Office PowerPoint</Application>
  <PresentationFormat>Personalizar</PresentationFormat>
  <Paragraphs>124</Paragraphs>
  <Slides>15</Slides>
  <Notes>1</Notes>
  <HiddenSlides>0</HiddenSlides>
  <MMClips>0</MMClips>
  <ScaleCrop>false</ScaleCrop>
  <HeadingPairs>
    <vt:vector size="6" baseType="variant">
      <vt:variant>
        <vt:lpstr>Fontes usadas</vt:lpstr>
      </vt:variant>
      <vt:variant>
        <vt:i4>7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15</vt:i4>
      </vt:variant>
    </vt:vector>
  </HeadingPairs>
  <TitlesOfParts>
    <vt:vector size="23" baseType="lpstr">
      <vt:lpstr>Open Sans</vt:lpstr>
      <vt:lpstr>Arial</vt:lpstr>
      <vt:lpstr>Inter Bold</vt:lpstr>
      <vt:lpstr>Open Sans Bold</vt:lpstr>
      <vt:lpstr>Inter</vt:lpstr>
      <vt:lpstr>Inter Light</vt:lpstr>
      <vt:lpstr>Calibri</vt:lpstr>
      <vt:lpstr>Office Theme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  <vt:lpstr>Apresentação do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Slide-Projeto-Sistema distribuido.pptx</dc:title>
  <cp:lastModifiedBy>usuario</cp:lastModifiedBy>
  <cp:revision>3</cp:revision>
  <dcterms:created xsi:type="dcterms:W3CDTF">2006-08-16T00:00:00Z</dcterms:created>
  <dcterms:modified xsi:type="dcterms:W3CDTF">2025-09-21T17:28:01Z</dcterms:modified>
  <dc:identifier>DAGzoFFBhbI</dc:identifier>
</cp:coreProperties>
</file>