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Богданов" initials="ДБ" lastIdx="1" clrIdx="0">
    <p:extLst>
      <p:ext uri="{19B8F6BF-5375-455C-9EA6-DF929625EA0E}">
        <p15:presenceInfo xmlns:p15="http://schemas.microsoft.com/office/powerpoint/2012/main" userId="4c285b590fca6c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1132"/>
    <a:srgbClr val="F2F2F2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40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892480" y="195424"/>
            <a:ext cx="1391553" cy="863690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65040" y="1412776"/>
            <a:ext cx="5112568" cy="3487341"/>
          </a:xfrm>
          <a:prstGeom prst="roundRect">
            <a:avLst/>
          </a:prstGeom>
          <a:solidFill>
            <a:srgbClr val="002060">
              <a:alpha val="87059"/>
            </a:srgb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 rot="19747249">
            <a:off x="2244195" y="4438473"/>
            <a:ext cx="10657183" cy="4846442"/>
          </a:xfrm>
          <a:prstGeom prst="rect">
            <a:avLst/>
          </a:prstGeom>
          <a:gradFill flip="none" rotWithShape="1">
            <a:gsLst>
              <a:gs pos="0">
                <a:srgbClr val="F2F2F2">
                  <a:shade val="30000"/>
                  <a:satMod val="115000"/>
                </a:srgbClr>
              </a:gs>
              <a:gs pos="11000">
                <a:srgbClr val="F2F2F2">
                  <a:shade val="67500"/>
                  <a:satMod val="115000"/>
                  <a:alpha val="0"/>
                </a:srgbClr>
              </a:gs>
              <a:gs pos="48000">
                <a:srgbClr val="F2F2F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дзаголовок 2"/>
          <p:cNvSpPr txBox="1">
            <a:spLocks/>
          </p:cNvSpPr>
          <p:nvPr/>
        </p:nvSpPr>
        <p:spPr>
          <a:xfrm>
            <a:off x="5868144" y="5085184"/>
            <a:ext cx="3960440" cy="216024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/>
              <a:buNone/>
              <a:defRPr kumimoji="0" sz="2300" b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indent="0" algn="ctr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/>
            </a:lvl2pPr>
            <a:lvl3pPr indent="0" algn="ctr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/>
            </a:lvl3pPr>
            <a:lvl4pPr indent="0" algn="ctr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/>
            </a:lvl4pPr>
            <a:lvl5pPr indent="0" algn="ctr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/>
            </a:lvl5pPr>
            <a:lvl6pPr indent="0" algn="ctr">
              <a:spcBef>
                <a:spcPct val="20000"/>
              </a:spcBef>
              <a:buClr>
                <a:schemeClr val="accent1"/>
              </a:buClr>
              <a:buNone/>
              <a:defRPr kumimoji="0" sz="1600">
                <a:solidFill>
                  <a:schemeClr val="tx2"/>
                </a:solidFill>
              </a:defRPr>
            </a:lvl6pPr>
            <a:lvl7pPr indent="0" algn="ctr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baseline="0">
                <a:solidFill>
                  <a:schemeClr val="tx2"/>
                </a:solidFill>
              </a:defRPr>
            </a:lvl7pPr>
            <a:lvl8pPr indent="0" algn="ctr">
              <a:spcBef>
                <a:spcPct val="20000"/>
              </a:spcBef>
              <a:buClr>
                <a:schemeClr val="accent2"/>
              </a:buClr>
              <a:buNone/>
              <a:defRPr kumimoji="0" sz="1400" cap="small" baseline="0">
                <a:solidFill>
                  <a:schemeClr val="tx2"/>
                </a:solidFill>
              </a:defRPr>
            </a:lvl8pPr>
            <a:lvl9pPr indent="0" algn="ctr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baseline="0">
                <a:solidFill>
                  <a:schemeClr val="tx2"/>
                </a:solidFill>
              </a:defRPr>
            </a:lvl9pPr>
          </a:lstStyle>
          <a:p>
            <a:r>
              <a:rPr lang="ru-RU" sz="1800" dirty="0">
                <a:solidFill>
                  <a:srgbClr val="001132"/>
                </a:solidFill>
              </a:rPr>
              <a:t>Группа П22</a:t>
            </a:r>
          </a:p>
          <a:p>
            <a:r>
              <a:rPr lang="ru-RU" sz="1800" dirty="0">
                <a:solidFill>
                  <a:srgbClr val="001132"/>
                </a:solidFill>
              </a:rPr>
              <a:t>Выполнил: </a:t>
            </a:r>
            <a:r>
              <a:rPr lang="ru-RU" sz="1800" b="0" dirty="0">
                <a:solidFill>
                  <a:srgbClr val="001132"/>
                </a:solidFill>
              </a:rPr>
              <a:t>Богданов Даниил Романович</a:t>
            </a:r>
          </a:p>
          <a:p>
            <a:r>
              <a:rPr lang="ru-RU" sz="1800" dirty="0">
                <a:solidFill>
                  <a:srgbClr val="001132"/>
                </a:solidFill>
              </a:rPr>
              <a:t>Куратор проекта</a:t>
            </a:r>
            <a:r>
              <a:rPr lang="en-US" sz="1800" dirty="0">
                <a:solidFill>
                  <a:srgbClr val="001132"/>
                </a:solidFill>
              </a:rPr>
              <a:t>:</a:t>
            </a:r>
            <a:r>
              <a:rPr lang="ru-RU" sz="1800" dirty="0">
                <a:solidFill>
                  <a:srgbClr val="001132"/>
                </a:solidFill>
              </a:rPr>
              <a:t> </a:t>
            </a:r>
            <a:r>
              <a:rPr lang="ru-RU" sz="1800" b="0" dirty="0">
                <a:solidFill>
                  <a:srgbClr val="001132"/>
                </a:solidFill>
              </a:rPr>
              <a:t>Петрачков Владислав Александрович</a:t>
            </a:r>
          </a:p>
          <a:p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 rot="19747249">
            <a:off x="1061835" y="4617259"/>
            <a:ext cx="10657183" cy="480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9000">
                <a:schemeClr val="bg1">
                  <a:alpha val="34000"/>
                </a:schemeClr>
              </a:gs>
              <a:gs pos="55000">
                <a:srgbClr val="F2F2F2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283968" y="195424"/>
            <a:ext cx="4608513" cy="8636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2000">
                <a:schemeClr val="bg1">
                  <a:alpha val="87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5436096" y="300475"/>
            <a:ext cx="3408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Академия </a:t>
            </a:r>
            <a:r>
              <a:rPr lang="en-US" sz="3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lang="ru-RU" sz="3600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511833" y="1124744"/>
            <a:ext cx="4546082" cy="3228513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Курсовая работа</a:t>
            </a:r>
            <a:br>
              <a:rPr lang="en-US" b="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ru-RU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Тема проекта:</a:t>
            </a:r>
          </a:p>
          <a:p>
            <a:pPr algn="ctr"/>
            <a:r>
              <a:rPr lang="ru-RU" sz="25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Клиент-серверная аукционная система на сокетах (WPF + </a:t>
            </a:r>
            <a:r>
              <a:rPr lang="ru-RU" sz="25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ru-RU" sz="25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+ TCP-сервер)</a:t>
            </a:r>
          </a:p>
        </p:txBody>
      </p:sp>
    </p:spTree>
    <p:extLst>
      <p:ext uri="{BB962C8B-B14F-4D97-AF65-F5344CB8AC3E}">
        <p14:creationId xmlns:p14="http://schemas.microsoft.com/office/powerpoint/2010/main" val="39440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87624" y="-25879"/>
            <a:ext cx="66247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332656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представляет собой аукционную систему, где владельцы могут создавать и управлять аукционами, а пользователи – делать ставки, просматривать лоты и общаться в чате. Сервер обрабатывает запросы через TCP и хранит данные в </a:t>
            </a:r>
            <a:r>
              <a:rPr lang="ru-RU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44644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(C#, </a:t>
            </a:r>
            <a:r>
              <a:rPr lang="en-US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TCP, </a:t>
            </a:r>
            <a:r>
              <a:rPr lang="en-US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b="1" u="sng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сервер аукциона</a:t>
            </a:r>
            <a:endParaRPr lang="en-US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соединения от клиентов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консоль команды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BID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CHAT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ADD_AUCTION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GET_AUCTIONS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GET_AUCTION_DETAILS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UPDATE_AUCTION_STATUS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|..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др.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данные и рассылает их клиентам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пользователями и владельцами аукционов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124744"/>
            <a:ext cx="4464496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(</a:t>
            </a:r>
            <a:r>
              <a:rPr lang="en-US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WPF,  C#)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Владелец аукциона: </a:t>
            </a:r>
            <a:endParaRPr lang="en-US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вход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Создание, редактирование статуса и закрытие своих лотов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ставок и статуса торгов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Обычный пользователь: </a:t>
            </a:r>
            <a:endParaRPr lang="en-US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и вход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по категориям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торгах возможность делать ставки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с другими пользователями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профилем (изменение данных, смена пароля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пополнение баланса)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4355141"/>
            <a:ext cx="857458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0000"/>
            </a:pPr>
            <a:endParaRPr lang="en-US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 </a:t>
            </a:r>
            <a:endParaRPr lang="en-US" b="1" u="sng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работа TCP-серверов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зашифрованном виде (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AES-256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интерфейса в реальном времени (ставки, чат, список аукционов)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между пользователями 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обновление списка аукционов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615563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Результат:</a:t>
            </a:r>
            <a:r>
              <a:rPr lang="en-US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Полноценная аукционная система с удобным интерфейсом и поддержкой многопользовательской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23173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9371" y="116632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 нагрузки для аукционных серверов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" y="1386046"/>
            <a:ext cx="4859493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входящие подключения клиентов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Перенаправляет запросы на один из доступных серверов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Двусторонняя передача данных между клиентом и сервером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асинхронные задачи)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TcpListener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TcpClient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(сетевое взаимодействие)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Robin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(распределение нагрузки)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0445" y="727051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входящих соединений между серверами аукционов с использованием алгоритма </a:t>
            </a: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Robin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01E1FA-C1D7-48E9-92F5-FF30D0EF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196302"/>
            <a:ext cx="3715268" cy="5278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042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9371" y="303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аутентификации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531" y="550421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регистрации и авторизации пользователей и владельцев аукциона.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3160" y="980728"/>
            <a:ext cx="485949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 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нового пользователя</a:t>
            </a:r>
            <a:r>
              <a:rPr lang="en-US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владельца в базе данных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пользователей</a:t>
            </a:r>
            <a:r>
              <a:rPr lang="en-US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владельцев аукциона </a:t>
            </a:r>
            <a:endParaRPr lang="en-US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Смена пароля для </a:t>
            </a:r>
            <a:r>
              <a:rPr lang="ru-RU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пользоватля</a:t>
            </a:r>
            <a:endParaRPr lang="en-US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шифрования паролей </a:t>
            </a:r>
            <a:r>
              <a:rPr lang="en-US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AES-256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учетных данных в </a:t>
            </a:r>
            <a:r>
              <a:rPr lang="ru-RU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endParaRPr lang="ru-RU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(сетевое взаимодействие, асинхронность)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(хранение данных пользователей)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TCP-сервер (прием и обработка запросов)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0447" y="4965174"/>
            <a:ext cx="903649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 сервера: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 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команд: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REGISTER|..</a:t>
            </a:r>
            <a:endParaRPr lang="ru-RU" i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LOGIN|..</a:t>
            </a:r>
            <a:endParaRPr lang="ru-RU" i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CHANGE_PASSWORD|..</a:t>
            </a:r>
            <a:endParaRPr lang="ru-RU" i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D61EB7-5AB6-4547-BF72-4B04159E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8" y="1255140"/>
            <a:ext cx="3941738" cy="382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277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9369" y="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аукциона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6878" y="33439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управление онлайн-аукционами с возможностью ставок, чата и фильтрации списка.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4507" y="836711"/>
            <a:ext cx="46079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 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запросов для владельца аукциона (создание, закрытие, изменение статуса и </a:t>
            </a:r>
            <a:r>
              <a:rPr lang="ru-RU" sz="1600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запросов для пользователя (обновление списка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аукционе и </a:t>
            </a:r>
            <a:r>
              <a:rPr lang="ru-RU" sz="1600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тд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Чат между участниками аукциона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цельной базы данных системы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всей информации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endParaRPr lang="ru-RU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(сетевой сервер, </a:t>
            </a:r>
            <a:r>
              <a:rPr lang="ru-RU" sz="1600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многопоточность</a:t>
            </a: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 err="1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(база данных аукционов)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TCP-сервер (обмен данными в реальном времени)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2344" y="4581128"/>
            <a:ext cx="903649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 сервера: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5001 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команд: </a:t>
            </a:r>
            <a:endParaRPr lang="ru-RU" dirty="0"/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GET_AUCTIONS 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BID|</a:t>
            </a:r>
            <a:r>
              <a:rPr lang="ru-RU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CHAT|</a:t>
            </a:r>
            <a:r>
              <a:rPr lang="ru-RU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ADD_AUCTION|</a:t>
            </a:r>
            <a:r>
              <a:rPr lang="ru-RU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CLOSE_AUCTION|</a:t>
            </a:r>
            <a:r>
              <a:rPr lang="ru-RU" sz="1600" i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2AF65B-10AD-487B-9244-A7171F55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7" y="1010962"/>
            <a:ext cx="3989550" cy="3642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509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2285" y="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владельца аукциона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531" y="423970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WPF для владельцев аукционов, позволяющее управлять своими лотами.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87" y="1109495"/>
            <a:ext cx="4491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 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своих аукционов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нового аукциона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статуса (возможность скрыть его в ручную от показа другим пользователям)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аукциона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деталей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в реальном времени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просматривать процесс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префикс в чате при входе в аукцион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2054" y="1109495"/>
            <a:ext cx="44913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окна: </a:t>
            </a: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логина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списка аукционов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деталей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добавления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процесса аукциона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0634" y="4648925"/>
            <a:ext cx="4491366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endParaRPr lang="ru-RU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(WPF)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клиентское приложение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TCP-соединение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связь с сервером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Асинхронные запросы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обновление данных без зависаний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CBED1-98B1-457E-BFA9-0B10A46FE661}"/>
              </a:ext>
            </a:extLst>
          </p:cNvPr>
          <p:cNvSpPr txBox="1"/>
          <p:nvPr/>
        </p:nvSpPr>
        <p:spPr>
          <a:xfrm>
            <a:off x="4500717" y="3244334"/>
            <a:ext cx="334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оконного проекта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3681A1-3EEF-4586-8BAB-EF9027D5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37" y="3729634"/>
            <a:ext cx="2886478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6810" y="13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аукциона для пользователей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7531" y="332656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WPF для обычных пользователей, позволяющее участвовать в аукционах, просматривать лоты и управлять своим профилем.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035" y="978987"/>
            <a:ext cx="43672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Функционал: </a:t>
            </a:r>
          </a:p>
          <a:p>
            <a:pPr marL="285750" indent="-285750">
              <a:lnSpc>
                <a:spcPct val="15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списка активных аукционов</a:t>
            </a:r>
            <a:endParaRPr lang="en-US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профиля с данными аккаунта, возможностью пополнять баланс и изменять пароль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по категориям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деталей аукциона 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торгах (возможность делать ставки с уведомлением участников)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чата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Списание средств при выигрыше и уведомления других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980821"/>
            <a:ext cx="449136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окна: </a:t>
            </a:r>
            <a:endParaRPr lang="ru-RU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регистрации</a:t>
            </a:r>
            <a:r>
              <a:rPr lang="en-US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аукционов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профиля(окна смены пароля и пополнения баланса)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деталей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активного аукциона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Окно выигрыша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8004" y="4581197"/>
            <a:ext cx="436723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ru-RU" sz="2000" b="1" u="sng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 </a:t>
            </a:r>
            <a:endParaRPr lang="ru-RU" b="1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(WPF)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клиентское приложение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TCP-соединение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связь с сервером </a:t>
            </a:r>
          </a:p>
          <a:p>
            <a:pPr marL="285750" indent="-285750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Асинхронные запросы </a:t>
            </a:r>
            <a:r>
              <a:rPr lang="ru-RU" sz="16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обновление данных без зависаний</a:t>
            </a:r>
          </a:p>
          <a:p>
            <a:pPr marL="285750" indent="-285750">
              <a:buSzPct val="70000"/>
              <a:buFont typeface="Courier New" panose="02070309020205020404" pitchFamily="49" charset="0"/>
              <a:buChar char="o"/>
            </a:pPr>
            <a:endParaRPr lang="ru-RU" sz="1600" dirty="0">
              <a:solidFill>
                <a:srgbClr val="0011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6EDBB-791F-40B4-B2E8-E55BB147FBCA}"/>
              </a:ext>
            </a:extLst>
          </p:cNvPr>
          <p:cNvSpPr txBox="1"/>
          <p:nvPr/>
        </p:nvSpPr>
        <p:spPr>
          <a:xfrm>
            <a:off x="4500717" y="3310361"/>
            <a:ext cx="3284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rgbClr val="0011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оконного проекта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3E57C8-39EE-48A2-97DB-BE5B70C2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935" y="3747567"/>
            <a:ext cx="2848373" cy="2543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99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0957" y="226"/>
            <a:ext cx="10286661" cy="68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Скругленный прямоугольник 5"/>
          <p:cNvSpPr/>
          <p:nvPr/>
        </p:nvSpPr>
        <p:spPr>
          <a:xfrm rot="19399685">
            <a:off x="-4771342" y="-1713101"/>
            <a:ext cx="12352956" cy="5381058"/>
          </a:xfrm>
          <a:prstGeom prst="roundRect">
            <a:avLst/>
          </a:prstGeom>
          <a:solidFill>
            <a:srgbClr val="002060">
              <a:alpha val="8705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 rot="19399685" flipV="1">
            <a:off x="-2779025" y="2919693"/>
            <a:ext cx="12352956" cy="71646"/>
          </a:xfrm>
          <a:prstGeom prst="roundRect">
            <a:avLst/>
          </a:prstGeom>
          <a:solidFill>
            <a:srgbClr val="002060">
              <a:alpha val="87059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 rot="19399685">
            <a:off x="2848067" y="3836006"/>
            <a:ext cx="12352956" cy="55118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19395543">
            <a:off x="-412832" y="1907208"/>
            <a:ext cx="6652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034" name="Picture 10" descr="Отзывы о Компьютерная академия ТОП / быв. &quot;Шаг&quot; (Россия)">
            <a:extLst>
              <a:ext uri="{FF2B5EF4-FFF2-40B4-BE49-F238E27FC236}">
                <a16:creationId xmlns:a16="http://schemas.microsoft.com/office/drawing/2014/main" id="{98F9FC44-0761-4019-B006-2DEE29EA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95" y="472514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48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Эркер">
  <a:themeElements>
    <a:clrScheme name="Другая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0578A2"/>
      </a:accent1>
      <a:accent2>
        <a:srgbClr val="2D393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ая">
  <a:themeElements>
    <a:clrScheme name="Другая 4">
      <a:dk1>
        <a:srgbClr val="002060"/>
      </a:dk1>
      <a:lt1>
        <a:srgbClr val="FFFFFF"/>
      </a:lt1>
      <a:dk2>
        <a:srgbClr val="3C526F"/>
      </a:dk2>
      <a:lt2>
        <a:srgbClr val="CDD7D9"/>
      </a:lt2>
      <a:accent1>
        <a:srgbClr val="0578A2"/>
      </a:accent1>
      <a:accent2>
        <a:srgbClr val="2D393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303</TotalTime>
  <Words>723</Words>
  <Application>Microsoft Office PowerPoint</Application>
  <PresentationFormat>Экран (4:3)</PresentationFormat>
  <Paragraphs>127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Century Schoolbook</vt:lpstr>
      <vt:lpstr>Courier New</vt:lpstr>
      <vt:lpstr>Times New Roman</vt:lpstr>
      <vt:lpstr>Wingdings</vt:lpstr>
      <vt:lpstr>Wingdings 2</vt:lpstr>
      <vt:lpstr>Эркер</vt:lpstr>
      <vt:lpstr>Главная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 Тема: Клиент-серверная аукционная система на сокетах (WPF + SQLite + TCP-сервер)</dc:title>
  <dc:creator>Professional</dc:creator>
  <cp:lastModifiedBy>Даниил Богданов</cp:lastModifiedBy>
  <cp:revision>37</cp:revision>
  <dcterms:created xsi:type="dcterms:W3CDTF">2025-03-17T17:31:47Z</dcterms:created>
  <dcterms:modified xsi:type="dcterms:W3CDTF">2025-03-19T10:33:53Z</dcterms:modified>
</cp:coreProperties>
</file>