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19.png"/><Relationship Id="rId6" Type="http://schemas.openxmlformats.org/officeDocument/2006/relationships/image" Target="../media/image14.svg"/><Relationship Id="rId5" Type="http://schemas.openxmlformats.org/officeDocument/2006/relationships/image" Target="../media/image21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22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28.svg"/><Relationship Id="rId1" Type="http://schemas.openxmlformats.org/officeDocument/2006/relationships/image" Target="../media/image35.png"/><Relationship Id="rId6" Type="http://schemas.openxmlformats.org/officeDocument/2006/relationships/image" Target="../media/image32.svg"/><Relationship Id="rId5" Type="http://schemas.openxmlformats.org/officeDocument/2006/relationships/image" Target="../media/image3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8EF17F-10DF-4825-8A9F-343C7353BAE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2AF4CF7-0F26-48CB-BC20-0F22575D0B94}">
      <dgm:prSet/>
      <dgm:spPr/>
      <dgm:t>
        <a:bodyPr/>
        <a:lstStyle/>
        <a:p>
          <a:r>
            <a:rPr lang="en-US"/>
            <a:t>The hypotheses tested in this study are:</a:t>
          </a:r>
        </a:p>
      </dgm:t>
    </dgm:pt>
    <dgm:pt modelId="{CAE6537F-5509-458E-BB15-FFD9B8D8A2A9}" type="parTrans" cxnId="{6E2E60D5-CBBF-46DF-B79C-894571BDDDDA}">
      <dgm:prSet/>
      <dgm:spPr/>
      <dgm:t>
        <a:bodyPr/>
        <a:lstStyle/>
        <a:p>
          <a:endParaRPr lang="en-US"/>
        </a:p>
      </dgm:t>
    </dgm:pt>
    <dgm:pt modelId="{9898843D-36AE-4C4B-8725-77BD7F556CCD}" type="sibTrans" cxnId="{6E2E60D5-CBBF-46DF-B79C-894571BDDDDA}">
      <dgm:prSet/>
      <dgm:spPr/>
      <dgm:t>
        <a:bodyPr/>
        <a:lstStyle/>
        <a:p>
          <a:endParaRPr lang="en-US"/>
        </a:p>
      </dgm:t>
    </dgm:pt>
    <dgm:pt modelId="{6E9B1312-269A-4B35-A96A-A3A31C5D1732}">
      <dgm:prSet/>
      <dgm:spPr/>
      <dgm:t>
        <a:bodyPr/>
        <a:lstStyle/>
        <a:p>
          <a:r>
            <a:rPr lang="en-US" dirty="0"/>
            <a:t>Null Hypothesis: Loyal and non-loyal customers have on average the same credit scores</a:t>
          </a:r>
        </a:p>
      </dgm:t>
    </dgm:pt>
    <dgm:pt modelId="{BD3CCDD7-2E4D-4A08-81A0-9EF4940E0637}" type="parTrans" cxnId="{A6638794-6A18-4F68-AD7B-131AC89FFBA6}">
      <dgm:prSet/>
      <dgm:spPr/>
      <dgm:t>
        <a:bodyPr/>
        <a:lstStyle/>
        <a:p>
          <a:endParaRPr lang="en-US"/>
        </a:p>
      </dgm:t>
    </dgm:pt>
    <dgm:pt modelId="{C3B8F10F-C46A-4254-9E89-CABFD3E94A9F}" type="sibTrans" cxnId="{A6638794-6A18-4F68-AD7B-131AC89FFBA6}">
      <dgm:prSet/>
      <dgm:spPr/>
      <dgm:t>
        <a:bodyPr/>
        <a:lstStyle/>
        <a:p>
          <a:endParaRPr lang="en-US"/>
        </a:p>
      </dgm:t>
    </dgm:pt>
    <dgm:pt modelId="{FD500F16-DF9B-4A6D-9692-70AE60D1146B}">
      <dgm:prSet/>
      <dgm:spPr/>
      <dgm:t>
        <a:bodyPr/>
        <a:lstStyle/>
        <a:p>
          <a:r>
            <a:rPr lang="en-US" dirty="0"/>
            <a:t>This in other words means that there is no difference in the average credit scores of loyal and non-loyal customers.</a:t>
          </a:r>
        </a:p>
      </dgm:t>
    </dgm:pt>
    <dgm:pt modelId="{6B81836A-34FE-48C4-843C-4F7852393B58}" type="parTrans" cxnId="{808BEC62-508D-4D64-AAD2-5DD46A55529F}">
      <dgm:prSet/>
      <dgm:spPr/>
      <dgm:t>
        <a:bodyPr/>
        <a:lstStyle/>
        <a:p>
          <a:endParaRPr lang="en-US"/>
        </a:p>
      </dgm:t>
    </dgm:pt>
    <dgm:pt modelId="{1A74D91A-191F-404D-8AA3-A31C7D08F621}" type="sibTrans" cxnId="{808BEC62-508D-4D64-AAD2-5DD46A55529F}">
      <dgm:prSet/>
      <dgm:spPr/>
      <dgm:t>
        <a:bodyPr/>
        <a:lstStyle/>
        <a:p>
          <a:endParaRPr lang="en-US"/>
        </a:p>
      </dgm:t>
    </dgm:pt>
    <dgm:pt modelId="{148EBE16-242E-4C92-8844-EFAE0430C805}">
      <dgm:prSet/>
      <dgm:spPr/>
      <dgm:t>
        <a:bodyPr/>
        <a:lstStyle/>
        <a:p>
          <a:r>
            <a:rPr lang="en-US" dirty="0"/>
            <a:t>Alternative hypothesis: Loyal and non-loyal customers have significantly different average credit scores.</a:t>
          </a:r>
        </a:p>
      </dgm:t>
    </dgm:pt>
    <dgm:pt modelId="{3B0BFFAE-626B-4A2F-8459-29CF6DCE0211}" type="parTrans" cxnId="{422AC120-7DB8-4854-9C54-FAD6C105445E}">
      <dgm:prSet/>
      <dgm:spPr/>
      <dgm:t>
        <a:bodyPr/>
        <a:lstStyle/>
        <a:p>
          <a:endParaRPr lang="en-US"/>
        </a:p>
      </dgm:t>
    </dgm:pt>
    <dgm:pt modelId="{B5CE1C85-A0D5-48C9-AD22-410701A4F8F3}" type="sibTrans" cxnId="{422AC120-7DB8-4854-9C54-FAD6C105445E}">
      <dgm:prSet/>
      <dgm:spPr/>
      <dgm:t>
        <a:bodyPr/>
        <a:lstStyle/>
        <a:p>
          <a:endParaRPr lang="en-US"/>
        </a:p>
      </dgm:t>
    </dgm:pt>
    <dgm:pt modelId="{31F0F290-10A7-4F9A-A807-2F4A1FF1F4EA}" type="pres">
      <dgm:prSet presAssocID="{948EF17F-10DF-4825-8A9F-343C7353BAE5}" presName="linear" presStyleCnt="0">
        <dgm:presLayoutVars>
          <dgm:animLvl val="lvl"/>
          <dgm:resizeHandles val="exact"/>
        </dgm:presLayoutVars>
      </dgm:prSet>
      <dgm:spPr/>
    </dgm:pt>
    <dgm:pt modelId="{B9819EAC-5608-4B6D-B408-D61899F20E71}" type="pres">
      <dgm:prSet presAssocID="{02AF4CF7-0F26-48CB-BC20-0F22575D0B9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7A331DD-F48C-464B-929E-B074CD1BC3DF}" type="pres">
      <dgm:prSet presAssocID="{9898843D-36AE-4C4B-8725-77BD7F556CCD}" presName="spacer" presStyleCnt="0"/>
      <dgm:spPr/>
    </dgm:pt>
    <dgm:pt modelId="{D37F8FC3-AE5A-4DF8-9C00-DB1018AF7C2C}" type="pres">
      <dgm:prSet presAssocID="{6E9B1312-269A-4B35-A96A-A3A31C5D173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4DC8DDC-6A6C-44D2-8300-0A70F520F253}" type="pres">
      <dgm:prSet presAssocID="{C3B8F10F-C46A-4254-9E89-CABFD3E94A9F}" presName="spacer" presStyleCnt="0"/>
      <dgm:spPr/>
    </dgm:pt>
    <dgm:pt modelId="{FFC6C9CD-87E4-4DF7-B5AE-932FEDB69990}" type="pres">
      <dgm:prSet presAssocID="{FD500F16-DF9B-4A6D-9692-70AE60D1146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B4C9C34-927B-444A-8EAD-EDA4535299D9}" type="pres">
      <dgm:prSet presAssocID="{1A74D91A-191F-404D-8AA3-A31C7D08F621}" presName="spacer" presStyleCnt="0"/>
      <dgm:spPr/>
    </dgm:pt>
    <dgm:pt modelId="{931327BA-33DF-4FDF-8748-C01820C89072}" type="pres">
      <dgm:prSet presAssocID="{148EBE16-242E-4C92-8844-EFAE0430C80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22AC120-7DB8-4854-9C54-FAD6C105445E}" srcId="{948EF17F-10DF-4825-8A9F-343C7353BAE5}" destId="{148EBE16-242E-4C92-8844-EFAE0430C805}" srcOrd="3" destOrd="0" parTransId="{3B0BFFAE-626B-4A2F-8459-29CF6DCE0211}" sibTransId="{B5CE1C85-A0D5-48C9-AD22-410701A4F8F3}"/>
    <dgm:cxn modelId="{2082A139-6F11-4778-8CE4-13B2E81DC4BE}" type="presOf" srcId="{6E9B1312-269A-4B35-A96A-A3A31C5D1732}" destId="{D37F8FC3-AE5A-4DF8-9C00-DB1018AF7C2C}" srcOrd="0" destOrd="0" presId="urn:microsoft.com/office/officeart/2005/8/layout/vList2"/>
    <dgm:cxn modelId="{F9A6C140-00E4-4A9C-B693-049665D526B5}" type="presOf" srcId="{FD500F16-DF9B-4A6D-9692-70AE60D1146B}" destId="{FFC6C9CD-87E4-4DF7-B5AE-932FEDB69990}" srcOrd="0" destOrd="0" presId="urn:microsoft.com/office/officeart/2005/8/layout/vList2"/>
    <dgm:cxn modelId="{808BEC62-508D-4D64-AAD2-5DD46A55529F}" srcId="{948EF17F-10DF-4825-8A9F-343C7353BAE5}" destId="{FD500F16-DF9B-4A6D-9692-70AE60D1146B}" srcOrd="2" destOrd="0" parTransId="{6B81836A-34FE-48C4-843C-4F7852393B58}" sibTransId="{1A74D91A-191F-404D-8AA3-A31C7D08F621}"/>
    <dgm:cxn modelId="{369B4153-3BB3-4DD4-9ED4-34ADC1CE4E22}" type="presOf" srcId="{02AF4CF7-0F26-48CB-BC20-0F22575D0B94}" destId="{B9819EAC-5608-4B6D-B408-D61899F20E71}" srcOrd="0" destOrd="0" presId="urn:microsoft.com/office/officeart/2005/8/layout/vList2"/>
    <dgm:cxn modelId="{BC7CC473-8C8E-4F81-9013-123C281C1CE8}" type="presOf" srcId="{148EBE16-242E-4C92-8844-EFAE0430C805}" destId="{931327BA-33DF-4FDF-8748-C01820C89072}" srcOrd="0" destOrd="0" presId="urn:microsoft.com/office/officeart/2005/8/layout/vList2"/>
    <dgm:cxn modelId="{A6638794-6A18-4F68-AD7B-131AC89FFBA6}" srcId="{948EF17F-10DF-4825-8A9F-343C7353BAE5}" destId="{6E9B1312-269A-4B35-A96A-A3A31C5D1732}" srcOrd="1" destOrd="0" parTransId="{BD3CCDD7-2E4D-4A08-81A0-9EF4940E0637}" sibTransId="{C3B8F10F-C46A-4254-9E89-CABFD3E94A9F}"/>
    <dgm:cxn modelId="{227DD09D-65FF-4FF6-BFF3-4C9FB13A8717}" type="presOf" srcId="{948EF17F-10DF-4825-8A9F-343C7353BAE5}" destId="{31F0F290-10A7-4F9A-A807-2F4A1FF1F4EA}" srcOrd="0" destOrd="0" presId="urn:microsoft.com/office/officeart/2005/8/layout/vList2"/>
    <dgm:cxn modelId="{6E2E60D5-CBBF-46DF-B79C-894571BDDDDA}" srcId="{948EF17F-10DF-4825-8A9F-343C7353BAE5}" destId="{02AF4CF7-0F26-48CB-BC20-0F22575D0B94}" srcOrd="0" destOrd="0" parTransId="{CAE6537F-5509-458E-BB15-FFD9B8D8A2A9}" sibTransId="{9898843D-36AE-4C4B-8725-77BD7F556CCD}"/>
    <dgm:cxn modelId="{CE33C4E3-DF68-42DC-A35A-3777768B60F5}" type="presParOf" srcId="{31F0F290-10A7-4F9A-A807-2F4A1FF1F4EA}" destId="{B9819EAC-5608-4B6D-B408-D61899F20E71}" srcOrd="0" destOrd="0" presId="urn:microsoft.com/office/officeart/2005/8/layout/vList2"/>
    <dgm:cxn modelId="{000ABCC0-B9EC-4E14-B345-0F092F74CA09}" type="presParOf" srcId="{31F0F290-10A7-4F9A-A807-2F4A1FF1F4EA}" destId="{A7A331DD-F48C-464B-929E-B074CD1BC3DF}" srcOrd="1" destOrd="0" presId="urn:microsoft.com/office/officeart/2005/8/layout/vList2"/>
    <dgm:cxn modelId="{31D54532-D32C-45E6-A367-26422E534CE1}" type="presParOf" srcId="{31F0F290-10A7-4F9A-A807-2F4A1FF1F4EA}" destId="{D37F8FC3-AE5A-4DF8-9C00-DB1018AF7C2C}" srcOrd="2" destOrd="0" presId="urn:microsoft.com/office/officeart/2005/8/layout/vList2"/>
    <dgm:cxn modelId="{B50148A2-15F2-46E0-B179-5436863D998C}" type="presParOf" srcId="{31F0F290-10A7-4F9A-A807-2F4A1FF1F4EA}" destId="{D4DC8DDC-6A6C-44D2-8300-0A70F520F253}" srcOrd="3" destOrd="0" presId="urn:microsoft.com/office/officeart/2005/8/layout/vList2"/>
    <dgm:cxn modelId="{5CC67487-D4EA-49AF-B813-CC57524104A8}" type="presParOf" srcId="{31F0F290-10A7-4F9A-A807-2F4A1FF1F4EA}" destId="{FFC6C9CD-87E4-4DF7-B5AE-932FEDB69990}" srcOrd="4" destOrd="0" presId="urn:microsoft.com/office/officeart/2005/8/layout/vList2"/>
    <dgm:cxn modelId="{A65C0C6C-7A5A-4132-BBBB-F77199B7CB84}" type="presParOf" srcId="{31F0F290-10A7-4F9A-A807-2F4A1FF1F4EA}" destId="{6B4C9C34-927B-444A-8EAD-EDA4535299D9}" srcOrd="5" destOrd="0" presId="urn:microsoft.com/office/officeart/2005/8/layout/vList2"/>
    <dgm:cxn modelId="{9B956D74-5853-49CA-B851-2AE276B1DBCA}" type="presParOf" srcId="{31F0F290-10A7-4F9A-A807-2F4A1FF1F4EA}" destId="{931327BA-33DF-4FDF-8748-C01820C8907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F0B2AF-8B74-42D9-9658-1849D31ACA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485BEDB-B1FC-4396-B214-0C29123CC37B}">
      <dgm:prSet/>
      <dgm:spPr/>
      <dgm:t>
        <a:bodyPr/>
        <a:lstStyle/>
        <a:p>
          <a:r>
            <a:rPr lang="en-US"/>
            <a:t>Data for this study comes from Kaggle </a:t>
          </a:r>
        </a:p>
      </dgm:t>
    </dgm:pt>
    <dgm:pt modelId="{4A4649B8-3AD0-4CD9-9C55-43C35739F12F}" type="parTrans" cxnId="{05632A33-795B-46F3-9549-FE9916CA583A}">
      <dgm:prSet/>
      <dgm:spPr/>
      <dgm:t>
        <a:bodyPr/>
        <a:lstStyle/>
        <a:p>
          <a:endParaRPr lang="en-US"/>
        </a:p>
      </dgm:t>
    </dgm:pt>
    <dgm:pt modelId="{D68E3A40-8854-443B-AEBB-802A3A41E78E}" type="sibTrans" cxnId="{05632A33-795B-46F3-9549-FE9916CA583A}">
      <dgm:prSet/>
      <dgm:spPr/>
      <dgm:t>
        <a:bodyPr/>
        <a:lstStyle/>
        <a:p>
          <a:endParaRPr lang="en-US"/>
        </a:p>
      </dgm:t>
    </dgm:pt>
    <dgm:pt modelId="{84444974-6FA9-47F5-9667-8E512DB0E4A2}">
      <dgm:prSet/>
      <dgm:spPr/>
      <dgm:t>
        <a:bodyPr/>
        <a:lstStyle/>
        <a:p>
          <a:r>
            <a:rPr lang="en-US"/>
            <a:t>The dataset contains 10,000 observations and 14 variables. There are no missing values in this dataset.</a:t>
          </a:r>
        </a:p>
      </dgm:t>
    </dgm:pt>
    <dgm:pt modelId="{433BDA10-91EE-45D4-82FB-888DDF59447D}" type="parTrans" cxnId="{F61C6074-F83D-42B1-999B-4EAE78177C92}">
      <dgm:prSet/>
      <dgm:spPr/>
      <dgm:t>
        <a:bodyPr/>
        <a:lstStyle/>
        <a:p>
          <a:endParaRPr lang="en-US"/>
        </a:p>
      </dgm:t>
    </dgm:pt>
    <dgm:pt modelId="{FED90CD7-33D4-49DB-ACE7-FCF0A9BC5106}" type="sibTrans" cxnId="{F61C6074-F83D-42B1-999B-4EAE78177C92}">
      <dgm:prSet/>
      <dgm:spPr/>
      <dgm:t>
        <a:bodyPr/>
        <a:lstStyle/>
        <a:p>
          <a:endParaRPr lang="en-US"/>
        </a:p>
      </dgm:t>
    </dgm:pt>
    <dgm:pt modelId="{BF7D1702-8953-482E-B041-6F8EDF28FF6A}">
      <dgm:prSet/>
      <dgm:spPr/>
      <dgm:t>
        <a:bodyPr/>
        <a:lstStyle/>
        <a:p>
          <a:r>
            <a:rPr lang="en-US"/>
            <a:t>It must be noted also that the data was collected in Europe, hence, the behaviors exhibited by these consumers may be geography specific.</a:t>
          </a:r>
        </a:p>
      </dgm:t>
    </dgm:pt>
    <dgm:pt modelId="{C025E0FF-51FC-4A83-9EC0-2713A4FA9856}" type="parTrans" cxnId="{CEA7272E-3279-4511-ACF0-9256F4E4BF76}">
      <dgm:prSet/>
      <dgm:spPr/>
      <dgm:t>
        <a:bodyPr/>
        <a:lstStyle/>
        <a:p>
          <a:endParaRPr lang="en-US"/>
        </a:p>
      </dgm:t>
    </dgm:pt>
    <dgm:pt modelId="{94DEEF4F-526E-4709-B864-3070B4B231C0}" type="sibTrans" cxnId="{CEA7272E-3279-4511-ACF0-9256F4E4BF76}">
      <dgm:prSet/>
      <dgm:spPr/>
      <dgm:t>
        <a:bodyPr/>
        <a:lstStyle/>
        <a:p>
          <a:endParaRPr lang="en-US"/>
        </a:p>
      </dgm:t>
    </dgm:pt>
    <dgm:pt modelId="{27D6890E-025D-4E5E-979E-A0E96C73D418}">
      <dgm:prSet/>
      <dgm:spPr/>
      <dgm:t>
        <a:bodyPr/>
        <a:lstStyle/>
        <a:p>
          <a:r>
            <a:rPr lang="en-US"/>
            <a:t>However, the insight gleaned from this study may well be applicable in the American context.</a:t>
          </a:r>
        </a:p>
      </dgm:t>
    </dgm:pt>
    <dgm:pt modelId="{A6205DCF-4173-4FFA-8619-4635AC8827EA}" type="parTrans" cxnId="{C087AB8A-419E-4B11-BC06-4AEBDB4FDE41}">
      <dgm:prSet/>
      <dgm:spPr/>
      <dgm:t>
        <a:bodyPr/>
        <a:lstStyle/>
        <a:p>
          <a:endParaRPr lang="en-US"/>
        </a:p>
      </dgm:t>
    </dgm:pt>
    <dgm:pt modelId="{3874EC77-C549-4770-9E39-A60814C87F33}" type="sibTrans" cxnId="{C087AB8A-419E-4B11-BC06-4AEBDB4FDE41}">
      <dgm:prSet/>
      <dgm:spPr/>
      <dgm:t>
        <a:bodyPr/>
        <a:lstStyle/>
        <a:p>
          <a:endParaRPr lang="en-US"/>
        </a:p>
      </dgm:t>
    </dgm:pt>
    <dgm:pt modelId="{5FCD1BAF-F529-4A2D-B104-DD3CB199F722}">
      <dgm:prSet/>
      <dgm:spPr/>
      <dgm:t>
        <a:bodyPr/>
        <a:lstStyle/>
        <a:p>
          <a:r>
            <a:rPr lang="en-US" dirty="0"/>
            <a:t>More so, we can easily repeat this study if similar data can be obtained. We can also implement further statistical studies to ascertain location specific behaviors.</a:t>
          </a:r>
        </a:p>
      </dgm:t>
    </dgm:pt>
    <dgm:pt modelId="{1A4F671C-6EDB-4B55-AA73-CABC11CB7768}" type="parTrans" cxnId="{3DD51540-FD07-4CE7-A20A-580A97D61BD1}">
      <dgm:prSet/>
      <dgm:spPr/>
      <dgm:t>
        <a:bodyPr/>
        <a:lstStyle/>
        <a:p>
          <a:endParaRPr lang="en-US"/>
        </a:p>
      </dgm:t>
    </dgm:pt>
    <dgm:pt modelId="{A59E80CE-42A8-458D-A307-51FFF45EB51F}" type="sibTrans" cxnId="{3DD51540-FD07-4CE7-A20A-580A97D61BD1}">
      <dgm:prSet/>
      <dgm:spPr/>
      <dgm:t>
        <a:bodyPr/>
        <a:lstStyle/>
        <a:p>
          <a:endParaRPr lang="en-US"/>
        </a:p>
      </dgm:t>
    </dgm:pt>
    <dgm:pt modelId="{4652B65D-9F29-4459-BB25-7D845A38C657}" type="pres">
      <dgm:prSet presAssocID="{10F0B2AF-8B74-42D9-9658-1849D31ACAB6}" presName="root" presStyleCnt="0">
        <dgm:presLayoutVars>
          <dgm:dir/>
          <dgm:resizeHandles val="exact"/>
        </dgm:presLayoutVars>
      </dgm:prSet>
      <dgm:spPr/>
    </dgm:pt>
    <dgm:pt modelId="{FC03D19A-88A4-4CE4-99DF-1B298FDBAC7E}" type="pres">
      <dgm:prSet presAssocID="{C485BEDB-B1FC-4396-B214-0C29123CC37B}" presName="compNode" presStyleCnt="0"/>
      <dgm:spPr/>
    </dgm:pt>
    <dgm:pt modelId="{BA9E187F-C2C9-4A5C-987C-E528854CD775}" type="pres">
      <dgm:prSet presAssocID="{C485BEDB-B1FC-4396-B214-0C29123CC37B}" presName="bgRect" presStyleLbl="bgShp" presStyleIdx="0" presStyleCnt="5"/>
      <dgm:spPr/>
    </dgm:pt>
    <dgm:pt modelId="{F8FD9534-7BC4-43B2-9A48-8A9CEE02CC40}" type="pres">
      <dgm:prSet presAssocID="{C485BEDB-B1FC-4396-B214-0C29123CC37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B3F71B88-EA20-4DC6-9047-5CB8DF7E64CB}" type="pres">
      <dgm:prSet presAssocID="{C485BEDB-B1FC-4396-B214-0C29123CC37B}" presName="spaceRect" presStyleCnt="0"/>
      <dgm:spPr/>
    </dgm:pt>
    <dgm:pt modelId="{34E5E8A9-CD2C-4285-882F-DD51C8F73656}" type="pres">
      <dgm:prSet presAssocID="{C485BEDB-B1FC-4396-B214-0C29123CC37B}" presName="parTx" presStyleLbl="revTx" presStyleIdx="0" presStyleCnt="5">
        <dgm:presLayoutVars>
          <dgm:chMax val="0"/>
          <dgm:chPref val="0"/>
        </dgm:presLayoutVars>
      </dgm:prSet>
      <dgm:spPr/>
    </dgm:pt>
    <dgm:pt modelId="{D8AAF152-783E-4059-96F1-610E4A516BC1}" type="pres">
      <dgm:prSet presAssocID="{D68E3A40-8854-443B-AEBB-802A3A41E78E}" presName="sibTrans" presStyleCnt="0"/>
      <dgm:spPr/>
    </dgm:pt>
    <dgm:pt modelId="{B2AAFE5C-4C12-43DA-BF93-EAA1FBDF86A3}" type="pres">
      <dgm:prSet presAssocID="{84444974-6FA9-47F5-9667-8E512DB0E4A2}" presName="compNode" presStyleCnt="0"/>
      <dgm:spPr/>
    </dgm:pt>
    <dgm:pt modelId="{675A6437-0EBA-45E0-8B69-99AFA304DB54}" type="pres">
      <dgm:prSet presAssocID="{84444974-6FA9-47F5-9667-8E512DB0E4A2}" presName="bgRect" presStyleLbl="bgShp" presStyleIdx="1" presStyleCnt="5"/>
      <dgm:spPr/>
    </dgm:pt>
    <dgm:pt modelId="{E4908F57-40D3-49C7-82CB-1E7C073AC22B}" type="pres">
      <dgm:prSet presAssocID="{84444974-6FA9-47F5-9667-8E512DB0E4A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riable"/>
        </a:ext>
      </dgm:extLst>
    </dgm:pt>
    <dgm:pt modelId="{11F5F17A-92D0-4FAD-AFA0-5C39F84A7B2C}" type="pres">
      <dgm:prSet presAssocID="{84444974-6FA9-47F5-9667-8E512DB0E4A2}" presName="spaceRect" presStyleCnt="0"/>
      <dgm:spPr/>
    </dgm:pt>
    <dgm:pt modelId="{D4F84740-61BC-46A1-B7DB-9063E1ED9F70}" type="pres">
      <dgm:prSet presAssocID="{84444974-6FA9-47F5-9667-8E512DB0E4A2}" presName="parTx" presStyleLbl="revTx" presStyleIdx="1" presStyleCnt="5">
        <dgm:presLayoutVars>
          <dgm:chMax val="0"/>
          <dgm:chPref val="0"/>
        </dgm:presLayoutVars>
      </dgm:prSet>
      <dgm:spPr/>
    </dgm:pt>
    <dgm:pt modelId="{4E45CDBF-5DF6-44A6-B715-DF742185628A}" type="pres">
      <dgm:prSet presAssocID="{FED90CD7-33D4-49DB-ACE7-FCF0A9BC5106}" presName="sibTrans" presStyleCnt="0"/>
      <dgm:spPr/>
    </dgm:pt>
    <dgm:pt modelId="{C34B07C0-8A04-4473-971A-E6E2FB48E933}" type="pres">
      <dgm:prSet presAssocID="{BF7D1702-8953-482E-B041-6F8EDF28FF6A}" presName="compNode" presStyleCnt="0"/>
      <dgm:spPr/>
    </dgm:pt>
    <dgm:pt modelId="{ED918A3E-E561-45B3-B20A-FC299BFB3DF5}" type="pres">
      <dgm:prSet presAssocID="{BF7D1702-8953-482E-B041-6F8EDF28FF6A}" presName="bgRect" presStyleLbl="bgShp" presStyleIdx="2" presStyleCnt="5"/>
      <dgm:spPr/>
    </dgm:pt>
    <dgm:pt modelId="{71065E2F-2468-41C3-94E3-B72FDC4D963E}" type="pres">
      <dgm:prSet presAssocID="{BF7D1702-8953-482E-B041-6F8EDF28FF6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DAEBE4A-F957-49A5-8663-64B6ED54413F}" type="pres">
      <dgm:prSet presAssocID="{BF7D1702-8953-482E-B041-6F8EDF28FF6A}" presName="spaceRect" presStyleCnt="0"/>
      <dgm:spPr/>
    </dgm:pt>
    <dgm:pt modelId="{2BB1F47E-F364-4D86-85AD-B4932CE19658}" type="pres">
      <dgm:prSet presAssocID="{BF7D1702-8953-482E-B041-6F8EDF28FF6A}" presName="parTx" presStyleLbl="revTx" presStyleIdx="2" presStyleCnt="5">
        <dgm:presLayoutVars>
          <dgm:chMax val="0"/>
          <dgm:chPref val="0"/>
        </dgm:presLayoutVars>
      </dgm:prSet>
      <dgm:spPr/>
    </dgm:pt>
    <dgm:pt modelId="{3F5E804D-F171-4165-B4C7-45FDBB135729}" type="pres">
      <dgm:prSet presAssocID="{94DEEF4F-526E-4709-B864-3070B4B231C0}" presName="sibTrans" presStyleCnt="0"/>
      <dgm:spPr/>
    </dgm:pt>
    <dgm:pt modelId="{32D109F0-2298-4B61-A2DE-96B1B530260D}" type="pres">
      <dgm:prSet presAssocID="{27D6890E-025D-4E5E-979E-A0E96C73D418}" presName="compNode" presStyleCnt="0"/>
      <dgm:spPr/>
    </dgm:pt>
    <dgm:pt modelId="{DE51D9B6-CFB2-4071-BED3-B689EFF657A6}" type="pres">
      <dgm:prSet presAssocID="{27D6890E-025D-4E5E-979E-A0E96C73D418}" presName="bgRect" presStyleLbl="bgShp" presStyleIdx="3" presStyleCnt="5"/>
      <dgm:spPr/>
    </dgm:pt>
    <dgm:pt modelId="{0C625386-A2C2-4BEA-986D-E9BABD16AF31}" type="pres">
      <dgm:prSet presAssocID="{27D6890E-025D-4E5E-979E-A0E96C73D41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ort Add"/>
        </a:ext>
      </dgm:extLst>
    </dgm:pt>
    <dgm:pt modelId="{2AAB3E33-F833-48AB-981F-F9ABEC1C1F5A}" type="pres">
      <dgm:prSet presAssocID="{27D6890E-025D-4E5E-979E-A0E96C73D418}" presName="spaceRect" presStyleCnt="0"/>
      <dgm:spPr/>
    </dgm:pt>
    <dgm:pt modelId="{CE532A04-DCA5-4073-A349-9BF8147A9C92}" type="pres">
      <dgm:prSet presAssocID="{27D6890E-025D-4E5E-979E-A0E96C73D418}" presName="parTx" presStyleLbl="revTx" presStyleIdx="3" presStyleCnt="5">
        <dgm:presLayoutVars>
          <dgm:chMax val="0"/>
          <dgm:chPref val="0"/>
        </dgm:presLayoutVars>
      </dgm:prSet>
      <dgm:spPr/>
    </dgm:pt>
    <dgm:pt modelId="{2DB593BE-0B33-4FF5-A9DD-44C2F8590A02}" type="pres">
      <dgm:prSet presAssocID="{3874EC77-C549-4770-9E39-A60814C87F33}" presName="sibTrans" presStyleCnt="0"/>
      <dgm:spPr/>
    </dgm:pt>
    <dgm:pt modelId="{C6117A80-31C5-4842-9FAA-6756C54AAA3B}" type="pres">
      <dgm:prSet presAssocID="{5FCD1BAF-F529-4A2D-B104-DD3CB199F722}" presName="compNode" presStyleCnt="0"/>
      <dgm:spPr/>
    </dgm:pt>
    <dgm:pt modelId="{83BEEF15-0FF0-47E3-840C-4A2579C01DAF}" type="pres">
      <dgm:prSet presAssocID="{5FCD1BAF-F529-4A2D-B104-DD3CB199F722}" presName="bgRect" presStyleLbl="bgShp" presStyleIdx="4" presStyleCnt="5"/>
      <dgm:spPr/>
    </dgm:pt>
    <dgm:pt modelId="{A16E8260-5D87-47DF-9090-4A7EF718A258}" type="pres">
      <dgm:prSet presAssocID="{5FCD1BAF-F529-4A2D-B104-DD3CB199F72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5065C23B-D861-448F-B770-5E278D34BC9D}" type="pres">
      <dgm:prSet presAssocID="{5FCD1BAF-F529-4A2D-B104-DD3CB199F722}" presName="spaceRect" presStyleCnt="0"/>
      <dgm:spPr/>
    </dgm:pt>
    <dgm:pt modelId="{66922111-6DBA-45C5-9574-F6440719E672}" type="pres">
      <dgm:prSet presAssocID="{5FCD1BAF-F529-4A2D-B104-DD3CB199F72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EA7272E-3279-4511-ACF0-9256F4E4BF76}" srcId="{10F0B2AF-8B74-42D9-9658-1849D31ACAB6}" destId="{BF7D1702-8953-482E-B041-6F8EDF28FF6A}" srcOrd="2" destOrd="0" parTransId="{C025E0FF-51FC-4A83-9EC0-2713A4FA9856}" sibTransId="{94DEEF4F-526E-4709-B864-3070B4B231C0}"/>
    <dgm:cxn modelId="{05632A33-795B-46F3-9549-FE9916CA583A}" srcId="{10F0B2AF-8B74-42D9-9658-1849D31ACAB6}" destId="{C485BEDB-B1FC-4396-B214-0C29123CC37B}" srcOrd="0" destOrd="0" parTransId="{4A4649B8-3AD0-4CD9-9C55-43C35739F12F}" sibTransId="{D68E3A40-8854-443B-AEBB-802A3A41E78E}"/>
    <dgm:cxn modelId="{2DDE0140-73A2-43DB-A18D-C6A5689D2061}" type="presOf" srcId="{C485BEDB-B1FC-4396-B214-0C29123CC37B}" destId="{34E5E8A9-CD2C-4285-882F-DD51C8F73656}" srcOrd="0" destOrd="0" presId="urn:microsoft.com/office/officeart/2018/2/layout/IconVerticalSolidList"/>
    <dgm:cxn modelId="{3DD51540-FD07-4CE7-A20A-580A97D61BD1}" srcId="{10F0B2AF-8B74-42D9-9658-1849D31ACAB6}" destId="{5FCD1BAF-F529-4A2D-B104-DD3CB199F722}" srcOrd="4" destOrd="0" parTransId="{1A4F671C-6EDB-4B55-AA73-CABC11CB7768}" sibTransId="{A59E80CE-42A8-458D-A307-51FFF45EB51F}"/>
    <dgm:cxn modelId="{E1B0EC48-B198-4D88-AA39-B6F2B4D54F02}" type="presOf" srcId="{10F0B2AF-8B74-42D9-9658-1849D31ACAB6}" destId="{4652B65D-9F29-4459-BB25-7D845A38C657}" srcOrd="0" destOrd="0" presId="urn:microsoft.com/office/officeart/2018/2/layout/IconVerticalSolidList"/>
    <dgm:cxn modelId="{4121944C-87CC-40E4-86DA-E264360AE2D6}" type="presOf" srcId="{27D6890E-025D-4E5E-979E-A0E96C73D418}" destId="{CE532A04-DCA5-4073-A349-9BF8147A9C92}" srcOrd="0" destOrd="0" presId="urn:microsoft.com/office/officeart/2018/2/layout/IconVerticalSolidList"/>
    <dgm:cxn modelId="{23F3C94E-786B-4FA7-A8A3-1CDF6FA65674}" type="presOf" srcId="{84444974-6FA9-47F5-9667-8E512DB0E4A2}" destId="{D4F84740-61BC-46A1-B7DB-9063E1ED9F70}" srcOrd="0" destOrd="0" presId="urn:microsoft.com/office/officeart/2018/2/layout/IconVerticalSolidList"/>
    <dgm:cxn modelId="{F61C6074-F83D-42B1-999B-4EAE78177C92}" srcId="{10F0B2AF-8B74-42D9-9658-1849D31ACAB6}" destId="{84444974-6FA9-47F5-9667-8E512DB0E4A2}" srcOrd="1" destOrd="0" parTransId="{433BDA10-91EE-45D4-82FB-888DDF59447D}" sibTransId="{FED90CD7-33D4-49DB-ACE7-FCF0A9BC5106}"/>
    <dgm:cxn modelId="{C087AB8A-419E-4B11-BC06-4AEBDB4FDE41}" srcId="{10F0B2AF-8B74-42D9-9658-1849D31ACAB6}" destId="{27D6890E-025D-4E5E-979E-A0E96C73D418}" srcOrd="3" destOrd="0" parTransId="{A6205DCF-4173-4FFA-8619-4635AC8827EA}" sibTransId="{3874EC77-C549-4770-9E39-A60814C87F33}"/>
    <dgm:cxn modelId="{2D8309BE-D38F-43BE-9C18-F9A74558AD8C}" type="presOf" srcId="{5FCD1BAF-F529-4A2D-B104-DD3CB199F722}" destId="{66922111-6DBA-45C5-9574-F6440719E672}" srcOrd="0" destOrd="0" presId="urn:microsoft.com/office/officeart/2018/2/layout/IconVerticalSolidList"/>
    <dgm:cxn modelId="{5BCEB3C9-6ED5-45D2-9700-DA697B7F1BBC}" type="presOf" srcId="{BF7D1702-8953-482E-B041-6F8EDF28FF6A}" destId="{2BB1F47E-F364-4D86-85AD-B4932CE19658}" srcOrd="0" destOrd="0" presId="urn:microsoft.com/office/officeart/2018/2/layout/IconVerticalSolidList"/>
    <dgm:cxn modelId="{BF9EB282-330C-435F-86D5-B34E5551F18E}" type="presParOf" srcId="{4652B65D-9F29-4459-BB25-7D845A38C657}" destId="{FC03D19A-88A4-4CE4-99DF-1B298FDBAC7E}" srcOrd="0" destOrd="0" presId="urn:microsoft.com/office/officeart/2018/2/layout/IconVerticalSolidList"/>
    <dgm:cxn modelId="{51BA01FC-A3B0-45C3-9525-4ECDE27425F0}" type="presParOf" srcId="{FC03D19A-88A4-4CE4-99DF-1B298FDBAC7E}" destId="{BA9E187F-C2C9-4A5C-987C-E528854CD775}" srcOrd="0" destOrd="0" presId="urn:microsoft.com/office/officeart/2018/2/layout/IconVerticalSolidList"/>
    <dgm:cxn modelId="{B59B5871-A70D-4195-9977-33C2973C6B12}" type="presParOf" srcId="{FC03D19A-88A4-4CE4-99DF-1B298FDBAC7E}" destId="{F8FD9534-7BC4-43B2-9A48-8A9CEE02CC40}" srcOrd="1" destOrd="0" presId="urn:microsoft.com/office/officeart/2018/2/layout/IconVerticalSolidList"/>
    <dgm:cxn modelId="{BAAA15D9-23D5-4A6A-8F43-CC4A92205E1B}" type="presParOf" srcId="{FC03D19A-88A4-4CE4-99DF-1B298FDBAC7E}" destId="{B3F71B88-EA20-4DC6-9047-5CB8DF7E64CB}" srcOrd="2" destOrd="0" presId="urn:microsoft.com/office/officeart/2018/2/layout/IconVerticalSolidList"/>
    <dgm:cxn modelId="{3E43B71F-7718-4136-91E9-4365C480370E}" type="presParOf" srcId="{FC03D19A-88A4-4CE4-99DF-1B298FDBAC7E}" destId="{34E5E8A9-CD2C-4285-882F-DD51C8F73656}" srcOrd="3" destOrd="0" presId="urn:microsoft.com/office/officeart/2018/2/layout/IconVerticalSolidList"/>
    <dgm:cxn modelId="{0AAB93C8-766E-4F80-8749-85035EA71F7F}" type="presParOf" srcId="{4652B65D-9F29-4459-BB25-7D845A38C657}" destId="{D8AAF152-783E-4059-96F1-610E4A516BC1}" srcOrd="1" destOrd="0" presId="urn:microsoft.com/office/officeart/2018/2/layout/IconVerticalSolidList"/>
    <dgm:cxn modelId="{612D4BF5-EBD7-49AF-AABD-7B2AD3F050CB}" type="presParOf" srcId="{4652B65D-9F29-4459-BB25-7D845A38C657}" destId="{B2AAFE5C-4C12-43DA-BF93-EAA1FBDF86A3}" srcOrd="2" destOrd="0" presId="urn:microsoft.com/office/officeart/2018/2/layout/IconVerticalSolidList"/>
    <dgm:cxn modelId="{A387272D-2CCF-4B38-B861-47FFF444542C}" type="presParOf" srcId="{B2AAFE5C-4C12-43DA-BF93-EAA1FBDF86A3}" destId="{675A6437-0EBA-45E0-8B69-99AFA304DB54}" srcOrd="0" destOrd="0" presId="urn:microsoft.com/office/officeart/2018/2/layout/IconVerticalSolidList"/>
    <dgm:cxn modelId="{3BE2165C-6152-4589-9911-5F07002A9285}" type="presParOf" srcId="{B2AAFE5C-4C12-43DA-BF93-EAA1FBDF86A3}" destId="{E4908F57-40D3-49C7-82CB-1E7C073AC22B}" srcOrd="1" destOrd="0" presId="urn:microsoft.com/office/officeart/2018/2/layout/IconVerticalSolidList"/>
    <dgm:cxn modelId="{60AFCC1E-133B-4402-8B58-196F8576F498}" type="presParOf" srcId="{B2AAFE5C-4C12-43DA-BF93-EAA1FBDF86A3}" destId="{11F5F17A-92D0-4FAD-AFA0-5C39F84A7B2C}" srcOrd="2" destOrd="0" presId="urn:microsoft.com/office/officeart/2018/2/layout/IconVerticalSolidList"/>
    <dgm:cxn modelId="{18079089-63D8-4708-8558-2F5AA66FC0CE}" type="presParOf" srcId="{B2AAFE5C-4C12-43DA-BF93-EAA1FBDF86A3}" destId="{D4F84740-61BC-46A1-B7DB-9063E1ED9F70}" srcOrd="3" destOrd="0" presId="urn:microsoft.com/office/officeart/2018/2/layout/IconVerticalSolidList"/>
    <dgm:cxn modelId="{923444B2-DE7B-4F54-B67A-330A5E7995BF}" type="presParOf" srcId="{4652B65D-9F29-4459-BB25-7D845A38C657}" destId="{4E45CDBF-5DF6-44A6-B715-DF742185628A}" srcOrd="3" destOrd="0" presId="urn:microsoft.com/office/officeart/2018/2/layout/IconVerticalSolidList"/>
    <dgm:cxn modelId="{628CEE52-3B39-4EF0-A9F9-C4692FF2B6E3}" type="presParOf" srcId="{4652B65D-9F29-4459-BB25-7D845A38C657}" destId="{C34B07C0-8A04-4473-971A-E6E2FB48E933}" srcOrd="4" destOrd="0" presId="urn:microsoft.com/office/officeart/2018/2/layout/IconVerticalSolidList"/>
    <dgm:cxn modelId="{D55EC26A-DF28-4FCC-A0B0-E4D3BABBFE99}" type="presParOf" srcId="{C34B07C0-8A04-4473-971A-E6E2FB48E933}" destId="{ED918A3E-E561-45B3-B20A-FC299BFB3DF5}" srcOrd="0" destOrd="0" presId="urn:microsoft.com/office/officeart/2018/2/layout/IconVerticalSolidList"/>
    <dgm:cxn modelId="{5EF66618-0A92-4DC8-B040-634F8FC5934E}" type="presParOf" srcId="{C34B07C0-8A04-4473-971A-E6E2FB48E933}" destId="{71065E2F-2468-41C3-94E3-B72FDC4D963E}" srcOrd="1" destOrd="0" presId="urn:microsoft.com/office/officeart/2018/2/layout/IconVerticalSolidList"/>
    <dgm:cxn modelId="{C97A1659-A81D-402D-9F81-D1BC14B83D52}" type="presParOf" srcId="{C34B07C0-8A04-4473-971A-E6E2FB48E933}" destId="{BDAEBE4A-F957-49A5-8663-64B6ED54413F}" srcOrd="2" destOrd="0" presId="urn:microsoft.com/office/officeart/2018/2/layout/IconVerticalSolidList"/>
    <dgm:cxn modelId="{D8E3AE40-5CDB-4E69-A415-464DBF6C4DDE}" type="presParOf" srcId="{C34B07C0-8A04-4473-971A-E6E2FB48E933}" destId="{2BB1F47E-F364-4D86-85AD-B4932CE19658}" srcOrd="3" destOrd="0" presId="urn:microsoft.com/office/officeart/2018/2/layout/IconVerticalSolidList"/>
    <dgm:cxn modelId="{01DD6915-6AD5-4A38-8DCF-E9910B37A8D4}" type="presParOf" srcId="{4652B65D-9F29-4459-BB25-7D845A38C657}" destId="{3F5E804D-F171-4165-B4C7-45FDBB135729}" srcOrd="5" destOrd="0" presId="urn:microsoft.com/office/officeart/2018/2/layout/IconVerticalSolidList"/>
    <dgm:cxn modelId="{3A41B93A-4E78-45C0-A1A1-9CB8003FF3C9}" type="presParOf" srcId="{4652B65D-9F29-4459-BB25-7D845A38C657}" destId="{32D109F0-2298-4B61-A2DE-96B1B530260D}" srcOrd="6" destOrd="0" presId="urn:microsoft.com/office/officeart/2018/2/layout/IconVerticalSolidList"/>
    <dgm:cxn modelId="{A382B753-F66E-4470-93AA-FA4E31B8BB9F}" type="presParOf" srcId="{32D109F0-2298-4B61-A2DE-96B1B530260D}" destId="{DE51D9B6-CFB2-4071-BED3-B689EFF657A6}" srcOrd="0" destOrd="0" presId="urn:microsoft.com/office/officeart/2018/2/layout/IconVerticalSolidList"/>
    <dgm:cxn modelId="{3FFC4BD0-808D-438F-8E12-A839A392C01B}" type="presParOf" srcId="{32D109F0-2298-4B61-A2DE-96B1B530260D}" destId="{0C625386-A2C2-4BEA-986D-E9BABD16AF31}" srcOrd="1" destOrd="0" presId="urn:microsoft.com/office/officeart/2018/2/layout/IconVerticalSolidList"/>
    <dgm:cxn modelId="{EA89E223-E649-48B1-B029-2415947C50A6}" type="presParOf" srcId="{32D109F0-2298-4B61-A2DE-96B1B530260D}" destId="{2AAB3E33-F833-48AB-981F-F9ABEC1C1F5A}" srcOrd="2" destOrd="0" presId="urn:microsoft.com/office/officeart/2018/2/layout/IconVerticalSolidList"/>
    <dgm:cxn modelId="{197E259B-7BBE-45B1-B0C9-0DA89D359C54}" type="presParOf" srcId="{32D109F0-2298-4B61-A2DE-96B1B530260D}" destId="{CE532A04-DCA5-4073-A349-9BF8147A9C92}" srcOrd="3" destOrd="0" presId="urn:microsoft.com/office/officeart/2018/2/layout/IconVerticalSolidList"/>
    <dgm:cxn modelId="{1A236FDD-7ECF-4EF1-9DB2-36724B4FB8E2}" type="presParOf" srcId="{4652B65D-9F29-4459-BB25-7D845A38C657}" destId="{2DB593BE-0B33-4FF5-A9DD-44C2F8590A02}" srcOrd="7" destOrd="0" presId="urn:microsoft.com/office/officeart/2018/2/layout/IconVerticalSolidList"/>
    <dgm:cxn modelId="{90142B10-D085-4DDA-ADE2-8F0E1F7FE3FC}" type="presParOf" srcId="{4652B65D-9F29-4459-BB25-7D845A38C657}" destId="{C6117A80-31C5-4842-9FAA-6756C54AAA3B}" srcOrd="8" destOrd="0" presId="urn:microsoft.com/office/officeart/2018/2/layout/IconVerticalSolidList"/>
    <dgm:cxn modelId="{A8885EB2-6980-45D6-A60F-6C72FE65AE85}" type="presParOf" srcId="{C6117A80-31C5-4842-9FAA-6756C54AAA3B}" destId="{83BEEF15-0FF0-47E3-840C-4A2579C01DAF}" srcOrd="0" destOrd="0" presId="urn:microsoft.com/office/officeart/2018/2/layout/IconVerticalSolidList"/>
    <dgm:cxn modelId="{99C6DCCC-895A-492B-80E3-383602011569}" type="presParOf" srcId="{C6117A80-31C5-4842-9FAA-6756C54AAA3B}" destId="{A16E8260-5D87-47DF-9090-4A7EF718A258}" srcOrd="1" destOrd="0" presId="urn:microsoft.com/office/officeart/2018/2/layout/IconVerticalSolidList"/>
    <dgm:cxn modelId="{D2809262-84EF-4FD1-A73E-70552AA0AB3E}" type="presParOf" srcId="{C6117A80-31C5-4842-9FAA-6756C54AAA3B}" destId="{5065C23B-D861-448F-B770-5E278D34BC9D}" srcOrd="2" destOrd="0" presId="urn:microsoft.com/office/officeart/2018/2/layout/IconVerticalSolidList"/>
    <dgm:cxn modelId="{E3AEEF55-A4E6-49D7-AF63-FC4156885D2B}" type="presParOf" srcId="{C6117A80-31C5-4842-9FAA-6756C54AAA3B}" destId="{66922111-6DBA-45C5-9574-F6440719E6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0DEBF4-7101-4CA5-819F-648C64811DE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204DA0B-FD47-41BB-BAC8-E548B4F7B26C}">
      <dgm:prSet/>
      <dgm:spPr/>
      <dgm:t>
        <a:bodyPr/>
        <a:lstStyle/>
        <a:p>
          <a:r>
            <a:rPr lang="en-US"/>
            <a:t>The data was taken through the following procedures to arrive at conclusions</a:t>
          </a:r>
        </a:p>
      </dgm:t>
    </dgm:pt>
    <dgm:pt modelId="{99C01B78-68BB-4C27-AAFD-A584D9BFFBA1}" type="parTrans" cxnId="{2A5FE953-CB2F-4862-9FD2-69B9C0D4CAC2}">
      <dgm:prSet/>
      <dgm:spPr/>
      <dgm:t>
        <a:bodyPr/>
        <a:lstStyle/>
        <a:p>
          <a:endParaRPr lang="en-US"/>
        </a:p>
      </dgm:t>
    </dgm:pt>
    <dgm:pt modelId="{9E59B065-24E2-4C05-B3B0-5E09F1971F22}" type="sibTrans" cxnId="{2A5FE953-CB2F-4862-9FD2-69B9C0D4CAC2}">
      <dgm:prSet/>
      <dgm:spPr/>
      <dgm:t>
        <a:bodyPr/>
        <a:lstStyle/>
        <a:p>
          <a:endParaRPr lang="en-US"/>
        </a:p>
      </dgm:t>
    </dgm:pt>
    <dgm:pt modelId="{668F2165-CC05-45D1-B317-DA243D0F4307}">
      <dgm:prSet/>
      <dgm:spPr/>
      <dgm:t>
        <a:bodyPr/>
        <a:lstStyle/>
        <a:p>
          <a:r>
            <a:rPr lang="en-US"/>
            <a:t>The data was split up into two major groups:</a:t>
          </a:r>
        </a:p>
      </dgm:t>
    </dgm:pt>
    <dgm:pt modelId="{A72E6076-05DB-444D-A532-75169B2D6704}" type="parTrans" cxnId="{E33D6B07-496F-46BD-84AF-7E75F56B7C4A}">
      <dgm:prSet/>
      <dgm:spPr/>
      <dgm:t>
        <a:bodyPr/>
        <a:lstStyle/>
        <a:p>
          <a:endParaRPr lang="en-US"/>
        </a:p>
      </dgm:t>
    </dgm:pt>
    <dgm:pt modelId="{0BB0E97A-5DD0-4811-A990-5EBCA914F28C}" type="sibTrans" cxnId="{E33D6B07-496F-46BD-84AF-7E75F56B7C4A}">
      <dgm:prSet/>
      <dgm:spPr/>
      <dgm:t>
        <a:bodyPr/>
        <a:lstStyle/>
        <a:p>
          <a:endParaRPr lang="en-US"/>
        </a:p>
      </dgm:t>
    </dgm:pt>
    <dgm:pt modelId="{1C75F06B-7446-4EED-9205-02712BD36E6D}">
      <dgm:prSet/>
      <dgm:spPr/>
      <dgm:t>
        <a:bodyPr/>
        <a:lstStyle/>
        <a:p>
          <a:r>
            <a:rPr lang="en-US"/>
            <a:t>Customers who left the bank</a:t>
          </a:r>
        </a:p>
      </dgm:t>
    </dgm:pt>
    <dgm:pt modelId="{266D58F2-A8BA-4B37-82D0-1A72013B3AB7}" type="parTrans" cxnId="{2326FC7F-69CA-4163-B7C3-EAFB7AA7D27D}">
      <dgm:prSet/>
      <dgm:spPr/>
      <dgm:t>
        <a:bodyPr/>
        <a:lstStyle/>
        <a:p>
          <a:endParaRPr lang="en-US"/>
        </a:p>
      </dgm:t>
    </dgm:pt>
    <dgm:pt modelId="{BA93A36D-547D-408F-AC3D-1BE385A9B733}" type="sibTrans" cxnId="{2326FC7F-69CA-4163-B7C3-EAFB7AA7D27D}">
      <dgm:prSet/>
      <dgm:spPr/>
      <dgm:t>
        <a:bodyPr/>
        <a:lstStyle/>
        <a:p>
          <a:endParaRPr lang="en-US"/>
        </a:p>
      </dgm:t>
    </dgm:pt>
    <dgm:pt modelId="{5A847807-B0C0-4C6A-AF43-60A59218F439}">
      <dgm:prSet/>
      <dgm:spPr/>
      <dgm:t>
        <a:bodyPr/>
        <a:lstStyle/>
        <a:p>
          <a:r>
            <a:rPr lang="en-US"/>
            <a:t>Customers who didn’t leave the bank</a:t>
          </a:r>
        </a:p>
      </dgm:t>
    </dgm:pt>
    <dgm:pt modelId="{C6978C20-200C-43D8-B592-079B53BD8726}" type="parTrans" cxnId="{078C0C8E-42B8-48EE-817B-25C17FD72110}">
      <dgm:prSet/>
      <dgm:spPr/>
      <dgm:t>
        <a:bodyPr/>
        <a:lstStyle/>
        <a:p>
          <a:endParaRPr lang="en-US"/>
        </a:p>
      </dgm:t>
    </dgm:pt>
    <dgm:pt modelId="{0D9FDF96-AC34-4CF9-A6E9-6516AE44060D}" type="sibTrans" cxnId="{078C0C8E-42B8-48EE-817B-25C17FD72110}">
      <dgm:prSet/>
      <dgm:spPr/>
      <dgm:t>
        <a:bodyPr/>
        <a:lstStyle/>
        <a:p>
          <a:endParaRPr lang="en-US"/>
        </a:p>
      </dgm:t>
    </dgm:pt>
    <dgm:pt modelId="{108AB00F-107D-48DD-8A85-5779A317DA12}">
      <dgm:prSet/>
      <dgm:spPr/>
      <dgm:t>
        <a:bodyPr/>
        <a:lstStyle/>
        <a:p>
          <a:r>
            <a:rPr lang="en-US" dirty="0"/>
            <a:t>The distributions were checked for normality through visualizations and statistical tests.</a:t>
          </a:r>
        </a:p>
      </dgm:t>
    </dgm:pt>
    <dgm:pt modelId="{E145F31D-4A40-4A10-8D28-FD7E6512509A}" type="parTrans" cxnId="{1E1E42C6-CE97-43EE-A32D-E4F39117F3E2}">
      <dgm:prSet/>
      <dgm:spPr/>
      <dgm:t>
        <a:bodyPr/>
        <a:lstStyle/>
        <a:p>
          <a:endParaRPr lang="en-US"/>
        </a:p>
      </dgm:t>
    </dgm:pt>
    <dgm:pt modelId="{C5D28227-0B1D-4BA4-A58A-36467A364345}" type="sibTrans" cxnId="{1E1E42C6-CE97-43EE-A32D-E4F39117F3E2}">
      <dgm:prSet/>
      <dgm:spPr/>
      <dgm:t>
        <a:bodyPr/>
        <a:lstStyle/>
        <a:p>
          <a:endParaRPr lang="en-US"/>
        </a:p>
      </dgm:t>
    </dgm:pt>
    <dgm:pt modelId="{5449F43A-7666-4070-8AC9-28C8DC54F1CC}">
      <dgm:prSet/>
      <dgm:spPr/>
      <dgm:t>
        <a:bodyPr/>
        <a:lstStyle/>
        <a:p>
          <a:r>
            <a:rPr lang="en-US"/>
            <a:t>A 95% interval for the difference in means was then estimated.</a:t>
          </a:r>
        </a:p>
      </dgm:t>
    </dgm:pt>
    <dgm:pt modelId="{924512BD-8E7E-4D0A-8383-797430AC0529}" type="parTrans" cxnId="{2475E334-7121-4052-A2AF-71EE7874CEFA}">
      <dgm:prSet/>
      <dgm:spPr/>
      <dgm:t>
        <a:bodyPr/>
        <a:lstStyle/>
        <a:p>
          <a:endParaRPr lang="en-US"/>
        </a:p>
      </dgm:t>
    </dgm:pt>
    <dgm:pt modelId="{84046D51-364E-47E4-9E47-41403148271A}" type="sibTrans" cxnId="{2475E334-7121-4052-A2AF-71EE7874CEFA}">
      <dgm:prSet/>
      <dgm:spPr/>
      <dgm:t>
        <a:bodyPr/>
        <a:lstStyle/>
        <a:p>
          <a:endParaRPr lang="en-US"/>
        </a:p>
      </dgm:t>
    </dgm:pt>
    <dgm:pt modelId="{D64A447F-C416-4EC6-9818-59C0649CFCA5}">
      <dgm:prSet/>
      <dgm:spPr/>
      <dgm:t>
        <a:bodyPr/>
        <a:lstStyle/>
        <a:p>
          <a:r>
            <a:rPr lang="en-US" dirty="0"/>
            <a:t>A t-test was then implemented to compare the groups. </a:t>
          </a:r>
        </a:p>
      </dgm:t>
    </dgm:pt>
    <dgm:pt modelId="{C7B82DE0-C25F-4D21-A674-EC1ECC6660F7}" type="parTrans" cxnId="{47083276-751B-4D5D-8ABB-35D82C21A3A4}">
      <dgm:prSet/>
      <dgm:spPr/>
      <dgm:t>
        <a:bodyPr/>
        <a:lstStyle/>
        <a:p>
          <a:endParaRPr lang="en-US"/>
        </a:p>
      </dgm:t>
    </dgm:pt>
    <dgm:pt modelId="{183C674E-D42E-4CCF-8A0D-8D55B956DBE3}" type="sibTrans" cxnId="{47083276-751B-4D5D-8ABB-35D82C21A3A4}">
      <dgm:prSet/>
      <dgm:spPr/>
      <dgm:t>
        <a:bodyPr/>
        <a:lstStyle/>
        <a:p>
          <a:endParaRPr lang="en-US"/>
        </a:p>
      </dgm:t>
    </dgm:pt>
    <dgm:pt modelId="{D997035E-54D0-49F7-8BC3-B27D4F1B4703}" type="pres">
      <dgm:prSet presAssocID="{020DEBF4-7101-4CA5-819F-648C64811DE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833B758-DC10-49BE-8522-C348B26CBC49}" type="pres">
      <dgm:prSet presAssocID="{8204DA0B-FD47-41BB-BAC8-E548B4F7B26C}" presName="hierRoot1" presStyleCnt="0"/>
      <dgm:spPr/>
    </dgm:pt>
    <dgm:pt modelId="{7556042D-3C3C-4E0B-9485-BF118B5319A8}" type="pres">
      <dgm:prSet presAssocID="{8204DA0B-FD47-41BB-BAC8-E548B4F7B26C}" presName="composite" presStyleCnt="0"/>
      <dgm:spPr/>
    </dgm:pt>
    <dgm:pt modelId="{0CFEC551-C959-4E60-9BD3-6008C8CED486}" type="pres">
      <dgm:prSet presAssocID="{8204DA0B-FD47-41BB-BAC8-E548B4F7B26C}" presName="background" presStyleLbl="node0" presStyleIdx="0" presStyleCnt="5"/>
      <dgm:spPr/>
    </dgm:pt>
    <dgm:pt modelId="{5358D601-606C-4B49-BC3F-0EEA56BC36A4}" type="pres">
      <dgm:prSet presAssocID="{8204DA0B-FD47-41BB-BAC8-E548B4F7B26C}" presName="text" presStyleLbl="fgAcc0" presStyleIdx="0" presStyleCnt="5">
        <dgm:presLayoutVars>
          <dgm:chPref val="3"/>
        </dgm:presLayoutVars>
      </dgm:prSet>
      <dgm:spPr/>
    </dgm:pt>
    <dgm:pt modelId="{AE79E400-76FE-4E24-AFD6-ABEC387EBD34}" type="pres">
      <dgm:prSet presAssocID="{8204DA0B-FD47-41BB-BAC8-E548B4F7B26C}" presName="hierChild2" presStyleCnt="0"/>
      <dgm:spPr/>
    </dgm:pt>
    <dgm:pt modelId="{79723C83-C6C3-46D1-90D9-DA67D29907C9}" type="pres">
      <dgm:prSet presAssocID="{668F2165-CC05-45D1-B317-DA243D0F4307}" presName="hierRoot1" presStyleCnt="0"/>
      <dgm:spPr/>
    </dgm:pt>
    <dgm:pt modelId="{1AAFD297-E4D2-4AB5-B37C-DED6DB40E68F}" type="pres">
      <dgm:prSet presAssocID="{668F2165-CC05-45D1-B317-DA243D0F4307}" presName="composite" presStyleCnt="0"/>
      <dgm:spPr/>
    </dgm:pt>
    <dgm:pt modelId="{19184F63-B4A8-4E12-B0D2-2FE2102D4BC5}" type="pres">
      <dgm:prSet presAssocID="{668F2165-CC05-45D1-B317-DA243D0F4307}" presName="background" presStyleLbl="node0" presStyleIdx="1" presStyleCnt="5"/>
      <dgm:spPr/>
    </dgm:pt>
    <dgm:pt modelId="{11DD9587-C9CD-43BC-9B9C-077BACFCC7C0}" type="pres">
      <dgm:prSet presAssocID="{668F2165-CC05-45D1-B317-DA243D0F4307}" presName="text" presStyleLbl="fgAcc0" presStyleIdx="1" presStyleCnt="5">
        <dgm:presLayoutVars>
          <dgm:chPref val="3"/>
        </dgm:presLayoutVars>
      </dgm:prSet>
      <dgm:spPr/>
    </dgm:pt>
    <dgm:pt modelId="{723D6FB0-E35B-4347-A632-E651C279AFDB}" type="pres">
      <dgm:prSet presAssocID="{668F2165-CC05-45D1-B317-DA243D0F4307}" presName="hierChild2" presStyleCnt="0"/>
      <dgm:spPr/>
    </dgm:pt>
    <dgm:pt modelId="{EE596BD1-8855-48D4-B9A6-706873DFB2E2}" type="pres">
      <dgm:prSet presAssocID="{266D58F2-A8BA-4B37-82D0-1A72013B3AB7}" presName="Name10" presStyleLbl="parChTrans1D2" presStyleIdx="0" presStyleCnt="2"/>
      <dgm:spPr/>
    </dgm:pt>
    <dgm:pt modelId="{F706BE30-90FE-4CD9-858A-161FEB6CB0B8}" type="pres">
      <dgm:prSet presAssocID="{1C75F06B-7446-4EED-9205-02712BD36E6D}" presName="hierRoot2" presStyleCnt="0"/>
      <dgm:spPr/>
    </dgm:pt>
    <dgm:pt modelId="{A8B46D45-5267-4CAD-82E5-6D883A06E26E}" type="pres">
      <dgm:prSet presAssocID="{1C75F06B-7446-4EED-9205-02712BD36E6D}" presName="composite2" presStyleCnt="0"/>
      <dgm:spPr/>
    </dgm:pt>
    <dgm:pt modelId="{FF8C9CB0-6553-4085-B507-156E718D1D4B}" type="pres">
      <dgm:prSet presAssocID="{1C75F06B-7446-4EED-9205-02712BD36E6D}" presName="background2" presStyleLbl="node2" presStyleIdx="0" presStyleCnt="2"/>
      <dgm:spPr/>
    </dgm:pt>
    <dgm:pt modelId="{6775EAF3-5016-4B66-ADB5-3F18F79ED0F8}" type="pres">
      <dgm:prSet presAssocID="{1C75F06B-7446-4EED-9205-02712BD36E6D}" presName="text2" presStyleLbl="fgAcc2" presStyleIdx="0" presStyleCnt="2">
        <dgm:presLayoutVars>
          <dgm:chPref val="3"/>
        </dgm:presLayoutVars>
      </dgm:prSet>
      <dgm:spPr/>
    </dgm:pt>
    <dgm:pt modelId="{095E692C-3859-4044-B3A7-0C8580D48DA0}" type="pres">
      <dgm:prSet presAssocID="{1C75F06B-7446-4EED-9205-02712BD36E6D}" presName="hierChild3" presStyleCnt="0"/>
      <dgm:spPr/>
    </dgm:pt>
    <dgm:pt modelId="{44B37D96-F732-44DE-A401-75F977BCDF90}" type="pres">
      <dgm:prSet presAssocID="{C6978C20-200C-43D8-B592-079B53BD8726}" presName="Name10" presStyleLbl="parChTrans1D2" presStyleIdx="1" presStyleCnt="2"/>
      <dgm:spPr/>
    </dgm:pt>
    <dgm:pt modelId="{2DDE6466-D319-48C0-8BBB-B64E6158D426}" type="pres">
      <dgm:prSet presAssocID="{5A847807-B0C0-4C6A-AF43-60A59218F439}" presName="hierRoot2" presStyleCnt="0"/>
      <dgm:spPr/>
    </dgm:pt>
    <dgm:pt modelId="{CFDFE7A8-9833-45FC-87B8-68FBB3D73ABE}" type="pres">
      <dgm:prSet presAssocID="{5A847807-B0C0-4C6A-AF43-60A59218F439}" presName="composite2" presStyleCnt="0"/>
      <dgm:spPr/>
    </dgm:pt>
    <dgm:pt modelId="{F2848AD5-184D-4EC4-ABED-EC11634FBADA}" type="pres">
      <dgm:prSet presAssocID="{5A847807-B0C0-4C6A-AF43-60A59218F439}" presName="background2" presStyleLbl="node2" presStyleIdx="1" presStyleCnt="2"/>
      <dgm:spPr/>
    </dgm:pt>
    <dgm:pt modelId="{6DB2065E-5BEC-4FF0-8064-4EF19279D778}" type="pres">
      <dgm:prSet presAssocID="{5A847807-B0C0-4C6A-AF43-60A59218F439}" presName="text2" presStyleLbl="fgAcc2" presStyleIdx="1" presStyleCnt="2">
        <dgm:presLayoutVars>
          <dgm:chPref val="3"/>
        </dgm:presLayoutVars>
      </dgm:prSet>
      <dgm:spPr/>
    </dgm:pt>
    <dgm:pt modelId="{58FDA5D2-1EE3-40CB-95A2-74256CE2CABD}" type="pres">
      <dgm:prSet presAssocID="{5A847807-B0C0-4C6A-AF43-60A59218F439}" presName="hierChild3" presStyleCnt="0"/>
      <dgm:spPr/>
    </dgm:pt>
    <dgm:pt modelId="{C1C15D3C-DF23-4BA5-AD9B-E7F2083808AD}" type="pres">
      <dgm:prSet presAssocID="{108AB00F-107D-48DD-8A85-5779A317DA12}" presName="hierRoot1" presStyleCnt="0"/>
      <dgm:spPr/>
    </dgm:pt>
    <dgm:pt modelId="{8DFE6D7D-6DA3-4CBB-89EF-E4EB638EABD1}" type="pres">
      <dgm:prSet presAssocID="{108AB00F-107D-48DD-8A85-5779A317DA12}" presName="composite" presStyleCnt="0"/>
      <dgm:spPr/>
    </dgm:pt>
    <dgm:pt modelId="{DFDD2253-DB4D-4A32-9B1C-F9033AFBF7A5}" type="pres">
      <dgm:prSet presAssocID="{108AB00F-107D-48DD-8A85-5779A317DA12}" presName="background" presStyleLbl="node0" presStyleIdx="2" presStyleCnt="5"/>
      <dgm:spPr/>
    </dgm:pt>
    <dgm:pt modelId="{9569AFC2-C2E5-4DBB-A977-EC8E9FB3B50B}" type="pres">
      <dgm:prSet presAssocID="{108AB00F-107D-48DD-8A85-5779A317DA12}" presName="text" presStyleLbl="fgAcc0" presStyleIdx="2" presStyleCnt="5">
        <dgm:presLayoutVars>
          <dgm:chPref val="3"/>
        </dgm:presLayoutVars>
      </dgm:prSet>
      <dgm:spPr/>
    </dgm:pt>
    <dgm:pt modelId="{C9A51721-B649-4BB4-95C4-1ACA08678547}" type="pres">
      <dgm:prSet presAssocID="{108AB00F-107D-48DD-8A85-5779A317DA12}" presName="hierChild2" presStyleCnt="0"/>
      <dgm:spPr/>
    </dgm:pt>
    <dgm:pt modelId="{B69BB355-8BB1-435C-94CC-647C5CF3BD47}" type="pres">
      <dgm:prSet presAssocID="{D64A447F-C416-4EC6-9818-59C0649CFCA5}" presName="hierRoot1" presStyleCnt="0"/>
      <dgm:spPr/>
    </dgm:pt>
    <dgm:pt modelId="{04BC0A25-74B7-45D0-B4DE-09CEBE0B76C0}" type="pres">
      <dgm:prSet presAssocID="{D64A447F-C416-4EC6-9818-59C0649CFCA5}" presName="composite" presStyleCnt="0"/>
      <dgm:spPr/>
    </dgm:pt>
    <dgm:pt modelId="{C24CB67E-101D-440E-8D6D-370B4C15D7D5}" type="pres">
      <dgm:prSet presAssocID="{D64A447F-C416-4EC6-9818-59C0649CFCA5}" presName="background" presStyleLbl="node0" presStyleIdx="3" presStyleCnt="5"/>
      <dgm:spPr/>
    </dgm:pt>
    <dgm:pt modelId="{EA00B1D7-652E-40B8-8289-B1D100C04F5C}" type="pres">
      <dgm:prSet presAssocID="{D64A447F-C416-4EC6-9818-59C0649CFCA5}" presName="text" presStyleLbl="fgAcc0" presStyleIdx="3" presStyleCnt="5">
        <dgm:presLayoutVars>
          <dgm:chPref val="3"/>
        </dgm:presLayoutVars>
      </dgm:prSet>
      <dgm:spPr/>
    </dgm:pt>
    <dgm:pt modelId="{D04CE269-6487-4AD9-B518-FC28C2F5DA14}" type="pres">
      <dgm:prSet presAssocID="{D64A447F-C416-4EC6-9818-59C0649CFCA5}" presName="hierChild2" presStyleCnt="0"/>
      <dgm:spPr/>
    </dgm:pt>
    <dgm:pt modelId="{D3102354-DE57-462B-A10F-012B7C15C62F}" type="pres">
      <dgm:prSet presAssocID="{5449F43A-7666-4070-8AC9-28C8DC54F1CC}" presName="hierRoot1" presStyleCnt="0"/>
      <dgm:spPr/>
    </dgm:pt>
    <dgm:pt modelId="{995B94B3-9809-4453-B543-0BD60384E7F4}" type="pres">
      <dgm:prSet presAssocID="{5449F43A-7666-4070-8AC9-28C8DC54F1CC}" presName="composite" presStyleCnt="0"/>
      <dgm:spPr/>
    </dgm:pt>
    <dgm:pt modelId="{4F5A06B2-EE21-4A76-A1D9-F30B6BE4EC90}" type="pres">
      <dgm:prSet presAssocID="{5449F43A-7666-4070-8AC9-28C8DC54F1CC}" presName="background" presStyleLbl="node0" presStyleIdx="4" presStyleCnt="5"/>
      <dgm:spPr/>
    </dgm:pt>
    <dgm:pt modelId="{E8E97531-A371-4FD0-8269-A5E1E176E05D}" type="pres">
      <dgm:prSet presAssocID="{5449F43A-7666-4070-8AC9-28C8DC54F1CC}" presName="text" presStyleLbl="fgAcc0" presStyleIdx="4" presStyleCnt="5">
        <dgm:presLayoutVars>
          <dgm:chPref val="3"/>
        </dgm:presLayoutVars>
      </dgm:prSet>
      <dgm:spPr/>
    </dgm:pt>
    <dgm:pt modelId="{038E27C4-02CC-4794-BC70-C0E9B01DF337}" type="pres">
      <dgm:prSet presAssocID="{5449F43A-7666-4070-8AC9-28C8DC54F1CC}" presName="hierChild2" presStyleCnt="0"/>
      <dgm:spPr/>
    </dgm:pt>
  </dgm:ptLst>
  <dgm:cxnLst>
    <dgm:cxn modelId="{E33D6B07-496F-46BD-84AF-7E75F56B7C4A}" srcId="{020DEBF4-7101-4CA5-819F-648C64811DE9}" destId="{668F2165-CC05-45D1-B317-DA243D0F4307}" srcOrd="1" destOrd="0" parTransId="{A72E6076-05DB-444D-A532-75169B2D6704}" sibTransId="{0BB0E97A-5DD0-4811-A990-5EBCA914F28C}"/>
    <dgm:cxn modelId="{2475E334-7121-4052-A2AF-71EE7874CEFA}" srcId="{020DEBF4-7101-4CA5-819F-648C64811DE9}" destId="{5449F43A-7666-4070-8AC9-28C8DC54F1CC}" srcOrd="4" destOrd="0" parTransId="{924512BD-8E7E-4D0A-8383-797430AC0529}" sibTransId="{84046D51-364E-47E4-9E47-41403148271A}"/>
    <dgm:cxn modelId="{B063983A-3A6D-4D47-AAFE-09DFBA7B1B0C}" type="presOf" srcId="{5449F43A-7666-4070-8AC9-28C8DC54F1CC}" destId="{E8E97531-A371-4FD0-8269-A5E1E176E05D}" srcOrd="0" destOrd="0" presId="urn:microsoft.com/office/officeart/2005/8/layout/hierarchy1"/>
    <dgm:cxn modelId="{50600E41-1193-4CEC-A903-8FFA754046F3}" type="presOf" srcId="{5A847807-B0C0-4C6A-AF43-60A59218F439}" destId="{6DB2065E-5BEC-4FF0-8064-4EF19279D778}" srcOrd="0" destOrd="0" presId="urn:microsoft.com/office/officeart/2005/8/layout/hierarchy1"/>
    <dgm:cxn modelId="{3D87BD42-C0C2-4BE3-B98F-182059541135}" type="presOf" srcId="{108AB00F-107D-48DD-8A85-5779A317DA12}" destId="{9569AFC2-C2E5-4DBB-A977-EC8E9FB3B50B}" srcOrd="0" destOrd="0" presId="urn:microsoft.com/office/officeart/2005/8/layout/hierarchy1"/>
    <dgm:cxn modelId="{C72BE342-F3BC-4F99-BEB7-F3E9301C3EAC}" type="presOf" srcId="{020DEBF4-7101-4CA5-819F-648C64811DE9}" destId="{D997035E-54D0-49F7-8BC3-B27D4F1B4703}" srcOrd="0" destOrd="0" presId="urn:microsoft.com/office/officeart/2005/8/layout/hierarchy1"/>
    <dgm:cxn modelId="{D0090352-404A-49CA-8A05-79BC9E660032}" type="presOf" srcId="{668F2165-CC05-45D1-B317-DA243D0F4307}" destId="{11DD9587-C9CD-43BC-9B9C-077BACFCC7C0}" srcOrd="0" destOrd="0" presId="urn:microsoft.com/office/officeart/2005/8/layout/hierarchy1"/>
    <dgm:cxn modelId="{2A5FE953-CB2F-4862-9FD2-69B9C0D4CAC2}" srcId="{020DEBF4-7101-4CA5-819F-648C64811DE9}" destId="{8204DA0B-FD47-41BB-BAC8-E548B4F7B26C}" srcOrd="0" destOrd="0" parTransId="{99C01B78-68BB-4C27-AAFD-A584D9BFFBA1}" sibTransId="{9E59B065-24E2-4C05-B3B0-5E09F1971F22}"/>
    <dgm:cxn modelId="{47083276-751B-4D5D-8ABB-35D82C21A3A4}" srcId="{020DEBF4-7101-4CA5-819F-648C64811DE9}" destId="{D64A447F-C416-4EC6-9818-59C0649CFCA5}" srcOrd="3" destOrd="0" parTransId="{C7B82DE0-C25F-4D21-A674-EC1ECC6660F7}" sibTransId="{183C674E-D42E-4CCF-8A0D-8D55B956DBE3}"/>
    <dgm:cxn modelId="{58BF9958-D412-40D8-B637-2F8024E99DD6}" type="presOf" srcId="{1C75F06B-7446-4EED-9205-02712BD36E6D}" destId="{6775EAF3-5016-4B66-ADB5-3F18F79ED0F8}" srcOrd="0" destOrd="0" presId="urn:microsoft.com/office/officeart/2005/8/layout/hierarchy1"/>
    <dgm:cxn modelId="{566C847E-3D5C-4816-8E44-28A3D43AB8F7}" type="presOf" srcId="{266D58F2-A8BA-4B37-82D0-1A72013B3AB7}" destId="{EE596BD1-8855-48D4-B9A6-706873DFB2E2}" srcOrd="0" destOrd="0" presId="urn:microsoft.com/office/officeart/2005/8/layout/hierarchy1"/>
    <dgm:cxn modelId="{2326FC7F-69CA-4163-B7C3-EAFB7AA7D27D}" srcId="{668F2165-CC05-45D1-B317-DA243D0F4307}" destId="{1C75F06B-7446-4EED-9205-02712BD36E6D}" srcOrd="0" destOrd="0" parTransId="{266D58F2-A8BA-4B37-82D0-1A72013B3AB7}" sibTransId="{BA93A36D-547D-408F-AC3D-1BE385A9B733}"/>
    <dgm:cxn modelId="{078C0C8E-42B8-48EE-817B-25C17FD72110}" srcId="{668F2165-CC05-45D1-B317-DA243D0F4307}" destId="{5A847807-B0C0-4C6A-AF43-60A59218F439}" srcOrd="1" destOrd="0" parTransId="{C6978C20-200C-43D8-B592-079B53BD8726}" sibTransId="{0D9FDF96-AC34-4CF9-A6E9-6516AE44060D}"/>
    <dgm:cxn modelId="{D41742A8-C2E7-4AF3-8B98-B91A0C8D6DFD}" type="presOf" srcId="{8204DA0B-FD47-41BB-BAC8-E548B4F7B26C}" destId="{5358D601-606C-4B49-BC3F-0EEA56BC36A4}" srcOrd="0" destOrd="0" presId="urn:microsoft.com/office/officeart/2005/8/layout/hierarchy1"/>
    <dgm:cxn modelId="{1E1E42C6-CE97-43EE-A32D-E4F39117F3E2}" srcId="{020DEBF4-7101-4CA5-819F-648C64811DE9}" destId="{108AB00F-107D-48DD-8A85-5779A317DA12}" srcOrd="2" destOrd="0" parTransId="{E145F31D-4A40-4A10-8D28-FD7E6512509A}" sibTransId="{C5D28227-0B1D-4BA4-A58A-36467A364345}"/>
    <dgm:cxn modelId="{E7AD94D0-BEE9-4D2D-BE9F-0F9693595A3C}" type="presOf" srcId="{C6978C20-200C-43D8-B592-079B53BD8726}" destId="{44B37D96-F732-44DE-A401-75F977BCDF90}" srcOrd="0" destOrd="0" presId="urn:microsoft.com/office/officeart/2005/8/layout/hierarchy1"/>
    <dgm:cxn modelId="{07F11EDF-DED1-4236-A4FF-55FC4AD8840D}" type="presOf" srcId="{D64A447F-C416-4EC6-9818-59C0649CFCA5}" destId="{EA00B1D7-652E-40B8-8289-B1D100C04F5C}" srcOrd="0" destOrd="0" presId="urn:microsoft.com/office/officeart/2005/8/layout/hierarchy1"/>
    <dgm:cxn modelId="{D40525B8-6025-4A97-8DAC-85AA80E429DB}" type="presParOf" srcId="{D997035E-54D0-49F7-8BC3-B27D4F1B4703}" destId="{D833B758-DC10-49BE-8522-C348B26CBC49}" srcOrd="0" destOrd="0" presId="urn:microsoft.com/office/officeart/2005/8/layout/hierarchy1"/>
    <dgm:cxn modelId="{59BFFAEA-5DE3-4CDF-85DA-DF2774057793}" type="presParOf" srcId="{D833B758-DC10-49BE-8522-C348B26CBC49}" destId="{7556042D-3C3C-4E0B-9485-BF118B5319A8}" srcOrd="0" destOrd="0" presId="urn:microsoft.com/office/officeart/2005/8/layout/hierarchy1"/>
    <dgm:cxn modelId="{9E9EEE12-0887-4E0F-A26A-41E58BFD8599}" type="presParOf" srcId="{7556042D-3C3C-4E0B-9485-BF118B5319A8}" destId="{0CFEC551-C959-4E60-9BD3-6008C8CED486}" srcOrd="0" destOrd="0" presId="urn:microsoft.com/office/officeart/2005/8/layout/hierarchy1"/>
    <dgm:cxn modelId="{EB691F70-FD0F-415B-89C3-9124DCE3313B}" type="presParOf" srcId="{7556042D-3C3C-4E0B-9485-BF118B5319A8}" destId="{5358D601-606C-4B49-BC3F-0EEA56BC36A4}" srcOrd="1" destOrd="0" presId="urn:microsoft.com/office/officeart/2005/8/layout/hierarchy1"/>
    <dgm:cxn modelId="{4B9760E4-F28A-4B84-91FE-5E751CB9F400}" type="presParOf" srcId="{D833B758-DC10-49BE-8522-C348B26CBC49}" destId="{AE79E400-76FE-4E24-AFD6-ABEC387EBD34}" srcOrd="1" destOrd="0" presId="urn:microsoft.com/office/officeart/2005/8/layout/hierarchy1"/>
    <dgm:cxn modelId="{C2367C84-556C-4ED8-AAB7-C46CC20FC8A3}" type="presParOf" srcId="{D997035E-54D0-49F7-8BC3-B27D4F1B4703}" destId="{79723C83-C6C3-46D1-90D9-DA67D29907C9}" srcOrd="1" destOrd="0" presId="urn:microsoft.com/office/officeart/2005/8/layout/hierarchy1"/>
    <dgm:cxn modelId="{1EE667FC-A2BA-4546-9EC9-E14229ABDBE2}" type="presParOf" srcId="{79723C83-C6C3-46D1-90D9-DA67D29907C9}" destId="{1AAFD297-E4D2-4AB5-B37C-DED6DB40E68F}" srcOrd="0" destOrd="0" presId="urn:microsoft.com/office/officeart/2005/8/layout/hierarchy1"/>
    <dgm:cxn modelId="{A62CB642-113C-47E4-96DF-14FF0DAD4712}" type="presParOf" srcId="{1AAFD297-E4D2-4AB5-B37C-DED6DB40E68F}" destId="{19184F63-B4A8-4E12-B0D2-2FE2102D4BC5}" srcOrd="0" destOrd="0" presId="urn:microsoft.com/office/officeart/2005/8/layout/hierarchy1"/>
    <dgm:cxn modelId="{FE2CA3F3-DE61-40B4-9631-EEF2D74023F1}" type="presParOf" srcId="{1AAFD297-E4D2-4AB5-B37C-DED6DB40E68F}" destId="{11DD9587-C9CD-43BC-9B9C-077BACFCC7C0}" srcOrd="1" destOrd="0" presId="urn:microsoft.com/office/officeart/2005/8/layout/hierarchy1"/>
    <dgm:cxn modelId="{E11C1424-195A-4120-ACA1-5055DBA17948}" type="presParOf" srcId="{79723C83-C6C3-46D1-90D9-DA67D29907C9}" destId="{723D6FB0-E35B-4347-A632-E651C279AFDB}" srcOrd="1" destOrd="0" presId="urn:microsoft.com/office/officeart/2005/8/layout/hierarchy1"/>
    <dgm:cxn modelId="{C93E1D71-2097-4F6D-A862-00F157FEC4A1}" type="presParOf" srcId="{723D6FB0-E35B-4347-A632-E651C279AFDB}" destId="{EE596BD1-8855-48D4-B9A6-706873DFB2E2}" srcOrd="0" destOrd="0" presId="urn:microsoft.com/office/officeart/2005/8/layout/hierarchy1"/>
    <dgm:cxn modelId="{6B51AFF9-C89C-4256-89A5-14C14F7B982D}" type="presParOf" srcId="{723D6FB0-E35B-4347-A632-E651C279AFDB}" destId="{F706BE30-90FE-4CD9-858A-161FEB6CB0B8}" srcOrd="1" destOrd="0" presId="urn:microsoft.com/office/officeart/2005/8/layout/hierarchy1"/>
    <dgm:cxn modelId="{724AA87E-7E17-4277-BF83-EC0A57A448EA}" type="presParOf" srcId="{F706BE30-90FE-4CD9-858A-161FEB6CB0B8}" destId="{A8B46D45-5267-4CAD-82E5-6D883A06E26E}" srcOrd="0" destOrd="0" presId="urn:microsoft.com/office/officeart/2005/8/layout/hierarchy1"/>
    <dgm:cxn modelId="{AE7EC8A4-0E36-4408-8312-754395B1F65B}" type="presParOf" srcId="{A8B46D45-5267-4CAD-82E5-6D883A06E26E}" destId="{FF8C9CB0-6553-4085-B507-156E718D1D4B}" srcOrd="0" destOrd="0" presId="urn:microsoft.com/office/officeart/2005/8/layout/hierarchy1"/>
    <dgm:cxn modelId="{0F823FD5-40FA-4C53-A3E1-203813CCC867}" type="presParOf" srcId="{A8B46D45-5267-4CAD-82E5-6D883A06E26E}" destId="{6775EAF3-5016-4B66-ADB5-3F18F79ED0F8}" srcOrd="1" destOrd="0" presId="urn:microsoft.com/office/officeart/2005/8/layout/hierarchy1"/>
    <dgm:cxn modelId="{56AFFE53-804E-476C-B1B6-461C5F84AD8B}" type="presParOf" srcId="{F706BE30-90FE-4CD9-858A-161FEB6CB0B8}" destId="{095E692C-3859-4044-B3A7-0C8580D48DA0}" srcOrd="1" destOrd="0" presId="urn:microsoft.com/office/officeart/2005/8/layout/hierarchy1"/>
    <dgm:cxn modelId="{F85EB194-ACC9-45DF-98BD-C4FD0A74B401}" type="presParOf" srcId="{723D6FB0-E35B-4347-A632-E651C279AFDB}" destId="{44B37D96-F732-44DE-A401-75F977BCDF90}" srcOrd="2" destOrd="0" presId="urn:microsoft.com/office/officeart/2005/8/layout/hierarchy1"/>
    <dgm:cxn modelId="{665D4DB0-D63A-440B-AE47-DC06C45636F2}" type="presParOf" srcId="{723D6FB0-E35B-4347-A632-E651C279AFDB}" destId="{2DDE6466-D319-48C0-8BBB-B64E6158D426}" srcOrd="3" destOrd="0" presId="urn:microsoft.com/office/officeart/2005/8/layout/hierarchy1"/>
    <dgm:cxn modelId="{D2EF7AEA-465F-4EE8-9A98-1EED80DB4C71}" type="presParOf" srcId="{2DDE6466-D319-48C0-8BBB-B64E6158D426}" destId="{CFDFE7A8-9833-45FC-87B8-68FBB3D73ABE}" srcOrd="0" destOrd="0" presId="urn:microsoft.com/office/officeart/2005/8/layout/hierarchy1"/>
    <dgm:cxn modelId="{ACACE662-4E61-4BDF-AF9D-306502A41B79}" type="presParOf" srcId="{CFDFE7A8-9833-45FC-87B8-68FBB3D73ABE}" destId="{F2848AD5-184D-4EC4-ABED-EC11634FBADA}" srcOrd="0" destOrd="0" presId="urn:microsoft.com/office/officeart/2005/8/layout/hierarchy1"/>
    <dgm:cxn modelId="{21767331-2C6D-44C2-90C1-2AAC53FEBEFF}" type="presParOf" srcId="{CFDFE7A8-9833-45FC-87B8-68FBB3D73ABE}" destId="{6DB2065E-5BEC-4FF0-8064-4EF19279D778}" srcOrd="1" destOrd="0" presId="urn:microsoft.com/office/officeart/2005/8/layout/hierarchy1"/>
    <dgm:cxn modelId="{069AEB81-300F-425A-AFE5-8230173C380F}" type="presParOf" srcId="{2DDE6466-D319-48C0-8BBB-B64E6158D426}" destId="{58FDA5D2-1EE3-40CB-95A2-74256CE2CABD}" srcOrd="1" destOrd="0" presId="urn:microsoft.com/office/officeart/2005/8/layout/hierarchy1"/>
    <dgm:cxn modelId="{BFE00931-F733-4DF7-9F31-46DD57B809B4}" type="presParOf" srcId="{D997035E-54D0-49F7-8BC3-B27D4F1B4703}" destId="{C1C15D3C-DF23-4BA5-AD9B-E7F2083808AD}" srcOrd="2" destOrd="0" presId="urn:microsoft.com/office/officeart/2005/8/layout/hierarchy1"/>
    <dgm:cxn modelId="{59342A7F-2641-44A8-8A1B-167D643DD28B}" type="presParOf" srcId="{C1C15D3C-DF23-4BA5-AD9B-E7F2083808AD}" destId="{8DFE6D7D-6DA3-4CBB-89EF-E4EB638EABD1}" srcOrd="0" destOrd="0" presId="urn:microsoft.com/office/officeart/2005/8/layout/hierarchy1"/>
    <dgm:cxn modelId="{237DF5F6-7101-4686-9040-D3C7DF9B608C}" type="presParOf" srcId="{8DFE6D7D-6DA3-4CBB-89EF-E4EB638EABD1}" destId="{DFDD2253-DB4D-4A32-9B1C-F9033AFBF7A5}" srcOrd="0" destOrd="0" presId="urn:microsoft.com/office/officeart/2005/8/layout/hierarchy1"/>
    <dgm:cxn modelId="{AB8F5275-B577-4D4D-9FB5-191F0573F7A8}" type="presParOf" srcId="{8DFE6D7D-6DA3-4CBB-89EF-E4EB638EABD1}" destId="{9569AFC2-C2E5-4DBB-A977-EC8E9FB3B50B}" srcOrd="1" destOrd="0" presId="urn:microsoft.com/office/officeart/2005/8/layout/hierarchy1"/>
    <dgm:cxn modelId="{AC114F07-7820-4F63-AE0B-5833BE479C2B}" type="presParOf" srcId="{C1C15D3C-DF23-4BA5-AD9B-E7F2083808AD}" destId="{C9A51721-B649-4BB4-95C4-1ACA08678547}" srcOrd="1" destOrd="0" presId="urn:microsoft.com/office/officeart/2005/8/layout/hierarchy1"/>
    <dgm:cxn modelId="{3CD29F8B-3E8B-4932-A5EE-5BA9FEF54BE5}" type="presParOf" srcId="{D997035E-54D0-49F7-8BC3-B27D4F1B4703}" destId="{B69BB355-8BB1-435C-94CC-647C5CF3BD47}" srcOrd="3" destOrd="0" presId="urn:microsoft.com/office/officeart/2005/8/layout/hierarchy1"/>
    <dgm:cxn modelId="{DEE57C6D-3442-4CA7-86ED-5FA304F312ED}" type="presParOf" srcId="{B69BB355-8BB1-435C-94CC-647C5CF3BD47}" destId="{04BC0A25-74B7-45D0-B4DE-09CEBE0B76C0}" srcOrd="0" destOrd="0" presId="urn:microsoft.com/office/officeart/2005/8/layout/hierarchy1"/>
    <dgm:cxn modelId="{569EE162-BD97-4BE6-A14F-663660E5FDDB}" type="presParOf" srcId="{04BC0A25-74B7-45D0-B4DE-09CEBE0B76C0}" destId="{C24CB67E-101D-440E-8D6D-370B4C15D7D5}" srcOrd="0" destOrd="0" presId="urn:microsoft.com/office/officeart/2005/8/layout/hierarchy1"/>
    <dgm:cxn modelId="{EB5AE119-714A-4A04-B4F7-DE6A9A241373}" type="presParOf" srcId="{04BC0A25-74B7-45D0-B4DE-09CEBE0B76C0}" destId="{EA00B1D7-652E-40B8-8289-B1D100C04F5C}" srcOrd="1" destOrd="0" presId="urn:microsoft.com/office/officeart/2005/8/layout/hierarchy1"/>
    <dgm:cxn modelId="{2B5F32C1-2E9B-4B39-9069-9F068D84E215}" type="presParOf" srcId="{B69BB355-8BB1-435C-94CC-647C5CF3BD47}" destId="{D04CE269-6487-4AD9-B518-FC28C2F5DA14}" srcOrd="1" destOrd="0" presId="urn:microsoft.com/office/officeart/2005/8/layout/hierarchy1"/>
    <dgm:cxn modelId="{2466D582-A4B5-4282-B59C-EE31038BF2B5}" type="presParOf" srcId="{D997035E-54D0-49F7-8BC3-B27D4F1B4703}" destId="{D3102354-DE57-462B-A10F-012B7C15C62F}" srcOrd="4" destOrd="0" presId="urn:microsoft.com/office/officeart/2005/8/layout/hierarchy1"/>
    <dgm:cxn modelId="{88C81A93-CF39-4481-B33B-A0FF6BB298A2}" type="presParOf" srcId="{D3102354-DE57-462B-A10F-012B7C15C62F}" destId="{995B94B3-9809-4453-B543-0BD60384E7F4}" srcOrd="0" destOrd="0" presId="urn:microsoft.com/office/officeart/2005/8/layout/hierarchy1"/>
    <dgm:cxn modelId="{BA2D8585-9A0B-48F1-8309-6709B10499F1}" type="presParOf" srcId="{995B94B3-9809-4453-B543-0BD60384E7F4}" destId="{4F5A06B2-EE21-4A76-A1D9-F30B6BE4EC90}" srcOrd="0" destOrd="0" presId="urn:microsoft.com/office/officeart/2005/8/layout/hierarchy1"/>
    <dgm:cxn modelId="{2B4E72A8-8554-4F54-B460-B09CCA18CB27}" type="presParOf" srcId="{995B94B3-9809-4453-B543-0BD60384E7F4}" destId="{E8E97531-A371-4FD0-8269-A5E1E176E05D}" srcOrd="1" destOrd="0" presId="urn:microsoft.com/office/officeart/2005/8/layout/hierarchy1"/>
    <dgm:cxn modelId="{029DC105-CED8-4261-974F-A302EC7B4C0D}" type="presParOf" srcId="{D3102354-DE57-462B-A10F-012B7C15C62F}" destId="{038E27C4-02CC-4794-BC70-C0E9B01DF33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276BDE-9626-4D55-8815-DFB07DD1057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F4C5203-5BB5-4E4E-9BCB-A432E837DC55}">
      <dgm:prSet/>
      <dgm:spPr/>
      <dgm:t>
        <a:bodyPr/>
        <a:lstStyle/>
        <a:p>
          <a:r>
            <a:rPr lang="en-US"/>
            <a:t>For the distribution of customers who left:</a:t>
          </a:r>
        </a:p>
      </dgm:t>
    </dgm:pt>
    <dgm:pt modelId="{FB116EA6-AAC9-4BE6-BB6E-33BCE07892A2}" type="parTrans" cxnId="{7A450735-AA0F-46D6-A285-6337FA4A03D5}">
      <dgm:prSet/>
      <dgm:spPr/>
      <dgm:t>
        <a:bodyPr/>
        <a:lstStyle/>
        <a:p>
          <a:endParaRPr lang="en-US"/>
        </a:p>
      </dgm:t>
    </dgm:pt>
    <dgm:pt modelId="{F3E4CDA7-7AF1-40AB-BA4B-B5FF7E7B4BFE}" type="sibTrans" cxnId="{7A450735-AA0F-46D6-A285-6337FA4A03D5}">
      <dgm:prSet/>
      <dgm:spPr/>
      <dgm:t>
        <a:bodyPr/>
        <a:lstStyle/>
        <a:p>
          <a:endParaRPr lang="en-US"/>
        </a:p>
      </dgm:t>
    </dgm:pt>
    <dgm:pt modelId="{7CD20C15-08C2-4CD1-B4B2-9677D6487083}">
      <dgm:prSet/>
      <dgm:spPr/>
      <dgm:t>
        <a:bodyPr/>
        <a:lstStyle/>
        <a:p>
          <a:r>
            <a:rPr lang="en-US"/>
            <a:t>Skewness = 1.1409</a:t>
          </a:r>
        </a:p>
      </dgm:t>
    </dgm:pt>
    <dgm:pt modelId="{FD466E2E-C003-4A91-98D9-AF4743EEA887}" type="parTrans" cxnId="{F059A554-A4F7-44FB-B16E-5DA62E6C8637}">
      <dgm:prSet/>
      <dgm:spPr/>
      <dgm:t>
        <a:bodyPr/>
        <a:lstStyle/>
        <a:p>
          <a:endParaRPr lang="en-US"/>
        </a:p>
      </dgm:t>
    </dgm:pt>
    <dgm:pt modelId="{27B3E129-CE0A-44D2-BD68-9FA3DB5757C5}" type="sibTrans" cxnId="{F059A554-A4F7-44FB-B16E-5DA62E6C8637}">
      <dgm:prSet/>
      <dgm:spPr/>
      <dgm:t>
        <a:bodyPr/>
        <a:lstStyle/>
        <a:p>
          <a:endParaRPr lang="en-US"/>
        </a:p>
      </dgm:t>
    </dgm:pt>
    <dgm:pt modelId="{7C03E48A-A550-4DAE-AD45-01CD7BAC755A}">
      <dgm:prSet/>
      <dgm:spPr/>
      <dgm:t>
        <a:bodyPr/>
        <a:lstStyle/>
        <a:p>
          <a:r>
            <a:rPr lang="en-US"/>
            <a:t>Kurtosis = 0.2763</a:t>
          </a:r>
        </a:p>
      </dgm:t>
    </dgm:pt>
    <dgm:pt modelId="{DBA536A1-85FA-4049-B681-153DC3191719}" type="parTrans" cxnId="{41FB829D-2A1D-4F70-9C31-ABEFE3B322F6}">
      <dgm:prSet/>
      <dgm:spPr/>
      <dgm:t>
        <a:bodyPr/>
        <a:lstStyle/>
        <a:p>
          <a:endParaRPr lang="en-US"/>
        </a:p>
      </dgm:t>
    </dgm:pt>
    <dgm:pt modelId="{8BC0B037-5F02-4DBE-8F71-069ED804C921}" type="sibTrans" cxnId="{41FB829D-2A1D-4F70-9C31-ABEFE3B322F6}">
      <dgm:prSet/>
      <dgm:spPr/>
      <dgm:t>
        <a:bodyPr/>
        <a:lstStyle/>
        <a:p>
          <a:endParaRPr lang="en-US"/>
        </a:p>
      </dgm:t>
    </dgm:pt>
    <dgm:pt modelId="{EE672873-6059-4E54-AA72-DCE3C243EC32}">
      <dgm:prSet/>
      <dgm:spPr/>
      <dgm:t>
        <a:bodyPr/>
        <a:lstStyle/>
        <a:p>
          <a:r>
            <a:rPr lang="en-US"/>
            <a:t>For the distribution of customers who didn’t leave:</a:t>
          </a:r>
        </a:p>
      </dgm:t>
    </dgm:pt>
    <dgm:pt modelId="{D5E75515-75F4-457D-8A2A-83AFC98F8678}" type="parTrans" cxnId="{0A89F9B3-3425-4375-B118-F394FE0D0AB8}">
      <dgm:prSet/>
      <dgm:spPr/>
      <dgm:t>
        <a:bodyPr/>
        <a:lstStyle/>
        <a:p>
          <a:endParaRPr lang="en-US"/>
        </a:p>
      </dgm:t>
    </dgm:pt>
    <dgm:pt modelId="{E46D9AE7-253B-4263-83A4-35ED513BD8A9}" type="sibTrans" cxnId="{0A89F9B3-3425-4375-B118-F394FE0D0AB8}">
      <dgm:prSet/>
      <dgm:spPr/>
      <dgm:t>
        <a:bodyPr/>
        <a:lstStyle/>
        <a:p>
          <a:endParaRPr lang="en-US"/>
        </a:p>
      </dgm:t>
    </dgm:pt>
    <dgm:pt modelId="{19CD8D24-0EE0-4A4D-9CBE-7D28907FEF83}">
      <dgm:prSet/>
      <dgm:spPr/>
      <dgm:t>
        <a:bodyPr/>
        <a:lstStyle/>
        <a:p>
          <a:r>
            <a:rPr lang="en-US"/>
            <a:t>Skewness = 0.0470</a:t>
          </a:r>
        </a:p>
      </dgm:t>
    </dgm:pt>
    <dgm:pt modelId="{C51B2CD7-DFAC-4821-AD04-9DF63C720506}" type="parTrans" cxnId="{6F64F858-4C4D-48C4-8A0D-A5E9B3E4AF71}">
      <dgm:prSet/>
      <dgm:spPr/>
      <dgm:t>
        <a:bodyPr/>
        <a:lstStyle/>
        <a:p>
          <a:endParaRPr lang="en-US"/>
        </a:p>
      </dgm:t>
    </dgm:pt>
    <dgm:pt modelId="{6FCEACB8-753C-4B12-9DA1-EB8FC3B2D83B}" type="sibTrans" cxnId="{6F64F858-4C4D-48C4-8A0D-A5E9B3E4AF71}">
      <dgm:prSet/>
      <dgm:spPr/>
      <dgm:t>
        <a:bodyPr/>
        <a:lstStyle/>
        <a:p>
          <a:endParaRPr lang="en-US"/>
        </a:p>
      </dgm:t>
    </dgm:pt>
    <dgm:pt modelId="{4E0B6BE6-3B20-4852-8673-E084A7BE5451}">
      <dgm:prSet/>
      <dgm:spPr/>
      <dgm:t>
        <a:bodyPr/>
        <a:lstStyle/>
        <a:p>
          <a:r>
            <a:rPr lang="en-US"/>
            <a:t>Kurtosis = 0.4851</a:t>
          </a:r>
        </a:p>
      </dgm:t>
    </dgm:pt>
    <dgm:pt modelId="{041BE428-39D0-44AE-BC81-BCFA4FDA185D}" type="parTrans" cxnId="{D7857D21-72CE-448F-A0CB-E2D710079F4E}">
      <dgm:prSet/>
      <dgm:spPr/>
      <dgm:t>
        <a:bodyPr/>
        <a:lstStyle/>
        <a:p>
          <a:endParaRPr lang="en-US"/>
        </a:p>
      </dgm:t>
    </dgm:pt>
    <dgm:pt modelId="{640CC184-2C5B-4B9D-851E-0799477106B5}" type="sibTrans" cxnId="{D7857D21-72CE-448F-A0CB-E2D710079F4E}">
      <dgm:prSet/>
      <dgm:spPr/>
      <dgm:t>
        <a:bodyPr/>
        <a:lstStyle/>
        <a:p>
          <a:endParaRPr lang="en-US"/>
        </a:p>
      </dgm:t>
    </dgm:pt>
    <dgm:pt modelId="{7A939821-72BE-401B-9D8A-94BDCC32EEE9}">
      <dgm:prSet/>
      <dgm:spPr/>
      <dgm:t>
        <a:bodyPr/>
        <a:lstStyle/>
        <a:p>
          <a:r>
            <a:rPr lang="en-US"/>
            <a:t>Formal statistical tests to check normality shows that both groups are approximately normally distributed.</a:t>
          </a:r>
        </a:p>
      </dgm:t>
    </dgm:pt>
    <dgm:pt modelId="{5285AFCD-A2F9-42B5-B03B-217A35A73DA4}" type="parTrans" cxnId="{14FEF442-C892-4331-B706-1F9CA07F5D68}">
      <dgm:prSet/>
      <dgm:spPr/>
      <dgm:t>
        <a:bodyPr/>
        <a:lstStyle/>
        <a:p>
          <a:endParaRPr lang="en-US"/>
        </a:p>
      </dgm:t>
    </dgm:pt>
    <dgm:pt modelId="{9F0A27E2-7A87-44F3-8386-E4204E2494CB}" type="sibTrans" cxnId="{14FEF442-C892-4331-B706-1F9CA07F5D68}">
      <dgm:prSet/>
      <dgm:spPr/>
      <dgm:t>
        <a:bodyPr/>
        <a:lstStyle/>
        <a:p>
          <a:endParaRPr lang="en-US"/>
        </a:p>
      </dgm:t>
    </dgm:pt>
    <dgm:pt modelId="{5D16BA17-5D54-4336-8E4F-6F0C300AE3C4}" type="pres">
      <dgm:prSet presAssocID="{4F276BDE-9626-4D55-8815-DFB07DD10579}" presName="linear" presStyleCnt="0">
        <dgm:presLayoutVars>
          <dgm:animLvl val="lvl"/>
          <dgm:resizeHandles val="exact"/>
        </dgm:presLayoutVars>
      </dgm:prSet>
      <dgm:spPr/>
    </dgm:pt>
    <dgm:pt modelId="{D771E4E9-E6C3-465C-9117-5486B1C5A9F9}" type="pres">
      <dgm:prSet presAssocID="{5F4C5203-5BB5-4E4E-9BCB-A432E837DC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7363477-18E9-47D3-B5CF-6E84D05D2FBC}" type="pres">
      <dgm:prSet presAssocID="{5F4C5203-5BB5-4E4E-9BCB-A432E837DC55}" presName="childText" presStyleLbl="revTx" presStyleIdx="0" presStyleCnt="2">
        <dgm:presLayoutVars>
          <dgm:bulletEnabled val="1"/>
        </dgm:presLayoutVars>
      </dgm:prSet>
      <dgm:spPr/>
    </dgm:pt>
    <dgm:pt modelId="{BB84AA57-C556-46A4-B284-9596BC60B561}" type="pres">
      <dgm:prSet presAssocID="{EE672873-6059-4E54-AA72-DCE3C243EC3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612D7A-9F07-459C-82F0-F1C8EDAC2A4A}" type="pres">
      <dgm:prSet presAssocID="{EE672873-6059-4E54-AA72-DCE3C243EC32}" presName="childText" presStyleLbl="revTx" presStyleIdx="1" presStyleCnt="2">
        <dgm:presLayoutVars>
          <dgm:bulletEnabled val="1"/>
        </dgm:presLayoutVars>
      </dgm:prSet>
      <dgm:spPr/>
    </dgm:pt>
    <dgm:pt modelId="{25549FF9-62DF-4779-9141-5E4F7619FFB2}" type="pres">
      <dgm:prSet presAssocID="{7A939821-72BE-401B-9D8A-94BDCC32EEE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7857D21-72CE-448F-A0CB-E2D710079F4E}" srcId="{EE672873-6059-4E54-AA72-DCE3C243EC32}" destId="{4E0B6BE6-3B20-4852-8673-E084A7BE5451}" srcOrd="1" destOrd="0" parTransId="{041BE428-39D0-44AE-BC81-BCFA4FDA185D}" sibTransId="{640CC184-2C5B-4B9D-851E-0799477106B5}"/>
    <dgm:cxn modelId="{F0FB5523-736B-4204-87F6-175DEB596AF0}" type="presOf" srcId="{7C03E48A-A550-4DAE-AD45-01CD7BAC755A}" destId="{F7363477-18E9-47D3-B5CF-6E84D05D2FBC}" srcOrd="0" destOrd="1" presId="urn:microsoft.com/office/officeart/2005/8/layout/vList2"/>
    <dgm:cxn modelId="{24B19629-09D8-4134-939E-765435D7B4EB}" type="presOf" srcId="{7CD20C15-08C2-4CD1-B4B2-9677D6487083}" destId="{F7363477-18E9-47D3-B5CF-6E84D05D2FBC}" srcOrd="0" destOrd="0" presId="urn:microsoft.com/office/officeart/2005/8/layout/vList2"/>
    <dgm:cxn modelId="{7A450735-AA0F-46D6-A285-6337FA4A03D5}" srcId="{4F276BDE-9626-4D55-8815-DFB07DD10579}" destId="{5F4C5203-5BB5-4E4E-9BCB-A432E837DC55}" srcOrd="0" destOrd="0" parTransId="{FB116EA6-AAC9-4BE6-BB6E-33BCE07892A2}" sibTransId="{F3E4CDA7-7AF1-40AB-BA4B-B5FF7E7B4BFE}"/>
    <dgm:cxn modelId="{E364A242-70CB-4192-B882-435B9058D734}" type="presOf" srcId="{7A939821-72BE-401B-9D8A-94BDCC32EEE9}" destId="{25549FF9-62DF-4779-9141-5E4F7619FFB2}" srcOrd="0" destOrd="0" presId="urn:microsoft.com/office/officeart/2005/8/layout/vList2"/>
    <dgm:cxn modelId="{14FEF442-C892-4331-B706-1F9CA07F5D68}" srcId="{4F276BDE-9626-4D55-8815-DFB07DD10579}" destId="{7A939821-72BE-401B-9D8A-94BDCC32EEE9}" srcOrd="2" destOrd="0" parTransId="{5285AFCD-A2F9-42B5-B03B-217A35A73DA4}" sibTransId="{9F0A27E2-7A87-44F3-8386-E4204E2494CB}"/>
    <dgm:cxn modelId="{93E6044C-9EB6-48DE-9379-7E16D6B1D2FF}" type="presOf" srcId="{4F276BDE-9626-4D55-8815-DFB07DD10579}" destId="{5D16BA17-5D54-4336-8E4F-6F0C300AE3C4}" srcOrd="0" destOrd="0" presId="urn:microsoft.com/office/officeart/2005/8/layout/vList2"/>
    <dgm:cxn modelId="{F059A554-A4F7-44FB-B16E-5DA62E6C8637}" srcId="{5F4C5203-5BB5-4E4E-9BCB-A432E837DC55}" destId="{7CD20C15-08C2-4CD1-B4B2-9677D6487083}" srcOrd="0" destOrd="0" parTransId="{FD466E2E-C003-4A91-98D9-AF4743EEA887}" sibTransId="{27B3E129-CE0A-44D2-BD68-9FA3DB5757C5}"/>
    <dgm:cxn modelId="{1DF7D757-04DB-491B-AE8C-6B6EA8D40736}" type="presOf" srcId="{4E0B6BE6-3B20-4852-8673-E084A7BE5451}" destId="{21612D7A-9F07-459C-82F0-F1C8EDAC2A4A}" srcOrd="0" destOrd="1" presId="urn:microsoft.com/office/officeart/2005/8/layout/vList2"/>
    <dgm:cxn modelId="{6F64F858-4C4D-48C4-8A0D-A5E9B3E4AF71}" srcId="{EE672873-6059-4E54-AA72-DCE3C243EC32}" destId="{19CD8D24-0EE0-4A4D-9CBE-7D28907FEF83}" srcOrd="0" destOrd="0" parTransId="{C51B2CD7-DFAC-4821-AD04-9DF63C720506}" sibTransId="{6FCEACB8-753C-4B12-9DA1-EB8FC3B2D83B}"/>
    <dgm:cxn modelId="{50473680-E1B0-4DE0-83A7-353C8E8A4B76}" type="presOf" srcId="{5F4C5203-5BB5-4E4E-9BCB-A432E837DC55}" destId="{D771E4E9-E6C3-465C-9117-5486B1C5A9F9}" srcOrd="0" destOrd="0" presId="urn:microsoft.com/office/officeart/2005/8/layout/vList2"/>
    <dgm:cxn modelId="{41FB829D-2A1D-4F70-9C31-ABEFE3B322F6}" srcId="{5F4C5203-5BB5-4E4E-9BCB-A432E837DC55}" destId="{7C03E48A-A550-4DAE-AD45-01CD7BAC755A}" srcOrd="1" destOrd="0" parTransId="{DBA536A1-85FA-4049-B681-153DC3191719}" sibTransId="{8BC0B037-5F02-4DBE-8F71-069ED804C921}"/>
    <dgm:cxn modelId="{0A89F9B3-3425-4375-B118-F394FE0D0AB8}" srcId="{4F276BDE-9626-4D55-8815-DFB07DD10579}" destId="{EE672873-6059-4E54-AA72-DCE3C243EC32}" srcOrd="1" destOrd="0" parTransId="{D5E75515-75F4-457D-8A2A-83AFC98F8678}" sibTransId="{E46D9AE7-253B-4263-83A4-35ED513BD8A9}"/>
    <dgm:cxn modelId="{75190DB7-D460-4718-9667-6728F6DC35A0}" type="presOf" srcId="{19CD8D24-0EE0-4A4D-9CBE-7D28907FEF83}" destId="{21612D7A-9F07-459C-82F0-F1C8EDAC2A4A}" srcOrd="0" destOrd="0" presId="urn:microsoft.com/office/officeart/2005/8/layout/vList2"/>
    <dgm:cxn modelId="{1D50EFDB-86E5-47D1-B170-338E6502EEDA}" type="presOf" srcId="{EE672873-6059-4E54-AA72-DCE3C243EC32}" destId="{BB84AA57-C556-46A4-B284-9596BC60B561}" srcOrd="0" destOrd="0" presId="urn:microsoft.com/office/officeart/2005/8/layout/vList2"/>
    <dgm:cxn modelId="{2BD76181-B377-41E3-9A4F-7BEA65BFF387}" type="presParOf" srcId="{5D16BA17-5D54-4336-8E4F-6F0C300AE3C4}" destId="{D771E4E9-E6C3-465C-9117-5486B1C5A9F9}" srcOrd="0" destOrd="0" presId="urn:microsoft.com/office/officeart/2005/8/layout/vList2"/>
    <dgm:cxn modelId="{FC12B4D3-B4E8-4915-9125-27F844CDDF58}" type="presParOf" srcId="{5D16BA17-5D54-4336-8E4F-6F0C300AE3C4}" destId="{F7363477-18E9-47D3-B5CF-6E84D05D2FBC}" srcOrd="1" destOrd="0" presId="urn:microsoft.com/office/officeart/2005/8/layout/vList2"/>
    <dgm:cxn modelId="{5375E987-39D5-47AC-B52B-63236C6C52DC}" type="presParOf" srcId="{5D16BA17-5D54-4336-8E4F-6F0C300AE3C4}" destId="{BB84AA57-C556-46A4-B284-9596BC60B561}" srcOrd="2" destOrd="0" presId="urn:microsoft.com/office/officeart/2005/8/layout/vList2"/>
    <dgm:cxn modelId="{778530F6-EAFD-4699-AC85-1BE0DD9F3AA4}" type="presParOf" srcId="{5D16BA17-5D54-4336-8E4F-6F0C300AE3C4}" destId="{21612D7A-9F07-459C-82F0-F1C8EDAC2A4A}" srcOrd="3" destOrd="0" presId="urn:microsoft.com/office/officeart/2005/8/layout/vList2"/>
    <dgm:cxn modelId="{193457E1-639F-4EE4-99C0-36A364AC53A9}" type="presParOf" srcId="{5D16BA17-5D54-4336-8E4F-6F0C300AE3C4}" destId="{25549FF9-62DF-4779-9141-5E4F7619FFB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93D4ED-12BD-45AF-9C4F-44967C16B89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43D32C2-0BD3-411E-A35D-4A665D203F3F}">
      <dgm:prSet/>
      <dgm:spPr/>
      <dgm:t>
        <a:bodyPr/>
        <a:lstStyle/>
        <a:p>
          <a:r>
            <a:rPr lang="en-US"/>
            <a:t>T-statistic = 2.71 &gt; 1.96</a:t>
          </a:r>
        </a:p>
      </dgm:t>
    </dgm:pt>
    <dgm:pt modelId="{FB8FB029-B39B-428B-8158-8098D36764CE}" type="parTrans" cxnId="{2BAF2B0E-4D2A-4B0E-B694-718AE41BA1C7}">
      <dgm:prSet/>
      <dgm:spPr/>
      <dgm:t>
        <a:bodyPr/>
        <a:lstStyle/>
        <a:p>
          <a:endParaRPr lang="en-US"/>
        </a:p>
      </dgm:t>
    </dgm:pt>
    <dgm:pt modelId="{E2594C83-B362-4DC1-9248-F8A8E7B069BD}" type="sibTrans" cxnId="{2BAF2B0E-4D2A-4B0E-B694-718AE41BA1C7}">
      <dgm:prSet/>
      <dgm:spPr/>
      <dgm:t>
        <a:bodyPr/>
        <a:lstStyle/>
        <a:p>
          <a:endParaRPr lang="en-US"/>
        </a:p>
      </dgm:t>
    </dgm:pt>
    <dgm:pt modelId="{890ED87D-A791-4A0F-AB0A-43CFDB524E51}">
      <dgm:prSet/>
      <dgm:spPr/>
      <dgm:t>
        <a:bodyPr/>
        <a:lstStyle/>
        <a:p>
          <a:r>
            <a:rPr lang="en-US"/>
            <a:t>P-value = 0.0067 &lt; 0.05 </a:t>
          </a:r>
        </a:p>
      </dgm:t>
    </dgm:pt>
    <dgm:pt modelId="{A96614F1-B80A-4EA1-80F8-F9291F2AD6B5}" type="parTrans" cxnId="{AA0ECDE9-A752-4807-B9DF-3CFBD16C3E57}">
      <dgm:prSet/>
      <dgm:spPr/>
      <dgm:t>
        <a:bodyPr/>
        <a:lstStyle/>
        <a:p>
          <a:endParaRPr lang="en-US"/>
        </a:p>
      </dgm:t>
    </dgm:pt>
    <dgm:pt modelId="{4074B0E4-B094-46AA-8E4D-4A3E10C72976}" type="sibTrans" cxnId="{AA0ECDE9-A752-4807-B9DF-3CFBD16C3E57}">
      <dgm:prSet/>
      <dgm:spPr/>
      <dgm:t>
        <a:bodyPr/>
        <a:lstStyle/>
        <a:p>
          <a:endParaRPr lang="en-US"/>
        </a:p>
      </dgm:t>
    </dgm:pt>
    <dgm:pt modelId="{95443F44-5C64-4C24-91D8-414F2BFF8467}">
      <dgm:prSet/>
      <dgm:spPr/>
      <dgm:t>
        <a:bodyPr/>
        <a:lstStyle/>
        <a:p>
          <a:r>
            <a:rPr lang="en-US"/>
            <a:t>Based on these results, the null hypothesis is rejected. </a:t>
          </a:r>
        </a:p>
      </dgm:t>
    </dgm:pt>
    <dgm:pt modelId="{CB1348A1-DCDB-457D-BD6C-3992A5CA3897}" type="parTrans" cxnId="{9D21DC91-4C9B-4FC1-96A9-545E05EA4271}">
      <dgm:prSet/>
      <dgm:spPr/>
      <dgm:t>
        <a:bodyPr/>
        <a:lstStyle/>
        <a:p>
          <a:endParaRPr lang="en-US"/>
        </a:p>
      </dgm:t>
    </dgm:pt>
    <dgm:pt modelId="{C4F6D6E1-BDD7-4853-9E43-5FB14C6F7C98}" type="sibTrans" cxnId="{9D21DC91-4C9B-4FC1-96A9-545E05EA4271}">
      <dgm:prSet/>
      <dgm:spPr/>
      <dgm:t>
        <a:bodyPr/>
        <a:lstStyle/>
        <a:p>
          <a:endParaRPr lang="en-US"/>
        </a:p>
      </dgm:t>
    </dgm:pt>
    <dgm:pt modelId="{C09A1008-5DB2-4FEE-A28F-0C379B5A5D8D}">
      <dgm:prSet/>
      <dgm:spPr/>
      <dgm:t>
        <a:bodyPr/>
        <a:lstStyle/>
        <a:p>
          <a:r>
            <a:rPr lang="en-US" dirty="0"/>
            <a:t>I conclude that the two groups are significantly different from each other in terms of their credit scores.</a:t>
          </a:r>
        </a:p>
      </dgm:t>
    </dgm:pt>
    <dgm:pt modelId="{7EB78F0E-C78F-410A-9147-27E56645F1C5}" type="parTrans" cxnId="{D923139C-11C6-4C58-A1E4-0CB4A4292602}">
      <dgm:prSet/>
      <dgm:spPr/>
      <dgm:t>
        <a:bodyPr/>
        <a:lstStyle/>
        <a:p>
          <a:endParaRPr lang="en-US"/>
        </a:p>
      </dgm:t>
    </dgm:pt>
    <dgm:pt modelId="{A478E5D5-166F-48CE-8E37-A22DD9E0A274}" type="sibTrans" cxnId="{D923139C-11C6-4C58-A1E4-0CB4A4292602}">
      <dgm:prSet/>
      <dgm:spPr/>
      <dgm:t>
        <a:bodyPr/>
        <a:lstStyle/>
        <a:p>
          <a:endParaRPr lang="en-US"/>
        </a:p>
      </dgm:t>
    </dgm:pt>
    <dgm:pt modelId="{72650614-6C60-4DC4-AE1F-0728C282C800}">
      <dgm:prSet/>
      <dgm:spPr/>
      <dgm:t>
        <a:bodyPr/>
        <a:lstStyle/>
        <a:p>
          <a:r>
            <a:rPr lang="en-US"/>
            <a:t>The implications and insights from this conclusion are discussed in the next slide</a:t>
          </a:r>
        </a:p>
      </dgm:t>
    </dgm:pt>
    <dgm:pt modelId="{A7E73A6C-48DF-47C2-A571-3A86CFAB3F29}" type="parTrans" cxnId="{D3D26414-455A-465B-A457-11DC8B0AE135}">
      <dgm:prSet/>
      <dgm:spPr/>
      <dgm:t>
        <a:bodyPr/>
        <a:lstStyle/>
        <a:p>
          <a:endParaRPr lang="en-US"/>
        </a:p>
      </dgm:t>
    </dgm:pt>
    <dgm:pt modelId="{5A640BA2-B7B2-4D45-8E52-231EE791BB02}" type="sibTrans" cxnId="{D3D26414-455A-465B-A457-11DC8B0AE135}">
      <dgm:prSet/>
      <dgm:spPr/>
      <dgm:t>
        <a:bodyPr/>
        <a:lstStyle/>
        <a:p>
          <a:endParaRPr lang="en-US"/>
        </a:p>
      </dgm:t>
    </dgm:pt>
    <dgm:pt modelId="{DC146221-0532-4703-BAF3-F6D593C50E16}">
      <dgm:prSet/>
      <dgm:spPr/>
      <dgm:t>
        <a:bodyPr/>
        <a:lstStyle/>
        <a:p>
          <a:r>
            <a:rPr lang="en-US"/>
            <a:t>The 95% confidence interval of the difference in means is estimated between 1.7 and 11.3. </a:t>
          </a:r>
        </a:p>
      </dgm:t>
    </dgm:pt>
    <dgm:pt modelId="{B977643B-61DF-4BE3-9E0F-8C7661DFCA4E}" type="parTrans" cxnId="{ADE7B432-6CCF-4E19-881A-28EA24B1F0F5}">
      <dgm:prSet/>
      <dgm:spPr/>
      <dgm:t>
        <a:bodyPr/>
        <a:lstStyle/>
        <a:p>
          <a:endParaRPr lang="en-US"/>
        </a:p>
      </dgm:t>
    </dgm:pt>
    <dgm:pt modelId="{DE16BE4E-FE6F-46E9-9332-EFF40A68D548}" type="sibTrans" cxnId="{ADE7B432-6CCF-4E19-881A-28EA24B1F0F5}">
      <dgm:prSet/>
      <dgm:spPr/>
      <dgm:t>
        <a:bodyPr/>
        <a:lstStyle/>
        <a:p>
          <a:endParaRPr lang="en-US"/>
        </a:p>
      </dgm:t>
    </dgm:pt>
    <dgm:pt modelId="{CF29B92B-3704-4A63-8C9C-E631C31483B9}" type="pres">
      <dgm:prSet presAssocID="{E793D4ED-12BD-45AF-9C4F-44967C16B89C}" presName="diagram" presStyleCnt="0">
        <dgm:presLayoutVars>
          <dgm:dir/>
          <dgm:resizeHandles val="exact"/>
        </dgm:presLayoutVars>
      </dgm:prSet>
      <dgm:spPr/>
    </dgm:pt>
    <dgm:pt modelId="{6717D19F-B378-45DD-BACA-9A766BD480A1}" type="pres">
      <dgm:prSet presAssocID="{143D32C2-0BD3-411E-A35D-4A665D203F3F}" presName="node" presStyleLbl="node1" presStyleIdx="0" presStyleCnt="6">
        <dgm:presLayoutVars>
          <dgm:bulletEnabled val="1"/>
        </dgm:presLayoutVars>
      </dgm:prSet>
      <dgm:spPr/>
    </dgm:pt>
    <dgm:pt modelId="{85709F07-C72D-41DC-974A-5980340EAFA6}" type="pres">
      <dgm:prSet presAssocID="{E2594C83-B362-4DC1-9248-F8A8E7B069BD}" presName="sibTrans" presStyleCnt="0"/>
      <dgm:spPr/>
    </dgm:pt>
    <dgm:pt modelId="{7C7FF0EF-C5E1-42A2-A959-9B3BB786520F}" type="pres">
      <dgm:prSet presAssocID="{890ED87D-A791-4A0F-AB0A-43CFDB524E51}" presName="node" presStyleLbl="node1" presStyleIdx="1" presStyleCnt="6">
        <dgm:presLayoutVars>
          <dgm:bulletEnabled val="1"/>
        </dgm:presLayoutVars>
      </dgm:prSet>
      <dgm:spPr/>
    </dgm:pt>
    <dgm:pt modelId="{78894D10-59D7-414D-A8C0-BAB9FCD5F1AF}" type="pres">
      <dgm:prSet presAssocID="{4074B0E4-B094-46AA-8E4D-4A3E10C72976}" presName="sibTrans" presStyleCnt="0"/>
      <dgm:spPr/>
    </dgm:pt>
    <dgm:pt modelId="{8344133D-41FB-4749-989E-9D8696DD8929}" type="pres">
      <dgm:prSet presAssocID="{95443F44-5C64-4C24-91D8-414F2BFF8467}" presName="node" presStyleLbl="node1" presStyleIdx="2" presStyleCnt="6">
        <dgm:presLayoutVars>
          <dgm:bulletEnabled val="1"/>
        </dgm:presLayoutVars>
      </dgm:prSet>
      <dgm:spPr/>
    </dgm:pt>
    <dgm:pt modelId="{936E117A-E8F3-43E6-A1CF-CA3B1000E163}" type="pres">
      <dgm:prSet presAssocID="{C4F6D6E1-BDD7-4853-9E43-5FB14C6F7C98}" presName="sibTrans" presStyleCnt="0"/>
      <dgm:spPr/>
    </dgm:pt>
    <dgm:pt modelId="{2CF3B0AF-FFD7-4EB7-B25B-5727B73676F4}" type="pres">
      <dgm:prSet presAssocID="{DC146221-0532-4703-BAF3-F6D593C50E16}" presName="node" presStyleLbl="node1" presStyleIdx="3" presStyleCnt="6">
        <dgm:presLayoutVars>
          <dgm:bulletEnabled val="1"/>
        </dgm:presLayoutVars>
      </dgm:prSet>
      <dgm:spPr/>
    </dgm:pt>
    <dgm:pt modelId="{C88D5272-BC88-4476-AC5A-DBF32968CCC9}" type="pres">
      <dgm:prSet presAssocID="{DE16BE4E-FE6F-46E9-9332-EFF40A68D548}" presName="sibTrans" presStyleCnt="0"/>
      <dgm:spPr/>
    </dgm:pt>
    <dgm:pt modelId="{76BAA24C-24E7-4C2D-BC5F-DA573EE25FC9}" type="pres">
      <dgm:prSet presAssocID="{C09A1008-5DB2-4FEE-A28F-0C379B5A5D8D}" presName="node" presStyleLbl="node1" presStyleIdx="4" presStyleCnt="6">
        <dgm:presLayoutVars>
          <dgm:bulletEnabled val="1"/>
        </dgm:presLayoutVars>
      </dgm:prSet>
      <dgm:spPr/>
    </dgm:pt>
    <dgm:pt modelId="{FE975C29-2974-4DDC-BD67-09E4B475AB0E}" type="pres">
      <dgm:prSet presAssocID="{A478E5D5-166F-48CE-8E37-A22DD9E0A274}" presName="sibTrans" presStyleCnt="0"/>
      <dgm:spPr/>
    </dgm:pt>
    <dgm:pt modelId="{97492355-B45D-4FBE-82CE-5E395E8C169A}" type="pres">
      <dgm:prSet presAssocID="{72650614-6C60-4DC4-AE1F-0728C282C800}" presName="node" presStyleLbl="node1" presStyleIdx="5" presStyleCnt="6">
        <dgm:presLayoutVars>
          <dgm:bulletEnabled val="1"/>
        </dgm:presLayoutVars>
      </dgm:prSet>
      <dgm:spPr/>
    </dgm:pt>
  </dgm:ptLst>
  <dgm:cxnLst>
    <dgm:cxn modelId="{832C1301-201F-4CB6-98D8-842975472C10}" type="presOf" srcId="{72650614-6C60-4DC4-AE1F-0728C282C800}" destId="{97492355-B45D-4FBE-82CE-5E395E8C169A}" srcOrd="0" destOrd="0" presId="urn:microsoft.com/office/officeart/2005/8/layout/default"/>
    <dgm:cxn modelId="{2BAF2B0E-4D2A-4B0E-B694-718AE41BA1C7}" srcId="{E793D4ED-12BD-45AF-9C4F-44967C16B89C}" destId="{143D32C2-0BD3-411E-A35D-4A665D203F3F}" srcOrd="0" destOrd="0" parTransId="{FB8FB029-B39B-428B-8158-8098D36764CE}" sibTransId="{E2594C83-B362-4DC1-9248-F8A8E7B069BD}"/>
    <dgm:cxn modelId="{D3D26414-455A-465B-A457-11DC8B0AE135}" srcId="{E793D4ED-12BD-45AF-9C4F-44967C16B89C}" destId="{72650614-6C60-4DC4-AE1F-0728C282C800}" srcOrd="5" destOrd="0" parTransId="{A7E73A6C-48DF-47C2-A571-3A86CFAB3F29}" sibTransId="{5A640BA2-B7B2-4D45-8E52-231EE791BB02}"/>
    <dgm:cxn modelId="{ADE7B432-6CCF-4E19-881A-28EA24B1F0F5}" srcId="{E793D4ED-12BD-45AF-9C4F-44967C16B89C}" destId="{DC146221-0532-4703-BAF3-F6D593C50E16}" srcOrd="3" destOrd="0" parTransId="{B977643B-61DF-4BE3-9E0F-8C7661DFCA4E}" sibTransId="{DE16BE4E-FE6F-46E9-9332-EFF40A68D548}"/>
    <dgm:cxn modelId="{BB678688-6CC7-42EC-B419-985883707C09}" type="presOf" srcId="{C09A1008-5DB2-4FEE-A28F-0C379B5A5D8D}" destId="{76BAA24C-24E7-4C2D-BC5F-DA573EE25FC9}" srcOrd="0" destOrd="0" presId="urn:microsoft.com/office/officeart/2005/8/layout/default"/>
    <dgm:cxn modelId="{9D21DC91-4C9B-4FC1-96A9-545E05EA4271}" srcId="{E793D4ED-12BD-45AF-9C4F-44967C16B89C}" destId="{95443F44-5C64-4C24-91D8-414F2BFF8467}" srcOrd="2" destOrd="0" parTransId="{CB1348A1-DCDB-457D-BD6C-3992A5CA3897}" sibTransId="{C4F6D6E1-BDD7-4853-9E43-5FB14C6F7C98}"/>
    <dgm:cxn modelId="{D923139C-11C6-4C58-A1E4-0CB4A4292602}" srcId="{E793D4ED-12BD-45AF-9C4F-44967C16B89C}" destId="{C09A1008-5DB2-4FEE-A28F-0C379B5A5D8D}" srcOrd="4" destOrd="0" parTransId="{7EB78F0E-C78F-410A-9147-27E56645F1C5}" sibTransId="{A478E5D5-166F-48CE-8E37-A22DD9E0A274}"/>
    <dgm:cxn modelId="{394916A2-E4D2-4C94-9851-B235D547EC6C}" type="presOf" srcId="{143D32C2-0BD3-411E-A35D-4A665D203F3F}" destId="{6717D19F-B378-45DD-BACA-9A766BD480A1}" srcOrd="0" destOrd="0" presId="urn:microsoft.com/office/officeart/2005/8/layout/default"/>
    <dgm:cxn modelId="{D6FDA0C2-E11B-4FFC-BBFD-856F3972D6F0}" type="presOf" srcId="{95443F44-5C64-4C24-91D8-414F2BFF8467}" destId="{8344133D-41FB-4749-989E-9D8696DD8929}" srcOrd="0" destOrd="0" presId="urn:microsoft.com/office/officeart/2005/8/layout/default"/>
    <dgm:cxn modelId="{33EAF3CB-F239-4397-ACBB-DBCE7EBF5AD6}" type="presOf" srcId="{DC146221-0532-4703-BAF3-F6D593C50E16}" destId="{2CF3B0AF-FFD7-4EB7-B25B-5727B73676F4}" srcOrd="0" destOrd="0" presId="urn:microsoft.com/office/officeart/2005/8/layout/default"/>
    <dgm:cxn modelId="{77A371CF-89FB-49F2-9A5B-9C32E4F9DECA}" type="presOf" srcId="{890ED87D-A791-4A0F-AB0A-43CFDB524E51}" destId="{7C7FF0EF-C5E1-42A2-A959-9B3BB786520F}" srcOrd="0" destOrd="0" presId="urn:microsoft.com/office/officeart/2005/8/layout/default"/>
    <dgm:cxn modelId="{F18DD7CF-6024-49AD-90C3-9233F908F09B}" type="presOf" srcId="{E793D4ED-12BD-45AF-9C4F-44967C16B89C}" destId="{CF29B92B-3704-4A63-8C9C-E631C31483B9}" srcOrd="0" destOrd="0" presId="urn:microsoft.com/office/officeart/2005/8/layout/default"/>
    <dgm:cxn modelId="{AA0ECDE9-A752-4807-B9DF-3CFBD16C3E57}" srcId="{E793D4ED-12BD-45AF-9C4F-44967C16B89C}" destId="{890ED87D-A791-4A0F-AB0A-43CFDB524E51}" srcOrd="1" destOrd="0" parTransId="{A96614F1-B80A-4EA1-80F8-F9291F2AD6B5}" sibTransId="{4074B0E4-B094-46AA-8E4D-4A3E10C72976}"/>
    <dgm:cxn modelId="{9C0AB55C-85B3-4889-809E-58CF208ABCD7}" type="presParOf" srcId="{CF29B92B-3704-4A63-8C9C-E631C31483B9}" destId="{6717D19F-B378-45DD-BACA-9A766BD480A1}" srcOrd="0" destOrd="0" presId="urn:microsoft.com/office/officeart/2005/8/layout/default"/>
    <dgm:cxn modelId="{A5A2EDB7-DD45-4333-9600-8F875BE257C9}" type="presParOf" srcId="{CF29B92B-3704-4A63-8C9C-E631C31483B9}" destId="{85709F07-C72D-41DC-974A-5980340EAFA6}" srcOrd="1" destOrd="0" presId="urn:microsoft.com/office/officeart/2005/8/layout/default"/>
    <dgm:cxn modelId="{89E9E7F1-919C-471F-84EF-1E9119C465A8}" type="presParOf" srcId="{CF29B92B-3704-4A63-8C9C-E631C31483B9}" destId="{7C7FF0EF-C5E1-42A2-A959-9B3BB786520F}" srcOrd="2" destOrd="0" presId="urn:microsoft.com/office/officeart/2005/8/layout/default"/>
    <dgm:cxn modelId="{79A5205A-867A-4CA1-9BB7-BE0AF473D35A}" type="presParOf" srcId="{CF29B92B-3704-4A63-8C9C-E631C31483B9}" destId="{78894D10-59D7-414D-A8C0-BAB9FCD5F1AF}" srcOrd="3" destOrd="0" presId="urn:microsoft.com/office/officeart/2005/8/layout/default"/>
    <dgm:cxn modelId="{A916AA2D-9DF4-4CA6-87B8-C9761A8340FC}" type="presParOf" srcId="{CF29B92B-3704-4A63-8C9C-E631C31483B9}" destId="{8344133D-41FB-4749-989E-9D8696DD8929}" srcOrd="4" destOrd="0" presId="urn:microsoft.com/office/officeart/2005/8/layout/default"/>
    <dgm:cxn modelId="{F56A83DE-D984-49E7-B96C-D8E18A34DD18}" type="presParOf" srcId="{CF29B92B-3704-4A63-8C9C-E631C31483B9}" destId="{936E117A-E8F3-43E6-A1CF-CA3B1000E163}" srcOrd="5" destOrd="0" presId="urn:microsoft.com/office/officeart/2005/8/layout/default"/>
    <dgm:cxn modelId="{92F5498E-C7A8-47DE-837E-61E77B99A24E}" type="presParOf" srcId="{CF29B92B-3704-4A63-8C9C-E631C31483B9}" destId="{2CF3B0AF-FFD7-4EB7-B25B-5727B73676F4}" srcOrd="6" destOrd="0" presId="urn:microsoft.com/office/officeart/2005/8/layout/default"/>
    <dgm:cxn modelId="{C99C0A65-79E2-42D6-AE2D-853DFFC6F601}" type="presParOf" srcId="{CF29B92B-3704-4A63-8C9C-E631C31483B9}" destId="{C88D5272-BC88-4476-AC5A-DBF32968CCC9}" srcOrd="7" destOrd="0" presId="urn:microsoft.com/office/officeart/2005/8/layout/default"/>
    <dgm:cxn modelId="{80E1CC8A-CD07-4CF0-B62A-950BF38D7656}" type="presParOf" srcId="{CF29B92B-3704-4A63-8C9C-E631C31483B9}" destId="{76BAA24C-24E7-4C2D-BC5F-DA573EE25FC9}" srcOrd="8" destOrd="0" presId="urn:microsoft.com/office/officeart/2005/8/layout/default"/>
    <dgm:cxn modelId="{60AC4423-699F-4E80-B506-74C147E9AC15}" type="presParOf" srcId="{CF29B92B-3704-4A63-8C9C-E631C31483B9}" destId="{FE975C29-2974-4DDC-BD67-09E4B475AB0E}" srcOrd="9" destOrd="0" presId="urn:microsoft.com/office/officeart/2005/8/layout/default"/>
    <dgm:cxn modelId="{852664AB-5D99-4355-915E-76F280A5A52D}" type="presParOf" srcId="{CF29B92B-3704-4A63-8C9C-E631C31483B9}" destId="{97492355-B45D-4FBE-82CE-5E395E8C169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9DE9F2-B885-4EE7-ADB9-05C96C0004C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97F4C6E-C8D7-4C05-882F-015C74883DF5}">
      <dgm:prSet/>
      <dgm:spPr/>
      <dgm:t>
        <a:bodyPr/>
        <a:lstStyle/>
        <a:p>
          <a:r>
            <a:rPr lang="en-US" dirty="0"/>
            <a:t>From my conclusion, the fact that the two groups of customers are significantly different from each other is established.</a:t>
          </a:r>
        </a:p>
      </dgm:t>
    </dgm:pt>
    <dgm:pt modelId="{CE40CC23-0A69-4676-9DB6-478517FE0C58}" type="parTrans" cxnId="{BF977FAC-624B-4EA7-B859-CD31AEDA0D1D}">
      <dgm:prSet/>
      <dgm:spPr/>
      <dgm:t>
        <a:bodyPr/>
        <a:lstStyle/>
        <a:p>
          <a:endParaRPr lang="en-US"/>
        </a:p>
      </dgm:t>
    </dgm:pt>
    <dgm:pt modelId="{170B83A6-6503-4371-BB67-882E8A709F0A}" type="sibTrans" cxnId="{BF977FAC-624B-4EA7-B859-CD31AEDA0D1D}">
      <dgm:prSet/>
      <dgm:spPr/>
      <dgm:t>
        <a:bodyPr/>
        <a:lstStyle/>
        <a:p>
          <a:endParaRPr lang="en-US"/>
        </a:p>
      </dgm:t>
    </dgm:pt>
    <dgm:pt modelId="{A3EAA23D-5FE2-435E-A2C8-FAE75B34B918}">
      <dgm:prSet/>
      <dgm:spPr/>
      <dgm:t>
        <a:bodyPr/>
        <a:lstStyle/>
        <a:p>
          <a:r>
            <a:rPr lang="en-US" dirty="0"/>
            <a:t>This conclusion implies that high or low credit score is a good indicator of which customers will be loyal to the bank.</a:t>
          </a:r>
        </a:p>
      </dgm:t>
    </dgm:pt>
    <dgm:pt modelId="{B6DA2CED-2041-44B8-8C2A-DA324D0AA0A5}" type="parTrans" cxnId="{92501A73-832D-4330-BC98-10AF88C11D4A}">
      <dgm:prSet/>
      <dgm:spPr/>
      <dgm:t>
        <a:bodyPr/>
        <a:lstStyle/>
        <a:p>
          <a:endParaRPr lang="en-US"/>
        </a:p>
      </dgm:t>
    </dgm:pt>
    <dgm:pt modelId="{53257455-F204-48C9-9F03-DC9FCFDACCC6}" type="sibTrans" cxnId="{92501A73-832D-4330-BC98-10AF88C11D4A}">
      <dgm:prSet/>
      <dgm:spPr/>
      <dgm:t>
        <a:bodyPr/>
        <a:lstStyle/>
        <a:p>
          <a:endParaRPr lang="en-US"/>
        </a:p>
      </dgm:t>
    </dgm:pt>
    <dgm:pt modelId="{8533BB52-CE52-41DE-BB65-8B64904CB2DF}">
      <dgm:prSet/>
      <dgm:spPr/>
      <dgm:t>
        <a:bodyPr/>
        <a:lstStyle/>
        <a:p>
          <a:r>
            <a:rPr lang="en-US" dirty="0"/>
            <a:t>If the bank is interested in retaining customers, credit scores must be factored into customer retention programs.</a:t>
          </a:r>
        </a:p>
      </dgm:t>
    </dgm:pt>
    <dgm:pt modelId="{3122AC4B-BB79-4DFA-8433-94F3A99253E5}" type="parTrans" cxnId="{0BCE34C9-9CB1-42DE-8849-030F5288AC7D}">
      <dgm:prSet/>
      <dgm:spPr/>
      <dgm:t>
        <a:bodyPr/>
        <a:lstStyle/>
        <a:p>
          <a:endParaRPr lang="en-US"/>
        </a:p>
      </dgm:t>
    </dgm:pt>
    <dgm:pt modelId="{DED3BC78-CF57-471B-812C-90474B81FB63}" type="sibTrans" cxnId="{0BCE34C9-9CB1-42DE-8849-030F5288AC7D}">
      <dgm:prSet/>
      <dgm:spPr/>
      <dgm:t>
        <a:bodyPr/>
        <a:lstStyle/>
        <a:p>
          <a:endParaRPr lang="en-US"/>
        </a:p>
      </dgm:t>
    </dgm:pt>
    <dgm:pt modelId="{0EFF8373-0BBA-4984-B51C-2432AA0C997B}">
      <dgm:prSet/>
      <dgm:spPr/>
      <dgm:t>
        <a:bodyPr/>
        <a:lstStyle/>
        <a:p>
          <a:r>
            <a:rPr lang="en-US" dirty="0"/>
            <a:t>Credit scores are important indicators to customer loyalty; however, other factors may also affect this. Further research is required to identify other factors.</a:t>
          </a:r>
        </a:p>
      </dgm:t>
    </dgm:pt>
    <dgm:pt modelId="{6E392C3C-7733-4686-B529-03F3BE771D47}" type="parTrans" cxnId="{171DCF9F-4292-4275-AA09-A1D46A0E4B15}">
      <dgm:prSet/>
      <dgm:spPr/>
      <dgm:t>
        <a:bodyPr/>
        <a:lstStyle/>
        <a:p>
          <a:endParaRPr lang="en-US"/>
        </a:p>
      </dgm:t>
    </dgm:pt>
    <dgm:pt modelId="{1256C740-8303-42CF-9C73-7E70CE9FFEEF}" type="sibTrans" cxnId="{171DCF9F-4292-4275-AA09-A1D46A0E4B15}">
      <dgm:prSet/>
      <dgm:spPr/>
      <dgm:t>
        <a:bodyPr/>
        <a:lstStyle/>
        <a:p>
          <a:endParaRPr lang="en-US"/>
        </a:p>
      </dgm:t>
    </dgm:pt>
    <dgm:pt modelId="{0B44CC8D-C4A4-44DE-BA1A-2B6568090927}" type="pres">
      <dgm:prSet presAssocID="{3F9DE9F2-B885-4EE7-ADB9-05C96C0004C8}" presName="root" presStyleCnt="0">
        <dgm:presLayoutVars>
          <dgm:dir/>
          <dgm:resizeHandles val="exact"/>
        </dgm:presLayoutVars>
      </dgm:prSet>
      <dgm:spPr/>
    </dgm:pt>
    <dgm:pt modelId="{1DDCFEAB-9900-477A-BCFD-6FDD9871738A}" type="pres">
      <dgm:prSet presAssocID="{3F9DE9F2-B885-4EE7-ADB9-05C96C0004C8}" presName="container" presStyleCnt="0">
        <dgm:presLayoutVars>
          <dgm:dir/>
          <dgm:resizeHandles val="exact"/>
        </dgm:presLayoutVars>
      </dgm:prSet>
      <dgm:spPr/>
    </dgm:pt>
    <dgm:pt modelId="{523E9C93-4C58-4999-B3A9-4E6940DC8893}" type="pres">
      <dgm:prSet presAssocID="{D97F4C6E-C8D7-4C05-882F-015C74883DF5}" presName="compNode" presStyleCnt="0"/>
      <dgm:spPr/>
    </dgm:pt>
    <dgm:pt modelId="{2FFCE7D7-0CFD-496A-A0EB-4BADF7F77E1C}" type="pres">
      <dgm:prSet presAssocID="{D97F4C6E-C8D7-4C05-882F-015C74883DF5}" presName="iconBgRect" presStyleLbl="bgShp" presStyleIdx="0" presStyleCnt="4"/>
      <dgm:spPr/>
    </dgm:pt>
    <dgm:pt modelId="{97079AE2-FBBC-44FB-B328-054749D213B3}" type="pres">
      <dgm:prSet presAssocID="{D97F4C6E-C8D7-4C05-882F-015C74883DF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C2779F52-71F9-4A5B-AAA0-9D2CB50B931F}" type="pres">
      <dgm:prSet presAssocID="{D97F4C6E-C8D7-4C05-882F-015C74883DF5}" presName="spaceRect" presStyleCnt="0"/>
      <dgm:spPr/>
    </dgm:pt>
    <dgm:pt modelId="{A3CE416A-A6E4-4B99-AE86-963CD05020DD}" type="pres">
      <dgm:prSet presAssocID="{D97F4C6E-C8D7-4C05-882F-015C74883DF5}" presName="textRect" presStyleLbl="revTx" presStyleIdx="0" presStyleCnt="4">
        <dgm:presLayoutVars>
          <dgm:chMax val="1"/>
          <dgm:chPref val="1"/>
        </dgm:presLayoutVars>
      </dgm:prSet>
      <dgm:spPr/>
    </dgm:pt>
    <dgm:pt modelId="{2C0A0BA2-F423-4F54-83E2-0D8D855D73EC}" type="pres">
      <dgm:prSet presAssocID="{170B83A6-6503-4371-BB67-882E8A709F0A}" presName="sibTrans" presStyleLbl="sibTrans2D1" presStyleIdx="0" presStyleCnt="0"/>
      <dgm:spPr/>
    </dgm:pt>
    <dgm:pt modelId="{77F2CD61-6244-4DA9-872A-0B27C6334ABF}" type="pres">
      <dgm:prSet presAssocID="{A3EAA23D-5FE2-435E-A2C8-FAE75B34B918}" presName="compNode" presStyleCnt="0"/>
      <dgm:spPr/>
    </dgm:pt>
    <dgm:pt modelId="{5FF17D8D-09CA-4241-AFE4-D6062E3F89D8}" type="pres">
      <dgm:prSet presAssocID="{A3EAA23D-5FE2-435E-A2C8-FAE75B34B918}" presName="iconBgRect" presStyleLbl="bgShp" presStyleIdx="1" presStyleCnt="4"/>
      <dgm:spPr/>
    </dgm:pt>
    <dgm:pt modelId="{871E424A-5413-4D58-9D0C-062A1C75FA78}" type="pres">
      <dgm:prSet presAssocID="{A3EAA23D-5FE2-435E-A2C8-FAE75B34B9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3EA33FC-84CF-4928-A482-B7D27BF9C473}" type="pres">
      <dgm:prSet presAssocID="{A3EAA23D-5FE2-435E-A2C8-FAE75B34B918}" presName="spaceRect" presStyleCnt="0"/>
      <dgm:spPr/>
    </dgm:pt>
    <dgm:pt modelId="{6EB06433-7D9F-4AAA-8BC0-368DF1E0C50F}" type="pres">
      <dgm:prSet presAssocID="{A3EAA23D-5FE2-435E-A2C8-FAE75B34B918}" presName="textRect" presStyleLbl="revTx" presStyleIdx="1" presStyleCnt="4">
        <dgm:presLayoutVars>
          <dgm:chMax val="1"/>
          <dgm:chPref val="1"/>
        </dgm:presLayoutVars>
      </dgm:prSet>
      <dgm:spPr/>
    </dgm:pt>
    <dgm:pt modelId="{A1844F28-3322-431B-B220-F81A30212DB9}" type="pres">
      <dgm:prSet presAssocID="{53257455-F204-48C9-9F03-DC9FCFDACCC6}" presName="sibTrans" presStyleLbl="sibTrans2D1" presStyleIdx="0" presStyleCnt="0"/>
      <dgm:spPr/>
    </dgm:pt>
    <dgm:pt modelId="{6EB2CFE0-0CD7-4653-9460-3FDB03A2C606}" type="pres">
      <dgm:prSet presAssocID="{8533BB52-CE52-41DE-BB65-8B64904CB2DF}" presName="compNode" presStyleCnt="0"/>
      <dgm:spPr/>
    </dgm:pt>
    <dgm:pt modelId="{DBC46F32-9654-484D-B4C6-591E03D6FB06}" type="pres">
      <dgm:prSet presAssocID="{8533BB52-CE52-41DE-BB65-8B64904CB2DF}" presName="iconBgRect" presStyleLbl="bgShp" presStyleIdx="2" presStyleCnt="4"/>
      <dgm:spPr/>
    </dgm:pt>
    <dgm:pt modelId="{40E6A95B-410F-4D4A-9C19-C0F0A6270E2B}" type="pres">
      <dgm:prSet presAssocID="{8533BB52-CE52-41DE-BB65-8B64904CB2D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865636EC-6601-41A9-AE25-6D30272C732A}" type="pres">
      <dgm:prSet presAssocID="{8533BB52-CE52-41DE-BB65-8B64904CB2DF}" presName="spaceRect" presStyleCnt="0"/>
      <dgm:spPr/>
    </dgm:pt>
    <dgm:pt modelId="{8BC4D147-82D9-48EE-8F3D-1FD5721D14C1}" type="pres">
      <dgm:prSet presAssocID="{8533BB52-CE52-41DE-BB65-8B64904CB2DF}" presName="textRect" presStyleLbl="revTx" presStyleIdx="2" presStyleCnt="4">
        <dgm:presLayoutVars>
          <dgm:chMax val="1"/>
          <dgm:chPref val="1"/>
        </dgm:presLayoutVars>
      </dgm:prSet>
      <dgm:spPr/>
    </dgm:pt>
    <dgm:pt modelId="{4F20B8FD-137C-447B-9E49-732088A82E24}" type="pres">
      <dgm:prSet presAssocID="{DED3BC78-CF57-471B-812C-90474B81FB63}" presName="sibTrans" presStyleLbl="sibTrans2D1" presStyleIdx="0" presStyleCnt="0"/>
      <dgm:spPr/>
    </dgm:pt>
    <dgm:pt modelId="{DF95BC7D-A7FA-4631-81EB-8DDC8F48136B}" type="pres">
      <dgm:prSet presAssocID="{0EFF8373-0BBA-4984-B51C-2432AA0C997B}" presName="compNode" presStyleCnt="0"/>
      <dgm:spPr/>
    </dgm:pt>
    <dgm:pt modelId="{43B6B668-BFE8-4D72-AB1E-64284D6E238C}" type="pres">
      <dgm:prSet presAssocID="{0EFF8373-0BBA-4984-B51C-2432AA0C997B}" presName="iconBgRect" presStyleLbl="bgShp" presStyleIdx="3" presStyleCnt="4"/>
      <dgm:spPr/>
    </dgm:pt>
    <dgm:pt modelId="{335927A5-FD1E-4FAC-8D55-ABDDA093F637}" type="pres">
      <dgm:prSet presAssocID="{0EFF8373-0BBA-4984-B51C-2432AA0C997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77BD41B0-DFFD-4D60-A8E7-D72CE450BCE6}" type="pres">
      <dgm:prSet presAssocID="{0EFF8373-0BBA-4984-B51C-2432AA0C997B}" presName="spaceRect" presStyleCnt="0"/>
      <dgm:spPr/>
    </dgm:pt>
    <dgm:pt modelId="{A145ECF7-35CE-4D80-81A7-D8E243FCDC75}" type="pres">
      <dgm:prSet presAssocID="{0EFF8373-0BBA-4984-B51C-2432AA0C997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BBC9B09-A296-4889-B87C-C4BF41B26071}" type="presOf" srcId="{8533BB52-CE52-41DE-BB65-8B64904CB2DF}" destId="{8BC4D147-82D9-48EE-8F3D-1FD5721D14C1}" srcOrd="0" destOrd="0" presId="urn:microsoft.com/office/officeart/2018/2/layout/IconCircleList"/>
    <dgm:cxn modelId="{F3A2130A-97B7-49FB-8913-4163275F5EEA}" type="presOf" srcId="{0EFF8373-0BBA-4984-B51C-2432AA0C997B}" destId="{A145ECF7-35CE-4D80-81A7-D8E243FCDC75}" srcOrd="0" destOrd="0" presId="urn:microsoft.com/office/officeart/2018/2/layout/IconCircleList"/>
    <dgm:cxn modelId="{A3CBB928-006E-4386-9A6B-AAEBBB670E29}" type="presOf" srcId="{D97F4C6E-C8D7-4C05-882F-015C74883DF5}" destId="{A3CE416A-A6E4-4B99-AE86-963CD05020DD}" srcOrd="0" destOrd="0" presId="urn:microsoft.com/office/officeart/2018/2/layout/IconCircleList"/>
    <dgm:cxn modelId="{92501A73-832D-4330-BC98-10AF88C11D4A}" srcId="{3F9DE9F2-B885-4EE7-ADB9-05C96C0004C8}" destId="{A3EAA23D-5FE2-435E-A2C8-FAE75B34B918}" srcOrd="1" destOrd="0" parTransId="{B6DA2CED-2041-44B8-8C2A-DA324D0AA0A5}" sibTransId="{53257455-F204-48C9-9F03-DC9FCFDACCC6}"/>
    <dgm:cxn modelId="{171DCF9F-4292-4275-AA09-A1D46A0E4B15}" srcId="{3F9DE9F2-B885-4EE7-ADB9-05C96C0004C8}" destId="{0EFF8373-0BBA-4984-B51C-2432AA0C997B}" srcOrd="3" destOrd="0" parTransId="{6E392C3C-7733-4686-B529-03F3BE771D47}" sibTransId="{1256C740-8303-42CF-9C73-7E70CE9FFEEF}"/>
    <dgm:cxn modelId="{BF977FAC-624B-4EA7-B859-CD31AEDA0D1D}" srcId="{3F9DE9F2-B885-4EE7-ADB9-05C96C0004C8}" destId="{D97F4C6E-C8D7-4C05-882F-015C74883DF5}" srcOrd="0" destOrd="0" parTransId="{CE40CC23-0A69-4676-9DB6-478517FE0C58}" sibTransId="{170B83A6-6503-4371-BB67-882E8A709F0A}"/>
    <dgm:cxn modelId="{E0C001C6-9758-4E35-8859-6729FC2C89B9}" type="presOf" srcId="{DED3BC78-CF57-471B-812C-90474B81FB63}" destId="{4F20B8FD-137C-447B-9E49-732088A82E24}" srcOrd="0" destOrd="0" presId="urn:microsoft.com/office/officeart/2018/2/layout/IconCircleList"/>
    <dgm:cxn modelId="{0BCE34C9-9CB1-42DE-8849-030F5288AC7D}" srcId="{3F9DE9F2-B885-4EE7-ADB9-05C96C0004C8}" destId="{8533BB52-CE52-41DE-BB65-8B64904CB2DF}" srcOrd="2" destOrd="0" parTransId="{3122AC4B-BB79-4DFA-8433-94F3A99253E5}" sibTransId="{DED3BC78-CF57-471B-812C-90474B81FB63}"/>
    <dgm:cxn modelId="{6545E2D7-EB63-40D0-9ECF-B3ADC878F709}" type="presOf" srcId="{170B83A6-6503-4371-BB67-882E8A709F0A}" destId="{2C0A0BA2-F423-4F54-83E2-0D8D855D73EC}" srcOrd="0" destOrd="0" presId="urn:microsoft.com/office/officeart/2018/2/layout/IconCircleList"/>
    <dgm:cxn modelId="{807158DA-888B-4C59-B576-9A68426D5C4C}" type="presOf" srcId="{53257455-F204-48C9-9F03-DC9FCFDACCC6}" destId="{A1844F28-3322-431B-B220-F81A30212DB9}" srcOrd="0" destOrd="0" presId="urn:microsoft.com/office/officeart/2018/2/layout/IconCircleList"/>
    <dgm:cxn modelId="{48CF8AE2-27CE-428F-A018-8E2D1B2DFFF6}" type="presOf" srcId="{3F9DE9F2-B885-4EE7-ADB9-05C96C0004C8}" destId="{0B44CC8D-C4A4-44DE-BA1A-2B6568090927}" srcOrd="0" destOrd="0" presId="urn:microsoft.com/office/officeart/2018/2/layout/IconCircleList"/>
    <dgm:cxn modelId="{6CE3E0E3-5B74-4104-BA00-B8005ADC603A}" type="presOf" srcId="{A3EAA23D-5FE2-435E-A2C8-FAE75B34B918}" destId="{6EB06433-7D9F-4AAA-8BC0-368DF1E0C50F}" srcOrd="0" destOrd="0" presId="urn:microsoft.com/office/officeart/2018/2/layout/IconCircleList"/>
    <dgm:cxn modelId="{AF987C68-3379-4F0D-BCBE-19787350FAA3}" type="presParOf" srcId="{0B44CC8D-C4A4-44DE-BA1A-2B6568090927}" destId="{1DDCFEAB-9900-477A-BCFD-6FDD9871738A}" srcOrd="0" destOrd="0" presId="urn:microsoft.com/office/officeart/2018/2/layout/IconCircleList"/>
    <dgm:cxn modelId="{D24E92E9-5B42-42EB-A215-8BD39F910215}" type="presParOf" srcId="{1DDCFEAB-9900-477A-BCFD-6FDD9871738A}" destId="{523E9C93-4C58-4999-B3A9-4E6940DC8893}" srcOrd="0" destOrd="0" presId="urn:microsoft.com/office/officeart/2018/2/layout/IconCircleList"/>
    <dgm:cxn modelId="{B8CE62CF-1753-471C-A819-FAAB4CAC8973}" type="presParOf" srcId="{523E9C93-4C58-4999-B3A9-4E6940DC8893}" destId="{2FFCE7D7-0CFD-496A-A0EB-4BADF7F77E1C}" srcOrd="0" destOrd="0" presId="urn:microsoft.com/office/officeart/2018/2/layout/IconCircleList"/>
    <dgm:cxn modelId="{576377DB-29C7-41D9-A4E6-B158B3F76299}" type="presParOf" srcId="{523E9C93-4C58-4999-B3A9-4E6940DC8893}" destId="{97079AE2-FBBC-44FB-B328-054749D213B3}" srcOrd="1" destOrd="0" presId="urn:microsoft.com/office/officeart/2018/2/layout/IconCircleList"/>
    <dgm:cxn modelId="{72A48E42-5370-4F42-A636-E5EFDC570065}" type="presParOf" srcId="{523E9C93-4C58-4999-B3A9-4E6940DC8893}" destId="{C2779F52-71F9-4A5B-AAA0-9D2CB50B931F}" srcOrd="2" destOrd="0" presId="urn:microsoft.com/office/officeart/2018/2/layout/IconCircleList"/>
    <dgm:cxn modelId="{87743F23-CFBF-434B-A016-76F3502B67BF}" type="presParOf" srcId="{523E9C93-4C58-4999-B3A9-4E6940DC8893}" destId="{A3CE416A-A6E4-4B99-AE86-963CD05020DD}" srcOrd="3" destOrd="0" presId="urn:microsoft.com/office/officeart/2018/2/layout/IconCircleList"/>
    <dgm:cxn modelId="{2F3327AB-0F83-4435-84DD-CB96160D835C}" type="presParOf" srcId="{1DDCFEAB-9900-477A-BCFD-6FDD9871738A}" destId="{2C0A0BA2-F423-4F54-83E2-0D8D855D73EC}" srcOrd="1" destOrd="0" presId="urn:microsoft.com/office/officeart/2018/2/layout/IconCircleList"/>
    <dgm:cxn modelId="{7D4B6F2D-3804-4AA3-93DF-A3C5F6A07A72}" type="presParOf" srcId="{1DDCFEAB-9900-477A-BCFD-6FDD9871738A}" destId="{77F2CD61-6244-4DA9-872A-0B27C6334ABF}" srcOrd="2" destOrd="0" presId="urn:microsoft.com/office/officeart/2018/2/layout/IconCircleList"/>
    <dgm:cxn modelId="{F86EA0B4-346A-4AA4-B4EC-A1799294CA8C}" type="presParOf" srcId="{77F2CD61-6244-4DA9-872A-0B27C6334ABF}" destId="{5FF17D8D-09CA-4241-AFE4-D6062E3F89D8}" srcOrd="0" destOrd="0" presId="urn:microsoft.com/office/officeart/2018/2/layout/IconCircleList"/>
    <dgm:cxn modelId="{BCCFCE81-EA10-4149-8A00-5FAE9AE74415}" type="presParOf" srcId="{77F2CD61-6244-4DA9-872A-0B27C6334ABF}" destId="{871E424A-5413-4D58-9D0C-062A1C75FA78}" srcOrd="1" destOrd="0" presId="urn:microsoft.com/office/officeart/2018/2/layout/IconCircleList"/>
    <dgm:cxn modelId="{3CF20D72-3D76-40C2-88AF-8CF7689B420B}" type="presParOf" srcId="{77F2CD61-6244-4DA9-872A-0B27C6334ABF}" destId="{13EA33FC-84CF-4928-A482-B7D27BF9C473}" srcOrd="2" destOrd="0" presId="urn:microsoft.com/office/officeart/2018/2/layout/IconCircleList"/>
    <dgm:cxn modelId="{CFBE7CEE-33D7-4590-BD2E-3C3FAFFEA676}" type="presParOf" srcId="{77F2CD61-6244-4DA9-872A-0B27C6334ABF}" destId="{6EB06433-7D9F-4AAA-8BC0-368DF1E0C50F}" srcOrd="3" destOrd="0" presId="urn:microsoft.com/office/officeart/2018/2/layout/IconCircleList"/>
    <dgm:cxn modelId="{ED864D27-FDF1-49B0-B784-60F83C0C74AC}" type="presParOf" srcId="{1DDCFEAB-9900-477A-BCFD-6FDD9871738A}" destId="{A1844F28-3322-431B-B220-F81A30212DB9}" srcOrd="3" destOrd="0" presId="urn:microsoft.com/office/officeart/2018/2/layout/IconCircleList"/>
    <dgm:cxn modelId="{771180EB-2B5E-4868-B0B9-F5028E92CB8B}" type="presParOf" srcId="{1DDCFEAB-9900-477A-BCFD-6FDD9871738A}" destId="{6EB2CFE0-0CD7-4653-9460-3FDB03A2C606}" srcOrd="4" destOrd="0" presId="urn:microsoft.com/office/officeart/2018/2/layout/IconCircleList"/>
    <dgm:cxn modelId="{F123315A-4F7C-429B-B7CC-4B30BB2A35CE}" type="presParOf" srcId="{6EB2CFE0-0CD7-4653-9460-3FDB03A2C606}" destId="{DBC46F32-9654-484D-B4C6-591E03D6FB06}" srcOrd="0" destOrd="0" presId="urn:microsoft.com/office/officeart/2018/2/layout/IconCircleList"/>
    <dgm:cxn modelId="{3963E7C0-8FBF-4089-8037-19DEE77C4D1B}" type="presParOf" srcId="{6EB2CFE0-0CD7-4653-9460-3FDB03A2C606}" destId="{40E6A95B-410F-4D4A-9C19-C0F0A6270E2B}" srcOrd="1" destOrd="0" presId="urn:microsoft.com/office/officeart/2018/2/layout/IconCircleList"/>
    <dgm:cxn modelId="{019C9DE5-792F-4D64-8FA6-9046D7F4D4B3}" type="presParOf" srcId="{6EB2CFE0-0CD7-4653-9460-3FDB03A2C606}" destId="{865636EC-6601-41A9-AE25-6D30272C732A}" srcOrd="2" destOrd="0" presId="urn:microsoft.com/office/officeart/2018/2/layout/IconCircleList"/>
    <dgm:cxn modelId="{0BB56C78-45AF-4864-8A88-6296AEBD05CB}" type="presParOf" srcId="{6EB2CFE0-0CD7-4653-9460-3FDB03A2C606}" destId="{8BC4D147-82D9-48EE-8F3D-1FD5721D14C1}" srcOrd="3" destOrd="0" presId="urn:microsoft.com/office/officeart/2018/2/layout/IconCircleList"/>
    <dgm:cxn modelId="{613E9FF7-A025-442E-B45C-479112675A5B}" type="presParOf" srcId="{1DDCFEAB-9900-477A-BCFD-6FDD9871738A}" destId="{4F20B8FD-137C-447B-9E49-732088A82E24}" srcOrd="5" destOrd="0" presId="urn:microsoft.com/office/officeart/2018/2/layout/IconCircleList"/>
    <dgm:cxn modelId="{6FBB44FA-3E82-45C5-9E05-93AADE43766D}" type="presParOf" srcId="{1DDCFEAB-9900-477A-BCFD-6FDD9871738A}" destId="{DF95BC7D-A7FA-4631-81EB-8DDC8F48136B}" srcOrd="6" destOrd="0" presId="urn:microsoft.com/office/officeart/2018/2/layout/IconCircleList"/>
    <dgm:cxn modelId="{C23B24CD-BB60-4B8F-BC77-FD900F70888D}" type="presParOf" srcId="{DF95BC7D-A7FA-4631-81EB-8DDC8F48136B}" destId="{43B6B668-BFE8-4D72-AB1E-64284D6E238C}" srcOrd="0" destOrd="0" presId="urn:microsoft.com/office/officeart/2018/2/layout/IconCircleList"/>
    <dgm:cxn modelId="{E28F0772-1BA6-4614-AE73-277FFA9293F7}" type="presParOf" srcId="{DF95BC7D-A7FA-4631-81EB-8DDC8F48136B}" destId="{335927A5-FD1E-4FAC-8D55-ABDDA093F637}" srcOrd="1" destOrd="0" presId="urn:microsoft.com/office/officeart/2018/2/layout/IconCircleList"/>
    <dgm:cxn modelId="{45159DA3-A1D6-4C7F-AF78-BE75F221F783}" type="presParOf" srcId="{DF95BC7D-A7FA-4631-81EB-8DDC8F48136B}" destId="{77BD41B0-DFFD-4D60-A8E7-D72CE450BCE6}" srcOrd="2" destOrd="0" presId="urn:microsoft.com/office/officeart/2018/2/layout/IconCircleList"/>
    <dgm:cxn modelId="{A5B51920-6A1E-45AC-980C-BBD6201D22BC}" type="presParOf" srcId="{DF95BC7D-A7FA-4631-81EB-8DDC8F48136B}" destId="{A145ECF7-35CE-4D80-81A7-D8E243FCDC7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19EAC-5608-4B6D-B408-D61899F20E71}">
      <dsp:nvSpPr>
        <dsp:cNvPr id="0" name=""/>
        <dsp:cNvSpPr/>
      </dsp:nvSpPr>
      <dsp:spPr>
        <a:xfrm>
          <a:off x="0" y="112529"/>
          <a:ext cx="5914209" cy="1206219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hypotheses tested in this study are:</a:t>
          </a:r>
        </a:p>
      </dsp:txBody>
      <dsp:txXfrm>
        <a:off x="58883" y="171412"/>
        <a:ext cx="5796443" cy="1088453"/>
      </dsp:txXfrm>
    </dsp:sp>
    <dsp:sp modelId="{D37F8FC3-AE5A-4DF8-9C00-DB1018AF7C2C}">
      <dsp:nvSpPr>
        <dsp:cNvPr id="0" name=""/>
        <dsp:cNvSpPr/>
      </dsp:nvSpPr>
      <dsp:spPr>
        <a:xfrm>
          <a:off x="0" y="1384988"/>
          <a:ext cx="5914209" cy="1206219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121052"/>
                <a:satOff val="-1191"/>
                <a:lumOff val="915"/>
                <a:alphaOff val="0"/>
                <a:shade val="74000"/>
                <a:satMod val="130000"/>
                <a:lumMod val="90000"/>
              </a:schemeClr>
              <a:schemeClr val="accent2">
                <a:hueOff val="1121052"/>
                <a:satOff val="-1191"/>
                <a:lumOff val="91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Null Hypothesis: Loyal and non-loyal customers have on average the same credit scores</a:t>
          </a:r>
        </a:p>
      </dsp:txBody>
      <dsp:txXfrm>
        <a:off x="58883" y="1443871"/>
        <a:ext cx="5796443" cy="1088453"/>
      </dsp:txXfrm>
    </dsp:sp>
    <dsp:sp modelId="{FFC6C9CD-87E4-4DF7-B5AE-932FEDB69990}">
      <dsp:nvSpPr>
        <dsp:cNvPr id="0" name=""/>
        <dsp:cNvSpPr/>
      </dsp:nvSpPr>
      <dsp:spPr>
        <a:xfrm>
          <a:off x="0" y="2657448"/>
          <a:ext cx="5914209" cy="1206219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2242103"/>
                <a:satOff val="-2381"/>
                <a:lumOff val="1830"/>
                <a:alphaOff val="0"/>
                <a:shade val="74000"/>
                <a:satMod val="130000"/>
                <a:lumMod val="90000"/>
              </a:schemeClr>
              <a:schemeClr val="accent2">
                <a:hueOff val="2242103"/>
                <a:satOff val="-2381"/>
                <a:lumOff val="183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This in other words means that there is no difference in the average credit scores of loyal and non-loyal customers.</a:t>
          </a:r>
        </a:p>
      </dsp:txBody>
      <dsp:txXfrm>
        <a:off x="58883" y="2716331"/>
        <a:ext cx="5796443" cy="1088453"/>
      </dsp:txXfrm>
    </dsp:sp>
    <dsp:sp modelId="{931327BA-33DF-4FDF-8748-C01820C89072}">
      <dsp:nvSpPr>
        <dsp:cNvPr id="0" name=""/>
        <dsp:cNvSpPr/>
      </dsp:nvSpPr>
      <dsp:spPr>
        <a:xfrm>
          <a:off x="0" y="3929908"/>
          <a:ext cx="5914209" cy="1206219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Alternative hypothesis: Loyal and non-loyal customers have significantly different average credit scores.</a:t>
          </a:r>
        </a:p>
      </dsp:txBody>
      <dsp:txXfrm>
        <a:off x="58883" y="3988791"/>
        <a:ext cx="5796443" cy="1088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E187F-C2C9-4A5C-987C-E528854CD775}">
      <dsp:nvSpPr>
        <dsp:cNvPr id="0" name=""/>
        <dsp:cNvSpPr/>
      </dsp:nvSpPr>
      <dsp:spPr>
        <a:xfrm>
          <a:off x="0" y="4100"/>
          <a:ext cx="5914209" cy="8734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D9534-7BC4-43B2-9A48-8A9CEE02CC40}">
      <dsp:nvSpPr>
        <dsp:cNvPr id="0" name=""/>
        <dsp:cNvSpPr/>
      </dsp:nvSpPr>
      <dsp:spPr>
        <a:xfrm>
          <a:off x="264206" y="200617"/>
          <a:ext cx="480375" cy="480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5E8A9-CD2C-4285-882F-DD51C8F73656}">
      <dsp:nvSpPr>
        <dsp:cNvPr id="0" name=""/>
        <dsp:cNvSpPr/>
      </dsp:nvSpPr>
      <dsp:spPr>
        <a:xfrm>
          <a:off x="1008787" y="4100"/>
          <a:ext cx="4905421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for this study comes from Kaggle </a:t>
          </a:r>
        </a:p>
      </dsp:txBody>
      <dsp:txXfrm>
        <a:off x="1008787" y="4100"/>
        <a:ext cx="4905421" cy="873409"/>
      </dsp:txXfrm>
    </dsp:sp>
    <dsp:sp modelId="{675A6437-0EBA-45E0-8B69-99AFA304DB54}">
      <dsp:nvSpPr>
        <dsp:cNvPr id="0" name=""/>
        <dsp:cNvSpPr/>
      </dsp:nvSpPr>
      <dsp:spPr>
        <a:xfrm>
          <a:off x="0" y="1095862"/>
          <a:ext cx="5914209" cy="8734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08F57-40D3-49C7-82CB-1E7C073AC22B}">
      <dsp:nvSpPr>
        <dsp:cNvPr id="0" name=""/>
        <dsp:cNvSpPr/>
      </dsp:nvSpPr>
      <dsp:spPr>
        <a:xfrm>
          <a:off x="264206" y="1292379"/>
          <a:ext cx="480375" cy="480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84740-61BC-46A1-B7DB-9063E1ED9F70}">
      <dsp:nvSpPr>
        <dsp:cNvPr id="0" name=""/>
        <dsp:cNvSpPr/>
      </dsp:nvSpPr>
      <dsp:spPr>
        <a:xfrm>
          <a:off x="1008787" y="1095862"/>
          <a:ext cx="4905421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dataset contains 10,000 observations and 14 variables. There are no missing values in this dataset.</a:t>
          </a:r>
        </a:p>
      </dsp:txBody>
      <dsp:txXfrm>
        <a:off x="1008787" y="1095862"/>
        <a:ext cx="4905421" cy="873409"/>
      </dsp:txXfrm>
    </dsp:sp>
    <dsp:sp modelId="{ED918A3E-E561-45B3-B20A-FC299BFB3DF5}">
      <dsp:nvSpPr>
        <dsp:cNvPr id="0" name=""/>
        <dsp:cNvSpPr/>
      </dsp:nvSpPr>
      <dsp:spPr>
        <a:xfrm>
          <a:off x="0" y="2187623"/>
          <a:ext cx="5914209" cy="8734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65E2F-2468-41C3-94E3-B72FDC4D963E}">
      <dsp:nvSpPr>
        <dsp:cNvPr id="0" name=""/>
        <dsp:cNvSpPr/>
      </dsp:nvSpPr>
      <dsp:spPr>
        <a:xfrm>
          <a:off x="264206" y="2384140"/>
          <a:ext cx="480375" cy="480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1F47E-F364-4D86-85AD-B4932CE19658}">
      <dsp:nvSpPr>
        <dsp:cNvPr id="0" name=""/>
        <dsp:cNvSpPr/>
      </dsp:nvSpPr>
      <dsp:spPr>
        <a:xfrm>
          <a:off x="1008787" y="2187623"/>
          <a:ext cx="4905421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must be noted also that the data was collected in Europe, hence, the behaviors exhibited by these consumers may be geography specific.</a:t>
          </a:r>
        </a:p>
      </dsp:txBody>
      <dsp:txXfrm>
        <a:off x="1008787" y="2187623"/>
        <a:ext cx="4905421" cy="873409"/>
      </dsp:txXfrm>
    </dsp:sp>
    <dsp:sp modelId="{DE51D9B6-CFB2-4071-BED3-B689EFF657A6}">
      <dsp:nvSpPr>
        <dsp:cNvPr id="0" name=""/>
        <dsp:cNvSpPr/>
      </dsp:nvSpPr>
      <dsp:spPr>
        <a:xfrm>
          <a:off x="0" y="3279385"/>
          <a:ext cx="5914209" cy="8734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25386-A2C2-4BEA-986D-E9BABD16AF31}">
      <dsp:nvSpPr>
        <dsp:cNvPr id="0" name=""/>
        <dsp:cNvSpPr/>
      </dsp:nvSpPr>
      <dsp:spPr>
        <a:xfrm>
          <a:off x="264206" y="3475902"/>
          <a:ext cx="480375" cy="4803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32A04-DCA5-4073-A349-9BF8147A9C92}">
      <dsp:nvSpPr>
        <dsp:cNvPr id="0" name=""/>
        <dsp:cNvSpPr/>
      </dsp:nvSpPr>
      <dsp:spPr>
        <a:xfrm>
          <a:off x="1008787" y="3279385"/>
          <a:ext cx="4905421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However, the insight gleaned from this study may well be applicable in the American context.</a:t>
          </a:r>
        </a:p>
      </dsp:txBody>
      <dsp:txXfrm>
        <a:off x="1008787" y="3279385"/>
        <a:ext cx="4905421" cy="873409"/>
      </dsp:txXfrm>
    </dsp:sp>
    <dsp:sp modelId="{83BEEF15-0FF0-47E3-840C-4A2579C01DAF}">
      <dsp:nvSpPr>
        <dsp:cNvPr id="0" name=""/>
        <dsp:cNvSpPr/>
      </dsp:nvSpPr>
      <dsp:spPr>
        <a:xfrm>
          <a:off x="0" y="4371147"/>
          <a:ext cx="5914209" cy="8734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E8260-5D87-47DF-9090-4A7EF718A258}">
      <dsp:nvSpPr>
        <dsp:cNvPr id="0" name=""/>
        <dsp:cNvSpPr/>
      </dsp:nvSpPr>
      <dsp:spPr>
        <a:xfrm>
          <a:off x="264206" y="4567664"/>
          <a:ext cx="480375" cy="4803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22111-6DBA-45C5-9574-F6440719E672}">
      <dsp:nvSpPr>
        <dsp:cNvPr id="0" name=""/>
        <dsp:cNvSpPr/>
      </dsp:nvSpPr>
      <dsp:spPr>
        <a:xfrm>
          <a:off x="1008787" y="4371147"/>
          <a:ext cx="4905421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More so, we can easily repeat this study if similar data can be obtained. We can also implement further statistical studies to ascertain location specific behaviors.</a:t>
          </a:r>
        </a:p>
      </dsp:txBody>
      <dsp:txXfrm>
        <a:off x="1008787" y="4371147"/>
        <a:ext cx="4905421" cy="8734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37D96-F732-44DE-A401-75F977BCDF90}">
      <dsp:nvSpPr>
        <dsp:cNvPr id="0" name=""/>
        <dsp:cNvSpPr/>
      </dsp:nvSpPr>
      <dsp:spPr>
        <a:xfrm>
          <a:off x="2757296" y="1120507"/>
          <a:ext cx="977231" cy="465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933"/>
              </a:lnTo>
              <a:lnTo>
                <a:pt x="977231" y="316933"/>
              </a:lnTo>
              <a:lnTo>
                <a:pt x="977231" y="465073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96BD1-8855-48D4-B9A6-706873DFB2E2}">
      <dsp:nvSpPr>
        <dsp:cNvPr id="0" name=""/>
        <dsp:cNvSpPr/>
      </dsp:nvSpPr>
      <dsp:spPr>
        <a:xfrm>
          <a:off x="1780065" y="1120507"/>
          <a:ext cx="977231" cy="465073"/>
        </a:xfrm>
        <a:custGeom>
          <a:avLst/>
          <a:gdLst/>
          <a:ahLst/>
          <a:cxnLst/>
          <a:rect l="0" t="0" r="0" b="0"/>
          <a:pathLst>
            <a:path>
              <a:moveTo>
                <a:pt x="977231" y="0"/>
              </a:moveTo>
              <a:lnTo>
                <a:pt x="977231" y="316933"/>
              </a:lnTo>
              <a:lnTo>
                <a:pt x="0" y="316933"/>
              </a:lnTo>
              <a:lnTo>
                <a:pt x="0" y="465073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EC551-C959-4E60-9BD3-6008C8CED486}">
      <dsp:nvSpPr>
        <dsp:cNvPr id="0" name=""/>
        <dsp:cNvSpPr/>
      </dsp:nvSpPr>
      <dsp:spPr>
        <a:xfrm>
          <a:off x="3281" y="105075"/>
          <a:ext cx="1599105" cy="10154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8D601-606C-4B49-BC3F-0EEA56BC36A4}">
      <dsp:nvSpPr>
        <dsp:cNvPr id="0" name=""/>
        <dsp:cNvSpPr/>
      </dsp:nvSpPr>
      <dsp:spPr>
        <a:xfrm>
          <a:off x="180960" y="273870"/>
          <a:ext cx="1599105" cy="1015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data was taken through the following procedures to arrive at conclusions</a:t>
          </a:r>
        </a:p>
      </dsp:txBody>
      <dsp:txXfrm>
        <a:off x="210701" y="303611"/>
        <a:ext cx="1539623" cy="955950"/>
      </dsp:txXfrm>
    </dsp:sp>
    <dsp:sp modelId="{19184F63-B4A8-4E12-B0D2-2FE2102D4BC5}">
      <dsp:nvSpPr>
        <dsp:cNvPr id="0" name=""/>
        <dsp:cNvSpPr/>
      </dsp:nvSpPr>
      <dsp:spPr>
        <a:xfrm>
          <a:off x="1957744" y="105075"/>
          <a:ext cx="1599105" cy="10154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D9587-C9CD-43BC-9B9C-077BACFCC7C0}">
      <dsp:nvSpPr>
        <dsp:cNvPr id="0" name=""/>
        <dsp:cNvSpPr/>
      </dsp:nvSpPr>
      <dsp:spPr>
        <a:xfrm>
          <a:off x="2135422" y="273870"/>
          <a:ext cx="1599105" cy="1015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data was split up into two major groups:</a:t>
          </a:r>
        </a:p>
      </dsp:txBody>
      <dsp:txXfrm>
        <a:off x="2165163" y="303611"/>
        <a:ext cx="1539623" cy="955950"/>
      </dsp:txXfrm>
    </dsp:sp>
    <dsp:sp modelId="{FF8C9CB0-6553-4085-B507-156E718D1D4B}">
      <dsp:nvSpPr>
        <dsp:cNvPr id="0" name=""/>
        <dsp:cNvSpPr/>
      </dsp:nvSpPr>
      <dsp:spPr>
        <a:xfrm>
          <a:off x="980512" y="1585580"/>
          <a:ext cx="1599105" cy="10154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5EAF3-5016-4B66-ADB5-3F18F79ED0F8}">
      <dsp:nvSpPr>
        <dsp:cNvPr id="0" name=""/>
        <dsp:cNvSpPr/>
      </dsp:nvSpPr>
      <dsp:spPr>
        <a:xfrm>
          <a:off x="1158191" y="1754375"/>
          <a:ext cx="1599105" cy="1015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Customers who left the bank</a:t>
          </a:r>
        </a:p>
      </dsp:txBody>
      <dsp:txXfrm>
        <a:off x="1187932" y="1784116"/>
        <a:ext cx="1539623" cy="955950"/>
      </dsp:txXfrm>
    </dsp:sp>
    <dsp:sp modelId="{F2848AD5-184D-4EC4-ABED-EC11634FBADA}">
      <dsp:nvSpPr>
        <dsp:cNvPr id="0" name=""/>
        <dsp:cNvSpPr/>
      </dsp:nvSpPr>
      <dsp:spPr>
        <a:xfrm>
          <a:off x="2934975" y="1585580"/>
          <a:ext cx="1599105" cy="10154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2065E-5BEC-4FF0-8064-4EF19279D778}">
      <dsp:nvSpPr>
        <dsp:cNvPr id="0" name=""/>
        <dsp:cNvSpPr/>
      </dsp:nvSpPr>
      <dsp:spPr>
        <a:xfrm>
          <a:off x="3112653" y="1754375"/>
          <a:ext cx="1599105" cy="1015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Customers who didn’t leave the bank</a:t>
          </a:r>
        </a:p>
      </dsp:txBody>
      <dsp:txXfrm>
        <a:off x="3142394" y="1784116"/>
        <a:ext cx="1539623" cy="955950"/>
      </dsp:txXfrm>
    </dsp:sp>
    <dsp:sp modelId="{DFDD2253-DB4D-4A32-9B1C-F9033AFBF7A5}">
      <dsp:nvSpPr>
        <dsp:cNvPr id="0" name=""/>
        <dsp:cNvSpPr/>
      </dsp:nvSpPr>
      <dsp:spPr>
        <a:xfrm>
          <a:off x="3912206" y="105075"/>
          <a:ext cx="1599105" cy="10154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9AFC2-C2E5-4DBB-A977-EC8E9FB3B50B}">
      <dsp:nvSpPr>
        <dsp:cNvPr id="0" name=""/>
        <dsp:cNvSpPr/>
      </dsp:nvSpPr>
      <dsp:spPr>
        <a:xfrm>
          <a:off x="4089884" y="273870"/>
          <a:ext cx="1599105" cy="1015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distributions were checked for normality through visualizations and statistical tests.</a:t>
          </a:r>
        </a:p>
      </dsp:txBody>
      <dsp:txXfrm>
        <a:off x="4119625" y="303611"/>
        <a:ext cx="1539623" cy="955950"/>
      </dsp:txXfrm>
    </dsp:sp>
    <dsp:sp modelId="{C24CB67E-101D-440E-8D6D-370B4C15D7D5}">
      <dsp:nvSpPr>
        <dsp:cNvPr id="0" name=""/>
        <dsp:cNvSpPr/>
      </dsp:nvSpPr>
      <dsp:spPr>
        <a:xfrm>
          <a:off x="5866668" y="105075"/>
          <a:ext cx="1599105" cy="10154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0B1D7-652E-40B8-8289-B1D100C04F5C}">
      <dsp:nvSpPr>
        <dsp:cNvPr id="0" name=""/>
        <dsp:cNvSpPr/>
      </dsp:nvSpPr>
      <dsp:spPr>
        <a:xfrm>
          <a:off x="6044347" y="273870"/>
          <a:ext cx="1599105" cy="1015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 t-test was then implemented to compare the groups. </a:t>
          </a:r>
        </a:p>
      </dsp:txBody>
      <dsp:txXfrm>
        <a:off x="6074088" y="303611"/>
        <a:ext cx="1539623" cy="955950"/>
      </dsp:txXfrm>
    </dsp:sp>
    <dsp:sp modelId="{4F5A06B2-EE21-4A76-A1D9-F30B6BE4EC90}">
      <dsp:nvSpPr>
        <dsp:cNvPr id="0" name=""/>
        <dsp:cNvSpPr/>
      </dsp:nvSpPr>
      <dsp:spPr>
        <a:xfrm>
          <a:off x="7821131" y="105075"/>
          <a:ext cx="1599105" cy="10154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97531-A371-4FD0-8269-A5E1E176E05D}">
      <dsp:nvSpPr>
        <dsp:cNvPr id="0" name=""/>
        <dsp:cNvSpPr/>
      </dsp:nvSpPr>
      <dsp:spPr>
        <a:xfrm>
          <a:off x="7998809" y="273870"/>
          <a:ext cx="1599105" cy="1015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 95% interval for the difference in means was then estimated.</a:t>
          </a:r>
        </a:p>
      </dsp:txBody>
      <dsp:txXfrm>
        <a:off x="8028550" y="303611"/>
        <a:ext cx="1539623" cy="9559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1E4E9-E6C3-465C-9117-5486B1C5A9F9}">
      <dsp:nvSpPr>
        <dsp:cNvPr id="0" name=""/>
        <dsp:cNvSpPr/>
      </dsp:nvSpPr>
      <dsp:spPr>
        <a:xfrm>
          <a:off x="0" y="10790"/>
          <a:ext cx="5914209" cy="1311108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For the distribution of customers who left:</a:t>
          </a:r>
        </a:p>
      </dsp:txBody>
      <dsp:txXfrm>
        <a:off x="64003" y="74793"/>
        <a:ext cx="5786203" cy="1183102"/>
      </dsp:txXfrm>
    </dsp:sp>
    <dsp:sp modelId="{F7363477-18E9-47D3-B5CF-6E84D05D2FBC}">
      <dsp:nvSpPr>
        <dsp:cNvPr id="0" name=""/>
        <dsp:cNvSpPr/>
      </dsp:nvSpPr>
      <dsp:spPr>
        <a:xfrm>
          <a:off x="0" y="1321899"/>
          <a:ext cx="5914209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76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Skewness = 1.1409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Kurtosis = 0.2763</a:t>
          </a:r>
        </a:p>
      </dsp:txBody>
      <dsp:txXfrm>
        <a:off x="0" y="1321899"/>
        <a:ext cx="5914209" cy="646875"/>
      </dsp:txXfrm>
    </dsp:sp>
    <dsp:sp modelId="{BB84AA57-C556-46A4-B284-9596BC60B561}">
      <dsp:nvSpPr>
        <dsp:cNvPr id="0" name=""/>
        <dsp:cNvSpPr/>
      </dsp:nvSpPr>
      <dsp:spPr>
        <a:xfrm>
          <a:off x="0" y="1968774"/>
          <a:ext cx="5914209" cy="1311108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681577"/>
                <a:satOff val="-1786"/>
                <a:lumOff val="1372"/>
                <a:alphaOff val="0"/>
                <a:shade val="74000"/>
                <a:satMod val="130000"/>
                <a:lumMod val="90000"/>
              </a:schemeClr>
              <a:schemeClr val="accent2">
                <a:hueOff val="1681577"/>
                <a:satOff val="-1786"/>
                <a:lumOff val="137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For the distribution of customers who didn’t leave:</a:t>
          </a:r>
        </a:p>
      </dsp:txBody>
      <dsp:txXfrm>
        <a:off x="64003" y="2032777"/>
        <a:ext cx="5786203" cy="1183102"/>
      </dsp:txXfrm>
    </dsp:sp>
    <dsp:sp modelId="{21612D7A-9F07-459C-82F0-F1C8EDAC2A4A}">
      <dsp:nvSpPr>
        <dsp:cNvPr id="0" name=""/>
        <dsp:cNvSpPr/>
      </dsp:nvSpPr>
      <dsp:spPr>
        <a:xfrm>
          <a:off x="0" y="3279882"/>
          <a:ext cx="5914209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76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Skewness = 0.0470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Kurtosis = 0.4851</a:t>
          </a:r>
        </a:p>
      </dsp:txBody>
      <dsp:txXfrm>
        <a:off x="0" y="3279882"/>
        <a:ext cx="5914209" cy="646875"/>
      </dsp:txXfrm>
    </dsp:sp>
    <dsp:sp modelId="{25549FF9-62DF-4779-9141-5E4F7619FFB2}">
      <dsp:nvSpPr>
        <dsp:cNvPr id="0" name=""/>
        <dsp:cNvSpPr/>
      </dsp:nvSpPr>
      <dsp:spPr>
        <a:xfrm>
          <a:off x="0" y="3926757"/>
          <a:ext cx="5914209" cy="1311108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Formal statistical tests to check normality shows that both groups are approximately normally distributed.</a:t>
          </a:r>
        </a:p>
      </dsp:txBody>
      <dsp:txXfrm>
        <a:off x="64003" y="3990760"/>
        <a:ext cx="5786203" cy="11831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7D19F-B378-45DD-BACA-9A766BD480A1}">
      <dsp:nvSpPr>
        <dsp:cNvPr id="0" name=""/>
        <dsp:cNvSpPr/>
      </dsp:nvSpPr>
      <dsp:spPr>
        <a:xfrm>
          <a:off x="48170" y="660"/>
          <a:ext cx="2210431" cy="13262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T-statistic = 2.71 &gt; 1.96</a:t>
          </a:r>
        </a:p>
      </dsp:txBody>
      <dsp:txXfrm>
        <a:off x="48170" y="660"/>
        <a:ext cx="2210431" cy="1326259"/>
      </dsp:txXfrm>
    </dsp:sp>
    <dsp:sp modelId="{7C7FF0EF-C5E1-42A2-A959-9B3BB786520F}">
      <dsp:nvSpPr>
        <dsp:cNvPr id="0" name=""/>
        <dsp:cNvSpPr/>
      </dsp:nvSpPr>
      <dsp:spPr>
        <a:xfrm>
          <a:off x="2479645" y="660"/>
          <a:ext cx="2210431" cy="13262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P-value = 0.0067 &lt; 0.05 </a:t>
          </a:r>
        </a:p>
      </dsp:txBody>
      <dsp:txXfrm>
        <a:off x="2479645" y="660"/>
        <a:ext cx="2210431" cy="1326259"/>
      </dsp:txXfrm>
    </dsp:sp>
    <dsp:sp modelId="{8344133D-41FB-4749-989E-9D8696DD8929}">
      <dsp:nvSpPr>
        <dsp:cNvPr id="0" name=""/>
        <dsp:cNvSpPr/>
      </dsp:nvSpPr>
      <dsp:spPr>
        <a:xfrm>
          <a:off x="4911120" y="660"/>
          <a:ext cx="2210431" cy="13262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Based on these results, the null hypothesis is rejected. </a:t>
          </a:r>
        </a:p>
      </dsp:txBody>
      <dsp:txXfrm>
        <a:off x="4911120" y="660"/>
        <a:ext cx="2210431" cy="1326259"/>
      </dsp:txXfrm>
    </dsp:sp>
    <dsp:sp modelId="{2CF3B0AF-FFD7-4EB7-B25B-5727B73676F4}">
      <dsp:nvSpPr>
        <dsp:cNvPr id="0" name=""/>
        <dsp:cNvSpPr/>
      </dsp:nvSpPr>
      <dsp:spPr>
        <a:xfrm>
          <a:off x="7342595" y="660"/>
          <a:ext cx="2210431" cy="13262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95% confidence interval of the difference in means is estimated between 1.7 and 11.3. </a:t>
          </a:r>
        </a:p>
      </dsp:txBody>
      <dsp:txXfrm>
        <a:off x="7342595" y="660"/>
        <a:ext cx="2210431" cy="1326259"/>
      </dsp:txXfrm>
    </dsp:sp>
    <dsp:sp modelId="{76BAA24C-24E7-4C2D-BC5F-DA573EE25FC9}">
      <dsp:nvSpPr>
        <dsp:cNvPr id="0" name=""/>
        <dsp:cNvSpPr/>
      </dsp:nvSpPr>
      <dsp:spPr>
        <a:xfrm>
          <a:off x="2479645" y="1547963"/>
          <a:ext cx="2210431" cy="132625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 conclude that the two groups are significantly different from each other in terms of their credit scores.</a:t>
          </a:r>
        </a:p>
      </dsp:txBody>
      <dsp:txXfrm>
        <a:off x="2479645" y="1547963"/>
        <a:ext cx="2210431" cy="1326259"/>
      </dsp:txXfrm>
    </dsp:sp>
    <dsp:sp modelId="{97492355-B45D-4FBE-82CE-5E395E8C169A}">
      <dsp:nvSpPr>
        <dsp:cNvPr id="0" name=""/>
        <dsp:cNvSpPr/>
      </dsp:nvSpPr>
      <dsp:spPr>
        <a:xfrm>
          <a:off x="4911120" y="1547963"/>
          <a:ext cx="2210431" cy="13262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implications and insights from this conclusion are discussed in the next slide</a:t>
          </a:r>
        </a:p>
      </dsp:txBody>
      <dsp:txXfrm>
        <a:off x="4911120" y="1547963"/>
        <a:ext cx="2210431" cy="13262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CE7D7-0CFD-496A-A0EB-4BADF7F77E1C}">
      <dsp:nvSpPr>
        <dsp:cNvPr id="0" name=""/>
        <dsp:cNvSpPr/>
      </dsp:nvSpPr>
      <dsp:spPr>
        <a:xfrm>
          <a:off x="303223" y="2282"/>
          <a:ext cx="1190794" cy="11907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79AE2-FBBC-44FB-B328-054749D213B3}">
      <dsp:nvSpPr>
        <dsp:cNvPr id="0" name=""/>
        <dsp:cNvSpPr/>
      </dsp:nvSpPr>
      <dsp:spPr>
        <a:xfrm>
          <a:off x="553290" y="252348"/>
          <a:ext cx="690660" cy="690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E416A-A6E4-4B99-AE86-963CD05020DD}">
      <dsp:nvSpPr>
        <dsp:cNvPr id="0" name=""/>
        <dsp:cNvSpPr/>
      </dsp:nvSpPr>
      <dsp:spPr>
        <a:xfrm>
          <a:off x="1749188" y="2282"/>
          <a:ext cx="2806872" cy="119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From my conclusion, the fact that the two groups of customers are significantly different from each other is established.</a:t>
          </a:r>
        </a:p>
      </dsp:txBody>
      <dsp:txXfrm>
        <a:off x="1749188" y="2282"/>
        <a:ext cx="2806872" cy="1190794"/>
      </dsp:txXfrm>
    </dsp:sp>
    <dsp:sp modelId="{5FF17D8D-09CA-4241-AFE4-D6062E3F89D8}">
      <dsp:nvSpPr>
        <dsp:cNvPr id="0" name=""/>
        <dsp:cNvSpPr/>
      </dsp:nvSpPr>
      <dsp:spPr>
        <a:xfrm>
          <a:off x="5045136" y="2282"/>
          <a:ext cx="1190794" cy="11907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E424A-5413-4D58-9D0C-062A1C75FA78}">
      <dsp:nvSpPr>
        <dsp:cNvPr id="0" name=""/>
        <dsp:cNvSpPr/>
      </dsp:nvSpPr>
      <dsp:spPr>
        <a:xfrm>
          <a:off x="5295203" y="252348"/>
          <a:ext cx="690660" cy="690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06433-7D9F-4AAA-8BC0-368DF1E0C50F}">
      <dsp:nvSpPr>
        <dsp:cNvPr id="0" name=""/>
        <dsp:cNvSpPr/>
      </dsp:nvSpPr>
      <dsp:spPr>
        <a:xfrm>
          <a:off x="6491101" y="2282"/>
          <a:ext cx="2806872" cy="119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This conclusion implies that high or low credit score is a good indicator of which customers will be loyal to the bank.</a:t>
          </a:r>
        </a:p>
      </dsp:txBody>
      <dsp:txXfrm>
        <a:off x="6491101" y="2282"/>
        <a:ext cx="2806872" cy="1190794"/>
      </dsp:txXfrm>
    </dsp:sp>
    <dsp:sp modelId="{DBC46F32-9654-484D-B4C6-591E03D6FB06}">
      <dsp:nvSpPr>
        <dsp:cNvPr id="0" name=""/>
        <dsp:cNvSpPr/>
      </dsp:nvSpPr>
      <dsp:spPr>
        <a:xfrm>
          <a:off x="303223" y="1681806"/>
          <a:ext cx="1190794" cy="11907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6A95B-410F-4D4A-9C19-C0F0A6270E2B}">
      <dsp:nvSpPr>
        <dsp:cNvPr id="0" name=""/>
        <dsp:cNvSpPr/>
      </dsp:nvSpPr>
      <dsp:spPr>
        <a:xfrm>
          <a:off x="553290" y="1931873"/>
          <a:ext cx="690660" cy="690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4D147-82D9-48EE-8F3D-1FD5721D14C1}">
      <dsp:nvSpPr>
        <dsp:cNvPr id="0" name=""/>
        <dsp:cNvSpPr/>
      </dsp:nvSpPr>
      <dsp:spPr>
        <a:xfrm>
          <a:off x="1749188" y="1681806"/>
          <a:ext cx="2806872" cy="119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If the bank is interested in retaining customers, credit scores must be factored into customer retention programs.</a:t>
          </a:r>
        </a:p>
      </dsp:txBody>
      <dsp:txXfrm>
        <a:off x="1749188" y="1681806"/>
        <a:ext cx="2806872" cy="1190794"/>
      </dsp:txXfrm>
    </dsp:sp>
    <dsp:sp modelId="{43B6B668-BFE8-4D72-AB1E-64284D6E238C}">
      <dsp:nvSpPr>
        <dsp:cNvPr id="0" name=""/>
        <dsp:cNvSpPr/>
      </dsp:nvSpPr>
      <dsp:spPr>
        <a:xfrm>
          <a:off x="5045136" y="1681806"/>
          <a:ext cx="1190794" cy="119079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927A5-FD1E-4FAC-8D55-ABDDA093F637}">
      <dsp:nvSpPr>
        <dsp:cNvPr id="0" name=""/>
        <dsp:cNvSpPr/>
      </dsp:nvSpPr>
      <dsp:spPr>
        <a:xfrm>
          <a:off x="5295203" y="1931873"/>
          <a:ext cx="690660" cy="690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5ECF7-35CE-4D80-81A7-D8E243FCDC75}">
      <dsp:nvSpPr>
        <dsp:cNvPr id="0" name=""/>
        <dsp:cNvSpPr/>
      </dsp:nvSpPr>
      <dsp:spPr>
        <a:xfrm>
          <a:off x="6491101" y="1681806"/>
          <a:ext cx="2806872" cy="119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Credit scores are important indicators to customer loyalty; however, other factors may also affect this. Further research is required to identify other factors.</a:t>
          </a:r>
        </a:p>
      </dsp:txBody>
      <dsp:txXfrm>
        <a:off x="6491101" y="1681806"/>
        <a:ext cx="2806872" cy="1190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15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7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27DD24-F2BE-4761-A5CC-0407EBB5E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1">
                <a:solidFill>
                  <a:schemeClr val="bg1"/>
                </a:solidFill>
              </a:rPr>
              <a:t>LOYALTY TO THE BANK VS CREDIT SCORES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EEE24-E928-479E-AE82-65E5D550D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BY: HILARIOUS EDEM ANKU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15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096C-6E87-439E-9A0F-8A0180F7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>
                <a:solidFill>
                  <a:srgbClr val="262626"/>
                </a:solidFill>
              </a:rPr>
              <a:t>DISCUSSION AND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3DA43D-1B16-49A7-A254-80882DCC4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603590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924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4321D7D-B397-4056-B784-21D9ACA1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262626"/>
                </a:solidFill>
              </a:rPr>
              <a:t>INTRODUCTION</a:t>
            </a:r>
          </a:p>
        </p:txBody>
      </p:sp>
      <p:pic>
        <p:nvPicPr>
          <p:cNvPr id="1026" name="Picture 2" descr="Image result for image of credit scores">
            <a:extLst>
              <a:ext uri="{FF2B5EF4-FFF2-40B4-BE49-F238E27FC236}">
                <a16:creationId xmlns:a16="http://schemas.microsoft.com/office/drawing/2014/main" id="{25D5548F-EBAD-4272-B6D5-8912D98BFAF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4269" y="3374075"/>
            <a:ext cx="2739728" cy="1506850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83646-36C7-4763-B18C-DFAD47D64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732" y="2556932"/>
            <a:ext cx="6256863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Banks love credit scores!</a:t>
            </a:r>
          </a:p>
          <a:p>
            <a:r>
              <a:rPr lang="en-US" dirty="0">
                <a:solidFill>
                  <a:srgbClr val="262626"/>
                </a:solidFill>
              </a:rPr>
              <a:t>Banks, like any other business, love to retain customers. Banks want loyal customers too.</a:t>
            </a:r>
          </a:p>
          <a:p>
            <a:r>
              <a:rPr lang="en-US" dirty="0">
                <a:solidFill>
                  <a:srgbClr val="262626"/>
                </a:solidFill>
              </a:rPr>
              <a:t>In view of this, what should banks look out for if they want loyal customers?</a:t>
            </a:r>
          </a:p>
          <a:p>
            <a:r>
              <a:rPr lang="en-US" dirty="0">
                <a:solidFill>
                  <a:srgbClr val="262626"/>
                </a:solidFill>
              </a:rPr>
              <a:t>Is a high credit score an indicator of loyalty to the bank?</a:t>
            </a:r>
          </a:p>
          <a:p>
            <a:endParaRPr lang="en-US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98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CF7A1-19C7-4B92-A975-3C6F3168D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262626"/>
                </a:solidFill>
              </a:rPr>
              <a:t>THE HYPOTHESIS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4B7848-ACFF-46FE-9090-EDC779929F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835432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239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030EF-043A-4771-8B04-8F0A9F83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62626"/>
                </a:solidFill>
              </a:rPr>
              <a:t>THE DATA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D8C9FA-2E97-432A-B14E-F162723778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028849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842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7F361-AF21-4696-8F28-C0BC3C5F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62626"/>
                </a:solidFill>
              </a:rPr>
              <a:t>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599ABA-C9BF-49BF-B3BB-721A042C40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750048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908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2" name="Group 140">
            <a:extLst>
              <a:ext uri="{FF2B5EF4-FFF2-40B4-BE49-F238E27FC236}">
                <a16:creationId xmlns:a16="http://schemas.microsoft.com/office/drawing/2014/main" id="{C4018560-A1B9-4D3C-B032-951724CDD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C62B19BF-51B9-4290-AEA8-389BB4119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69940D90-AB68-4B4D-8001-839F3B28C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4E0E095C-2B33-4957-9D0D-EE4ABDE1E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8095A9A2-AE81-4840-9F6F-305708B87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3083" name="Straight Connector 146">
            <a:extLst>
              <a:ext uri="{FF2B5EF4-FFF2-40B4-BE49-F238E27FC236}">
                <a16:creationId xmlns:a16="http://schemas.microsoft.com/office/drawing/2014/main" id="{680E036D-DDAD-4AFE-AB68-D910280A7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084" name="Rectangle 148">
            <a:extLst>
              <a:ext uri="{FF2B5EF4-FFF2-40B4-BE49-F238E27FC236}">
                <a16:creationId xmlns:a16="http://schemas.microsoft.com/office/drawing/2014/main" id="{3095096E-C9EB-4C55-8BBC-C921DA8A5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5" name="Group 150">
            <a:extLst>
              <a:ext uri="{FF2B5EF4-FFF2-40B4-BE49-F238E27FC236}">
                <a16:creationId xmlns:a16="http://schemas.microsoft.com/office/drawing/2014/main" id="{5E452E66-EBC2-4EB1-9374-6678C4D0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14CF760D-A2F9-45CA-BA5F-83C2B1550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46E9726-0B3E-481D-ABEB-2276F6A23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05CF53DA-B7C2-4E26-9569-0C0B93C72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C08FEE20-A478-417E-B96D-D1A7E981F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8995F4-F582-4AC3-A089-0BF889F7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564" y="1813652"/>
            <a:ext cx="4561069" cy="5852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dirty="0"/>
              <a:t>RESULTS</a:t>
            </a:r>
          </a:p>
        </p:txBody>
      </p:sp>
      <p:cxnSp>
        <p:nvCxnSpPr>
          <p:cNvPr id="3086" name="Straight Connector 156">
            <a:extLst>
              <a:ext uri="{FF2B5EF4-FFF2-40B4-BE49-F238E27FC236}">
                <a16:creationId xmlns:a16="http://schemas.microsoft.com/office/drawing/2014/main" id="{E2825180-B6B5-413D-ACBA-8E3DCCD03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39418" y="2400639"/>
            <a:ext cx="4023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80" name="Content Placeholder 3079">
            <a:extLst>
              <a:ext uri="{FF2B5EF4-FFF2-40B4-BE49-F238E27FC236}">
                <a16:creationId xmlns:a16="http://schemas.microsoft.com/office/drawing/2014/main" id="{7267809F-820C-4D18-9203-81EFE6E7E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7385" y="2556932"/>
            <a:ext cx="4567427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The histogram plot reveals that the distributions are approximately normally distributed</a:t>
            </a:r>
          </a:p>
          <a:p>
            <a:r>
              <a:rPr lang="en-US" sz="1800" dirty="0"/>
              <a:t>The box plot also confirms that there aren’t outliers that should be of concern.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E0B0866-801E-4589-AD15-46D3AC269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447" y="1227436"/>
            <a:ext cx="2584054" cy="16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Rectangle 158">
            <a:extLst>
              <a:ext uri="{FF2B5EF4-FFF2-40B4-BE49-F238E27FC236}">
                <a16:creationId xmlns:a16="http://schemas.microsoft.com/office/drawing/2014/main" id="{AAC0C532-00FD-4EE5-9001-97375502D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5486" y="821175"/>
            <a:ext cx="2510350" cy="24945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CEA73A-8A4A-4099-81EE-FB4D99DDE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267" y="3453833"/>
            <a:ext cx="2582183" cy="24945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C35D07D-94BD-4970-8A5F-26D51088A86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5486" y="3841061"/>
            <a:ext cx="2530552" cy="170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06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BD642B1-E8A0-4B5B-8E4A-D8EF15A0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241D71B9-BFD9-40DE-BC3B-E64BA2895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D2504B9E-D812-4C78-9981-5F48C1288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2F886AB1-61BE-4427-BED7-571CF1EF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E912E8F6-1094-49C1-B7CD-CC46B33D6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870FE29-3AF7-4226-8303-7C1B0B8E1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8" name="Rectangle 197">
            <a:extLst>
              <a:ext uri="{FF2B5EF4-FFF2-40B4-BE49-F238E27FC236}">
                <a16:creationId xmlns:a16="http://schemas.microsoft.com/office/drawing/2014/main" id="{1080ECFC-8B2D-4FAD-9C22-4FB17AFAB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FF0D058-363D-42D2-A2BC-922DB6FEE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BE745FAA-0617-4E32-B2D8-5F28B14E4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52AAD6BD-E757-4945-B48B-49817B869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B9362118-BD2C-4B44-A1C1-758FD8690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F2D2D63F-4B38-4E4F-BB52-28D0DC8E7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961BCD-6282-4BBA-BB35-18BDF737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623" y="1041401"/>
            <a:ext cx="6380894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2058" name="Content Placeholder 2057">
            <a:extLst>
              <a:ext uri="{FF2B5EF4-FFF2-40B4-BE49-F238E27FC236}">
                <a16:creationId xmlns:a16="http://schemas.microsoft.com/office/drawing/2014/main" id="{09CAC52E-2A1E-446E-BB00-F00ED432B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1623" y="3657597"/>
            <a:ext cx="6380894" cy="20791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>
                <a:solidFill>
                  <a:schemeClr val="tx1"/>
                </a:solidFill>
              </a:rPr>
              <a:t>The two distributions plotted separately also shows that they are quite normally distributed.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5D594C4-C124-4262-BB95-7453A3B0B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9" b="5"/>
          <a:stretch/>
        </p:blipFill>
        <p:spPr bwMode="auto">
          <a:xfrm>
            <a:off x="7846515" y="1041399"/>
            <a:ext cx="3222208" cy="2345265"/>
          </a:xfrm>
          <a:prstGeom prst="rect">
            <a:avLst/>
          </a:prstGeom>
          <a:noFill/>
          <a:ln w="57150" cmpd="thickThin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4BEC453-4DCF-4477-A99E-7F12E7FA6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3522131"/>
            <a:ext cx="9601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4" name="Picture 6">
            <a:extLst>
              <a:ext uri="{FF2B5EF4-FFF2-40B4-BE49-F238E27FC236}">
                <a16:creationId xmlns:a16="http://schemas.microsoft.com/office/drawing/2014/main" id="{6EFCA207-37C9-4556-8B01-D3992436D0C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0" b="5"/>
          <a:stretch/>
        </p:blipFill>
        <p:spPr bwMode="auto">
          <a:xfrm>
            <a:off x="7969953" y="3657596"/>
            <a:ext cx="2975332" cy="2162729"/>
          </a:xfrm>
          <a:prstGeom prst="rect">
            <a:avLst/>
          </a:prstGeom>
          <a:noFill/>
          <a:ln w="57150" cmpd="thickThin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03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506BC-001B-4041-91BD-8E81BA79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sz="4100" b="1">
                <a:solidFill>
                  <a:srgbClr val="262626"/>
                </a:solidFill>
              </a:rPr>
              <a:t>RESULTS</a:t>
            </a:r>
          </a:p>
        </p:txBody>
      </p:sp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E8D4A0-83A3-4CBF-8F9D-81B5B92EAF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821160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271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6E3B-FF3B-4A3D-9A4B-8A6CC82C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62626"/>
                </a:solidFill>
              </a:rPr>
              <a:t> 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EEB23E-6A46-4AF8-9E02-7B93E67775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760013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2381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545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LOYALTY TO THE BANK VS CREDIT SCORES</vt:lpstr>
      <vt:lpstr>INTRODUCTION</vt:lpstr>
      <vt:lpstr>THE HYPOTHESIS</vt:lpstr>
      <vt:lpstr>THE DATA</vt:lpstr>
      <vt:lpstr>METHODS</vt:lpstr>
      <vt:lpstr>RESULTS</vt:lpstr>
      <vt:lpstr>RESULTS</vt:lpstr>
      <vt:lpstr>RESULTS</vt:lpstr>
      <vt:lpstr> RESULTS</vt:lpstr>
      <vt:lpstr>DISCUSSION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LOYALTY TO THE BANK VS CREDIT SCORES</dc:title>
  <dc:creator>CAESAR</dc:creator>
  <cp:lastModifiedBy>CAESAR</cp:lastModifiedBy>
  <cp:revision>8</cp:revision>
  <dcterms:created xsi:type="dcterms:W3CDTF">2020-03-27T00:01:32Z</dcterms:created>
  <dcterms:modified xsi:type="dcterms:W3CDTF">2020-04-05T17:25:45Z</dcterms:modified>
</cp:coreProperties>
</file>