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Raleway"/>
      <p:regular r:id="rId48"/>
      <p:bold r:id="rId49"/>
      <p:italic r:id="rId50"/>
      <p:boldItalic r:id="rId51"/>
    </p:embeddedFont>
    <p:embeddedFont>
      <p:font typeface="Source Sans Pr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C0F30E1E-BB1E-4FE8-9330-FECEC71E6E97}">
  <a:tblStyle styleId="{C0F30E1E-BB1E-4FE8-9330-FECEC71E6E97}" styleName="Table_0">
    <a:wholeTbl>
      <a:tcTxStyle/>
      <a:tcStyle>
        <a:tcBdr>
          <a:left>
            <a:ln cap="flat" cmpd="sng" w="12700">
              <a:solidFill>
                <a:srgbClr val="9E9E9E"/>
              </a:solidFill>
              <a:prstDash val="solid"/>
              <a:round/>
              <a:headEnd len="med" w="med" type="none"/>
              <a:tailEnd len="med" w="med" type="none"/>
            </a:ln>
          </a:left>
          <a:right>
            <a:ln cap="flat" cmpd="sng" w="12700">
              <a:solidFill>
                <a:srgbClr val="9E9E9E"/>
              </a:solidFill>
              <a:prstDash val="solid"/>
              <a:round/>
              <a:headEnd len="med" w="med" type="none"/>
              <a:tailEnd len="med" w="med" type="none"/>
            </a:ln>
          </a:right>
          <a:top>
            <a:ln cap="flat" cmpd="sng" w="12700">
              <a:solidFill>
                <a:srgbClr val="9E9E9E"/>
              </a:solidFill>
              <a:prstDash val="solid"/>
              <a:round/>
              <a:headEnd len="med" w="med" type="none"/>
              <a:tailEnd len="med" w="med" type="none"/>
            </a:ln>
          </a:top>
          <a:bottom>
            <a:ln cap="flat" cmpd="sng" w="12700">
              <a:solidFill>
                <a:srgbClr val="9E9E9E"/>
              </a:solidFill>
              <a:prstDash val="solid"/>
              <a:round/>
              <a:headEnd len="med" w="med" type="none"/>
              <a:tailEnd len="med" w="med" type="none"/>
            </a:ln>
          </a:bottom>
          <a:insideH>
            <a:ln cap="flat" cmpd="sng" w="12700">
              <a:solidFill>
                <a:srgbClr val="9E9E9E"/>
              </a:solidFill>
              <a:prstDash val="solid"/>
              <a:round/>
              <a:headEnd len="med" w="med" type="none"/>
              <a:tailEnd len="med" w="med" type="none"/>
            </a:ln>
          </a:insideH>
          <a:insideV>
            <a:ln cap="flat" cmpd="sng" w="12700">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5D442F4-6153-4605-B657-3255983BE237}" styleName="Table_1">
    <a:wholeTbl>
      <a:tcTxStyle/>
      <a:tcStyle>
        <a:tcBdr>
          <a:left>
            <a:ln cap="flat" cmpd="sng" w="6350">
              <a:solidFill>
                <a:srgbClr val="000000"/>
              </a:solidFill>
              <a:prstDash val="solid"/>
              <a:round/>
              <a:headEnd len="med" w="med" type="none"/>
              <a:tailEnd len="med" w="med" type="none"/>
            </a:ln>
          </a:left>
          <a:right>
            <a:ln cap="flat" cmpd="sng" w="6350">
              <a:solidFill>
                <a:srgbClr val="000000"/>
              </a:solidFill>
              <a:prstDash val="solid"/>
              <a:round/>
              <a:headEnd len="med" w="med" type="none"/>
              <a:tailEnd len="med" w="med" type="none"/>
            </a:ln>
          </a:right>
          <a:top>
            <a:ln cap="flat" cmpd="sng" w="6350">
              <a:solidFill>
                <a:srgbClr val="000000"/>
              </a:solidFill>
              <a:prstDash val="solid"/>
              <a:round/>
              <a:headEnd len="med" w="med" type="none"/>
              <a:tailEnd len="med" w="med" type="none"/>
            </a:ln>
          </a:top>
          <a:bottom>
            <a:ln cap="flat" cmpd="sng" w="6350">
              <a:solidFill>
                <a:srgbClr val="000000"/>
              </a:solidFill>
              <a:prstDash val="solid"/>
              <a:round/>
              <a:headEnd len="med" w="med" type="none"/>
              <a:tailEnd len="med" w="med" type="none"/>
            </a:ln>
          </a:bottom>
          <a:insideH>
            <a:ln cap="flat" cmpd="sng" w="6350">
              <a:solidFill>
                <a:srgbClr val="000000"/>
              </a:solidFill>
              <a:prstDash val="solid"/>
              <a:round/>
              <a:headEnd len="med" w="med" type="none"/>
              <a:tailEnd len="med" w="med" type="none"/>
            </a:ln>
          </a:insideH>
          <a:insideV>
            <a:ln cap="flat" cmpd="sng" w="6350">
              <a:solidFill>
                <a:srgbClr val="000000"/>
              </a:solidFill>
              <a:prstDash val="solid"/>
              <a:round/>
              <a:headEnd len="med" w="med" type="none"/>
              <a:tailEnd len="med" w="med" type="none"/>
            </a:ln>
          </a:insideV>
        </a:tcBdr>
      </a:tcStyle>
    </a:wholeTbl>
  </a:tblStyle>
  <a:tblStyle styleId="{80ED31DB-51F4-4472-9E45-47C5FF2ADEA8}" styleName="Table_2">
    <a:wholeTbl>
      <a:tcTxStyle/>
      <a:tcStyle>
        <a:tcBdr>
          <a:left>
            <a:ln cap="flat" cmpd="sng" w="6350">
              <a:solidFill>
                <a:srgbClr val="000000"/>
              </a:solidFill>
              <a:prstDash val="solid"/>
              <a:round/>
              <a:headEnd len="med" w="med" type="none"/>
              <a:tailEnd len="med" w="med" type="none"/>
            </a:ln>
          </a:left>
          <a:right>
            <a:ln cap="flat" cmpd="sng" w="6350">
              <a:solidFill>
                <a:srgbClr val="000000"/>
              </a:solidFill>
              <a:prstDash val="solid"/>
              <a:round/>
              <a:headEnd len="med" w="med" type="none"/>
              <a:tailEnd len="med" w="med" type="none"/>
            </a:ln>
          </a:right>
          <a:top>
            <a:ln cap="flat" cmpd="sng" w="6350">
              <a:solidFill>
                <a:srgbClr val="000000"/>
              </a:solidFill>
              <a:prstDash val="solid"/>
              <a:round/>
              <a:headEnd len="med" w="med" type="none"/>
              <a:tailEnd len="med" w="med" type="none"/>
            </a:ln>
          </a:top>
          <a:bottom>
            <a:ln cap="flat" cmpd="sng" w="6350">
              <a:solidFill>
                <a:srgbClr val="000000"/>
              </a:solidFill>
              <a:prstDash val="solid"/>
              <a:round/>
              <a:headEnd len="med" w="med" type="none"/>
              <a:tailEnd len="med" w="med" type="none"/>
            </a:ln>
          </a:bottom>
          <a:insideH>
            <a:ln cap="flat" cmpd="sng" w="6350">
              <a:solidFill>
                <a:srgbClr val="000000"/>
              </a:solidFill>
              <a:prstDash val="solid"/>
              <a:round/>
              <a:headEnd len="med" w="med" type="none"/>
              <a:tailEnd len="med" w="med" type="none"/>
            </a:ln>
          </a:insideH>
          <a:insideV>
            <a:ln cap="flat" cmpd="sng" w="6350">
              <a:solidFill>
                <a:srgbClr val="000000"/>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regular.fntdata"/><Relationship Id="rId47" Type="http://schemas.openxmlformats.org/officeDocument/2006/relationships/slide" Target="slides/slide42.xml"/><Relationship Id="rId49"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boldItalic.fntdata"/><Relationship Id="rId50" Type="http://schemas.openxmlformats.org/officeDocument/2006/relationships/font" Target="fonts/Raleway-italic.fntdata"/><Relationship Id="rId53" Type="http://schemas.openxmlformats.org/officeDocument/2006/relationships/font" Target="fonts/SourceSansPro-bold.fntdata"/><Relationship Id="rId52" Type="http://schemas.openxmlformats.org/officeDocument/2006/relationships/font" Target="fonts/SourceSansPro-regular.fntdata"/><Relationship Id="rId11" Type="http://schemas.openxmlformats.org/officeDocument/2006/relationships/slide" Target="slides/slide6.xml"/><Relationship Id="rId55" Type="http://schemas.openxmlformats.org/officeDocument/2006/relationships/font" Target="fonts/SourceSansPro-boldItalic.fntdata"/><Relationship Id="rId10" Type="http://schemas.openxmlformats.org/officeDocument/2006/relationships/slide" Target="slides/slide5.xml"/><Relationship Id="rId54" Type="http://schemas.openxmlformats.org/officeDocument/2006/relationships/font" Target="fonts/SourceSansPr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80700" y="2651100"/>
            <a:ext cx="8982600"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485875" y="264475"/>
            <a:ext cx="8183700" cy="1473600"/>
          </a:xfrm>
          <a:prstGeom prst="rect">
            <a:avLst/>
          </a:prstGeom>
        </p:spPr>
        <p:txBody>
          <a:bodyPr anchorCtr="0" anchor="b"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2" name="Shape 12"/>
          <p:cNvSpPr txBox="1"/>
          <p:nvPr>
            <p:ph idx="1" type="subTitle"/>
          </p:nvPr>
        </p:nvSpPr>
        <p:spPr>
          <a:xfrm>
            <a:off x="485875" y="1738075"/>
            <a:ext cx="8183700" cy="861000"/>
          </a:xfrm>
          <a:prstGeom prst="rect">
            <a:avLst/>
          </a:prstGeom>
        </p:spPr>
        <p:txBody>
          <a:bodyPr anchorCtr="0" anchor="t" bIns="91425" lIns="91425" rIns="91425" tIns="91425"/>
          <a:lstStyle>
            <a:lvl1pPr lvl="0">
              <a:lnSpc>
                <a:spcPct val="100000"/>
              </a:lnSpc>
              <a:spcBef>
                <a:spcPts val="0"/>
              </a:spcBef>
              <a:spcAft>
                <a:spcPts val="0"/>
              </a:spcAft>
              <a:buSzPct val="100000"/>
              <a:buNone/>
              <a:defRPr sz="2400"/>
            </a:lvl1pPr>
            <a:lvl2pPr lvl="1">
              <a:lnSpc>
                <a:spcPct val="100000"/>
              </a:lnSpc>
              <a:spcBef>
                <a:spcPts val="0"/>
              </a:spcBef>
              <a:spcAft>
                <a:spcPts val="0"/>
              </a:spcAft>
              <a:buSzPct val="100000"/>
              <a:buNone/>
              <a:defRPr sz="2400"/>
            </a:lvl2pPr>
            <a:lvl3pPr lvl="2">
              <a:lnSpc>
                <a:spcPct val="100000"/>
              </a:lnSpc>
              <a:spcBef>
                <a:spcPts val="0"/>
              </a:spcBef>
              <a:spcAft>
                <a:spcPts val="0"/>
              </a:spcAft>
              <a:buSzPct val="100000"/>
              <a:buNone/>
              <a:defRPr sz="2400"/>
            </a:lvl3pPr>
            <a:lvl4pPr lvl="3">
              <a:lnSpc>
                <a:spcPct val="100000"/>
              </a:lnSpc>
              <a:spcBef>
                <a:spcPts val="0"/>
              </a:spcBef>
              <a:spcAft>
                <a:spcPts val="0"/>
              </a:spcAft>
              <a:buSzPct val="100000"/>
              <a:buNone/>
              <a:defRPr sz="2400"/>
            </a:lvl4pPr>
            <a:lvl5pPr lvl="4">
              <a:lnSpc>
                <a:spcPct val="100000"/>
              </a:lnSpc>
              <a:spcBef>
                <a:spcPts val="0"/>
              </a:spcBef>
              <a:spcAft>
                <a:spcPts val="0"/>
              </a:spcAft>
              <a:buSzPct val="100000"/>
              <a:buNone/>
              <a:defRPr sz="2400"/>
            </a:lvl5pPr>
            <a:lvl6pPr lvl="5">
              <a:lnSpc>
                <a:spcPct val="100000"/>
              </a:lnSpc>
              <a:spcBef>
                <a:spcPts val="0"/>
              </a:spcBef>
              <a:spcAft>
                <a:spcPts val="0"/>
              </a:spcAft>
              <a:buSzPct val="100000"/>
              <a:buNone/>
              <a:defRPr sz="2400"/>
            </a:lvl6pPr>
            <a:lvl7pPr lvl="6">
              <a:lnSpc>
                <a:spcPct val="100000"/>
              </a:lnSpc>
              <a:spcBef>
                <a:spcPts val="0"/>
              </a:spcBef>
              <a:spcAft>
                <a:spcPts val="0"/>
              </a:spcAft>
              <a:buSzPct val="100000"/>
              <a:buNone/>
              <a:defRPr sz="2400"/>
            </a:lvl7pPr>
            <a:lvl8pPr lvl="7">
              <a:lnSpc>
                <a:spcPct val="100000"/>
              </a:lnSpc>
              <a:spcBef>
                <a:spcPts val="0"/>
              </a:spcBef>
              <a:spcAft>
                <a:spcPts val="0"/>
              </a:spcAft>
              <a:buSzPct val="100000"/>
              <a:buNone/>
              <a:defRPr sz="2400"/>
            </a:lvl8pPr>
            <a:lvl9pPr lvl="8">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7" name="Shape 47"/>
        <p:cNvGrpSpPr/>
        <p:nvPr/>
      </p:nvGrpSpPr>
      <p:grpSpPr>
        <a:xfrm>
          <a:off x="0" y="0"/>
          <a:ext cx="0" cy="0"/>
          <a:chOff x="0" y="0"/>
          <a:chExt cx="0" cy="0"/>
        </a:xfrm>
      </p:grpSpPr>
      <p:sp>
        <p:nvSpPr>
          <p:cNvPr id="48" name="Shape 48"/>
          <p:cNvSpPr/>
          <p:nvPr/>
        </p:nvSpPr>
        <p:spPr>
          <a:xfrm>
            <a:off x="80700" y="2651100"/>
            <a:ext cx="8982600"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49" name="Shape 49"/>
          <p:cNvSpPr txBox="1"/>
          <p:nvPr>
            <p:ph type="title"/>
          </p:nvPr>
        </p:nvSpPr>
        <p:spPr>
          <a:xfrm>
            <a:off x="311700" y="743000"/>
            <a:ext cx="8520600" cy="2006400"/>
          </a:xfrm>
          <a:prstGeom prst="rect">
            <a:avLst/>
          </a:prstGeom>
        </p:spPr>
        <p:txBody>
          <a:bodyPr anchorCtr="0" anchor="b" bIns="91425" lIns="91425" rIns="91425" tIns="91425"/>
          <a:lstStyle>
            <a:lvl1pPr lvl="0" algn="ctr">
              <a:spcBef>
                <a:spcPts val="0"/>
              </a:spcBef>
              <a:buSzPct val="100000"/>
              <a:buFont typeface="Source Sans Pro"/>
              <a:defRPr sz="12000">
                <a:latin typeface="Source Sans Pro"/>
                <a:ea typeface="Source Sans Pro"/>
                <a:cs typeface="Source Sans Pro"/>
                <a:sym typeface="Source Sans Pro"/>
              </a:defRPr>
            </a:lvl1pPr>
            <a:lvl2pPr lvl="1" algn="ctr">
              <a:spcBef>
                <a:spcPts val="0"/>
              </a:spcBef>
              <a:buSzPct val="100000"/>
              <a:buFont typeface="Source Sans Pro"/>
              <a:defRPr sz="12000">
                <a:latin typeface="Source Sans Pro"/>
                <a:ea typeface="Source Sans Pro"/>
                <a:cs typeface="Source Sans Pro"/>
                <a:sym typeface="Source Sans Pro"/>
              </a:defRPr>
            </a:lvl2pPr>
            <a:lvl3pPr lvl="2" algn="ctr">
              <a:spcBef>
                <a:spcPts val="0"/>
              </a:spcBef>
              <a:buSzPct val="100000"/>
              <a:buFont typeface="Source Sans Pro"/>
              <a:defRPr sz="12000">
                <a:latin typeface="Source Sans Pro"/>
                <a:ea typeface="Source Sans Pro"/>
                <a:cs typeface="Source Sans Pro"/>
                <a:sym typeface="Source Sans Pro"/>
              </a:defRPr>
            </a:lvl3pPr>
            <a:lvl4pPr lvl="3" algn="ctr">
              <a:spcBef>
                <a:spcPts val="0"/>
              </a:spcBef>
              <a:buSzPct val="100000"/>
              <a:buFont typeface="Source Sans Pro"/>
              <a:defRPr sz="12000">
                <a:latin typeface="Source Sans Pro"/>
                <a:ea typeface="Source Sans Pro"/>
                <a:cs typeface="Source Sans Pro"/>
                <a:sym typeface="Source Sans Pro"/>
              </a:defRPr>
            </a:lvl4pPr>
            <a:lvl5pPr lvl="4" algn="ctr">
              <a:spcBef>
                <a:spcPts val="0"/>
              </a:spcBef>
              <a:buSzPct val="100000"/>
              <a:buFont typeface="Source Sans Pro"/>
              <a:defRPr sz="12000">
                <a:latin typeface="Source Sans Pro"/>
                <a:ea typeface="Source Sans Pro"/>
                <a:cs typeface="Source Sans Pro"/>
                <a:sym typeface="Source Sans Pro"/>
              </a:defRPr>
            </a:lvl5pPr>
            <a:lvl6pPr lvl="5" algn="ctr">
              <a:spcBef>
                <a:spcPts val="0"/>
              </a:spcBef>
              <a:buSzPct val="100000"/>
              <a:buFont typeface="Source Sans Pro"/>
              <a:defRPr sz="12000">
                <a:latin typeface="Source Sans Pro"/>
                <a:ea typeface="Source Sans Pro"/>
                <a:cs typeface="Source Sans Pro"/>
                <a:sym typeface="Source Sans Pro"/>
              </a:defRPr>
            </a:lvl6pPr>
            <a:lvl7pPr lvl="6" algn="ctr">
              <a:spcBef>
                <a:spcPts val="0"/>
              </a:spcBef>
              <a:buSzPct val="100000"/>
              <a:buFont typeface="Source Sans Pro"/>
              <a:defRPr sz="12000">
                <a:latin typeface="Source Sans Pro"/>
                <a:ea typeface="Source Sans Pro"/>
                <a:cs typeface="Source Sans Pro"/>
                <a:sym typeface="Source Sans Pro"/>
              </a:defRPr>
            </a:lvl7pPr>
            <a:lvl8pPr lvl="7" algn="ctr">
              <a:spcBef>
                <a:spcPts val="0"/>
              </a:spcBef>
              <a:buSzPct val="100000"/>
              <a:buFont typeface="Source Sans Pro"/>
              <a:defRPr sz="12000">
                <a:latin typeface="Source Sans Pro"/>
                <a:ea typeface="Source Sans Pro"/>
                <a:cs typeface="Source Sans Pro"/>
                <a:sym typeface="Source Sans Pro"/>
              </a:defRPr>
            </a:lvl8pPr>
            <a:lvl9pPr lvl="8" algn="ctr">
              <a:spcBef>
                <a:spcPts val="0"/>
              </a:spcBef>
              <a:buSzPct val="100000"/>
              <a:buFont typeface="Source Sans Pro"/>
              <a:defRPr sz="12000">
                <a:latin typeface="Source Sans Pro"/>
                <a:ea typeface="Source Sans Pro"/>
                <a:cs typeface="Source Sans Pro"/>
                <a:sym typeface="Source Sans Pro"/>
              </a:defRPr>
            </a:lvl9pPr>
          </a:lstStyle>
          <a:p/>
        </p:txBody>
      </p:sp>
      <p:sp>
        <p:nvSpPr>
          <p:cNvPr id="50" name="Shape 50"/>
          <p:cNvSpPr txBox="1"/>
          <p:nvPr>
            <p:ph idx="1" type="body"/>
          </p:nvPr>
        </p:nvSpPr>
        <p:spPr>
          <a:xfrm>
            <a:off x="311700" y="2845181"/>
            <a:ext cx="8520600" cy="13008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51" name="Shape 51"/>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4" name="Shape 14"/>
        <p:cNvGrpSpPr/>
        <p:nvPr/>
      </p:nvGrpSpPr>
      <p:grpSpPr>
        <a:xfrm>
          <a:off x="0" y="0"/>
          <a:ext cx="0" cy="0"/>
          <a:chOff x="0" y="0"/>
          <a:chExt cx="0" cy="0"/>
        </a:xfrm>
      </p:grpSpPr>
      <p:sp>
        <p:nvSpPr>
          <p:cNvPr id="15" name="Shape 15"/>
          <p:cNvSpPr/>
          <p:nvPr/>
        </p:nvSpPr>
        <p:spPr>
          <a:xfrm>
            <a:off x="80700" y="2651100"/>
            <a:ext cx="8982600"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6" name="Shape 16"/>
          <p:cNvSpPr txBox="1"/>
          <p:nvPr>
            <p:ph type="title"/>
          </p:nvPr>
        </p:nvSpPr>
        <p:spPr>
          <a:xfrm>
            <a:off x="485875" y="1714500"/>
            <a:ext cx="8183700" cy="785700"/>
          </a:xfrm>
          <a:prstGeom prst="rect">
            <a:avLst/>
          </a:prstGeom>
        </p:spPr>
        <p:txBody>
          <a:bodyPr anchorCtr="0" anchor="b" bIns="91425" lIns="91425" rIns="91425"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
        <p:nvSpPr>
          <p:cNvPr id="17" name="Shape 1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txBox="1"/>
          <p:nvPr>
            <p:ph type="title"/>
          </p:nvPr>
        </p:nvSpPr>
        <p:spPr>
          <a:xfrm>
            <a:off x="311700" y="445025"/>
            <a:ext cx="8520600"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 name="Shape 22"/>
        <p:cNvGrpSpPr/>
        <p:nvPr/>
      </p:nvGrpSpPr>
      <p:grpSpPr>
        <a:xfrm>
          <a:off x="0" y="0"/>
          <a:ext cx="0" cy="0"/>
          <a:chOff x="0" y="0"/>
          <a:chExt cx="0" cy="0"/>
        </a:xfrm>
      </p:grpSpPr>
      <p:sp>
        <p:nvSpPr>
          <p:cNvPr id="23" name="Shape 23"/>
          <p:cNvSpPr txBox="1"/>
          <p:nvPr>
            <p:ph type="title"/>
          </p:nvPr>
        </p:nvSpPr>
        <p:spPr>
          <a:xfrm>
            <a:off x="311700" y="445025"/>
            <a:ext cx="8520600"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311700" y="445025"/>
            <a:ext cx="8520600"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0" name="Shape 30"/>
        <p:cNvGrpSpPr/>
        <p:nvPr/>
      </p:nvGrpSpPr>
      <p:grpSpPr>
        <a:xfrm>
          <a:off x="0" y="0"/>
          <a:ext cx="0" cy="0"/>
          <a:chOff x="0" y="0"/>
          <a:chExt cx="0" cy="0"/>
        </a:xfrm>
      </p:grpSpPr>
      <p:sp>
        <p:nvSpPr>
          <p:cNvPr id="31" name="Shape 31"/>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2" name="Shape 32"/>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2"/>
        </a:solidFill>
      </p:bgPr>
    </p:bg>
    <p:spTree>
      <p:nvGrpSpPr>
        <p:cNvPr id="34" name="Shape 34"/>
        <p:cNvGrpSpPr/>
        <p:nvPr/>
      </p:nvGrpSpPr>
      <p:grpSpPr>
        <a:xfrm>
          <a:off x="0" y="0"/>
          <a:ext cx="0" cy="0"/>
          <a:chOff x="0" y="0"/>
          <a:chExt cx="0" cy="0"/>
        </a:xfrm>
      </p:grpSpPr>
      <p:sp>
        <p:nvSpPr>
          <p:cNvPr id="35" name="Shape 35"/>
          <p:cNvSpPr txBox="1"/>
          <p:nvPr>
            <p:ph type="title"/>
          </p:nvPr>
        </p:nvSpPr>
        <p:spPr>
          <a:xfrm>
            <a:off x="490250" y="526350"/>
            <a:ext cx="56040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6" name="Shape 3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7" name="Shape 37"/>
        <p:cNvGrpSpPr/>
        <p:nvPr/>
      </p:nvGrpSpPr>
      <p:grpSpPr>
        <a:xfrm>
          <a:off x="0" y="0"/>
          <a:ext cx="0" cy="0"/>
          <a:chOff x="0" y="0"/>
          <a:chExt cx="0" cy="0"/>
        </a:xfrm>
      </p:grpSpPr>
      <p:sp>
        <p:nvSpPr>
          <p:cNvPr id="38" name="Shape 38"/>
          <p:cNvSpPr/>
          <p:nvPr/>
        </p:nvSpPr>
        <p:spPr>
          <a:xfrm>
            <a:off x="4636800" y="80700"/>
            <a:ext cx="4426500" cy="49821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cxnSp>
        <p:nvCxnSpPr>
          <p:cNvPr id="39" name="Shape 39"/>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0" name="Shape 40"/>
          <p:cNvSpPr txBox="1"/>
          <p:nvPr>
            <p:ph type="title"/>
          </p:nvPr>
        </p:nvSpPr>
        <p:spPr>
          <a:xfrm>
            <a:off x="265500" y="1181700"/>
            <a:ext cx="4045200" cy="15336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1" name="Shape 41"/>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2" name="Shape 42"/>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3" name="Shape 4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4" name="Shape 44"/>
        <p:cNvGrpSpPr/>
        <p:nvPr/>
      </p:nvGrpSpPr>
      <p:grpSpPr>
        <a:xfrm>
          <a:off x="0" y="0"/>
          <a:ext cx="0" cy="0"/>
          <a:chOff x="0" y="0"/>
          <a:chExt cx="0" cy="0"/>
        </a:xfrm>
      </p:grpSpPr>
      <p:sp>
        <p:nvSpPr>
          <p:cNvPr id="45" name="Shape 45"/>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6" name="Shape 4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23400"/>
          </a:xfrm>
          <a:prstGeom prst="rect">
            <a:avLst/>
          </a:prstGeom>
          <a:noFill/>
          <a:ln>
            <a:noFill/>
          </a:ln>
        </p:spPr>
        <p:txBody>
          <a:bodyPr anchorCtr="0" anchor="t" bIns="91425" lIns="91425" rIns="91425" tIns="91425"/>
          <a:lstStyle>
            <a:lvl1pPr lv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Source Sans Pro"/>
              <a:defRPr sz="1800">
                <a:solidFill>
                  <a:schemeClr val="lt2"/>
                </a:solidFill>
                <a:latin typeface="Source Sans Pro"/>
                <a:ea typeface="Source Sans Pro"/>
                <a:cs typeface="Source Sans Pro"/>
                <a:sym typeface="Source Sans Pro"/>
              </a:defRPr>
            </a:lvl1pPr>
            <a:lvl2pPr lvl="1">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2pPr>
            <a:lvl3pPr lvl="2">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3pPr>
            <a:lvl4pPr lvl="3">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4pPr>
            <a:lvl5pPr lvl="4">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5pPr>
            <a:lvl6pPr lvl="5">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6pPr>
            <a:lvl7pPr lvl="6">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7pPr>
            <a:lvl8pPr lvl="7">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8pPr>
            <a:lvl9pPr lvl="8">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9pPr>
          </a:lstStyle>
          <a:p/>
        </p:txBody>
      </p:sp>
      <p:sp>
        <p:nvSpPr>
          <p:cNvPr id="8" name="Shape 8"/>
          <p:cNvSpPr txBox="1"/>
          <p:nvPr>
            <p:ph idx="12" type="sldNum"/>
          </p:nvPr>
        </p:nvSpPr>
        <p:spPr>
          <a:xfrm>
            <a:off x="8497999" y="4688758"/>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Source Sans Pro"/>
                <a:ea typeface="Source Sans Pro"/>
                <a:cs typeface="Source Sans Pro"/>
                <a:sym typeface="Source Sans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 Id="rId4" Type="http://schemas.openxmlformats.org/officeDocument/2006/relationships/image" Target="../media/image02.png"/><Relationship Id="rId5"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0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0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0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png"/><Relationship Id="rId4" Type="http://schemas.openxmlformats.org/officeDocument/2006/relationships/image" Target="../media/image0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2.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ctrTitle"/>
          </p:nvPr>
        </p:nvSpPr>
        <p:spPr>
          <a:xfrm>
            <a:off x="485875" y="264475"/>
            <a:ext cx="8183700" cy="1473600"/>
          </a:xfrm>
          <a:prstGeom prst="rect">
            <a:avLst/>
          </a:prstGeom>
        </p:spPr>
        <p:txBody>
          <a:bodyPr anchorCtr="0" anchor="b" bIns="91425" lIns="91425" rIns="91425" tIns="91425">
            <a:noAutofit/>
          </a:bodyPr>
          <a:lstStyle/>
          <a:p>
            <a:pPr lvl="0">
              <a:spcBef>
                <a:spcPts val="0"/>
              </a:spcBef>
              <a:buNone/>
            </a:pPr>
            <a:r>
              <a:rPr lang="en"/>
              <a:t>Rare Global Food Trading Corp.</a:t>
            </a:r>
          </a:p>
        </p:txBody>
      </p:sp>
      <p:sp>
        <p:nvSpPr>
          <p:cNvPr id="59" name="Shape 59"/>
          <p:cNvSpPr txBox="1"/>
          <p:nvPr>
            <p:ph idx="1" type="subTitle"/>
          </p:nvPr>
        </p:nvSpPr>
        <p:spPr>
          <a:xfrm>
            <a:off x="485875" y="1738075"/>
            <a:ext cx="8183700" cy="861000"/>
          </a:xfrm>
          <a:prstGeom prst="rect">
            <a:avLst/>
          </a:prstGeom>
        </p:spPr>
        <p:txBody>
          <a:bodyPr anchorCtr="0" anchor="t" bIns="91425" lIns="91425" rIns="91425" tIns="91425">
            <a:noAutofit/>
          </a:bodyPr>
          <a:lstStyle/>
          <a:p>
            <a:pPr lvl="0">
              <a:spcBef>
                <a:spcPts val="0"/>
              </a:spcBef>
              <a:buNone/>
            </a:pPr>
            <a:r>
              <a:rPr lang="en"/>
              <a:t>Team FONG</a:t>
            </a:r>
          </a:p>
        </p:txBody>
      </p:sp>
      <p:pic>
        <p:nvPicPr>
          <p:cNvPr id="60" name="Shape 60"/>
          <p:cNvPicPr preferRelativeResize="0"/>
          <p:nvPr/>
        </p:nvPicPr>
        <p:blipFill>
          <a:blip r:embed="rId3">
            <a:alphaModFix/>
          </a:blip>
          <a:stretch>
            <a:fillRect/>
          </a:stretch>
        </p:blipFill>
        <p:spPr>
          <a:xfrm>
            <a:off x="3679475" y="3251675"/>
            <a:ext cx="1791199" cy="1185450"/>
          </a:xfrm>
          <a:prstGeom prst="rect">
            <a:avLst/>
          </a:prstGeom>
          <a:noFill/>
          <a:ln>
            <a:noFill/>
          </a:ln>
        </p:spPr>
      </p:pic>
      <p:pic>
        <p:nvPicPr>
          <p:cNvPr id="61" name="Shape 61"/>
          <p:cNvPicPr preferRelativeResize="0"/>
          <p:nvPr/>
        </p:nvPicPr>
        <p:blipFill>
          <a:blip r:embed="rId4">
            <a:alphaModFix/>
          </a:blip>
          <a:stretch>
            <a:fillRect/>
          </a:stretch>
        </p:blipFill>
        <p:spPr>
          <a:xfrm>
            <a:off x="5778100" y="3196050"/>
            <a:ext cx="2370900" cy="1185450"/>
          </a:xfrm>
          <a:prstGeom prst="rect">
            <a:avLst/>
          </a:prstGeom>
          <a:noFill/>
          <a:ln>
            <a:noFill/>
          </a:ln>
        </p:spPr>
      </p:pic>
      <p:pic>
        <p:nvPicPr>
          <p:cNvPr id="62" name="Shape 62"/>
          <p:cNvPicPr preferRelativeResize="0"/>
          <p:nvPr/>
        </p:nvPicPr>
        <p:blipFill>
          <a:blip r:embed="rId5">
            <a:alphaModFix/>
          </a:blip>
          <a:stretch>
            <a:fillRect/>
          </a:stretch>
        </p:blipFill>
        <p:spPr>
          <a:xfrm>
            <a:off x="877000" y="2320250"/>
            <a:ext cx="2737874" cy="2737874"/>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nvSpPr>
        <p:spPr>
          <a:xfrm>
            <a:off x="0" y="-2147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130" name="Shape 130"/>
          <p:cNvSpPr txBox="1"/>
          <p:nvPr>
            <p:ph type="title"/>
          </p:nvPr>
        </p:nvSpPr>
        <p:spPr>
          <a:xfrm>
            <a:off x="311700" y="216425"/>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User Story # 2</a:t>
            </a:r>
          </a:p>
        </p:txBody>
      </p:sp>
      <p:graphicFrame>
        <p:nvGraphicFramePr>
          <p:cNvPr id="131" name="Shape 131"/>
          <p:cNvGraphicFramePr/>
          <p:nvPr/>
        </p:nvGraphicFramePr>
        <p:xfrm>
          <a:off x="1612900" y="1203625"/>
          <a:ext cx="3000000" cy="3000000"/>
        </p:xfrm>
        <a:graphic>
          <a:graphicData uri="http://schemas.openxmlformats.org/drawingml/2006/table">
            <a:tbl>
              <a:tblPr bandRow="1">
                <a:noFill/>
                <a:tableStyleId>{95D442F4-6153-4605-B657-3255983BE237}</a:tableStyleId>
              </a:tblPr>
              <a:tblGrid>
                <a:gridCol w="2926075"/>
                <a:gridCol w="2992125"/>
              </a:tblGrid>
              <a:tr h="381000">
                <a:tc gridSpan="2">
                  <a:txBody>
                    <a:bodyPr>
                      <a:noAutofit/>
                    </a:bodyPr>
                    <a:lstStyle/>
                    <a:p>
                      <a:pPr lvl="0" rtl="0">
                        <a:spcBef>
                          <a:spcPts val="500"/>
                        </a:spcBef>
                        <a:spcAft>
                          <a:spcPts val="500"/>
                        </a:spcAft>
                        <a:buNone/>
                      </a:pPr>
                      <a:r>
                        <a:rPr b="1" lang="en" sz="1100">
                          <a:solidFill>
                            <a:srgbClr val="FFFFFF"/>
                          </a:solidFill>
                          <a:latin typeface="Calibri"/>
                          <a:ea typeface="Calibri"/>
                          <a:cs typeface="Calibri"/>
                          <a:sym typeface="Calibri"/>
                        </a:rPr>
                        <a:t>User Story #2: </a:t>
                      </a:r>
                      <a:r>
                        <a:rPr lang="en" sz="1100">
                          <a:solidFill>
                            <a:srgbClr val="FFFFFF"/>
                          </a:solidFill>
                          <a:latin typeface="Calibri"/>
                          <a:ea typeface="Calibri"/>
                          <a:cs typeface="Calibri"/>
                          <a:sym typeface="Calibri"/>
                        </a:rPr>
                        <a:t>The administrative officers can view the total number of client orders of each product based on the delivery due date or client name.</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007033"/>
                    </a:solidFill>
                  </a:tcPr>
                </a:tc>
                <a:tc hMerge="1"/>
              </a:tr>
              <a:tr h="266700">
                <a:tc>
                  <a:txBody>
                    <a:bodyPr>
                      <a:noAutofit/>
                    </a:bodyPr>
                    <a:lstStyle/>
                    <a:p>
                      <a:pPr lvl="0" rtl="0">
                        <a:spcBef>
                          <a:spcPts val="500"/>
                        </a:spcBef>
                        <a:spcAft>
                          <a:spcPts val="500"/>
                        </a:spcAft>
                        <a:buNone/>
                      </a:pPr>
                      <a:r>
                        <a:rPr b="1" lang="en" sz="1100">
                          <a:latin typeface="Calibri"/>
                          <a:ea typeface="Calibri"/>
                          <a:cs typeface="Calibri"/>
                          <a:sym typeface="Calibri"/>
                        </a:rPr>
                        <a:t>Estimate (Days): 2 days</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FFFFFF"/>
                    </a:solidFill>
                  </a:tcPr>
                </a:tc>
                <a:tc>
                  <a:txBody>
                    <a:bodyPr>
                      <a:noAutofit/>
                    </a:bodyPr>
                    <a:lstStyle/>
                    <a:p>
                      <a:pPr lvl="0" rtl="0">
                        <a:spcBef>
                          <a:spcPts val="500"/>
                        </a:spcBef>
                        <a:spcAft>
                          <a:spcPts val="500"/>
                        </a:spcAft>
                        <a:buNone/>
                      </a:pPr>
                      <a:r>
                        <a:rPr b="1" lang="en" sz="1100">
                          <a:latin typeface="Calibri"/>
                          <a:ea typeface="Calibri"/>
                          <a:cs typeface="Calibri"/>
                          <a:sym typeface="Calibri"/>
                        </a:rPr>
                        <a:t>Priority: 100</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FFFFFF"/>
                    </a:solidFill>
                  </a:tcPr>
                </a:tc>
              </a:tr>
              <a:tr h="266700">
                <a:tc gridSpan="2">
                  <a:txBody>
                    <a:bodyPr>
                      <a:noAutofit/>
                    </a:bodyPr>
                    <a:lstStyle/>
                    <a:p>
                      <a:pPr lvl="0" rtl="0">
                        <a:spcBef>
                          <a:spcPts val="500"/>
                        </a:spcBef>
                        <a:spcAft>
                          <a:spcPts val="500"/>
                        </a:spcAft>
                        <a:buNone/>
                      </a:pPr>
                      <a:r>
                        <a:rPr b="1" lang="en" sz="1100">
                          <a:latin typeface="Calibri"/>
                          <a:ea typeface="Calibri"/>
                          <a:cs typeface="Calibri"/>
                          <a:sym typeface="Calibri"/>
                        </a:rPr>
                        <a:t>Pre-condition: </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r>
              <a:tr h="571500">
                <a:tc gridSpan="2">
                  <a:txBody>
                    <a:bodyPr>
                      <a:noAutofit/>
                    </a:bodyPr>
                    <a:lstStyle/>
                    <a:p>
                      <a:pPr lvl="0" rtl="0">
                        <a:spcBef>
                          <a:spcPts val="500"/>
                        </a:spcBef>
                        <a:buNone/>
                      </a:pPr>
                      <a:r>
                        <a:rPr b="1" lang="en" sz="1100">
                          <a:latin typeface="Calibri"/>
                          <a:ea typeface="Calibri"/>
                          <a:cs typeface="Calibri"/>
                          <a:sym typeface="Calibri"/>
                        </a:rPr>
                        <a:t>Scenario: </a:t>
                      </a:r>
                    </a:p>
                    <a:p>
                      <a:pPr indent="-298450" lvl="0" marL="457200" rtl="0">
                        <a:spcBef>
                          <a:spcPts val="0"/>
                        </a:spcBef>
                        <a:buSzPct val="100000"/>
                        <a:buFont typeface="Calibri"/>
                        <a:buAutoNum type="arabicPeriod"/>
                      </a:pPr>
                      <a:r>
                        <a:rPr lang="en" sz="1100">
                          <a:latin typeface="Calibri"/>
                          <a:ea typeface="Calibri"/>
                          <a:cs typeface="Calibri"/>
                          <a:sym typeface="Calibri"/>
                        </a:rPr>
                        <a:t>The administrative officers select view orders from the main menu.</a:t>
                      </a:r>
                    </a:p>
                    <a:p>
                      <a:pPr indent="-298450" lvl="0" marL="457200" rtl="0">
                        <a:spcBef>
                          <a:spcPts val="0"/>
                        </a:spcBef>
                        <a:buSzPct val="100000"/>
                        <a:buFont typeface="Calibri"/>
                        <a:buAutoNum type="arabicPeriod"/>
                      </a:pPr>
                      <a:r>
                        <a:rPr lang="en" sz="1100">
                          <a:latin typeface="Calibri"/>
                          <a:ea typeface="Calibri"/>
                          <a:cs typeface="Calibri"/>
                          <a:sym typeface="Calibri"/>
                        </a:rPr>
                        <a:t>The system displays the view client orders page.</a:t>
                      </a:r>
                    </a:p>
                    <a:p>
                      <a:pPr indent="-298450" lvl="0" marL="457200" rtl="0">
                        <a:spcBef>
                          <a:spcPts val="0"/>
                        </a:spcBef>
                        <a:buSzPct val="100000"/>
                        <a:buFont typeface="Calibri"/>
                        <a:buAutoNum type="arabicPeriod"/>
                      </a:pPr>
                      <a:r>
                        <a:rPr lang="en" sz="1100">
                          <a:latin typeface="Calibri"/>
                          <a:ea typeface="Calibri"/>
                          <a:cs typeface="Calibri"/>
                          <a:sym typeface="Calibri"/>
                        </a:rPr>
                        <a:t>The administrative officers will choose whether to filter the client orders by delivery due date or client name.</a:t>
                      </a:r>
                    </a:p>
                    <a:p>
                      <a:pPr indent="-298450" lvl="0" marL="457200" rtl="0">
                        <a:spcBef>
                          <a:spcPts val="0"/>
                        </a:spcBef>
                        <a:buSzPct val="100000"/>
                        <a:buFont typeface="Calibri"/>
                        <a:buAutoNum type="arabicPeriod"/>
                      </a:pPr>
                      <a:r>
                        <a:rPr lang="en" sz="1100">
                          <a:latin typeface="Calibri"/>
                          <a:ea typeface="Calibri"/>
                          <a:cs typeface="Calibri"/>
                          <a:sym typeface="Calibri"/>
                        </a:rPr>
                        <a:t>If delivery due date is selected, the administrative officers will choose the delivery due date.</a:t>
                      </a:r>
                    </a:p>
                    <a:p>
                      <a:pPr indent="-298450" lvl="0" marL="457200" rtl="0">
                        <a:spcBef>
                          <a:spcPts val="0"/>
                        </a:spcBef>
                        <a:buSzPct val="100000"/>
                        <a:buFont typeface="Calibri"/>
                        <a:buAutoNum type="arabicPeriod"/>
                      </a:pPr>
                      <a:r>
                        <a:rPr lang="en" sz="1100">
                          <a:latin typeface="Calibri"/>
                          <a:ea typeface="Calibri"/>
                          <a:cs typeface="Calibri"/>
                          <a:sym typeface="Calibri"/>
                        </a:rPr>
                        <a:t>If client name is selected, the administrative officers will input the client name.</a:t>
                      </a:r>
                    </a:p>
                    <a:p>
                      <a:pPr indent="-298450" lvl="0" marL="457200" rtl="0">
                        <a:spcBef>
                          <a:spcPts val="0"/>
                        </a:spcBef>
                        <a:buSzPct val="100000"/>
                        <a:buFont typeface="Calibri"/>
                        <a:buAutoNum type="arabicPeriod"/>
                      </a:pPr>
                      <a:r>
                        <a:rPr lang="en" sz="1100">
                          <a:latin typeface="Calibri"/>
                          <a:ea typeface="Calibri"/>
                          <a:cs typeface="Calibri"/>
                          <a:sym typeface="Calibri"/>
                        </a:rPr>
                        <a:t>The administrative officers will click submit.</a:t>
                      </a:r>
                    </a:p>
                    <a:p>
                      <a:pPr indent="-298450" lvl="0" marL="457200" rtl="0">
                        <a:spcBef>
                          <a:spcPts val="0"/>
                        </a:spcBef>
                        <a:buSzPct val="100000"/>
                        <a:buFont typeface="Calibri"/>
                        <a:buAutoNum type="arabicPeriod"/>
                      </a:pPr>
                      <a:r>
                        <a:rPr lang="en" sz="1100">
                          <a:latin typeface="Calibri"/>
                          <a:ea typeface="Calibri"/>
                          <a:cs typeface="Calibri"/>
                          <a:sym typeface="Calibri"/>
                        </a:rPr>
                        <a:t>If delivery due date is selected and submitted:</a:t>
                      </a:r>
                    </a:p>
                    <a:p>
                      <a:pPr indent="0" lvl="0" marL="457200" rtl="0">
                        <a:spcBef>
                          <a:spcPts val="0"/>
                        </a:spcBef>
                        <a:buNone/>
                      </a:pPr>
                      <a:r>
                        <a:rPr lang="en" sz="1100">
                          <a:latin typeface="Calibri"/>
                          <a:ea typeface="Calibri"/>
                          <a:cs typeface="Calibri"/>
                          <a:sym typeface="Calibri"/>
                        </a:rPr>
                        <a:t>7.1 The system validates if there are any orders in the specified date.</a:t>
                      </a:r>
                    </a:p>
                    <a:p>
                      <a:pPr indent="0" lvl="0" marL="457200" rtl="0">
                        <a:spcBef>
                          <a:spcPts val="0"/>
                        </a:spcBef>
                        <a:buNone/>
                      </a:pPr>
                      <a:r>
                        <a:rPr lang="en" sz="1100">
                          <a:latin typeface="Calibri"/>
                          <a:ea typeface="Calibri"/>
                          <a:cs typeface="Calibri"/>
                          <a:sym typeface="Calibri"/>
                        </a:rPr>
                        <a:t>7.2 The system adds all the orders of the same product and get its total.</a:t>
                      </a:r>
                    </a:p>
                    <a:p>
                      <a:pPr indent="0" lvl="0" marL="457200" rtl="0">
                        <a:spcBef>
                          <a:spcPts val="0"/>
                        </a:spcBef>
                        <a:buNone/>
                      </a:pPr>
                      <a:r>
                        <a:rPr lang="en" sz="1100">
                          <a:latin typeface="Calibri"/>
                          <a:ea typeface="Calibri"/>
                          <a:cs typeface="Calibri"/>
                          <a:sym typeface="Calibri"/>
                        </a:rPr>
                        <a:t>7.3 The system displays order entries with matching delivery due date. </a:t>
                      </a:r>
                    </a:p>
                    <a:p>
                      <a:pPr indent="0" lvl="0" marL="457200" rtl="0">
                        <a:spcBef>
                          <a:spcPts val="0"/>
                        </a:spcBef>
                        <a:buNone/>
                      </a:pPr>
                      <a:r>
                        <a:rPr lang="en" sz="1100">
                          <a:latin typeface="Calibri"/>
                          <a:ea typeface="Calibri"/>
                          <a:cs typeface="Calibri"/>
                          <a:sym typeface="Calibri"/>
                        </a:rPr>
                        <a:t>7.4 The system displays a summary at the bottom which contains the total orders of each product on the specified delivery due date.</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r>
            </a:tbl>
          </a:graphicData>
        </a:graphic>
      </p:graphicFrame>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nvSpPr>
        <p:spPr>
          <a:xfrm>
            <a:off x="0" y="-2147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137" name="Shape 137"/>
          <p:cNvSpPr txBox="1"/>
          <p:nvPr>
            <p:ph type="title"/>
          </p:nvPr>
        </p:nvSpPr>
        <p:spPr>
          <a:xfrm>
            <a:off x="311700" y="216425"/>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User Story # 2</a:t>
            </a:r>
          </a:p>
        </p:txBody>
      </p:sp>
      <p:graphicFrame>
        <p:nvGraphicFramePr>
          <p:cNvPr id="138" name="Shape 138"/>
          <p:cNvGraphicFramePr/>
          <p:nvPr/>
        </p:nvGraphicFramePr>
        <p:xfrm>
          <a:off x="1612900" y="2278075"/>
          <a:ext cx="3000000" cy="3000000"/>
        </p:xfrm>
        <a:graphic>
          <a:graphicData uri="http://schemas.openxmlformats.org/drawingml/2006/table">
            <a:tbl>
              <a:tblPr bandRow="1">
                <a:noFill/>
                <a:tableStyleId>{95D442F4-6153-4605-B657-3255983BE237}</a:tableStyleId>
              </a:tblPr>
              <a:tblGrid>
                <a:gridCol w="2926075"/>
                <a:gridCol w="2992125"/>
              </a:tblGrid>
              <a:tr h="480700">
                <a:tc gridSpan="2">
                  <a:txBody>
                    <a:bodyPr>
                      <a:noAutofit/>
                    </a:bodyPr>
                    <a:lstStyle/>
                    <a:p>
                      <a:pPr lvl="0" rtl="0">
                        <a:spcBef>
                          <a:spcPts val="500"/>
                        </a:spcBef>
                        <a:spcAft>
                          <a:spcPts val="500"/>
                        </a:spcAft>
                        <a:buNone/>
                      </a:pPr>
                      <a:r>
                        <a:rPr b="1" lang="en" sz="1100">
                          <a:latin typeface="Calibri"/>
                          <a:ea typeface="Calibri"/>
                          <a:cs typeface="Calibri"/>
                          <a:sym typeface="Calibri"/>
                        </a:rPr>
                        <a:t>Post-condition:</a:t>
                      </a:r>
                    </a:p>
                    <a:p>
                      <a:pPr lvl="0" rtl="0">
                        <a:spcBef>
                          <a:spcPts val="500"/>
                        </a:spcBef>
                        <a:spcAft>
                          <a:spcPts val="500"/>
                        </a:spcAft>
                        <a:buNone/>
                      </a:pPr>
                      <a:r>
                        <a:t/>
                      </a:r>
                      <a:endParaRPr sz="1100">
                        <a:latin typeface="Calibri"/>
                        <a:ea typeface="Calibri"/>
                        <a:cs typeface="Calibri"/>
                        <a:sym typeface="Calibri"/>
                      </a:endParaRP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r>
              <a:tr h="2097650">
                <a:tc gridSpan="2">
                  <a:txBody>
                    <a:bodyPr>
                      <a:noAutofit/>
                    </a:bodyPr>
                    <a:lstStyle/>
                    <a:p>
                      <a:pPr lvl="0" rtl="0">
                        <a:spcBef>
                          <a:spcPts val="500"/>
                        </a:spcBef>
                        <a:buNone/>
                      </a:pPr>
                      <a:r>
                        <a:rPr b="1" lang="en" sz="1100">
                          <a:latin typeface="Calibri"/>
                          <a:ea typeface="Calibri"/>
                          <a:cs typeface="Calibri"/>
                          <a:sym typeface="Calibri"/>
                        </a:rPr>
                        <a:t>Acceptance Criteria:</a:t>
                      </a:r>
                    </a:p>
                    <a:p>
                      <a:pPr indent="-298450" lvl="0" marL="457200" rtl="0">
                        <a:spcBef>
                          <a:spcPts val="0"/>
                        </a:spcBef>
                        <a:buSzPct val="100000"/>
                        <a:buFont typeface="Calibri"/>
                        <a:buAutoNum type="arabicPeriod"/>
                      </a:pPr>
                      <a:r>
                        <a:rPr lang="en" sz="1100">
                          <a:latin typeface="Calibri"/>
                          <a:ea typeface="Calibri"/>
                          <a:cs typeface="Calibri"/>
                          <a:sym typeface="Calibri"/>
                        </a:rPr>
                        <a:t>Test if system does not accept invalid and empty inputs in client name if client name is selected.</a:t>
                      </a:r>
                    </a:p>
                    <a:p>
                      <a:pPr indent="-298450" lvl="0" marL="457200" rtl="0">
                        <a:spcBef>
                          <a:spcPts val="0"/>
                        </a:spcBef>
                        <a:buSzPct val="100000"/>
                        <a:buFont typeface="Calibri"/>
                        <a:buAutoNum type="arabicPeriod"/>
                      </a:pPr>
                      <a:r>
                        <a:rPr lang="en" sz="1100">
                          <a:latin typeface="Calibri"/>
                          <a:ea typeface="Calibri"/>
                          <a:cs typeface="Calibri"/>
                          <a:sym typeface="Calibri"/>
                        </a:rPr>
                        <a:t>Test if system does not accept empty inputs in delivery due date if delivery due date is selected.</a:t>
                      </a:r>
                    </a:p>
                    <a:p>
                      <a:pPr indent="-298450" lvl="0" marL="457200" rtl="0">
                        <a:spcBef>
                          <a:spcPts val="0"/>
                        </a:spcBef>
                        <a:buSzPct val="100000"/>
                        <a:buFont typeface="Calibri"/>
                        <a:buAutoNum type="arabicPeriod"/>
                      </a:pPr>
                      <a:r>
                        <a:rPr lang="en" sz="1100">
                          <a:latin typeface="Calibri"/>
                          <a:ea typeface="Calibri"/>
                          <a:cs typeface="Calibri"/>
                          <a:sym typeface="Calibri"/>
                        </a:rPr>
                        <a:t>Test if the administrative officers can see client orders in different views (delivery due date, client name), and can change views.</a:t>
                      </a:r>
                    </a:p>
                    <a:p>
                      <a:pPr indent="-298450" lvl="0" marL="457200" rtl="0">
                        <a:spcBef>
                          <a:spcPts val="0"/>
                        </a:spcBef>
                        <a:buSzPct val="100000"/>
                        <a:buFont typeface="Calibri"/>
                        <a:buAutoNum type="arabicPeriod"/>
                      </a:pPr>
                      <a:r>
                        <a:rPr lang="en" sz="1100">
                          <a:latin typeface="Calibri"/>
                          <a:ea typeface="Calibri"/>
                          <a:cs typeface="Calibri"/>
                          <a:sym typeface="Calibri"/>
                        </a:rPr>
                        <a:t>Verify that an error message is displayed when there is an invalid or empty input.</a:t>
                      </a:r>
                    </a:p>
                    <a:p>
                      <a:pPr indent="-298450" lvl="0" marL="457200" rtl="0">
                        <a:spcBef>
                          <a:spcPts val="0"/>
                        </a:spcBef>
                        <a:buSzPct val="100000"/>
                        <a:buFont typeface="Calibri"/>
                        <a:buAutoNum type="arabicPeriod"/>
                      </a:pPr>
                      <a:r>
                        <a:rPr lang="en" sz="1100">
                          <a:latin typeface="Calibri"/>
                          <a:ea typeface="Calibri"/>
                          <a:cs typeface="Calibri"/>
                          <a:sym typeface="Calibri"/>
                        </a:rPr>
                        <a:t>If there are client orders shown, check if it displays the correct orders and information.</a:t>
                      </a:r>
                    </a:p>
                    <a:p>
                      <a:pPr indent="-298450" lvl="0" marL="457200" rtl="0">
                        <a:spcBef>
                          <a:spcPts val="0"/>
                        </a:spcBef>
                        <a:buSzPct val="100000"/>
                        <a:buFont typeface="Calibri"/>
                        <a:buAutoNum type="arabicPeriod"/>
                      </a:pPr>
                      <a:r>
                        <a:rPr lang="en" sz="1100">
                          <a:latin typeface="Calibri"/>
                          <a:ea typeface="Calibri"/>
                          <a:cs typeface="Calibri"/>
                          <a:sym typeface="Calibri"/>
                        </a:rPr>
                        <a:t>Verify if it displays the correct total quantity per product.</a:t>
                      </a:r>
                    </a:p>
                    <a:p>
                      <a:pPr indent="-298450" lvl="0" marL="457200" rtl="0">
                        <a:spcBef>
                          <a:spcPts val="0"/>
                        </a:spcBef>
                        <a:buSzPct val="100000"/>
                        <a:buFont typeface="Calibri"/>
                        <a:buAutoNum type="arabicPeriod"/>
                      </a:pPr>
                      <a:r>
                        <a:rPr lang="en" sz="1100">
                          <a:latin typeface="Calibri"/>
                          <a:ea typeface="Calibri"/>
                          <a:cs typeface="Calibri"/>
                          <a:sym typeface="Calibri"/>
                        </a:rPr>
                        <a:t>Verify if the system displays the message “No client orders found” when there is no order in the order management database or there are no orders with matching delivery due date or client name.</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r>
            </a:tbl>
          </a:graphicData>
        </a:graphic>
      </p:graphicFrame>
      <p:sp>
        <p:nvSpPr>
          <p:cNvPr id="139" name="Shape 139"/>
          <p:cNvSpPr txBox="1"/>
          <p:nvPr/>
        </p:nvSpPr>
        <p:spPr>
          <a:xfrm>
            <a:off x="1612950" y="1138975"/>
            <a:ext cx="5918100" cy="1139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100">
                <a:solidFill>
                  <a:schemeClr val="dk2"/>
                </a:solidFill>
                <a:latin typeface="Calibri"/>
                <a:ea typeface="Calibri"/>
                <a:cs typeface="Calibri"/>
                <a:sym typeface="Calibri"/>
              </a:rPr>
              <a:t>    8.	If client name is selected and submitted:</a:t>
            </a:r>
          </a:p>
          <a:p>
            <a:pPr indent="-69850" lvl="0" marL="457200" rtl="0">
              <a:spcBef>
                <a:spcPts val="0"/>
              </a:spcBef>
              <a:buClr>
                <a:schemeClr val="dk2"/>
              </a:buClr>
              <a:buSzPct val="100000"/>
              <a:buFont typeface="Arial"/>
              <a:buNone/>
            </a:pPr>
            <a:r>
              <a:rPr lang="en" sz="1100">
                <a:solidFill>
                  <a:schemeClr val="dk2"/>
                </a:solidFill>
                <a:latin typeface="Calibri"/>
                <a:ea typeface="Calibri"/>
                <a:cs typeface="Calibri"/>
                <a:sym typeface="Calibri"/>
              </a:rPr>
              <a:t>8.1 The system will check if the input is valid and not empty.</a:t>
            </a:r>
          </a:p>
          <a:p>
            <a:pPr indent="-69850" lvl="0" marL="457200" rtl="0">
              <a:spcBef>
                <a:spcPts val="0"/>
              </a:spcBef>
              <a:buClr>
                <a:schemeClr val="dk2"/>
              </a:buClr>
              <a:buSzPct val="100000"/>
              <a:buFont typeface="Arial"/>
              <a:buNone/>
            </a:pPr>
            <a:r>
              <a:rPr lang="en" sz="1100">
                <a:solidFill>
                  <a:schemeClr val="dk2"/>
                </a:solidFill>
                <a:latin typeface="Calibri"/>
                <a:ea typeface="Calibri"/>
                <a:cs typeface="Calibri"/>
                <a:sym typeface="Calibri"/>
              </a:rPr>
              <a:t>8.2 The system adds all the orders of the same product and get its total.</a:t>
            </a:r>
          </a:p>
          <a:p>
            <a:pPr indent="-69850" lvl="0" marL="457200" rtl="0">
              <a:spcBef>
                <a:spcPts val="0"/>
              </a:spcBef>
              <a:buClr>
                <a:schemeClr val="dk2"/>
              </a:buClr>
              <a:buSzPct val="100000"/>
              <a:buFont typeface="Arial"/>
              <a:buNone/>
            </a:pPr>
            <a:r>
              <a:rPr lang="en" sz="1100">
                <a:solidFill>
                  <a:schemeClr val="dk2"/>
                </a:solidFill>
                <a:latin typeface="Calibri"/>
                <a:ea typeface="Calibri"/>
                <a:cs typeface="Calibri"/>
                <a:sym typeface="Calibri"/>
              </a:rPr>
              <a:t>8.3 The system displays order entries with matching client name. </a:t>
            </a:r>
          </a:p>
          <a:p>
            <a:pPr indent="-69850" lvl="0" marL="457200" rtl="0">
              <a:spcBef>
                <a:spcPts val="0"/>
              </a:spcBef>
              <a:buClr>
                <a:schemeClr val="dk2"/>
              </a:buClr>
              <a:buSzPct val="100000"/>
              <a:buFont typeface="Arial"/>
              <a:buNone/>
            </a:pPr>
            <a:r>
              <a:rPr lang="en" sz="1100">
                <a:solidFill>
                  <a:schemeClr val="dk2"/>
                </a:solidFill>
                <a:latin typeface="Calibri"/>
                <a:ea typeface="Calibri"/>
                <a:cs typeface="Calibri"/>
                <a:sym typeface="Calibri"/>
              </a:rPr>
              <a:t>8.4 The system displays a summary at the bottom which contains the total orders of each product of the specified client name.</a:t>
            </a:r>
          </a:p>
          <a:p>
            <a:pPr lvl="0" rtl="0">
              <a:spcBef>
                <a:spcPts val="0"/>
              </a:spcBef>
              <a:buClr>
                <a:schemeClr val="dk2"/>
              </a:buClr>
              <a:buFont typeface="Arial"/>
              <a:buNone/>
            </a:pPr>
            <a:r>
              <a:t/>
            </a:r>
            <a:endParaRPr sz="1100">
              <a:solidFill>
                <a:schemeClr val="dk2"/>
              </a:solidFill>
              <a:latin typeface="Calibri"/>
              <a:ea typeface="Calibri"/>
              <a:cs typeface="Calibri"/>
              <a:sym typeface="Calibri"/>
            </a:endParaRPr>
          </a:p>
          <a:p>
            <a:pPr lvl="0">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nvSpPr>
        <p:spPr>
          <a:xfrm>
            <a:off x="0" y="-2147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145" name="Shape 145"/>
          <p:cNvSpPr txBox="1"/>
          <p:nvPr>
            <p:ph type="title"/>
          </p:nvPr>
        </p:nvSpPr>
        <p:spPr>
          <a:xfrm>
            <a:off x="311700" y="216425"/>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User Story # 3</a:t>
            </a:r>
          </a:p>
        </p:txBody>
      </p:sp>
      <p:graphicFrame>
        <p:nvGraphicFramePr>
          <p:cNvPr id="146" name="Shape 146"/>
          <p:cNvGraphicFramePr/>
          <p:nvPr/>
        </p:nvGraphicFramePr>
        <p:xfrm>
          <a:off x="1612900" y="1178600"/>
          <a:ext cx="3000000" cy="3000000"/>
        </p:xfrm>
        <a:graphic>
          <a:graphicData uri="http://schemas.openxmlformats.org/drawingml/2006/table">
            <a:tbl>
              <a:tblPr bandRow="1">
                <a:noFill/>
                <a:tableStyleId>{95D442F4-6153-4605-B657-3255983BE237}</a:tableStyleId>
              </a:tblPr>
              <a:tblGrid>
                <a:gridCol w="2926075"/>
                <a:gridCol w="2992125"/>
              </a:tblGrid>
              <a:tr h="381000">
                <a:tc gridSpan="2">
                  <a:txBody>
                    <a:bodyPr>
                      <a:noAutofit/>
                    </a:bodyPr>
                    <a:lstStyle/>
                    <a:p>
                      <a:pPr lvl="0" rtl="0">
                        <a:spcBef>
                          <a:spcPts val="500"/>
                        </a:spcBef>
                        <a:spcAft>
                          <a:spcPts val="500"/>
                        </a:spcAft>
                        <a:buNone/>
                      </a:pPr>
                      <a:r>
                        <a:rPr b="1" lang="en" sz="1100">
                          <a:solidFill>
                            <a:srgbClr val="FFFFFF"/>
                          </a:solidFill>
                          <a:latin typeface="Calibri"/>
                          <a:ea typeface="Calibri"/>
                          <a:cs typeface="Calibri"/>
                          <a:sym typeface="Calibri"/>
                        </a:rPr>
                        <a:t>User Story #3: </a:t>
                      </a:r>
                      <a:r>
                        <a:rPr lang="en" sz="1100">
                          <a:solidFill>
                            <a:srgbClr val="FFFFFF"/>
                          </a:solidFill>
                          <a:latin typeface="Calibri"/>
                          <a:ea typeface="Calibri"/>
                          <a:cs typeface="Calibri"/>
                          <a:sym typeface="Calibri"/>
                        </a:rPr>
                        <a:t>The administrative officers can view all, pending, or delivered client orders.</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007033"/>
                    </a:solidFill>
                  </a:tcPr>
                </a:tc>
                <a:tc hMerge="1"/>
              </a:tr>
              <a:tr h="266700">
                <a:tc>
                  <a:txBody>
                    <a:bodyPr>
                      <a:noAutofit/>
                    </a:bodyPr>
                    <a:lstStyle/>
                    <a:p>
                      <a:pPr lvl="0" rtl="0">
                        <a:spcBef>
                          <a:spcPts val="500"/>
                        </a:spcBef>
                        <a:spcAft>
                          <a:spcPts val="500"/>
                        </a:spcAft>
                        <a:buNone/>
                      </a:pPr>
                      <a:r>
                        <a:rPr b="1" lang="en" sz="1100">
                          <a:latin typeface="Calibri"/>
                          <a:ea typeface="Calibri"/>
                          <a:cs typeface="Calibri"/>
                          <a:sym typeface="Calibri"/>
                        </a:rPr>
                        <a:t>Estimate (Days):  2 Days</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FFFFFF"/>
                    </a:solidFill>
                  </a:tcPr>
                </a:tc>
                <a:tc>
                  <a:txBody>
                    <a:bodyPr>
                      <a:noAutofit/>
                    </a:bodyPr>
                    <a:lstStyle/>
                    <a:p>
                      <a:pPr lvl="0" rtl="0">
                        <a:spcBef>
                          <a:spcPts val="500"/>
                        </a:spcBef>
                        <a:spcAft>
                          <a:spcPts val="500"/>
                        </a:spcAft>
                        <a:buNone/>
                      </a:pPr>
                      <a:r>
                        <a:rPr b="1" lang="en" sz="1100">
                          <a:latin typeface="Calibri"/>
                          <a:ea typeface="Calibri"/>
                          <a:cs typeface="Calibri"/>
                          <a:sym typeface="Calibri"/>
                        </a:rPr>
                        <a:t>Priority: 80</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FFFFFF"/>
                    </a:solidFill>
                  </a:tcPr>
                </a:tc>
              </a:tr>
              <a:tr h="266700">
                <a:tc gridSpan="2">
                  <a:txBody>
                    <a:bodyPr>
                      <a:noAutofit/>
                    </a:bodyPr>
                    <a:lstStyle/>
                    <a:p>
                      <a:pPr lvl="0" rtl="0">
                        <a:spcBef>
                          <a:spcPts val="500"/>
                        </a:spcBef>
                        <a:spcAft>
                          <a:spcPts val="500"/>
                        </a:spcAft>
                        <a:buNone/>
                      </a:pPr>
                      <a:r>
                        <a:rPr b="1" lang="en" sz="1100">
                          <a:latin typeface="Calibri"/>
                          <a:ea typeface="Calibri"/>
                          <a:cs typeface="Calibri"/>
                          <a:sym typeface="Calibri"/>
                        </a:rPr>
                        <a:t>Pre-condition:</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r>
              <a:tr h="571500">
                <a:tc gridSpan="2">
                  <a:txBody>
                    <a:bodyPr>
                      <a:noAutofit/>
                    </a:bodyPr>
                    <a:lstStyle/>
                    <a:p>
                      <a:pPr lvl="0" rtl="0">
                        <a:spcBef>
                          <a:spcPts val="500"/>
                        </a:spcBef>
                        <a:buNone/>
                      </a:pPr>
                      <a:r>
                        <a:rPr b="1" lang="en" sz="1100">
                          <a:latin typeface="Calibri"/>
                          <a:ea typeface="Calibri"/>
                          <a:cs typeface="Calibri"/>
                          <a:sym typeface="Calibri"/>
                        </a:rPr>
                        <a:t>Scenario: </a:t>
                      </a:r>
                    </a:p>
                    <a:p>
                      <a:pPr indent="-298450" lvl="0" marL="457200" rtl="0">
                        <a:spcBef>
                          <a:spcPts val="0"/>
                        </a:spcBef>
                        <a:buSzPct val="100000"/>
                        <a:buFont typeface="Calibri"/>
                        <a:buAutoNum type="arabicPeriod"/>
                      </a:pPr>
                      <a:r>
                        <a:rPr lang="en" sz="1100">
                          <a:latin typeface="Calibri"/>
                          <a:ea typeface="Calibri"/>
                          <a:cs typeface="Calibri"/>
                          <a:sym typeface="Calibri"/>
                        </a:rPr>
                        <a:t>The administrative officers select view orders from the main menu.</a:t>
                      </a:r>
                    </a:p>
                    <a:p>
                      <a:pPr indent="-298450" lvl="0" marL="457200" rtl="0">
                        <a:spcBef>
                          <a:spcPts val="0"/>
                        </a:spcBef>
                        <a:buSzPct val="100000"/>
                        <a:buFont typeface="Calibri"/>
                        <a:buAutoNum type="arabicPeriod"/>
                      </a:pPr>
                      <a:r>
                        <a:rPr lang="en" sz="1100">
                          <a:latin typeface="Calibri"/>
                          <a:ea typeface="Calibri"/>
                          <a:cs typeface="Calibri"/>
                          <a:sym typeface="Calibri"/>
                        </a:rPr>
                        <a:t>The system displays the view client orders page.</a:t>
                      </a:r>
                    </a:p>
                    <a:p>
                      <a:pPr indent="-298450" lvl="0" marL="457200" rtl="0">
                        <a:spcBef>
                          <a:spcPts val="0"/>
                        </a:spcBef>
                        <a:buSzPct val="100000"/>
                        <a:buFont typeface="Calibri"/>
                        <a:buAutoNum type="arabicPeriod"/>
                      </a:pPr>
                      <a:r>
                        <a:rPr lang="en" sz="1100">
                          <a:latin typeface="Calibri"/>
                          <a:ea typeface="Calibri"/>
                          <a:cs typeface="Calibri"/>
                          <a:sym typeface="Calibri"/>
                        </a:rPr>
                        <a:t>The administrative officers will choose whether to view all, pending, or delivered client orders.</a:t>
                      </a:r>
                    </a:p>
                    <a:p>
                      <a:pPr indent="-298450" lvl="0" marL="457200" rtl="0">
                        <a:spcBef>
                          <a:spcPts val="0"/>
                        </a:spcBef>
                        <a:buSzPct val="100000"/>
                        <a:buFont typeface="Calibri"/>
                        <a:buAutoNum type="arabicPeriod"/>
                      </a:pPr>
                      <a:r>
                        <a:rPr lang="en" sz="1100">
                          <a:latin typeface="Calibri"/>
                          <a:ea typeface="Calibri"/>
                          <a:cs typeface="Calibri"/>
                          <a:sym typeface="Calibri"/>
                        </a:rPr>
                        <a:t>If all is selected:</a:t>
                      </a:r>
                    </a:p>
                    <a:p>
                      <a:pPr indent="0" lvl="0" marL="457200" rtl="0">
                        <a:spcBef>
                          <a:spcPts val="0"/>
                        </a:spcBef>
                        <a:buNone/>
                      </a:pPr>
                      <a:r>
                        <a:rPr lang="en" sz="1100">
                          <a:latin typeface="Calibri"/>
                          <a:ea typeface="Calibri"/>
                          <a:cs typeface="Calibri"/>
                          <a:sym typeface="Calibri"/>
                        </a:rPr>
                        <a:t>4.1 The system displays all client orders based on the time it was added to the database, starting from the latest.</a:t>
                      </a:r>
                    </a:p>
                    <a:p>
                      <a:pPr indent="-298450" lvl="0" marL="457200" rtl="0">
                        <a:spcBef>
                          <a:spcPts val="0"/>
                        </a:spcBef>
                        <a:buSzPct val="100000"/>
                        <a:buFont typeface="Calibri"/>
                        <a:buAutoNum type="arabicPeriod"/>
                      </a:pPr>
                      <a:r>
                        <a:rPr lang="en" sz="1100">
                          <a:latin typeface="Calibri"/>
                          <a:ea typeface="Calibri"/>
                          <a:cs typeface="Calibri"/>
                          <a:sym typeface="Calibri"/>
                        </a:rPr>
                        <a:t>If pending is selected:</a:t>
                      </a:r>
                    </a:p>
                    <a:p>
                      <a:pPr lvl="0" rtl="0">
                        <a:spcBef>
                          <a:spcPts val="0"/>
                        </a:spcBef>
                        <a:buNone/>
                      </a:pPr>
                      <a:r>
                        <a:rPr lang="en" sz="1100">
                          <a:latin typeface="Calibri"/>
                          <a:ea typeface="Calibri"/>
                          <a:cs typeface="Calibri"/>
                          <a:sym typeface="Calibri"/>
                        </a:rPr>
                        <a:t>               5.1 The system will check if there are any orders whose delivery status is pending.</a:t>
                      </a:r>
                    </a:p>
                    <a:p>
                      <a:pPr lvl="0" marL="457200" rtl="0">
                        <a:spcBef>
                          <a:spcPts val="0"/>
                        </a:spcBef>
                        <a:buNone/>
                      </a:pPr>
                      <a:r>
                        <a:rPr lang="en" sz="1100">
                          <a:latin typeface="Calibri"/>
                          <a:ea typeface="Calibri"/>
                          <a:cs typeface="Calibri"/>
                          <a:sym typeface="Calibri"/>
                        </a:rPr>
                        <a:t>               5.2 The system displays pending client orders based on the time it was added to the database, starting from the latest.</a:t>
                      </a:r>
                    </a:p>
                    <a:p>
                      <a:pPr indent="-298450" lvl="0" marL="457200" rtl="0">
                        <a:spcBef>
                          <a:spcPts val="0"/>
                        </a:spcBef>
                        <a:buSzPct val="100000"/>
                        <a:buFont typeface="Calibri"/>
                        <a:buAutoNum type="arabicPeriod"/>
                      </a:pPr>
                      <a:r>
                        <a:rPr lang="en" sz="1100">
                          <a:latin typeface="Calibri"/>
                          <a:ea typeface="Calibri"/>
                          <a:cs typeface="Calibri"/>
                          <a:sym typeface="Calibri"/>
                        </a:rPr>
                        <a:t>If delivered is selected:</a:t>
                      </a:r>
                    </a:p>
                    <a:p>
                      <a:pPr indent="0" lvl="0" marL="457200" rtl="0">
                        <a:spcBef>
                          <a:spcPts val="0"/>
                        </a:spcBef>
                        <a:buNone/>
                      </a:pPr>
                      <a:r>
                        <a:rPr lang="en" sz="1100">
                          <a:latin typeface="Calibri"/>
                          <a:ea typeface="Calibri"/>
                          <a:cs typeface="Calibri"/>
                          <a:sym typeface="Calibri"/>
                        </a:rPr>
                        <a:t>6.1 The system will check if there are any orders whose delivery status is delivered or done.</a:t>
                      </a:r>
                    </a:p>
                    <a:p>
                      <a:pPr indent="0" lvl="0" marL="457200" rtl="0">
                        <a:spcBef>
                          <a:spcPts val="0"/>
                        </a:spcBef>
                        <a:buNone/>
                      </a:pPr>
                      <a:r>
                        <a:rPr lang="en" sz="1100">
                          <a:latin typeface="Calibri"/>
                          <a:ea typeface="Calibri"/>
                          <a:cs typeface="Calibri"/>
                          <a:sym typeface="Calibri"/>
                        </a:rPr>
                        <a:t>6.2 The system displays delivered client orders based on the time it was added to the database, starting from the latest.</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r>
            </a:tbl>
          </a:graphicData>
        </a:graphic>
      </p:graphicFrame>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nvSpPr>
        <p:spPr>
          <a:xfrm>
            <a:off x="0" y="-2147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152" name="Shape 152"/>
          <p:cNvSpPr txBox="1"/>
          <p:nvPr>
            <p:ph type="title"/>
          </p:nvPr>
        </p:nvSpPr>
        <p:spPr>
          <a:xfrm>
            <a:off x="311700" y="216425"/>
            <a:ext cx="8520600" cy="6234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rPr lang="en">
                <a:solidFill>
                  <a:srgbClr val="FFFFFF"/>
                </a:solidFill>
              </a:rPr>
              <a:t>User Story # 3</a:t>
            </a:r>
          </a:p>
        </p:txBody>
      </p:sp>
      <p:graphicFrame>
        <p:nvGraphicFramePr>
          <p:cNvPr id="153" name="Shape 153"/>
          <p:cNvGraphicFramePr/>
          <p:nvPr/>
        </p:nvGraphicFramePr>
        <p:xfrm>
          <a:off x="1612900" y="1191125"/>
          <a:ext cx="3000000" cy="3000000"/>
        </p:xfrm>
        <a:graphic>
          <a:graphicData uri="http://schemas.openxmlformats.org/drawingml/2006/table">
            <a:tbl>
              <a:tblPr bandRow="1">
                <a:noFill/>
                <a:tableStyleId>{95D442F4-6153-4605-B657-3255983BE237}</a:tableStyleId>
              </a:tblPr>
              <a:tblGrid>
                <a:gridCol w="2926075"/>
                <a:gridCol w="2992125"/>
              </a:tblGrid>
              <a:tr h="254000">
                <a:tc gridSpan="2">
                  <a:txBody>
                    <a:bodyPr>
                      <a:noAutofit/>
                    </a:bodyPr>
                    <a:lstStyle/>
                    <a:p>
                      <a:pPr lvl="0" rtl="0">
                        <a:spcBef>
                          <a:spcPts val="500"/>
                        </a:spcBef>
                        <a:spcAft>
                          <a:spcPts val="500"/>
                        </a:spcAft>
                        <a:buNone/>
                      </a:pPr>
                      <a:r>
                        <a:rPr b="1" lang="en" sz="1100">
                          <a:latin typeface="Calibri"/>
                          <a:ea typeface="Calibri"/>
                          <a:cs typeface="Calibri"/>
                          <a:sym typeface="Calibri"/>
                        </a:rPr>
                        <a:t>Post-condition: </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r>
              <a:tr h="711200">
                <a:tc gridSpan="2">
                  <a:txBody>
                    <a:bodyPr>
                      <a:noAutofit/>
                    </a:bodyPr>
                    <a:lstStyle/>
                    <a:p>
                      <a:pPr lvl="0" rtl="0">
                        <a:spcBef>
                          <a:spcPts val="500"/>
                        </a:spcBef>
                        <a:buNone/>
                      </a:pPr>
                      <a:r>
                        <a:rPr b="1" lang="en" sz="1100">
                          <a:latin typeface="Calibri"/>
                          <a:ea typeface="Calibri"/>
                          <a:cs typeface="Calibri"/>
                          <a:sym typeface="Calibri"/>
                        </a:rPr>
                        <a:t>Acceptance Criteria:</a:t>
                      </a:r>
                    </a:p>
                    <a:p>
                      <a:pPr indent="-298450" lvl="0" marL="457200" rtl="0">
                        <a:spcBef>
                          <a:spcPts val="0"/>
                        </a:spcBef>
                        <a:buSzPct val="100000"/>
                        <a:buFont typeface="Calibri"/>
                        <a:buAutoNum type="arabicPeriod"/>
                      </a:pPr>
                      <a:r>
                        <a:rPr lang="en" sz="1100">
                          <a:latin typeface="Calibri"/>
                          <a:ea typeface="Calibri"/>
                          <a:cs typeface="Calibri"/>
                          <a:sym typeface="Calibri"/>
                        </a:rPr>
                        <a:t>Test if the administrative officers can see the client orders in different views (all, pending, delivered), and can swap among the views.</a:t>
                      </a:r>
                    </a:p>
                    <a:p>
                      <a:pPr indent="-298450" lvl="0" marL="457200" rtl="0">
                        <a:spcBef>
                          <a:spcPts val="0"/>
                        </a:spcBef>
                        <a:buSzPct val="100000"/>
                        <a:buFont typeface="Calibri"/>
                        <a:buAutoNum type="arabicPeriod"/>
                      </a:pPr>
                      <a:r>
                        <a:rPr lang="en" sz="1100">
                          <a:latin typeface="Calibri"/>
                          <a:ea typeface="Calibri"/>
                          <a:cs typeface="Calibri"/>
                          <a:sym typeface="Calibri"/>
                        </a:rPr>
                        <a:t>If there are client orders shown, check if it displays the correct orders and information.</a:t>
                      </a:r>
                    </a:p>
                    <a:p>
                      <a:pPr indent="-298450" lvl="0" marL="457200" rtl="0">
                        <a:spcBef>
                          <a:spcPts val="0"/>
                        </a:spcBef>
                        <a:buSzPct val="100000"/>
                        <a:buFont typeface="Calibri"/>
                        <a:buAutoNum type="arabicPeriod"/>
                      </a:pPr>
                      <a:r>
                        <a:rPr lang="en" sz="1100">
                          <a:latin typeface="Calibri"/>
                          <a:ea typeface="Calibri"/>
                          <a:cs typeface="Calibri"/>
                          <a:sym typeface="Calibri"/>
                        </a:rPr>
                        <a:t>Verify if the system displays the message “No client orders found” when there is no order in the order management database or there are no orders in the ord with matching delivery status.</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r>
            </a:tbl>
          </a:graphicData>
        </a:graphic>
      </p:graphicFrame>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nvSpPr>
        <p:spPr>
          <a:xfrm>
            <a:off x="0" y="-2147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159" name="Shape 159"/>
          <p:cNvSpPr txBox="1"/>
          <p:nvPr>
            <p:ph type="title"/>
          </p:nvPr>
        </p:nvSpPr>
        <p:spPr>
          <a:xfrm>
            <a:off x="311700" y="216425"/>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User Story # 7</a:t>
            </a:r>
          </a:p>
        </p:txBody>
      </p:sp>
      <p:graphicFrame>
        <p:nvGraphicFramePr>
          <p:cNvPr id="160" name="Shape 160"/>
          <p:cNvGraphicFramePr/>
          <p:nvPr/>
        </p:nvGraphicFramePr>
        <p:xfrm>
          <a:off x="1500275" y="1153575"/>
          <a:ext cx="3000000" cy="3000000"/>
        </p:xfrm>
        <a:graphic>
          <a:graphicData uri="http://schemas.openxmlformats.org/drawingml/2006/table">
            <a:tbl>
              <a:tblPr bandRow="1">
                <a:noFill/>
                <a:tableStyleId>{80ED31DB-51F4-4472-9E45-47C5FF2ADEA8}</a:tableStyleId>
              </a:tblPr>
              <a:tblGrid>
                <a:gridCol w="2926075"/>
                <a:gridCol w="2992125"/>
              </a:tblGrid>
              <a:tr h="381000">
                <a:tc gridSpan="2">
                  <a:txBody>
                    <a:bodyPr>
                      <a:noAutofit/>
                    </a:bodyPr>
                    <a:lstStyle/>
                    <a:p>
                      <a:pPr lvl="0" rtl="0">
                        <a:spcBef>
                          <a:spcPts val="500"/>
                        </a:spcBef>
                        <a:spcAft>
                          <a:spcPts val="500"/>
                        </a:spcAft>
                        <a:buNone/>
                      </a:pPr>
                      <a:r>
                        <a:rPr b="1" lang="en" sz="1100">
                          <a:solidFill>
                            <a:srgbClr val="FFFFFF"/>
                          </a:solidFill>
                          <a:latin typeface="Calibri"/>
                          <a:ea typeface="Calibri"/>
                          <a:cs typeface="Calibri"/>
                          <a:sym typeface="Calibri"/>
                        </a:rPr>
                        <a:t>User Story #7: </a:t>
                      </a:r>
                      <a:r>
                        <a:rPr lang="en" sz="1100">
                          <a:solidFill>
                            <a:srgbClr val="FFFFFF"/>
                          </a:solidFill>
                          <a:latin typeface="Calibri"/>
                          <a:ea typeface="Calibri"/>
                          <a:cs typeface="Calibri"/>
                          <a:sym typeface="Calibri"/>
                        </a:rPr>
                        <a:t>The administrative officers can mark a client order as delivered.</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007033"/>
                    </a:solidFill>
                  </a:tcPr>
                </a:tc>
                <a:tc hMerge="1"/>
              </a:tr>
              <a:tr h="266700">
                <a:tc>
                  <a:txBody>
                    <a:bodyPr>
                      <a:noAutofit/>
                    </a:bodyPr>
                    <a:lstStyle/>
                    <a:p>
                      <a:pPr lvl="0" rtl="0">
                        <a:spcBef>
                          <a:spcPts val="500"/>
                        </a:spcBef>
                        <a:spcAft>
                          <a:spcPts val="500"/>
                        </a:spcAft>
                        <a:buNone/>
                      </a:pPr>
                      <a:r>
                        <a:rPr b="1" lang="en" sz="1100">
                          <a:latin typeface="Calibri"/>
                          <a:ea typeface="Calibri"/>
                          <a:cs typeface="Calibri"/>
                          <a:sym typeface="Calibri"/>
                        </a:rPr>
                        <a:t>Estimate (Days):  1 Day</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FFFFFF"/>
                    </a:solidFill>
                  </a:tcPr>
                </a:tc>
                <a:tc>
                  <a:txBody>
                    <a:bodyPr>
                      <a:noAutofit/>
                    </a:bodyPr>
                    <a:lstStyle/>
                    <a:p>
                      <a:pPr lvl="0" rtl="0">
                        <a:spcBef>
                          <a:spcPts val="500"/>
                        </a:spcBef>
                        <a:spcAft>
                          <a:spcPts val="500"/>
                        </a:spcAft>
                        <a:buNone/>
                      </a:pPr>
                      <a:r>
                        <a:rPr b="1" lang="en" sz="1100">
                          <a:latin typeface="Calibri"/>
                          <a:ea typeface="Calibri"/>
                          <a:cs typeface="Calibri"/>
                          <a:sym typeface="Calibri"/>
                        </a:rPr>
                        <a:t>Priority: 100</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FFFFFF"/>
                    </a:solidFill>
                  </a:tcPr>
                </a:tc>
              </a:tr>
              <a:tr h="266700">
                <a:tc gridSpan="2">
                  <a:txBody>
                    <a:bodyPr>
                      <a:noAutofit/>
                    </a:bodyPr>
                    <a:lstStyle/>
                    <a:p>
                      <a:pPr lvl="0" rtl="0">
                        <a:spcBef>
                          <a:spcPts val="500"/>
                        </a:spcBef>
                        <a:spcAft>
                          <a:spcPts val="500"/>
                        </a:spcAft>
                        <a:buNone/>
                      </a:pPr>
                      <a:r>
                        <a:rPr b="1" lang="en" sz="1100">
                          <a:latin typeface="Calibri"/>
                          <a:ea typeface="Calibri"/>
                          <a:cs typeface="Calibri"/>
                          <a:sym typeface="Calibri"/>
                        </a:rPr>
                        <a:t>Pre-condition: </a:t>
                      </a:r>
                      <a:r>
                        <a:rPr lang="en" sz="1100">
                          <a:latin typeface="Calibri"/>
                          <a:ea typeface="Calibri"/>
                          <a:cs typeface="Calibri"/>
                          <a:sym typeface="Calibri"/>
                        </a:rPr>
                        <a:t>The order is delivered.</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r>
              <a:tr h="571500">
                <a:tc gridSpan="2">
                  <a:txBody>
                    <a:bodyPr>
                      <a:noAutofit/>
                    </a:bodyPr>
                    <a:lstStyle/>
                    <a:p>
                      <a:pPr lvl="0" rtl="0">
                        <a:spcBef>
                          <a:spcPts val="500"/>
                        </a:spcBef>
                        <a:buNone/>
                      </a:pPr>
                      <a:r>
                        <a:rPr b="1" lang="en" sz="1100">
                          <a:latin typeface="Calibri"/>
                          <a:ea typeface="Calibri"/>
                          <a:cs typeface="Calibri"/>
                          <a:sym typeface="Calibri"/>
                        </a:rPr>
                        <a:t>Scenario: </a:t>
                      </a:r>
                    </a:p>
                    <a:p>
                      <a:pPr indent="-298450" lvl="0" marL="457200" rtl="0">
                        <a:spcBef>
                          <a:spcPts val="0"/>
                        </a:spcBef>
                        <a:buSzPct val="100000"/>
                        <a:buFont typeface="Calibri"/>
                        <a:buAutoNum type="arabicPeriod"/>
                      </a:pPr>
                      <a:r>
                        <a:rPr lang="en" sz="1100">
                          <a:latin typeface="Calibri"/>
                          <a:ea typeface="Calibri"/>
                          <a:cs typeface="Calibri"/>
                          <a:sym typeface="Calibri"/>
                        </a:rPr>
                        <a:t>The administrative officers select view orders from the main menu.</a:t>
                      </a:r>
                    </a:p>
                    <a:p>
                      <a:pPr indent="-298450" lvl="0" marL="457200" rtl="0">
                        <a:spcBef>
                          <a:spcPts val="0"/>
                        </a:spcBef>
                        <a:buSzPct val="100000"/>
                        <a:buFont typeface="Calibri"/>
                        <a:buAutoNum type="arabicPeriod"/>
                      </a:pPr>
                      <a:r>
                        <a:rPr lang="en" sz="1100">
                          <a:latin typeface="Calibri"/>
                          <a:ea typeface="Calibri"/>
                          <a:cs typeface="Calibri"/>
                          <a:sym typeface="Calibri"/>
                        </a:rPr>
                        <a:t>The system displays the view client orders page.</a:t>
                      </a:r>
                    </a:p>
                    <a:p>
                      <a:pPr indent="-298450" lvl="0" marL="457200" rtl="0">
                        <a:spcBef>
                          <a:spcPts val="0"/>
                        </a:spcBef>
                        <a:buSzPct val="100000"/>
                        <a:buFont typeface="Calibri"/>
                        <a:buAutoNum type="arabicPeriod"/>
                      </a:pPr>
                      <a:r>
                        <a:rPr lang="en" sz="1100">
                          <a:latin typeface="Calibri"/>
                          <a:ea typeface="Calibri"/>
                          <a:cs typeface="Calibri"/>
                          <a:sym typeface="Calibri"/>
                        </a:rPr>
                        <a:t>The administrative officers choose to view pending orders.</a:t>
                      </a:r>
                    </a:p>
                    <a:p>
                      <a:pPr indent="-298450" lvl="0" marL="457200" rtl="0">
                        <a:spcBef>
                          <a:spcPts val="0"/>
                        </a:spcBef>
                        <a:buSzPct val="100000"/>
                        <a:buFont typeface="Calibri"/>
                        <a:buAutoNum type="arabicPeriod"/>
                      </a:pPr>
                      <a:r>
                        <a:rPr lang="en" sz="1100">
                          <a:latin typeface="Calibri"/>
                          <a:ea typeface="Calibri"/>
                          <a:cs typeface="Calibri"/>
                          <a:sym typeface="Calibri"/>
                        </a:rPr>
                        <a:t>The system displays pending client orders and their details</a:t>
                      </a:r>
                    </a:p>
                    <a:p>
                      <a:pPr indent="-298450" lvl="0" marL="457200" rtl="0">
                        <a:spcBef>
                          <a:spcPts val="0"/>
                        </a:spcBef>
                        <a:buSzPct val="100000"/>
                        <a:buFont typeface="Calibri"/>
                        <a:buAutoNum type="arabicPeriod"/>
                      </a:pPr>
                      <a:r>
                        <a:rPr lang="en" sz="1100">
                          <a:latin typeface="Calibri"/>
                          <a:ea typeface="Calibri"/>
                          <a:cs typeface="Calibri"/>
                          <a:sym typeface="Calibri"/>
                        </a:rPr>
                        <a:t>The administrative officers choose a pending client order.</a:t>
                      </a:r>
                    </a:p>
                    <a:p>
                      <a:pPr indent="-298450" lvl="0" marL="457200" rtl="0">
                        <a:spcBef>
                          <a:spcPts val="0"/>
                        </a:spcBef>
                        <a:buSzPct val="100000"/>
                        <a:buFont typeface="Calibri"/>
                        <a:buAutoNum type="arabicPeriod"/>
                      </a:pPr>
                      <a:r>
                        <a:rPr lang="en" sz="1100">
                          <a:latin typeface="Calibri"/>
                          <a:ea typeface="Calibri"/>
                          <a:cs typeface="Calibri"/>
                          <a:sym typeface="Calibri"/>
                        </a:rPr>
                        <a:t>The administrative officers click done/delivered.</a:t>
                      </a:r>
                    </a:p>
                    <a:p>
                      <a:pPr indent="-298450" lvl="0" marL="457200" rtl="0">
                        <a:spcBef>
                          <a:spcPts val="500"/>
                        </a:spcBef>
                        <a:buSzPct val="100000"/>
                        <a:buFont typeface="Calibri"/>
                        <a:buAutoNum type="arabicPeriod"/>
                      </a:pPr>
                      <a:r>
                        <a:rPr lang="en" sz="1100">
                          <a:latin typeface="Calibri"/>
                          <a:ea typeface="Calibri"/>
                          <a:cs typeface="Calibri"/>
                          <a:sym typeface="Calibri"/>
                        </a:rPr>
                        <a:t>The system verifies if the administrative officers will mark the client order as delivered.</a:t>
                      </a:r>
                    </a:p>
                    <a:p>
                      <a:pPr indent="-298450" lvl="0" marL="457200" rtl="0">
                        <a:spcBef>
                          <a:spcPts val="500"/>
                        </a:spcBef>
                        <a:buSzPct val="100000"/>
                        <a:buFont typeface="Calibri"/>
                        <a:buAutoNum type="arabicPeriod"/>
                      </a:pPr>
                      <a:r>
                        <a:rPr lang="en" sz="1100">
                          <a:latin typeface="Calibri"/>
                          <a:ea typeface="Calibri"/>
                          <a:cs typeface="Calibri"/>
                          <a:sym typeface="Calibri"/>
                        </a:rPr>
                        <a:t>The administrative officers confirms.</a:t>
                      </a:r>
                    </a:p>
                    <a:p>
                      <a:pPr indent="-298450" lvl="0" marL="457200" rtl="0">
                        <a:spcBef>
                          <a:spcPts val="500"/>
                        </a:spcBef>
                        <a:buSzPct val="100000"/>
                        <a:buFont typeface="Calibri"/>
                        <a:buAutoNum type="arabicPeriod"/>
                      </a:pPr>
                      <a:r>
                        <a:rPr lang="en" sz="1100">
                          <a:latin typeface="Calibri"/>
                          <a:ea typeface="Calibri"/>
                          <a:cs typeface="Calibri"/>
                          <a:sym typeface="Calibri"/>
                        </a:rPr>
                        <a:t>The system updates the delivery status of the client order to the order management database.</a:t>
                      </a:r>
                    </a:p>
                    <a:p>
                      <a:pPr indent="-298450" lvl="0" marL="457200" rtl="0">
                        <a:spcBef>
                          <a:spcPts val="500"/>
                        </a:spcBef>
                        <a:buSzPct val="100000"/>
                        <a:buFont typeface="Calibri"/>
                        <a:buAutoNum type="arabicPeriod"/>
                      </a:pPr>
                      <a:r>
                        <a:rPr lang="en" sz="1100">
                          <a:latin typeface="Calibri"/>
                          <a:ea typeface="Calibri"/>
                          <a:cs typeface="Calibri"/>
                          <a:sym typeface="Calibri"/>
                        </a:rPr>
                        <a:t>The system displays that the client order is delivered.</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r>
            </a:tbl>
          </a:graphicData>
        </a:graphic>
      </p:graphicFrame>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nvSpPr>
        <p:spPr>
          <a:xfrm>
            <a:off x="0" y="-2147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166" name="Shape 166"/>
          <p:cNvSpPr txBox="1"/>
          <p:nvPr>
            <p:ph type="title"/>
          </p:nvPr>
        </p:nvSpPr>
        <p:spPr>
          <a:xfrm>
            <a:off x="311700" y="216425"/>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User Story # 7</a:t>
            </a:r>
          </a:p>
        </p:txBody>
      </p:sp>
      <p:graphicFrame>
        <p:nvGraphicFramePr>
          <p:cNvPr id="167" name="Shape 167"/>
          <p:cNvGraphicFramePr/>
          <p:nvPr/>
        </p:nvGraphicFramePr>
        <p:xfrm>
          <a:off x="1612900" y="1241175"/>
          <a:ext cx="3000000" cy="3000000"/>
        </p:xfrm>
        <a:graphic>
          <a:graphicData uri="http://schemas.openxmlformats.org/drawingml/2006/table">
            <a:tbl>
              <a:tblPr bandRow="1">
                <a:noFill/>
                <a:tableStyleId>{80ED31DB-51F4-4472-9E45-47C5FF2ADEA8}</a:tableStyleId>
              </a:tblPr>
              <a:tblGrid>
                <a:gridCol w="2926075"/>
                <a:gridCol w="2992125"/>
              </a:tblGrid>
              <a:tr h="254000">
                <a:tc gridSpan="2">
                  <a:txBody>
                    <a:bodyPr>
                      <a:noAutofit/>
                    </a:bodyPr>
                    <a:lstStyle/>
                    <a:p>
                      <a:pPr lvl="0" rtl="0">
                        <a:spcBef>
                          <a:spcPts val="500"/>
                        </a:spcBef>
                        <a:spcAft>
                          <a:spcPts val="500"/>
                        </a:spcAft>
                        <a:buNone/>
                      </a:pPr>
                      <a:r>
                        <a:rPr b="1" lang="en" sz="1100">
                          <a:latin typeface="Calibri"/>
                          <a:ea typeface="Calibri"/>
                          <a:cs typeface="Calibri"/>
                          <a:sym typeface="Calibri"/>
                        </a:rPr>
                        <a:t>Post-condition: </a:t>
                      </a:r>
                    </a:p>
                    <a:p>
                      <a:pPr indent="-298450" lvl="0" marL="457200" rtl="0">
                        <a:spcBef>
                          <a:spcPts val="500"/>
                        </a:spcBef>
                        <a:spcAft>
                          <a:spcPts val="500"/>
                        </a:spcAft>
                        <a:buSzPct val="100000"/>
                        <a:buFont typeface="Calibri"/>
                        <a:buAutoNum type="arabicPeriod"/>
                      </a:pPr>
                      <a:r>
                        <a:rPr lang="en" sz="1100">
                          <a:latin typeface="Calibri"/>
                          <a:ea typeface="Calibri"/>
                          <a:cs typeface="Calibri"/>
                          <a:sym typeface="Calibri"/>
                        </a:rPr>
                        <a:t>The change is reflected in the order management database.</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r>
              <a:tr h="711200">
                <a:tc gridSpan="2">
                  <a:txBody>
                    <a:bodyPr>
                      <a:noAutofit/>
                    </a:bodyPr>
                    <a:lstStyle/>
                    <a:p>
                      <a:pPr lvl="0" rtl="0">
                        <a:spcBef>
                          <a:spcPts val="500"/>
                        </a:spcBef>
                        <a:buNone/>
                      </a:pPr>
                      <a:r>
                        <a:rPr b="1" lang="en" sz="1100">
                          <a:latin typeface="Calibri"/>
                          <a:ea typeface="Calibri"/>
                          <a:cs typeface="Calibri"/>
                          <a:sym typeface="Calibri"/>
                        </a:rPr>
                        <a:t>Acceptance Criteria:</a:t>
                      </a:r>
                    </a:p>
                    <a:p>
                      <a:pPr indent="-298450" lvl="0" marL="457200" rtl="0">
                        <a:spcBef>
                          <a:spcPts val="500"/>
                        </a:spcBef>
                        <a:buSzPct val="100000"/>
                        <a:buFont typeface="Calibri"/>
                        <a:buAutoNum type="arabicPeriod"/>
                      </a:pPr>
                      <a:r>
                        <a:rPr lang="en" sz="1100">
                          <a:latin typeface="Calibri"/>
                          <a:ea typeface="Calibri"/>
                          <a:cs typeface="Calibri"/>
                          <a:sym typeface="Calibri"/>
                        </a:rPr>
                        <a:t>Test if the change of delivery status of the client order is reflected in the order management database.</a:t>
                      </a:r>
                    </a:p>
                    <a:p>
                      <a:pPr indent="-298450" lvl="0" marL="457200" rtl="0">
                        <a:spcBef>
                          <a:spcPts val="500"/>
                        </a:spcBef>
                        <a:buSzPct val="100000"/>
                        <a:buFont typeface="Calibri"/>
                        <a:buAutoNum type="arabicPeriod"/>
                      </a:pPr>
                      <a:r>
                        <a:rPr lang="en" sz="1100">
                          <a:latin typeface="Calibri"/>
                          <a:ea typeface="Calibri"/>
                          <a:cs typeface="Calibri"/>
                          <a:sym typeface="Calibri"/>
                        </a:rPr>
                        <a:t>Verify if the system displays the message “No client orders found”, if the order management database contains no pending client orders.</a:t>
                      </a:r>
                    </a:p>
                    <a:p>
                      <a:pPr indent="-298450" lvl="0" marL="457200" rtl="0">
                        <a:spcBef>
                          <a:spcPts val="500"/>
                        </a:spcBef>
                        <a:buSzPct val="100000"/>
                        <a:buFont typeface="Calibri"/>
                        <a:buAutoNum type="arabicPeriod"/>
                      </a:pPr>
                      <a:r>
                        <a:rPr lang="en" sz="1100">
                          <a:latin typeface="Calibri"/>
                          <a:ea typeface="Calibri"/>
                          <a:cs typeface="Calibri"/>
                          <a:sym typeface="Calibri"/>
                        </a:rPr>
                        <a:t>Verify if the confirmation message appears after the administrative officers click done/delivered.</a:t>
                      </a:r>
                    </a:p>
                    <a:p>
                      <a:pPr indent="-298450" lvl="0" marL="457200" rtl="0">
                        <a:spcBef>
                          <a:spcPts val="500"/>
                        </a:spcBef>
                        <a:buSzPct val="100000"/>
                        <a:buFont typeface="Calibri"/>
                        <a:buAutoNum type="arabicPeriod"/>
                      </a:pPr>
                      <a:r>
                        <a:rPr lang="en" sz="1100">
                          <a:latin typeface="Calibri"/>
                          <a:ea typeface="Calibri"/>
                          <a:cs typeface="Calibri"/>
                          <a:sym typeface="Calibri"/>
                        </a:rPr>
                        <a:t>Verify if the system displays the message “The client order is delivered.”, after the administrative officers confirm.</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r>
            </a:tbl>
          </a:graphicData>
        </a:graphic>
      </p:graphicFrame>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nvSpPr>
        <p:spPr>
          <a:xfrm>
            <a:off x="0" y="-2147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173" name="Shape 173"/>
          <p:cNvSpPr txBox="1"/>
          <p:nvPr>
            <p:ph type="title"/>
          </p:nvPr>
        </p:nvSpPr>
        <p:spPr>
          <a:xfrm>
            <a:off x="311700" y="216425"/>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User Story # 8</a:t>
            </a:r>
          </a:p>
        </p:txBody>
      </p:sp>
      <p:graphicFrame>
        <p:nvGraphicFramePr>
          <p:cNvPr id="174" name="Shape 174"/>
          <p:cNvGraphicFramePr/>
          <p:nvPr/>
        </p:nvGraphicFramePr>
        <p:xfrm>
          <a:off x="1658800" y="1153575"/>
          <a:ext cx="3000000" cy="3000000"/>
        </p:xfrm>
        <a:graphic>
          <a:graphicData uri="http://schemas.openxmlformats.org/drawingml/2006/table">
            <a:tbl>
              <a:tblPr bandRow="1">
                <a:noFill/>
                <a:tableStyleId>{95D442F4-6153-4605-B657-3255983BE237}</a:tableStyleId>
              </a:tblPr>
              <a:tblGrid>
                <a:gridCol w="2926075"/>
                <a:gridCol w="2992125"/>
              </a:tblGrid>
              <a:tr h="381000">
                <a:tc gridSpan="2">
                  <a:txBody>
                    <a:bodyPr>
                      <a:noAutofit/>
                    </a:bodyPr>
                    <a:lstStyle/>
                    <a:p>
                      <a:pPr lvl="0" rtl="0">
                        <a:spcBef>
                          <a:spcPts val="500"/>
                        </a:spcBef>
                        <a:spcAft>
                          <a:spcPts val="500"/>
                        </a:spcAft>
                        <a:buNone/>
                      </a:pPr>
                      <a:r>
                        <a:rPr b="1" lang="en" sz="1100">
                          <a:solidFill>
                            <a:srgbClr val="FFFFFF"/>
                          </a:solidFill>
                          <a:latin typeface="Calibri"/>
                          <a:ea typeface="Calibri"/>
                          <a:cs typeface="Calibri"/>
                          <a:sym typeface="Calibri"/>
                        </a:rPr>
                        <a:t>User Story #8: </a:t>
                      </a:r>
                      <a:r>
                        <a:rPr lang="en" sz="1100">
                          <a:solidFill>
                            <a:srgbClr val="FFFFFF"/>
                          </a:solidFill>
                          <a:latin typeface="Calibri"/>
                          <a:ea typeface="Calibri"/>
                          <a:cs typeface="Calibri"/>
                          <a:sym typeface="Calibri"/>
                        </a:rPr>
                        <a:t>The administrative officers will add new products to update the product list database.</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007033"/>
                    </a:solidFill>
                  </a:tcPr>
                </a:tc>
                <a:tc hMerge="1"/>
              </a:tr>
              <a:tr h="266700">
                <a:tc>
                  <a:txBody>
                    <a:bodyPr>
                      <a:noAutofit/>
                    </a:bodyPr>
                    <a:lstStyle/>
                    <a:p>
                      <a:pPr lvl="0" rtl="0">
                        <a:spcBef>
                          <a:spcPts val="500"/>
                        </a:spcBef>
                        <a:spcAft>
                          <a:spcPts val="500"/>
                        </a:spcAft>
                        <a:buNone/>
                      </a:pPr>
                      <a:r>
                        <a:rPr b="1" lang="en" sz="1100">
                          <a:latin typeface="Calibri"/>
                          <a:ea typeface="Calibri"/>
                          <a:cs typeface="Calibri"/>
                          <a:sym typeface="Calibri"/>
                        </a:rPr>
                        <a:t>Estimate (Days):  2 Days</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FFFFFF"/>
                    </a:solidFill>
                  </a:tcPr>
                </a:tc>
                <a:tc>
                  <a:txBody>
                    <a:bodyPr>
                      <a:noAutofit/>
                    </a:bodyPr>
                    <a:lstStyle/>
                    <a:p>
                      <a:pPr lvl="0" rtl="0">
                        <a:spcBef>
                          <a:spcPts val="500"/>
                        </a:spcBef>
                        <a:spcAft>
                          <a:spcPts val="500"/>
                        </a:spcAft>
                        <a:buNone/>
                      </a:pPr>
                      <a:r>
                        <a:rPr b="1" lang="en" sz="1100">
                          <a:latin typeface="Calibri"/>
                          <a:ea typeface="Calibri"/>
                          <a:cs typeface="Calibri"/>
                          <a:sym typeface="Calibri"/>
                        </a:rPr>
                        <a:t>Priority: 100</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FFFFFF"/>
                    </a:solidFill>
                  </a:tcPr>
                </a:tc>
              </a:tr>
              <a:tr h="266700">
                <a:tc gridSpan="2">
                  <a:txBody>
                    <a:bodyPr>
                      <a:noAutofit/>
                    </a:bodyPr>
                    <a:lstStyle/>
                    <a:p>
                      <a:pPr lvl="0" rtl="0">
                        <a:spcBef>
                          <a:spcPts val="500"/>
                        </a:spcBef>
                        <a:spcAft>
                          <a:spcPts val="500"/>
                        </a:spcAft>
                        <a:buNone/>
                      </a:pPr>
                      <a:r>
                        <a:rPr b="1" lang="en" sz="1100">
                          <a:latin typeface="Calibri"/>
                          <a:ea typeface="Calibri"/>
                          <a:cs typeface="Calibri"/>
                          <a:sym typeface="Calibri"/>
                        </a:rPr>
                        <a:t>Pre-condition:</a:t>
                      </a:r>
                    </a:p>
                    <a:p>
                      <a:pPr indent="-298450" lvl="0" marL="457200" rtl="0">
                        <a:spcBef>
                          <a:spcPts val="500"/>
                        </a:spcBef>
                        <a:spcAft>
                          <a:spcPts val="500"/>
                        </a:spcAft>
                        <a:buSzPct val="100000"/>
                        <a:buFont typeface="Calibri"/>
                        <a:buAutoNum type="arabicPeriod"/>
                      </a:pPr>
                      <a:r>
                        <a:rPr lang="en" sz="1100">
                          <a:latin typeface="Calibri"/>
                          <a:ea typeface="Calibri"/>
                          <a:cs typeface="Calibri"/>
                          <a:sym typeface="Calibri"/>
                        </a:rPr>
                        <a:t>There are new products that the company will offer to its clients</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r>
              <a:tr h="571500">
                <a:tc gridSpan="2">
                  <a:txBody>
                    <a:bodyPr>
                      <a:noAutofit/>
                    </a:bodyPr>
                    <a:lstStyle/>
                    <a:p>
                      <a:pPr lvl="0" rtl="0">
                        <a:spcBef>
                          <a:spcPts val="500"/>
                        </a:spcBef>
                        <a:buNone/>
                      </a:pPr>
                      <a:r>
                        <a:rPr b="1" lang="en" sz="1100">
                          <a:latin typeface="Calibri"/>
                          <a:ea typeface="Calibri"/>
                          <a:cs typeface="Calibri"/>
                          <a:sym typeface="Calibri"/>
                        </a:rPr>
                        <a:t>Scenario: </a:t>
                      </a:r>
                    </a:p>
                    <a:p>
                      <a:pPr indent="-298450" lvl="0" marL="457200" rtl="0">
                        <a:spcBef>
                          <a:spcPts val="0"/>
                        </a:spcBef>
                        <a:buSzPct val="100000"/>
                        <a:buFont typeface="Calibri"/>
                        <a:buAutoNum type="arabicPeriod"/>
                      </a:pPr>
                      <a:r>
                        <a:rPr lang="en" sz="1100">
                          <a:latin typeface="Calibri"/>
                          <a:ea typeface="Calibri"/>
                          <a:cs typeface="Calibri"/>
                          <a:sym typeface="Calibri"/>
                        </a:rPr>
                        <a:t>The administrative officers select add a product from the main menu.</a:t>
                      </a:r>
                    </a:p>
                    <a:p>
                      <a:pPr indent="-298450" lvl="0" marL="457200" rtl="0">
                        <a:spcBef>
                          <a:spcPts val="0"/>
                        </a:spcBef>
                        <a:buSzPct val="100000"/>
                        <a:buFont typeface="Calibri"/>
                        <a:buAutoNum type="arabicPeriod"/>
                      </a:pPr>
                      <a:r>
                        <a:rPr lang="en" sz="1100">
                          <a:latin typeface="Calibri"/>
                          <a:ea typeface="Calibri"/>
                          <a:cs typeface="Calibri"/>
                          <a:sym typeface="Calibri"/>
                        </a:rPr>
                        <a:t>The system displays the add a product page.</a:t>
                      </a:r>
                    </a:p>
                    <a:p>
                      <a:pPr indent="-298450" lvl="0" marL="457200" rtl="0">
                        <a:spcBef>
                          <a:spcPts val="0"/>
                        </a:spcBef>
                        <a:buSzPct val="100000"/>
                        <a:buFont typeface="Calibri"/>
                        <a:buAutoNum type="arabicPeriod"/>
                      </a:pPr>
                      <a:r>
                        <a:rPr lang="en" sz="1100">
                          <a:latin typeface="Calibri"/>
                          <a:ea typeface="Calibri"/>
                          <a:cs typeface="Calibri"/>
                          <a:sym typeface="Calibri"/>
                        </a:rPr>
                        <a:t>The administrative officers enter product name.</a:t>
                      </a:r>
                    </a:p>
                    <a:p>
                      <a:pPr indent="-298450" lvl="0" marL="457200" rtl="0">
                        <a:spcBef>
                          <a:spcPts val="0"/>
                        </a:spcBef>
                        <a:buSzPct val="100000"/>
                        <a:buFont typeface="Calibri"/>
                        <a:buAutoNum type="arabicPeriod"/>
                      </a:pPr>
                      <a:r>
                        <a:rPr lang="en" sz="1100">
                          <a:latin typeface="Calibri"/>
                          <a:ea typeface="Calibri"/>
                          <a:cs typeface="Calibri"/>
                          <a:sym typeface="Calibri"/>
                        </a:rPr>
                        <a:t>The administrative officers choose product type (seafood, meat), subtype (ribs, salmon) and enters product price per kilogram to the system. Additional fields depend on the product type.</a:t>
                      </a:r>
                    </a:p>
                    <a:p>
                      <a:pPr indent="-298450" lvl="0" marL="457200" rtl="0">
                        <a:spcBef>
                          <a:spcPts val="0"/>
                        </a:spcBef>
                        <a:buSzPct val="100000"/>
                        <a:buFont typeface="Calibri"/>
                        <a:buAutoNum type="arabicPeriod"/>
                      </a:pPr>
                      <a:r>
                        <a:rPr lang="en" sz="1100">
                          <a:latin typeface="Calibri"/>
                          <a:ea typeface="Calibri"/>
                          <a:cs typeface="Calibri"/>
                          <a:sym typeface="Calibri"/>
                        </a:rPr>
                        <a:t>The administrative officers click submit.</a:t>
                      </a:r>
                    </a:p>
                    <a:p>
                      <a:pPr indent="-298450" lvl="0" marL="457200" rtl="0">
                        <a:spcBef>
                          <a:spcPts val="0"/>
                        </a:spcBef>
                        <a:buSzPct val="100000"/>
                        <a:buFont typeface="Calibri"/>
                        <a:buAutoNum type="arabicPeriod"/>
                      </a:pPr>
                      <a:r>
                        <a:rPr lang="en" sz="1100">
                          <a:latin typeface="Calibri"/>
                          <a:ea typeface="Calibri"/>
                          <a:cs typeface="Calibri"/>
                          <a:sym typeface="Calibri"/>
                        </a:rPr>
                        <a:t>The system checks if the necessary fields are filled up and valid.</a:t>
                      </a:r>
                    </a:p>
                    <a:p>
                      <a:pPr indent="-298450" lvl="0" marL="457200" rtl="0">
                        <a:spcBef>
                          <a:spcPts val="0"/>
                        </a:spcBef>
                        <a:buSzPct val="100000"/>
                        <a:buFont typeface="Calibri"/>
                        <a:buAutoNum type="arabicPeriod"/>
                      </a:pPr>
                      <a:r>
                        <a:rPr lang="en" sz="1100">
                          <a:latin typeface="Calibri"/>
                          <a:ea typeface="Calibri"/>
                          <a:cs typeface="Calibri"/>
                          <a:sym typeface="Calibri"/>
                        </a:rPr>
                        <a:t>If any of the input is invalid, the administrative officers are asked to input again until valid inputs are submitted.</a:t>
                      </a:r>
                    </a:p>
                    <a:p>
                      <a:pPr indent="-298450" lvl="0" marL="457200" rtl="0">
                        <a:spcBef>
                          <a:spcPts val="0"/>
                        </a:spcBef>
                        <a:buSzPct val="100000"/>
                        <a:buFont typeface="Calibri"/>
                        <a:buAutoNum type="arabicPeriod"/>
                      </a:pPr>
                      <a:r>
                        <a:rPr lang="en" sz="1100">
                          <a:latin typeface="Calibri"/>
                          <a:ea typeface="Calibri"/>
                          <a:cs typeface="Calibri"/>
                          <a:sym typeface="Calibri"/>
                        </a:rPr>
                        <a:t>The system adds the new product to the product list database.</a:t>
                      </a:r>
                    </a:p>
                    <a:p>
                      <a:pPr indent="-298450" lvl="0" marL="457200" rtl="0">
                        <a:spcBef>
                          <a:spcPts val="0"/>
                        </a:spcBef>
                        <a:buSzPct val="100000"/>
                        <a:buFont typeface="Calibri"/>
                        <a:buAutoNum type="arabicPeriod"/>
                      </a:pPr>
                      <a:r>
                        <a:rPr lang="en" sz="1100">
                          <a:latin typeface="Calibri"/>
                          <a:ea typeface="Calibri"/>
                          <a:cs typeface="Calibri"/>
                          <a:sym typeface="Calibri"/>
                        </a:rPr>
                        <a:t>The system displays message that the product has been added.</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r>
            </a:tbl>
          </a:graphicData>
        </a:graphic>
      </p:graphicFrame>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nvSpPr>
        <p:spPr>
          <a:xfrm>
            <a:off x="0" y="-2147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180" name="Shape 180"/>
          <p:cNvSpPr txBox="1"/>
          <p:nvPr>
            <p:ph type="title"/>
          </p:nvPr>
        </p:nvSpPr>
        <p:spPr>
          <a:xfrm>
            <a:off x="311700" y="216425"/>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User Story # 8</a:t>
            </a:r>
          </a:p>
        </p:txBody>
      </p:sp>
      <p:graphicFrame>
        <p:nvGraphicFramePr>
          <p:cNvPr id="181" name="Shape 181"/>
          <p:cNvGraphicFramePr/>
          <p:nvPr/>
        </p:nvGraphicFramePr>
        <p:xfrm>
          <a:off x="1658800" y="1216150"/>
          <a:ext cx="3000000" cy="3000000"/>
        </p:xfrm>
        <a:graphic>
          <a:graphicData uri="http://schemas.openxmlformats.org/drawingml/2006/table">
            <a:tbl>
              <a:tblPr bandRow="1">
                <a:noFill/>
                <a:tableStyleId>{95D442F4-6153-4605-B657-3255983BE237}</a:tableStyleId>
              </a:tblPr>
              <a:tblGrid>
                <a:gridCol w="2926075"/>
                <a:gridCol w="2992125"/>
              </a:tblGrid>
              <a:tr h="254000">
                <a:tc gridSpan="2">
                  <a:txBody>
                    <a:bodyPr>
                      <a:noAutofit/>
                    </a:bodyPr>
                    <a:lstStyle/>
                    <a:p>
                      <a:pPr lvl="0" rtl="0">
                        <a:spcBef>
                          <a:spcPts val="500"/>
                        </a:spcBef>
                        <a:spcAft>
                          <a:spcPts val="500"/>
                        </a:spcAft>
                        <a:buNone/>
                      </a:pPr>
                      <a:r>
                        <a:rPr b="1" lang="en" sz="1100">
                          <a:latin typeface="Calibri"/>
                          <a:ea typeface="Calibri"/>
                          <a:cs typeface="Calibri"/>
                          <a:sym typeface="Calibri"/>
                        </a:rPr>
                        <a:t>Post-condition:  </a:t>
                      </a:r>
                    </a:p>
                    <a:p>
                      <a:pPr indent="-298450" lvl="0" marL="457200" rtl="0">
                        <a:spcBef>
                          <a:spcPts val="500"/>
                        </a:spcBef>
                        <a:spcAft>
                          <a:spcPts val="500"/>
                        </a:spcAft>
                        <a:buSzPct val="100000"/>
                        <a:buFont typeface="Calibri"/>
                        <a:buAutoNum type="arabicPeriod"/>
                      </a:pPr>
                      <a:r>
                        <a:rPr lang="en" sz="1100">
                          <a:latin typeface="Calibri"/>
                          <a:ea typeface="Calibri"/>
                          <a:cs typeface="Calibri"/>
                          <a:sym typeface="Calibri"/>
                        </a:rPr>
                        <a:t>The system reflects the added product in the product list database.</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r>
              <a:tr h="711200">
                <a:tc gridSpan="2">
                  <a:txBody>
                    <a:bodyPr>
                      <a:noAutofit/>
                    </a:bodyPr>
                    <a:lstStyle/>
                    <a:p>
                      <a:pPr lvl="0" rtl="0">
                        <a:spcBef>
                          <a:spcPts val="500"/>
                        </a:spcBef>
                        <a:buNone/>
                      </a:pPr>
                      <a:r>
                        <a:rPr b="1" lang="en" sz="1100">
                          <a:latin typeface="Calibri"/>
                          <a:ea typeface="Calibri"/>
                          <a:cs typeface="Calibri"/>
                          <a:sym typeface="Calibri"/>
                        </a:rPr>
                        <a:t>Acceptance Criteria:</a:t>
                      </a:r>
                    </a:p>
                    <a:p>
                      <a:pPr indent="-298450" lvl="0" marL="457200" rtl="0">
                        <a:spcBef>
                          <a:spcPts val="500"/>
                        </a:spcBef>
                        <a:buSzPct val="100000"/>
                        <a:buFont typeface="Calibri"/>
                        <a:buAutoNum type="arabicPeriod"/>
                      </a:pPr>
                      <a:r>
                        <a:rPr lang="en" sz="1100">
                          <a:latin typeface="Calibri"/>
                          <a:ea typeface="Calibri"/>
                          <a:cs typeface="Calibri"/>
                          <a:sym typeface="Calibri"/>
                        </a:rPr>
                        <a:t>Test if the system does not accept invalid or empty inputs in product name, type, subtype, and price.</a:t>
                      </a:r>
                    </a:p>
                    <a:p>
                      <a:pPr indent="-298450" lvl="0" marL="457200" rtl="0">
                        <a:spcBef>
                          <a:spcPts val="500"/>
                        </a:spcBef>
                        <a:buSzPct val="100000"/>
                        <a:buFont typeface="Calibri"/>
                        <a:buAutoNum type="arabicPeriod"/>
                      </a:pPr>
                      <a:r>
                        <a:rPr lang="en" sz="1100">
                          <a:latin typeface="Calibri"/>
                          <a:ea typeface="Calibri"/>
                          <a:cs typeface="Calibri"/>
                          <a:sym typeface="Calibri"/>
                        </a:rPr>
                        <a:t>Test if the product price are greater than 0 and is a numeric value.</a:t>
                      </a:r>
                    </a:p>
                    <a:p>
                      <a:pPr indent="-298450" lvl="0" marL="457200" rtl="0">
                        <a:spcBef>
                          <a:spcPts val="500"/>
                        </a:spcBef>
                        <a:buSzPct val="100000"/>
                        <a:buFont typeface="Calibri"/>
                        <a:buAutoNum type="arabicPeriod"/>
                      </a:pPr>
                      <a:r>
                        <a:rPr lang="en" sz="1100">
                          <a:latin typeface="Calibri"/>
                          <a:ea typeface="Calibri"/>
                          <a:cs typeface="Calibri"/>
                          <a:sym typeface="Calibri"/>
                        </a:rPr>
                        <a:t>Test if the new products are reflected in the product list database.</a:t>
                      </a:r>
                    </a:p>
                    <a:p>
                      <a:pPr indent="-298450" lvl="0" marL="457200" rtl="0">
                        <a:spcBef>
                          <a:spcPts val="500"/>
                        </a:spcBef>
                        <a:buSzPct val="100000"/>
                        <a:buFont typeface="Calibri"/>
                        <a:buAutoNum type="arabicPeriod"/>
                      </a:pPr>
                      <a:r>
                        <a:rPr lang="en" sz="1100">
                          <a:latin typeface="Calibri"/>
                          <a:ea typeface="Calibri"/>
                          <a:cs typeface="Calibri"/>
                          <a:sym typeface="Calibri"/>
                        </a:rPr>
                        <a:t>Verify that an error message is displayed when there is any empty or invalid input.</a:t>
                      </a:r>
                    </a:p>
                    <a:p>
                      <a:pPr indent="-298450" lvl="0" marL="457200" rtl="0">
                        <a:spcBef>
                          <a:spcPts val="0"/>
                        </a:spcBef>
                        <a:buSzPct val="100000"/>
                        <a:buFont typeface="Calibri"/>
                        <a:buAutoNum type="arabicPeriod"/>
                      </a:pPr>
                      <a:r>
                        <a:rPr lang="en" sz="1100">
                          <a:latin typeface="Calibri"/>
                          <a:ea typeface="Calibri"/>
                          <a:cs typeface="Calibri"/>
                          <a:sym typeface="Calibri"/>
                        </a:rPr>
                        <a:t>Verify that the system displays the message “A new product has been added”, after the product is added to the product list database.</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r>
            </a:tbl>
          </a:graphicData>
        </a:graphic>
      </p:graphicFrame>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nvSpPr>
        <p:spPr>
          <a:xfrm>
            <a:off x="0" y="-2147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187" name="Shape 187"/>
          <p:cNvSpPr txBox="1"/>
          <p:nvPr>
            <p:ph type="title"/>
          </p:nvPr>
        </p:nvSpPr>
        <p:spPr>
          <a:xfrm>
            <a:off x="311700" y="216425"/>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User Story # 12</a:t>
            </a:r>
          </a:p>
        </p:txBody>
      </p:sp>
      <p:graphicFrame>
        <p:nvGraphicFramePr>
          <p:cNvPr id="188" name="Shape 188"/>
          <p:cNvGraphicFramePr/>
          <p:nvPr/>
        </p:nvGraphicFramePr>
        <p:xfrm>
          <a:off x="1612900" y="1178600"/>
          <a:ext cx="3000000" cy="3000000"/>
        </p:xfrm>
        <a:graphic>
          <a:graphicData uri="http://schemas.openxmlformats.org/drawingml/2006/table">
            <a:tbl>
              <a:tblPr bandRow="1">
                <a:noFill/>
                <a:tableStyleId>{95D442F4-6153-4605-B657-3255983BE237}</a:tableStyleId>
              </a:tblPr>
              <a:tblGrid>
                <a:gridCol w="2926075"/>
                <a:gridCol w="2992125"/>
              </a:tblGrid>
              <a:tr h="381000">
                <a:tc gridSpan="2">
                  <a:txBody>
                    <a:bodyPr>
                      <a:noAutofit/>
                    </a:bodyPr>
                    <a:lstStyle/>
                    <a:p>
                      <a:pPr lvl="0" rtl="0">
                        <a:spcBef>
                          <a:spcPts val="500"/>
                        </a:spcBef>
                        <a:spcAft>
                          <a:spcPts val="500"/>
                        </a:spcAft>
                        <a:buNone/>
                      </a:pPr>
                      <a:r>
                        <a:rPr b="1" lang="en" sz="1100">
                          <a:solidFill>
                            <a:srgbClr val="FFFFFF"/>
                          </a:solidFill>
                          <a:latin typeface="Calibri"/>
                          <a:ea typeface="Calibri"/>
                          <a:cs typeface="Calibri"/>
                          <a:sym typeface="Calibri"/>
                        </a:rPr>
                        <a:t>User Story #12: </a:t>
                      </a:r>
                      <a:r>
                        <a:rPr lang="en" sz="1100">
                          <a:solidFill>
                            <a:srgbClr val="FFFFFF"/>
                          </a:solidFill>
                          <a:latin typeface="Calibri"/>
                          <a:ea typeface="Calibri"/>
                          <a:cs typeface="Calibri"/>
                          <a:sym typeface="Calibri"/>
                        </a:rPr>
                        <a:t>The administrative officers will view all the products in the product list database.</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007033"/>
                    </a:solidFill>
                  </a:tcPr>
                </a:tc>
                <a:tc hMerge="1"/>
              </a:tr>
              <a:tr h="266700">
                <a:tc>
                  <a:txBody>
                    <a:bodyPr>
                      <a:noAutofit/>
                    </a:bodyPr>
                    <a:lstStyle/>
                    <a:p>
                      <a:pPr lvl="0" rtl="0">
                        <a:spcBef>
                          <a:spcPts val="500"/>
                        </a:spcBef>
                        <a:spcAft>
                          <a:spcPts val="500"/>
                        </a:spcAft>
                        <a:buNone/>
                      </a:pPr>
                      <a:r>
                        <a:rPr b="1" lang="en" sz="1100">
                          <a:latin typeface="Calibri"/>
                          <a:ea typeface="Calibri"/>
                          <a:cs typeface="Calibri"/>
                          <a:sym typeface="Calibri"/>
                        </a:rPr>
                        <a:t>Estimate (Days):  1 Day</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FFFFFF"/>
                    </a:solidFill>
                  </a:tcPr>
                </a:tc>
                <a:tc>
                  <a:txBody>
                    <a:bodyPr>
                      <a:noAutofit/>
                    </a:bodyPr>
                    <a:lstStyle/>
                    <a:p>
                      <a:pPr lvl="0" rtl="0">
                        <a:spcBef>
                          <a:spcPts val="500"/>
                        </a:spcBef>
                        <a:spcAft>
                          <a:spcPts val="500"/>
                        </a:spcAft>
                        <a:buNone/>
                      </a:pPr>
                      <a:r>
                        <a:rPr b="1" lang="en" sz="1100">
                          <a:latin typeface="Calibri"/>
                          <a:ea typeface="Calibri"/>
                          <a:cs typeface="Calibri"/>
                          <a:sym typeface="Calibri"/>
                        </a:rPr>
                        <a:t>Priority: 100</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FFFFFF"/>
                    </a:solidFill>
                  </a:tcPr>
                </a:tc>
              </a:tr>
              <a:tr h="266700">
                <a:tc gridSpan="2">
                  <a:txBody>
                    <a:bodyPr>
                      <a:noAutofit/>
                    </a:bodyPr>
                    <a:lstStyle/>
                    <a:p>
                      <a:pPr lvl="0" rtl="0">
                        <a:spcBef>
                          <a:spcPts val="500"/>
                        </a:spcBef>
                        <a:spcAft>
                          <a:spcPts val="500"/>
                        </a:spcAft>
                        <a:buNone/>
                      </a:pPr>
                      <a:r>
                        <a:rPr b="1" lang="en" sz="1100">
                          <a:latin typeface="Calibri"/>
                          <a:ea typeface="Calibri"/>
                          <a:cs typeface="Calibri"/>
                          <a:sym typeface="Calibri"/>
                        </a:rPr>
                        <a:t>Pre-condition:</a:t>
                      </a:r>
                    </a:p>
                    <a:p>
                      <a:pPr indent="-298450" lvl="0" marL="457200" rtl="0">
                        <a:spcBef>
                          <a:spcPts val="500"/>
                        </a:spcBef>
                        <a:spcAft>
                          <a:spcPts val="500"/>
                        </a:spcAft>
                        <a:buSzPct val="100000"/>
                        <a:buFont typeface="Calibri"/>
                        <a:buAutoNum type="arabicPeriod"/>
                      </a:pPr>
                      <a:r>
                        <a:rPr lang="en" sz="1100">
                          <a:latin typeface="Calibri"/>
                          <a:ea typeface="Calibri"/>
                          <a:cs typeface="Calibri"/>
                          <a:sym typeface="Calibri"/>
                        </a:rPr>
                        <a:t>There are products the product list database.</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r>
              <a:tr h="571500">
                <a:tc gridSpan="2">
                  <a:txBody>
                    <a:bodyPr>
                      <a:noAutofit/>
                    </a:bodyPr>
                    <a:lstStyle/>
                    <a:p>
                      <a:pPr lvl="0" rtl="0">
                        <a:spcBef>
                          <a:spcPts val="500"/>
                        </a:spcBef>
                        <a:buNone/>
                      </a:pPr>
                      <a:r>
                        <a:rPr b="1" lang="en" sz="1100">
                          <a:latin typeface="Calibri"/>
                          <a:ea typeface="Calibri"/>
                          <a:cs typeface="Calibri"/>
                          <a:sym typeface="Calibri"/>
                        </a:rPr>
                        <a:t>Scenario: </a:t>
                      </a:r>
                    </a:p>
                    <a:p>
                      <a:pPr indent="-298450" lvl="0" marL="457200" rtl="0">
                        <a:spcBef>
                          <a:spcPts val="0"/>
                        </a:spcBef>
                        <a:buSzPct val="100000"/>
                        <a:buFont typeface="Calibri"/>
                        <a:buAutoNum type="arabicPeriod"/>
                      </a:pPr>
                      <a:r>
                        <a:rPr lang="en" sz="1100">
                          <a:latin typeface="Calibri"/>
                          <a:ea typeface="Calibri"/>
                          <a:cs typeface="Calibri"/>
                          <a:sym typeface="Calibri"/>
                        </a:rPr>
                        <a:t>The administrative officers select view products from the main menu.</a:t>
                      </a:r>
                    </a:p>
                    <a:p>
                      <a:pPr indent="-298450" lvl="0" marL="457200" rtl="0">
                        <a:spcBef>
                          <a:spcPts val="0"/>
                        </a:spcBef>
                        <a:buSzPct val="100000"/>
                        <a:buFont typeface="Calibri"/>
                        <a:buAutoNum type="arabicPeriod"/>
                      </a:pPr>
                      <a:r>
                        <a:rPr lang="en" sz="1100">
                          <a:latin typeface="Calibri"/>
                          <a:ea typeface="Calibri"/>
                          <a:cs typeface="Calibri"/>
                          <a:sym typeface="Calibri"/>
                        </a:rPr>
                        <a:t>The system checks if there are any products in the product list database.</a:t>
                      </a:r>
                    </a:p>
                    <a:p>
                      <a:pPr indent="-298450" lvl="0" marL="457200" rtl="0">
                        <a:spcBef>
                          <a:spcPts val="0"/>
                        </a:spcBef>
                        <a:buSzPct val="100000"/>
                        <a:buFont typeface="Calibri"/>
                        <a:buAutoNum type="arabicPeriod"/>
                      </a:pPr>
                      <a:r>
                        <a:rPr lang="en" sz="1100">
                          <a:latin typeface="Calibri"/>
                          <a:ea typeface="Calibri"/>
                          <a:cs typeface="Calibri"/>
                          <a:sym typeface="Calibri"/>
                        </a:rPr>
                        <a:t>The system displays all the products according to its type and description.</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r>
              <a:tr h="254000">
                <a:tc gridSpan="2">
                  <a:txBody>
                    <a:bodyPr>
                      <a:noAutofit/>
                    </a:bodyPr>
                    <a:lstStyle/>
                    <a:p>
                      <a:pPr lvl="0" rtl="0">
                        <a:spcBef>
                          <a:spcPts val="500"/>
                        </a:spcBef>
                        <a:spcAft>
                          <a:spcPts val="500"/>
                        </a:spcAft>
                        <a:buNone/>
                      </a:pPr>
                      <a:r>
                        <a:rPr b="1" lang="en" sz="1100">
                          <a:latin typeface="Calibri"/>
                          <a:ea typeface="Calibri"/>
                          <a:cs typeface="Calibri"/>
                          <a:sym typeface="Calibri"/>
                        </a:rPr>
                        <a:t>Post-condition: </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r>
              <a:tr h="711200">
                <a:tc gridSpan="2">
                  <a:txBody>
                    <a:bodyPr>
                      <a:noAutofit/>
                    </a:bodyPr>
                    <a:lstStyle/>
                    <a:p>
                      <a:pPr lvl="0" rtl="0">
                        <a:spcBef>
                          <a:spcPts val="500"/>
                        </a:spcBef>
                        <a:buNone/>
                      </a:pPr>
                      <a:r>
                        <a:rPr b="1" lang="en" sz="1100">
                          <a:latin typeface="Calibri"/>
                          <a:ea typeface="Calibri"/>
                          <a:cs typeface="Calibri"/>
                          <a:sym typeface="Calibri"/>
                        </a:rPr>
                        <a:t>Acceptance Criteria:</a:t>
                      </a:r>
                    </a:p>
                    <a:p>
                      <a:pPr indent="-298450" lvl="0" marL="457200" rtl="0">
                        <a:spcBef>
                          <a:spcPts val="500"/>
                        </a:spcBef>
                        <a:buSzPct val="100000"/>
                        <a:buFont typeface="Calibri"/>
                        <a:buAutoNum type="arabicPeriod"/>
                      </a:pPr>
                      <a:r>
                        <a:rPr lang="en" sz="1100">
                          <a:latin typeface="Calibri"/>
                          <a:ea typeface="Calibri"/>
                          <a:cs typeface="Calibri"/>
                          <a:sym typeface="Calibri"/>
                        </a:rPr>
                        <a:t>Test if the products are sorted by type and alphabetically.</a:t>
                      </a:r>
                    </a:p>
                    <a:p>
                      <a:pPr indent="-298450" lvl="0" marL="457200" rtl="0">
                        <a:spcBef>
                          <a:spcPts val="500"/>
                        </a:spcBef>
                        <a:buSzPct val="100000"/>
                        <a:buFont typeface="Calibri"/>
                        <a:buAutoNum type="arabicPeriod"/>
                      </a:pPr>
                      <a:r>
                        <a:rPr lang="en" sz="1100">
                          <a:latin typeface="Calibri"/>
                          <a:ea typeface="Calibri"/>
                          <a:cs typeface="Calibri"/>
                          <a:sym typeface="Calibri"/>
                        </a:rPr>
                        <a:t>Test if company is able to view the correct and updated product list database.</a:t>
                      </a:r>
                    </a:p>
                    <a:p>
                      <a:pPr indent="-298450" lvl="0" marL="457200" rtl="0">
                        <a:spcBef>
                          <a:spcPts val="500"/>
                        </a:spcBef>
                        <a:buSzPct val="100000"/>
                        <a:buFont typeface="Calibri"/>
                        <a:buAutoNum type="arabicPeriod"/>
                      </a:pPr>
                      <a:r>
                        <a:rPr lang="en" sz="1100">
                          <a:latin typeface="Calibri"/>
                          <a:ea typeface="Calibri"/>
                          <a:cs typeface="Calibri"/>
                          <a:sym typeface="Calibri"/>
                        </a:rPr>
                        <a:t>Verify that the message “No product in database” is displayed when there is no product in the product list database.</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r>
            </a:tbl>
          </a:graphicData>
        </a:graphic>
      </p:graphicFrame>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490250" y="526350"/>
            <a:ext cx="5604000" cy="4090800"/>
          </a:xfrm>
          <a:prstGeom prst="rect">
            <a:avLst/>
          </a:prstGeom>
        </p:spPr>
        <p:txBody>
          <a:bodyPr anchorCtr="0" anchor="ctr" bIns="91425" lIns="91425" rIns="91425" tIns="91425">
            <a:noAutofit/>
          </a:bodyPr>
          <a:lstStyle/>
          <a:p>
            <a:pPr lvl="0">
              <a:spcBef>
                <a:spcPts val="0"/>
              </a:spcBef>
              <a:buNone/>
            </a:pPr>
            <a:r>
              <a:rPr lang="en"/>
              <a:t>Implementation Demo</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nvSpPr>
        <p:spPr>
          <a:xfrm>
            <a:off x="0" y="-17387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68" name="Shape 68"/>
          <p:cNvSpPr txBox="1"/>
          <p:nvPr>
            <p:ph type="title"/>
          </p:nvPr>
        </p:nvSpPr>
        <p:spPr>
          <a:xfrm>
            <a:off x="311700" y="152400"/>
            <a:ext cx="8520600" cy="623400"/>
          </a:xfrm>
          <a:prstGeom prst="rect">
            <a:avLst/>
          </a:prstGeom>
        </p:spPr>
        <p:txBody>
          <a:bodyPr anchorCtr="0" anchor="t" bIns="91425" lIns="91425" rIns="91425" tIns="91425">
            <a:noAutofit/>
          </a:bodyPr>
          <a:lstStyle/>
          <a:p>
            <a:pPr lvl="0" rtl="0">
              <a:spcBef>
                <a:spcPts val="0"/>
              </a:spcBef>
              <a:buClr>
                <a:schemeClr val="dk2"/>
              </a:buClr>
              <a:buSzPct val="36666"/>
              <a:buFont typeface="Arial"/>
              <a:buNone/>
            </a:pPr>
            <a:r>
              <a:rPr lang="en">
                <a:solidFill>
                  <a:schemeClr val="lt1"/>
                </a:solidFill>
              </a:rPr>
              <a:t>Problems Encountered by Client</a:t>
            </a:r>
          </a:p>
          <a:p>
            <a:pPr lvl="0">
              <a:spcBef>
                <a:spcPts val="0"/>
              </a:spcBef>
              <a:buNone/>
            </a:pPr>
            <a:r>
              <a:t/>
            </a:r>
            <a:endParaRPr>
              <a:solidFill>
                <a:srgbClr val="FFFFFF"/>
              </a:solidFill>
            </a:endParaRPr>
          </a:p>
        </p:txBody>
      </p:sp>
      <p:sp>
        <p:nvSpPr>
          <p:cNvPr id="69" name="Shape 6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graphicFrame>
        <p:nvGraphicFramePr>
          <p:cNvPr id="70" name="Shape 70"/>
          <p:cNvGraphicFramePr/>
          <p:nvPr/>
        </p:nvGraphicFramePr>
        <p:xfrm>
          <a:off x="1371600" y="1425575"/>
          <a:ext cx="3000000" cy="3000000"/>
        </p:xfrm>
        <a:graphic>
          <a:graphicData uri="http://schemas.openxmlformats.org/drawingml/2006/table">
            <a:tbl>
              <a:tblPr>
                <a:noFill/>
                <a:tableStyleId>{C0F30E1E-BB1E-4FE8-9330-FECEC71E6E97}</a:tableStyleId>
              </a:tblPr>
              <a:tblGrid>
                <a:gridCol w="0"/>
                <a:gridCol w="1600200"/>
                <a:gridCol w="1600200"/>
                <a:gridCol w="1600200"/>
                <a:gridCol w="1600200"/>
              </a:tblGrid>
              <a:tr h="622300">
                <a:tc>
                  <a:txBody>
                    <a:bodyPr>
                      <a:noAutofit/>
                    </a:bodyPr>
                    <a:lstStyle/>
                    <a:p>
                      <a:pPr lvl="0" rtl="0">
                        <a:spcBef>
                          <a:spcPts val="0"/>
                        </a:spcBef>
                        <a:buNone/>
                      </a:pPr>
                      <a:r>
                        <a:rPr b="1" lang="en" sz="1100">
                          <a:latin typeface="Calibri"/>
                          <a:ea typeface="Calibri"/>
                          <a:cs typeface="Calibri"/>
                          <a:sym typeface="Calibri"/>
                        </a:rPr>
                        <a:t>ID</a:t>
                      </a:r>
                    </a:p>
                    <a:p>
                      <a:pPr lvl="0" rtl="0">
                        <a:spcBef>
                          <a:spcPts val="0"/>
                        </a:spcBef>
                        <a:buNone/>
                      </a:pPr>
                      <a:r>
                        <a:rPr b="1" lang="en" sz="1100">
                          <a:latin typeface="Calibri"/>
                          <a:ea typeface="Calibri"/>
                          <a:cs typeface="Calibri"/>
                          <a:sym typeface="Calibri"/>
                        </a:rPr>
                        <a:t>N#</a:t>
                      </a:r>
                    </a:p>
                  </a:txBody>
                  <a:tcPr marT="63500" marB="63500" marR="63500" marL="63500">
                    <a:solidFill>
                      <a:srgbClr val="D9D9D9"/>
                    </a:solidFill>
                  </a:tcPr>
                </a:tc>
                <a:tc>
                  <a:txBody>
                    <a:bodyPr>
                      <a:noAutofit/>
                    </a:bodyPr>
                    <a:lstStyle/>
                    <a:p>
                      <a:pPr lvl="0" rtl="0">
                        <a:spcBef>
                          <a:spcPts val="0"/>
                        </a:spcBef>
                        <a:buNone/>
                      </a:pPr>
                      <a:r>
                        <a:rPr b="1" lang="en" sz="1100">
                          <a:latin typeface="Calibri"/>
                          <a:ea typeface="Calibri"/>
                          <a:cs typeface="Calibri"/>
                          <a:sym typeface="Calibri"/>
                        </a:rPr>
                        <a:t>Description</a:t>
                      </a:r>
                    </a:p>
                    <a:p>
                      <a:pPr lvl="0" rtl="0">
                        <a:spcBef>
                          <a:spcPts val="0"/>
                        </a:spcBef>
                        <a:buNone/>
                      </a:pPr>
                      <a:r>
                        <a:rPr lang="en" sz="1100">
                          <a:latin typeface="Calibri"/>
                          <a:ea typeface="Calibri"/>
                          <a:cs typeface="Calibri"/>
                          <a:sym typeface="Calibri"/>
                        </a:rPr>
                        <a:t>What is the problem?</a:t>
                      </a:r>
                    </a:p>
                  </a:txBody>
                  <a:tcPr marT="63500" marB="63500" marR="63500" marL="63500">
                    <a:solidFill>
                      <a:srgbClr val="D9D9D9"/>
                    </a:solidFill>
                  </a:tcPr>
                </a:tc>
                <a:tc>
                  <a:txBody>
                    <a:bodyPr>
                      <a:noAutofit/>
                    </a:bodyPr>
                    <a:lstStyle/>
                    <a:p>
                      <a:pPr lvl="0" rtl="0">
                        <a:spcBef>
                          <a:spcPts val="0"/>
                        </a:spcBef>
                        <a:buNone/>
                      </a:pPr>
                      <a:r>
                        <a:rPr b="1" lang="en" sz="1100">
                          <a:latin typeface="Calibri"/>
                          <a:ea typeface="Calibri"/>
                          <a:cs typeface="Calibri"/>
                          <a:sym typeface="Calibri"/>
                        </a:rPr>
                        <a:t>Cause</a:t>
                      </a:r>
                    </a:p>
                    <a:p>
                      <a:pPr lvl="0" rtl="0">
                        <a:spcBef>
                          <a:spcPts val="0"/>
                        </a:spcBef>
                        <a:buNone/>
                      </a:pPr>
                      <a:r>
                        <a:rPr lang="en" sz="1100">
                          <a:latin typeface="Calibri"/>
                          <a:ea typeface="Calibri"/>
                          <a:cs typeface="Calibri"/>
                          <a:sym typeface="Calibri"/>
                        </a:rPr>
                        <a:t>What causes the problem?</a:t>
                      </a:r>
                    </a:p>
                  </a:txBody>
                  <a:tcPr marT="63500" marB="63500" marR="63500" marL="63500">
                    <a:solidFill>
                      <a:srgbClr val="D9D9D9"/>
                    </a:solidFill>
                  </a:tcPr>
                </a:tc>
                <a:tc>
                  <a:txBody>
                    <a:bodyPr>
                      <a:noAutofit/>
                    </a:bodyPr>
                    <a:lstStyle/>
                    <a:p>
                      <a:pPr lvl="0" rtl="0">
                        <a:spcBef>
                          <a:spcPts val="0"/>
                        </a:spcBef>
                        <a:buNone/>
                      </a:pPr>
                      <a:r>
                        <a:rPr b="1" lang="en" sz="1100">
                          <a:latin typeface="Calibri"/>
                          <a:ea typeface="Calibri"/>
                          <a:cs typeface="Calibri"/>
                          <a:sym typeface="Calibri"/>
                        </a:rPr>
                        <a:t>Symptoms</a:t>
                      </a:r>
                    </a:p>
                    <a:p>
                      <a:pPr lvl="0" rtl="0">
                        <a:spcBef>
                          <a:spcPts val="0"/>
                        </a:spcBef>
                        <a:buNone/>
                      </a:pPr>
                      <a:r>
                        <a:rPr lang="en" sz="1100">
                          <a:latin typeface="Calibri"/>
                          <a:ea typeface="Calibri"/>
                          <a:cs typeface="Calibri"/>
                          <a:sym typeface="Calibri"/>
                        </a:rPr>
                        <a:t>How do we know the problem exists?</a:t>
                      </a:r>
                    </a:p>
                  </a:txBody>
                  <a:tcPr marT="63500" marB="63500" marR="63500" marL="63500">
                    <a:solidFill>
                      <a:srgbClr val="D9D9D9"/>
                    </a:solidFill>
                  </a:tcPr>
                </a:tc>
                <a:tc>
                  <a:txBody>
                    <a:bodyPr>
                      <a:noAutofit/>
                    </a:bodyPr>
                    <a:lstStyle/>
                    <a:p>
                      <a:pPr lvl="0" rtl="0">
                        <a:spcBef>
                          <a:spcPts val="0"/>
                        </a:spcBef>
                        <a:buNone/>
                      </a:pPr>
                      <a:r>
                        <a:rPr b="1" lang="en" sz="1100">
                          <a:latin typeface="Calibri"/>
                          <a:ea typeface="Calibri"/>
                          <a:cs typeface="Calibri"/>
                          <a:sym typeface="Calibri"/>
                        </a:rPr>
                        <a:t>Impact</a:t>
                      </a:r>
                    </a:p>
                    <a:p>
                      <a:pPr lvl="0" rtl="0">
                        <a:spcBef>
                          <a:spcPts val="0"/>
                        </a:spcBef>
                        <a:buNone/>
                      </a:pPr>
                      <a:r>
                        <a:rPr lang="en" sz="1100">
                          <a:latin typeface="Calibri"/>
                          <a:ea typeface="Calibri"/>
                          <a:cs typeface="Calibri"/>
                          <a:sym typeface="Calibri"/>
                        </a:rPr>
                        <a:t>Why is this important? What are the consequences?</a:t>
                      </a:r>
                    </a:p>
                  </a:txBody>
                  <a:tcPr marT="63500" marB="63500" marR="63500" marL="63500">
                    <a:solidFill>
                      <a:srgbClr val="D9D9D9"/>
                    </a:solidFill>
                  </a:tcPr>
                </a:tc>
              </a:tr>
              <a:tr h="901700">
                <a:tc>
                  <a:txBody>
                    <a:bodyPr>
                      <a:noAutofit/>
                    </a:bodyPr>
                    <a:lstStyle/>
                    <a:p>
                      <a:pPr lvl="0" rtl="0">
                        <a:spcBef>
                          <a:spcPts val="0"/>
                        </a:spcBef>
                        <a:buNone/>
                      </a:pPr>
                      <a:r>
                        <a:rPr lang="en" sz="1100">
                          <a:latin typeface="Calibri"/>
                          <a:ea typeface="Calibri"/>
                          <a:cs typeface="Calibri"/>
                          <a:sym typeface="Calibri"/>
                        </a:rPr>
                        <a:t>1</a:t>
                      </a:r>
                    </a:p>
                  </a:txBody>
                  <a:tcPr marT="63500" marB="63500" marR="63500" marL="63500"/>
                </a:tc>
                <a:tc>
                  <a:txBody>
                    <a:bodyPr>
                      <a:noAutofit/>
                    </a:bodyPr>
                    <a:lstStyle/>
                    <a:p>
                      <a:pPr lvl="0" rtl="0">
                        <a:spcBef>
                          <a:spcPts val="0"/>
                        </a:spcBef>
                        <a:buNone/>
                      </a:pPr>
                      <a:r>
                        <a:rPr lang="en" sz="1100">
                          <a:latin typeface="Calibri"/>
                          <a:ea typeface="Calibri"/>
                          <a:cs typeface="Calibri"/>
                          <a:sym typeface="Calibri"/>
                        </a:rPr>
                        <a:t>Upon monthly warehouse check there are items unaccounted for.</a:t>
                      </a:r>
                    </a:p>
                  </a:txBody>
                  <a:tcPr marT="63500" marB="63500" marR="63500" marL="63500"/>
                </a:tc>
                <a:tc>
                  <a:txBody>
                    <a:bodyPr>
                      <a:noAutofit/>
                    </a:bodyPr>
                    <a:lstStyle/>
                    <a:p>
                      <a:pPr lvl="0" rtl="0">
                        <a:spcBef>
                          <a:spcPts val="0"/>
                        </a:spcBef>
                        <a:buNone/>
                      </a:pPr>
                      <a:r>
                        <a:rPr lang="en" sz="1100">
                          <a:latin typeface="Calibri"/>
                          <a:ea typeface="Calibri"/>
                          <a:cs typeface="Calibri"/>
                          <a:sym typeface="Calibri"/>
                        </a:rPr>
                        <a:t>There are different databases for many information or records the company keeps.</a:t>
                      </a:r>
                    </a:p>
                  </a:txBody>
                  <a:tcPr marT="63500" marB="63500" marR="63500" marL="63500"/>
                </a:tc>
                <a:tc>
                  <a:txBody>
                    <a:bodyPr>
                      <a:noAutofit/>
                    </a:bodyPr>
                    <a:lstStyle/>
                    <a:p>
                      <a:pPr lvl="0" rtl="0">
                        <a:spcBef>
                          <a:spcPts val="0"/>
                        </a:spcBef>
                        <a:buNone/>
                      </a:pPr>
                      <a:r>
                        <a:rPr lang="en" sz="1100">
                          <a:latin typeface="Calibri"/>
                          <a:ea typeface="Calibri"/>
                          <a:cs typeface="Calibri"/>
                          <a:sym typeface="Calibri"/>
                        </a:rPr>
                        <a:t>The user manually checks and balances the databases.</a:t>
                      </a:r>
                    </a:p>
                  </a:txBody>
                  <a:tcPr marT="63500" marB="63500" marR="63500" marL="63500"/>
                </a:tc>
                <a:tc>
                  <a:txBody>
                    <a:bodyPr>
                      <a:noAutofit/>
                    </a:bodyPr>
                    <a:lstStyle/>
                    <a:p>
                      <a:pPr lvl="0" rtl="0">
                        <a:spcBef>
                          <a:spcPts val="0"/>
                        </a:spcBef>
                        <a:buNone/>
                      </a:pPr>
                      <a:r>
                        <a:rPr lang="en" sz="1100">
                          <a:latin typeface="Calibri"/>
                          <a:ea typeface="Calibri"/>
                          <a:cs typeface="Calibri"/>
                          <a:sym typeface="Calibri"/>
                        </a:rPr>
                        <a:t>Productivity is not maximized and time is wasted.</a:t>
                      </a:r>
                    </a:p>
                  </a:txBody>
                  <a:tcPr marT="63500" marB="63500" marR="63500" marL="63500"/>
                </a:tc>
              </a:tr>
              <a:tr h="1117600">
                <a:tc>
                  <a:txBody>
                    <a:bodyPr>
                      <a:noAutofit/>
                    </a:bodyPr>
                    <a:lstStyle/>
                    <a:p>
                      <a:pPr lvl="0" rtl="0">
                        <a:spcBef>
                          <a:spcPts val="0"/>
                        </a:spcBef>
                        <a:buNone/>
                      </a:pPr>
                      <a:r>
                        <a:rPr lang="en" sz="1100">
                          <a:latin typeface="Calibri"/>
                          <a:ea typeface="Calibri"/>
                          <a:cs typeface="Calibri"/>
                          <a:sym typeface="Calibri"/>
                        </a:rPr>
                        <a:t>2</a:t>
                      </a:r>
                    </a:p>
                  </a:txBody>
                  <a:tcPr marT="63500" marB="63500" marR="63500" marL="63500"/>
                </a:tc>
                <a:tc>
                  <a:txBody>
                    <a:bodyPr>
                      <a:noAutofit/>
                    </a:bodyPr>
                    <a:lstStyle/>
                    <a:p>
                      <a:pPr lvl="0" rtl="0">
                        <a:spcBef>
                          <a:spcPts val="0"/>
                        </a:spcBef>
                        <a:buNone/>
                      </a:pPr>
                      <a:r>
                        <a:rPr lang="en" sz="1100">
                          <a:latin typeface="Calibri"/>
                          <a:ea typeface="Calibri"/>
                          <a:cs typeface="Calibri"/>
                          <a:sym typeface="Calibri"/>
                        </a:rPr>
                        <a:t>Secretary is confused about the products and orders.</a:t>
                      </a:r>
                    </a:p>
                  </a:txBody>
                  <a:tcPr marT="63500" marB="63500" marR="63500" marL="63500"/>
                </a:tc>
                <a:tc>
                  <a:txBody>
                    <a:bodyPr>
                      <a:noAutofit/>
                    </a:bodyPr>
                    <a:lstStyle/>
                    <a:p>
                      <a:pPr lvl="0" rtl="0">
                        <a:spcBef>
                          <a:spcPts val="0"/>
                        </a:spcBef>
                        <a:buNone/>
                      </a:pPr>
                      <a:r>
                        <a:rPr lang="en" sz="1100">
                          <a:latin typeface="Calibri"/>
                          <a:ea typeface="Calibri"/>
                          <a:cs typeface="Calibri"/>
                          <a:sym typeface="Calibri"/>
                        </a:rPr>
                        <a:t>Manual inventory by using different excel files for orders, meats, and seafoods.</a:t>
                      </a:r>
                    </a:p>
                    <a:p>
                      <a:pPr lvl="0" rtl="0">
                        <a:spcBef>
                          <a:spcPts val="0"/>
                        </a:spcBef>
                        <a:buNone/>
                      </a:pPr>
                      <a:r>
                        <a:t/>
                      </a:r>
                      <a:endParaRPr sz="1100">
                        <a:latin typeface="Calibri"/>
                        <a:ea typeface="Calibri"/>
                        <a:cs typeface="Calibri"/>
                        <a:sym typeface="Calibri"/>
                      </a:endParaRPr>
                    </a:p>
                    <a:p>
                      <a:pPr lvl="0" rtl="0">
                        <a:spcBef>
                          <a:spcPts val="0"/>
                        </a:spcBef>
                        <a:buNone/>
                      </a:pPr>
                      <a:r>
                        <a:t/>
                      </a:r>
                      <a:endParaRPr sz="1100">
                        <a:latin typeface="Calibri"/>
                        <a:ea typeface="Calibri"/>
                        <a:cs typeface="Calibri"/>
                        <a:sym typeface="Calibri"/>
                      </a:endParaRPr>
                    </a:p>
                  </a:txBody>
                  <a:tcPr marT="63500" marB="63500" marR="63500" marL="63500"/>
                </a:tc>
                <a:tc>
                  <a:txBody>
                    <a:bodyPr>
                      <a:noAutofit/>
                    </a:bodyPr>
                    <a:lstStyle/>
                    <a:p>
                      <a:pPr lvl="0" rtl="0">
                        <a:spcBef>
                          <a:spcPts val="0"/>
                        </a:spcBef>
                        <a:buNone/>
                      </a:pPr>
                      <a:r>
                        <a:rPr lang="en" sz="1100">
                          <a:latin typeface="Calibri"/>
                          <a:ea typeface="Calibri"/>
                          <a:cs typeface="Calibri"/>
                          <a:sym typeface="Calibri"/>
                        </a:rPr>
                        <a:t>The secretary have different excel files for orders, meat, and seafood inventories.</a:t>
                      </a:r>
                    </a:p>
                    <a:p>
                      <a:pPr lvl="0" rtl="0">
                        <a:spcBef>
                          <a:spcPts val="0"/>
                        </a:spcBef>
                        <a:buNone/>
                      </a:pPr>
                      <a:r>
                        <a:t/>
                      </a:r>
                      <a:endParaRPr sz="1100">
                        <a:latin typeface="Calibri"/>
                        <a:ea typeface="Calibri"/>
                        <a:cs typeface="Calibri"/>
                        <a:sym typeface="Calibri"/>
                      </a:endParaRPr>
                    </a:p>
                    <a:p>
                      <a:pPr lvl="0" rtl="0">
                        <a:spcBef>
                          <a:spcPts val="0"/>
                        </a:spcBef>
                        <a:buNone/>
                      </a:pPr>
                      <a:r>
                        <a:t/>
                      </a:r>
                      <a:endParaRPr sz="1100">
                        <a:latin typeface="Calibri"/>
                        <a:ea typeface="Calibri"/>
                        <a:cs typeface="Calibri"/>
                        <a:sym typeface="Calibri"/>
                      </a:endParaRPr>
                    </a:p>
                  </a:txBody>
                  <a:tcPr marT="63500" marB="63500" marR="63500" marL="63500"/>
                </a:tc>
                <a:tc>
                  <a:txBody>
                    <a:bodyPr>
                      <a:noAutofit/>
                    </a:bodyPr>
                    <a:lstStyle/>
                    <a:p>
                      <a:pPr lvl="0" rtl="0">
                        <a:spcBef>
                          <a:spcPts val="0"/>
                        </a:spcBef>
                        <a:buNone/>
                      </a:pPr>
                      <a:r>
                        <a:rPr lang="en" sz="1100">
                          <a:latin typeface="Calibri"/>
                          <a:ea typeface="Calibri"/>
                          <a:cs typeface="Calibri"/>
                          <a:sym typeface="Calibri"/>
                        </a:rPr>
                        <a:t>This can lead to waste of time, mix ups, or confusions especially when large volumes of orders are made. </a:t>
                      </a:r>
                    </a:p>
                  </a:txBody>
                  <a:tcPr marT="63500" marB="63500" marR="63500" marL="63500"/>
                </a:tc>
              </a:tr>
            </a:tbl>
          </a:graphicData>
        </a:graphic>
      </p:graphicFrame>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490250" y="526350"/>
            <a:ext cx="5604000" cy="4090800"/>
          </a:xfrm>
          <a:prstGeom prst="rect">
            <a:avLst/>
          </a:prstGeom>
        </p:spPr>
        <p:txBody>
          <a:bodyPr anchorCtr="0" anchor="ctr" bIns="91425" lIns="91425" rIns="91425" tIns="91425">
            <a:noAutofit/>
          </a:bodyPr>
          <a:lstStyle/>
          <a:p>
            <a:pPr lvl="0" rtl="0">
              <a:spcBef>
                <a:spcPts val="0"/>
              </a:spcBef>
              <a:buNone/>
            </a:pPr>
            <a:r>
              <a:rPr lang="en"/>
              <a:t>Test Report Statistics</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nvSpPr>
        <p:spPr>
          <a:xfrm>
            <a:off x="0" y="20712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204" name="Shape 204"/>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Problem Report # 1</a:t>
            </a:r>
          </a:p>
        </p:txBody>
      </p:sp>
      <p:sp>
        <p:nvSpPr>
          <p:cNvPr id="205" name="Shape 205"/>
          <p:cNvSpPr txBox="1"/>
          <p:nvPr>
            <p:ph idx="1" type="body"/>
          </p:nvPr>
        </p:nvSpPr>
        <p:spPr>
          <a:xfrm>
            <a:off x="311700" y="1228675"/>
            <a:ext cx="8520600" cy="3416400"/>
          </a:xfrm>
          <a:prstGeom prst="rect">
            <a:avLst/>
          </a:prstGeom>
        </p:spPr>
        <p:txBody>
          <a:bodyPr anchorCtr="0" anchor="t" bIns="91425" lIns="91425" rIns="91425" tIns="91425">
            <a:noAutofit/>
          </a:bodyPr>
          <a:lstStyle/>
          <a:p>
            <a:pPr lvl="0" rtl="0" algn="just">
              <a:spcBef>
                <a:spcPts val="0"/>
              </a:spcBef>
              <a:buNone/>
            </a:pPr>
            <a:r>
              <a:rPr lang="en">
                <a:solidFill>
                  <a:srgbClr val="000000"/>
                </a:solidFill>
              </a:rPr>
              <a:t>Program: Add Client Order</a:t>
            </a:r>
          </a:p>
          <a:p>
            <a:pPr lvl="0" rtl="0" algn="just">
              <a:spcBef>
                <a:spcPts val="0"/>
              </a:spcBef>
              <a:buNone/>
            </a:pPr>
            <a:r>
              <a:rPr lang="en">
                <a:solidFill>
                  <a:srgbClr val="000000"/>
                </a:solidFill>
              </a:rPr>
              <a:t>Summary: Cart contains blank rows from previous order</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Problem Report # 1</a:t>
            </a:r>
          </a:p>
        </p:txBody>
      </p:sp>
      <p:sp>
        <p:nvSpPr>
          <p:cNvPr id="211" name="Shape 21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just">
              <a:spcBef>
                <a:spcPts val="0"/>
              </a:spcBef>
              <a:buNone/>
            </a:pPr>
            <a:r>
              <a:rPr lang="en">
                <a:solidFill>
                  <a:srgbClr val="000000"/>
                </a:solidFill>
              </a:rPr>
              <a:t>Fixed: Yes</a:t>
            </a:r>
          </a:p>
          <a:p>
            <a:pPr indent="0" lvl="0" marL="0" marR="0" rtl="0" algn="just">
              <a:lnSpc>
                <a:spcPct val="115000"/>
              </a:lnSpc>
              <a:spcBef>
                <a:spcPts val="0"/>
              </a:spcBef>
              <a:spcAft>
                <a:spcPts val="1600"/>
              </a:spcAft>
              <a:buNone/>
            </a:pPr>
            <a:r>
              <a:rPr lang="en">
                <a:solidFill>
                  <a:srgbClr val="000000"/>
                </a:solidFill>
              </a:rPr>
              <a:t>Screenshot:</a:t>
            </a:r>
          </a:p>
          <a:p>
            <a:pPr lvl="0" rtl="0" algn="just">
              <a:spcBef>
                <a:spcPts val="0"/>
              </a:spcBef>
              <a:buNone/>
            </a:pPr>
            <a:r>
              <a:t/>
            </a:r>
            <a:endParaRPr>
              <a:solidFill>
                <a:srgbClr val="000000"/>
              </a:solidFill>
            </a:endParaRPr>
          </a:p>
        </p:txBody>
      </p:sp>
      <p:pic>
        <p:nvPicPr>
          <p:cNvPr id="212" name="Shape 212"/>
          <p:cNvPicPr preferRelativeResize="0"/>
          <p:nvPr/>
        </p:nvPicPr>
        <p:blipFill>
          <a:blip r:embed="rId3">
            <a:alphaModFix/>
          </a:blip>
          <a:stretch>
            <a:fillRect/>
          </a:stretch>
        </p:blipFill>
        <p:spPr>
          <a:xfrm>
            <a:off x="678350" y="2426500"/>
            <a:ext cx="3936074" cy="2345324"/>
          </a:xfrm>
          <a:prstGeom prst="rect">
            <a:avLst/>
          </a:prstGeom>
          <a:noFill/>
          <a:ln>
            <a:noFill/>
          </a:ln>
        </p:spPr>
      </p:pic>
      <p:sp>
        <p:nvSpPr>
          <p:cNvPr id="213" name="Shape 213"/>
          <p:cNvSpPr txBox="1"/>
          <p:nvPr/>
        </p:nvSpPr>
        <p:spPr>
          <a:xfrm>
            <a:off x="0" y="20712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214" name="Shape 214"/>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Problem Report # 1</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Problem Report # 2</a:t>
            </a:r>
          </a:p>
        </p:txBody>
      </p:sp>
      <p:sp>
        <p:nvSpPr>
          <p:cNvPr id="220" name="Shape 220"/>
          <p:cNvSpPr txBox="1"/>
          <p:nvPr>
            <p:ph idx="1" type="body"/>
          </p:nvPr>
        </p:nvSpPr>
        <p:spPr>
          <a:xfrm>
            <a:off x="311700" y="1228675"/>
            <a:ext cx="8520600" cy="3416400"/>
          </a:xfrm>
          <a:prstGeom prst="rect">
            <a:avLst/>
          </a:prstGeom>
        </p:spPr>
        <p:txBody>
          <a:bodyPr anchorCtr="0" anchor="t" bIns="91425" lIns="91425" rIns="91425" tIns="91425">
            <a:noAutofit/>
          </a:bodyPr>
          <a:lstStyle/>
          <a:p>
            <a:pPr lvl="0" rtl="0" algn="just">
              <a:spcBef>
                <a:spcPts val="0"/>
              </a:spcBef>
              <a:buClr>
                <a:schemeClr val="dk1"/>
              </a:buClr>
              <a:buSzPct val="61111"/>
              <a:buFont typeface="Arial"/>
              <a:buNone/>
            </a:pPr>
            <a:r>
              <a:rPr lang="en">
                <a:solidFill>
                  <a:srgbClr val="000000"/>
                </a:solidFill>
              </a:rPr>
              <a:t>Program: Add Client Order</a:t>
            </a:r>
          </a:p>
          <a:p>
            <a:pPr lvl="0" rtl="0" algn="just">
              <a:spcBef>
                <a:spcPts val="0"/>
              </a:spcBef>
              <a:buClr>
                <a:schemeClr val="dk1"/>
              </a:buClr>
              <a:buSzPct val="61111"/>
              <a:buFont typeface="Arial"/>
              <a:buNone/>
            </a:pPr>
            <a:r>
              <a:rPr lang="en">
                <a:solidFill>
                  <a:srgbClr val="000000"/>
                </a:solidFill>
              </a:rPr>
              <a:t>Summary: Order is added to database even if Client Name field is blank</a:t>
            </a:r>
          </a:p>
        </p:txBody>
      </p:sp>
      <p:sp>
        <p:nvSpPr>
          <p:cNvPr id="221" name="Shape 221"/>
          <p:cNvSpPr txBox="1"/>
          <p:nvPr/>
        </p:nvSpPr>
        <p:spPr>
          <a:xfrm>
            <a:off x="0" y="20712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222" name="Shape 222"/>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Problem Report # 2</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Problem Report # 2</a:t>
            </a:r>
          </a:p>
        </p:txBody>
      </p:sp>
      <p:sp>
        <p:nvSpPr>
          <p:cNvPr id="228" name="Shape 228"/>
          <p:cNvSpPr txBox="1"/>
          <p:nvPr>
            <p:ph idx="1" type="body"/>
          </p:nvPr>
        </p:nvSpPr>
        <p:spPr>
          <a:xfrm>
            <a:off x="311700" y="1228675"/>
            <a:ext cx="8520600" cy="3416400"/>
          </a:xfrm>
          <a:prstGeom prst="rect">
            <a:avLst/>
          </a:prstGeom>
        </p:spPr>
        <p:txBody>
          <a:bodyPr anchorCtr="0" anchor="t" bIns="91425" lIns="91425" rIns="91425" tIns="91425">
            <a:noAutofit/>
          </a:bodyPr>
          <a:lstStyle/>
          <a:p>
            <a:pPr indent="0" lvl="0" marL="0" rtl="0" algn="just">
              <a:spcBef>
                <a:spcPts val="0"/>
              </a:spcBef>
              <a:buNone/>
            </a:pPr>
            <a:r>
              <a:rPr lang="en">
                <a:solidFill>
                  <a:srgbClr val="000000"/>
                </a:solidFill>
              </a:rPr>
              <a:t>Fixed: Yes</a:t>
            </a:r>
          </a:p>
          <a:p>
            <a:pPr lvl="0" rtl="0" algn="just">
              <a:spcBef>
                <a:spcPts val="0"/>
              </a:spcBef>
              <a:buNone/>
            </a:pPr>
            <a:r>
              <a:rPr lang="en">
                <a:solidFill>
                  <a:srgbClr val="000000"/>
                </a:solidFill>
              </a:rPr>
              <a:t>Screenshot:</a:t>
            </a:r>
          </a:p>
          <a:p>
            <a:pPr lvl="0" rtl="0" algn="just">
              <a:spcBef>
                <a:spcPts val="0"/>
              </a:spcBef>
              <a:buNone/>
            </a:pPr>
            <a:r>
              <a:t/>
            </a:r>
            <a:endParaRPr>
              <a:solidFill>
                <a:srgbClr val="000000"/>
              </a:solidFill>
            </a:endParaRPr>
          </a:p>
        </p:txBody>
      </p:sp>
      <p:pic>
        <p:nvPicPr>
          <p:cNvPr id="229" name="Shape 229"/>
          <p:cNvPicPr preferRelativeResize="0"/>
          <p:nvPr/>
        </p:nvPicPr>
        <p:blipFill>
          <a:blip r:embed="rId3">
            <a:alphaModFix/>
          </a:blip>
          <a:stretch>
            <a:fillRect/>
          </a:stretch>
        </p:blipFill>
        <p:spPr>
          <a:xfrm>
            <a:off x="457200" y="2487250"/>
            <a:ext cx="5257800" cy="1866900"/>
          </a:xfrm>
          <a:prstGeom prst="rect">
            <a:avLst/>
          </a:prstGeom>
          <a:noFill/>
          <a:ln>
            <a:noFill/>
          </a:ln>
        </p:spPr>
      </p:pic>
      <p:sp>
        <p:nvSpPr>
          <p:cNvPr id="230" name="Shape 230"/>
          <p:cNvSpPr txBox="1"/>
          <p:nvPr/>
        </p:nvSpPr>
        <p:spPr>
          <a:xfrm>
            <a:off x="0" y="20712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231" name="Shape 231"/>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Problem Report # 2</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Problem Report # 3</a:t>
            </a:r>
          </a:p>
        </p:txBody>
      </p:sp>
      <p:sp>
        <p:nvSpPr>
          <p:cNvPr id="237" name="Shape 237"/>
          <p:cNvSpPr txBox="1"/>
          <p:nvPr>
            <p:ph idx="1" type="body"/>
          </p:nvPr>
        </p:nvSpPr>
        <p:spPr>
          <a:xfrm>
            <a:off x="311700" y="1228675"/>
            <a:ext cx="8520600" cy="3416400"/>
          </a:xfrm>
          <a:prstGeom prst="rect">
            <a:avLst/>
          </a:prstGeom>
        </p:spPr>
        <p:txBody>
          <a:bodyPr anchorCtr="0" anchor="t" bIns="91425" lIns="91425" rIns="91425" tIns="91425">
            <a:noAutofit/>
          </a:bodyPr>
          <a:lstStyle/>
          <a:p>
            <a:pPr lvl="0" rtl="0" algn="just">
              <a:spcBef>
                <a:spcPts val="0"/>
              </a:spcBef>
              <a:buClr>
                <a:schemeClr val="dk1"/>
              </a:buClr>
              <a:buSzPct val="61111"/>
              <a:buFont typeface="Arial"/>
              <a:buNone/>
            </a:pPr>
            <a:r>
              <a:rPr lang="en">
                <a:solidFill>
                  <a:srgbClr val="000000"/>
                </a:solidFill>
              </a:rPr>
              <a:t>Program: Add Client Order</a:t>
            </a:r>
          </a:p>
          <a:p>
            <a:pPr lvl="0" rtl="0" algn="just">
              <a:spcBef>
                <a:spcPts val="0"/>
              </a:spcBef>
              <a:buNone/>
            </a:pPr>
            <a:r>
              <a:rPr lang="en">
                <a:solidFill>
                  <a:srgbClr val="000000"/>
                </a:solidFill>
              </a:rPr>
              <a:t>Summary: Order is added to database even if Order Receiver field is blank</a:t>
            </a:r>
          </a:p>
        </p:txBody>
      </p:sp>
      <p:sp>
        <p:nvSpPr>
          <p:cNvPr id="238" name="Shape 238"/>
          <p:cNvSpPr txBox="1"/>
          <p:nvPr/>
        </p:nvSpPr>
        <p:spPr>
          <a:xfrm>
            <a:off x="0" y="20712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239" name="Shape 239"/>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Problem Report # 3</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Problem Report # 3</a:t>
            </a:r>
          </a:p>
        </p:txBody>
      </p:sp>
      <p:sp>
        <p:nvSpPr>
          <p:cNvPr id="245" name="Shape 245"/>
          <p:cNvSpPr txBox="1"/>
          <p:nvPr>
            <p:ph idx="1" type="body"/>
          </p:nvPr>
        </p:nvSpPr>
        <p:spPr>
          <a:xfrm>
            <a:off x="311700" y="1228675"/>
            <a:ext cx="8520600" cy="3416400"/>
          </a:xfrm>
          <a:prstGeom prst="rect">
            <a:avLst/>
          </a:prstGeom>
        </p:spPr>
        <p:txBody>
          <a:bodyPr anchorCtr="0" anchor="t" bIns="91425" lIns="91425" rIns="91425" tIns="91425">
            <a:noAutofit/>
          </a:bodyPr>
          <a:lstStyle/>
          <a:p>
            <a:pPr lvl="0" rtl="0" algn="just">
              <a:spcBef>
                <a:spcPts val="0"/>
              </a:spcBef>
              <a:buNone/>
            </a:pPr>
            <a:r>
              <a:rPr lang="en">
                <a:solidFill>
                  <a:srgbClr val="000000"/>
                </a:solidFill>
              </a:rPr>
              <a:t>Fixed: Yes</a:t>
            </a:r>
          </a:p>
          <a:p>
            <a:pPr lvl="0" rtl="0" algn="just">
              <a:spcBef>
                <a:spcPts val="0"/>
              </a:spcBef>
              <a:buNone/>
            </a:pPr>
            <a:r>
              <a:rPr lang="en">
                <a:solidFill>
                  <a:srgbClr val="000000"/>
                </a:solidFill>
              </a:rPr>
              <a:t>Screenshot:</a:t>
            </a:r>
          </a:p>
          <a:p>
            <a:pPr lvl="0" rtl="0" algn="just">
              <a:spcBef>
                <a:spcPts val="0"/>
              </a:spcBef>
              <a:buNone/>
            </a:pPr>
            <a:r>
              <a:t/>
            </a:r>
            <a:endParaRPr>
              <a:solidFill>
                <a:srgbClr val="000000"/>
              </a:solidFill>
            </a:endParaRPr>
          </a:p>
          <a:p>
            <a:pPr lvl="0" rtl="0" algn="just">
              <a:spcBef>
                <a:spcPts val="0"/>
              </a:spcBef>
              <a:buNone/>
            </a:pPr>
            <a:r>
              <a:t/>
            </a:r>
            <a:endParaRPr>
              <a:solidFill>
                <a:srgbClr val="000000"/>
              </a:solidFill>
            </a:endParaRPr>
          </a:p>
        </p:txBody>
      </p:sp>
      <p:pic>
        <p:nvPicPr>
          <p:cNvPr id="246" name="Shape 246"/>
          <p:cNvPicPr preferRelativeResize="0"/>
          <p:nvPr/>
        </p:nvPicPr>
        <p:blipFill>
          <a:blip r:embed="rId3">
            <a:alphaModFix/>
          </a:blip>
          <a:stretch>
            <a:fillRect/>
          </a:stretch>
        </p:blipFill>
        <p:spPr>
          <a:xfrm>
            <a:off x="457187" y="2453825"/>
            <a:ext cx="4848225" cy="2019300"/>
          </a:xfrm>
          <a:prstGeom prst="rect">
            <a:avLst/>
          </a:prstGeom>
          <a:noFill/>
          <a:ln>
            <a:noFill/>
          </a:ln>
        </p:spPr>
      </p:pic>
      <p:sp>
        <p:nvSpPr>
          <p:cNvPr id="247" name="Shape 247"/>
          <p:cNvSpPr txBox="1"/>
          <p:nvPr/>
        </p:nvSpPr>
        <p:spPr>
          <a:xfrm>
            <a:off x="0" y="20712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248" name="Shape 248"/>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Problem Report # 3</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Problem Report # 4</a:t>
            </a:r>
          </a:p>
        </p:txBody>
      </p:sp>
      <p:sp>
        <p:nvSpPr>
          <p:cNvPr id="254" name="Shape 254"/>
          <p:cNvSpPr txBox="1"/>
          <p:nvPr>
            <p:ph idx="1" type="body"/>
          </p:nvPr>
        </p:nvSpPr>
        <p:spPr>
          <a:xfrm>
            <a:off x="311700" y="1228675"/>
            <a:ext cx="8520600" cy="3416400"/>
          </a:xfrm>
          <a:prstGeom prst="rect">
            <a:avLst/>
          </a:prstGeom>
        </p:spPr>
        <p:txBody>
          <a:bodyPr anchorCtr="0" anchor="t" bIns="91425" lIns="91425" rIns="91425" tIns="91425">
            <a:noAutofit/>
          </a:bodyPr>
          <a:lstStyle/>
          <a:p>
            <a:pPr lvl="0" rtl="0" algn="just">
              <a:spcBef>
                <a:spcPts val="0"/>
              </a:spcBef>
              <a:buClr>
                <a:schemeClr val="dk1"/>
              </a:buClr>
              <a:buSzPct val="61111"/>
              <a:buFont typeface="Arial"/>
              <a:buNone/>
            </a:pPr>
            <a:r>
              <a:rPr lang="en">
                <a:solidFill>
                  <a:srgbClr val="000000"/>
                </a:solidFill>
              </a:rPr>
              <a:t>Program: Add Client Order</a:t>
            </a:r>
          </a:p>
          <a:p>
            <a:pPr lvl="0" rtl="0" algn="just">
              <a:spcBef>
                <a:spcPts val="0"/>
              </a:spcBef>
              <a:buNone/>
            </a:pPr>
            <a:r>
              <a:rPr lang="en">
                <a:solidFill>
                  <a:srgbClr val="000000"/>
                </a:solidFill>
              </a:rPr>
              <a:t>Summary: Order is accepted even if no month is selected for Due Date, but no data is added to the database</a:t>
            </a:r>
          </a:p>
          <a:p>
            <a:pPr lvl="0" rtl="0" algn="just">
              <a:spcBef>
                <a:spcPts val="0"/>
              </a:spcBef>
              <a:buNone/>
            </a:pPr>
            <a:r>
              <a:rPr lang="en">
                <a:solidFill>
                  <a:srgbClr val="000000"/>
                </a:solidFill>
              </a:rPr>
              <a:t>Fixed: Yes</a:t>
            </a:r>
          </a:p>
        </p:txBody>
      </p:sp>
      <p:sp>
        <p:nvSpPr>
          <p:cNvPr id="255" name="Shape 255"/>
          <p:cNvSpPr txBox="1"/>
          <p:nvPr/>
        </p:nvSpPr>
        <p:spPr>
          <a:xfrm>
            <a:off x="0" y="20712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256" name="Shape 256"/>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Problem Report # 4</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Problem Report # 5</a:t>
            </a:r>
          </a:p>
        </p:txBody>
      </p:sp>
      <p:sp>
        <p:nvSpPr>
          <p:cNvPr id="262" name="Shape 262"/>
          <p:cNvSpPr txBox="1"/>
          <p:nvPr>
            <p:ph idx="1" type="body"/>
          </p:nvPr>
        </p:nvSpPr>
        <p:spPr>
          <a:xfrm>
            <a:off x="311700" y="1228675"/>
            <a:ext cx="8520600" cy="3416400"/>
          </a:xfrm>
          <a:prstGeom prst="rect">
            <a:avLst/>
          </a:prstGeom>
        </p:spPr>
        <p:txBody>
          <a:bodyPr anchorCtr="0" anchor="t" bIns="91425" lIns="91425" rIns="91425" tIns="91425">
            <a:noAutofit/>
          </a:bodyPr>
          <a:lstStyle/>
          <a:p>
            <a:pPr lvl="0" rtl="0" algn="just">
              <a:spcBef>
                <a:spcPts val="0"/>
              </a:spcBef>
              <a:buClr>
                <a:schemeClr val="dk1"/>
              </a:buClr>
              <a:buSzPct val="61111"/>
              <a:buFont typeface="Arial"/>
              <a:buNone/>
            </a:pPr>
            <a:r>
              <a:rPr lang="en">
                <a:solidFill>
                  <a:srgbClr val="000000"/>
                </a:solidFill>
              </a:rPr>
              <a:t>Program: Add Client Order</a:t>
            </a:r>
          </a:p>
          <a:p>
            <a:pPr lvl="0" rtl="0" algn="just">
              <a:spcBef>
                <a:spcPts val="0"/>
              </a:spcBef>
              <a:buClr>
                <a:schemeClr val="dk1"/>
              </a:buClr>
              <a:buSzPct val="61111"/>
              <a:buFont typeface="Arial"/>
              <a:buNone/>
            </a:pPr>
            <a:r>
              <a:rPr lang="en">
                <a:solidFill>
                  <a:srgbClr val="000000"/>
                </a:solidFill>
              </a:rPr>
              <a:t>Summary: Order is accepted even if no day is selected for Due Date, but no data is added to the database</a:t>
            </a:r>
          </a:p>
          <a:p>
            <a:pPr lvl="0" rtl="0" algn="just">
              <a:spcBef>
                <a:spcPts val="0"/>
              </a:spcBef>
              <a:buNone/>
            </a:pPr>
            <a:r>
              <a:rPr lang="en">
                <a:solidFill>
                  <a:srgbClr val="000000"/>
                </a:solidFill>
              </a:rPr>
              <a:t>Fixed: Yes</a:t>
            </a:r>
          </a:p>
        </p:txBody>
      </p:sp>
      <p:sp>
        <p:nvSpPr>
          <p:cNvPr id="263" name="Shape 263"/>
          <p:cNvSpPr txBox="1"/>
          <p:nvPr/>
        </p:nvSpPr>
        <p:spPr>
          <a:xfrm>
            <a:off x="0" y="20712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264" name="Shape 264"/>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Problem Report # 5</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Problem Report # 6</a:t>
            </a:r>
          </a:p>
        </p:txBody>
      </p:sp>
      <p:sp>
        <p:nvSpPr>
          <p:cNvPr id="270" name="Shape 270"/>
          <p:cNvSpPr txBox="1"/>
          <p:nvPr>
            <p:ph idx="1" type="body"/>
          </p:nvPr>
        </p:nvSpPr>
        <p:spPr>
          <a:xfrm>
            <a:off x="311700" y="1228675"/>
            <a:ext cx="8520600" cy="3416400"/>
          </a:xfrm>
          <a:prstGeom prst="rect">
            <a:avLst/>
          </a:prstGeom>
        </p:spPr>
        <p:txBody>
          <a:bodyPr anchorCtr="0" anchor="t" bIns="91425" lIns="91425" rIns="91425" tIns="91425">
            <a:noAutofit/>
          </a:bodyPr>
          <a:lstStyle/>
          <a:p>
            <a:pPr lvl="0" rtl="0" algn="just">
              <a:spcBef>
                <a:spcPts val="0"/>
              </a:spcBef>
              <a:buClr>
                <a:schemeClr val="dk1"/>
              </a:buClr>
              <a:buSzPct val="61111"/>
              <a:buFont typeface="Arial"/>
              <a:buNone/>
            </a:pPr>
            <a:r>
              <a:rPr lang="en">
                <a:solidFill>
                  <a:srgbClr val="000000"/>
                </a:solidFill>
              </a:rPr>
              <a:t>Program: Add Client Order</a:t>
            </a:r>
          </a:p>
          <a:p>
            <a:pPr lvl="0" rtl="0" algn="just">
              <a:spcBef>
                <a:spcPts val="0"/>
              </a:spcBef>
              <a:buClr>
                <a:schemeClr val="dk1"/>
              </a:buClr>
              <a:buSzPct val="61111"/>
              <a:buFont typeface="Arial"/>
              <a:buNone/>
            </a:pPr>
            <a:r>
              <a:rPr lang="en">
                <a:solidFill>
                  <a:srgbClr val="000000"/>
                </a:solidFill>
              </a:rPr>
              <a:t>Summary: Nothing happens when year field is blank or entered with an invalid input</a:t>
            </a:r>
          </a:p>
          <a:p>
            <a:pPr lvl="0" rtl="0" algn="just">
              <a:spcBef>
                <a:spcPts val="0"/>
              </a:spcBef>
              <a:buNone/>
            </a:pPr>
            <a:r>
              <a:t/>
            </a:r>
            <a:endParaRPr>
              <a:solidFill>
                <a:srgbClr val="000000"/>
              </a:solidFill>
            </a:endParaRPr>
          </a:p>
        </p:txBody>
      </p:sp>
      <p:sp>
        <p:nvSpPr>
          <p:cNvPr id="271" name="Shape 271"/>
          <p:cNvSpPr txBox="1"/>
          <p:nvPr/>
        </p:nvSpPr>
        <p:spPr>
          <a:xfrm>
            <a:off x="0" y="20712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272" name="Shape 272"/>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Problem Report # 6</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nvSpPr>
        <p:spPr>
          <a:xfrm>
            <a:off x="0" y="-17387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76" name="Shape 76"/>
          <p:cNvSpPr txBox="1"/>
          <p:nvPr>
            <p:ph type="title"/>
          </p:nvPr>
        </p:nvSpPr>
        <p:spPr>
          <a:xfrm>
            <a:off x="311700" y="152400"/>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Problems Encountered by Client</a:t>
            </a:r>
          </a:p>
        </p:txBody>
      </p:sp>
      <p:sp>
        <p:nvSpPr>
          <p:cNvPr id="77" name="Shape 7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graphicFrame>
        <p:nvGraphicFramePr>
          <p:cNvPr id="78" name="Shape 78"/>
          <p:cNvGraphicFramePr/>
          <p:nvPr/>
        </p:nvGraphicFramePr>
        <p:xfrm>
          <a:off x="1371600" y="1599375"/>
          <a:ext cx="3000000" cy="3000000"/>
        </p:xfrm>
        <a:graphic>
          <a:graphicData uri="http://schemas.openxmlformats.org/drawingml/2006/table">
            <a:tbl>
              <a:tblPr>
                <a:noFill/>
                <a:tableStyleId>{C0F30E1E-BB1E-4FE8-9330-FECEC71E6E97}</a:tableStyleId>
              </a:tblPr>
              <a:tblGrid>
                <a:gridCol w="1600200"/>
                <a:gridCol w="1600200"/>
                <a:gridCol w="1600200"/>
                <a:gridCol w="1600200"/>
              </a:tblGrid>
              <a:tr h="901700">
                <a:tc>
                  <a:txBody>
                    <a:bodyPr>
                      <a:noAutofit/>
                    </a:bodyPr>
                    <a:lstStyle/>
                    <a:p>
                      <a:pPr lvl="0" rtl="0">
                        <a:spcBef>
                          <a:spcPts val="0"/>
                        </a:spcBef>
                        <a:buNone/>
                      </a:pPr>
                      <a:r>
                        <a:rPr lang="en" sz="1100">
                          <a:latin typeface="Calibri"/>
                          <a:ea typeface="Calibri"/>
                          <a:cs typeface="Calibri"/>
                          <a:sym typeface="Calibri"/>
                        </a:rPr>
                        <a:t>The company cannot instantly see the total quantity of products to be delivered per day.</a:t>
                      </a:r>
                    </a:p>
                    <a:p>
                      <a:pPr lvl="0" rtl="0">
                        <a:spcBef>
                          <a:spcPts val="0"/>
                        </a:spcBef>
                        <a:buNone/>
                      </a:pPr>
                      <a:r>
                        <a:t/>
                      </a:r>
                      <a:endParaRPr sz="1100">
                        <a:latin typeface="Calibri"/>
                        <a:ea typeface="Calibri"/>
                        <a:cs typeface="Calibri"/>
                        <a:sym typeface="Calibri"/>
                      </a:endParaRPr>
                    </a:p>
                  </a:txBody>
                  <a:tcPr marT="63500" marB="63500" marR="63500" marL="63500"/>
                </a:tc>
                <a:tc>
                  <a:txBody>
                    <a:bodyPr>
                      <a:noAutofit/>
                    </a:bodyPr>
                    <a:lstStyle/>
                    <a:p>
                      <a:pPr lvl="0" rtl="0">
                        <a:spcBef>
                          <a:spcPts val="0"/>
                        </a:spcBef>
                        <a:buNone/>
                      </a:pPr>
                      <a:r>
                        <a:rPr lang="en" sz="1100">
                          <a:latin typeface="Calibri"/>
                          <a:ea typeface="Calibri"/>
                          <a:cs typeface="Calibri"/>
                          <a:sym typeface="Calibri"/>
                        </a:rPr>
                        <a:t>There is no function that will count the total requirement per product per day in their excel sheet.</a:t>
                      </a:r>
                    </a:p>
                    <a:p>
                      <a:pPr lvl="0" rtl="0">
                        <a:spcBef>
                          <a:spcPts val="0"/>
                        </a:spcBef>
                        <a:buNone/>
                      </a:pPr>
                      <a:r>
                        <a:t/>
                      </a:r>
                      <a:endParaRPr sz="1100">
                        <a:latin typeface="Calibri"/>
                        <a:ea typeface="Calibri"/>
                        <a:cs typeface="Calibri"/>
                        <a:sym typeface="Calibri"/>
                      </a:endParaRPr>
                    </a:p>
                  </a:txBody>
                  <a:tcPr marT="63500" marB="63500" marR="63500" marL="63500"/>
                </a:tc>
                <a:tc>
                  <a:txBody>
                    <a:bodyPr>
                      <a:noAutofit/>
                    </a:bodyPr>
                    <a:lstStyle/>
                    <a:p>
                      <a:pPr lvl="0" rtl="0">
                        <a:spcBef>
                          <a:spcPts val="0"/>
                        </a:spcBef>
                        <a:buNone/>
                      </a:pPr>
                      <a:r>
                        <a:rPr lang="en" sz="1100">
                          <a:latin typeface="Calibri"/>
                          <a:ea typeface="Calibri"/>
                          <a:cs typeface="Calibri"/>
                          <a:sym typeface="Calibri"/>
                        </a:rPr>
                        <a:t>The user gets confused when he/she manually counts the orders.</a:t>
                      </a:r>
                    </a:p>
                  </a:txBody>
                  <a:tcPr marT="63500" marB="63500" marR="63500" marL="63500"/>
                </a:tc>
                <a:tc>
                  <a:txBody>
                    <a:bodyPr>
                      <a:noAutofit/>
                    </a:bodyPr>
                    <a:lstStyle/>
                    <a:p>
                      <a:pPr lvl="0" rtl="0">
                        <a:spcBef>
                          <a:spcPts val="0"/>
                        </a:spcBef>
                        <a:buNone/>
                      </a:pPr>
                      <a:r>
                        <a:rPr lang="en" sz="1100">
                          <a:latin typeface="Calibri"/>
                          <a:ea typeface="Calibri"/>
                          <a:cs typeface="Calibri"/>
                          <a:sym typeface="Calibri"/>
                        </a:rPr>
                        <a:t>This might confuse the users especially when counting a large volume of orders. Also, there is a possibility  that they can miscount orders thus, may affect credibility and customer relation of the company.</a:t>
                      </a:r>
                    </a:p>
                  </a:txBody>
                  <a:tcPr marT="63500" marB="63500" marR="63500" marL="63500"/>
                </a:tc>
              </a:tr>
            </a:tbl>
          </a:graphicData>
        </a:graphic>
      </p:graphicFrame>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Problem Report # 6</a:t>
            </a:r>
          </a:p>
        </p:txBody>
      </p:sp>
      <p:sp>
        <p:nvSpPr>
          <p:cNvPr id="278" name="Shape 278"/>
          <p:cNvSpPr txBox="1"/>
          <p:nvPr>
            <p:ph idx="1" type="body"/>
          </p:nvPr>
        </p:nvSpPr>
        <p:spPr>
          <a:xfrm>
            <a:off x="311700" y="1228675"/>
            <a:ext cx="8520600" cy="3416400"/>
          </a:xfrm>
          <a:prstGeom prst="rect">
            <a:avLst/>
          </a:prstGeom>
        </p:spPr>
        <p:txBody>
          <a:bodyPr anchorCtr="0" anchor="t" bIns="91425" lIns="91425" rIns="91425" tIns="91425">
            <a:noAutofit/>
          </a:bodyPr>
          <a:lstStyle/>
          <a:p>
            <a:pPr lvl="0" rtl="0" algn="just">
              <a:spcBef>
                <a:spcPts val="0"/>
              </a:spcBef>
              <a:buNone/>
            </a:pPr>
            <a:r>
              <a:rPr lang="en">
                <a:solidFill>
                  <a:srgbClr val="000000"/>
                </a:solidFill>
              </a:rPr>
              <a:t>Fixed: Yes</a:t>
            </a:r>
          </a:p>
          <a:p>
            <a:pPr lvl="0" rtl="0" algn="just">
              <a:spcBef>
                <a:spcPts val="0"/>
              </a:spcBef>
              <a:buNone/>
            </a:pPr>
            <a:r>
              <a:rPr lang="en">
                <a:solidFill>
                  <a:srgbClr val="000000"/>
                </a:solidFill>
              </a:rPr>
              <a:t>Screenshot: Error displayed at the console</a:t>
            </a:r>
          </a:p>
          <a:p>
            <a:pPr lvl="0" rtl="0" algn="just">
              <a:spcBef>
                <a:spcPts val="0"/>
              </a:spcBef>
              <a:buNone/>
            </a:pPr>
            <a:r>
              <a:t/>
            </a:r>
            <a:endParaRPr>
              <a:solidFill>
                <a:srgbClr val="000000"/>
              </a:solidFill>
            </a:endParaRPr>
          </a:p>
          <a:p>
            <a:pPr lvl="0" rtl="0" algn="just">
              <a:spcBef>
                <a:spcPts val="0"/>
              </a:spcBef>
              <a:buNone/>
            </a:pPr>
            <a:r>
              <a:t/>
            </a:r>
            <a:endParaRPr>
              <a:solidFill>
                <a:srgbClr val="000000"/>
              </a:solidFill>
            </a:endParaRPr>
          </a:p>
        </p:txBody>
      </p:sp>
      <p:pic>
        <p:nvPicPr>
          <p:cNvPr id="279" name="Shape 279"/>
          <p:cNvPicPr preferRelativeResize="0"/>
          <p:nvPr/>
        </p:nvPicPr>
        <p:blipFill>
          <a:blip r:embed="rId3">
            <a:alphaModFix/>
          </a:blip>
          <a:stretch>
            <a:fillRect/>
          </a:stretch>
        </p:blipFill>
        <p:spPr>
          <a:xfrm>
            <a:off x="571350" y="2446978"/>
            <a:ext cx="4245693" cy="2147675"/>
          </a:xfrm>
          <a:prstGeom prst="rect">
            <a:avLst/>
          </a:prstGeom>
          <a:noFill/>
          <a:ln>
            <a:noFill/>
          </a:ln>
        </p:spPr>
      </p:pic>
      <p:sp>
        <p:nvSpPr>
          <p:cNvPr id="280" name="Shape 280"/>
          <p:cNvSpPr txBox="1"/>
          <p:nvPr/>
        </p:nvSpPr>
        <p:spPr>
          <a:xfrm>
            <a:off x="0" y="20712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281" name="Shape 281"/>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Problem Report # 6</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Problem Report # 7</a:t>
            </a:r>
          </a:p>
        </p:txBody>
      </p:sp>
      <p:sp>
        <p:nvSpPr>
          <p:cNvPr id="287" name="Shape 287"/>
          <p:cNvSpPr txBox="1"/>
          <p:nvPr>
            <p:ph idx="1" type="body"/>
          </p:nvPr>
        </p:nvSpPr>
        <p:spPr>
          <a:xfrm>
            <a:off x="311700" y="1228675"/>
            <a:ext cx="8520600" cy="3416400"/>
          </a:xfrm>
          <a:prstGeom prst="rect">
            <a:avLst/>
          </a:prstGeom>
        </p:spPr>
        <p:txBody>
          <a:bodyPr anchorCtr="0" anchor="t" bIns="91425" lIns="91425" rIns="91425" tIns="91425">
            <a:noAutofit/>
          </a:bodyPr>
          <a:lstStyle/>
          <a:p>
            <a:pPr lvl="0" rtl="0" algn="just">
              <a:spcBef>
                <a:spcPts val="0"/>
              </a:spcBef>
              <a:buClr>
                <a:schemeClr val="dk1"/>
              </a:buClr>
              <a:buSzPct val="61111"/>
              <a:buFont typeface="Arial"/>
              <a:buNone/>
            </a:pPr>
            <a:r>
              <a:rPr lang="en">
                <a:solidFill>
                  <a:srgbClr val="000000"/>
                </a:solidFill>
              </a:rPr>
              <a:t>Program: View Client Order</a:t>
            </a:r>
          </a:p>
          <a:p>
            <a:pPr lvl="0" rtl="0" algn="just">
              <a:spcBef>
                <a:spcPts val="0"/>
              </a:spcBef>
              <a:buClr>
                <a:schemeClr val="dk1"/>
              </a:buClr>
              <a:buSzPct val="61111"/>
              <a:buFont typeface="Arial"/>
              <a:buNone/>
            </a:pPr>
            <a:r>
              <a:rPr lang="en">
                <a:solidFill>
                  <a:srgbClr val="000000"/>
                </a:solidFill>
              </a:rPr>
              <a:t>Summary: Only the first product ordered by the client is shown when Client Name filter is selected</a:t>
            </a:r>
          </a:p>
          <a:p>
            <a:pPr lvl="0" rtl="0" algn="just">
              <a:spcBef>
                <a:spcPts val="0"/>
              </a:spcBef>
              <a:buClr>
                <a:schemeClr val="dk1"/>
              </a:buClr>
              <a:buSzPct val="61111"/>
              <a:buFont typeface="Arial"/>
              <a:buNone/>
            </a:pPr>
            <a:r>
              <a:t/>
            </a:r>
            <a:endParaRPr>
              <a:solidFill>
                <a:srgbClr val="000000"/>
              </a:solidFill>
            </a:endParaRPr>
          </a:p>
          <a:p>
            <a:pPr lvl="0" rtl="0" algn="just">
              <a:spcBef>
                <a:spcPts val="0"/>
              </a:spcBef>
              <a:buNone/>
            </a:pPr>
            <a:r>
              <a:t/>
            </a:r>
            <a:endParaRPr>
              <a:solidFill>
                <a:srgbClr val="000000"/>
              </a:solidFill>
            </a:endParaRPr>
          </a:p>
        </p:txBody>
      </p:sp>
      <p:sp>
        <p:nvSpPr>
          <p:cNvPr id="288" name="Shape 288"/>
          <p:cNvSpPr txBox="1"/>
          <p:nvPr/>
        </p:nvSpPr>
        <p:spPr>
          <a:xfrm>
            <a:off x="0" y="20712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289" name="Shape 289"/>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Problem Report # 7</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Problem Report # 7</a:t>
            </a:r>
          </a:p>
        </p:txBody>
      </p:sp>
      <p:sp>
        <p:nvSpPr>
          <p:cNvPr id="295" name="Shape 295"/>
          <p:cNvSpPr txBox="1"/>
          <p:nvPr>
            <p:ph idx="1" type="body"/>
          </p:nvPr>
        </p:nvSpPr>
        <p:spPr>
          <a:xfrm>
            <a:off x="311700" y="1228675"/>
            <a:ext cx="8520600" cy="3416400"/>
          </a:xfrm>
          <a:prstGeom prst="rect">
            <a:avLst/>
          </a:prstGeom>
        </p:spPr>
        <p:txBody>
          <a:bodyPr anchorCtr="0" anchor="t" bIns="91425" lIns="91425" rIns="91425" tIns="91425">
            <a:noAutofit/>
          </a:bodyPr>
          <a:lstStyle/>
          <a:p>
            <a:pPr lvl="0" rtl="0" algn="just">
              <a:spcBef>
                <a:spcPts val="0"/>
              </a:spcBef>
              <a:buNone/>
            </a:pPr>
            <a:r>
              <a:rPr lang="en">
                <a:solidFill>
                  <a:srgbClr val="000000"/>
                </a:solidFill>
              </a:rPr>
              <a:t>Fixed: Yes</a:t>
            </a:r>
          </a:p>
          <a:p>
            <a:pPr lvl="0" rtl="0" algn="just">
              <a:spcBef>
                <a:spcPts val="0"/>
              </a:spcBef>
              <a:buNone/>
            </a:pPr>
            <a:r>
              <a:rPr lang="en">
                <a:solidFill>
                  <a:srgbClr val="000000"/>
                </a:solidFill>
              </a:rPr>
              <a:t>Screenshot:</a:t>
            </a:r>
          </a:p>
          <a:p>
            <a:pPr lvl="0" rtl="0" algn="just">
              <a:spcBef>
                <a:spcPts val="0"/>
              </a:spcBef>
              <a:buNone/>
            </a:pPr>
            <a:r>
              <a:t/>
            </a:r>
            <a:endParaRPr>
              <a:solidFill>
                <a:srgbClr val="000000"/>
              </a:solidFill>
            </a:endParaRPr>
          </a:p>
          <a:p>
            <a:pPr lvl="0" rtl="0" algn="just">
              <a:spcBef>
                <a:spcPts val="0"/>
              </a:spcBef>
              <a:buNone/>
            </a:pPr>
            <a:r>
              <a:t/>
            </a:r>
            <a:endParaRPr>
              <a:solidFill>
                <a:srgbClr val="000000"/>
              </a:solidFill>
            </a:endParaRPr>
          </a:p>
          <a:p>
            <a:pPr lvl="0" rtl="0" algn="just">
              <a:spcBef>
                <a:spcPts val="0"/>
              </a:spcBef>
              <a:buNone/>
            </a:pPr>
            <a:r>
              <a:t/>
            </a:r>
            <a:endParaRPr>
              <a:solidFill>
                <a:srgbClr val="000000"/>
              </a:solidFill>
            </a:endParaRPr>
          </a:p>
        </p:txBody>
      </p:sp>
      <p:pic>
        <p:nvPicPr>
          <p:cNvPr id="296" name="Shape 296"/>
          <p:cNvPicPr preferRelativeResize="0"/>
          <p:nvPr/>
        </p:nvPicPr>
        <p:blipFill>
          <a:blip r:embed="rId3">
            <a:alphaModFix/>
          </a:blip>
          <a:stretch>
            <a:fillRect/>
          </a:stretch>
        </p:blipFill>
        <p:spPr>
          <a:xfrm>
            <a:off x="457200" y="2508875"/>
            <a:ext cx="2495550" cy="1524000"/>
          </a:xfrm>
          <a:prstGeom prst="rect">
            <a:avLst/>
          </a:prstGeom>
          <a:noFill/>
          <a:ln>
            <a:noFill/>
          </a:ln>
        </p:spPr>
      </p:pic>
      <p:pic>
        <p:nvPicPr>
          <p:cNvPr id="297" name="Shape 297"/>
          <p:cNvPicPr preferRelativeResize="0"/>
          <p:nvPr/>
        </p:nvPicPr>
        <p:blipFill>
          <a:blip r:embed="rId4">
            <a:alphaModFix/>
          </a:blip>
          <a:stretch>
            <a:fillRect/>
          </a:stretch>
        </p:blipFill>
        <p:spPr>
          <a:xfrm>
            <a:off x="2991525" y="2504100"/>
            <a:ext cx="2495550" cy="1533525"/>
          </a:xfrm>
          <a:prstGeom prst="rect">
            <a:avLst/>
          </a:prstGeom>
          <a:noFill/>
          <a:ln>
            <a:noFill/>
          </a:ln>
        </p:spPr>
      </p:pic>
      <p:sp>
        <p:nvSpPr>
          <p:cNvPr id="298" name="Shape 298"/>
          <p:cNvSpPr txBox="1"/>
          <p:nvPr/>
        </p:nvSpPr>
        <p:spPr>
          <a:xfrm>
            <a:off x="0" y="20712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299" name="Shape 299"/>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Problem Report # 7</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Problem Report # 8</a:t>
            </a:r>
          </a:p>
        </p:txBody>
      </p:sp>
      <p:sp>
        <p:nvSpPr>
          <p:cNvPr id="305" name="Shape 305"/>
          <p:cNvSpPr txBox="1"/>
          <p:nvPr>
            <p:ph idx="1" type="body"/>
          </p:nvPr>
        </p:nvSpPr>
        <p:spPr>
          <a:xfrm>
            <a:off x="311700" y="1228675"/>
            <a:ext cx="8520600" cy="3416400"/>
          </a:xfrm>
          <a:prstGeom prst="rect">
            <a:avLst/>
          </a:prstGeom>
        </p:spPr>
        <p:txBody>
          <a:bodyPr anchorCtr="0" anchor="t" bIns="91425" lIns="91425" rIns="91425" tIns="91425">
            <a:noAutofit/>
          </a:bodyPr>
          <a:lstStyle/>
          <a:p>
            <a:pPr lvl="0" rtl="0" algn="just">
              <a:spcBef>
                <a:spcPts val="0"/>
              </a:spcBef>
              <a:buClr>
                <a:schemeClr val="dk1"/>
              </a:buClr>
              <a:buSzPct val="61111"/>
              <a:buFont typeface="Arial"/>
              <a:buNone/>
            </a:pPr>
            <a:r>
              <a:rPr lang="en">
                <a:solidFill>
                  <a:srgbClr val="000000"/>
                </a:solidFill>
              </a:rPr>
              <a:t>Program: View Client Order</a:t>
            </a:r>
          </a:p>
          <a:p>
            <a:pPr lvl="0" rtl="0" algn="just">
              <a:spcBef>
                <a:spcPts val="0"/>
              </a:spcBef>
              <a:buNone/>
            </a:pPr>
            <a:r>
              <a:rPr lang="en">
                <a:solidFill>
                  <a:srgbClr val="000000"/>
                </a:solidFill>
              </a:rPr>
              <a:t>Summary: Selecting a new filter will add the new filter’s output to the previous filter’s (display is not cleared)</a:t>
            </a:r>
          </a:p>
        </p:txBody>
      </p:sp>
      <p:sp>
        <p:nvSpPr>
          <p:cNvPr id="306" name="Shape 306"/>
          <p:cNvSpPr txBox="1"/>
          <p:nvPr/>
        </p:nvSpPr>
        <p:spPr>
          <a:xfrm>
            <a:off x="0" y="20712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307" name="Shape 307"/>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Problem Report # 8</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Problem Report # 8</a:t>
            </a:r>
          </a:p>
        </p:txBody>
      </p:sp>
      <p:sp>
        <p:nvSpPr>
          <p:cNvPr id="313" name="Shape 313"/>
          <p:cNvSpPr txBox="1"/>
          <p:nvPr>
            <p:ph idx="1" type="body"/>
          </p:nvPr>
        </p:nvSpPr>
        <p:spPr>
          <a:xfrm>
            <a:off x="311700" y="1228675"/>
            <a:ext cx="8520600" cy="3416400"/>
          </a:xfrm>
          <a:prstGeom prst="rect">
            <a:avLst/>
          </a:prstGeom>
        </p:spPr>
        <p:txBody>
          <a:bodyPr anchorCtr="0" anchor="t" bIns="91425" lIns="91425" rIns="91425" tIns="91425">
            <a:noAutofit/>
          </a:bodyPr>
          <a:lstStyle/>
          <a:p>
            <a:pPr lvl="0" rtl="0" algn="just">
              <a:spcBef>
                <a:spcPts val="0"/>
              </a:spcBef>
              <a:buNone/>
            </a:pPr>
            <a:r>
              <a:rPr lang="en">
                <a:solidFill>
                  <a:srgbClr val="000000"/>
                </a:solidFill>
              </a:rPr>
              <a:t>Fixed: Yes</a:t>
            </a:r>
          </a:p>
          <a:p>
            <a:pPr lvl="0" rtl="0" algn="just">
              <a:spcBef>
                <a:spcPts val="0"/>
              </a:spcBef>
              <a:buNone/>
            </a:pPr>
            <a:r>
              <a:rPr lang="en">
                <a:solidFill>
                  <a:srgbClr val="000000"/>
                </a:solidFill>
              </a:rPr>
              <a:t>Screenshot:</a:t>
            </a:r>
          </a:p>
          <a:p>
            <a:pPr lvl="0" rtl="0" algn="just">
              <a:spcBef>
                <a:spcPts val="0"/>
              </a:spcBef>
              <a:buNone/>
            </a:pPr>
            <a:r>
              <a:t/>
            </a:r>
            <a:endParaRPr>
              <a:solidFill>
                <a:srgbClr val="000000"/>
              </a:solidFill>
            </a:endParaRPr>
          </a:p>
        </p:txBody>
      </p:sp>
      <p:pic>
        <p:nvPicPr>
          <p:cNvPr id="314" name="Shape 314"/>
          <p:cNvPicPr preferRelativeResize="0"/>
          <p:nvPr/>
        </p:nvPicPr>
        <p:blipFill>
          <a:blip r:embed="rId3">
            <a:alphaModFix/>
          </a:blip>
          <a:stretch>
            <a:fillRect/>
          </a:stretch>
        </p:blipFill>
        <p:spPr>
          <a:xfrm>
            <a:off x="457187" y="2539800"/>
            <a:ext cx="2447925" cy="1504950"/>
          </a:xfrm>
          <a:prstGeom prst="rect">
            <a:avLst/>
          </a:prstGeom>
          <a:noFill/>
          <a:ln>
            <a:noFill/>
          </a:ln>
        </p:spPr>
      </p:pic>
      <p:pic>
        <p:nvPicPr>
          <p:cNvPr id="315" name="Shape 315"/>
          <p:cNvPicPr preferRelativeResize="0"/>
          <p:nvPr/>
        </p:nvPicPr>
        <p:blipFill>
          <a:blip r:embed="rId4">
            <a:alphaModFix/>
          </a:blip>
          <a:stretch>
            <a:fillRect/>
          </a:stretch>
        </p:blipFill>
        <p:spPr>
          <a:xfrm>
            <a:off x="2986812" y="2530275"/>
            <a:ext cx="2447925" cy="1524000"/>
          </a:xfrm>
          <a:prstGeom prst="rect">
            <a:avLst/>
          </a:prstGeom>
          <a:noFill/>
          <a:ln>
            <a:noFill/>
          </a:ln>
        </p:spPr>
      </p:pic>
      <p:sp>
        <p:nvSpPr>
          <p:cNvPr id="316" name="Shape 316"/>
          <p:cNvSpPr txBox="1"/>
          <p:nvPr/>
        </p:nvSpPr>
        <p:spPr>
          <a:xfrm>
            <a:off x="0" y="20712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317" name="Shape 317"/>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Problem Report # 8</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Problem Report # 9</a:t>
            </a:r>
          </a:p>
        </p:txBody>
      </p:sp>
      <p:sp>
        <p:nvSpPr>
          <p:cNvPr id="323" name="Shape 323"/>
          <p:cNvSpPr txBox="1"/>
          <p:nvPr>
            <p:ph idx="1" type="body"/>
          </p:nvPr>
        </p:nvSpPr>
        <p:spPr>
          <a:xfrm>
            <a:off x="311700" y="1228675"/>
            <a:ext cx="8520600" cy="3416400"/>
          </a:xfrm>
          <a:prstGeom prst="rect">
            <a:avLst/>
          </a:prstGeom>
        </p:spPr>
        <p:txBody>
          <a:bodyPr anchorCtr="0" anchor="t" bIns="91425" lIns="91425" rIns="91425" tIns="91425">
            <a:noAutofit/>
          </a:bodyPr>
          <a:lstStyle/>
          <a:p>
            <a:pPr lvl="0" rtl="0" algn="just">
              <a:spcBef>
                <a:spcPts val="0"/>
              </a:spcBef>
              <a:buClr>
                <a:schemeClr val="dk1"/>
              </a:buClr>
              <a:buSzPct val="61111"/>
              <a:buFont typeface="Arial"/>
              <a:buNone/>
            </a:pPr>
            <a:r>
              <a:rPr lang="en">
                <a:solidFill>
                  <a:srgbClr val="000000"/>
                </a:solidFill>
              </a:rPr>
              <a:t>Program: View Client Order</a:t>
            </a:r>
          </a:p>
          <a:p>
            <a:pPr lvl="0" rtl="0" algn="just">
              <a:spcBef>
                <a:spcPts val="0"/>
              </a:spcBef>
              <a:buNone/>
            </a:pPr>
            <a:r>
              <a:rPr lang="en">
                <a:solidFill>
                  <a:srgbClr val="000000"/>
                </a:solidFill>
              </a:rPr>
              <a:t>Summary: Window/display is too small for convenient viewing</a:t>
            </a:r>
          </a:p>
          <a:p>
            <a:pPr lvl="0" rtl="0" algn="just">
              <a:spcBef>
                <a:spcPts val="0"/>
              </a:spcBef>
              <a:buNone/>
            </a:pPr>
            <a:r>
              <a:rPr lang="en">
                <a:solidFill>
                  <a:srgbClr val="000000"/>
                </a:solidFill>
              </a:rPr>
              <a:t>Fixed: Yes</a:t>
            </a:r>
          </a:p>
        </p:txBody>
      </p:sp>
      <p:sp>
        <p:nvSpPr>
          <p:cNvPr id="324" name="Shape 324"/>
          <p:cNvSpPr txBox="1"/>
          <p:nvPr/>
        </p:nvSpPr>
        <p:spPr>
          <a:xfrm>
            <a:off x="0" y="20712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325" name="Shape 325"/>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Problem Report # 9</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Problem Report # 10</a:t>
            </a:r>
          </a:p>
        </p:txBody>
      </p:sp>
      <p:sp>
        <p:nvSpPr>
          <p:cNvPr id="331" name="Shape 331"/>
          <p:cNvSpPr txBox="1"/>
          <p:nvPr>
            <p:ph idx="1" type="body"/>
          </p:nvPr>
        </p:nvSpPr>
        <p:spPr>
          <a:xfrm>
            <a:off x="311700" y="1228675"/>
            <a:ext cx="8520600" cy="3416400"/>
          </a:xfrm>
          <a:prstGeom prst="rect">
            <a:avLst/>
          </a:prstGeom>
        </p:spPr>
        <p:txBody>
          <a:bodyPr anchorCtr="0" anchor="t" bIns="91425" lIns="91425" rIns="91425" tIns="91425">
            <a:noAutofit/>
          </a:bodyPr>
          <a:lstStyle/>
          <a:p>
            <a:pPr lvl="0" rtl="0" algn="just">
              <a:spcBef>
                <a:spcPts val="0"/>
              </a:spcBef>
              <a:buNone/>
            </a:pPr>
            <a:r>
              <a:rPr lang="en">
                <a:solidFill>
                  <a:srgbClr val="000000"/>
                </a:solidFill>
              </a:rPr>
              <a:t>Program: View Client Order</a:t>
            </a:r>
          </a:p>
          <a:p>
            <a:pPr lvl="0" rtl="0" algn="just">
              <a:spcBef>
                <a:spcPts val="0"/>
              </a:spcBef>
              <a:buNone/>
            </a:pPr>
            <a:r>
              <a:rPr lang="en">
                <a:solidFill>
                  <a:srgbClr val="000000"/>
                </a:solidFill>
              </a:rPr>
              <a:t>Summary: System does not show “No Pending Deliveries” when there are no pending orders</a:t>
            </a:r>
          </a:p>
          <a:p>
            <a:pPr lvl="0" rtl="0" algn="just">
              <a:spcBef>
                <a:spcPts val="0"/>
              </a:spcBef>
              <a:buNone/>
            </a:pPr>
            <a:r>
              <a:rPr lang="en">
                <a:solidFill>
                  <a:srgbClr val="000000"/>
                </a:solidFill>
              </a:rPr>
              <a:t>Fixed: Yes</a:t>
            </a:r>
          </a:p>
        </p:txBody>
      </p:sp>
      <p:sp>
        <p:nvSpPr>
          <p:cNvPr id="332" name="Shape 332"/>
          <p:cNvSpPr txBox="1"/>
          <p:nvPr/>
        </p:nvSpPr>
        <p:spPr>
          <a:xfrm>
            <a:off x="0" y="20712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333" name="Shape 333"/>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Problem Report # 10</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Problem Report # 11</a:t>
            </a:r>
          </a:p>
        </p:txBody>
      </p:sp>
      <p:sp>
        <p:nvSpPr>
          <p:cNvPr id="339" name="Shape 339"/>
          <p:cNvSpPr txBox="1"/>
          <p:nvPr>
            <p:ph idx="1" type="body"/>
          </p:nvPr>
        </p:nvSpPr>
        <p:spPr>
          <a:xfrm>
            <a:off x="311700" y="1228675"/>
            <a:ext cx="8520600" cy="3416400"/>
          </a:xfrm>
          <a:prstGeom prst="rect">
            <a:avLst/>
          </a:prstGeom>
        </p:spPr>
        <p:txBody>
          <a:bodyPr anchorCtr="0" anchor="t" bIns="91425" lIns="91425" rIns="91425" tIns="91425">
            <a:noAutofit/>
          </a:bodyPr>
          <a:lstStyle/>
          <a:p>
            <a:pPr lvl="0" rtl="0" algn="just">
              <a:spcBef>
                <a:spcPts val="0"/>
              </a:spcBef>
              <a:buNone/>
            </a:pPr>
            <a:r>
              <a:rPr lang="en">
                <a:solidFill>
                  <a:srgbClr val="000000"/>
                </a:solidFill>
              </a:rPr>
              <a:t>Program: View Client Order</a:t>
            </a:r>
          </a:p>
          <a:p>
            <a:pPr lvl="0" rtl="0" algn="just">
              <a:spcBef>
                <a:spcPts val="0"/>
              </a:spcBef>
              <a:buNone/>
            </a:pPr>
            <a:r>
              <a:rPr lang="en">
                <a:solidFill>
                  <a:srgbClr val="000000"/>
                </a:solidFill>
              </a:rPr>
              <a:t>Summary: Marking more than one order as ‘delivered’ only sets the first marked item as delivered</a:t>
            </a:r>
          </a:p>
          <a:p>
            <a:pPr lvl="0" rtl="0" algn="just">
              <a:spcBef>
                <a:spcPts val="0"/>
              </a:spcBef>
              <a:buNone/>
            </a:pPr>
            <a:r>
              <a:rPr lang="en">
                <a:solidFill>
                  <a:srgbClr val="000000"/>
                </a:solidFill>
              </a:rPr>
              <a:t>Fixed: Yes</a:t>
            </a:r>
          </a:p>
        </p:txBody>
      </p:sp>
      <p:sp>
        <p:nvSpPr>
          <p:cNvPr id="340" name="Shape 340"/>
          <p:cNvSpPr txBox="1"/>
          <p:nvPr/>
        </p:nvSpPr>
        <p:spPr>
          <a:xfrm>
            <a:off x="0" y="20712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341" name="Shape 341"/>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Problem Report # 11</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Problem Report # 12</a:t>
            </a:r>
          </a:p>
        </p:txBody>
      </p:sp>
      <p:sp>
        <p:nvSpPr>
          <p:cNvPr id="347" name="Shape 347"/>
          <p:cNvSpPr txBox="1"/>
          <p:nvPr>
            <p:ph idx="1" type="body"/>
          </p:nvPr>
        </p:nvSpPr>
        <p:spPr>
          <a:xfrm>
            <a:off x="311700" y="1228675"/>
            <a:ext cx="8520600" cy="3416400"/>
          </a:xfrm>
          <a:prstGeom prst="rect">
            <a:avLst/>
          </a:prstGeom>
        </p:spPr>
        <p:txBody>
          <a:bodyPr anchorCtr="0" anchor="t" bIns="91425" lIns="91425" rIns="91425" tIns="91425">
            <a:noAutofit/>
          </a:bodyPr>
          <a:lstStyle/>
          <a:p>
            <a:pPr lvl="0" rtl="0" algn="just">
              <a:spcBef>
                <a:spcPts val="0"/>
              </a:spcBef>
              <a:buNone/>
            </a:pPr>
            <a:r>
              <a:rPr lang="en">
                <a:solidFill>
                  <a:srgbClr val="000000"/>
                </a:solidFill>
              </a:rPr>
              <a:t>Program: View All Products</a:t>
            </a:r>
          </a:p>
          <a:p>
            <a:pPr lvl="0" rtl="0" algn="just">
              <a:spcBef>
                <a:spcPts val="0"/>
              </a:spcBef>
              <a:buNone/>
            </a:pPr>
            <a:r>
              <a:rPr lang="en">
                <a:solidFill>
                  <a:srgbClr val="000000"/>
                </a:solidFill>
              </a:rPr>
              <a:t>Summary: The system did not display a message stating that there were no products in the database</a:t>
            </a:r>
          </a:p>
          <a:p>
            <a:pPr lvl="0" rtl="0" algn="just">
              <a:spcBef>
                <a:spcPts val="0"/>
              </a:spcBef>
              <a:buNone/>
            </a:pPr>
            <a:r>
              <a:rPr lang="en">
                <a:solidFill>
                  <a:srgbClr val="000000"/>
                </a:solidFill>
              </a:rPr>
              <a:t>Fixed: Yes</a:t>
            </a:r>
          </a:p>
        </p:txBody>
      </p:sp>
      <p:sp>
        <p:nvSpPr>
          <p:cNvPr id="348" name="Shape 348"/>
          <p:cNvSpPr txBox="1"/>
          <p:nvPr/>
        </p:nvSpPr>
        <p:spPr>
          <a:xfrm>
            <a:off x="0" y="20712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349" name="Shape 349"/>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Problem Report # 12</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3" name="Shape 353"/>
        <p:cNvGrpSpPr/>
        <p:nvPr/>
      </p:nvGrpSpPr>
      <p:grpSpPr>
        <a:xfrm>
          <a:off x="0" y="0"/>
          <a:ext cx="0" cy="0"/>
          <a:chOff x="0" y="0"/>
          <a:chExt cx="0" cy="0"/>
        </a:xfrm>
      </p:grpSpPr>
      <p:sp>
        <p:nvSpPr>
          <p:cNvPr id="354" name="Shape 354"/>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Problem Report # 13</a:t>
            </a:r>
          </a:p>
        </p:txBody>
      </p:sp>
      <p:sp>
        <p:nvSpPr>
          <p:cNvPr id="355" name="Shape 355"/>
          <p:cNvSpPr txBox="1"/>
          <p:nvPr>
            <p:ph idx="1" type="body"/>
          </p:nvPr>
        </p:nvSpPr>
        <p:spPr>
          <a:xfrm>
            <a:off x="311700" y="1228675"/>
            <a:ext cx="8520600" cy="3416400"/>
          </a:xfrm>
          <a:prstGeom prst="rect">
            <a:avLst/>
          </a:prstGeom>
        </p:spPr>
        <p:txBody>
          <a:bodyPr anchorCtr="0" anchor="t" bIns="91425" lIns="91425" rIns="91425" tIns="91425">
            <a:noAutofit/>
          </a:bodyPr>
          <a:lstStyle/>
          <a:p>
            <a:pPr lvl="0" rtl="0" algn="just">
              <a:spcBef>
                <a:spcPts val="0"/>
              </a:spcBef>
              <a:buNone/>
            </a:pPr>
            <a:r>
              <a:rPr lang="en">
                <a:solidFill>
                  <a:srgbClr val="000000"/>
                </a:solidFill>
              </a:rPr>
              <a:t>Program: Add New Product</a:t>
            </a:r>
          </a:p>
          <a:p>
            <a:pPr lvl="0" rtl="0" algn="just">
              <a:spcBef>
                <a:spcPts val="0"/>
              </a:spcBef>
              <a:buNone/>
            </a:pPr>
            <a:r>
              <a:rPr lang="en">
                <a:solidFill>
                  <a:srgbClr val="000000"/>
                </a:solidFill>
              </a:rPr>
              <a:t>Summary: The system still adds the product even though some required fields are left empty</a:t>
            </a:r>
          </a:p>
          <a:p>
            <a:pPr lvl="0" rtl="0" algn="just">
              <a:spcBef>
                <a:spcPts val="0"/>
              </a:spcBef>
              <a:buNone/>
            </a:pPr>
            <a:r>
              <a:rPr lang="en">
                <a:solidFill>
                  <a:srgbClr val="000000"/>
                </a:solidFill>
              </a:rPr>
              <a:t>Fixed: Yes</a:t>
            </a:r>
          </a:p>
        </p:txBody>
      </p:sp>
      <p:sp>
        <p:nvSpPr>
          <p:cNvPr id="356" name="Shape 356"/>
          <p:cNvSpPr txBox="1"/>
          <p:nvPr/>
        </p:nvSpPr>
        <p:spPr>
          <a:xfrm>
            <a:off x="0" y="20712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357" name="Shape 357"/>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Problem Report # 13</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nvSpPr>
        <p:spPr>
          <a:xfrm>
            <a:off x="0" y="-17387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84" name="Shape 84"/>
          <p:cNvSpPr txBox="1"/>
          <p:nvPr>
            <p:ph type="title"/>
          </p:nvPr>
        </p:nvSpPr>
        <p:spPr>
          <a:xfrm>
            <a:off x="311700" y="152400"/>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Improved Process Flow</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86" name="Shape 86"/>
          <p:cNvPicPr preferRelativeResize="0"/>
          <p:nvPr/>
        </p:nvPicPr>
        <p:blipFill>
          <a:blip r:embed="rId3">
            <a:alphaModFix/>
          </a:blip>
          <a:stretch>
            <a:fillRect/>
          </a:stretch>
        </p:blipFill>
        <p:spPr>
          <a:xfrm>
            <a:off x="1818775" y="839824"/>
            <a:ext cx="5506425" cy="4170799"/>
          </a:xfrm>
          <a:prstGeom prst="rect">
            <a:avLst/>
          </a:prstGeom>
          <a:noFill/>
          <a:ln>
            <a:noFill/>
          </a:ln>
        </p:spPr>
      </p:pic>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1" name="Shape 361"/>
        <p:cNvGrpSpPr/>
        <p:nvPr/>
      </p:nvGrpSpPr>
      <p:grpSpPr>
        <a:xfrm>
          <a:off x="0" y="0"/>
          <a:ext cx="0" cy="0"/>
          <a:chOff x="0" y="0"/>
          <a:chExt cx="0" cy="0"/>
        </a:xfrm>
      </p:grpSpPr>
      <p:sp>
        <p:nvSpPr>
          <p:cNvPr id="362" name="Shape 362"/>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t>Problem Report #13</a:t>
            </a:r>
          </a:p>
        </p:txBody>
      </p:sp>
      <p:sp>
        <p:nvSpPr>
          <p:cNvPr id="363" name="Shape 363"/>
          <p:cNvSpPr txBox="1"/>
          <p:nvPr>
            <p:ph idx="1" type="body"/>
          </p:nvPr>
        </p:nvSpPr>
        <p:spPr>
          <a:xfrm>
            <a:off x="311700" y="1228675"/>
            <a:ext cx="8520600" cy="3416400"/>
          </a:xfrm>
          <a:prstGeom prst="rect">
            <a:avLst/>
          </a:prstGeom>
        </p:spPr>
        <p:txBody>
          <a:bodyPr anchorCtr="0" anchor="t" bIns="91425" lIns="91425" rIns="91425" tIns="91425">
            <a:noAutofit/>
          </a:bodyPr>
          <a:lstStyle/>
          <a:p>
            <a:pPr lvl="0" rtl="0">
              <a:spcBef>
                <a:spcPts val="0"/>
              </a:spcBef>
              <a:buNone/>
            </a:pPr>
            <a:r>
              <a:rPr lang="en">
                <a:solidFill>
                  <a:srgbClr val="000000"/>
                </a:solidFill>
              </a:rPr>
              <a:t>Screenshot:</a:t>
            </a:r>
          </a:p>
        </p:txBody>
      </p:sp>
      <p:pic>
        <p:nvPicPr>
          <p:cNvPr id="364" name="Shape 364"/>
          <p:cNvPicPr preferRelativeResize="0"/>
          <p:nvPr/>
        </p:nvPicPr>
        <p:blipFill>
          <a:blip r:embed="rId3">
            <a:alphaModFix/>
          </a:blip>
          <a:stretch>
            <a:fillRect/>
          </a:stretch>
        </p:blipFill>
        <p:spPr>
          <a:xfrm>
            <a:off x="3096475" y="1063373"/>
            <a:ext cx="3513000" cy="3954299"/>
          </a:xfrm>
          <a:prstGeom prst="rect">
            <a:avLst/>
          </a:prstGeom>
          <a:noFill/>
          <a:ln>
            <a:noFill/>
          </a:ln>
        </p:spPr>
      </p:pic>
      <p:sp>
        <p:nvSpPr>
          <p:cNvPr id="365" name="Shape 365"/>
          <p:cNvSpPr txBox="1"/>
          <p:nvPr/>
        </p:nvSpPr>
        <p:spPr>
          <a:xfrm>
            <a:off x="0" y="20712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366" name="Shape 366"/>
          <p:cNvSpPr txBox="1"/>
          <p:nvPr>
            <p:ph type="title"/>
          </p:nvPr>
        </p:nvSpPr>
        <p:spPr>
          <a:xfrm>
            <a:off x="311700" y="445025"/>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Problem Report # 13</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0" name="Shape 370"/>
        <p:cNvGrpSpPr/>
        <p:nvPr/>
      </p:nvGrpSpPr>
      <p:grpSpPr>
        <a:xfrm>
          <a:off x="0" y="0"/>
          <a:ext cx="0" cy="0"/>
          <a:chOff x="0" y="0"/>
          <a:chExt cx="0" cy="0"/>
        </a:xfrm>
      </p:grpSpPr>
      <p:sp>
        <p:nvSpPr>
          <p:cNvPr id="371" name="Shape 371"/>
          <p:cNvSpPr txBox="1"/>
          <p:nvPr/>
        </p:nvSpPr>
        <p:spPr>
          <a:xfrm>
            <a:off x="0" y="20712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372" name="Shape 372"/>
          <p:cNvSpPr txBox="1"/>
          <p:nvPr>
            <p:ph type="title"/>
          </p:nvPr>
        </p:nvSpPr>
        <p:spPr>
          <a:xfrm>
            <a:off x="311700" y="402275"/>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Problem Report Statistics Summary</a:t>
            </a:r>
          </a:p>
        </p:txBody>
      </p:sp>
      <p:pic>
        <p:nvPicPr>
          <p:cNvPr id="373" name="Shape 373"/>
          <p:cNvPicPr preferRelativeResize="0"/>
          <p:nvPr/>
        </p:nvPicPr>
        <p:blipFill>
          <a:blip r:embed="rId3">
            <a:alphaModFix/>
          </a:blip>
          <a:stretch>
            <a:fillRect/>
          </a:stretch>
        </p:blipFill>
        <p:spPr>
          <a:xfrm>
            <a:off x="0" y="1365110"/>
            <a:ext cx="9143998" cy="3622228"/>
          </a:xfrm>
          <a:prstGeom prst="rect">
            <a:avLst/>
          </a:prstGeom>
          <a:noFill/>
          <a:ln>
            <a:noFill/>
          </a:ln>
        </p:spPr>
      </p:pic>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txBox="1"/>
          <p:nvPr>
            <p:ph type="ctrTitle"/>
          </p:nvPr>
        </p:nvSpPr>
        <p:spPr>
          <a:xfrm>
            <a:off x="485875" y="1125475"/>
            <a:ext cx="8183700" cy="1473600"/>
          </a:xfrm>
          <a:prstGeom prst="rect">
            <a:avLst/>
          </a:prstGeom>
        </p:spPr>
        <p:txBody>
          <a:bodyPr anchorCtr="0" anchor="b" bIns="91425" lIns="91425" rIns="91425" tIns="91425">
            <a:noAutofit/>
          </a:bodyPr>
          <a:lstStyle/>
          <a:p>
            <a:pPr lvl="0">
              <a:spcBef>
                <a:spcPts val="0"/>
              </a:spcBef>
              <a:buNone/>
            </a:pPr>
            <a:r>
              <a:rPr lang="en"/>
              <a:t>Thank you for listening!</a:t>
            </a:r>
          </a:p>
        </p:txBody>
      </p:sp>
      <p:sp>
        <p:nvSpPr>
          <p:cNvPr id="379" name="Shape 379"/>
          <p:cNvSpPr txBox="1"/>
          <p:nvPr>
            <p:ph idx="1" type="subTitle"/>
          </p:nvPr>
        </p:nvSpPr>
        <p:spPr>
          <a:xfrm>
            <a:off x="485875" y="1738075"/>
            <a:ext cx="8183700" cy="8610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nvSpPr>
        <p:spPr>
          <a:xfrm>
            <a:off x="0" y="-17387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92" name="Shape 9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93" name="Shape 93"/>
          <p:cNvPicPr preferRelativeResize="0"/>
          <p:nvPr/>
        </p:nvPicPr>
        <p:blipFill>
          <a:blip r:embed="rId3">
            <a:alphaModFix/>
          </a:blip>
          <a:stretch>
            <a:fillRect/>
          </a:stretch>
        </p:blipFill>
        <p:spPr>
          <a:xfrm>
            <a:off x="1731054" y="839824"/>
            <a:ext cx="5681870" cy="4303675"/>
          </a:xfrm>
          <a:prstGeom prst="rect">
            <a:avLst/>
          </a:prstGeom>
          <a:noFill/>
          <a:ln>
            <a:noFill/>
          </a:ln>
        </p:spPr>
      </p:pic>
      <p:sp>
        <p:nvSpPr>
          <p:cNvPr id="94" name="Shape 94"/>
          <p:cNvSpPr txBox="1"/>
          <p:nvPr>
            <p:ph type="title"/>
          </p:nvPr>
        </p:nvSpPr>
        <p:spPr>
          <a:xfrm>
            <a:off x="311700" y="152400"/>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Improved Process Flow</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nvSpPr>
        <p:spPr>
          <a:xfrm>
            <a:off x="0" y="-17387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101" name="Shape 101"/>
          <p:cNvPicPr preferRelativeResize="0"/>
          <p:nvPr/>
        </p:nvPicPr>
        <p:blipFill>
          <a:blip r:embed="rId3">
            <a:alphaModFix/>
          </a:blip>
          <a:stretch>
            <a:fillRect/>
          </a:stretch>
        </p:blipFill>
        <p:spPr>
          <a:xfrm>
            <a:off x="1643049" y="839825"/>
            <a:ext cx="5723600" cy="4318249"/>
          </a:xfrm>
          <a:prstGeom prst="rect">
            <a:avLst/>
          </a:prstGeom>
          <a:noFill/>
          <a:ln>
            <a:noFill/>
          </a:ln>
        </p:spPr>
      </p:pic>
      <p:sp>
        <p:nvSpPr>
          <p:cNvPr id="102" name="Shape 102"/>
          <p:cNvSpPr txBox="1"/>
          <p:nvPr>
            <p:ph type="title"/>
          </p:nvPr>
        </p:nvSpPr>
        <p:spPr>
          <a:xfrm>
            <a:off x="311700" y="152400"/>
            <a:ext cx="8520600" cy="623400"/>
          </a:xfrm>
          <a:prstGeom prst="rect">
            <a:avLst/>
          </a:prstGeom>
        </p:spPr>
        <p:txBody>
          <a:bodyPr anchorCtr="0" anchor="t" bIns="91425" lIns="91425" rIns="91425" tIns="91425">
            <a:noAutofit/>
          </a:bodyPr>
          <a:lstStyle/>
          <a:p>
            <a:pPr lvl="0" rtl="0">
              <a:spcBef>
                <a:spcPts val="0"/>
              </a:spcBef>
              <a:buNone/>
            </a:pPr>
            <a:r>
              <a:rPr lang="en">
                <a:solidFill>
                  <a:srgbClr val="FFFFFF"/>
                </a:solidFill>
              </a:rPr>
              <a:t>Improved Process Flow</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90250" y="526350"/>
            <a:ext cx="5604000" cy="4090800"/>
          </a:xfrm>
          <a:prstGeom prst="rect">
            <a:avLst/>
          </a:prstGeom>
        </p:spPr>
        <p:txBody>
          <a:bodyPr anchorCtr="0" anchor="ctr" bIns="91425" lIns="91425" rIns="91425" tIns="91425">
            <a:noAutofit/>
          </a:bodyPr>
          <a:lstStyle/>
          <a:p>
            <a:pPr lvl="0">
              <a:spcBef>
                <a:spcPts val="0"/>
              </a:spcBef>
              <a:buNone/>
            </a:pPr>
            <a:r>
              <a:rPr lang="en"/>
              <a:t>Committed User Stories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nvSpPr>
        <p:spPr>
          <a:xfrm>
            <a:off x="0" y="-2147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113" name="Shape 113"/>
          <p:cNvSpPr txBox="1"/>
          <p:nvPr>
            <p:ph type="title"/>
          </p:nvPr>
        </p:nvSpPr>
        <p:spPr>
          <a:xfrm>
            <a:off x="311700" y="216425"/>
            <a:ext cx="8520600" cy="623400"/>
          </a:xfrm>
          <a:prstGeom prst="rect">
            <a:avLst/>
          </a:prstGeom>
        </p:spPr>
        <p:txBody>
          <a:bodyPr anchorCtr="0" anchor="t" bIns="91425" lIns="91425" rIns="91425" tIns="91425">
            <a:noAutofit/>
          </a:bodyPr>
          <a:lstStyle/>
          <a:p>
            <a:pPr lvl="0">
              <a:spcBef>
                <a:spcPts val="0"/>
              </a:spcBef>
              <a:buNone/>
            </a:pPr>
            <a:r>
              <a:rPr lang="en">
                <a:solidFill>
                  <a:srgbClr val="FFFFFF"/>
                </a:solidFill>
              </a:rPr>
              <a:t>User Story # 1</a:t>
            </a:r>
          </a:p>
        </p:txBody>
      </p:sp>
      <p:sp>
        <p:nvSpPr>
          <p:cNvPr id="114" name="Shape 11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graphicFrame>
        <p:nvGraphicFramePr>
          <p:cNvPr id="115" name="Shape 115"/>
          <p:cNvGraphicFramePr/>
          <p:nvPr/>
        </p:nvGraphicFramePr>
        <p:xfrm>
          <a:off x="1619250" y="1152475"/>
          <a:ext cx="3000000" cy="3000000"/>
        </p:xfrm>
        <a:graphic>
          <a:graphicData uri="http://schemas.openxmlformats.org/drawingml/2006/table">
            <a:tbl>
              <a:tblPr bandRow="1">
                <a:noFill/>
                <a:tableStyleId>{95D442F4-6153-4605-B657-3255983BE237}</a:tableStyleId>
              </a:tblPr>
              <a:tblGrid>
                <a:gridCol w="2914650"/>
                <a:gridCol w="2990850"/>
              </a:tblGrid>
              <a:tr h="381000">
                <a:tc gridSpan="2">
                  <a:txBody>
                    <a:bodyPr>
                      <a:noAutofit/>
                    </a:bodyPr>
                    <a:lstStyle/>
                    <a:p>
                      <a:pPr lvl="0" rtl="0">
                        <a:spcBef>
                          <a:spcPts val="500"/>
                        </a:spcBef>
                        <a:spcAft>
                          <a:spcPts val="500"/>
                        </a:spcAft>
                        <a:buNone/>
                      </a:pPr>
                      <a:r>
                        <a:rPr b="1" lang="en" sz="1100">
                          <a:solidFill>
                            <a:srgbClr val="FFFFFF"/>
                          </a:solidFill>
                          <a:latin typeface="Calibri"/>
                          <a:ea typeface="Calibri"/>
                          <a:cs typeface="Calibri"/>
                          <a:sym typeface="Calibri"/>
                        </a:rPr>
                        <a:t>User Story #1: </a:t>
                      </a:r>
                      <a:r>
                        <a:rPr lang="en" sz="1100">
                          <a:solidFill>
                            <a:srgbClr val="FFFFFF"/>
                          </a:solidFill>
                          <a:latin typeface="Calibri"/>
                          <a:ea typeface="Calibri"/>
                          <a:cs typeface="Calibri"/>
                          <a:sym typeface="Calibri"/>
                        </a:rPr>
                        <a:t>The administrative officers can add a new client order.</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007033"/>
                    </a:solidFill>
                  </a:tcPr>
                </a:tc>
                <a:tc hMerge="1"/>
              </a:tr>
              <a:tr h="266700">
                <a:tc>
                  <a:txBody>
                    <a:bodyPr>
                      <a:noAutofit/>
                    </a:bodyPr>
                    <a:lstStyle/>
                    <a:p>
                      <a:pPr lvl="0" rtl="0">
                        <a:spcBef>
                          <a:spcPts val="500"/>
                        </a:spcBef>
                        <a:spcAft>
                          <a:spcPts val="500"/>
                        </a:spcAft>
                        <a:buNone/>
                      </a:pPr>
                      <a:r>
                        <a:rPr b="1" lang="en" sz="1100">
                          <a:latin typeface="Calibri"/>
                          <a:ea typeface="Calibri"/>
                          <a:cs typeface="Calibri"/>
                          <a:sym typeface="Calibri"/>
                        </a:rPr>
                        <a:t>Estimate (Days):  2 days</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FFFFFF"/>
                    </a:solidFill>
                  </a:tcPr>
                </a:tc>
                <a:tc>
                  <a:txBody>
                    <a:bodyPr>
                      <a:noAutofit/>
                    </a:bodyPr>
                    <a:lstStyle/>
                    <a:p>
                      <a:pPr lvl="0" rtl="0">
                        <a:spcBef>
                          <a:spcPts val="500"/>
                        </a:spcBef>
                        <a:spcAft>
                          <a:spcPts val="500"/>
                        </a:spcAft>
                        <a:buNone/>
                      </a:pPr>
                      <a:r>
                        <a:rPr b="1" lang="en" sz="1100">
                          <a:latin typeface="Calibri"/>
                          <a:ea typeface="Calibri"/>
                          <a:cs typeface="Calibri"/>
                          <a:sym typeface="Calibri"/>
                        </a:rPr>
                        <a:t>Priority: 100</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FFFFFF"/>
                    </a:solidFill>
                  </a:tcPr>
                </a:tc>
              </a:tr>
              <a:tr h="266700">
                <a:tc gridSpan="2">
                  <a:txBody>
                    <a:bodyPr>
                      <a:noAutofit/>
                    </a:bodyPr>
                    <a:lstStyle/>
                    <a:p>
                      <a:pPr lvl="0" rtl="0">
                        <a:spcBef>
                          <a:spcPts val="500"/>
                        </a:spcBef>
                        <a:spcAft>
                          <a:spcPts val="500"/>
                        </a:spcAft>
                        <a:buNone/>
                      </a:pPr>
                      <a:r>
                        <a:rPr b="1" lang="en" sz="1100">
                          <a:latin typeface="Calibri"/>
                          <a:ea typeface="Calibri"/>
                          <a:cs typeface="Calibri"/>
                          <a:sym typeface="Calibri"/>
                        </a:rPr>
                        <a:t>Pre-condition:</a:t>
                      </a:r>
                    </a:p>
                    <a:p>
                      <a:pPr indent="-298450" lvl="0" marL="457200" rtl="0">
                        <a:spcBef>
                          <a:spcPts val="500"/>
                        </a:spcBef>
                        <a:spcAft>
                          <a:spcPts val="500"/>
                        </a:spcAft>
                        <a:buSzPct val="100000"/>
                        <a:buFont typeface="Calibri"/>
                        <a:buAutoNum type="arabicPeriod"/>
                      </a:pPr>
                      <a:r>
                        <a:rPr b="1" lang="en" sz="1100">
                          <a:latin typeface="Calibri"/>
                          <a:ea typeface="Calibri"/>
                          <a:cs typeface="Calibri"/>
                          <a:sym typeface="Calibri"/>
                        </a:rPr>
                        <a:t> </a:t>
                      </a:r>
                      <a:r>
                        <a:rPr lang="en" sz="1100">
                          <a:latin typeface="Calibri"/>
                          <a:ea typeface="Calibri"/>
                          <a:cs typeface="Calibri"/>
                          <a:sym typeface="Calibri"/>
                        </a:rPr>
                        <a:t>Administrative officers receives a call, email, or PO about an order.</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r>
              <a:tr h="571500">
                <a:tc gridSpan="2">
                  <a:txBody>
                    <a:bodyPr>
                      <a:noAutofit/>
                    </a:bodyPr>
                    <a:lstStyle/>
                    <a:p>
                      <a:pPr lvl="0" rtl="0">
                        <a:spcBef>
                          <a:spcPts val="500"/>
                        </a:spcBef>
                        <a:buNone/>
                      </a:pPr>
                      <a:r>
                        <a:rPr b="1" lang="en" sz="1100">
                          <a:latin typeface="Calibri"/>
                          <a:ea typeface="Calibri"/>
                          <a:cs typeface="Calibri"/>
                          <a:sym typeface="Calibri"/>
                        </a:rPr>
                        <a:t>Scenario: </a:t>
                      </a:r>
                    </a:p>
                    <a:p>
                      <a:pPr indent="-298450" lvl="0" marL="457200" rtl="0">
                        <a:spcBef>
                          <a:spcPts val="0"/>
                        </a:spcBef>
                        <a:buSzPct val="100000"/>
                        <a:buFont typeface="Calibri"/>
                        <a:buAutoNum type="arabicPeriod"/>
                      </a:pPr>
                      <a:r>
                        <a:rPr lang="en" sz="1100">
                          <a:latin typeface="Calibri"/>
                          <a:ea typeface="Calibri"/>
                          <a:cs typeface="Calibri"/>
                          <a:sym typeface="Calibri"/>
                        </a:rPr>
                        <a:t>The administrative officers select add new client order from the main menu.</a:t>
                      </a:r>
                    </a:p>
                    <a:p>
                      <a:pPr indent="-298450" lvl="0" marL="457200" rtl="0">
                        <a:spcBef>
                          <a:spcPts val="0"/>
                        </a:spcBef>
                        <a:buSzPct val="100000"/>
                        <a:buFont typeface="Calibri"/>
                        <a:buAutoNum type="arabicPeriod"/>
                      </a:pPr>
                      <a:r>
                        <a:rPr lang="en" sz="1100">
                          <a:latin typeface="Calibri"/>
                          <a:ea typeface="Calibri"/>
                          <a:cs typeface="Calibri"/>
                          <a:sym typeface="Calibri"/>
                        </a:rPr>
                        <a:t>The system displays the add new client order page.</a:t>
                      </a:r>
                    </a:p>
                    <a:p>
                      <a:pPr indent="-298450" lvl="0" marL="457200" rtl="0">
                        <a:spcBef>
                          <a:spcPts val="0"/>
                        </a:spcBef>
                        <a:buSzPct val="100000"/>
                        <a:buFont typeface="Calibri"/>
                        <a:buAutoNum type="arabicPeriod"/>
                      </a:pPr>
                      <a:r>
                        <a:rPr lang="en" sz="1100">
                          <a:latin typeface="Calibri"/>
                          <a:ea typeface="Calibri"/>
                          <a:cs typeface="Calibri"/>
                          <a:sym typeface="Calibri"/>
                        </a:rPr>
                        <a:t>The administrative officers input the client name.</a:t>
                      </a:r>
                    </a:p>
                    <a:p>
                      <a:pPr indent="-298450" lvl="0" marL="457200" rtl="0">
                        <a:spcBef>
                          <a:spcPts val="0"/>
                        </a:spcBef>
                        <a:buSzPct val="100000"/>
                        <a:buFont typeface="Calibri"/>
                        <a:buAutoNum type="arabicPeriod"/>
                      </a:pPr>
                      <a:r>
                        <a:rPr lang="en" sz="1100">
                          <a:latin typeface="Calibri"/>
                          <a:ea typeface="Calibri"/>
                          <a:cs typeface="Calibri"/>
                          <a:sym typeface="Calibri"/>
                        </a:rPr>
                        <a:t>The administrative officers choose product name, enter quantity and price.</a:t>
                      </a:r>
                    </a:p>
                    <a:p>
                      <a:pPr indent="-298450" lvl="0" marL="457200" rtl="0">
                        <a:spcBef>
                          <a:spcPts val="0"/>
                        </a:spcBef>
                        <a:buSzPct val="100000"/>
                        <a:buFont typeface="Calibri"/>
                        <a:buAutoNum type="arabicPeriod"/>
                      </a:pPr>
                      <a:r>
                        <a:rPr lang="en" sz="1100">
                          <a:latin typeface="Calibri"/>
                          <a:ea typeface="Calibri"/>
                          <a:cs typeface="Calibri"/>
                          <a:sym typeface="Calibri"/>
                        </a:rPr>
                        <a:t>The administrative officers click add product.</a:t>
                      </a:r>
                    </a:p>
                    <a:p>
                      <a:pPr indent="-298450" lvl="0" marL="457200" rtl="0">
                        <a:spcBef>
                          <a:spcPts val="0"/>
                        </a:spcBef>
                        <a:buSzPct val="100000"/>
                        <a:buFont typeface="Calibri"/>
                        <a:buAutoNum type="arabicPeriod"/>
                      </a:pPr>
                      <a:r>
                        <a:rPr lang="en" sz="1100">
                          <a:latin typeface="Calibri"/>
                          <a:ea typeface="Calibri"/>
                          <a:cs typeface="Calibri"/>
                          <a:sym typeface="Calibri"/>
                        </a:rPr>
                        <a:t>The system adds the product to “cart”.</a:t>
                      </a:r>
                    </a:p>
                    <a:p>
                      <a:pPr indent="-298450" lvl="0" marL="457200" rtl="0">
                        <a:spcBef>
                          <a:spcPts val="0"/>
                        </a:spcBef>
                        <a:buSzPct val="100000"/>
                        <a:buFont typeface="Calibri"/>
                        <a:buAutoNum type="arabicPeriod"/>
                      </a:pPr>
                      <a:r>
                        <a:rPr lang="en" sz="1100">
                          <a:latin typeface="Calibri"/>
                          <a:ea typeface="Calibri"/>
                          <a:cs typeface="Calibri"/>
                          <a:sym typeface="Calibri"/>
                        </a:rPr>
                        <a:t>The administrative officers can delete or modify the product in the cart by clicking the product in the cart.</a:t>
                      </a:r>
                    </a:p>
                    <a:p>
                      <a:pPr indent="-298450" lvl="0" marL="457200" rtl="0">
                        <a:spcBef>
                          <a:spcPts val="0"/>
                        </a:spcBef>
                        <a:buSzPct val="100000"/>
                        <a:buFont typeface="Calibri"/>
                        <a:buAutoNum type="arabicPeriod"/>
                      </a:pPr>
                      <a:r>
                        <a:rPr lang="en" sz="1100">
                          <a:latin typeface="Calibri"/>
                          <a:ea typeface="Calibri"/>
                          <a:cs typeface="Calibri"/>
                          <a:sym typeface="Calibri"/>
                        </a:rPr>
                        <a:t>The administrative officers can add another product by choosing and entering product details by repeating scenario 4 and 5.  </a:t>
                      </a:r>
                    </a:p>
                    <a:p>
                      <a:pPr indent="-298450" lvl="0" marL="457200" rtl="0">
                        <a:spcBef>
                          <a:spcPts val="0"/>
                        </a:spcBef>
                        <a:buSzPct val="100000"/>
                        <a:buFont typeface="Calibri"/>
                        <a:buAutoNum type="arabicPeriod"/>
                      </a:pPr>
                      <a:r>
                        <a:rPr lang="en" sz="1100">
                          <a:latin typeface="Calibri"/>
                          <a:ea typeface="Calibri"/>
                          <a:cs typeface="Calibri"/>
                          <a:sym typeface="Calibri"/>
                        </a:rPr>
                        <a:t>The administrative officers enter order receiver, selects due date by month, day, and year, and inputs other notes.</a:t>
                      </a:r>
                    </a:p>
                    <a:p>
                      <a:pPr indent="-298450" lvl="0" marL="457200" rtl="0">
                        <a:spcBef>
                          <a:spcPts val="0"/>
                        </a:spcBef>
                        <a:buSzPct val="100000"/>
                        <a:buFont typeface="Calibri"/>
                        <a:buAutoNum type="arabicPeriod"/>
                      </a:pPr>
                      <a:r>
                        <a:rPr lang="en" sz="1100">
                          <a:latin typeface="Calibri"/>
                          <a:ea typeface="Calibri"/>
                          <a:cs typeface="Calibri"/>
                          <a:sym typeface="Calibri"/>
                        </a:rPr>
                        <a:t>The administrative officers click submit.</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r>
            </a:tbl>
          </a:graphicData>
        </a:graphic>
      </p:graphicFrame>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nvSpPr>
        <p:spPr>
          <a:xfrm>
            <a:off x="0" y="-21475"/>
            <a:ext cx="9235800" cy="1013700"/>
          </a:xfrm>
          <a:prstGeom prst="rect">
            <a:avLst/>
          </a:prstGeom>
          <a:solidFill>
            <a:schemeClr val="accent2"/>
          </a:solidFill>
          <a:ln>
            <a:noFill/>
          </a:ln>
        </p:spPr>
        <p:txBody>
          <a:bodyPr anchorCtr="0" anchor="t" bIns="91425" lIns="91425" rIns="91425" tIns="91425">
            <a:noAutofit/>
          </a:bodyPr>
          <a:lstStyle/>
          <a:p>
            <a:pPr lvl="0" rtl="0">
              <a:spcBef>
                <a:spcPts val="0"/>
              </a:spcBef>
              <a:buNone/>
            </a:pPr>
            <a:r>
              <a:t/>
            </a:r>
            <a:endParaRPr/>
          </a:p>
        </p:txBody>
      </p:sp>
      <p:sp>
        <p:nvSpPr>
          <p:cNvPr id="121" name="Shape 121"/>
          <p:cNvSpPr txBox="1"/>
          <p:nvPr>
            <p:ph type="title"/>
          </p:nvPr>
        </p:nvSpPr>
        <p:spPr>
          <a:xfrm>
            <a:off x="311700" y="216425"/>
            <a:ext cx="8520600" cy="623400"/>
          </a:xfrm>
          <a:prstGeom prst="rect">
            <a:avLst/>
          </a:prstGeom>
        </p:spPr>
        <p:txBody>
          <a:bodyPr anchorCtr="0" anchor="t" bIns="91425" lIns="91425" rIns="91425" tIns="91425">
            <a:noAutofit/>
          </a:bodyPr>
          <a:lstStyle/>
          <a:p>
            <a:pPr lvl="0">
              <a:spcBef>
                <a:spcPts val="0"/>
              </a:spcBef>
              <a:buNone/>
            </a:pPr>
            <a:r>
              <a:rPr lang="en">
                <a:solidFill>
                  <a:srgbClr val="FFFFFF"/>
                </a:solidFill>
              </a:rPr>
              <a:t>User Story # 1</a:t>
            </a:r>
          </a:p>
        </p:txBody>
      </p:sp>
      <p:graphicFrame>
        <p:nvGraphicFramePr>
          <p:cNvPr id="122" name="Shape 122"/>
          <p:cNvGraphicFramePr/>
          <p:nvPr/>
        </p:nvGraphicFramePr>
        <p:xfrm>
          <a:off x="1619250" y="2276425"/>
          <a:ext cx="3000000" cy="3000000"/>
        </p:xfrm>
        <a:graphic>
          <a:graphicData uri="http://schemas.openxmlformats.org/drawingml/2006/table">
            <a:tbl>
              <a:tblPr bandRow="1">
                <a:noFill/>
                <a:tableStyleId>{95D442F4-6153-4605-B657-3255983BE237}</a:tableStyleId>
              </a:tblPr>
              <a:tblGrid>
                <a:gridCol w="2914650"/>
                <a:gridCol w="2990850"/>
              </a:tblGrid>
              <a:tr h="254000">
                <a:tc gridSpan="2">
                  <a:txBody>
                    <a:bodyPr>
                      <a:noAutofit/>
                    </a:bodyPr>
                    <a:lstStyle/>
                    <a:p>
                      <a:pPr lvl="0" rtl="0">
                        <a:spcBef>
                          <a:spcPts val="500"/>
                        </a:spcBef>
                        <a:spcAft>
                          <a:spcPts val="500"/>
                        </a:spcAft>
                        <a:buNone/>
                      </a:pPr>
                      <a:r>
                        <a:rPr b="1" lang="en" sz="1100">
                          <a:latin typeface="Calibri"/>
                          <a:ea typeface="Calibri"/>
                          <a:cs typeface="Calibri"/>
                          <a:sym typeface="Calibri"/>
                        </a:rPr>
                        <a:t>Post-condition: </a:t>
                      </a:r>
                    </a:p>
                    <a:p>
                      <a:pPr indent="-298450" lvl="0" marL="457200" rtl="0">
                        <a:spcBef>
                          <a:spcPts val="500"/>
                        </a:spcBef>
                        <a:spcAft>
                          <a:spcPts val="500"/>
                        </a:spcAft>
                        <a:buSzPct val="100000"/>
                        <a:buFont typeface="Calibri"/>
                        <a:buAutoNum type="arabicPeriod"/>
                      </a:pPr>
                      <a:r>
                        <a:rPr lang="en" sz="1100">
                          <a:latin typeface="Calibri"/>
                          <a:ea typeface="Calibri"/>
                          <a:cs typeface="Calibri"/>
                          <a:sym typeface="Calibri"/>
                        </a:rPr>
                        <a:t>The system reflects added order in the order management database.</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r>
              <a:tr h="12700">
                <a:tc gridSpan="2">
                  <a:txBody>
                    <a:bodyPr>
                      <a:noAutofit/>
                    </a:bodyPr>
                    <a:lstStyle/>
                    <a:p>
                      <a:pPr lvl="0" rtl="0">
                        <a:spcBef>
                          <a:spcPts val="500"/>
                        </a:spcBef>
                        <a:buNone/>
                      </a:pPr>
                      <a:r>
                        <a:rPr b="1" lang="en" sz="1100">
                          <a:latin typeface="Calibri"/>
                          <a:ea typeface="Calibri"/>
                          <a:cs typeface="Calibri"/>
                          <a:sym typeface="Calibri"/>
                        </a:rPr>
                        <a:t>Acceptance Criteria:</a:t>
                      </a:r>
                    </a:p>
                    <a:p>
                      <a:pPr indent="-298450" lvl="0" marL="457200" rtl="0">
                        <a:spcBef>
                          <a:spcPts val="500"/>
                        </a:spcBef>
                        <a:buSzPct val="100000"/>
                        <a:buFont typeface="Calibri"/>
                        <a:buAutoNum type="arabicPeriod"/>
                      </a:pPr>
                      <a:r>
                        <a:rPr lang="en" sz="1100">
                          <a:latin typeface="Calibri"/>
                          <a:ea typeface="Calibri"/>
                          <a:cs typeface="Calibri"/>
                          <a:sym typeface="Calibri"/>
                        </a:rPr>
                        <a:t>Test if system does not accept invalid/empty inputs in client name, quantity, price, order receiver, and due date.</a:t>
                      </a:r>
                    </a:p>
                    <a:p>
                      <a:pPr indent="-298450" lvl="0" marL="457200" rtl="0">
                        <a:spcBef>
                          <a:spcPts val="0"/>
                        </a:spcBef>
                        <a:buSzPct val="100000"/>
                        <a:buFont typeface="Calibri"/>
                        <a:buAutoNum type="arabicPeriod"/>
                      </a:pPr>
                      <a:r>
                        <a:rPr lang="en" sz="1100">
                          <a:latin typeface="Calibri"/>
                          <a:ea typeface="Calibri"/>
                          <a:cs typeface="Calibri"/>
                          <a:sym typeface="Calibri"/>
                        </a:rPr>
                        <a:t>Test if the quantity and price is greater than 0 and is a numerical value.</a:t>
                      </a:r>
                    </a:p>
                    <a:p>
                      <a:pPr indent="-298450" lvl="0" marL="457200" rtl="0">
                        <a:spcBef>
                          <a:spcPts val="0"/>
                        </a:spcBef>
                        <a:buSzPct val="100000"/>
                        <a:buFont typeface="Calibri"/>
                        <a:buAutoNum type="arabicPeriod"/>
                      </a:pPr>
                      <a:r>
                        <a:rPr lang="en" sz="1100">
                          <a:latin typeface="Calibri"/>
                          <a:ea typeface="Calibri"/>
                          <a:cs typeface="Calibri"/>
                          <a:sym typeface="Calibri"/>
                        </a:rPr>
                        <a:t>Test if the administrative officers can add product to the cart, and modify and delete product from the cart.</a:t>
                      </a:r>
                    </a:p>
                    <a:p>
                      <a:pPr indent="-298450" lvl="0" marL="457200" rtl="0">
                        <a:spcBef>
                          <a:spcPts val="0"/>
                        </a:spcBef>
                        <a:buSzPct val="100000"/>
                        <a:buFont typeface="Calibri"/>
                        <a:buAutoNum type="arabicPeriod"/>
                      </a:pPr>
                      <a:r>
                        <a:rPr lang="en" sz="1100">
                          <a:latin typeface="Calibri"/>
                          <a:ea typeface="Calibri"/>
                          <a:cs typeface="Calibri"/>
                          <a:sym typeface="Calibri"/>
                        </a:rPr>
                        <a:t>Test if new orders are reflected in the order management database.</a:t>
                      </a:r>
                    </a:p>
                    <a:p>
                      <a:pPr indent="-298450" lvl="0" marL="457200" rtl="0">
                        <a:spcBef>
                          <a:spcPts val="0"/>
                        </a:spcBef>
                        <a:buSzPct val="100000"/>
                        <a:buFont typeface="Calibri"/>
                        <a:buAutoNum type="arabicPeriod"/>
                      </a:pPr>
                      <a:r>
                        <a:rPr lang="en" sz="1100">
                          <a:latin typeface="Calibri"/>
                          <a:ea typeface="Calibri"/>
                          <a:cs typeface="Calibri"/>
                          <a:sym typeface="Calibri"/>
                        </a:rPr>
                        <a:t>Verify if the system asks the user to confirm before submission.</a:t>
                      </a:r>
                    </a:p>
                    <a:p>
                      <a:pPr indent="-298450" lvl="0" marL="457200" rtl="0">
                        <a:spcBef>
                          <a:spcPts val="0"/>
                        </a:spcBef>
                        <a:buSzPct val="100000"/>
                        <a:buFont typeface="Calibri"/>
                        <a:buAutoNum type="arabicPeriod"/>
                      </a:pPr>
                      <a:r>
                        <a:rPr lang="en" sz="1100">
                          <a:latin typeface="Calibri"/>
                          <a:ea typeface="Calibri"/>
                          <a:cs typeface="Calibri"/>
                          <a:sym typeface="Calibri"/>
                        </a:rPr>
                        <a:t>Verify that an error message is displayed when there is an invalid input.</a:t>
                      </a:r>
                    </a:p>
                    <a:p>
                      <a:pPr indent="-298450" lvl="0" marL="457200" rtl="0">
                        <a:spcBef>
                          <a:spcPts val="0"/>
                        </a:spcBef>
                        <a:buSzPct val="100000"/>
                        <a:buFont typeface="Calibri"/>
                        <a:buAutoNum type="arabicPeriod"/>
                      </a:pPr>
                      <a:r>
                        <a:rPr lang="en" sz="1100">
                          <a:latin typeface="Calibri"/>
                          <a:ea typeface="Calibri"/>
                          <a:cs typeface="Calibri"/>
                          <a:sym typeface="Calibri"/>
                        </a:rPr>
                        <a:t>Verify that the system displays the message “A new client order has been added”, after the client order is added to the order management database.</a:t>
                      </a:r>
                    </a:p>
                  </a:txBody>
                  <a:tcPr marT="0" marB="0" marR="73025" marL="730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r>
            </a:tbl>
          </a:graphicData>
        </a:graphic>
      </p:graphicFrame>
      <p:sp>
        <p:nvSpPr>
          <p:cNvPr id="123" name="Shape 123"/>
          <p:cNvSpPr txBox="1"/>
          <p:nvPr/>
        </p:nvSpPr>
        <p:spPr>
          <a:xfrm>
            <a:off x="1619250" y="115824"/>
            <a:ext cx="5905500" cy="3118800"/>
          </a:xfrm>
          <a:prstGeom prst="rect">
            <a:avLst/>
          </a:prstGeom>
          <a:noFill/>
          <a:ln>
            <a:noFill/>
          </a:ln>
        </p:spPr>
        <p:txBody>
          <a:bodyPr anchorCtr="0" anchor="ctr" bIns="91425" lIns="91425" rIns="91425" tIns="91425">
            <a:noAutofit/>
          </a:bodyPr>
          <a:lstStyle/>
          <a:p>
            <a:pPr lvl="0" rtl="0">
              <a:spcBef>
                <a:spcPts val="0"/>
              </a:spcBef>
              <a:buNone/>
            </a:pPr>
            <a:r>
              <a:rPr lang="en" sz="1100">
                <a:solidFill>
                  <a:schemeClr val="dk2"/>
                </a:solidFill>
                <a:latin typeface="Calibri"/>
                <a:ea typeface="Calibri"/>
                <a:cs typeface="Calibri"/>
                <a:sym typeface="Calibri"/>
              </a:rPr>
              <a:t>    11. 	The system will ask the user to confirm the submission.</a:t>
            </a:r>
          </a:p>
          <a:p>
            <a:pPr lvl="0" rtl="0">
              <a:spcBef>
                <a:spcPts val="0"/>
              </a:spcBef>
              <a:buNone/>
            </a:pPr>
            <a:r>
              <a:rPr lang="en" sz="1100">
                <a:solidFill>
                  <a:schemeClr val="dk2"/>
                </a:solidFill>
                <a:latin typeface="Calibri"/>
                <a:ea typeface="Calibri"/>
                <a:cs typeface="Calibri"/>
                <a:sym typeface="Calibri"/>
              </a:rPr>
              <a:t>    12.	The administrative officers will confirm.</a:t>
            </a:r>
          </a:p>
          <a:p>
            <a:pPr lvl="0" rtl="0">
              <a:spcBef>
                <a:spcPts val="0"/>
              </a:spcBef>
              <a:buNone/>
            </a:pPr>
            <a:r>
              <a:rPr lang="en" sz="1100">
                <a:solidFill>
                  <a:schemeClr val="dk2"/>
                </a:solidFill>
                <a:latin typeface="Calibri"/>
                <a:ea typeface="Calibri"/>
                <a:cs typeface="Calibri"/>
                <a:sym typeface="Calibri"/>
              </a:rPr>
              <a:t>    13.	The system checks if the necessary fields are filled up and valid.</a:t>
            </a:r>
          </a:p>
          <a:p>
            <a:pPr lvl="0" rtl="0">
              <a:spcBef>
                <a:spcPts val="0"/>
              </a:spcBef>
              <a:buNone/>
            </a:pPr>
            <a:r>
              <a:rPr lang="en" sz="1100">
                <a:solidFill>
                  <a:schemeClr val="dk2"/>
                </a:solidFill>
                <a:latin typeface="Calibri"/>
                <a:ea typeface="Calibri"/>
                <a:cs typeface="Calibri"/>
                <a:sym typeface="Calibri"/>
              </a:rPr>
              <a:t>    14.	The system adds the new client order to the order management database and assigns order number to the new client order.</a:t>
            </a:r>
          </a:p>
          <a:p>
            <a:pPr lvl="0" rtl="0">
              <a:spcBef>
                <a:spcPts val="0"/>
              </a:spcBef>
              <a:buNone/>
            </a:pPr>
            <a:r>
              <a:rPr lang="en" sz="1100">
                <a:solidFill>
                  <a:schemeClr val="dk2"/>
                </a:solidFill>
                <a:latin typeface="Calibri"/>
                <a:ea typeface="Calibri"/>
                <a:cs typeface="Calibri"/>
                <a:sym typeface="Calibri"/>
              </a:rPr>
              <a:t>    15.	The system displays message that the order has been added.</a:t>
            </a:r>
          </a:p>
        </p:txBody>
      </p:sp>
      <p:sp>
        <p:nvSpPr>
          <p:cNvPr id="124" name="Shape 124"/>
          <p:cNvSpPr txBox="1"/>
          <p:nvPr/>
        </p:nvSpPr>
        <p:spPr>
          <a:xfrm>
            <a:off x="1619250" y="1074025"/>
            <a:ext cx="5905500" cy="12024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