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39F4DD-1F01-4731-A3A4-8D1A22F59DE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3BA085-3B24-408E-AB1D-63210BAAC68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BC14AB0-BECB-461D-A0B3-807442AF51E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56D2A1-A8C9-44A7-BD72-056B6FD233C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CC6925-8A50-4FD3-B3A0-98DFE720D02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036310-13E2-4BB6-876E-D5ADD98F600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71FE61-D09C-4035-B7B0-6959FE78FFB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0CA895-D644-4D3A-9D59-97F49418CD2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3D7C4A-90D8-4B74-B7EF-0A70C5DEB22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4B2FFA-1F86-4569-AB19-AFCCD091D2D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4966DF-2EFE-41D8-A81A-AACDD4EADFA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F934923-4879-4855-B987-C527BBB07AB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9DBFBB-E8DB-4EDC-9B9E-7554D7A769E8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BE6609-9808-45A9-9D94-6E5888E659F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7FD4A2-A5D2-4BF8-8144-0F196BAFE13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ED3965-5AE2-42CA-B579-FB0770DD4F6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261209-177D-4354-9AD5-C6FE88153C2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1FB346-E3BB-4C21-89F2-A0E7D67FA1E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319CAB-1675-4465-9B68-5518C2CFCAB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FD47648-BA04-40EA-B5D5-0225A852336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F2EDCF-315B-49AB-8E75-1990179B5FA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C8D6A6-82C3-4F37-A4DB-736A9BB0BE7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9FD024-2ED8-4616-A9FA-A73EBFB6E22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25A4F2-13DB-489B-A773-3BBA5DD53DC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uk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C89386-E681-4F2E-A76E-18ADB2AE534E}" type="slidenum">
              <a:rPr b="0" lang="uk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uk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1D614F-4DCC-40EB-A954-28A46B2100F8}" type="slidenum">
              <a:rPr b="0" lang="uk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www.gitkraken.com/learn/git/tutorials" TargetMode="External"/><Relationship Id="rId3" Type="http://schemas.openxmlformats.org/officeDocument/2006/relationships/hyperlink" Target="https://git-scm.com/book/uk/v2" TargetMode="External"/><Relationship Id="rId4" Type="http://schemas.openxmlformats.org/officeDocument/2006/relationships/hyperlink" Target="https://learngitbranching.js.org/" TargetMode="External"/><Relationship Id="rId5" Type="http://schemas.openxmlformats.org/officeDocument/2006/relationships/hyperlink" Target="https://ndpsoftware.com/git-cheatsheet.html#loc=index" TargetMode="External"/><Relationship Id="rId6" Type="http://schemas.openxmlformats.org/officeDocument/2006/relationships/hyperlink" Target="https://training.github.com/downloads/ua/github-git-cheat-sheet/" TargetMode="External"/><Relationship Id="rId7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github.com/github/gitignore" TargetMode="External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54;p1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" sz="5200" spc="-1" strike="noStrike">
                <a:solidFill>
                  <a:schemeClr val="dk1"/>
                </a:solidFill>
                <a:latin typeface="Arial"/>
                <a:ea typeface="Arial"/>
              </a:rPr>
              <a:t>Git Intro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" sz="2200" spc="-1" strike="noStrike">
                <a:solidFill>
                  <a:schemeClr val="dk2"/>
                </a:solidFill>
                <a:latin typeface="Arial"/>
                <a:ea typeface="Arial"/>
              </a:rPr>
              <a:t>by Yurii Bondarenko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17;p2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  <a:reflection algn="bl" blurRad="0" dir="5400000" dist="38100" endA="0" endPos="30000" fadeDir="5400012" kx="0" ky="0" rotWithShape="0" stPos="0" sy="-100000"/>
          </a:effectLst>
        </p:spPr>
      </p:pic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573480" y="1152360"/>
            <a:ext cx="82584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Виводить метадані та зміни вказаного коміту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add [назва файлу]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Зберігає зміни в файлі, готуючись до створення коміту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commit -m "[повідомлення з описом]"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Записує зміни в файлі в історію версій, створюючи новий коміт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3;p2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  <a:reflection algn="bl" blurRad="0" dir="5400000" dist="38100" endA="0" endPos="30000" fadeDir="5400012" kx="0" ky="0" rotWithShape="0" stPos="0" sy="-100000"/>
          </a:effectLst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73480" y="444960"/>
            <a:ext cx="82584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3000"/>
          </a:bodyPr>
          <a:p>
            <a:pPr indent="0">
              <a:lnSpc>
                <a:spcPct val="125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0" lang="uk" sz="2850" spc="-1" strike="noStrike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</a:rPr>
              <a:t>Синхронізація змін</a:t>
            </a:r>
            <a:endParaRPr b="0" lang="en-US" sz="2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73480" y="1152360"/>
            <a:ext cx="82584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Синхронізація вашого локального репозиторію з репозиторієм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fetch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Завантажує всю історію з віддалених гілок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merge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Поєднує віддалені гілки з поточною локальною гілкою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push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Завантажує всі локальні зміни в гілках на GitHub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pull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Оновлює локальну поточну гілку новими комітами з відповідної віддаленої гілки. </a:t>
            </a: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git pull</a:t>
            </a: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 — це поєднання </a:t>
            </a: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git fetch</a:t>
            </a: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 та </a:t>
            </a: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git merge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30;p2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  <a:reflection algn="bl" blurRad="0" dir="5400000" dist="38100" endA="0" endPos="30000" fadeDir="5400012" kx="0" ky="0" rotWithShape="0" stPos="0" sy="-100000"/>
          </a:effectLst>
        </p:spPr>
      </p:pic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73480" y="444960"/>
            <a:ext cx="82584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3000"/>
          </a:bodyPr>
          <a:p>
            <a:pPr indent="0">
              <a:lnSpc>
                <a:spcPct val="125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0" lang="uk" sz="2850" spc="-1" strike="noStrike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</a:rPr>
              <a:t>Відновлення комітів</a:t>
            </a:r>
            <a:endParaRPr b="0" lang="en-US" sz="2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73480" y="1152360"/>
            <a:ext cx="82584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Видалення помилок і створення нової історії версій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reset [коміт]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Відміняє всі коміти після вказаного, зберігаючи зміни локально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reset --hard [коміт]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Видаляє всю історію і повертається до вказаного коміту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3968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6a737d"/>
                </a:solidFill>
                <a:highlight>
                  <a:srgbClr val="ffffff"/>
                </a:highlight>
                <a:latin typeface="Arial"/>
                <a:ea typeface="Arial"/>
              </a:rPr>
              <a:t>ОБЕРЕЖНО! Зміни в історії можуть мати кепські наслідки. Якщо вам треба змінити коміти, що існують на віддалено, дійте обережно.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1;p1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  <a:reflection algn="bl" blurRad="0" dir="5400000" dist="38100" endA="0" endPos="30000" fadeDir="5400012" kx="0" ky="0" rotWithShape="0" stPos="0" sy="-100000"/>
          </a:effectLst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" sz="2800" spc="-1" strike="noStrike">
                <a:solidFill>
                  <a:schemeClr val="dk1"/>
                </a:solidFill>
                <a:latin typeface="Arial"/>
                <a:ea typeface="Arial"/>
              </a:rPr>
              <a:t>Корисні посилання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10840" y="1152360"/>
            <a:ext cx="832104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1000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uk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https://www.gitkraken.com/learn/git/tutorials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https://git-scm.com/book/uk/v2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4"/>
              </a:rPr>
              <a:t>https://learngitbranching.js.org/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5"/>
              </a:rPr>
              <a:t>https://ndpsoftware.com/git-cheatsheet.html#loc=index</a:t>
            </a:r>
            <a:r>
              <a:rPr b="0" lang="uk" sz="1800" spc="-1" strike="noStrike">
                <a:solidFill>
                  <a:schemeClr val="dk2"/>
                </a:solidFill>
                <a:latin typeface="Arial"/>
                <a:ea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6"/>
              </a:rPr>
              <a:t>https://training.github.com/downloads/ua/github-git-cheat-sheet/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uk" sz="1800" spc="-1" strike="noStrike">
                <a:solidFill>
                  <a:schemeClr val="dk2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68;p15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  <a:reflection algn="bl" blurRad="0" dir="5400000" dist="38100" endA="0" endPos="30000" fadeDir="5400012" kx="0" ky="0" rotWithShape="0" stPos="0" sy="-100000"/>
          </a:effectLst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73480" y="444960"/>
            <a:ext cx="82584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" sz="2800" spc="-1" strike="noStrike">
                <a:solidFill>
                  <a:schemeClr val="dk1"/>
                </a:solidFill>
                <a:latin typeface="Arial"/>
                <a:ea typeface="Arial"/>
              </a:rPr>
              <a:t>Agenda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73480" y="1152360"/>
            <a:ext cx="82584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21000"/>
          </a:bodyPr>
          <a:p>
            <a:pPr inden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init - Ініціалізація репозиторію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100000"/>
              </a:lnSpc>
              <a:spcBef>
                <a:spcPts val="1766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status - перевірка статусу репозиторію (файли, зміни, стейджи)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100000"/>
              </a:lnSpc>
              <a:spcBef>
                <a:spcPts val="1766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add - додавання змін до стейджу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100000"/>
              </a:lnSpc>
              <a:spcBef>
                <a:spcPts val="1766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commit - створення комміту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100000"/>
              </a:lnSpc>
              <a:spcBef>
                <a:spcPts val="1766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config --list (--show-origin) - показ конфігурації гіта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100000"/>
              </a:lnSpc>
              <a:spcBef>
                <a:spcPts val="1766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push - синхронізація локальних змін з сервером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100000"/>
              </a:lnSpc>
              <a:spcBef>
                <a:spcPts val="1766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log - виведення списку коммітів на даній гілці 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100000"/>
              </a:lnSpc>
              <a:spcBef>
                <a:spcPts val="1766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stash - збереження змін в буфері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100000"/>
              </a:lnSpc>
              <a:spcBef>
                <a:spcPts val="1766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pull - отримання всіх змін з сервера з їх подальшим мерджем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100000"/>
              </a:lnSpc>
              <a:spcBef>
                <a:spcPts val="1766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fetch - отримання інформації про наявні зміни на сервері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100000"/>
              </a:lnSpc>
              <a:spcBef>
                <a:spcPts val="2231"/>
              </a:spcBef>
              <a:spcAft>
                <a:spcPts val="720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clone - клонування репозиторію з сервера (його копіювання зі збереженням посилань для подальшої синхронізації)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100000"/>
              </a:lnSpc>
              <a:spcBef>
                <a:spcPts val="1766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rm - видалення файлів/папок 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100000"/>
              </a:lnSpc>
              <a:spcBef>
                <a:spcPts val="1766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mv - переміщення файлів/папок 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100000"/>
              </a:lnSpc>
              <a:spcBef>
                <a:spcPts val="1766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reset - відміна збережених змін із коммітів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100000"/>
              </a:lnSpc>
              <a:spcBef>
                <a:spcPts val="1766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rebase - 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100000"/>
              </a:lnSpc>
              <a:spcBef>
                <a:spcPts val="1766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merge -  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100000"/>
              </a:lnSpc>
              <a:spcBef>
                <a:spcPts val="1766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uk" sz="4270" spc="-1" strike="noStrike">
                <a:solidFill>
                  <a:schemeClr val="dk2"/>
                </a:solidFill>
                <a:latin typeface="Arial"/>
                <a:ea typeface="Arial"/>
              </a:rPr>
              <a:t>git branch - створення гілок</a:t>
            </a:r>
            <a:endParaRPr b="0" lang="en-US" sz="427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5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42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5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75;p16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  <a:reflection algn="bl" blurRad="0" dir="5400000" dist="38100" endA="0" endPos="30000" fadeDir="5400012" kx="0" ky="0" rotWithShape="0" stPos="0" sy="-100000"/>
          </a:effectLst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73480" y="444960"/>
            <a:ext cx="82584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3000"/>
          </a:bodyPr>
          <a:p>
            <a:pPr indent="0">
              <a:lnSpc>
                <a:spcPct val="125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0" lang="uk" sz="2850" spc="-1" strike="noStrike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</a:rPr>
              <a:t>Глосарій</a:t>
            </a:r>
            <a:endParaRPr b="0" lang="en-US" sz="2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73480" y="1152360"/>
            <a:ext cx="82584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04920">
              <a:lnSpc>
                <a:spcPct val="115000"/>
              </a:lnSpc>
              <a:buClr>
                <a:srgbClr val="24292e"/>
              </a:buClr>
              <a:buFont typeface="Arial"/>
              <a:buChar char="●"/>
            </a:pPr>
            <a:r>
              <a:rPr b="1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git</a:t>
            </a: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: розподілена система контролю версій з відкритим кодом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24292e"/>
              </a:buClr>
              <a:buFont typeface="Arial"/>
              <a:buChar char="●"/>
            </a:pPr>
            <a:r>
              <a:rPr b="1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коміт (commit)</a:t>
            </a: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: об’єкт Git, стан всього репозиторію стиснутий в SHA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24292e"/>
              </a:buClr>
              <a:buFont typeface="Arial"/>
              <a:buChar char="●"/>
            </a:pPr>
            <a:r>
              <a:rPr b="1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гілка (branch)</a:t>
            </a: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: невеликий рухомий вказівник на коміт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24292e"/>
              </a:buClr>
              <a:buFont typeface="Arial"/>
              <a:buChar char="●"/>
            </a:pPr>
            <a:r>
              <a:rPr b="1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клон (clone)</a:t>
            </a: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: локальна версія репозиторію, включно з усіма комітами і гілками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24292e"/>
              </a:buClr>
              <a:buFont typeface="Arial"/>
              <a:buChar char="●"/>
            </a:pPr>
            <a:r>
              <a:rPr b="1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віддалений репозиторій (remote):</a:t>
            </a: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 спільний репозиторій, що використовується членами команди для обміну змінами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24292e"/>
              </a:buClr>
              <a:buFont typeface="Arial"/>
              <a:buChar char="●"/>
            </a:pPr>
            <a:r>
              <a:rPr b="1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fork:</a:t>
            </a: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 копія репозиторію іншого користувача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24292e"/>
              </a:buClr>
              <a:buFont typeface="Arial"/>
              <a:buChar char="●"/>
            </a:pPr>
            <a:r>
              <a:rPr b="1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запит на поєднання (pull request):</a:t>
            </a: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 спосіб порівняти і обговорити зміни на гілці з відгуками, коментарями, інтегрованими тестами і т.д.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24292e"/>
              </a:buClr>
              <a:buFont typeface="Arial"/>
              <a:buChar char="●"/>
            </a:pPr>
            <a:r>
              <a:rPr b="1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HEAD:</a:t>
            </a: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 вказівник, що позначає поточну робочу директорію. Може вказувати на різні гілки, теги і коміти з використанням </a:t>
            </a: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git switch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82;p17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  <a:reflection algn="bl" blurRad="0" dir="5400000" dist="38100" endA="0" endPos="30000" fadeDir="5400012" kx="0" ky="0" rotWithShape="0" stPos="0" sy="-100000"/>
          </a:effectLst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73480" y="444960"/>
            <a:ext cx="82584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3000"/>
          </a:bodyPr>
          <a:p>
            <a:pPr indent="0">
              <a:lnSpc>
                <a:spcPct val="125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0" lang="uk" sz="2850" spc="-1" strike="noStrike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</a:rPr>
              <a:t>Налаштування інструментарію</a:t>
            </a:r>
            <a:endParaRPr b="0" lang="en-US" sz="2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73480" y="1152360"/>
            <a:ext cx="82584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Налаштування інформації про користувача для всіх локальних репозиторіїв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config --global user.name "[ім'я]"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Встановлює ім’я користувача, що буде вказано для всіх ваших комітів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config --global user.email "[поштова скринька]"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Встановлює поштову скриньку, що буде вказана для всіх ваших комітів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config --global color.ui auto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Додає допоміжне забарвлення виводу в командній стрічці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89;p18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  <a:reflection algn="bl" blurRad="0" dir="5400000" dist="38100" endA="0" endPos="30000" fadeDir="5400012" kx="0" ky="0" rotWithShape="0" stPos="0" sy="-100000"/>
          </a:effectLst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73480" y="444960"/>
            <a:ext cx="82584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3000"/>
          </a:bodyPr>
          <a:p>
            <a:pPr indent="0">
              <a:lnSpc>
                <a:spcPct val="125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0" lang="uk" sz="2850" spc="-1" strike="noStrike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</a:rPr>
              <a:t>Створення репозиторіїв</a:t>
            </a:r>
            <a:endParaRPr b="0" lang="en-US" sz="2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73480" y="1152360"/>
            <a:ext cx="82584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Для кожного репозиторію створення треба виконати лише один раз, на самому початку: локально створити і завантажити на GitHub, або клонувати існуючий репозиторій.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init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Після виклику </a:t>
            </a: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git init</a:t>
            </a: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, створює посилання з локального репозиторію на пустий репозиторій на GitHub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remote add origin [посилання]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Перетворює існуючу директорію на репозиторій Git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clone [посилання]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Клонує (завантажує) існуючий репозиторій з GitHub, з усіма файлами, гілками і комітами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  <a:reflection algn="bl" blurRad="0" dir="5400000" dist="38100" endA="0" endPos="30000" fadeDir="5400012" kx="0" ky="0" rotWithShape="0" stPos="0" sy="-100000"/>
          </a:effectLst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73480" y="444960"/>
            <a:ext cx="82584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3000"/>
          </a:bodyPr>
          <a:p>
            <a:pPr indent="0">
              <a:lnSpc>
                <a:spcPct val="125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0" lang="uk" sz="2850" spc="-1" strike="noStrike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</a:rPr>
              <a:t>Файл .gitignore</a:t>
            </a:r>
            <a:endParaRPr b="0" lang="en-US" sz="2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73480" y="1152360"/>
            <a:ext cx="82584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Інколи з репозиторію Git варто виключити деякі файли. Це можна зробити, створивши спеціальний файл під назвою </a:t>
            </a:r>
            <a:r>
              <a:rPr b="0" lang="uk" sz="1000" spc="-1" strike="noStrike">
                <a:solidFill>
                  <a:srgbClr val="24292e"/>
                </a:solidFill>
                <a:latin typeface="Courier New"/>
                <a:ea typeface="Courier New"/>
              </a:rPr>
              <a:t>.gitignore</a:t>
            </a: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. Корисні шаблони для </a:t>
            </a:r>
            <a:r>
              <a:rPr b="0" lang="uk" sz="1000" spc="-1" strike="noStrike">
                <a:solidFill>
                  <a:srgbClr val="24292e"/>
                </a:solidFill>
                <a:latin typeface="Courier New"/>
                <a:ea typeface="Courier New"/>
              </a:rPr>
              <a:t>.gitignore</a:t>
            </a: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 файлів можна знайти на </a:t>
            </a:r>
            <a:r>
              <a:rPr b="0" lang="uk" sz="1200" spc="-1" strike="noStrike" u="sng">
                <a:solidFill>
                  <a:srgbClr val="0366d6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2"/>
              </a:rPr>
              <a:t>github.com/github/gitignore</a:t>
            </a: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103;p20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  <a:reflection algn="bl" blurRad="0" dir="5400000" dist="38100" endA="0" endPos="30000" fadeDir="5400012" kx="0" ky="0" rotWithShape="0" stPos="0" sy="-100000"/>
          </a:effectLst>
        </p:spPr>
      </p:pic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73480" y="444960"/>
            <a:ext cx="82584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3000"/>
          </a:bodyPr>
          <a:p>
            <a:pPr indent="0">
              <a:lnSpc>
                <a:spcPct val="125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0" lang="uk" sz="2850" spc="-1" strike="noStrike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</a:rPr>
              <a:t>Гілки</a:t>
            </a:r>
            <a:endParaRPr b="0" lang="en-US" sz="2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73480" y="1152360"/>
            <a:ext cx="82584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Гілки (branches) - важлива частина роботи з Git. Всі коміти будуть додаватися на гілку, на якій ви наразі знаходитесь (checkout). </a:t>
            </a: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git status</a:t>
            </a: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 підкаже поточну гілку.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branch [назва-гілки]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Створює нову гілку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switch -c [назва-гілки]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Переходить на вказану гілку і оновлює робочу директорію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merge [назва-гілки]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Поєднує історію вказаної гілки з поточною. На GitHub операція інколи потребує запиту (pull request)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branch -d [назва-гілки]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Видаляє вказану гілку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10;p2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  <a:reflection algn="bl" blurRad="0" dir="5400000" dist="38100" endA="0" endPos="30000" fadeDir="5400012" kx="0" ky="0" rotWithShape="0" stPos="0" sy="-100000"/>
          </a:effectLst>
        </p:spPr>
      </p:pic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73480" y="444960"/>
            <a:ext cx="82584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3000"/>
          </a:bodyPr>
          <a:p>
            <a:pPr indent="0">
              <a:lnSpc>
                <a:spcPct val="125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0" lang="uk" sz="2850" spc="-1" strike="noStrike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</a:rPr>
              <a:t>Внесення змін</a:t>
            </a:r>
            <a:endParaRPr b="0" lang="en-US" sz="28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73480" y="1152360"/>
            <a:ext cx="82584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Перегляд еволюції файлів проєкту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log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Виводить історію версії поточної гілки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log --follow [назва файлу]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Виводить історію версії вказаного файлу, включно з перейменуваннями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diff [перша-гілка]...[друга-гілка]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200" spc="-1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</a:rPr>
              <a:t>Виводить різницю між двома гілками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uk" sz="1000" spc="-1" strike="noStrike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</a:rPr>
              <a:t>$ git show [коміт]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2023-05-11T17:28:07Z</dcterms:modified>
  <cp:revision>1</cp:revision>
  <dc:subject/>
  <dc:title/>
</cp:coreProperties>
</file>