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7" r:id="rId9"/>
    <p:sldId id="278" r:id="rId10"/>
    <p:sldId id="279" r:id="rId11"/>
    <p:sldId id="283" r:id="rId12"/>
    <p:sldId id="280" r:id="rId13"/>
    <p:sldId id="282" r:id="rId14"/>
    <p:sldId id="281" r:id="rId15"/>
    <p:sldId id="287" r:id="rId16"/>
    <p:sldId id="288" r:id="rId17"/>
    <p:sldId id="286" r:id="rId18"/>
    <p:sldId id="289" r:id="rId19"/>
    <p:sldId id="290" r:id="rId20"/>
    <p:sldId id="291" r:id="rId21"/>
    <p:sldId id="293" r:id="rId22"/>
    <p:sldId id="294" r:id="rId23"/>
    <p:sldId id="29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treetsata@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376" y="2337690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Перше </a:t>
            </a:r>
            <a:r>
              <a:rPr lang="uk-UA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знайомство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80CE821-D098-E197-F8F4-7610269ED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-10755"/>
            <a:ext cx="93865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sz="3500" u="sng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Десятковий</a:t>
            </a:r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7134" y="1567441"/>
          <a:ext cx="11794866" cy="1199414"/>
        </p:xfrm>
        <a:graphic>
          <a:graphicData uri="http://schemas.openxmlformats.org/drawingml/2006/table">
            <a:tbl>
              <a:tblPr/>
              <a:tblGrid>
                <a:gridCol w="589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данных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2A2A2A"/>
                          </a:solidFill>
                          <a:effectLst/>
                        </a:rPr>
                        <a:t>decimal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rgbClr val="2A2A2A"/>
                          </a:solidFill>
                          <a:effectLst/>
                        </a:rPr>
                        <a:t>-79228162514264337593543950335 .. 79228162514264337593543950335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0" y="3259567"/>
            <a:ext cx="102950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Використовується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фінансових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операціях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Точність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28 разряд</a:t>
            </a:r>
            <a:r>
              <a:rPr lang="uk-UA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в!</a:t>
            </a: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A47282-3F2A-0841-8C4E-C7B6C0D8B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Неприпустимий</a:t>
            </a:r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Неправильно заданий тип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часта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роботі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початківця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розробника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Виправте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ситуацію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вкажіть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правильні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для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всіх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оголошених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змінних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замість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трьох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крапок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03462" y="25669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 num1 = +5.5e-2;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num2 = 7.8f;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num3 =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num4 = 2000000000000L;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(num4);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8B0EC74-6E19-421C-6452-2852030D6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-10755"/>
            <a:ext cx="80686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Попередньо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визначені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типи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значень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</a:rPr>
              <a:t>Тип символу.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6039"/>
              </p:ext>
            </p:extLst>
          </p:nvPr>
        </p:nvGraphicFramePr>
        <p:xfrm>
          <a:off x="367101" y="1422192"/>
          <a:ext cx="11479308" cy="925094"/>
        </p:xfrm>
        <a:graphic>
          <a:graphicData uri="http://schemas.openxmlformats.org/drawingml/2006/table">
            <a:tbl>
              <a:tblPr/>
              <a:tblGrid>
                <a:gridCol w="589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</a:t>
                      </a:r>
                      <a:r>
                        <a:rPr lang="ru-RU" sz="1800" dirty="0" err="1">
                          <a:solidFill>
                            <a:srgbClr val="2A2A2A"/>
                          </a:solidFill>
                          <a:effectLst/>
                        </a:rPr>
                        <a:t>даних</a:t>
                      </a:r>
                      <a:endParaRPr lang="ru-RU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solidFill>
                            <a:srgbClr val="2A2A2A"/>
                          </a:solidFill>
                          <a:effectLst/>
                        </a:rPr>
                        <a:t>Діапазон</a:t>
                      </a:r>
                      <a:endParaRPr lang="ru-RU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2A2A2A"/>
                          </a:solidFill>
                          <a:effectLst/>
                        </a:rPr>
                        <a:t>char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rgbClr val="2A2A2A"/>
                          </a:solidFill>
                          <a:effectLst/>
                        </a:rPr>
                        <a:t>Символ </a:t>
                      </a:r>
                      <a:r>
                        <a:rPr lang="ru-RU" dirty="0" err="1">
                          <a:solidFill>
                            <a:srgbClr val="2A2A2A"/>
                          </a:solidFill>
                          <a:effectLst/>
                        </a:rPr>
                        <a:t>Юнікода</a:t>
                      </a:r>
                      <a:r>
                        <a:rPr lang="ru-RU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1" y="3010441"/>
            <a:ext cx="114927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Символьні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літерали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записуються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як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взяті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одинарні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лапки,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наприклад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'А'.</a:t>
            </a:r>
          </a:p>
          <a:p>
            <a:pPr algn="just"/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Крім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того, вони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представлені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вигляді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контрольних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послідовностей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F4D6CCA-AEDF-734A-E3EE-A32303348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192" y="0"/>
            <a:ext cx="91065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 err="1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</a:t>
            </a:r>
            <a:r>
              <a:rPr lang="ru-RU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визначений</a:t>
            </a:r>
            <a:r>
              <a:rPr lang="ru-RU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sz="3500" dirty="0" err="1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посилання</a:t>
            </a:r>
            <a:r>
              <a:rPr lang="ru-RU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ru-RU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</a:t>
            </a:r>
            <a:r>
              <a:rPr lang="en-US" sz="3500" dirty="0">
                <a:solidFill>
                  <a:srgbClr val="5B9BD5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string.</a:t>
            </a:r>
            <a:endParaRPr lang="ru-RU" sz="3500" dirty="0">
              <a:solidFill>
                <a:srgbClr val="5B9BD5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11" y="1635162"/>
            <a:ext cx="1150888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розпізнає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ключове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слово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"за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лаштунками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перетворюється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</a:t>
            </a:r>
            <a:r>
              <a:rPr lang="ru-RU" sz="21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System.String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en-US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Добро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str2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пожаловать!"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str2;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конкатенація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рядків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(str3);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Незважаючи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такий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спосіб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присвоєння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є типом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посилання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. За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лаштунками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об'єкт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поміщається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на кучу, а не на стек, і коли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ви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призначаєте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один рядок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іншому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ви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отримуєте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два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посилання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 на один і той же рядок в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</a:rPr>
              <a:t>. 
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Рисунок 5" descr="file:///c:/users/stree/documents/visual studio 2015/Projects/test3/test3/bin/Debug/test3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15" y="2741239"/>
            <a:ext cx="2924383" cy="140421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09B1BB9-842B-7CDC-7FEF-C928ECDA1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0" y="1851595"/>
            <a:ext cx="80036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\b -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Видалення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попереднього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символу;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\r  -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Повернення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каретки;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 - Перейти на початок нового рядка;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\t  -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Перехід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наступної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позиції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табуляції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\\  -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вивести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зворотній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слеш;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\”  -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Друк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подвійних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лапок “;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\’   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Друк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одинарних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лапок ‘;</a:t>
            </a:r>
          </a:p>
          <a:p>
            <a:pPr fontAlgn="base"/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\0 –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порожньо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fontAlgn="base"/>
            <a:r>
              <a:rPr lang="en-US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\v –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Вертикальні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табуляції</a:t>
            </a:r>
            <a:r>
              <a:rPr lang="ru-RU" sz="21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8180" y="239616"/>
            <a:ext cx="92408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Escape-</a:t>
            </a:r>
            <a:r>
              <a:rPr lang="ru-RU" sz="35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послідовності</a:t>
            </a:r>
            <a:r>
              <a:rPr lang="ru-RU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ru-RU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(для </a:t>
            </a:r>
            <a:r>
              <a:rPr lang="ru-RU" sz="35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оформлення</a:t>
            </a:r>
            <a:r>
              <a:rPr lang="ru-RU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D73D888-D655-5BD5-1307-14F71B8D6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445920"/>
            <a:ext cx="72939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детальний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розгляд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змінних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6" y="1424812"/>
            <a:ext cx="11495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Динамічна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ініціалізація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якості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ініціалізатора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використовувати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будь-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допустимий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момент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оголошення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змінної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включаючи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виклики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методів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літерали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hypotenuse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((s1 * s1) + (s2 * s2));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Неявно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типізовані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локальні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змінні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Неявно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типізована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оголошується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допомогою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слова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повинна бути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негайно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ініціалізована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Для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цієї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змінної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використовує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ініціалізатора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тобто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яким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вона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ініціалізується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4FABAF7-E957-F027-112F-D52950E83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7617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зведення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типів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1181356"/>
            <a:ext cx="115172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Неявні перетворення. </a:t>
            </a:r>
            <a:r>
              <a:rPr lang="uk-UA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Спеціальний синтаксис не потрібен, оскільки перетворення безпечне для типу і дані не втрачаються. Приклади включають перетворення з меншого на більший </a:t>
            </a:r>
            <a:r>
              <a:rPr lang="uk-UA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цілочисельний</a:t>
            </a:r>
            <a:r>
              <a:rPr lang="uk-UA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2147483647;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uk-UA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Явні перетворення (зведення)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необхідно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використовувати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оператор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зведення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Зведення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потрібно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коли при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перетворенні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втрачена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інформація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коли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завершитися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невдачею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причинам. До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включають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числове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тип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із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меншою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точністю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меншим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діапазоном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1234.7;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)x;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Клас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System.Convert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та метод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Parse(</a:t>
            </a:r>
            <a:r>
              <a:rPr lang="en-US" sz="1600" b="1" dirty="0">
                <a:solidFill>
                  <a:srgbClr val="0070C0"/>
                </a:solidFill>
              </a:rPr>
              <a:t>String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(var1 + var2);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"34"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7DCFAEF-46A7-A0EB-7BE7-E9F41B5AD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0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5911" y="135711"/>
            <a:ext cx="7784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Перетворення</a:t>
            </a:r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рядка на число
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8181" y="1195978"/>
            <a:ext cx="11454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 написали код,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додає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одиницю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номера, але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він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знову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працює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:(
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13605" y="246776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"894376.243643"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впевнені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що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помилка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десь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тут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CD8D86-8375-C014-A021-8069F3905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1956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Арифметичні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77391"/>
              </p:ext>
            </p:extLst>
          </p:nvPr>
        </p:nvGraphicFramePr>
        <p:xfrm>
          <a:off x="759189" y="1346270"/>
          <a:ext cx="8363040" cy="5046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5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</a:t>
                      </a:r>
                      <a:endParaRPr lang="ru-RU" sz="17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Действие</a:t>
                      </a:r>
                      <a:endParaRPr lang="ru-RU" sz="17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Додавання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бінарний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Віднімання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бінарний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оператор,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мінус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Множення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бінарний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Ділення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бінарний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Ділення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по модулю,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бінарний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Декремент,</a:t>
                      </a:r>
                      <a:r>
                        <a:rPr lang="ru-RU" sz="17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унарний</a:t>
                      </a:r>
                      <a:r>
                        <a:rPr lang="ru-RU" sz="17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++</a:t>
                      </a:r>
                      <a:endParaRPr lang="ru-RU" sz="2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Інкремент</a:t>
                      </a:r>
                      <a:r>
                        <a:rPr lang="ru-RU" sz="1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ru-RU" sz="17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7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унарний</a:t>
                      </a:r>
                      <a:r>
                        <a:rPr lang="ru-RU" sz="17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F6E8400-6044-5F1F-AB11-0A970C04A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0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49680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присвоєння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639" y="1107583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Давайте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згадаємо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синтаксис: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ім’я_змінної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39" y="1798926"/>
            <a:ext cx="809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х, у,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 = у = z = 100;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Призначте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100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змінним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х, у и z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639" y="262261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sz="25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5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складеного</a:t>
            </a:r>
            <a:r>
              <a:rPr lang="ru-RU" sz="25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5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призначення</a:t>
            </a:r>
            <a:r>
              <a:rPr lang="ru-RU" sz="25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b="1" i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= х + 10; </a:t>
            </a:r>
            <a:r>
              <a:rPr lang="ru-RU" b="1" i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Еквівалентні</a:t>
            </a:r>
            <a:r>
              <a:rPr lang="ru-RU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+= 10;</a:t>
            </a:r>
          </a:p>
          <a:p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 = х - 100; </a:t>
            </a:r>
            <a:r>
              <a:rPr lang="ru-RU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Еквівалентні</a:t>
            </a:r>
            <a:r>
              <a:rPr lang="ru-RU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-= 100;</a:t>
            </a:r>
            <a:b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Складені оператори
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05225"/>
              </p:ext>
            </p:extLst>
          </p:nvPr>
        </p:nvGraphicFramePr>
        <p:xfrm>
          <a:off x="369211" y="5148821"/>
          <a:ext cx="5240628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+=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-=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*=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 /=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%=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&amp;=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|=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^=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880313" y="32139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складеного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записуються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стисло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ніж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нескладені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еквіваленти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Тому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іноді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називають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операторами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скороченого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призначення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сполук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мають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переваги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По-перше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вони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компактні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ніж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нескорочені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аналоги. А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по-друге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дають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ефективний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виконуваний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код, так як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лівий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операнд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оцінюється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тільки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раз. </a:t>
            </a:r>
            <a:b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B7AE19F-83B0-FDF2-1D8C-E09E735A9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8360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Термінологія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028355"/>
            <a:ext cx="117460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Завантажити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офіційного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сайту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Visual Studio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Він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безкоштовний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навчання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індивідуальних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над проектами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відкритим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кодом і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наукових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досліджень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63154" y="1819161"/>
            <a:ext cx="11746077" cy="328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 коду - </a:t>
            </a:r>
            <a:r>
              <a:rPr lang="ru-RU" sz="1400" noProof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з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-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набір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скомпільовані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збірку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(assembly)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бібліотеку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Рішення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складається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декількох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об'єднаних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загальними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бібліотеками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завданнями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Зазвичай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(.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потрібно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допомогою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також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окремий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 (файл .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csproj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Майте на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увазі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відкриєте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окремий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 коду, не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відкриваючи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зможете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запустити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Dependensies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всередині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проекту на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дозволяють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використовувати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сторонній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код.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Метод -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послідовність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Аналогічно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функціям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процедурам і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підпрограмам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мовах.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Клас -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сукупність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складаються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скомпільованих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Простір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набір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пов'язані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з одним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4" y="5235481"/>
            <a:ext cx="11746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Немає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відповідності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між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збірками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просторами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декілька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просторів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і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одного простору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збірках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успішної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каталозі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створюється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підкаталог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bin/Debug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якому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результатом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виявляються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вашої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26918C-9ACD-5AFD-4486-E4E360985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5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42826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Пріоритет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операторів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64829" y="1228801"/>
            <a:ext cx="51271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порядок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частин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виразу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пріоритетом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Пріоритет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промовчанням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згрупувавши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дужках:
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 + 2 * 3; </a:t>
            </a:r>
            <a:r>
              <a:rPr lang="ru-RU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1 + (2 * 3) = 7</a:t>
            </a: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 + 2) * 3; </a:t>
            </a:r>
            <a:r>
              <a:rPr lang="ru-RU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(1 + 2) * 3 = 9</a:t>
            </a:r>
          </a:p>
          <a:p>
            <a:endParaRPr lang="ru-RU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бінарні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ліво-асоціативні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означає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зліва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направо.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становлять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оператор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валідації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(?:),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справа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наліво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34676"/>
              </p:ext>
            </p:extLst>
          </p:nvPr>
        </p:nvGraphicFramePr>
        <p:xfrm>
          <a:off x="163157" y="847868"/>
          <a:ext cx="6557471" cy="6035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45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Категорія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Первинні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(x)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x.y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f(x) a[x] x++ x-- new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typeof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sizeof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checked unchecked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Унарні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- ! ~ ++x --x (T)x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множення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і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ділення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/ %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додавання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і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віднімання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 -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сдвигу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&lt;&lt; &gt;&gt;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відношень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 &gt; &lt;= &gt;= is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Оператори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рівності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== !=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Поразрядний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Поразрядний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XOR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^</a:t>
                      </a:r>
                      <a:endParaRPr lang="ru-RU" sz="18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Поразрядний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Логічний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&amp;&amp;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Логічний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оператор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</a:t>
                      </a:r>
                      <a:endParaRPr lang="en-US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||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валідації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?: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Оператор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призначення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*= /= %= += -= &lt;&lt;= &gt;&gt;= &amp;= ^= |=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4698AC7-CF0C-E254-4933-88A999BE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5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80605"/>
            <a:ext cx="1723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469041"/>
            <a:ext cx="115063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іменована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частина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викликати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частин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необхідно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набір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</a:p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Загальне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виглядає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наступним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чином: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модіфикатори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тип_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return_value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Ім'я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метода ([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Тіло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методу
}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Модифікатори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опціональні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0703D69-0A8F-6062-D8E3-AEBE54DFA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489463"/>
            <a:ext cx="6240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виклик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608463"/>
            <a:ext cx="11506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Вкажіть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повернення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нічого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повертає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вкажіть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Виберіть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ім'я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методу.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приймає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обов'язково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вкажіть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та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ім'я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залиште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дужки ()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порожніми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повертається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присутнім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тілі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методу. Тип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повернення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методу повинен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відповідати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вказаному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return.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Виклик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Напишіть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методу.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Обов'язково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вкажіть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дужки (),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приймає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будь-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передайте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відповідну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відповідного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типу.</a:t>
            </a: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174EEB0-5573-4679-4950-357AF5291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119" y="172125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3500" dirty="0" err="1">
                <a:solidFill>
                  <a:srgbClr val="5B9BD5">
                    <a:lumMod val="75000"/>
                  </a:srgbClr>
                </a:solidFill>
              </a:rPr>
              <a:t>Завдання</a:t>
            </a:r>
            <a:r>
              <a:rPr lang="ru-RU" sz="3500" dirty="0">
                <a:solidFill>
                  <a:srgbClr val="5B9BD5">
                    <a:lumMod val="75000"/>
                  </a:srgbClr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19" y="1029907"/>
            <a:ext cx="11530024" cy="55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Відобразити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способами.
Клас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System.Environment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Напишіть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відображення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інформації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комп'ютер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Відстань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сантиметрах.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Знайдіть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ньому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повних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метрів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якогось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моменту минуло 234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Скільки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повних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тижнів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пройшло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період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Наведено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прямокутник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розмірами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543 х 130 мм.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Скільки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квадратів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стороною 130 мм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нього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вирізати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середнє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арифметичне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чисел.
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квадрат будь-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запитує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два числа та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виводить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екран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суму,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різницю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добуток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частку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запитує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народження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запитує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довжину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сторін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прямокутного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трикутника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потім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гіпотенузу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формулою c = √(a² + b²).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запитує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грошей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доларах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євро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поточним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курсом.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Створіть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запитує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зріст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футах та дюймах, 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потім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перетворює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сантиметри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формулою 1 фут = 30.48 см, 1 дюйм = 2.54 см.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BB7130B-769D-0B23-54A8-6DC75E625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8360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Термінологія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739405"/>
            <a:ext cx="114954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таке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іменована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послідовність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тверджень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uk-UA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 це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називається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C#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Функція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Його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часто так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називають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але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неофіційна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термінологія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Підпрограма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твердження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вірні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зазвичай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 результатом </a:t>
            </a:r>
            <a:r>
              <a:rPr lang="uk-UA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проекту
Solution (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проектів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лише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один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простір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Проект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одного файлу коду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одному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містити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одному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просторі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зазначено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розділі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Залежност</a:t>
            </a:r>
            <a:r>
              <a:rPr lang="uk-UA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проекта в Visual Studio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інші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IDE)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Простори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використання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файлах коду проекту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використання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файлах коду проекту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Збірки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будуть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даному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Простори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цьому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Яка мета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інструкції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початку файлу коду?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Підключає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сторонню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бібліотеку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відкриваючи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можливість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користуватися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її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класами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Усуває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необхідність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програмісту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вказувати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простір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перед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іменами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класів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цього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простору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шляхом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скорочення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знайти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 — результат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мого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проекту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Швидше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все, 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вкладеній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папці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проектів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поточному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каталозі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Нікуди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запускається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не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створюючи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-файла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A03E3E4-68A0-FD0B-60F9-0313B439E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9065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Перший крок
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8087" y="1968864"/>
            <a:ext cx="11157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Будь-яка,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навіть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найскладніша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дорога,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починається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першого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кроку.
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Друк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фрази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консоль 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Заповніть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функції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потім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запустіть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протестуйте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своє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рішення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1883D54-5E2A-44DA-0490-8B2771125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12376" y="2506532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84955" y="2506532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2376" y="3531645"/>
            <a:ext cx="325598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2376" y="4661200"/>
            <a:ext cx="441780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96927" y="4661200"/>
            <a:ext cx="441780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12376" y="1101039"/>
            <a:ext cx="112571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Змінна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частина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комп'ютера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ім'я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деяке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змінюватися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Коли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стирається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ТипДаних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Ідентифікатор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	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Призначення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= 10;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Оголошення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ініціалізація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змінної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:	 	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Оголошення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ініціалізація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					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кількох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змінних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10;				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10, y = 20;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</a:b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157" y="108463"/>
            <a:ext cx="14221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Змінні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82E9CAF-5B8E-9B28-7B99-C62A20902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0002" y="1356190"/>
            <a:ext cx="7024747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sz="2100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почати</a:t>
            </a: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Літери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42900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Підкреслення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_</a:t>
            </a:r>
          </a:p>
          <a:p>
            <a:pPr>
              <a:spcAft>
                <a:spcPts val="1600"/>
              </a:spcAft>
            </a:pP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</a:t>
            </a:r>
            <a:r>
              <a:rPr lang="ru-RU" sz="2100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</a:t>
            </a: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u="sng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почати</a:t>
            </a:r>
            <a:r>
              <a:rPr lang="ru-RU" sz="2100" u="sng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Номери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Дужки, знаки +, =, !, ? и т.д.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використовувати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sz="2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т.д.;</a:t>
            </a:r>
          </a:p>
          <a:p>
            <a:pPr marL="342900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пробіли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0002" y="186639"/>
            <a:ext cx="70247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Імена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змінних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51CC846-A10F-ED99-66B9-F0C0588B9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0002" y="186639"/>
            <a:ext cx="70247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001" y="1101039"/>
            <a:ext cx="1149275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типів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Набір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приймати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об'єкт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екземпляр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цього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маса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допустимо на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ньому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виконувати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Спосіб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об'єктів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оперативній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пам'яті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ru-RU" sz="3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 </a:t>
            </a:r>
            <a:r>
              <a:rPr lang="ru-RU" sz="32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3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типи </a:t>
            </a:r>
            <a:r>
              <a:rPr lang="ru-RU" sz="32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посилань</a:t>
            </a:r>
            <a:endParaRPr lang="ru-RU" sz="32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Концептуальна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відмінність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між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ними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полягає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тому,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зберігає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безпосередньо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тоді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як тип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зберігає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
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зберігаються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місцях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пам'яті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типи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зберігаються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стеку, а типи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посилань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у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керованій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кучі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6808ED5-A3CE-155F-F941-EEEC8C20D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181" y="-10755"/>
            <a:ext cx="9364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</a:t>
            </a:r>
            <a:r>
              <a:rPr lang="ru-RU" sz="3500" u="sng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цілого</a:t>
            </a:r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числа.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3126"/>
              </p:ext>
            </p:extLst>
          </p:nvPr>
        </p:nvGraphicFramePr>
        <p:xfrm>
          <a:off x="383253" y="1570064"/>
          <a:ext cx="10264694" cy="4164531"/>
        </p:xfrm>
        <a:graphic>
          <a:graphicData uri="http://schemas.openxmlformats.org/drawingml/2006/table">
            <a:tbl>
              <a:tblPr/>
              <a:tblGrid>
                <a:gridCol w="450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дани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solidFill>
                            <a:srgbClr val="2A2A2A"/>
                          </a:solidFill>
                          <a:effectLst/>
                        </a:rPr>
                        <a:t>Діапазон</a:t>
                      </a:r>
                      <a:endParaRPr lang="ru-RU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</a:rPr>
                        <a:t>byte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0 .. 255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sbyte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-128 .. 127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</a:rPr>
                        <a:t>short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-32,768 .. 32,767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ushort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0 .. 65,535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</a:rPr>
                        <a:t>int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-2,147,483,648 .. 2,147,483,647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uint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0 .. 4,294,967,295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33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2A2A2A"/>
                          </a:solidFill>
                          <a:effectLst/>
                        </a:rPr>
                        <a:t>long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-9,223,372,036,854,775,808 .. 9,223,372,036,854,775,807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solidFill>
                            <a:srgbClr val="2A2A2A"/>
                          </a:solidFill>
                          <a:effectLst/>
                        </a:rPr>
                        <a:t>ulong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0 .. 18,446,744,073,709,551,615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274B086-A14F-E680-A197-2AFFE19F5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0" y="-10755"/>
            <a:ext cx="9408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Попередньо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визначені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типи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 з </a:t>
            </a:r>
            <a:r>
              <a:rPr lang="ru-RU" sz="3500" u="sng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плаваючою</a:t>
            </a:r>
            <a:r>
              <a:rPr lang="ru-RU" sz="3500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комою.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27731"/>
              </p:ext>
            </p:extLst>
          </p:nvPr>
        </p:nvGraphicFramePr>
        <p:xfrm>
          <a:off x="377924" y="1776832"/>
          <a:ext cx="10264694" cy="1389914"/>
        </p:xfrm>
        <a:graphic>
          <a:graphicData uri="http://schemas.openxmlformats.org/drawingml/2006/table">
            <a:tbl>
              <a:tblPr/>
              <a:tblGrid>
                <a:gridCol w="513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2A2A2A"/>
                          </a:solidFill>
                          <a:effectLst/>
                        </a:rPr>
                        <a:t>Тип </a:t>
                      </a:r>
                      <a:r>
                        <a:rPr lang="ru-RU" sz="1800" dirty="0" err="1">
                          <a:solidFill>
                            <a:srgbClr val="2A2A2A"/>
                          </a:solidFill>
                          <a:effectLst/>
                        </a:rPr>
                        <a:t>даних</a:t>
                      </a:r>
                      <a:endParaRPr lang="ru-RU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err="1">
                          <a:solidFill>
                            <a:srgbClr val="2A2A2A"/>
                          </a:solidFill>
                          <a:effectLst/>
                        </a:rPr>
                        <a:t>Діапазон</a:t>
                      </a:r>
                      <a:endParaRPr lang="ru-RU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2A2A2A"/>
                          </a:solidFill>
                          <a:effectLst/>
                        </a:rPr>
                        <a:t>float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-3,402823e38 .. 3,402823e38 ..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double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-1,79769313486232e308 .. 1,79769313486232e308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180" y="4315480"/>
            <a:ext cx="11498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призначений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менших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із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плаваючою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комою,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потребують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меншої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точності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1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більший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ніж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float,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забезпечує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вищу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точність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коми (15 </a:t>
            </a:r>
            <a:r>
              <a:rPr lang="ru-RU" sz="21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розрядів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570CA8D-F39E-A4BA-8D13-9770AC9B7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98" y="0"/>
            <a:ext cx="873202" cy="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8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11690</TotalTime>
  <Words>2266</Words>
  <Application>Microsoft Office PowerPoint</Application>
  <PresentationFormat>Широкоэкранный</PresentationFormat>
  <Paragraphs>281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199</cp:revision>
  <dcterms:created xsi:type="dcterms:W3CDTF">2017-04-09T05:13:59Z</dcterms:created>
  <dcterms:modified xsi:type="dcterms:W3CDTF">2023-06-21T06:29:33Z</dcterms:modified>
</cp:coreProperties>
</file>