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7" r:id="rId4"/>
    <p:sldId id="268" r:id="rId5"/>
    <p:sldId id="269" r:id="rId6"/>
    <p:sldId id="27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reetsata@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(part 1)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FCD91B1-364F-5FE5-16D9-D31CE0E74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80CEB-6A14-9763-B600-A560432BB3B0}"/>
              </a:ext>
            </a:extLst>
          </p:cNvPr>
          <p:cNvSpPr txBox="1"/>
          <p:nvPr/>
        </p:nvSpPr>
        <p:spPr>
          <a:xfrm>
            <a:off x="7286774" y="4952494"/>
            <a:ext cx="430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Serhii Artemenko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streetsata@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icloud.com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9967DF-D69F-D65D-775A-E1FCA2CF8B49}"/>
              </a:ext>
            </a:extLst>
          </p:cNvPr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Щоб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стати хорошим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розробником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треба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писати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6608" y="113255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Двовимірний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масив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. </a:t>
            </a:r>
            <a:r>
              <a:rPr lang="ru-RU" sz="3300" b="1" dirty="0" err="1">
                <a:solidFill>
                  <a:srgbClr val="0070C0"/>
                </a:solidFill>
                <a:latin typeface="+mn-lt"/>
              </a:rPr>
              <a:t>Завдання</a:t>
            </a:r>
            <a:r>
              <a:rPr lang="ru-RU" sz="3300" b="1" dirty="0">
                <a:solidFill>
                  <a:srgbClr val="0070C0"/>
                </a:solidFill>
                <a:latin typeface="+mn-lt"/>
              </a:rPr>
              <a:t>.
</a:t>
            </a:r>
            <a:endParaRPr lang="ru-RU" sz="3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" y="903642"/>
            <a:ext cx="117258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Заповніть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з 10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числами в </a:t>
            </a:r>
            <a:r>
              <a:rPr lang="ru-RU" dirty="0" err="1"/>
              <a:t>інтервалі</a:t>
            </a:r>
            <a:r>
              <a:rPr lang="ru-RU" dirty="0"/>
              <a:t> [-10..10]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Заданий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а)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розташованого</a:t>
            </a:r>
            <a:r>
              <a:rPr lang="ru-RU" dirty="0"/>
              <a:t> в правому </a:t>
            </a:r>
            <a:r>
              <a:rPr lang="ru-RU" dirty="0" err="1"/>
              <a:t>верхньому</a:t>
            </a:r>
            <a:r>
              <a:rPr lang="ru-RU" dirty="0"/>
              <a:t> кутку </a:t>
            </a:r>
            <a:r>
              <a:rPr lang="ru-RU" dirty="0" err="1"/>
              <a:t>масиву</a:t>
            </a:r>
            <a:r>
              <a:rPr lang="ru-RU" dirty="0"/>
              <a:t>. б)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розташованого</a:t>
            </a:r>
            <a:r>
              <a:rPr lang="ru-RU" dirty="0"/>
              <a:t> в </a:t>
            </a:r>
            <a:r>
              <a:rPr lang="ru-RU" dirty="0" err="1"/>
              <a:t>лівому</a:t>
            </a:r>
            <a:r>
              <a:rPr lang="ru-RU" dirty="0"/>
              <a:t> </a:t>
            </a:r>
            <a:r>
              <a:rPr lang="ru-RU" dirty="0" err="1"/>
              <a:t>нижньому</a:t>
            </a:r>
            <a:r>
              <a:rPr lang="ru-RU" dirty="0"/>
              <a:t> кутку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Складіть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: а) </a:t>
            </a:r>
            <a:r>
              <a:rPr lang="ru-RU" dirty="0" err="1"/>
              <a:t>Заміна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п'ятого</a:t>
            </a:r>
            <a:r>
              <a:rPr lang="ru-RU" dirty="0"/>
              <a:t> рядка </a:t>
            </a:r>
            <a:r>
              <a:rPr lang="ru-RU" dirty="0" err="1"/>
              <a:t>двовимірного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числом 1949; б)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замінює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двовимірного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числом a.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Заповніть</a:t>
            </a:r>
            <a:r>
              <a:rPr lang="ru-RU" dirty="0"/>
              <a:t>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результатами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множення</a:t>
            </a:r>
            <a:r>
              <a:rPr lang="ru-RU" dirty="0"/>
              <a:t> (в </a:t>
            </a:r>
            <a:r>
              <a:rPr lang="ru-RU" dirty="0" err="1"/>
              <a:t>першому</a:t>
            </a:r>
            <a:r>
              <a:rPr lang="ru-RU" dirty="0"/>
              <a:t> рядку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записати</a:t>
            </a:r>
            <a:r>
              <a:rPr lang="ru-RU" dirty="0"/>
              <a:t> </a:t>
            </a:r>
            <a:r>
              <a:rPr lang="ru-RU" dirty="0" err="1"/>
              <a:t>добутки</a:t>
            </a:r>
            <a:r>
              <a:rPr lang="ru-RU" dirty="0"/>
              <a:t> кожного з чисел </a:t>
            </a:r>
            <a:r>
              <a:rPr lang="ru-RU" dirty="0" err="1"/>
              <a:t>від</a:t>
            </a:r>
            <a:r>
              <a:rPr lang="ru-RU" dirty="0"/>
              <a:t> 1 до 9 на 1, в </a:t>
            </a:r>
            <a:r>
              <a:rPr lang="ru-RU" dirty="0" err="1"/>
              <a:t>останньому</a:t>
            </a:r>
            <a:r>
              <a:rPr lang="ru-RU" dirty="0"/>
              <a:t> - 2, ..., а в </a:t>
            </a:r>
            <a:r>
              <a:rPr lang="ru-RU" dirty="0" err="1"/>
              <a:t>останньому</a:t>
            </a:r>
            <a:r>
              <a:rPr lang="ru-RU" dirty="0"/>
              <a:t> - 9).
Задано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r>
              <a:rPr lang="ru-RU" dirty="0" err="1"/>
              <a:t>Відображення</a:t>
            </a:r>
            <a:r>
              <a:rPr lang="ru-RU" dirty="0"/>
              <a:t>: а)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рядка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ru-RU" dirty="0" err="1"/>
              <a:t>останнього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рядка; б)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k-го </a:t>
            </a:r>
            <a:r>
              <a:rPr lang="ru-RU" dirty="0" err="1"/>
              <a:t>стовпця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ru-RU" dirty="0" err="1"/>
              <a:t>нижнього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стовпця</a:t>
            </a:r>
            <a:r>
              <a:rPr lang="ru-RU" dirty="0"/>
              <a:t>.
Заданий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r>
              <a:rPr lang="ru-RU" dirty="0" err="1"/>
              <a:t>Визначити</a:t>
            </a:r>
            <a:r>
              <a:rPr lang="ru-RU" dirty="0"/>
              <a:t>: а) Сума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рядка </a:t>
            </a:r>
            <a:r>
              <a:rPr lang="ru-RU" dirty="0" err="1"/>
              <a:t>масиву</a:t>
            </a:r>
            <a:r>
              <a:rPr lang="ru-RU" dirty="0"/>
              <a:t>; б) Сума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s-го </a:t>
            </a:r>
            <a:r>
              <a:rPr lang="ru-RU" dirty="0" err="1"/>
              <a:t>стовпця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Задано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r>
              <a:rPr lang="ru-RU" dirty="0" err="1"/>
              <a:t>Визначити</a:t>
            </a:r>
            <a:r>
              <a:rPr lang="ru-RU" dirty="0"/>
              <a:t>: а) сума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другого </a:t>
            </a:r>
            <a:r>
              <a:rPr lang="ru-RU" dirty="0" err="1"/>
              <a:t>стовпця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; б) Сума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k-го рядка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Задано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r>
              <a:rPr lang="ru-RU" dirty="0" err="1"/>
              <a:t>Визначити</a:t>
            </a:r>
            <a:r>
              <a:rPr lang="ru-RU" dirty="0"/>
              <a:t>: а) Сума </a:t>
            </a:r>
            <a:r>
              <a:rPr lang="ru-RU" dirty="0" err="1"/>
              <a:t>квадратів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другого рядка </a:t>
            </a:r>
            <a:r>
              <a:rPr lang="ru-RU" dirty="0" err="1"/>
              <a:t>масиву</a:t>
            </a:r>
            <a:r>
              <a:rPr lang="ru-RU" dirty="0"/>
              <a:t>; б) Сума </a:t>
            </a:r>
            <a:r>
              <a:rPr lang="ru-RU" dirty="0" err="1"/>
              <a:t>квадратів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c-го </a:t>
            </a:r>
            <a:r>
              <a:rPr lang="ru-RU" dirty="0" err="1"/>
              <a:t>стовпця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
Задано </a:t>
            </a:r>
            <a:r>
              <a:rPr lang="ru-RU" dirty="0" err="1"/>
              <a:t>двовимірний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</a:t>
            </a:r>
            <a:r>
              <a:rPr lang="ru-RU" dirty="0" err="1"/>
              <a:t>Визначити</a:t>
            </a:r>
            <a:r>
              <a:rPr lang="ru-RU" dirty="0"/>
              <a:t>: а) </a:t>
            </a:r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; б) </a:t>
            </a:r>
            <a:r>
              <a:rPr lang="ru-RU" dirty="0" err="1"/>
              <a:t>Мінімальний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; в)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мінімального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з </a:t>
            </a:r>
            <a:r>
              <a:rPr lang="ru-RU" dirty="0" err="1"/>
              <a:t>мінімальним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, то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самого </a:t>
            </a:r>
            <a:r>
              <a:rPr lang="ru-RU" dirty="0" err="1"/>
              <a:t>нижнього</a:t>
            </a:r>
            <a:r>
              <a:rPr lang="ru-RU" dirty="0"/>
              <a:t> і правого з них; г) </a:t>
            </a:r>
            <a:r>
              <a:rPr lang="ru-RU" dirty="0" err="1"/>
              <a:t>Координати</a:t>
            </a:r>
            <a:r>
              <a:rPr lang="ru-RU" dirty="0"/>
              <a:t> максимального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з </a:t>
            </a:r>
            <a:r>
              <a:rPr lang="ru-RU" dirty="0" err="1"/>
              <a:t>максимальним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, то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самого </a:t>
            </a:r>
            <a:r>
              <a:rPr lang="ru-RU" dirty="0" err="1"/>
              <a:t>верхнього</a:t>
            </a:r>
            <a:r>
              <a:rPr lang="ru-RU" dirty="0"/>
              <a:t> і </a:t>
            </a:r>
            <a:r>
              <a:rPr lang="ru-RU" dirty="0" err="1"/>
              <a:t>крайнього</a:t>
            </a:r>
            <a:r>
              <a:rPr lang="ru-RU" dirty="0"/>
              <a:t> з них.</a:t>
            </a: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7B4F4BD-AD55-A2E2-E802-6EDFD426E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4258022" y="3539276"/>
            <a:ext cx="3443819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02749" y="4367347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41376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500" dirty="0">
                <a:solidFill>
                  <a:schemeClr val="accent1">
                    <a:lumMod val="75000"/>
                  </a:schemeClr>
                </a:solidFill>
              </a:rPr>
              <a:t>Масив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Array (Eng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526" y="1136456"/>
            <a:ext cx="11629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b="1" dirty="0">
                <a:solidFill>
                  <a:schemeClr val="bg2">
                    <a:lumMod val="25000"/>
                  </a:schemeClr>
                </a:solidFill>
              </a:rPr>
              <a:t>Масив - </a:t>
            </a:r>
            <a:r>
              <a:rPr lang="uk-UA" sz="1600" dirty="0">
                <a:solidFill>
                  <a:schemeClr val="bg2">
                    <a:lumMod val="25000"/>
                  </a:schemeClr>
                </a:solidFill>
              </a:rPr>
              <a:t>це </a:t>
            </a:r>
            <a:r>
              <a:rPr lang="uk-UA" sz="1600" b="1" dirty="0">
                <a:solidFill>
                  <a:schemeClr val="bg2">
                    <a:lumMod val="25000"/>
                  </a:schemeClr>
                </a:solidFill>
              </a:rPr>
              <a:t>іменований</a:t>
            </a:r>
            <a:r>
              <a:rPr lang="uk-UA" sz="1600" dirty="0">
                <a:solidFill>
                  <a:schemeClr val="bg2">
                    <a:lumMod val="25000"/>
                  </a:schemeClr>
                </a:solidFill>
              </a:rPr>
              <a:t> набір </a:t>
            </a:r>
            <a:r>
              <a:rPr lang="uk-UA" sz="1600" b="1" dirty="0">
                <a:solidFill>
                  <a:schemeClr val="bg2">
                    <a:lumMod val="25000"/>
                  </a:schemeClr>
                </a:solidFill>
              </a:rPr>
              <a:t>однотипних</a:t>
            </a:r>
            <a:r>
              <a:rPr lang="uk-UA" sz="1600" dirty="0">
                <a:solidFill>
                  <a:schemeClr val="bg2">
                    <a:lumMod val="25000"/>
                  </a:schemeClr>
                </a:solidFill>
              </a:rPr>
              <a:t> змінних, розташованих в пам'яті безпосередньо одна за одною, доступ до яких здійснюється індексом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
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706421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68072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29723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91374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42764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404415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966066" y="404353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51688" y="3539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71208" y="3539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83138" y="3539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2537" y="4357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30886" y="43673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54188" y="43673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95497" y="43325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60709" y="43673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30285" y="43338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290531" y="43572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5066397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7444" y="5087476"/>
            <a:ext cx="14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Фізичні адреси
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1752603" y="4736679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Левая фигурная скобка 27"/>
          <p:cNvSpPr/>
          <p:nvPr/>
        </p:nvSpPr>
        <p:spPr>
          <a:xfrm rot="16200000">
            <a:off x="5604814" y="3001726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329717" y="4778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91368" y="4778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371026" y="4770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3606052" y="5776838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747696" y="5797917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Індекси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4258023" y="5067550"/>
            <a:ext cx="1123052" cy="644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566617" y="2807755"/>
            <a:ext cx="1723914" cy="94440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8708261" y="2828835"/>
            <a:ext cx="144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Значення елементів масиву
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7701841" y="3003371"/>
            <a:ext cx="864776" cy="546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631B283-337F-8E3F-E3AE-54E982036B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/>
        </p:nvSpPr>
        <p:spPr>
          <a:xfrm>
            <a:off x="4692162" y="2964539"/>
            <a:ext cx="684755" cy="308586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576" y="101855"/>
            <a:ext cx="28667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Індекс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масиву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40724" y="3767899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8941" y="957431"/>
            <a:ext cx="11629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Індекс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це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або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примусове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ціле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яке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вказує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певний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.
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7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кругленный прямоугольник 8"/>
          <p:cNvSpPr/>
          <p:nvPr/>
        </p:nvSpPr>
        <p:spPr>
          <a:xfrm>
            <a:off x="1244396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06047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67698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929349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380739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42390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504041" y="3444082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389663" y="293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09183" y="293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21113" y="293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0512" y="3757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8861" y="37678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92163" y="37678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33472" y="3733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98684" y="37678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68260" y="37344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828506" y="37577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223775" y="4466949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365419" y="4488028"/>
            <a:ext cx="14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Фізичні</a:t>
            </a:r>
            <a:r>
              <a:rPr lang="ru-RU" dirty="0"/>
              <a:t> </a:t>
            </a:r>
            <a:r>
              <a:rPr lang="ru-RU" dirty="0" err="1"/>
              <a:t>адреси</a:t>
            </a:r>
            <a:r>
              <a:rPr lang="ru-RU" dirty="0"/>
              <a:t>
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2290578" y="4137231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Левая фигурная скобка 28"/>
          <p:cNvSpPr/>
          <p:nvPr/>
        </p:nvSpPr>
        <p:spPr>
          <a:xfrm rot="16200000">
            <a:off x="6142789" y="2402278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867692" y="4178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9343" y="4178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09001" y="4170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58504" y="5200055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500148" y="5221134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Індекси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968347" y="5106136"/>
            <a:ext cx="138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myArray</a:t>
            </a:r>
            <a:endParaRPr lang="ru-RU" sz="2400" b="1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rot="10800000">
            <a:off x="5018534" y="4559635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018533" y="2346784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107722" y="630124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array[0] = 10;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367698" y="1924037"/>
            <a:ext cx="2747985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358504" y="1941417"/>
            <a:ext cx="273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</a:t>
            </a:r>
            <a:r>
              <a:rPr lang="en-US" b="1" dirty="0" err="1"/>
              <a:t>myArray</a:t>
            </a:r>
            <a:r>
              <a:rPr lang="en-US" dirty="0"/>
              <a:t>
</a:t>
            </a:r>
            <a:endParaRPr lang="ru-RU" b="1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5170933" y="5841525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6A3FD9-F764-D365-819C-89A169BB3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860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Одновимірний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1" y="957431"/>
            <a:ext cx="1162901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Одновимірний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—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який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містить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один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індекс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числових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замовчуванням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встановлюються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на нуль, 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еталонних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- на нуль.
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Індексація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нульова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елементами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індексується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від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до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n-1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можуть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бути будь-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якого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типу,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включаючи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тип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.
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2160" y="4031989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0603" y="3132660"/>
            <a:ext cx="3060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en-US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en-US" dirty="0">
                <a:latin typeface="Calibri,sans-serif"/>
              </a:rPr>
              <a:t>- </a:t>
            </a:r>
            <a:r>
              <a:rPr lang="ru-RU" dirty="0">
                <a:latin typeface="Calibri,sans-serif"/>
              </a:rPr>
              <a:t>Тип </a:t>
            </a:r>
            <a:r>
              <a:rPr lang="ru-RU" dirty="0" err="1">
                <a:latin typeface="Calibri,sans-serif"/>
              </a:rPr>
              <a:t>елементів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масиву</a:t>
            </a:r>
            <a:r>
              <a:rPr lang="ru-RU" dirty="0">
                <a:latin typeface="Calibri,sans-serif"/>
              </a:rPr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7574" y="3132660"/>
            <a:ext cx="1313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,sans-serif"/>
              </a:rPr>
              <a:t>Ім'я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масиву</a:t>
            </a:r>
            <a:r>
              <a:rPr lang="ru-RU" dirty="0">
                <a:latin typeface="Calibri,sans-serif"/>
              </a:rPr>
              <a:t>
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3226" y="3132660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[3] - </a:t>
            </a:r>
            <a:r>
              <a:rPr lang="ru-RU" dirty="0" err="1">
                <a:latin typeface="Calibri,sans-serif"/>
              </a:rPr>
              <a:t>Кількість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елементів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масиву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603" y="5117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Calibri,sans-serif"/>
              </a:rPr>
              <a:t>Квадратні</a:t>
            </a:r>
            <a:r>
              <a:rPr lang="ru-RU" dirty="0">
                <a:latin typeface="Calibri,sans-serif"/>
              </a:rPr>
              <a:t> дужки </a:t>
            </a:r>
            <a:r>
              <a:rPr lang="ru-RU" dirty="0" err="1">
                <a:latin typeface="Calibri,sans-serif"/>
              </a:rPr>
              <a:t>вказують</a:t>
            </a:r>
            <a:r>
              <a:rPr lang="ru-RU" dirty="0">
                <a:latin typeface="Calibri,sans-serif"/>
              </a:rPr>
              <a:t> на те, </a:t>
            </a:r>
            <a:r>
              <a:rPr lang="ru-RU" dirty="0" err="1">
                <a:latin typeface="Calibri,sans-serif"/>
              </a:rPr>
              <a:t>що</a:t>
            </a:r>
            <a:r>
              <a:rPr lang="ru-RU" dirty="0">
                <a:latin typeface="Calibri,sans-serif"/>
              </a:rPr>
              <a:t>, </a:t>
            </a:r>
            <a:endParaRPr lang="ru-RU" dirty="0"/>
          </a:p>
          <a:p>
            <a:r>
              <a:rPr lang="ru-RU" dirty="0" err="1">
                <a:latin typeface="Calibri,sans-serif"/>
              </a:rPr>
              <a:t>що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змінна</a:t>
            </a:r>
            <a:r>
              <a:rPr lang="ru-RU" dirty="0">
                <a:latin typeface="Calibri,sans-serif"/>
              </a:rPr>
              <a:t> </a:t>
            </a:r>
            <a:r>
              <a:rPr lang="en-US" b="1" dirty="0" err="1">
                <a:latin typeface="Calibri,sans-serif"/>
              </a:rPr>
              <a:t>myArray</a:t>
            </a:r>
            <a:r>
              <a:rPr lang="en-US" dirty="0">
                <a:latin typeface="Calibri,sans-serif"/>
              </a:rPr>
              <a:t> </a:t>
            </a:r>
            <a:r>
              <a:rPr lang="ru-RU" dirty="0">
                <a:latin typeface="Calibri,sans-serif"/>
              </a:rPr>
              <a:t>типу </a:t>
            </a:r>
            <a:r>
              <a:rPr lang="ru-RU" dirty="0" err="1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ru-RU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ru-RU" dirty="0">
                <a:latin typeface="Calibri,sans-serif"/>
              </a:rPr>
              <a:t>- </a:t>
            </a:r>
            <a:r>
              <a:rPr lang="ru-RU" dirty="0" err="1">
                <a:latin typeface="Calibri,sans-serif"/>
              </a:rPr>
              <a:t>масив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46603" y="5394818"/>
            <a:ext cx="2572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,sans-serif"/>
              </a:rPr>
              <a:t>вираз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створення</a:t>
            </a:r>
            <a:r>
              <a:rPr lang="ru-RU" dirty="0">
                <a:latin typeface="Calibri,sans-serif"/>
              </a:rPr>
              <a:t> </a:t>
            </a:r>
            <a:r>
              <a:rPr lang="ru-RU" dirty="0" err="1">
                <a:latin typeface="Calibri,sans-serif"/>
              </a:rPr>
              <a:t>масиву</a:t>
            </a:r>
            <a:r>
              <a:rPr lang="ru-RU" dirty="0">
                <a:latin typeface="Calibri,sans-serif"/>
              </a:rPr>
              <a:t>
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259276" y="3566018"/>
            <a:ext cx="1183171" cy="57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217459" y="3469379"/>
            <a:ext cx="10757" cy="67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8455511" y="3469379"/>
            <a:ext cx="193637" cy="555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732564" y="4555209"/>
            <a:ext cx="1418379" cy="527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Левая фигурная скобка 19"/>
          <p:cNvSpPr/>
          <p:nvPr/>
        </p:nvSpPr>
        <p:spPr>
          <a:xfrm rot="16200000">
            <a:off x="7159750" y="3942812"/>
            <a:ext cx="310906" cy="1549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1" idx="0"/>
          </p:cNvCxnSpPr>
          <p:nvPr/>
        </p:nvCxnSpPr>
        <p:spPr>
          <a:xfrm flipH="1" flipV="1">
            <a:off x="7401261" y="4959279"/>
            <a:ext cx="531399" cy="435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7904EDE-27CE-406F-51BB-29093706C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42860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Одновимірний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22456"/>
            <a:ext cx="10754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створити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іменем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типу байт </a:t>
            </a:r>
            <a:r>
              <a:rPr lang="uk-UA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розмірністю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3
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10;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присвоїти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елементу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індексом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20;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присвоїти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елементу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індексом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1
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30;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Присвоєння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елементу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індексом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2
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Друкувати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растрового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масиву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за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індексом</a:t>
            </a:r>
            <a:endParaRPr lang="ru-RU" sz="1600" dirty="0"/>
          </a:p>
        </p:txBody>
      </p:sp>
      <p:pic>
        <p:nvPicPr>
          <p:cNvPr id="4" name="Рисунок 3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65" y="2219180"/>
            <a:ext cx="2253618" cy="16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57" y="4830184"/>
            <a:ext cx="1134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FF0000"/>
                </a:solidFill>
              </a:rPr>
              <a:t>Важливо</a:t>
            </a:r>
            <a:r>
              <a:rPr lang="ru-RU" sz="2400" b="1" dirty="0">
                <a:solidFill>
                  <a:srgbClr val="FF0000"/>
                </a:solidFill>
              </a:rPr>
              <a:t>! </a:t>
            </a:r>
            <a:r>
              <a:rPr lang="ru-RU" sz="2400" b="1" dirty="0" err="1">
                <a:solidFill>
                  <a:srgbClr val="FF0000"/>
                </a:solidFill>
              </a:rPr>
              <a:t>Якщо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значення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індексатора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перевищує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довжину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масиву</a:t>
            </a:r>
            <a:r>
              <a:rPr lang="ru-RU" sz="2400" b="1" dirty="0">
                <a:solidFill>
                  <a:srgbClr val="FF0000"/>
                </a:solidFill>
              </a:rPr>
              <a:t>, робиться </a:t>
            </a:r>
            <a:r>
              <a:rPr lang="ru-RU" sz="2400" b="1" dirty="0" err="1">
                <a:solidFill>
                  <a:srgbClr val="FF0000"/>
                </a:solidFill>
              </a:rPr>
              <a:t>виняток</a:t>
            </a:r>
            <a:r>
              <a:rPr lang="ru-RU" sz="2400" b="1" dirty="0">
                <a:solidFill>
                  <a:srgbClr val="FF0000"/>
                </a:solidFill>
              </a:rPr>
              <a:t>! 
</a:t>
            </a:r>
          </a:p>
        </p:txBody>
      </p:sp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66B3AE3-02CA-CB22-62DD-7F2BA3BC5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652287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Методи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створення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та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ініціалізації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одновимірних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</a:rPr>
              <a:t>масивів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167916"/>
            <a:ext cx="12028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створити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іменем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типу байт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розмірністю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3
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створити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іменем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типу байт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розмірністю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3
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Відразу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ініціалізуємо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допомогою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значень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
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створити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масив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іменем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байтового типу без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зазначення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розмірності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Відразу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ініціалізуємо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за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допомогою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значень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
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1, 2, 3 };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Скорочене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написання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та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ініціалізація</a:t>
            </a:r>
            <a:endParaRPr lang="ru-RU" sz="1400" dirty="0"/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C6E30F-01C3-3A29-7E2C-A11DA7A6A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7973" y="145528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>
                <a:solidFill>
                  <a:schemeClr val="accent1">
                    <a:lumMod val="75000"/>
                  </a:schemeClr>
                </a:solidFill>
              </a:rPr>
              <a:t>Одновимірний масив. Завдання.
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73" y="1426038"/>
            <a:ext cx="11689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Заповніть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восьми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наступними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перший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- 37,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другий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- 0,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третій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- 50,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четвертий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- 46,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п'ятий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- 34,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шостий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- 46,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сьомий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- 0, 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восьмий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- 13.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Відобразити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екрані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призначений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висоти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дванадцяти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чоловік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Використовуючи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випадкові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числа,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заповніть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цілими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діапазоні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163 до 190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включно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Присвоюються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початкові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1, 2, 3,... , до 10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елементам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відобразити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парним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індексом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Створіть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розмірністю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відобразіть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зворотному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порядку.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ССтворіть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розмірністю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12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підсумуйте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Підсумовування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робиться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тілі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петлі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for.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використовуються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якості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початкових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значень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вводяться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програму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користувачем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клавіатури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
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зберігається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інформація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про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опір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кожного з 20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електричного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кола.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з'єднуються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паралельно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Визначити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загальний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опір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ланцюга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(1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R(1) +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R(2)…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 /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R(n)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З'ясуємо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чи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правда,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сума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невід'ємним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числом.
Заданий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Поміняйте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місцями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а)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другий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п'ятий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б) m-й і n-й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елементи</a:t>
            </a:r>
            <a:r>
              <a:rPr lang="ru-RU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8F8D8C3-FFD8-02AA-426A-E9EEA35C03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59487" y="1670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</a:rPr>
              <a:t>Багатовимірні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500" b="1" dirty="0" err="1">
                <a:solidFill>
                  <a:schemeClr val="accent1">
                    <a:lumMod val="75000"/>
                  </a:schemeClr>
                </a:solidFill>
              </a:rPr>
              <a:t>масиви</a:t>
            </a:r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
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9487" y="1018851"/>
            <a:ext cx="6540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Багатовимірні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–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більше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одного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індексу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71667" y="1581078"/>
            <a:ext cx="239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Багатовимірні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30916" y="2387001"/>
            <a:ext cx="1432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Прямокутні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.</a:t>
            </a: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Двовимірні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30106" y="239297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Зубчасті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0916" y="3016487"/>
            <a:ext cx="2879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містять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кілька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
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розміри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всі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рядки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мають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однакову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довжину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.
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30106" y="2955205"/>
            <a:ext cx="3363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які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містять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кілька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внутрішніх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масивів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кожен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з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яких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може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мати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свою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унікальну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верхню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межу. 
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3398"/>
              </p:ext>
            </p:extLst>
          </p:nvPr>
        </p:nvGraphicFramePr>
        <p:xfrm>
          <a:off x="1798625" y="4697862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04264"/>
              </p:ext>
            </p:extLst>
          </p:nvPr>
        </p:nvGraphicFramePr>
        <p:xfrm>
          <a:off x="6630106" y="4785716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0696"/>
              </p:ext>
            </p:extLst>
          </p:nvPr>
        </p:nvGraphicFramePr>
        <p:xfrm>
          <a:off x="8336956" y="4785715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>
            <a:stCxn id="4" idx="2"/>
            <a:endCxn id="11" idx="0"/>
          </p:cNvCxnSpPr>
          <p:nvPr/>
        </p:nvCxnSpPr>
        <p:spPr>
          <a:xfrm flipH="1">
            <a:off x="2346946" y="1950410"/>
            <a:ext cx="2524473" cy="4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2"/>
            <a:endCxn id="12" idx="0"/>
          </p:cNvCxnSpPr>
          <p:nvPr/>
        </p:nvCxnSpPr>
        <p:spPr>
          <a:xfrm>
            <a:off x="4871419" y="1950410"/>
            <a:ext cx="2256580" cy="44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6AA3DE8-4F75-011C-E09E-110D7F780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/>
          <p:cNvSpPr/>
          <p:nvPr/>
        </p:nvSpPr>
        <p:spPr>
          <a:xfrm>
            <a:off x="3742499" y="3316899"/>
            <a:ext cx="32273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91761" y="102497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 err="1">
                <a:solidFill>
                  <a:srgbClr val="0070C0"/>
                </a:solidFill>
              </a:rPr>
              <a:t>Двовимірний</a:t>
            </a:r>
            <a:r>
              <a:rPr lang="ru-RU" sz="3500" b="1" dirty="0">
                <a:solidFill>
                  <a:srgbClr val="0070C0"/>
                </a:solidFill>
              </a:rPr>
              <a:t> </a:t>
            </a:r>
            <a:r>
              <a:rPr lang="ru-RU" sz="3500" b="1" dirty="0" err="1">
                <a:solidFill>
                  <a:srgbClr val="0070C0"/>
                </a:solidFill>
              </a:rPr>
              <a:t>масив</a:t>
            </a:r>
            <a:r>
              <a:rPr lang="ru-RU" sz="3500" b="1" dirty="0">
                <a:solidFill>
                  <a:srgbClr val="0070C0"/>
                </a:solidFill>
              </a:rPr>
              <a:t>
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1761" y="975821"/>
            <a:ext cx="1071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Двовимірний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це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прямокутний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,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який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містить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 два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індекси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1761" y="155956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[4, 3];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4338"/>
              </p:ext>
            </p:extLst>
          </p:nvPr>
        </p:nvGraphicFramePr>
        <p:xfrm>
          <a:off x="1335253" y="2946499"/>
          <a:ext cx="5111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40999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4773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3244" y="246350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91008" y="2927873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1008" y="3309749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1008" y="3693411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1008" y="4089617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66788" y="2463501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Правий</a:t>
            </a:r>
            <a:r>
              <a:rPr lang="ru-RU" b="1" dirty="0"/>
              <a:t> </a:t>
            </a:r>
            <a:r>
              <a:rPr lang="ru-RU" b="1" dirty="0" err="1"/>
              <a:t>індекс</a:t>
            </a:r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1761" y="4821220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Лівий</a:t>
            </a:r>
            <a:r>
              <a:rPr lang="ru-RU" b="1" dirty="0"/>
              <a:t> </a:t>
            </a:r>
            <a:r>
              <a:rPr lang="ru-RU" b="1" dirty="0" err="1"/>
              <a:t>індекс</a:t>
            </a:r>
            <a:endParaRPr lang="ru-RU" b="1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24510" y="2648167"/>
            <a:ext cx="559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0"/>
            <a:endCxn id="15" idx="2"/>
          </p:cNvCxnSpPr>
          <p:nvPr/>
        </p:nvCxnSpPr>
        <p:spPr>
          <a:xfrm flipV="1">
            <a:off x="1152373" y="4458949"/>
            <a:ext cx="0" cy="362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789114" y="487314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[1][1] 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3701262" y="3553487"/>
            <a:ext cx="10758" cy="150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049843" y="3074018"/>
            <a:ext cx="50525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table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 = 0; t &lt; 3; ++t)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++i)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table[t, i] = (t * 4) + i + 1;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(table[t,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31" name="Рисунок 30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21" y="1744231"/>
            <a:ext cx="2149737" cy="168025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5212684-8A2D-6F32-BFD3-8ADCB8A89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69" y="0"/>
            <a:ext cx="141753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1221</Words>
  <Application>Microsoft Office PowerPoint</Application>
  <PresentationFormat>Широкоэкранный</PresentationFormat>
  <Paragraphs>147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Calibri,sans-serif</vt:lpstr>
      <vt:lpstr>Consolas</vt:lpstr>
      <vt:lpstr>Consolas,sans-serif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Serhii Artemenko</cp:lastModifiedBy>
  <cp:revision>59</cp:revision>
  <dcterms:created xsi:type="dcterms:W3CDTF">2017-04-09T05:13:59Z</dcterms:created>
  <dcterms:modified xsi:type="dcterms:W3CDTF">2023-06-12T16:12:50Z</dcterms:modified>
</cp:coreProperties>
</file>