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08.06.2023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reetsata@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 (</a:t>
            </a:r>
            <a:r>
              <a:rPr lang="uk-UA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цикли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FCD91B1-364F-5FE5-16D9-D31CE0E74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580CEB-6A14-9763-B600-A560432BB3B0}"/>
              </a:ext>
            </a:extLst>
          </p:cNvPr>
          <p:cNvSpPr txBox="1"/>
          <p:nvPr/>
        </p:nvSpPr>
        <p:spPr>
          <a:xfrm>
            <a:off x="7286774" y="4952494"/>
            <a:ext cx="430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Serhii Artemenko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streetsata@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icloud.com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9967DF-D69F-D65D-775A-E1FCA2CF8B49}"/>
              </a:ext>
            </a:extLst>
          </p:cNvPr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Щоб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стати хорошим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розробником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треба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писати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8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Нескінченні</a:t>
            </a:r>
            <a:r>
              <a:rPr lang="ru-RU" sz="33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цикли. </a:t>
            </a:r>
            <a:r>
              <a:rPr lang="ru-RU" sz="33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sz="33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3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переходів</a:t>
            </a:r>
            <a:r>
              <a:rPr lang="ru-RU" sz="33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endParaRPr lang="ru-RU" sz="35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07" y="772167"/>
            <a:ext cx="106978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(;;)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{} </a:t>
            </a:r>
            <a:r>
              <a:rPr lang="ru-RU" sz="14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B050"/>
                </a:solidFill>
              </a:rPr>
              <a:t>Слід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ru-RU" sz="1400" dirty="0" err="1">
                <a:solidFill>
                  <a:srgbClr val="00B050"/>
                </a:solidFill>
              </a:rPr>
              <a:t>зазначити</a:t>
            </a:r>
            <a:r>
              <a:rPr lang="ru-RU" sz="1400" dirty="0">
                <a:solidFill>
                  <a:srgbClr val="00B050"/>
                </a:solidFill>
              </a:rPr>
              <a:t>, </a:t>
            </a:r>
            <a:r>
              <a:rPr lang="ru-RU" sz="1400" dirty="0" err="1">
                <a:solidFill>
                  <a:srgbClr val="00B050"/>
                </a:solidFill>
              </a:rPr>
              <a:t>що</a:t>
            </a:r>
            <a:r>
              <a:rPr lang="ru-RU" sz="1400" dirty="0">
                <a:solidFill>
                  <a:srgbClr val="00B050"/>
                </a:solidFill>
              </a:rPr>
              <a:t> будь-яку з </a:t>
            </a:r>
            <a:r>
              <a:rPr lang="ru-RU" sz="1400" dirty="0" err="1">
                <a:solidFill>
                  <a:srgbClr val="00B050"/>
                </a:solidFill>
              </a:rPr>
              <a:t>трьох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ru-RU" sz="1400" dirty="0" err="1">
                <a:solidFill>
                  <a:srgbClr val="00B050"/>
                </a:solidFill>
              </a:rPr>
              <a:t>частин</a:t>
            </a:r>
            <a:r>
              <a:rPr lang="ru-RU" sz="1400" dirty="0">
                <a:solidFill>
                  <a:srgbClr val="00B050"/>
                </a:solidFill>
              </a:rPr>
              <a:t> циклу </a:t>
            </a:r>
            <a:r>
              <a:rPr lang="ru-RU" sz="1400" dirty="0" err="1">
                <a:solidFill>
                  <a:srgbClr val="00B050"/>
                </a:solidFill>
              </a:rPr>
              <a:t>for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ru-RU" sz="1400" dirty="0" err="1">
                <a:solidFill>
                  <a:srgbClr val="00B050"/>
                </a:solidFill>
              </a:rPr>
              <a:t>можна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ru-RU" sz="1400" dirty="0" err="1">
                <a:solidFill>
                  <a:srgbClr val="00B050"/>
                </a:solidFill>
              </a:rPr>
              <a:t>пропустити</a:t>
            </a:r>
            <a:r>
              <a:rPr lang="ru-RU" sz="1400" dirty="0">
                <a:solidFill>
                  <a:srgbClr val="00B050"/>
                </a:solidFill>
              </a:rPr>
              <a:t>:</a:t>
            </a:r>
            <a:r>
              <a:rPr lang="en-US" sz="1400" dirty="0"/>
              <a:t>.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/>
              <a:t>Оператор </a:t>
            </a:r>
            <a:r>
              <a:rPr lang="en-US" sz="1400" b="1" dirty="0">
                <a:solidFill>
                  <a:srgbClr val="0070C0"/>
                </a:solidFill>
              </a:rPr>
              <a:t>break 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sz="1400" dirty="0" err="1"/>
              <a:t>Завершує</a:t>
            </a:r>
            <a:r>
              <a:rPr lang="ru-RU" sz="1400" dirty="0"/>
              <a:t> </a:t>
            </a:r>
            <a:r>
              <a:rPr lang="ru-RU" sz="1400" dirty="0" err="1"/>
              <a:t>виконання</a:t>
            </a:r>
            <a:r>
              <a:rPr lang="ru-RU" sz="1400" dirty="0"/>
              <a:t> </a:t>
            </a:r>
            <a:r>
              <a:rPr lang="ru-RU" sz="1400" dirty="0" err="1"/>
              <a:t>тіла</a:t>
            </a:r>
            <a:r>
              <a:rPr lang="ru-RU" sz="1400" dirty="0"/>
              <a:t> циклу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 &gt; 6)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1234567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/>
              <a:t>Оператор </a:t>
            </a:r>
            <a:r>
              <a:rPr lang="en-US" sz="1400" b="1" dirty="0">
                <a:solidFill>
                  <a:srgbClr val="0070C0"/>
                </a:solidFill>
              </a:rPr>
              <a:t>continue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sz="1400" dirty="0" err="1"/>
              <a:t>Ігнорує</a:t>
            </a:r>
            <a:r>
              <a:rPr lang="ru-RU" sz="1400" dirty="0"/>
              <a:t> </a:t>
            </a:r>
            <a:r>
              <a:rPr lang="ru-RU" sz="1400" dirty="0" err="1"/>
              <a:t>решту</a:t>
            </a:r>
            <a:r>
              <a:rPr lang="ru-RU" sz="1400" dirty="0"/>
              <a:t> </a:t>
            </a:r>
            <a:r>
              <a:rPr lang="ru-RU" sz="1400" dirty="0" err="1"/>
              <a:t>тверджень</a:t>
            </a:r>
            <a:r>
              <a:rPr lang="ru-RU" sz="1400" dirty="0"/>
              <a:t> у </a:t>
            </a:r>
            <a:r>
              <a:rPr lang="ru-RU" sz="1400" dirty="0" err="1"/>
              <a:t>циклі</a:t>
            </a:r>
            <a:r>
              <a:rPr lang="ru-RU" sz="1400" dirty="0"/>
              <a:t> та </a:t>
            </a:r>
            <a:r>
              <a:rPr lang="ru-RU" sz="1400" dirty="0" err="1"/>
              <a:t>передчасно</a:t>
            </a:r>
            <a:r>
              <a:rPr lang="ru-RU" sz="1400" dirty="0"/>
              <a:t> </a:t>
            </a:r>
            <a:r>
              <a:rPr lang="ru-RU" sz="1400" dirty="0" err="1"/>
              <a:t>запускає</a:t>
            </a:r>
            <a:r>
              <a:rPr lang="ru-RU" sz="1400" dirty="0"/>
              <a:t> </a:t>
            </a:r>
            <a:r>
              <a:rPr lang="ru-RU" sz="1400" dirty="0" err="1"/>
              <a:t>наступну</a:t>
            </a:r>
            <a:r>
              <a:rPr lang="ru-RU" sz="1400" dirty="0"/>
              <a:t> </a:t>
            </a:r>
            <a:r>
              <a:rPr lang="ru-RU" sz="1400" dirty="0" err="1"/>
              <a:t>ітерацію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% 2) == 0)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solidFill>
                  <a:srgbClr val="2B91AF"/>
                </a:solidFill>
                <a:latin typeface="Consolas" panose="020B0609020204030204" pitchFamily="49" charset="0"/>
              </a:rPr>
              <a:t>  Console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.Write(i + </a:t>
            </a:r>
            <a:r>
              <a:rPr lang="it-IT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it-IT" sz="1200" dirty="0">
                <a:solidFill>
                  <a:srgbClr val="008000"/>
                </a:solidFill>
                <a:latin typeface="Consolas" panose="020B0609020204030204" pitchFamily="49" charset="0"/>
              </a:rPr>
              <a:t>// 1 3 5 7 9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/>
              <a:t>Оператор </a:t>
            </a:r>
            <a:r>
              <a:rPr lang="en-US" sz="1400" b="1" dirty="0" err="1">
                <a:solidFill>
                  <a:srgbClr val="0070C0"/>
                </a:solidFill>
              </a:rPr>
              <a:t>goto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sz="1400" dirty="0" err="1"/>
              <a:t>Перехід</a:t>
            </a:r>
            <a:r>
              <a:rPr lang="ru-RU" sz="1400" dirty="0"/>
              <a:t> до </a:t>
            </a:r>
            <a:r>
              <a:rPr lang="ru-RU" sz="1400" dirty="0" err="1"/>
              <a:t>мітки</a:t>
            </a:r>
            <a:r>
              <a:rPr lang="ru-RU" sz="1400" dirty="0"/>
              <a:t> (</a:t>
            </a:r>
            <a:r>
              <a:rPr lang="ru-RU" sz="1400" dirty="0" err="1"/>
              <a:t>позначеної</a:t>
            </a:r>
            <a:r>
              <a:rPr lang="ru-RU" sz="1400" dirty="0"/>
              <a:t> </a:t>
            </a:r>
            <a:r>
              <a:rPr lang="ru-RU" sz="1400" dirty="0" err="1"/>
              <a:t>суфіксом</a:t>
            </a:r>
            <a:r>
              <a:rPr lang="ru-RU" sz="1400" dirty="0"/>
              <a:t> </a:t>
            </a:r>
            <a:r>
              <a:rPr lang="ru-RU" sz="1400" dirty="0" err="1"/>
              <a:t>двокрапки</a:t>
            </a:r>
            <a:r>
              <a:rPr lang="ru-RU" sz="1400" dirty="0"/>
              <a:t>) </a:t>
            </a:r>
            <a:r>
              <a:rPr lang="ru-RU" sz="1400" dirty="0" err="1"/>
              <a:t>всередині</a:t>
            </a:r>
            <a:r>
              <a:rPr lang="ru-RU" sz="1400" dirty="0"/>
              <a:t> блоку </a:t>
            </a:r>
            <a:r>
              <a:rPr lang="ru-RU" sz="1400" dirty="0" err="1"/>
              <a:t>операторів</a:t>
            </a:r>
            <a:r>
              <a:rPr lang="ru-RU" sz="1400" dirty="0"/>
              <a:t>
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StartLoop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5)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200" dirty="0">
                <a:solidFill>
                  <a:srgbClr val="2B91AF"/>
                </a:solidFill>
                <a:latin typeface="Consolas" panose="020B0609020204030204" pitchFamily="49" charset="0"/>
              </a:rPr>
              <a:t>  Console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.Write(i + </a:t>
            </a:r>
            <a:r>
              <a:rPr lang="it-IT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it-IT" sz="1200" dirty="0">
                <a:solidFill>
                  <a:srgbClr val="008000"/>
                </a:solidFill>
                <a:latin typeface="Consolas" panose="020B0609020204030204" pitchFamily="49" charset="0"/>
              </a:rPr>
              <a:t>// 1 2 3 4 5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StartLoop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5E3B985-ABD3-75B7-4CA4-F641260DC9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1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4185" y="156286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 </a:t>
            </a:r>
            <a:r>
              <a:rPr lang="en-US" sz="35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foreach</a:t>
            </a:r>
            <a:endParaRPr lang="ru-RU" sz="35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989" y="1031221"/>
            <a:ext cx="9782801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</a:t>
            </a:r>
            <a:r>
              <a:rPr lang="ru-RU" sz="28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foreach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циклічний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перегляд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елементів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колекції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яка є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групою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об'єктів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400" dirty="0"/>
              <a:t>Синтаксис:</a:t>
            </a:r>
          </a:p>
          <a:p>
            <a:pPr>
              <a:lnSpc>
                <a:spcPct val="90000"/>
              </a:lnSpc>
            </a:pP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foreach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(</a:t>
            </a:r>
            <a:r>
              <a:rPr lang="ru-RU" sz="2000" b="1" dirty="0"/>
              <a:t>тип</a:t>
            </a:r>
            <a:r>
              <a:rPr lang="ru-RU" sz="2000" dirty="0"/>
              <a:t> </a:t>
            </a:r>
            <a:r>
              <a:rPr lang="ru-RU" sz="2000" dirty="0" err="1"/>
              <a:t>им’я_змінної_цикла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ru-RU" sz="2000" dirty="0"/>
              <a:t> </a:t>
            </a:r>
            <a:r>
              <a:rPr lang="ru-RU" sz="2000" b="1" dirty="0" err="1"/>
              <a:t>колекція</a:t>
            </a:r>
            <a:r>
              <a:rPr lang="ru-RU" sz="2000" dirty="0"/>
              <a:t>)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  оператор;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Приклад:				</a:t>
            </a:r>
            <a:r>
              <a:rPr lang="en-US" sz="2400" dirty="0"/>
              <a:t>	</a:t>
            </a:r>
            <a:r>
              <a:rPr lang="ru-RU" sz="2400" dirty="0"/>
              <a:t>Результат: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“framework"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6" name="Рисунок 5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73" y="4127565"/>
            <a:ext cx="2880320" cy="2429185"/>
          </a:xfrm>
          <a:prstGeom prst="rect">
            <a:avLst/>
          </a:prstGeom>
        </p:spPr>
      </p:pic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0EBFF95-3FEF-BEC0-F337-B56525C30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9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41154" y="139850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 циклу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foreach</a:t>
            </a:r>
            <a:endParaRPr lang="ru-RU" sz="35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154" y="1014785"/>
            <a:ext cx="978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Відображає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вміст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цілих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чисел і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підраховує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число 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елементів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fibarray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0, 1, 1, 2, 3, 5, 8, 13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fibarray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 += 1;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Елемент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 #{0}: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count, element);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Кількість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елементів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 в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масиві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: {0}"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pic>
        <p:nvPicPr>
          <p:cNvPr id="4" name="Рисунок 3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2" y="3877107"/>
            <a:ext cx="4231610" cy="240535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1E65107-854B-FB30-4C50-3B48DD25EC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0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1911" y="134770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Вкладені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цикли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11" y="1491028"/>
            <a:ext cx="1175680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Вкладені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цикли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необхідні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для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вирішення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великої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кількості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завдань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наприклад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обчислення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подвійних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потрійних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і т. д. сум, перегляду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елементів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двовимірного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і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багатьох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інших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завдань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.
</a:t>
            </a:r>
            <a:endParaRPr lang="ru-RU" sz="2400" dirty="0"/>
          </a:p>
          <a:p>
            <a:pPr algn="just">
              <a:lnSpc>
                <a:spcPct val="90000"/>
              </a:lnSpc>
            </a:pPr>
            <a:r>
              <a:rPr lang="ru-RU" sz="2400" dirty="0"/>
              <a:t>Синтаксис</a:t>
            </a:r>
            <a:r>
              <a:rPr lang="uk-UA" sz="2400" dirty="0"/>
              <a:t>: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o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начало цикла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do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while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(;;)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начало цикла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(;;)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еще один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конец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цикла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do while</a:t>
            </a:r>
            <a:endParaRPr lang="ru-RU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FF0000"/>
                </a:solidFill>
              </a:rPr>
              <a:t>Важливо</a:t>
            </a:r>
            <a:r>
              <a:rPr lang="ru-RU" sz="2400" dirty="0">
                <a:solidFill>
                  <a:srgbClr val="FF0000"/>
                </a:solidFill>
              </a:rPr>
              <a:t>! 
У C# </a:t>
            </a:r>
            <a:r>
              <a:rPr lang="ru-RU" sz="2400" dirty="0" err="1">
                <a:solidFill>
                  <a:srgbClr val="FF0000"/>
                </a:solidFill>
              </a:rPr>
              <a:t>немає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команди</a:t>
            </a:r>
            <a:r>
              <a:rPr lang="ru-RU" sz="2400" dirty="0">
                <a:solidFill>
                  <a:srgbClr val="FF0000"/>
                </a:solidFill>
              </a:rPr>
              <a:t>, яка </a:t>
            </a:r>
            <a:r>
              <a:rPr lang="ru-RU" sz="2400" dirty="0" err="1">
                <a:solidFill>
                  <a:srgbClr val="FF0000"/>
                </a:solidFill>
              </a:rPr>
              <a:t>забезпечувала</a:t>
            </a:r>
            <a:r>
              <a:rPr lang="ru-RU" sz="2400" dirty="0">
                <a:solidFill>
                  <a:srgbClr val="FF0000"/>
                </a:solidFill>
              </a:rPr>
              <a:t> б </a:t>
            </a:r>
            <a:r>
              <a:rPr lang="ru-RU" sz="2400" dirty="0" err="1">
                <a:solidFill>
                  <a:srgbClr val="FF0000"/>
                </a:solidFill>
              </a:rPr>
              <a:t>одночасний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вихід</a:t>
            </a:r>
            <a:r>
              <a:rPr lang="ru-RU" sz="2400" dirty="0">
                <a:solidFill>
                  <a:srgbClr val="FF0000"/>
                </a:solidFill>
              </a:rPr>
              <a:t> з </a:t>
            </a:r>
            <a:r>
              <a:rPr lang="ru-RU" sz="2400" dirty="0" err="1">
                <a:solidFill>
                  <a:srgbClr val="FF0000"/>
                </a:solidFill>
              </a:rPr>
              <a:t>усіх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вкладених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циклів</a:t>
            </a:r>
            <a:r>
              <a:rPr lang="ru-RU" sz="2400" dirty="0">
                <a:solidFill>
                  <a:srgbClr val="FF0000"/>
                </a:solidFill>
              </a:rPr>
              <a:t>
</a:t>
            </a:r>
          </a:p>
        </p:txBody>
      </p:sp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3A2D2B6-08E2-4180-510C-A813C7A4BC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4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456" y="229383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 </a:t>
            </a:r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вкладених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циклів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457" y="1018951"/>
            <a:ext cx="9782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Таблиця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множення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
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10;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Таблица умножения {0}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x {0}\n"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Цей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цикл проходить по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горизонталі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b; i++)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Цей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цикл проходить по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вертикалі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&lt;= b; j++)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.Write(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"{0}\t"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j * i);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400" dirty="0"/>
          </a:p>
        </p:txBody>
      </p:sp>
      <p:pic>
        <p:nvPicPr>
          <p:cNvPr id="4" name="Рисунок 3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7" y="3827263"/>
            <a:ext cx="6516009" cy="2508991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26D963E-F422-68D0-6E95-F635955862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456" y="229383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Домашнє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завдання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456" y="1075765"/>
            <a:ext cx="11616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Знайдіть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суму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додатних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непарних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чисел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менше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50.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Обчисліть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суму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натуральних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чисел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до b,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кратних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чотирьом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Знайти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а)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двозначні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числа, сума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квадратів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цифр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ділиться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13; б)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двозначні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числа,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мають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наступну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властивість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цифр числа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додати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квадрат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цієї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знову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вийде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шукане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число.
Дано два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цілих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(A &lt; B).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Знайдіть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суму та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добуток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усіх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цілих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чисел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включно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Дано два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цілих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(A &lt; B).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Вивести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порядку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зростання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цілі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числа,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розташовані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між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включаючи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самі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B),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 також число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чисел.
Наводиться реальна цифра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ціна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кг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цукерок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Зніміть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вартість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1,2, 1,4, ..., 2 кг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цукерок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натуральні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числа А і В (А &lt; В).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Відображати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цілі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 до Б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включно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При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цьому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кожне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відображатися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стільки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скільки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наприклад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цифра 3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відображається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рази).</a:t>
            </a:r>
          </a:p>
        </p:txBody>
      </p:sp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55C081C-1930-D383-F4B1-ABE041AA25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837440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Повторення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пройденого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матеріалу</a:t>
            </a:r>
            <a:endParaRPr lang="ru-RU" sz="35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7" y="1386477"/>
            <a:ext cx="1162901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Вгадати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число, яке загадав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користувач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використовуючи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тільки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інструкцію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if-else</a:t>
            </a:r>
            <a:endParaRPr lang="ru-RU" sz="1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Визначте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є число 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дільником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числа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Перевірте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належить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число,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введене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клавіатури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інтервалу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(-5;3)</a:t>
            </a:r>
            <a:b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6F99BBB-EC47-5F18-1BC7-23FC99802E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153" y="313689"/>
            <a:ext cx="94628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таке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цикл? (</a:t>
            </a:r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Ітеративний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оператор)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5153" y="2164038"/>
            <a:ext cx="1129553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C# є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чотири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різних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типи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циклів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do…while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foreach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дозволяє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повторно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запускати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блок коду до тих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пір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поки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виконується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певна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умова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• 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із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відомою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кількістю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кроків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lvl="1">
              <a:defRPr/>
            </a:pPr>
            <a:b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• 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 з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невідомою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кількістю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кроків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(цикл з </a:t>
            </a:r>
            <a:r>
              <a:rPr lang="ru-RU" sz="2400" kern="0" dirty="0" err="1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умовою</a:t>
            </a:r>
            <a:r>
              <a:rPr lang="ru-RU" sz="2400" kern="0" dirty="0">
                <a:solidFill>
                  <a:srgbClr val="465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9A9F590-419F-516A-76BB-66AE59CC9E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27430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endParaRPr lang="ru-RU" sz="35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7" y="1596178"/>
            <a:ext cx="11820862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ru-RU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овторно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виконує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тіло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коду до тих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пір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поки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вираз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типу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істинний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Вираз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перевіряється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виконанням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тіла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коду.
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Синтаксис: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rgbClr val="0070C0"/>
                </a:solidFill>
              </a:rPr>
              <a:t>while(</a:t>
            </a:r>
            <a:r>
              <a:rPr lang="ru-RU" sz="2000" b="1" i="1" dirty="0" err="1"/>
              <a:t>умова</a:t>
            </a:r>
            <a:r>
              <a:rPr lang="ru-RU" sz="2000" b="1" i="1" dirty="0"/>
              <a:t>)</a:t>
            </a:r>
          </a:p>
          <a:p>
            <a:pPr>
              <a:lnSpc>
                <a:spcPct val="90000"/>
              </a:lnSpc>
            </a:pPr>
            <a:r>
              <a:rPr lang="ru-RU" sz="2000" b="1" i="1" dirty="0"/>
              <a:t>  оператор (</a:t>
            </a:r>
            <a:r>
              <a:rPr lang="ru-RU" sz="2000" b="1" i="1" dirty="0" err="1"/>
              <a:t>оператори</a:t>
            </a:r>
            <a:r>
              <a:rPr lang="ru-RU" sz="2000" b="1" i="1" dirty="0"/>
              <a:t>)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000" dirty="0"/>
              <a:t>Приклад:</a:t>
            </a:r>
            <a:r>
              <a:rPr lang="ru-RU" sz="2400" dirty="0"/>
              <a:t>					</a:t>
            </a:r>
            <a:r>
              <a:rPr lang="ru-RU" sz="2000" dirty="0"/>
              <a:t>Результат:</a:t>
            </a:r>
          </a:p>
          <a:p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3)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фігурні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брекети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при 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наявности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одного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операторане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є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обов'язковим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33" y="4505738"/>
            <a:ext cx="3947014" cy="1512168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5345C712-D9F6-B045-E288-4B069BA689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3511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while. </a:t>
            </a:r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Приклади</a:t>
            </a:r>
            <a:endParaRPr lang="ru-RU" sz="35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1373854"/>
            <a:ext cx="105407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Складіть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виведення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будь-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якого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числа будь-яку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задану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кількість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разів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формі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подібній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до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тієї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показана в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попередньому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завданні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Одна штука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якогось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виробу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коштує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20,4 грн.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Вивести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таблицю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вартості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2, 3, ..., 20 штук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цього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товару
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Вивести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таблицю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множення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7:   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х 7 = 7    2 х 7 = 14 ... 9 х 7 = 63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Задається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ціле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число N (&gt; 0).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Використовуючи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операції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ділення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ціло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взявши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залишок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ділення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знайдіть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число і суму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його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цифр.</a:t>
            </a: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A8E395C-5F58-D540-D842-94986DAA1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29306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do-while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7" y="1394119"/>
            <a:ext cx="11691770" cy="499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do-while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відрізняється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циклу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тим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він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перевіряє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вираз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після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виконання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блоку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операторів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тим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самим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гарантуючи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блок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операторів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виконується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принаймні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один раз)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
</a:t>
            </a:r>
          </a:p>
          <a:p>
            <a:pPr algn="just">
              <a:lnSpc>
                <a:spcPct val="9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Синтаксис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just">
              <a:lnSpc>
                <a:spcPct val="90000"/>
              </a:lnSpc>
            </a:pPr>
            <a:r>
              <a:rPr lang="en-US" sz="2000" b="1" i="1" dirty="0">
                <a:solidFill>
                  <a:srgbClr val="0070C0"/>
                </a:solidFill>
              </a:rPr>
              <a:t>do</a:t>
            </a:r>
            <a:r>
              <a:rPr lang="en-US" sz="2000" b="1" i="1" dirty="0"/>
              <a:t> {</a:t>
            </a:r>
          </a:p>
          <a:p>
            <a:pPr algn="just">
              <a:lnSpc>
                <a:spcPct val="90000"/>
              </a:lnSpc>
            </a:pPr>
            <a:r>
              <a:rPr lang="ru-RU" sz="2000" b="1" i="1" dirty="0"/>
              <a:t>  </a:t>
            </a:r>
            <a:r>
              <a:rPr lang="ru-RU" sz="2000" b="1" i="1" dirty="0" err="1"/>
              <a:t>оператори</a:t>
            </a:r>
            <a:r>
              <a:rPr lang="ru-RU" sz="2000" b="1" i="1" dirty="0"/>
              <a:t>;</a:t>
            </a:r>
          </a:p>
          <a:p>
            <a:pPr algn="just">
              <a:lnSpc>
                <a:spcPct val="90000"/>
              </a:lnSpc>
            </a:pPr>
            <a:r>
              <a:rPr lang="ru-RU" sz="2000" b="1" i="1" dirty="0"/>
              <a:t>} </a:t>
            </a:r>
            <a:r>
              <a:rPr lang="en-US" sz="2000" b="1" i="1" dirty="0">
                <a:solidFill>
                  <a:srgbClr val="0070C0"/>
                </a:solidFill>
              </a:rPr>
              <a:t>while</a:t>
            </a:r>
            <a:r>
              <a:rPr lang="en-US" sz="2000" b="1" i="1" dirty="0"/>
              <a:t> (</a:t>
            </a:r>
            <a:r>
              <a:rPr lang="ru-RU" sz="2000" b="1" i="1" dirty="0" err="1"/>
              <a:t>умова</a:t>
            </a:r>
            <a:r>
              <a:rPr lang="ru-RU" sz="2000" b="1" i="1" dirty="0"/>
              <a:t>);</a:t>
            </a:r>
          </a:p>
          <a:p>
            <a:pPr algn="just">
              <a:lnSpc>
                <a:spcPct val="90000"/>
              </a:lnSpc>
            </a:pPr>
            <a:endParaRPr lang="ru-RU" sz="2000" b="1" i="1" dirty="0"/>
          </a:p>
          <a:p>
            <a:pPr algn="just">
              <a:lnSpc>
                <a:spcPct val="9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</a:t>
            </a:r>
            <a:r>
              <a:rPr lang="ru-RU" sz="2000" dirty="0"/>
              <a:t>:</a:t>
            </a:r>
            <a:r>
              <a:rPr lang="en-US" sz="2000" dirty="0"/>
              <a:t>				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</a:t>
            </a:r>
            <a:r>
              <a:rPr lang="ru-RU" sz="2000" dirty="0"/>
              <a:t>:</a:t>
            </a:r>
            <a:endParaRPr lang="en-US" sz="2000" dirty="0"/>
          </a:p>
          <a:p>
            <a:pPr algn="just">
              <a:lnSpc>
                <a:spcPct val="90000"/>
              </a:lnSpc>
            </a:pPr>
            <a:endParaRPr lang="ru-RU" sz="2000" dirty="0"/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3)</a:t>
            </a:r>
          </a:p>
          <a:p>
            <a:pPr algn="just">
              <a:lnSpc>
                <a:spcPct val="90000"/>
              </a:lnSpc>
            </a:pPr>
            <a:endParaRPr lang="ru-RU" sz="2000" dirty="0"/>
          </a:p>
          <a:p>
            <a:pPr algn="just">
              <a:lnSpc>
                <a:spcPct val="90000"/>
              </a:lnSpc>
            </a:pPr>
            <a:endParaRPr lang="ru-RU" sz="2000" dirty="0"/>
          </a:p>
        </p:txBody>
      </p:sp>
      <p:pic>
        <p:nvPicPr>
          <p:cNvPr id="5" name="Рисунок 4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65" y="4453043"/>
            <a:ext cx="3947014" cy="1512168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83CE896-EF3E-F576-7C15-EBFBD26CF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8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37973" y="145528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 цикла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do-while</a:t>
            </a:r>
            <a:endParaRPr lang="ru-RU" sz="35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68" y="1092471"/>
            <a:ext cx="9602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фактор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і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ал числа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resualt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15;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"!0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resualt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resualt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"!{0} = {1}"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resualt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n);</a:t>
            </a:r>
            <a:endParaRPr lang="ru-RU" dirty="0"/>
          </a:p>
        </p:txBody>
      </p:sp>
      <p:pic>
        <p:nvPicPr>
          <p:cNvPr id="10" name="Рисунок 9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13" y="1211212"/>
            <a:ext cx="3236715" cy="4554317"/>
          </a:xfrm>
          <a:prstGeom prst="rect">
            <a:avLst/>
          </a:prstGeom>
        </p:spPr>
      </p:pic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A01B841-C474-0313-C2E4-DA0554D019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259487" y="167044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endParaRPr lang="ru-RU" sz="35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487" y="1200329"/>
            <a:ext cx="11598837" cy="540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uk-UA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нагадує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цикл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зі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спеціальними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секціями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ініціалізації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ітерації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змінну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циклу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Цикл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містить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три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розділи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20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ru-RU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uk-U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</a:t>
            </a:r>
            <a:r>
              <a:rPr lang="ru-RU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ніціалізації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ru-RU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умова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ru-RU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ітерація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оператор (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Ініціалізації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виконується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перед початком циклу.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Зазвичай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ініціалізується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один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або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кілька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лічильників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циклу.
</a:t>
            </a: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Умова</a:t>
            </a:r>
            <a:r>
              <a:rPr lang="ru-RU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містить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вираз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який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перевіряється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перед початком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кожної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ітерації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циклу.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Тіло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циклу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виконується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умова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вірна</a:t>
            </a:r>
            <a:endParaRPr lang="ru-RU" sz="2000" b="1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Ітерація</a:t>
            </a:r>
            <a:r>
              <a:rPr lang="ru-RU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виконується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після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кожної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ітерації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тіла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циклу.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Використовується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оновлення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лічильника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циклу.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Результат: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ru-RU" sz="1400" dirty="0"/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/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000" dirty="0"/>
          </a:p>
        </p:txBody>
      </p:sp>
      <p:pic>
        <p:nvPicPr>
          <p:cNvPr id="10" name="Рисунок 9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18" y="5323167"/>
            <a:ext cx="3114287" cy="1193136"/>
          </a:xfrm>
          <a:prstGeom prst="rect">
            <a:avLst/>
          </a:prstGeom>
        </p:spPr>
      </p:pic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4D5BC3D-A917-6EF7-F18B-12D02769E0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0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1761" y="102497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Приклади</a:t>
            </a:r>
            <a:r>
              <a:rPr lang="ru-RU" sz="35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циклу </a:t>
            </a:r>
            <a:r>
              <a:rPr lang="en-US" sz="35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endParaRPr lang="ru-RU" sz="35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761" y="1027611"/>
            <a:ext cx="10045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Застосування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декількох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керуючих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змінних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циклом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j = 20;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j;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5, j -= 5)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{0}, j = {1}"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Використання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умовного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виразу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в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циклі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1, j = 100; !b;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++, j--)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(j))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"Число {0} меньше квадратного корня из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i, j);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6" name="Рисунок 5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18" y="1193456"/>
            <a:ext cx="2527072" cy="1440160"/>
          </a:xfrm>
          <a:prstGeom prst="rect">
            <a:avLst/>
          </a:prstGeom>
        </p:spPr>
      </p:pic>
      <p:pic>
        <p:nvPicPr>
          <p:cNvPr id="7" name="Рисунок 6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60" y="4336997"/>
            <a:ext cx="3953427" cy="2000529"/>
          </a:xfrm>
          <a:prstGeom prst="rect">
            <a:avLst/>
          </a:prstGeom>
        </p:spPr>
      </p:pic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65915C3-541F-A35D-A9FA-E6DCE4F8E2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31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1381</Words>
  <Application>Microsoft Office PowerPoint</Application>
  <PresentationFormat>Широкоэкранный</PresentationFormat>
  <Paragraphs>171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Serhii Artemenko</cp:lastModifiedBy>
  <cp:revision>57</cp:revision>
  <dcterms:created xsi:type="dcterms:W3CDTF">2017-04-09T05:13:59Z</dcterms:created>
  <dcterms:modified xsi:type="dcterms:W3CDTF">2023-06-08T07:19:20Z</dcterms:modified>
</cp:coreProperties>
</file>