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0" r:id="rId2"/>
    <p:sldId id="258" r:id="rId3"/>
    <p:sldId id="259" r:id="rId4"/>
    <p:sldId id="260" r:id="rId5"/>
    <p:sldId id="261" r:id="rId6"/>
    <p:sldId id="263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30" autoAdjust="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B73C3-8686-4320-B12D-BC750AE3E4B9}" type="datetimeFigureOut">
              <a:rPr lang="ru-RU"/>
              <a:t>26.06.2023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1264B-E5DB-47BF-8CB0-D336729899D0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68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80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57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44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44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4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26.06.2023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87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26.06.2023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15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26.06.2023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51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26.06.2023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58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26.06.2023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2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26.06.2023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18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4F01F-C4CA-475E-BAE7-510A903A0223}" type="datetimeFigureOut">
              <a:rPr lang="ru-RU" smtClean="0"/>
              <a:t>26.06.2023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5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treetsata@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3849" y="1905506"/>
            <a:ext cx="903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Strings</a:t>
            </a:r>
            <a:endParaRPr lang="ru-RU" sz="48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58588" y="184551"/>
            <a:ext cx="19491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 C#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0FCD91B1-364F-5FE5-16D9-D31CE0E747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69" y="0"/>
            <a:ext cx="1417531" cy="12003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580CEB-6A14-9763-B600-A560432BB3B0}"/>
              </a:ext>
            </a:extLst>
          </p:cNvPr>
          <p:cNvSpPr txBox="1"/>
          <p:nvPr/>
        </p:nvSpPr>
        <p:spPr>
          <a:xfrm>
            <a:off x="7286774" y="4952494"/>
            <a:ext cx="43096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Serhii Artemenko</a:t>
            </a: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E-mail: </a:t>
            </a: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streetsata@</a:t>
            </a: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icloud.com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Telegram: @streetsata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9967DF-D69F-D65D-775A-E1FCA2CF8B49}"/>
              </a:ext>
            </a:extLst>
          </p:cNvPr>
          <p:cNvSpPr/>
          <p:nvPr/>
        </p:nvSpPr>
        <p:spPr>
          <a:xfrm>
            <a:off x="358588" y="49524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 err="1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Щоб</a:t>
            </a:r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стати хорошим </a:t>
            </a:r>
            <a:r>
              <a:rPr lang="ru-RU" b="1" i="0" dirty="0" err="1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розробником</a:t>
            </a:r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— треба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писати</a:t>
            </a:r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b="1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код</a:t>
            </a:r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66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76608" y="113255"/>
            <a:ext cx="9782801" cy="658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300" b="1" dirty="0" err="1">
                <a:solidFill>
                  <a:srgbClr val="0070C0"/>
                </a:solidFill>
                <a:latin typeface="+mn-lt"/>
              </a:rPr>
              <a:t>Форматування</a:t>
            </a:r>
            <a:r>
              <a:rPr lang="ru-RU" sz="33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ru-RU" sz="3300" b="1" dirty="0" err="1">
                <a:solidFill>
                  <a:srgbClr val="0070C0"/>
                </a:solidFill>
                <a:latin typeface="+mn-lt"/>
              </a:rPr>
              <a:t>рядків</a:t>
            </a:r>
            <a:r>
              <a:rPr lang="ru-RU" sz="3300" b="1" dirty="0">
                <a:solidFill>
                  <a:srgbClr val="0070C0"/>
                </a:solidFill>
                <a:latin typeface="+mn-lt"/>
              </a:rPr>
              <a:t>
</a:t>
            </a:r>
            <a:endParaRPr lang="ru-RU" sz="35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6608" y="772167"/>
            <a:ext cx="30446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Визначники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формату для дат
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094507"/>
              </p:ext>
            </p:extLst>
          </p:nvPr>
        </p:nvGraphicFramePr>
        <p:xfrm>
          <a:off x="170147" y="1248472"/>
          <a:ext cx="5547606" cy="3540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424"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Визначник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Формат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>
                          <a:effectLst/>
                        </a:rPr>
                        <a:t>Дата в </a:t>
                      </a:r>
                      <a:r>
                        <a:rPr lang="ru-RU" sz="1400" b="0" dirty="0" err="1">
                          <a:effectLst/>
                        </a:rPr>
                        <a:t>довгій</a:t>
                      </a:r>
                      <a:r>
                        <a:rPr lang="ru-RU" sz="1400" b="0" dirty="0">
                          <a:effectLst/>
                        </a:rPr>
                        <a:t> </a:t>
                      </a:r>
                      <a:r>
                        <a:rPr lang="ru-RU" sz="1400" b="0" dirty="0" err="1">
                          <a:effectLst/>
                        </a:rPr>
                        <a:t>формі</a:t>
                      </a:r>
                      <a:endParaRPr lang="ru-RU" sz="1400" b="0" dirty="0"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42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>
                          <a:effectLst/>
                        </a:rPr>
                        <a:t>Коротка дата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42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F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>
                          <a:effectLst/>
                        </a:rPr>
                        <a:t>Дата й час у </a:t>
                      </a:r>
                      <a:r>
                        <a:rPr lang="ru-RU" sz="1400" b="0" dirty="0" err="1">
                          <a:effectLst/>
                        </a:rPr>
                        <a:t>довгій</a:t>
                      </a:r>
                      <a:r>
                        <a:rPr lang="ru-RU" sz="1400" b="0" dirty="0">
                          <a:effectLst/>
                        </a:rPr>
                        <a:t> </a:t>
                      </a:r>
                      <a:r>
                        <a:rPr lang="ru-RU" sz="1400" b="0" dirty="0" err="1">
                          <a:effectLst/>
                        </a:rPr>
                        <a:t>формі</a:t>
                      </a:r>
                      <a:endParaRPr lang="ru-RU" sz="1400" b="0" dirty="0"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42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f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>
                          <a:effectLst/>
                        </a:rPr>
                        <a:t>Дата і час в </a:t>
                      </a:r>
                      <a:r>
                        <a:rPr lang="ru-RU" sz="1400" b="0" dirty="0" err="1">
                          <a:effectLst/>
                        </a:rPr>
                        <a:t>короткій</a:t>
                      </a:r>
                      <a:r>
                        <a:rPr lang="ru-RU" sz="1400" b="0" dirty="0">
                          <a:effectLst/>
                        </a:rPr>
                        <a:t> </a:t>
                      </a:r>
                      <a:r>
                        <a:rPr lang="ru-RU" sz="1400" b="0" dirty="0" err="1">
                          <a:effectLst/>
                        </a:rPr>
                        <a:t>формі</a:t>
                      </a:r>
                      <a:endParaRPr lang="ru-RU" sz="1400" b="0" dirty="0"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42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>
                          <a:effectLst/>
                        </a:rPr>
                        <a:t>Дата в </a:t>
                      </a:r>
                      <a:r>
                        <a:rPr lang="ru-RU" sz="1400" b="0" dirty="0" err="1">
                          <a:effectLst/>
                        </a:rPr>
                        <a:t>короткій</a:t>
                      </a:r>
                      <a:r>
                        <a:rPr lang="ru-RU" sz="1400" b="0" dirty="0">
                          <a:effectLst/>
                        </a:rPr>
                        <a:t> </a:t>
                      </a:r>
                      <a:r>
                        <a:rPr lang="ru-RU" sz="1400" b="0" dirty="0" err="1">
                          <a:effectLst/>
                        </a:rPr>
                        <a:t>формі</a:t>
                      </a:r>
                      <a:r>
                        <a:rPr lang="ru-RU" sz="1400" b="0" dirty="0">
                          <a:effectLst/>
                        </a:rPr>
                        <a:t>, час в </a:t>
                      </a:r>
                      <a:r>
                        <a:rPr lang="ru-RU" sz="1400" b="0" dirty="0" err="1">
                          <a:effectLst/>
                        </a:rPr>
                        <a:t>довгій</a:t>
                      </a:r>
                      <a:r>
                        <a:rPr lang="ru-RU" sz="1400" b="0" dirty="0">
                          <a:effectLst/>
                        </a:rPr>
                        <a:t> </a:t>
                      </a:r>
                      <a:r>
                        <a:rPr lang="ru-RU" sz="1400" b="0" dirty="0" err="1">
                          <a:effectLst/>
                        </a:rPr>
                        <a:t>формі</a:t>
                      </a:r>
                      <a:endParaRPr lang="ru-RU" sz="1400" b="0" dirty="0"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42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>
                          <a:effectLst/>
                        </a:rPr>
                        <a:t>Дата і час - в </a:t>
                      </a:r>
                      <a:r>
                        <a:rPr lang="ru-RU" sz="1400" b="0" dirty="0" err="1">
                          <a:effectLst/>
                        </a:rPr>
                        <a:t>короткій</a:t>
                      </a:r>
                      <a:r>
                        <a:rPr lang="ru-RU" sz="1400" b="0" dirty="0">
                          <a:effectLst/>
                        </a:rPr>
                        <a:t> </a:t>
                      </a:r>
                      <a:r>
                        <a:rPr lang="ru-RU" sz="1400" b="0" dirty="0" err="1">
                          <a:effectLst/>
                        </a:rPr>
                        <a:t>формі</a:t>
                      </a:r>
                      <a:endParaRPr lang="ru-RU" sz="1400" b="0" dirty="0"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424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effectLst/>
                        </a:rPr>
                        <a:t>М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 err="1">
                          <a:effectLst/>
                        </a:rPr>
                        <a:t>Місяць</a:t>
                      </a:r>
                      <a:r>
                        <a:rPr lang="ru-RU" sz="1400" b="0" dirty="0">
                          <a:effectLst/>
                        </a:rPr>
                        <a:t> і день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442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m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>
                          <a:effectLst/>
                        </a:rPr>
                        <a:t>Те </a:t>
                      </a:r>
                      <a:r>
                        <a:rPr lang="ru-RU" sz="1400" b="0" dirty="0" err="1">
                          <a:effectLst/>
                        </a:rPr>
                        <a:t>саме</a:t>
                      </a:r>
                      <a:r>
                        <a:rPr lang="ru-RU" sz="1400" b="0" dirty="0">
                          <a:effectLst/>
                        </a:rPr>
                        <a:t>, </a:t>
                      </a:r>
                      <a:r>
                        <a:rPr lang="ru-RU" sz="1400" b="0" dirty="0" err="1">
                          <a:effectLst/>
                        </a:rPr>
                        <a:t>що</a:t>
                      </a:r>
                      <a:r>
                        <a:rPr lang="ru-RU" sz="1400" b="0" dirty="0">
                          <a:effectLst/>
                        </a:rPr>
                        <a:t> М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8261"/>
              </p:ext>
            </p:extLst>
          </p:nvPr>
        </p:nvGraphicFramePr>
        <p:xfrm>
          <a:off x="5949108" y="1240651"/>
          <a:ext cx="6048259" cy="4209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7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424"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Визначник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Формат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O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b="0" dirty="0">
                          <a:effectLst/>
                        </a:rPr>
                        <a:t>Формат </a:t>
                      </a:r>
                      <a:r>
                        <a:rPr lang="ru-RU" sz="1100" b="0" dirty="0" err="1">
                          <a:effectLst/>
                        </a:rPr>
                        <a:t>дати</a:t>
                      </a:r>
                      <a:r>
                        <a:rPr lang="ru-RU" sz="1100" b="0" dirty="0">
                          <a:effectLst/>
                        </a:rPr>
                        <a:t> й часу, </a:t>
                      </a:r>
                      <a:r>
                        <a:rPr lang="ru-RU" sz="1100" b="0" dirty="0" err="1">
                          <a:effectLst/>
                        </a:rPr>
                        <a:t>включно</a:t>
                      </a:r>
                      <a:r>
                        <a:rPr lang="ru-RU" sz="1100" b="0" dirty="0">
                          <a:effectLst/>
                        </a:rPr>
                        <a:t> з </a:t>
                      </a:r>
                      <a:r>
                        <a:rPr lang="ru-RU" sz="1100" b="0" dirty="0" err="1">
                          <a:effectLst/>
                        </a:rPr>
                        <a:t>часовим</a:t>
                      </a:r>
                      <a:r>
                        <a:rPr lang="ru-RU" sz="1100" b="0" dirty="0">
                          <a:effectLst/>
                        </a:rPr>
                        <a:t> поясом. Рядок у </a:t>
                      </a:r>
                      <a:r>
                        <a:rPr lang="ru-RU" sz="1100" b="0" dirty="0" err="1">
                          <a:effectLst/>
                        </a:rPr>
                        <a:t>форматі</a:t>
                      </a:r>
                      <a:r>
                        <a:rPr lang="ru-RU" sz="1100" b="0" dirty="0">
                          <a:effectLst/>
                        </a:rPr>
                        <a:t> O </a:t>
                      </a:r>
                      <a:r>
                        <a:rPr lang="ru-RU" sz="1100" b="0" dirty="0" err="1">
                          <a:effectLst/>
                        </a:rPr>
                        <a:t>можна</a:t>
                      </a:r>
                      <a:r>
                        <a:rPr lang="ru-RU" sz="1100" b="0" dirty="0">
                          <a:effectLst/>
                        </a:rPr>
                        <a:t> </a:t>
                      </a:r>
                      <a:r>
                        <a:rPr lang="ru-RU" sz="1100" b="0" dirty="0" err="1">
                          <a:effectLst/>
                        </a:rPr>
                        <a:t>перетворити</a:t>
                      </a:r>
                      <a:r>
                        <a:rPr lang="ru-RU" sz="1100" b="0" dirty="0">
                          <a:effectLst/>
                        </a:rPr>
                        <a:t> назад в </a:t>
                      </a:r>
                      <a:r>
                        <a:rPr lang="ru-RU" sz="1100" b="0" dirty="0" err="1">
                          <a:effectLst/>
                        </a:rPr>
                        <a:t>еквівалентну</a:t>
                      </a:r>
                      <a:r>
                        <a:rPr lang="ru-RU" sz="1100" b="0" dirty="0">
                          <a:effectLst/>
                        </a:rPr>
                        <a:t> форму </a:t>
                      </a:r>
                      <a:r>
                        <a:rPr lang="ru-RU" sz="1100" b="0" dirty="0" err="1">
                          <a:effectLst/>
                        </a:rPr>
                        <a:t>виведення</a:t>
                      </a:r>
                      <a:r>
                        <a:rPr lang="ru-RU" sz="1100" b="0" dirty="0">
                          <a:effectLst/>
                        </a:rPr>
                        <a:t> </a:t>
                      </a:r>
                      <a:r>
                        <a:rPr lang="ru-RU" sz="1100" b="0" dirty="0" err="1">
                          <a:effectLst/>
                        </a:rPr>
                        <a:t>дати</a:t>
                      </a:r>
                      <a:r>
                        <a:rPr lang="ru-RU" sz="1100" b="0" dirty="0">
                          <a:effectLst/>
                        </a:rPr>
                        <a:t> і часу. </a:t>
                      </a:r>
                      <a:r>
                        <a:rPr lang="ru-RU" sz="1100" b="0" dirty="0" err="1">
                          <a:effectLst/>
                        </a:rPr>
                        <a:t>Це</a:t>
                      </a:r>
                      <a:r>
                        <a:rPr lang="ru-RU" sz="1100" b="0" dirty="0">
                          <a:effectLst/>
                        </a:rPr>
                        <a:t> так званий «</a:t>
                      </a:r>
                      <a:r>
                        <a:rPr lang="ru-RU" sz="1100" b="0" dirty="0" err="1">
                          <a:effectLst/>
                        </a:rPr>
                        <a:t>круговий</a:t>
                      </a:r>
                      <a:r>
                        <a:rPr lang="ru-RU" sz="1100" b="0" dirty="0">
                          <a:effectLst/>
                        </a:rPr>
                        <a:t>» формат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42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R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b="0" dirty="0" err="1">
                          <a:effectLst/>
                        </a:rPr>
                        <a:t>Стандартний</a:t>
                      </a:r>
                      <a:r>
                        <a:rPr lang="ru-RU" sz="1100" b="0" dirty="0">
                          <a:effectLst/>
                        </a:rPr>
                        <a:t> </a:t>
                      </a:r>
                      <a:r>
                        <a:rPr lang="ru-RU" sz="1100" b="0" dirty="0" err="1">
                          <a:effectLst/>
                        </a:rPr>
                        <a:t>середній</a:t>
                      </a:r>
                      <a:r>
                        <a:rPr lang="ru-RU" sz="1100" b="0" dirty="0">
                          <a:effectLst/>
                        </a:rPr>
                        <a:t> час за </a:t>
                      </a:r>
                      <a:r>
                        <a:rPr lang="ru-RU" sz="1100" b="0" dirty="0" err="1">
                          <a:effectLst/>
                        </a:rPr>
                        <a:t>Гринвічем</a:t>
                      </a:r>
                      <a:endParaRPr lang="ru-RU" sz="1100" b="0" dirty="0"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424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</a:rPr>
                        <a:t>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b="0" dirty="0">
                          <a:effectLst/>
                        </a:rPr>
                        <a:t>Формат </a:t>
                      </a:r>
                      <a:r>
                        <a:rPr lang="ru-RU" sz="1100" b="0" dirty="0" err="1">
                          <a:effectLst/>
                        </a:rPr>
                        <a:t>дати</a:t>
                      </a:r>
                      <a:r>
                        <a:rPr lang="ru-RU" sz="1100" b="0" dirty="0">
                          <a:effectLst/>
                        </a:rPr>
                        <a:t> й часу, </a:t>
                      </a:r>
                      <a:r>
                        <a:rPr lang="ru-RU" sz="1100" b="0" dirty="0" err="1">
                          <a:effectLst/>
                        </a:rPr>
                        <a:t>який</a:t>
                      </a:r>
                      <a:r>
                        <a:rPr lang="ru-RU" sz="1100" b="0" dirty="0">
                          <a:effectLst/>
                        </a:rPr>
                        <a:t> </a:t>
                      </a:r>
                      <a:r>
                        <a:rPr lang="ru-RU" sz="1100" b="0" dirty="0" err="1">
                          <a:effectLst/>
                        </a:rPr>
                        <a:t>можна</a:t>
                      </a:r>
                      <a:r>
                        <a:rPr lang="ru-RU" sz="1100" b="0" dirty="0">
                          <a:effectLst/>
                        </a:rPr>
                        <a:t> </a:t>
                      </a:r>
                      <a:r>
                        <a:rPr lang="ru-RU" sz="1100" b="0" dirty="0" err="1">
                          <a:effectLst/>
                        </a:rPr>
                        <a:t>сортувати</a:t>
                      </a:r>
                      <a:endParaRPr lang="ru-RU" sz="1100" b="0" dirty="0"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42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b="0" dirty="0">
                          <a:effectLst/>
                        </a:rPr>
                        <a:t>Час у </a:t>
                      </a:r>
                      <a:r>
                        <a:rPr lang="ru-RU" sz="1100" b="0" dirty="0" err="1">
                          <a:effectLst/>
                        </a:rPr>
                        <a:t>довгій</a:t>
                      </a:r>
                      <a:r>
                        <a:rPr lang="ru-RU" sz="1100" b="0" dirty="0">
                          <a:effectLst/>
                        </a:rPr>
                        <a:t> </a:t>
                      </a:r>
                      <a:r>
                        <a:rPr lang="ru-RU" sz="1100" b="0" dirty="0" err="1">
                          <a:effectLst/>
                        </a:rPr>
                        <a:t>формі</a:t>
                      </a:r>
                      <a:endParaRPr lang="ru-RU" sz="1100" b="0" dirty="0"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42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b="0" dirty="0">
                          <a:effectLst/>
                        </a:rPr>
                        <a:t>Час в </a:t>
                      </a:r>
                      <a:r>
                        <a:rPr lang="ru-RU" sz="1100" b="0" dirty="0" err="1">
                          <a:effectLst/>
                        </a:rPr>
                        <a:t>короткій</a:t>
                      </a:r>
                      <a:r>
                        <a:rPr lang="ru-RU" sz="1100" b="0" dirty="0">
                          <a:effectLst/>
                        </a:rPr>
                        <a:t> </a:t>
                      </a:r>
                      <a:r>
                        <a:rPr lang="ru-RU" sz="1100" b="0" dirty="0" err="1">
                          <a:effectLst/>
                        </a:rPr>
                        <a:t>формі</a:t>
                      </a:r>
                      <a:endParaRPr lang="ru-RU" sz="1100" b="0" dirty="0"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42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U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b="0" dirty="0" err="1">
                          <a:effectLst/>
                        </a:rPr>
                        <a:t>Довга</a:t>
                      </a:r>
                      <a:r>
                        <a:rPr lang="ru-RU" sz="1100" b="0" dirty="0">
                          <a:effectLst/>
                        </a:rPr>
                        <a:t> форма </a:t>
                      </a:r>
                      <a:r>
                        <a:rPr lang="ru-RU" sz="1100" b="0" dirty="0" err="1">
                          <a:effectLst/>
                        </a:rPr>
                        <a:t>універсального</a:t>
                      </a:r>
                      <a:r>
                        <a:rPr lang="ru-RU" sz="1100" b="0" dirty="0">
                          <a:effectLst/>
                        </a:rPr>
                        <a:t> </a:t>
                      </a:r>
                      <a:r>
                        <a:rPr lang="ru-RU" sz="1100" b="0" dirty="0" err="1">
                          <a:effectLst/>
                        </a:rPr>
                        <a:t>представлення</a:t>
                      </a:r>
                      <a:r>
                        <a:rPr lang="ru-RU" sz="1100" b="0" dirty="0">
                          <a:effectLst/>
                        </a:rPr>
                        <a:t> </a:t>
                      </a:r>
                      <a:r>
                        <a:rPr lang="ru-RU" sz="1100" b="0" dirty="0" err="1">
                          <a:effectLst/>
                        </a:rPr>
                        <a:t>дати</a:t>
                      </a:r>
                      <a:r>
                        <a:rPr lang="ru-RU" sz="1100" b="0" dirty="0">
                          <a:effectLst/>
                        </a:rPr>
                        <a:t> і часу; Час </a:t>
                      </a:r>
                      <a:r>
                        <a:rPr lang="ru-RU" sz="1100" b="0" dirty="0" err="1">
                          <a:effectLst/>
                        </a:rPr>
                        <a:t>відображається</a:t>
                      </a:r>
                      <a:r>
                        <a:rPr lang="ru-RU" sz="1100" b="0" dirty="0">
                          <a:effectLst/>
                        </a:rPr>
                        <a:t> як </a:t>
                      </a:r>
                      <a:r>
                        <a:rPr lang="ru-RU" sz="1100" b="0" dirty="0" err="1">
                          <a:effectLst/>
                        </a:rPr>
                        <a:t>всесвітній</a:t>
                      </a:r>
                      <a:r>
                        <a:rPr lang="ru-RU" sz="1100" b="0" dirty="0">
                          <a:effectLst/>
                        </a:rPr>
                        <a:t> </a:t>
                      </a:r>
                      <a:r>
                        <a:rPr lang="ru-RU" sz="1100" b="0" dirty="0" err="1">
                          <a:effectLst/>
                        </a:rPr>
                        <a:t>координований</a:t>
                      </a:r>
                      <a:r>
                        <a:rPr lang="ru-RU" sz="1100" b="0" dirty="0">
                          <a:effectLst/>
                        </a:rPr>
                        <a:t> час (UTC)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42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u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b="0" dirty="0">
                          <a:effectLst/>
                        </a:rPr>
                        <a:t>Коротка форма </a:t>
                      </a:r>
                      <a:r>
                        <a:rPr lang="ru-RU" sz="1100" b="0" dirty="0" err="1">
                          <a:effectLst/>
                        </a:rPr>
                        <a:t>універсального</a:t>
                      </a:r>
                      <a:r>
                        <a:rPr lang="ru-RU" sz="1100" b="0" dirty="0">
                          <a:effectLst/>
                        </a:rPr>
                        <a:t> </a:t>
                      </a:r>
                      <a:r>
                        <a:rPr lang="ru-RU" sz="1100" b="0" dirty="0" err="1">
                          <a:effectLst/>
                        </a:rPr>
                        <a:t>представлення</a:t>
                      </a:r>
                      <a:r>
                        <a:rPr lang="ru-RU" sz="1100" b="0" dirty="0">
                          <a:effectLst/>
                        </a:rPr>
                        <a:t> </a:t>
                      </a:r>
                      <a:r>
                        <a:rPr lang="ru-RU" sz="1100" b="0" dirty="0" err="1">
                          <a:effectLst/>
                        </a:rPr>
                        <a:t>дати</a:t>
                      </a:r>
                      <a:r>
                        <a:rPr lang="ru-RU" sz="1100" b="0" dirty="0">
                          <a:effectLst/>
                        </a:rPr>
                        <a:t> і часу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442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Y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b="0" dirty="0" err="1">
                          <a:effectLst/>
                        </a:rPr>
                        <a:t>Місяць</a:t>
                      </a:r>
                      <a:r>
                        <a:rPr lang="ru-RU" sz="1100" b="0" dirty="0">
                          <a:effectLst/>
                        </a:rPr>
                        <a:t> і </a:t>
                      </a:r>
                      <a:r>
                        <a:rPr lang="ru-RU" sz="1100" b="0" dirty="0" err="1">
                          <a:effectLst/>
                        </a:rPr>
                        <a:t>рік</a:t>
                      </a:r>
                      <a:endParaRPr lang="ru-RU" sz="1100" b="0" dirty="0"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159941" y="5822282"/>
            <a:ext cx="67459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DateTime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DateTime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 panose="020B0609020204030204" pitchFamily="49" charset="0"/>
              </a:rPr>
              <a:t>Дата у </a:t>
            </a:r>
            <a:r>
              <a:rPr lang="ru-RU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форматі</a:t>
            </a:r>
            <a:r>
              <a:rPr lang="ru-RU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d: {0:d}\n</a:t>
            </a:r>
            <a:r>
              <a:rPr lang="ru-RU" sz="1200" dirty="0">
                <a:solidFill>
                  <a:srgbClr val="A31515"/>
                </a:solidFill>
                <a:latin typeface="Consolas" panose="020B0609020204030204" pitchFamily="49" charset="0"/>
              </a:rPr>
              <a:t>У </a:t>
            </a:r>
            <a:r>
              <a:rPr lang="ru-RU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форматі</a:t>
            </a:r>
            <a:r>
              <a:rPr lang="ru-RU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D: {0:D}"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3200" dirty="0"/>
          </a:p>
        </p:txBody>
      </p:sp>
      <p:pic>
        <p:nvPicPr>
          <p:cNvPr id="3" name="Рисунок 2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90E251BD-972E-6843-B6D4-9B6D0CBCF0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69" y="0"/>
            <a:ext cx="1417531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749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76609" y="113255"/>
            <a:ext cx="2491494" cy="658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300" b="1" dirty="0" err="1">
                <a:solidFill>
                  <a:srgbClr val="0070C0"/>
                </a:solidFill>
                <a:latin typeface="+mn-lt"/>
              </a:rPr>
              <a:t>Вправи</a:t>
            </a:r>
            <a:r>
              <a:rPr lang="ru-RU" sz="3300" b="1" dirty="0">
                <a:solidFill>
                  <a:srgbClr val="0070C0"/>
                </a:solidFill>
                <a:latin typeface="+mn-lt"/>
              </a:rPr>
              <a:t>
</a:t>
            </a:r>
            <a:endParaRPr lang="ru-RU" sz="35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2540" y="1112704"/>
            <a:ext cx="116668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Дано слово.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Відображення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третього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символу.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Дано слово.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Визначте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чи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збігаються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ньому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другий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і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четвертий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символи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Дано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назву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футбольного клубу.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Роздрукуйте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його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екрані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стовпчиком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Дано слово s1.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Отримати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слово s2,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утворені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непарними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літерами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слова s1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Дано текст.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Скільки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разів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ньому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з'являється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символ «+» і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скільки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разів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ньому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з'являється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символ «*»? 
Дано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речення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Замініть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всі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букви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е в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ньому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буквою і.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Дано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речення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Замініть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всі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пробіли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ньому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символом "_". 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Дано текст.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Вивести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всі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числа в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ньому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Дано текст, в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яких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є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цифри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 а)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Знайдіть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їх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суму. б)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Знайти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максимальну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цифру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Дається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три слова.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Друк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їх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загальних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букв.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Повторювані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букви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кожного слова не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враховують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Дається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пропозиція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з 10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слів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Заповніть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їх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масивом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з 10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елементів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
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Дається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речення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Введіть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його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у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зворотному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порядку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слів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наприклад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речення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мама мила раму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повинно бути 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раму мила мама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Дано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речення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Визначити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: а)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Кількість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слів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що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починаються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з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літери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н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; б)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Кількість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слів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які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закінчуються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на букву 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р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pic>
        <p:nvPicPr>
          <p:cNvPr id="4" name="Рисунок 3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B8373E25-9B2F-73EB-A005-C257902554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69" y="0"/>
            <a:ext cx="1417531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2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76" y="101855"/>
            <a:ext cx="14558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solidFill>
                  <a:schemeClr val="accent1">
                    <a:lumMod val="75000"/>
                  </a:schemeClr>
                </a:solidFill>
              </a:rPr>
              <a:t>Strings</a:t>
            </a:r>
            <a:endParaRPr lang="ru-RU" sz="3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7576" y="1807514"/>
            <a:ext cx="11865685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Рядок -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це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об'єкт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типу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uk-UA" dirty="0">
                <a:solidFill>
                  <a:schemeClr val="bg2">
                    <a:lumMod val="25000"/>
                  </a:schemeClr>
                </a:solidFill>
              </a:rPr>
              <a:t>значення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якого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є текстом. По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суті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текст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зберігається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як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послідовний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</a:rPr>
              <a:t>доступний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</a:rPr>
              <a:t>лише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 для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</a:rPr>
              <a:t>читання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набір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об'єктів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типу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Char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 У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кінці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рядка C#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немає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символу,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який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закінчується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на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NULL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;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отже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рядок C#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може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містити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будь-яку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кількість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вбудованих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символів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NULL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("\0").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Властивість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рядка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Length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представляє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кількість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об'єктів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Char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uk-UA" dirty="0">
                <a:solidFill>
                  <a:schemeClr val="bg2">
                    <a:lumMod val="25000"/>
                  </a:schemeClr>
                </a:solidFill>
              </a:rPr>
              <a:t>які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міститься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цьому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рядку.
</a:t>
            </a:r>
          </a:p>
          <a:p>
            <a:pPr algn="just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sz="2800" b="1" dirty="0"/>
              <a:t> </a:t>
            </a:r>
            <a:r>
              <a:rPr lang="ru-RU" sz="2800" b="1" dirty="0" err="1">
                <a:solidFill>
                  <a:schemeClr val="bg2">
                    <a:lumMod val="25000"/>
                  </a:schemeClr>
                </a:solidFill>
              </a:rPr>
              <a:t>або</a:t>
            </a:r>
            <a:r>
              <a:rPr lang="ru-RU" sz="2800" b="1" dirty="0"/>
              <a:t> 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</a:rPr>
              <a:t>System.String</a:t>
            </a:r>
            <a:endParaRPr lang="ru-RU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У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мові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C#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є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псевдонімом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для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класу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. Тому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та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еквівалентні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. Клас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надає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різноманітні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методи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для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безпечного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створення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маніпулювання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та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порівняння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рядків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Крім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того, C#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перевантажує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деякі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оператори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щоб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спростити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найпоширеніші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операції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з рядками.
</a:t>
            </a:r>
          </a:p>
          <a:p>
            <a:pPr algn="just"/>
            <a:r>
              <a:rPr lang="ru-RU" sz="2800" b="1" dirty="0" err="1">
                <a:solidFill>
                  <a:schemeClr val="tx2">
                    <a:lumMod val="75000"/>
                  </a:schemeClr>
                </a:solidFill>
              </a:rPr>
              <a:t>Побудова</a:t>
            </a:r>
            <a:r>
              <a:rPr lang="ru-RU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tx2">
                    <a:lumMod val="75000"/>
                  </a:schemeClr>
                </a:solidFill>
              </a:rPr>
              <a:t>рядків</a:t>
            </a:r>
            <a:r>
              <a:rPr lang="ru-RU" sz="2800" b="1" dirty="0">
                <a:solidFill>
                  <a:schemeClr val="tx2">
                    <a:lumMod val="75000"/>
                  </a:schemeClr>
                </a:solidFill>
              </a:rPr>
              <a:t>
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Коли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ви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створюєте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рядковий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літерал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ви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фактично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генеруєте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рядковий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об'єкт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Наприклад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algn="just"/>
            <a:r>
              <a:rPr lang="ru-RU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In C#, strings is object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just"/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Де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текстовий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рядок "In C#,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strings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is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object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." автоматично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перетворюється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рядковий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об'єкт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допомогою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C#.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Отже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використання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рядкового типу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класу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відбувалося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неявно в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попередніх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прикладах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програм</a:t>
            </a:r>
            <a:r>
              <a:rPr lang="ru-RU" b="1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  <p:pic>
        <p:nvPicPr>
          <p:cNvPr id="3" name="Рисунок 2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11C08A9A-CA60-9203-B5E9-64D22D1D11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69" y="0"/>
            <a:ext cx="1417531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55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700659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b="1" dirty="0" err="1">
                <a:solidFill>
                  <a:schemeClr val="accent1">
                    <a:lumMod val="75000"/>
                  </a:schemeClr>
                </a:solidFill>
              </a:rPr>
              <a:t>Оголошення</a:t>
            </a:r>
            <a:r>
              <a:rPr lang="ru-RU" sz="3500" b="1" dirty="0">
                <a:solidFill>
                  <a:schemeClr val="accent1">
                    <a:lumMod val="75000"/>
                  </a:schemeClr>
                </a:solidFill>
              </a:rPr>
              <a:t> та </a:t>
            </a:r>
            <a:r>
              <a:rPr lang="ru-RU" sz="3500" b="1" dirty="0" err="1">
                <a:solidFill>
                  <a:schemeClr val="accent1">
                    <a:lumMod val="75000"/>
                  </a:schemeClr>
                </a:solidFill>
              </a:rPr>
              <a:t>ініціалізація</a:t>
            </a:r>
            <a:r>
              <a:rPr lang="ru-RU" sz="35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3500" b="1" dirty="0" err="1">
                <a:solidFill>
                  <a:schemeClr val="accent1">
                    <a:lumMod val="75000"/>
                  </a:schemeClr>
                </a:solidFill>
              </a:rPr>
              <a:t>рядків</a:t>
            </a:r>
            <a:r>
              <a:rPr lang="ru-RU" sz="3500" b="1" dirty="0">
                <a:solidFill>
                  <a:schemeClr val="accent1">
                    <a:lumMod val="75000"/>
                  </a:schemeClr>
                </a:solidFill>
              </a:rPr>
              <a:t>
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3157" y="1072892"/>
            <a:ext cx="8055685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Без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ініціалізації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message1;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Ініціалізувати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null.
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message2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Ініціалізація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як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пустий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рядок.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message3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.Empty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Ініціалізація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з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використанням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звичайного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рядкового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літералу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oldPath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"c:\\Program Files\\Microsoft Visual Studio 8.0"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Ініціалізувати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за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допомогою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рядкового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літералу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newPath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@"c:\Program Files\Microsoft Visual Studio 9.0"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За потреби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використовуйте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System.String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greeting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У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локальних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змінних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(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тобто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всередині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тіла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методу)
// Ви можете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використовувати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неявну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типизацію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"Я все </a:t>
            </a:r>
            <a:r>
              <a:rPr lang="ru-RU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ще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 сильно </a:t>
            </a:r>
            <a:r>
              <a:rPr lang="ru-RU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типизований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System.String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423315" y="2775911"/>
            <a:ext cx="44136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err="1">
                <a:solidFill>
                  <a:srgbClr val="FF0000"/>
                </a:solidFill>
              </a:rPr>
              <a:t>Зверніть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err="1">
                <a:solidFill>
                  <a:srgbClr val="FF0000"/>
                </a:solidFill>
              </a:rPr>
              <a:t>увагу</a:t>
            </a:r>
            <a:r>
              <a:rPr lang="ru-RU" b="1" dirty="0">
                <a:solidFill>
                  <a:srgbClr val="FF0000"/>
                </a:solidFill>
              </a:rPr>
              <a:t>, </a:t>
            </a:r>
            <a:r>
              <a:rPr lang="ru-RU" b="1" dirty="0" err="1">
                <a:solidFill>
                  <a:srgbClr val="FF0000"/>
                </a:solidFill>
              </a:rPr>
              <a:t>що</a:t>
            </a:r>
            <a:r>
              <a:rPr lang="ru-RU" b="1" dirty="0">
                <a:solidFill>
                  <a:srgbClr val="FF0000"/>
                </a:solidFill>
              </a:rPr>
              <a:t> оператор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ru-RU" b="1" dirty="0">
                <a:solidFill>
                  <a:srgbClr val="FF0000"/>
                </a:solidFill>
              </a:rPr>
              <a:t> не </a:t>
            </a:r>
            <a:r>
              <a:rPr lang="ru-RU" b="1" dirty="0" err="1">
                <a:solidFill>
                  <a:srgbClr val="FF0000"/>
                </a:solidFill>
              </a:rPr>
              <a:t>використовується</a:t>
            </a:r>
            <a:r>
              <a:rPr lang="ru-RU" b="1" dirty="0">
                <a:solidFill>
                  <a:srgbClr val="FF0000"/>
                </a:solidFill>
              </a:rPr>
              <a:t> для </a:t>
            </a:r>
            <a:r>
              <a:rPr lang="ru-RU" b="1" dirty="0" err="1">
                <a:solidFill>
                  <a:srgbClr val="FF0000"/>
                </a:solidFill>
              </a:rPr>
              <a:t>створення</a:t>
            </a:r>
            <a:r>
              <a:rPr lang="ru-RU" b="1" dirty="0">
                <a:solidFill>
                  <a:srgbClr val="FF0000"/>
                </a:solidFill>
              </a:rPr>
              <a:t> рядкового </a:t>
            </a:r>
            <a:r>
              <a:rPr lang="ru-RU" b="1" dirty="0" err="1">
                <a:solidFill>
                  <a:srgbClr val="FF0000"/>
                </a:solidFill>
              </a:rPr>
              <a:t>об'єкта</a:t>
            </a:r>
            <a:r>
              <a:rPr lang="ru-RU" b="1" dirty="0">
                <a:solidFill>
                  <a:srgbClr val="FF0000"/>
                </a:solidFill>
              </a:rPr>
              <a:t>, за </a:t>
            </a:r>
            <a:r>
              <a:rPr lang="ru-RU" b="1" dirty="0" err="1">
                <a:solidFill>
                  <a:srgbClr val="FF0000"/>
                </a:solidFill>
              </a:rPr>
              <a:t>винятком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err="1">
                <a:solidFill>
                  <a:srgbClr val="FF0000"/>
                </a:solidFill>
              </a:rPr>
              <a:t>випадків</a:t>
            </a:r>
            <a:r>
              <a:rPr lang="ru-RU" b="1" dirty="0">
                <a:solidFill>
                  <a:srgbClr val="FF0000"/>
                </a:solidFill>
              </a:rPr>
              <a:t>, коли рядок </a:t>
            </a:r>
            <a:r>
              <a:rPr lang="ru-RU" b="1" dirty="0" err="1">
                <a:solidFill>
                  <a:srgbClr val="FF0000"/>
                </a:solidFill>
              </a:rPr>
              <a:t>ініціалізується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err="1">
                <a:solidFill>
                  <a:srgbClr val="FF0000"/>
                </a:solidFill>
              </a:rPr>
              <a:t>масивом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err="1">
                <a:solidFill>
                  <a:srgbClr val="FF0000"/>
                </a:solidFill>
              </a:rPr>
              <a:t>символів</a:t>
            </a:r>
            <a:r>
              <a:rPr lang="ru-RU" b="1" dirty="0">
                <a:solidFill>
                  <a:srgbClr val="FF0000"/>
                </a:solidFill>
              </a:rPr>
              <a:t>!
</a:t>
            </a:r>
          </a:p>
        </p:txBody>
      </p:sp>
      <p:pic>
        <p:nvPicPr>
          <p:cNvPr id="4" name="Рисунок 3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56D4D99F-76C6-9159-97CE-9127F5486C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69" y="0"/>
            <a:ext cx="1417531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136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315458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</a:rPr>
              <a:t>Обробка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500" dirty="0">
                <a:solidFill>
                  <a:schemeClr val="accent1">
                    <a:lumMod val="75000"/>
                  </a:schemeClr>
                </a:solidFill>
              </a:rPr>
              <a:t>strings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
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3157" y="739405"/>
            <a:ext cx="89162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Клас типу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містить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ряд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методів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маніпулювання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рядками.</a:t>
            </a:r>
          </a:p>
          <a:p>
            <a:endParaRPr lang="ru-RU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ru-RU" b="1" dirty="0" err="1">
                <a:solidFill>
                  <a:schemeClr val="bg2">
                    <a:lumMod val="25000"/>
                  </a:schemeClr>
                </a:solidFill>
              </a:rPr>
              <a:t>Основні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</a:rPr>
              <a:t>методи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</a:rPr>
              <a:t>класу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641479"/>
              </p:ext>
            </p:extLst>
          </p:nvPr>
        </p:nvGraphicFramePr>
        <p:xfrm>
          <a:off x="163157" y="1662735"/>
          <a:ext cx="11867262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4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Призначення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Compare</a:t>
                      </a:r>
                      <a:r>
                        <a:rPr lang="ru-RU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Порівнює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вміст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рядків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,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враховуючи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культуру (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локалізацію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при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визначенні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еквівалентності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певних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символів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Concat</a:t>
                      </a:r>
                      <a:r>
                        <a:rPr lang="ru-RU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Об'єднує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окремі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екземпляри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рядків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в один рядок (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об'єднання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).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СоруТо</a:t>
                      </a:r>
                      <a:r>
                        <a:rPr lang="ru-RU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Копіює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певну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кількість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символів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,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починаючи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з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певної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позиції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, до нового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екземпляра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масиву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Format</a:t>
                      </a:r>
                      <a:r>
                        <a:rPr lang="ru-RU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Форматує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рядок,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який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містить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різні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значення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, і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визначає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спосіб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форматування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кожного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значення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IndexOf</a:t>
                      </a:r>
                      <a:r>
                        <a:rPr lang="ru-RU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()</a:t>
                      </a:r>
                      <a:endParaRPr lang="en-US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Знаходить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перше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входження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вказаного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підрядка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або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символу в рядку.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IndexOfAny</a:t>
                      </a:r>
                      <a:r>
                        <a:rPr lang="ru-RU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()</a:t>
                      </a:r>
                      <a:r>
                        <a:rPr lang="en-US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Знаходить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перше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входження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будь-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якого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символу в рядку.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Insert</a:t>
                      </a:r>
                      <a:r>
                        <a:rPr lang="ru-RU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Вставляє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екземпляр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рядка в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інший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екземпляр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рядка в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певному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місці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Join</a:t>
                      </a:r>
                      <a:r>
                        <a:rPr lang="ru-RU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Будує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новий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рядок шляхом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об'єднання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вмісту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масиву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рядків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LastlndexOf</a:t>
                      </a:r>
                      <a:r>
                        <a:rPr lang="ru-RU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()</a:t>
                      </a:r>
                      <a:endParaRPr lang="en-US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Те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саме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,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що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IndexOf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, але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знаходить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останнє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входження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4" name="Рисунок 3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802EAE1A-3D0A-071F-474A-A2B183D373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69" y="0"/>
            <a:ext cx="1417531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700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315458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</a:rPr>
              <a:t>Обробка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500" dirty="0">
                <a:solidFill>
                  <a:schemeClr val="accent1">
                    <a:lumMod val="75000"/>
                  </a:schemeClr>
                </a:solidFill>
              </a:rPr>
              <a:t>strings</a:t>
            </a:r>
            <a:endParaRPr lang="ru-RU" sz="35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037459"/>
              </p:ext>
            </p:extLst>
          </p:nvPr>
        </p:nvGraphicFramePr>
        <p:xfrm>
          <a:off x="163157" y="1468813"/>
          <a:ext cx="1182319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7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Призначення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LastIndexOfAny</a:t>
                      </a:r>
                      <a:r>
                        <a:rPr lang="ru-RU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()</a:t>
                      </a:r>
                      <a:r>
                        <a:rPr lang="en-US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Те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саме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,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що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IndexOfAny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, але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знаходить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останнє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входження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PadLeft</a:t>
                      </a:r>
                      <a:r>
                        <a:rPr lang="ru-RU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Збільшує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рядок до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вказаної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довжини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з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повторюваним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символом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ліворуч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PadRight</a:t>
                      </a:r>
                      <a:r>
                        <a:rPr lang="ru-RU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()</a:t>
                      </a:r>
                      <a:r>
                        <a:rPr lang="en-US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endParaRPr lang="ru-RU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Завершує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рядок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указаної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довжини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повторюваним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символом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праворуч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Replace</a:t>
                      </a:r>
                      <a:r>
                        <a:rPr lang="ru-RU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Замінює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входження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певного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символу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або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підрядка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іншим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символом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або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підрядком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Split</a:t>
                      </a:r>
                      <a:r>
                        <a:rPr lang="ru-RU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()</a:t>
                      </a:r>
                      <a:endParaRPr lang="en-US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Розділяє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рядок на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масив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підрядків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,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використовуючи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вказаний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символ як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роздільник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Substring</a:t>
                      </a:r>
                      <a:r>
                        <a:rPr lang="ru-RU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()</a:t>
                      </a:r>
                      <a:endParaRPr lang="en-US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Отримує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підрядок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,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починаючи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з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певної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позиції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в рядку.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ToLower</a:t>
                      </a:r>
                      <a:r>
                        <a:rPr lang="ru-RU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()</a:t>
                      </a:r>
                      <a:endParaRPr lang="en-US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Перетворює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рядкові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символи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на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нижній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регістр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ToUpper</a:t>
                      </a:r>
                      <a:r>
                        <a:rPr lang="ru-RU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Перетворює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символи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рядків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на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великі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регістри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Trim</a:t>
                      </a:r>
                      <a:r>
                        <a:rPr lang="ru-RU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()</a:t>
                      </a:r>
                      <a:endParaRPr lang="en-US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Видалення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символів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пробілів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на початку та в </a:t>
                      </a:r>
                      <a:r>
                        <a:rPr lang="ru-RU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кінці</a:t>
                      </a:r>
                      <a:r>
                        <a:rPr lang="ru-RU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рядка.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163157" y="5638137"/>
            <a:ext cx="118672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Майте на </a:t>
            </a:r>
            <a:r>
              <a:rPr lang="ru-RU" b="1" dirty="0" err="1">
                <a:solidFill>
                  <a:srgbClr val="FF0000"/>
                </a:solidFill>
              </a:rPr>
              <a:t>увазі</a:t>
            </a:r>
            <a:r>
              <a:rPr lang="ru-RU" b="1" dirty="0">
                <a:solidFill>
                  <a:srgbClr val="FF0000"/>
                </a:solidFill>
              </a:rPr>
              <a:t>, </a:t>
            </a:r>
            <a:r>
              <a:rPr lang="ru-RU" b="1" dirty="0" err="1">
                <a:solidFill>
                  <a:srgbClr val="FF0000"/>
                </a:solidFill>
              </a:rPr>
              <a:t>що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err="1">
                <a:solidFill>
                  <a:srgbClr val="FF0000"/>
                </a:solidFill>
              </a:rPr>
              <a:t>таблиця</a:t>
            </a:r>
            <a:r>
              <a:rPr lang="ru-RU" b="1" dirty="0">
                <a:solidFill>
                  <a:srgbClr val="FF0000"/>
                </a:solidFill>
              </a:rPr>
              <a:t> не є </a:t>
            </a:r>
            <a:r>
              <a:rPr lang="ru-RU" b="1" dirty="0" err="1">
                <a:solidFill>
                  <a:srgbClr val="FF0000"/>
                </a:solidFill>
              </a:rPr>
              <a:t>вичерпною</a:t>
            </a:r>
            <a:r>
              <a:rPr lang="ru-RU" b="1" dirty="0">
                <a:solidFill>
                  <a:srgbClr val="FF0000"/>
                </a:solidFill>
              </a:rPr>
              <a:t>.
</a:t>
            </a:r>
            <a:r>
              <a:rPr lang="ru-RU" b="1" dirty="0" err="1">
                <a:solidFill>
                  <a:srgbClr val="FF0000"/>
                </a:solidFill>
              </a:rPr>
              <a:t>Він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err="1">
                <a:solidFill>
                  <a:srgbClr val="FF0000"/>
                </a:solidFill>
              </a:rPr>
              <a:t>призначений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err="1">
                <a:solidFill>
                  <a:srgbClr val="FF0000"/>
                </a:solidFill>
              </a:rPr>
              <a:t>лише</a:t>
            </a:r>
            <a:r>
              <a:rPr lang="ru-RU" b="1" dirty="0">
                <a:solidFill>
                  <a:srgbClr val="FF0000"/>
                </a:solidFill>
              </a:rPr>
              <a:t> для того, </a:t>
            </a:r>
            <a:r>
              <a:rPr lang="ru-RU" b="1" dirty="0" err="1">
                <a:solidFill>
                  <a:srgbClr val="FF0000"/>
                </a:solidFill>
              </a:rPr>
              <a:t>щоб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err="1">
                <a:solidFill>
                  <a:srgbClr val="FF0000"/>
                </a:solidFill>
              </a:rPr>
              <a:t>дати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err="1">
                <a:solidFill>
                  <a:srgbClr val="FF0000"/>
                </a:solidFill>
              </a:rPr>
              <a:t>уявлення</a:t>
            </a:r>
            <a:r>
              <a:rPr lang="ru-RU" b="1" dirty="0">
                <a:solidFill>
                  <a:srgbClr val="FF0000"/>
                </a:solidFill>
              </a:rPr>
              <a:t> про </a:t>
            </a:r>
            <a:r>
              <a:rPr lang="ru-RU" b="1" dirty="0" err="1">
                <a:solidFill>
                  <a:srgbClr val="FF0000"/>
                </a:solidFill>
              </a:rPr>
              <a:t>засоби</a:t>
            </a:r>
            <a:r>
              <a:rPr lang="ru-RU" b="1" dirty="0">
                <a:solidFill>
                  <a:srgbClr val="FF0000"/>
                </a:solidFill>
              </a:rPr>
              <a:t>, </a:t>
            </a:r>
            <a:r>
              <a:rPr lang="ru-RU" b="1" dirty="0" err="1">
                <a:solidFill>
                  <a:srgbClr val="FF0000"/>
                </a:solidFill>
              </a:rPr>
              <a:t>що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err="1">
                <a:solidFill>
                  <a:srgbClr val="FF0000"/>
                </a:solidFill>
              </a:rPr>
              <a:t>надаються</a:t>
            </a:r>
            <a:r>
              <a:rPr lang="ru-RU" b="1" dirty="0">
                <a:solidFill>
                  <a:srgbClr val="FF0000"/>
                </a:solidFill>
              </a:rPr>
              <a:t> рядкам!</a:t>
            </a:r>
          </a:p>
        </p:txBody>
      </p:sp>
      <p:pic>
        <p:nvPicPr>
          <p:cNvPr id="3" name="Рисунок 2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A172BE3E-259E-C6A4-0BA6-92AD60CA6C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69" y="0"/>
            <a:ext cx="1417531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80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/>
          <p:cNvSpPr txBox="1">
            <a:spLocks/>
          </p:cNvSpPr>
          <p:nvPr/>
        </p:nvSpPr>
        <p:spPr>
          <a:xfrm>
            <a:off x="237973" y="145528"/>
            <a:ext cx="9782801" cy="658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err="1">
                <a:solidFill>
                  <a:srgbClr val="0070C0"/>
                </a:solidFill>
              </a:rPr>
              <a:t>Незмінність</a:t>
            </a:r>
            <a:r>
              <a:rPr lang="ru-RU" sz="3600" b="1" dirty="0">
                <a:solidFill>
                  <a:srgbClr val="0070C0"/>
                </a:solidFill>
              </a:rPr>
              <a:t> </a:t>
            </a:r>
            <a:r>
              <a:rPr lang="ru-RU" sz="3600" b="1" dirty="0" err="1">
                <a:solidFill>
                  <a:srgbClr val="0070C0"/>
                </a:solidFill>
              </a:rPr>
              <a:t>рядків</a:t>
            </a:r>
            <a:r>
              <a:rPr lang="ru-RU" sz="3600" b="1" dirty="0">
                <a:solidFill>
                  <a:srgbClr val="0070C0"/>
                </a:solidFill>
              </a:rPr>
              <a:t>
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37973" y="1200329"/>
            <a:ext cx="116602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err="1">
                <a:solidFill>
                  <a:srgbClr val="FF0000"/>
                </a:solidFill>
              </a:rPr>
              <a:t>Рядкові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об'єкти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незмінні</a:t>
            </a:r>
            <a:r>
              <a:rPr lang="ru-RU" dirty="0">
                <a:solidFill>
                  <a:srgbClr val="FF0000"/>
                </a:solidFill>
              </a:rPr>
              <a:t>: </a:t>
            </a:r>
            <a:r>
              <a:rPr lang="ru-RU" dirty="0" err="1">
                <a:solidFill>
                  <a:srgbClr val="FF0000"/>
                </a:solidFill>
              </a:rPr>
              <a:t>після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створення</a:t>
            </a:r>
            <a:r>
              <a:rPr lang="ru-RU" dirty="0">
                <a:solidFill>
                  <a:srgbClr val="FF0000"/>
                </a:solidFill>
              </a:rPr>
              <a:t> вони не </a:t>
            </a:r>
            <a:r>
              <a:rPr lang="ru-RU" dirty="0" err="1">
                <a:solidFill>
                  <a:srgbClr val="FF0000"/>
                </a:solidFill>
              </a:rPr>
              <a:t>можуть</a:t>
            </a:r>
            <a:r>
              <a:rPr lang="ru-RU" dirty="0">
                <a:solidFill>
                  <a:srgbClr val="FF0000"/>
                </a:solidFill>
              </a:rPr>
              <a:t> бути </a:t>
            </a:r>
            <a:r>
              <a:rPr lang="ru-RU" dirty="0" err="1">
                <a:solidFill>
                  <a:srgbClr val="FF0000"/>
                </a:solidFill>
              </a:rPr>
              <a:t>змінені</a:t>
            </a:r>
            <a:r>
              <a:rPr lang="ru-RU" dirty="0">
                <a:solidFill>
                  <a:srgbClr val="FF0000"/>
                </a:solidFill>
              </a:rPr>
              <a:t>. </a:t>
            </a:r>
            <a:r>
              <a:rPr lang="ru-RU" dirty="0" err="1">
                <a:solidFill>
                  <a:srgbClr val="FF0000"/>
                </a:solidFill>
              </a:rPr>
              <a:t>Всі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методи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та </a:t>
            </a:r>
            <a:r>
              <a:rPr lang="ru-RU" dirty="0" err="1">
                <a:solidFill>
                  <a:srgbClr val="FF0000"/>
                </a:solidFill>
              </a:rPr>
              <a:t>оператори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C#, </a:t>
            </a:r>
            <a:r>
              <a:rPr lang="ru-RU" dirty="0">
                <a:solidFill>
                  <a:srgbClr val="FF0000"/>
                </a:solidFill>
              </a:rPr>
              <a:t>як </a:t>
            </a:r>
            <a:r>
              <a:rPr lang="ru-RU" dirty="0" err="1">
                <a:solidFill>
                  <a:srgbClr val="FF0000"/>
                </a:solidFill>
              </a:rPr>
              <a:t>ви</a:t>
            </a:r>
            <a:r>
              <a:rPr lang="ru-RU" dirty="0">
                <a:solidFill>
                  <a:srgbClr val="FF0000"/>
                </a:solidFill>
              </a:rPr>
              <a:t> можете </a:t>
            </a:r>
            <a:r>
              <a:rPr lang="ru-RU" dirty="0" err="1">
                <a:solidFill>
                  <a:srgbClr val="FF0000"/>
                </a:solidFill>
              </a:rPr>
              <a:t>собі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уявити</a:t>
            </a:r>
            <a:r>
              <a:rPr lang="ru-RU" dirty="0">
                <a:solidFill>
                  <a:srgbClr val="FF0000"/>
                </a:solidFill>
              </a:rPr>
              <a:t>, вони </a:t>
            </a:r>
            <a:r>
              <a:rPr lang="ru-RU" dirty="0" err="1">
                <a:solidFill>
                  <a:srgbClr val="FF0000"/>
                </a:solidFill>
              </a:rPr>
              <a:t>модифікують</a:t>
            </a:r>
            <a:r>
              <a:rPr lang="ru-RU" dirty="0">
                <a:solidFill>
                  <a:srgbClr val="FF0000"/>
                </a:solidFill>
              </a:rPr>
              <a:t> рядок, </a:t>
            </a:r>
            <a:r>
              <a:rPr lang="ru-RU" dirty="0" err="1">
                <a:solidFill>
                  <a:srgbClr val="FF0000"/>
                </a:solidFill>
              </a:rPr>
              <a:t>фактично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повертають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результати</a:t>
            </a:r>
            <a:r>
              <a:rPr lang="ru-RU" dirty="0">
                <a:solidFill>
                  <a:srgbClr val="FF0000"/>
                </a:solidFill>
              </a:rPr>
              <a:t> в </a:t>
            </a:r>
            <a:r>
              <a:rPr lang="ru-RU" dirty="0" err="1">
                <a:solidFill>
                  <a:srgbClr val="FF0000"/>
                </a:solidFill>
              </a:rPr>
              <a:t>новий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рядковий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об'єкт</a:t>
            </a:r>
            <a:r>
              <a:rPr lang="ru-RU" dirty="0">
                <a:solidFill>
                  <a:srgbClr val="FF0000"/>
                </a:solidFill>
              </a:rPr>
              <a:t>. Як </a:t>
            </a:r>
            <a:r>
              <a:rPr lang="ru-RU" dirty="0" err="1">
                <a:solidFill>
                  <a:srgbClr val="FF0000"/>
                </a:solidFill>
              </a:rPr>
              <a:t>тільки</a:t>
            </a:r>
            <a:r>
              <a:rPr lang="ru-RU" dirty="0">
                <a:solidFill>
                  <a:srgbClr val="FF0000"/>
                </a:solidFill>
              </a:rPr>
              <a:t> ми </a:t>
            </a:r>
            <a:r>
              <a:rPr lang="ru-RU" dirty="0" err="1">
                <a:solidFill>
                  <a:srgbClr val="FF0000"/>
                </a:solidFill>
              </a:rPr>
              <a:t>створимо</a:t>
            </a:r>
            <a:r>
              <a:rPr lang="ru-RU" dirty="0">
                <a:solidFill>
                  <a:srgbClr val="FF0000"/>
                </a:solidFill>
              </a:rPr>
              <a:t> рядок, ми </a:t>
            </a:r>
            <a:r>
              <a:rPr lang="ru-RU" dirty="0" err="1">
                <a:solidFill>
                  <a:srgbClr val="FF0000"/>
                </a:solidFill>
              </a:rPr>
              <a:t>більше</a:t>
            </a:r>
            <a:r>
              <a:rPr lang="ru-RU" dirty="0">
                <a:solidFill>
                  <a:srgbClr val="FF0000"/>
                </a:solidFill>
              </a:rPr>
              <a:t> не </a:t>
            </a:r>
            <a:r>
              <a:rPr lang="ru-RU" dirty="0" err="1">
                <a:solidFill>
                  <a:srgbClr val="FF0000"/>
                </a:solidFill>
              </a:rPr>
              <a:t>зможемо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його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змінити</a:t>
            </a:r>
            <a:r>
              <a:rPr lang="ru-RU" dirty="0">
                <a:solidFill>
                  <a:srgbClr val="FF0000"/>
                </a:solidFill>
              </a:rPr>
              <a:t> (</a:t>
            </a:r>
            <a:r>
              <a:rPr lang="ru-RU" dirty="0" err="1">
                <a:solidFill>
                  <a:srgbClr val="FF0000"/>
                </a:solidFill>
              </a:rPr>
              <a:t>чесним</a:t>
            </a:r>
            <a:r>
              <a:rPr lang="ru-RU" dirty="0">
                <a:solidFill>
                  <a:srgbClr val="FF0000"/>
                </a:solidFill>
              </a:rPr>
              <a:t> способом). </a:t>
            </a:r>
            <a:r>
              <a:rPr lang="ru-RU" dirty="0" err="1">
                <a:solidFill>
                  <a:srgbClr val="FF0000"/>
                </a:solidFill>
              </a:rPr>
              <a:t>Кожен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виклик</a:t>
            </a:r>
            <a:r>
              <a:rPr lang="ru-RU" dirty="0">
                <a:solidFill>
                  <a:srgbClr val="FF0000"/>
                </a:solidFill>
              </a:rPr>
              <a:t> методу в </a:t>
            </a:r>
            <a:r>
              <a:rPr lang="ru-RU" dirty="0" err="1">
                <a:solidFill>
                  <a:srgbClr val="FF0000"/>
                </a:solidFill>
              </a:rPr>
              <a:t>цей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клас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повертає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новий</a:t>
            </a:r>
            <a:r>
              <a:rPr lang="ru-RU" dirty="0">
                <a:solidFill>
                  <a:srgbClr val="FF0000"/>
                </a:solidFill>
              </a:rPr>
              <a:t> рядок, а </a:t>
            </a:r>
            <a:r>
              <a:rPr lang="ru-RU" dirty="0" err="1">
                <a:solidFill>
                  <a:srgbClr val="FF0000"/>
                </a:solidFill>
              </a:rPr>
              <a:t>попередній</a:t>
            </a:r>
            <a:r>
              <a:rPr lang="ru-RU" dirty="0">
                <a:solidFill>
                  <a:srgbClr val="FF0000"/>
                </a:solidFill>
              </a:rPr>
              <a:t> рядок </a:t>
            </a:r>
            <a:r>
              <a:rPr lang="ru-RU" dirty="0" err="1">
                <a:solidFill>
                  <a:srgbClr val="FF0000"/>
                </a:solidFill>
              </a:rPr>
              <a:t>стає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здобиччю</a:t>
            </a:r>
            <a:r>
              <a:rPr lang="ru-RU" dirty="0">
                <a:solidFill>
                  <a:srgbClr val="FF0000"/>
                </a:solidFill>
              </a:rPr>
              <a:t> для </a:t>
            </a:r>
            <a:r>
              <a:rPr lang="ru-RU" dirty="0" err="1">
                <a:solidFill>
                  <a:srgbClr val="FF0000"/>
                </a:solidFill>
              </a:rPr>
              <a:t>збирача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сміття</a:t>
            </a:r>
            <a:r>
              <a:rPr lang="ru-RU" dirty="0">
                <a:solidFill>
                  <a:srgbClr val="FF0000"/>
                </a:solidFill>
              </a:rPr>
              <a:t>.</a:t>
            </a:r>
          </a:p>
          <a:p>
            <a:pPr algn="just"/>
            <a:endParaRPr lang="ru-RU" dirty="0">
              <a:solidFill>
                <a:srgbClr val="FF0000"/>
              </a:solidFill>
            </a:endParaRP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Рядки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незмінні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 Робиться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це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не просто так. У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незмінності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рядків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є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багато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переваг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Тип рядка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безпечний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для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потоків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тому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що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жоден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потік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не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може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змінити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вміст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рядка.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Використання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незмінних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рядків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зменшує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використання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пам'яті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оскільки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немає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необхідності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зберігати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2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екземпляри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одного рядка. В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цьому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випадку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витрачається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менше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пам'яті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а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порівняння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відбувається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швидше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так як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потрібно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лише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порівняння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посилань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Механізм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який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це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реалізує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в .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NET,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називається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інтернування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рядків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string pooling).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37973" y="4371196"/>
            <a:ext cx="359589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300" dirty="0">
                <a:solidFill>
                  <a:srgbClr val="A31515"/>
                </a:solidFill>
                <a:latin typeface="Consolas" panose="020B0609020204030204" pitchFamily="49" charset="0"/>
              </a:rPr>
              <a:t> Рядки </a:t>
            </a:r>
            <a:r>
              <a:rPr lang="ru-RU" sz="1300" dirty="0" err="1">
                <a:solidFill>
                  <a:srgbClr val="A31515"/>
                </a:solidFill>
                <a:latin typeface="Consolas" panose="020B0609020204030204" pitchFamily="49" charset="0"/>
              </a:rPr>
              <a:t>незмінні</a:t>
            </a:r>
            <a:r>
              <a:rPr lang="ru-RU" sz="1300" dirty="0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length =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s.Length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&lt; length /2;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c = s[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s[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] = s[length -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- 1];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s[length -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- 1] = c;</a:t>
            </a:r>
          </a:p>
          <a:p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300" dirty="0"/>
          </a:p>
        </p:txBody>
      </p:sp>
      <p:sp>
        <p:nvSpPr>
          <p:cNvPr id="4" name="TextBox 3"/>
          <p:cNvSpPr txBox="1"/>
          <p:nvPr/>
        </p:nvSpPr>
        <p:spPr>
          <a:xfrm>
            <a:off x="4054207" y="4955971"/>
            <a:ext cx="6257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2">
                    <a:lumMod val="25000"/>
                  </a:schemeClr>
                </a:solidFill>
              </a:rPr>
              <a:t>Буде </a:t>
            </a:r>
            <a:r>
              <a:rPr lang="ru-RU" sz="2800" dirty="0" err="1">
                <a:solidFill>
                  <a:schemeClr val="bg2">
                    <a:lumMod val="25000"/>
                  </a:schemeClr>
                </a:solidFill>
              </a:rPr>
              <a:t>він</a:t>
            </a:r>
            <a:r>
              <a:rPr lang="ru-RU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2">
                    <a:lumMod val="25000"/>
                  </a:schemeClr>
                </a:solidFill>
              </a:rPr>
              <a:t>компілюватися</a:t>
            </a:r>
            <a:r>
              <a:rPr lang="ru-RU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2">
                    <a:lumMod val="25000"/>
                  </a:schemeClr>
                </a:solidFill>
              </a:rPr>
              <a:t>чи</a:t>
            </a:r>
            <a:r>
              <a:rPr lang="ru-RU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2">
                    <a:lumMod val="25000"/>
                  </a:schemeClr>
                </a:solidFill>
              </a:rPr>
              <a:t>ні</a:t>
            </a:r>
            <a:r>
              <a:rPr lang="ru-RU" sz="2800" dirty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</p:txBody>
      </p:sp>
      <p:pic>
        <p:nvPicPr>
          <p:cNvPr id="5" name="Рисунок 4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6D3BDBFD-E454-3453-8380-C98878C2D5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69" y="0"/>
            <a:ext cx="1417531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07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76608" y="113255"/>
            <a:ext cx="3425349" cy="658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300" b="1" dirty="0">
                <a:solidFill>
                  <a:srgbClr val="0070C0"/>
                </a:solidFill>
                <a:latin typeface="+mn-lt"/>
              </a:rPr>
              <a:t>Клас </a:t>
            </a:r>
            <a:r>
              <a:rPr lang="en-US" sz="3300" b="1" dirty="0" err="1">
                <a:solidFill>
                  <a:srgbClr val="0070C0"/>
                </a:solidFill>
                <a:latin typeface="+mn-lt"/>
              </a:rPr>
              <a:t>StringBuilder</a:t>
            </a:r>
            <a:endParaRPr lang="ru-RU" sz="35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6608" y="1200329"/>
            <a:ext cx="1199787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Коли рядок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будується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класом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Виділяється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тільки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стільки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пам'яті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скільки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потрібно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для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зберігання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цього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рядка.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Однак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просторі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імен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System.Text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є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клас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StringBuilder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який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працює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краще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і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зазвичай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виділяє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більше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пам'яті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що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потрібно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на даний момент. Як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розробник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маєте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можливість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точно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вказати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скільки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пам'яті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хочете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виділити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StringBuilder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Однак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якщо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цього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не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зробити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буде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вибрано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замовчуванням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який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залежить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від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розміру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початкового тексту,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який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ініціалізує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екземпляр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StringBuilder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Клас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StringBuilder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має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дві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основні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властивості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: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i="1" dirty="0" err="1">
                <a:solidFill>
                  <a:schemeClr val="bg2">
                    <a:lumMod val="25000"/>
                  </a:schemeClr>
                </a:solidFill>
              </a:rPr>
              <a:t>Length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зазначення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довжини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рядка,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що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міститься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в даний момент в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об'єкті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i="1" dirty="0" err="1"/>
              <a:t>Capacity</a:t>
            </a:r>
            <a:r>
              <a:rPr lang="ru-RU" dirty="0"/>
              <a:t>, </a:t>
            </a:r>
            <a:r>
              <a:rPr lang="ru-RU" dirty="0" err="1"/>
              <a:t>визначає</a:t>
            </a:r>
            <a:r>
              <a:rPr lang="ru-RU" dirty="0"/>
              <a:t> </a:t>
            </a:r>
            <a:r>
              <a:rPr lang="ru-RU" dirty="0" err="1"/>
              <a:t>максимальну</a:t>
            </a:r>
            <a:r>
              <a:rPr lang="ru-RU" dirty="0"/>
              <a:t> </a:t>
            </a:r>
            <a:r>
              <a:rPr lang="ru-RU" dirty="0" err="1"/>
              <a:t>довжину</a:t>
            </a:r>
            <a:r>
              <a:rPr lang="ru-RU" dirty="0"/>
              <a:t> рядка, яка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вміститися</a:t>
            </a:r>
            <a:r>
              <a:rPr lang="ru-RU" dirty="0"/>
              <a:t> в </a:t>
            </a:r>
            <a:r>
              <a:rPr lang="ru-RU" dirty="0" err="1"/>
              <a:t>пам'яті</a:t>
            </a:r>
            <a:r>
              <a:rPr lang="ru-RU" dirty="0"/>
              <a:t>, </a:t>
            </a:r>
            <a:r>
              <a:rPr lang="ru-RU" dirty="0" err="1"/>
              <a:t>виділеній</a:t>
            </a:r>
            <a:r>
              <a:rPr lang="ru-RU" dirty="0"/>
              <a:t> </a:t>
            </a:r>
            <a:r>
              <a:rPr lang="ru-RU" dirty="0" err="1"/>
              <a:t>об'єкту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hello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 err="1">
                <a:solidFill>
                  <a:srgbClr val="A31515"/>
                </a:solidFill>
                <a:latin typeface="Consolas" panose="020B0609020204030204" pitchFamily="49" charset="0"/>
              </a:rPr>
              <a:t>Привіт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, мене </a:t>
            </a:r>
            <a:r>
              <a:rPr lang="ru-RU" dirty="0" err="1">
                <a:solidFill>
                  <a:srgbClr val="A31515"/>
                </a:solidFill>
                <a:latin typeface="Consolas" panose="020B0609020204030204" pitchFamily="49" charset="0"/>
              </a:rPr>
              <a:t>звати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A31515"/>
                </a:solidFill>
                <a:latin typeface="Consolas" panose="020B0609020204030204" pitchFamily="49" charset="0"/>
              </a:rPr>
              <a:t>Сергій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 Артеменко"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 120);</a:t>
            </a:r>
          </a:p>
          <a:p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hello.AppendFormat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"Радий </a:t>
            </a:r>
            <a:r>
              <a:rPr lang="ru-RU" dirty="0" err="1">
                <a:solidFill>
                  <a:srgbClr val="A31515"/>
                </a:solidFill>
                <a:latin typeface="Consolas" panose="020B0609020204030204" pitchFamily="49" charset="0"/>
              </a:rPr>
              <a:t>вітати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 Вас у </a:t>
            </a:r>
            <a:r>
              <a:rPr lang="ru-RU" dirty="0" err="1">
                <a:solidFill>
                  <a:srgbClr val="A31515"/>
                </a:solidFill>
                <a:latin typeface="Consolas" panose="020B0609020204030204" pitchFamily="49" charset="0"/>
              </a:rPr>
              <a:t>світі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A31515"/>
                </a:solidFill>
                <a:latin typeface="Consolas" panose="020B0609020204030204" pitchFamily="49" charset="0"/>
              </a:rPr>
              <a:t>розробки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A31515"/>
                </a:solidFill>
                <a:latin typeface="Consolas" panose="020B0609020204030204" pitchFamily="49" charset="0"/>
              </a:rPr>
              <a:t>програмного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A31515"/>
                </a:solidFill>
                <a:latin typeface="Consolas" panose="020B0609020204030204" pitchFamily="49" charset="0"/>
              </a:rPr>
              <a:t>забезпечення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6608" y="4448345"/>
            <a:ext cx="6479835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StringBuilder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hello =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StringBuilder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Привіт</a:t>
            </a:r>
            <a:r>
              <a:rPr lang="ru-RU" sz="1000" dirty="0">
                <a:solidFill>
                  <a:srgbClr val="A31515"/>
                </a:solidFill>
                <a:latin typeface="Consolas" panose="020B0609020204030204" pitchFamily="49" charset="0"/>
              </a:rPr>
              <a:t>, мене </a:t>
            </a:r>
            <a:r>
              <a:rPr lang="ru-RU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звати</a:t>
            </a:r>
            <a:r>
              <a:rPr lang="ru-RU" sz="10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Сергій</a:t>
            </a:r>
            <a:r>
              <a:rPr lang="ru-RU" sz="1000" dirty="0">
                <a:solidFill>
                  <a:srgbClr val="A31515"/>
                </a:solidFill>
                <a:latin typeface="Consolas" panose="020B0609020204030204" pitchFamily="49" charset="0"/>
              </a:rPr>
              <a:t> Артеменко"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, 120);</a:t>
            </a:r>
          </a:p>
          <a:p>
            <a:r>
              <a:rPr lang="ru-RU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hello.AppendFormat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000" dirty="0">
                <a:solidFill>
                  <a:srgbClr val="A31515"/>
                </a:solidFill>
                <a:latin typeface="Consolas" panose="020B0609020204030204" pitchFamily="49" charset="0"/>
              </a:rPr>
              <a:t>"Радий </a:t>
            </a:r>
            <a:r>
              <a:rPr lang="ru-RU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вітати</a:t>
            </a:r>
            <a:r>
              <a:rPr lang="ru-RU" sz="1000" dirty="0">
                <a:solidFill>
                  <a:srgbClr val="A31515"/>
                </a:solidFill>
                <a:latin typeface="Consolas" panose="020B0609020204030204" pitchFamily="49" charset="0"/>
              </a:rPr>
              <a:t> Вас у </a:t>
            </a:r>
            <a:r>
              <a:rPr lang="ru-RU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світі</a:t>
            </a:r>
            <a:r>
              <a:rPr lang="ru-RU" sz="10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розробки</a:t>
            </a:r>
            <a:r>
              <a:rPr lang="ru-RU" sz="10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програмного</a:t>
            </a:r>
            <a:r>
              <a:rPr lang="ru-RU" sz="10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забезпечення</a:t>
            </a:r>
            <a:r>
              <a:rPr lang="ru-RU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s = hello;</a:t>
            </a:r>
          </a:p>
          <a:p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length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s.Length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&lt; length / 2;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c = s[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s[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] = s[length -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- 1];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s[length -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- 1] = c;</a:t>
            </a:r>
          </a:p>
          <a:p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(s);</a:t>
            </a:r>
            <a:endParaRPr lang="ru-R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111826" y="4971566"/>
            <a:ext cx="4747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2">
                    <a:lumMod val="25000"/>
                  </a:schemeClr>
                </a:solidFill>
              </a:rPr>
              <a:t>Буде </a:t>
            </a:r>
            <a:r>
              <a:rPr lang="ru-RU" sz="2800" dirty="0" err="1">
                <a:solidFill>
                  <a:schemeClr val="bg2">
                    <a:lumMod val="25000"/>
                  </a:schemeClr>
                </a:solidFill>
              </a:rPr>
              <a:t>він</a:t>
            </a:r>
            <a:r>
              <a:rPr lang="ru-RU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2">
                    <a:lumMod val="25000"/>
                  </a:schemeClr>
                </a:solidFill>
              </a:rPr>
              <a:t>компілюватися</a:t>
            </a:r>
            <a:r>
              <a:rPr lang="ru-RU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2">
                    <a:lumMod val="25000"/>
                  </a:schemeClr>
                </a:solidFill>
              </a:rPr>
              <a:t>чи</a:t>
            </a:r>
            <a:r>
              <a:rPr lang="ru-RU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2">
                    <a:lumMod val="25000"/>
                  </a:schemeClr>
                </a:solidFill>
              </a:rPr>
              <a:t>ні</a:t>
            </a:r>
            <a:r>
              <a:rPr lang="ru-RU" sz="2800" dirty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</p:txBody>
      </p:sp>
      <p:pic>
        <p:nvPicPr>
          <p:cNvPr id="2" name="Рисунок 1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DAFB3285-0F7F-29AD-95FB-D7A19F77A6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69" y="0"/>
            <a:ext cx="1417531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15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76608" y="113255"/>
            <a:ext cx="9782801" cy="658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300" b="1" dirty="0" err="1">
                <a:solidFill>
                  <a:srgbClr val="0070C0"/>
                </a:solidFill>
                <a:latin typeface="+mn-lt"/>
              </a:rPr>
              <a:t>Методи</a:t>
            </a:r>
            <a:r>
              <a:rPr lang="ru-RU" sz="33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ru-RU" sz="3300" b="1" dirty="0" err="1">
                <a:solidFill>
                  <a:srgbClr val="0070C0"/>
                </a:solidFill>
                <a:latin typeface="+mn-lt"/>
              </a:rPr>
              <a:t>класу</a:t>
            </a:r>
            <a:r>
              <a:rPr lang="ru-RU" sz="33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300" b="1" dirty="0">
                <a:solidFill>
                  <a:srgbClr val="0070C0"/>
                </a:solidFill>
                <a:latin typeface="+mn-lt"/>
              </a:rPr>
              <a:t>StringBuilder</a:t>
            </a:r>
            <a:endParaRPr lang="ru-RU" sz="3500" b="1" dirty="0">
              <a:solidFill>
                <a:srgbClr val="0070C0"/>
              </a:solidFill>
              <a:latin typeface="+mn-lt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046735"/>
              </p:ext>
            </p:extLst>
          </p:nvPr>
        </p:nvGraphicFramePr>
        <p:xfrm>
          <a:off x="184402" y="1287733"/>
          <a:ext cx="11823195" cy="5346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7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568">
                <a:tc>
                  <a:txBody>
                    <a:bodyPr/>
                    <a:lstStyle/>
                    <a:p>
                      <a:r>
                        <a:rPr lang="ru-RU" sz="1600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err="1"/>
                        <a:t>Призначення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861"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effectLst/>
                        </a:rPr>
                        <a:t>Append()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dirty="0" err="1">
                          <a:effectLst/>
                        </a:rPr>
                        <a:t>Додавання</a:t>
                      </a:r>
                      <a:r>
                        <a:rPr lang="ru-RU" sz="1600" b="0" dirty="0">
                          <a:effectLst/>
                        </a:rPr>
                        <a:t> рядка до поточного рядка</a:t>
                      </a:r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861"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effectLst/>
                        </a:rPr>
                        <a:t>AppendFormat()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dirty="0" err="1">
                          <a:effectLst/>
                        </a:rPr>
                        <a:t>Додає</a:t>
                      </a:r>
                      <a:r>
                        <a:rPr lang="ru-RU" sz="1600" b="0" dirty="0">
                          <a:effectLst/>
                        </a:rPr>
                        <a:t> рядок, </a:t>
                      </a:r>
                      <a:r>
                        <a:rPr lang="ru-RU" sz="1600" b="0" dirty="0" err="1">
                          <a:effectLst/>
                        </a:rPr>
                        <a:t>створений</a:t>
                      </a:r>
                      <a:r>
                        <a:rPr lang="ru-RU" sz="1600" b="0" dirty="0">
                          <a:effectLst/>
                        </a:rPr>
                        <a:t> </a:t>
                      </a:r>
                      <a:r>
                        <a:rPr lang="ru-RU" sz="1600" b="0" dirty="0" err="1">
                          <a:effectLst/>
                        </a:rPr>
                        <a:t>відповідно</a:t>
                      </a:r>
                      <a:r>
                        <a:rPr lang="ru-RU" sz="1600" b="0" dirty="0">
                          <a:effectLst/>
                        </a:rPr>
                        <a:t> до </a:t>
                      </a:r>
                      <a:r>
                        <a:rPr lang="ru-RU" sz="1600" b="0" dirty="0" err="1">
                          <a:effectLst/>
                        </a:rPr>
                        <a:t>визначника</a:t>
                      </a:r>
                      <a:r>
                        <a:rPr lang="ru-RU" sz="1600" b="0" dirty="0">
                          <a:effectLst/>
                        </a:rPr>
                        <a:t> формату</a:t>
                      </a:r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861"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effectLst/>
                        </a:rPr>
                        <a:t>Insert()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dirty="0" err="1">
                          <a:effectLst/>
                        </a:rPr>
                        <a:t>Вставляє</a:t>
                      </a:r>
                      <a:r>
                        <a:rPr lang="ru-RU" sz="1600" b="0" dirty="0">
                          <a:effectLst/>
                        </a:rPr>
                        <a:t> </a:t>
                      </a:r>
                      <a:r>
                        <a:rPr lang="ru-RU" sz="1600" b="0" dirty="0" err="1">
                          <a:effectLst/>
                        </a:rPr>
                        <a:t>вкладений</a:t>
                      </a:r>
                      <a:r>
                        <a:rPr lang="ru-RU" sz="1600" b="0" dirty="0">
                          <a:effectLst/>
                        </a:rPr>
                        <a:t> рядок у рядок</a:t>
                      </a:r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861"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effectLst/>
                        </a:rPr>
                        <a:t>Remove()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dirty="0" err="1">
                          <a:effectLst/>
                        </a:rPr>
                        <a:t>Видаляє</a:t>
                      </a:r>
                      <a:r>
                        <a:rPr lang="ru-RU" sz="1600" b="0" dirty="0">
                          <a:effectLst/>
                        </a:rPr>
                        <a:t> символ </a:t>
                      </a:r>
                      <a:r>
                        <a:rPr lang="ru-RU" sz="1600" b="0" dirty="0" err="1">
                          <a:effectLst/>
                        </a:rPr>
                        <a:t>із</a:t>
                      </a:r>
                      <a:r>
                        <a:rPr lang="ru-RU" sz="1600" b="0" dirty="0">
                          <a:effectLst/>
                        </a:rPr>
                        <a:t> поточного рядка</a:t>
                      </a:r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861"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effectLst/>
                        </a:rPr>
                        <a:t>Replace()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dirty="0" err="1">
                          <a:effectLst/>
                        </a:rPr>
                        <a:t>Замінює</a:t>
                      </a:r>
                      <a:r>
                        <a:rPr lang="ru-RU" sz="1600" b="0" dirty="0">
                          <a:effectLst/>
                        </a:rPr>
                        <a:t> </a:t>
                      </a:r>
                      <a:r>
                        <a:rPr lang="ru-RU" sz="1600" b="0" dirty="0" err="1">
                          <a:effectLst/>
                        </a:rPr>
                        <a:t>всі</a:t>
                      </a:r>
                      <a:r>
                        <a:rPr lang="ru-RU" sz="1600" b="0" dirty="0">
                          <a:effectLst/>
                        </a:rPr>
                        <a:t> </a:t>
                      </a:r>
                      <a:r>
                        <a:rPr lang="ru-RU" sz="1600" b="0" dirty="0" err="1">
                          <a:effectLst/>
                        </a:rPr>
                        <a:t>входження</a:t>
                      </a:r>
                      <a:r>
                        <a:rPr lang="ru-RU" sz="1600" b="0" dirty="0">
                          <a:effectLst/>
                        </a:rPr>
                        <a:t> символу </a:t>
                      </a:r>
                      <a:r>
                        <a:rPr lang="ru-RU" sz="1600" b="0" dirty="0" err="1">
                          <a:effectLst/>
                        </a:rPr>
                        <a:t>іншим</a:t>
                      </a:r>
                      <a:r>
                        <a:rPr lang="ru-RU" sz="1600" b="0" dirty="0">
                          <a:effectLst/>
                        </a:rPr>
                        <a:t> символом </a:t>
                      </a:r>
                      <a:r>
                        <a:rPr lang="ru-RU" sz="1600" b="0" dirty="0" err="1">
                          <a:effectLst/>
                        </a:rPr>
                        <a:t>або</a:t>
                      </a:r>
                      <a:r>
                        <a:rPr lang="ru-RU" sz="1600" b="0" dirty="0">
                          <a:effectLst/>
                        </a:rPr>
                        <a:t> </a:t>
                      </a:r>
                      <a:r>
                        <a:rPr lang="ru-RU" sz="1600" b="0" dirty="0" err="1">
                          <a:effectLst/>
                        </a:rPr>
                        <a:t>входження</a:t>
                      </a:r>
                      <a:r>
                        <a:rPr lang="ru-RU" sz="1600" b="0" dirty="0">
                          <a:effectLst/>
                        </a:rPr>
                        <a:t> </a:t>
                      </a:r>
                      <a:r>
                        <a:rPr lang="ru-RU" sz="1600" b="0" dirty="0" err="1">
                          <a:effectLst/>
                        </a:rPr>
                        <a:t>підрядка</a:t>
                      </a:r>
                      <a:r>
                        <a:rPr lang="ru-RU" sz="1600" b="0" dirty="0">
                          <a:effectLst/>
                        </a:rPr>
                        <a:t> </a:t>
                      </a:r>
                      <a:r>
                        <a:rPr lang="ru-RU" sz="1600" b="0" dirty="0" err="1">
                          <a:effectLst/>
                        </a:rPr>
                        <a:t>іншим</a:t>
                      </a:r>
                      <a:r>
                        <a:rPr lang="ru-RU" sz="1600" b="0" dirty="0">
                          <a:effectLst/>
                        </a:rPr>
                        <a:t> </a:t>
                      </a:r>
                      <a:r>
                        <a:rPr lang="ru-RU" sz="1600" b="0" dirty="0" err="1">
                          <a:effectLst/>
                        </a:rPr>
                        <a:t>підрядком</a:t>
                      </a:r>
                      <a:endParaRPr lang="ru-RU" sz="1600" b="0" dirty="0">
                        <a:effectLst/>
                      </a:endParaRPr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8527"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effectLst/>
                        </a:rPr>
                        <a:t>ToString()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dirty="0" err="1">
                          <a:effectLst/>
                        </a:rPr>
                        <a:t>Повертає</a:t>
                      </a:r>
                      <a:r>
                        <a:rPr lang="ru-RU" sz="1600" b="0" dirty="0">
                          <a:effectLst/>
                        </a:rPr>
                        <a:t> </a:t>
                      </a:r>
                      <a:r>
                        <a:rPr lang="ru-RU" sz="1600" b="0" dirty="0" err="1">
                          <a:effectLst/>
                        </a:rPr>
                        <a:t>поточний</a:t>
                      </a:r>
                      <a:r>
                        <a:rPr lang="ru-RU" sz="1600" b="0" dirty="0">
                          <a:effectLst/>
                        </a:rPr>
                        <a:t> рядок як </a:t>
                      </a:r>
                      <a:r>
                        <a:rPr lang="ru-RU" sz="1600" b="0" dirty="0" err="1">
                          <a:effectLst/>
                        </a:rPr>
                        <a:t>об'єкт</a:t>
                      </a:r>
                      <a:r>
                        <a:rPr lang="ru-RU" sz="1600" b="0" dirty="0">
                          <a:effectLst/>
                        </a:rPr>
                        <a:t> </a:t>
                      </a:r>
                      <a:r>
                        <a:rPr lang="ru-RU" sz="1600" b="1" dirty="0" err="1">
                          <a:effectLst/>
                        </a:rPr>
                        <a:t>System.String</a:t>
                      </a:r>
                      <a:r>
                        <a:rPr lang="ru-RU" sz="1600" b="1" dirty="0">
                          <a:effectLst/>
                        </a:rPr>
                        <a:t> </a:t>
                      </a:r>
                      <a:r>
                        <a:rPr lang="ru-RU" sz="1600" b="0" dirty="0">
                          <a:effectLst/>
                        </a:rPr>
                        <a:t>(</a:t>
                      </a:r>
                      <a:r>
                        <a:rPr lang="ru-RU" sz="1600" b="0" dirty="0" err="1">
                          <a:effectLst/>
                        </a:rPr>
                        <a:t>Зміна</a:t>
                      </a:r>
                      <a:r>
                        <a:rPr lang="ru-RU" sz="1600" b="0" dirty="0">
                          <a:effectLst/>
                        </a:rPr>
                        <a:t> методу </a:t>
                      </a:r>
                      <a:r>
                        <a:rPr lang="ru-RU" sz="1600" b="0" dirty="0" err="1">
                          <a:effectLst/>
                        </a:rPr>
                        <a:t>класу</a:t>
                      </a:r>
                      <a:r>
                        <a:rPr lang="ru-RU" sz="1600" b="0" dirty="0">
                          <a:effectLst/>
                        </a:rPr>
                        <a:t> </a:t>
                      </a:r>
                      <a:r>
                        <a:rPr lang="ru-RU" sz="1600" b="1" dirty="0" err="1">
                          <a:effectLst/>
                        </a:rPr>
                        <a:t>System.Object</a:t>
                      </a:r>
                      <a:r>
                        <a:rPr lang="ru-RU" sz="1600" b="0" dirty="0">
                          <a:effectLst/>
                        </a:rPr>
                        <a:t>)</a:t>
                      </a:r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5861"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effectLst/>
                        </a:rPr>
                        <a:t>Append()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dirty="0" err="1">
                          <a:effectLst/>
                        </a:rPr>
                        <a:t>Додавання</a:t>
                      </a:r>
                      <a:r>
                        <a:rPr lang="ru-RU" sz="1600" b="0" dirty="0">
                          <a:effectLst/>
                        </a:rPr>
                        <a:t> рядка до поточного рядка</a:t>
                      </a:r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861"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effectLst/>
                        </a:rPr>
                        <a:t>AppendFormat()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dirty="0" err="1">
                          <a:effectLst/>
                        </a:rPr>
                        <a:t>Додає</a:t>
                      </a:r>
                      <a:r>
                        <a:rPr lang="ru-RU" sz="1600" b="0" dirty="0">
                          <a:effectLst/>
                        </a:rPr>
                        <a:t> рядок, </a:t>
                      </a:r>
                      <a:r>
                        <a:rPr lang="ru-RU" sz="1600" b="0" dirty="0" err="1">
                          <a:effectLst/>
                        </a:rPr>
                        <a:t>створений</a:t>
                      </a:r>
                      <a:r>
                        <a:rPr lang="ru-RU" sz="1600" b="0" dirty="0">
                          <a:effectLst/>
                        </a:rPr>
                        <a:t> </a:t>
                      </a:r>
                      <a:r>
                        <a:rPr lang="ru-RU" sz="1600" b="0" dirty="0" err="1">
                          <a:effectLst/>
                        </a:rPr>
                        <a:t>відповідно</a:t>
                      </a:r>
                      <a:r>
                        <a:rPr lang="ru-RU" sz="1600" b="0" dirty="0">
                          <a:effectLst/>
                        </a:rPr>
                        <a:t> до </a:t>
                      </a:r>
                      <a:r>
                        <a:rPr lang="ru-RU" sz="1600" b="0" dirty="0" err="1">
                          <a:effectLst/>
                        </a:rPr>
                        <a:t>визначника</a:t>
                      </a:r>
                      <a:r>
                        <a:rPr lang="ru-RU" sz="1600" b="0" dirty="0">
                          <a:effectLst/>
                        </a:rPr>
                        <a:t> формату</a:t>
                      </a:r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5861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effectLst/>
                        </a:rPr>
                        <a:t>Insert()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dirty="0" err="1">
                          <a:effectLst/>
                        </a:rPr>
                        <a:t>Вставляє</a:t>
                      </a:r>
                      <a:r>
                        <a:rPr lang="ru-RU" sz="1600" b="0" dirty="0">
                          <a:effectLst/>
                        </a:rPr>
                        <a:t> </a:t>
                      </a:r>
                      <a:r>
                        <a:rPr lang="ru-RU" sz="1600" b="0" dirty="0" err="1">
                          <a:effectLst/>
                        </a:rPr>
                        <a:t>вкладений</a:t>
                      </a:r>
                      <a:r>
                        <a:rPr lang="ru-RU" sz="1600" b="0" dirty="0">
                          <a:effectLst/>
                        </a:rPr>
                        <a:t> рядок у рядок</a:t>
                      </a:r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4" name="Рисунок 3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FBAC05AF-70E9-13A0-4C67-EAD5E1D3E3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69" y="0"/>
            <a:ext cx="1417531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73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76608" y="113255"/>
            <a:ext cx="9782801" cy="658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300" b="1" dirty="0" err="1">
                <a:solidFill>
                  <a:srgbClr val="0070C0"/>
                </a:solidFill>
                <a:latin typeface="+mn-lt"/>
              </a:rPr>
              <a:t>Форматування</a:t>
            </a:r>
            <a:r>
              <a:rPr lang="ru-RU" sz="33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ru-RU" sz="3300" b="1" dirty="0" err="1">
                <a:solidFill>
                  <a:srgbClr val="0070C0"/>
                </a:solidFill>
                <a:latin typeface="+mn-lt"/>
              </a:rPr>
              <a:t>рядків</a:t>
            </a:r>
            <a:r>
              <a:rPr lang="ru-RU" sz="3300" b="1" dirty="0">
                <a:solidFill>
                  <a:srgbClr val="0070C0"/>
                </a:solidFill>
                <a:latin typeface="+mn-lt"/>
              </a:rPr>
              <a:t>
</a:t>
            </a:r>
            <a:endParaRPr lang="ru-RU" sz="35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27681" y="102004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d = 12.05667m;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5;</a:t>
            </a:r>
          </a:p>
          <a:p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Звичайний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форматований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 рядок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ru-R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Значення</a:t>
            </a:r>
            <a:r>
              <a:rPr lang="ru-RU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змінної</a:t>
            </a:r>
            <a:r>
              <a:rPr lang="ru-RU" sz="1200" dirty="0">
                <a:solidFill>
                  <a:srgbClr val="A31515"/>
                </a:solidFill>
                <a:latin typeface="Consolas" panose="020B0609020204030204" pitchFamily="49" charset="0"/>
              </a:rPr>
              <a:t> d = {0:C}, а i = {1}"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, d, i);</a:t>
            </a:r>
            <a:endParaRPr lang="ru-RU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27681" y="2098922"/>
            <a:ext cx="32771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Визначники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формату для чисел
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392280"/>
              </p:ext>
            </p:extLst>
          </p:nvPr>
        </p:nvGraphicFramePr>
        <p:xfrm>
          <a:off x="227681" y="2512322"/>
          <a:ext cx="11736636" cy="3823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5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6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34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Визначник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Застосовується</a:t>
                      </a:r>
                      <a:r>
                        <a:rPr lang="ru-RU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до: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Значення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Приклад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193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Числові</a:t>
                      </a:r>
                      <a:r>
                        <a:rPr lang="ru-RU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 типи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Символ </a:t>
                      </a:r>
                      <a:r>
                        <a:rPr lang="ru-RU" sz="1400" b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місцевої</a:t>
                      </a:r>
                      <a:r>
                        <a:rPr lang="ru-RU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400" b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валюти</a:t>
                      </a:r>
                      <a:endParaRPr lang="ru-RU" sz="1400" b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$ 835.50 (США)</a:t>
                      </a:r>
                      <a:br>
                        <a:rPr lang="ru-RU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</a:br>
                      <a:r>
                        <a:rPr lang="ru-RU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£ 835.50 (Великобритания) </a:t>
                      </a:r>
                    </a:p>
                    <a:p>
                      <a:pPr algn="l"/>
                      <a:r>
                        <a:rPr lang="ru-RU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835.50 грн.(</a:t>
                      </a:r>
                      <a:r>
                        <a:rPr lang="ru-RU" sz="1400" b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Україна</a:t>
                      </a:r>
                      <a:r>
                        <a:rPr lang="ru-RU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Лише для </a:t>
                      </a:r>
                      <a:r>
                        <a:rPr lang="ru-RU" sz="1400" b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цілочисельних</a:t>
                      </a:r>
                      <a:r>
                        <a:rPr lang="ru-RU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400" b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типів</a:t>
                      </a:r>
                      <a:endParaRPr lang="ru-RU" sz="1400" b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Звичайне</a:t>
                      </a:r>
                      <a:r>
                        <a:rPr lang="ru-RU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400" b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ціле</a:t>
                      </a:r>
                      <a:endParaRPr lang="ru-RU" sz="1400" b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835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Числові</a:t>
                      </a:r>
                      <a:r>
                        <a:rPr lang="ru-RU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 типи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Експоненціальні</a:t>
                      </a:r>
                      <a:r>
                        <a:rPr lang="ru-RU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400" b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позначення</a:t>
                      </a:r>
                      <a:endParaRPr lang="ru-RU" sz="1400" b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8.35Е+002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Числові</a:t>
                      </a:r>
                      <a:r>
                        <a:rPr lang="ru-RU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 типи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З </a:t>
                      </a:r>
                      <a:r>
                        <a:rPr lang="ru-RU" sz="1400" b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фіксованою</a:t>
                      </a:r>
                      <a:r>
                        <a:rPr lang="ru-RU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400" b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десятковою</a:t>
                      </a:r>
                      <a:r>
                        <a:rPr lang="ru-RU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 комою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835.50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Числові</a:t>
                      </a:r>
                      <a:r>
                        <a:rPr lang="ru-RU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 типи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Звичайні</a:t>
                      </a:r>
                      <a:r>
                        <a:rPr lang="ru-RU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835.5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4517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Числові</a:t>
                      </a:r>
                      <a:r>
                        <a:rPr lang="ru-RU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 типи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Формат чисел, </a:t>
                      </a:r>
                      <a:r>
                        <a:rPr lang="ru-RU" sz="1400" b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прийнятий</a:t>
                      </a:r>
                      <a:r>
                        <a:rPr lang="ru-RU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 в </a:t>
                      </a:r>
                      <a:r>
                        <a:rPr lang="ru-RU" sz="1400" b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даній</a:t>
                      </a:r>
                      <a:r>
                        <a:rPr lang="ru-RU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400" b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місцевості</a:t>
                      </a:r>
                      <a:endParaRPr lang="ru-RU" sz="1400" b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4,384.50 (Великобритания/США)</a:t>
                      </a:r>
                      <a:br>
                        <a:rPr lang="ru-RU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</a:br>
                      <a:r>
                        <a:rPr lang="ru-RU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4 384,50 (континентальная Европа)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Числові</a:t>
                      </a:r>
                      <a:r>
                        <a:rPr lang="ru-RU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 типи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Відсоткове</a:t>
                      </a:r>
                      <a:r>
                        <a:rPr lang="ru-RU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400" b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позначення</a:t>
                      </a:r>
                      <a:endParaRPr lang="ru-RU" sz="1400" b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835,000.00%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Лише для </a:t>
                      </a:r>
                      <a:r>
                        <a:rPr lang="ru-RU" sz="1400" b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цілочисельних</a:t>
                      </a:r>
                      <a:r>
                        <a:rPr lang="ru-RU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400" b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типів</a:t>
                      </a:r>
                      <a:endParaRPr lang="ru-RU" sz="1400" b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Шістнадцятковий</a:t>
                      </a:r>
                      <a:r>
                        <a:rPr lang="ru-RU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 формат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1a1f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6" name="Рисунок 5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70DACFDA-FBCB-F229-9A84-3BC5F18F4E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69" y="0"/>
            <a:ext cx="1417531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5346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1731</Words>
  <Application>Microsoft Office PowerPoint</Application>
  <PresentationFormat>Широкоэкранный</PresentationFormat>
  <Paragraphs>233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Tahoma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Sergii Artemenko</dc:creator>
  <cp:lastModifiedBy>Serhii Artemenko</cp:lastModifiedBy>
  <cp:revision>110</cp:revision>
  <dcterms:created xsi:type="dcterms:W3CDTF">2017-04-09T05:13:59Z</dcterms:created>
  <dcterms:modified xsi:type="dcterms:W3CDTF">2023-06-26T18:20:49Z</dcterms:modified>
</cp:coreProperties>
</file>