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80" r:id="rId7"/>
    <p:sldId id="293" r:id="rId8"/>
    <p:sldId id="258" r:id="rId9"/>
    <p:sldId id="288" r:id="rId10"/>
    <p:sldId id="292" r:id="rId11"/>
    <p:sldId id="289" r:id="rId12"/>
    <p:sldId id="291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7672D8-3F6F-6A8F-BD02-22F53B1BDCBA}" name="tom geva" initials="tg" userId="S::tomge@post.bgu.ac.il::ef2ebed1-2c65-45b6-9d11-1068389a27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2" autoAdjust="0"/>
    <p:restoredTop sz="78571" autoAdjust="0"/>
  </p:normalViewPr>
  <p:slideViewPr>
    <p:cSldViewPr snapToGrid="0">
      <p:cViewPr varScale="1">
        <p:scale>
          <a:sx n="87" d="100"/>
          <a:sy n="87" d="100"/>
        </p:scale>
        <p:origin x="348" y="7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3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6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שימוש ב:</a:t>
            </a:r>
          </a:p>
          <a:p>
            <a:pPr algn="r" rtl="1"/>
            <a:r>
              <a:rPr lang="en-US" u="none" dirty="0"/>
              <a:t>Bollinger Band</a:t>
            </a:r>
            <a:r>
              <a:rPr lang="he-IL" u="none" dirty="0"/>
              <a:t>: אינדיקטור </a:t>
            </a:r>
            <a:r>
              <a:rPr lang="he-IL" u="none" dirty="0" err="1"/>
              <a:t>וולטיליות</a:t>
            </a:r>
            <a:r>
              <a:rPr lang="he-IL" u="none" dirty="0"/>
              <a:t> מבוסס על ממוצע נע המיושם על הטרנד</a:t>
            </a:r>
          </a:p>
          <a:p>
            <a:pPr algn="r" rtl="1"/>
            <a:r>
              <a:rPr lang="en-US" u="none" dirty="0"/>
              <a:t>RSI</a:t>
            </a:r>
            <a:r>
              <a:rPr lang="he-IL" u="none" dirty="0"/>
              <a:t>: אינדיקטור לקנייה/מכירה מבוסס על חדות השינוי במחיר</a:t>
            </a:r>
          </a:p>
          <a:p>
            <a:pPr algn="r" rtl="1"/>
            <a:r>
              <a:rPr lang="en-US" u="none" dirty="0"/>
              <a:t>Stop loss</a:t>
            </a:r>
            <a:r>
              <a:rPr lang="he-IL" u="none" dirty="0"/>
              <a:t>.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6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3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?geo=VI&amp;hl=en-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ypi.org/project/pytrends/" TargetMode="External"/><Relationship Id="rId4" Type="http://schemas.openxmlformats.org/officeDocument/2006/relationships/hyperlink" Target="https://trends.google.com/trends/?glimpse=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753" y="620249"/>
            <a:ext cx="6521247" cy="3457971"/>
          </a:xfrm>
        </p:spPr>
        <p:txBody>
          <a:bodyPr anchor="ctr"/>
          <a:lstStyle/>
          <a:p>
            <a:pPr algn="ctr"/>
            <a:r>
              <a:rPr lang="en-US" dirty="0"/>
              <a:t> Google Trends as a Sentiment Indicator in Algorithmic Trading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9CB04-DDBA-82B0-865A-7ECA534C73DB}"/>
              </a:ext>
            </a:extLst>
          </p:cNvPr>
          <p:cNvSpPr txBox="1"/>
          <p:nvPr/>
        </p:nvSpPr>
        <p:spPr>
          <a:xfrm>
            <a:off x="6639661" y="3484811"/>
            <a:ext cx="45834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Group 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Guy Glatt, Hillel Charbit, Tom Geva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Any question?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374" y="203530"/>
            <a:ext cx="4962292" cy="873154"/>
          </a:xfrm>
        </p:spPr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A6894-4156-A4D8-C43C-C7F84D9737F2}"/>
              </a:ext>
            </a:extLst>
          </p:cNvPr>
          <p:cNvSpPr txBox="1"/>
          <p:nvPr/>
        </p:nvSpPr>
        <p:spPr>
          <a:xfrm>
            <a:off x="1427356" y="3635298"/>
            <a:ext cx="965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1B9D3-B9ED-BF20-A4A1-C7D9CB1B24C3}"/>
              </a:ext>
            </a:extLst>
          </p:cNvPr>
          <p:cNvSpPr txBox="1"/>
          <p:nvPr/>
        </p:nvSpPr>
        <p:spPr>
          <a:xfrm>
            <a:off x="6538333" y="3787698"/>
            <a:ext cx="4698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DB83B-78D1-72F5-71A7-7743F8C73949}"/>
              </a:ext>
            </a:extLst>
          </p:cNvPr>
          <p:cNvSpPr txBox="1"/>
          <p:nvPr/>
        </p:nvSpPr>
        <p:spPr>
          <a:xfrm>
            <a:off x="2355866" y="3203052"/>
            <a:ext cx="7480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Google Searches &amp; Stock Price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AE8B3-BB8A-40E3-3ED1-A71FF002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69" y="1370804"/>
            <a:ext cx="9326135" cy="47564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7CCE79-4C35-A82A-80EF-718ABFE4AD16}"/>
              </a:ext>
            </a:extLst>
          </p:cNvPr>
          <p:cNvCxnSpPr>
            <a:cxnSpLocks/>
          </p:cNvCxnSpPr>
          <p:nvPr/>
        </p:nvCxnSpPr>
        <p:spPr>
          <a:xfrm>
            <a:off x="7254859" y="1445935"/>
            <a:ext cx="0" cy="4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9ED036-16EE-611E-7E65-5962FB3CAB44}"/>
              </a:ext>
            </a:extLst>
          </p:cNvPr>
          <p:cNvCxnSpPr>
            <a:cxnSpLocks/>
          </p:cNvCxnSpPr>
          <p:nvPr/>
        </p:nvCxnSpPr>
        <p:spPr>
          <a:xfrm>
            <a:off x="2567782" y="4245292"/>
            <a:ext cx="0" cy="4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2B776-6FF6-1DF8-479E-97A9C62717BB}"/>
              </a:ext>
            </a:extLst>
          </p:cNvPr>
          <p:cNvCxnSpPr>
            <a:cxnSpLocks/>
          </p:cNvCxnSpPr>
          <p:nvPr/>
        </p:nvCxnSpPr>
        <p:spPr>
          <a:xfrm>
            <a:off x="5379406" y="3722072"/>
            <a:ext cx="0" cy="4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1888AA-3A9D-9322-1531-D41FB58A0A0D}"/>
              </a:ext>
            </a:extLst>
          </p:cNvPr>
          <p:cNvCxnSpPr>
            <a:cxnSpLocks/>
          </p:cNvCxnSpPr>
          <p:nvPr/>
        </p:nvCxnSpPr>
        <p:spPr>
          <a:xfrm>
            <a:off x="7712059" y="1445934"/>
            <a:ext cx="0" cy="4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C7447E-21E2-4918-306B-8810A39067B2}"/>
              </a:ext>
            </a:extLst>
          </p:cNvPr>
          <p:cNvCxnSpPr>
            <a:cxnSpLocks/>
          </p:cNvCxnSpPr>
          <p:nvPr/>
        </p:nvCxnSpPr>
        <p:spPr>
          <a:xfrm>
            <a:off x="6298736" y="4344819"/>
            <a:ext cx="0" cy="4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0DD43C-609F-7F6F-AF03-7C6A1B526CD5}"/>
              </a:ext>
            </a:extLst>
          </p:cNvPr>
          <p:cNvCxnSpPr>
            <a:cxnSpLocks/>
          </p:cNvCxnSpPr>
          <p:nvPr/>
        </p:nvCxnSpPr>
        <p:spPr>
          <a:xfrm>
            <a:off x="8937479" y="2382106"/>
            <a:ext cx="0" cy="4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5" accel="100000" fill="hold">
                                          <p:stCondLst>
                                            <p:cond delay="58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7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7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4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7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1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7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8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7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7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1779" y="301084"/>
            <a:ext cx="4179570" cy="886995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A2F9B-4FBA-35F9-EADA-05DC153BCBCA}"/>
              </a:ext>
            </a:extLst>
          </p:cNvPr>
          <p:cNvSpPr txBox="1"/>
          <p:nvPr/>
        </p:nvSpPr>
        <p:spPr>
          <a:xfrm>
            <a:off x="7099489" y="2184969"/>
            <a:ext cx="4767833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linkClick r:id="rId3"/>
              </a:rPr>
              <a:t>Google Trends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linkClick r:id="rId4"/>
              </a:rPr>
              <a:t>Glimpse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Python APIs – </a:t>
            </a:r>
            <a:r>
              <a:rPr lang="en-US" dirty="0" err="1">
                <a:solidFill>
                  <a:schemeClr val="bg1"/>
                </a:solidFill>
                <a:hlinkClick r:id="rId5"/>
              </a:rPr>
              <a:t>Pytrends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Binance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D65F49F-04DC-523E-99F1-7EE7CE8A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55"/>
            <a:ext cx="12192000" cy="632328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4B18F91-7D8A-DF03-A8D1-A1E634C6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128"/>
            <a:ext cx="12192000" cy="63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General plan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A2562-A2FC-638A-04EA-83C75ABD22EB}"/>
              </a:ext>
            </a:extLst>
          </p:cNvPr>
          <p:cNvSpPr txBox="1"/>
          <p:nvPr/>
        </p:nvSpPr>
        <p:spPr>
          <a:xfrm>
            <a:off x="1201543" y="3682795"/>
            <a:ext cx="6105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idea, Complex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with Buy &amp; Hold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12DE17-6D27-A192-2D4F-70EDE0AF5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normalization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9ACFE1C8-FCB0-A9EA-4356-19B9AE73D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Glimpse for Approximation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 &amp;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01588-62AB-3DEE-6DA8-C2478CCC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56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B6E1-E8C7-A4E6-59B3-DB0B99BA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59" y="1409914"/>
            <a:ext cx="3431641" cy="190595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Strategy &amp; </a:t>
            </a:r>
            <a:r>
              <a:rPr lang="en-US" sz="3600" dirty="0" err="1"/>
              <a:t>backtesting</a:t>
            </a:r>
            <a:endParaRPr lang="en-IL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A54C8-44C4-7040-B3BB-747643B3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15A2BB-10B1-E6FC-0B78-FCB0E4C62D0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429000"/>
            <a:ext cx="5907176" cy="276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Filtering Coins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Signal Calculation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33292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FD718B-43E7-A99B-29E4-E54F5B075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84357"/>
              </p:ext>
            </p:extLst>
          </p:nvPr>
        </p:nvGraphicFramePr>
        <p:xfrm>
          <a:off x="2811781" y="3589020"/>
          <a:ext cx="8738860" cy="2494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47772">
                  <a:extLst>
                    <a:ext uri="{9D8B030D-6E8A-4147-A177-3AD203B41FA5}">
                      <a16:colId xmlns:a16="http://schemas.microsoft.com/office/drawing/2014/main" val="1213280532"/>
                    </a:ext>
                  </a:extLst>
                </a:gridCol>
                <a:gridCol w="1747772">
                  <a:extLst>
                    <a:ext uri="{9D8B030D-6E8A-4147-A177-3AD203B41FA5}">
                      <a16:colId xmlns:a16="http://schemas.microsoft.com/office/drawing/2014/main" val="4110195126"/>
                    </a:ext>
                  </a:extLst>
                </a:gridCol>
                <a:gridCol w="1747772">
                  <a:extLst>
                    <a:ext uri="{9D8B030D-6E8A-4147-A177-3AD203B41FA5}">
                      <a16:colId xmlns:a16="http://schemas.microsoft.com/office/drawing/2014/main" val="3393406605"/>
                    </a:ext>
                  </a:extLst>
                </a:gridCol>
                <a:gridCol w="1747772">
                  <a:extLst>
                    <a:ext uri="{9D8B030D-6E8A-4147-A177-3AD203B41FA5}">
                      <a16:colId xmlns:a16="http://schemas.microsoft.com/office/drawing/2014/main" val="1421656131"/>
                    </a:ext>
                  </a:extLst>
                </a:gridCol>
                <a:gridCol w="1747772">
                  <a:extLst>
                    <a:ext uri="{9D8B030D-6E8A-4147-A177-3AD203B41FA5}">
                      <a16:colId xmlns:a16="http://schemas.microsoft.com/office/drawing/2014/main" val="17216764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Strategy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&amp; Hold Strategy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31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Annual Return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Sharpe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 Drawdown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27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Calmar Ratio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6971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B81D31-BB27-3E0E-C2FE-C56C467D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0" y="1020445"/>
            <a:ext cx="2895600" cy="1325563"/>
          </a:xfrm>
        </p:spPr>
        <p:txBody>
          <a:bodyPr anchor="ctr"/>
          <a:lstStyle/>
          <a:p>
            <a:pPr algn="ctr"/>
            <a:r>
              <a:rPr lang="en-US" sz="3600" dirty="0"/>
              <a:t>Results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0861DE-AF85-FFF7-AC3C-52AEE0E9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2674013"/>
            <a:ext cx="4762500" cy="32695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Performance Metrics &amp;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575A-6EBD-45AB-82CB-85F9AB8C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C7A9B7-1AF1-0FBA-73AC-F555CE6EE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6391"/>
              </p:ext>
            </p:extLst>
          </p:nvPr>
        </p:nvGraphicFramePr>
        <p:xfrm>
          <a:off x="2811781" y="3589020"/>
          <a:ext cx="8738860" cy="2494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47772">
                  <a:extLst>
                    <a:ext uri="{9D8B030D-6E8A-4147-A177-3AD203B41FA5}">
                      <a16:colId xmlns:a16="http://schemas.microsoft.com/office/drawing/2014/main" val="1213280532"/>
                    </a:ext>
                  </a:extLst>
                </a:gridCol>
                <a:gridCol w="1747772">
                  <a:extLst>
                    <a:ext uri="{9D8B030D-6E8A-4147-A177-3AD203B41FA5}">
                      <a16:colId xmlns:a16="http://schemas.microsoft.com/office/drawing/2014/main" val="4110195126"/>
                    </a:ext>
                  </a:extLst>
                </a:gridCol>
                <a:gridCol w="1747772">
                  <a:extLst>
                    <a:ext uri="{9D8B030D-6E8A-4147-A177-3AD203B41FA5}">
                      <a16:colId xmlns:a16="http://schemas.microsoft.com/office/drawing/2014/main" val="3393406605"/>
                    </a:ext>
                  </a:extLst>
                </a:gridCol>
                <a:gridCol w="1747772">
                  <a:extLst>
                    <a:ext uri="{9D8B030D-6E8A-4147-A177-3AD203B41FA5}">
                      <a16:colId xmlns:a16="http://schemas.microsoft.com/office/drawing/2014/main" val="1421656131"/>
                    </a:ext>
                  </a:extLst>
                </a:gridCol>
                <a:gridCol w="1747772">
                  <a:extLst>
                    <a:ext uri="{9D8B030D-6E8A-4147-A177-3AD203B41FA5}">
                      <a16:colId xmlns:a16="http://schemas.microsoft.com/office/drawing/2014/main" val="17216764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Strategy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&amp; Hold Strategy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31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Annual Return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150.94%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175.83%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134.38%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162.65%</a:t>
                      </a:r>
                      <a:endParaRPr lang="en-I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Sharpe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1.51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1.76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1.34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1.63</a:t>
                      </a:r>
                      <a:endParaRPr lang="en-I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 Drawdown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86.06%</a:t>
                      </a:r>
                      <a:endParaRPr lang="en-IL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75.72%</a:t>
                      </a:r>
                      <a:endParaRPr lang="en-IL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89.29%</a:t>
                      </a:r>
                      <a:endParaRPr lang="en-IL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35.66%</a:t>
                      </a:r>
                      <a:endParaRPr lang="en-IL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27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Calmar Ratio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1.75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2.32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1.50</a:t>
                      </a:r>
                      <a:endParaRPr lang="en-I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4.56</a:t>
                      </a:r>
                      <a:endParaRPr lang="en-I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697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0E8B368-4F3A-205A-CFB9-DEC7DE3EE448}"/>
              </a:ext>
            </a:extLst>
          </p:cNvPr>
          <p:cNvSpPr/>
          <p:nvPr/>
        </p:nvSpPr>
        <p:spPr>
          <a:xfrm>
            <a:off x="4720492" y="4384431"/>
            <a:ext cx="6640410" cy="26572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FE1F1-04B7-6BDF-79D0-4791F7E1AFFB}"/>
              </a:ext>
            </a:extLst>
          </p:cNvPr>
          <p:cNvSpPr/>
          <p:nvPr/>
        </p:nvSpPr>
        <p:spPr>
          <a:xfrm>
            <a:off x="4720492" y="5270988"/>
            <a:ext cx="6640410" cy="26572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DFB4EB-57D0-4C0D-2BA2-7D5B24881D7F}"/>
              </a:ext>
            </a:extLst>
          </p:cNvPr>
          <p:cNvSpPr/>
          <p:nvPr/>
        </p:nvSpPr>
        <p:spPr>
          <a:xfrm>
            <a:off x="4720492" y="4732216"/>
            <a:ext cx="6640410" cy="26572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59C02-7AF4-61CF-42BD-FB7D0DB6B5D5}"/>
              </a:ext>
            </a:extLst>
          </p:cNvPr>
          <p:cNvSpPr/>
          <p:nvPr/>
        </p:nvSpPr>
        <p:spPr>
          <a:xfrm>
            <a:off x="4720492" y="5725747"/>
            <a:ext cx="6640410" cy="26572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12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426-9D71-E75C-FCF5-124DE2BD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4678016" cy="1917700"/>
          </a:xfrm>
        </p:spPr>
        <p:txBody>
          <a:bodyPr>
            <a:noAutofit/>
          </a:bodyPr>
          <a:lstStyle/>
          <a:p>
            <a:r>
              <a:rPr lang="en-US" sz="3600" dirty="0"/>
              <a:t>Possible strategy improvements</a:t>
            </a:r>
            <a:endParaRPr lang="en-I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D0E33-45A3-5A2E-7235-D8BE8B92E2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12364" y="2734366"/>
            <a:ext cx="7241974" cy="32384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strategy to support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the data scraper to improve accuracy &amp; reaction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time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machine learning based models instead of a simple grid search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F04A-C9B3-6270-947C-055690A4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4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209</Words>
  <Application>Microsoft Office PowerPoint</Application>
  <PresentationFormat>Widescreen</PresentationFormat>
  <Paragraphs>80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 Google Trends as a Sentiment Indicator in Algorithmic Trading</vt:lpstr>
      <vt:lpstr>Main IDEA</vt:lpstr>
      <vt:lpstr>tools</vt:lpstr>
      <vt:lpstr>PowerPoint Presentation</vt:lpstr>
      <vt:lpstr>General plan</vt:lpstr>
      <vt:lpstr>Data normalization</vt:lpstr>
      <vt:lpstr>Strategy &amp; backtesting</vt:lpstr>
      <vt:lpstr>Results</vt:lpstr>
      <vt:lpstr>Possible strategy improvements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Hillel Charbit</dc:creator>
  <cp:lastModifiedBy>tom geva</cp:lastModifiedBy>
  <cp:revision>20</cp:revision>
  <dcterms:created xsi:type="dcterms:W3CDTF">2024-06-18T19:02:39Z</dcterms:created>
  <dcterms:modified xsi:type="dcterms:W3CDTF">2024-07-18T12:03:19Z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