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85" r:id="rId6"/>
    <p:sldId id="280" r:id="rId7"/>
    <p:sldId id="293" r:id="rId8"/>
    <p:sldId id="258" r:id="rId9"/>
    <p:sldId id="288" r:id="rId10"/>
    <p:sldId id="292" r:id="rId11"/>
    <p:sldId id="289" r:id="rId12"/>
    <p:sldId id="291"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2" autoAdjust="0"/>
    <p:restoredTop sz="96796" autoAdjust="0"/>
  </p:normalViewPr>
  <p:slideViewPr>
    <p:cSldViewPr snapToGrid="0">
      <p:cViewPr varScale="1">
        <p:scale>
          <a:sx n="146" d="100"/>
          <a:sy n="146" d="100"/>
        </p:scale>
        <p:origin x="120" y="29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Original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Bullet expansion:</a:t>
            </a:r>
            <a:endParaRPr lang="en-IL" u="sng" dirty="0"/>
          </a:p>
          <a:p>
            <a:pPr marL="228600" indent="-228600">
              <a:buAutoNum type="arabicPeriod"/>
            </a:pPr>
            <a:r>
              <a:rPr lang="en-US" dirty="0"/>
              <a:t>Simple Idea, Complex Execution:</a:t>
            </a:r>
          </a:p>
          <a:p>
            <a:pPr marL="685800" lvl="1" indent="-228600">
              <a:buFont typeface="Arial" panose="020B0604020202020204" pitchFamily="34" charset="0"/>
              <a:buChar char="•"/>
            </a:pPr>
            <a:r>
              <a:rPr lang="en-US" dirty="0"/>
              <a:t>"Our goal is to create an algorithm that monitors search trends and sentiment analysis for cryptocurrency-related keywords."</a:t>
            </a:r>
          </a:p>
          <a:p>
            <a:pPr marL="228600" indent="-228600">
              <a:buAutoNum type="arabicPeriod"/>
            </a:pPr>
            <a:r>
              <a:rPr lang="en-US" dirty="0"/>
              <a:t>Algorithm Monitoring:</a:t>
            </a:r>
          </a:p>
          <a:p>
            <a:pPr marL="685800" lvl="1" indent="-228600">
              <a:buFont typeface="Arial" panose="020B0604020202020204" pitchFamily="34" charset="0"/>
              <a:buChar char="•"/>
            </a:pPr>
            <a:r>
              <a:rPr lang="en-US" dirty="0"/>
              <a:t>"When the algorithm detects a significant increase in search frequency for a stock, it signals a potential buy opportunity, anticipating a price rise."</a:t>
            </a:r>
          </a:p>
          <a:p>
            <a:pPr marL="228600" indent="-228600">
              <a:buAutoNum type="arabicPeriod"/>
            </a:pPr>
            <a:r>
              <a:rPr lang="en-US" dirty="0"/>
              <a:t>Performance Metrics:</a:t>
            </a:r>
          </a:p>
          <a:p>
            <a:pPr marL="685800" lvl="1" indent="-228600">
              <a:buFont typeface="Arial" panose="020B0604020202020204" pitchFamily="34" charset="0"/>
              <a:buChar char="•"/>
            </a:pPr>
            <a:r>
              <a:rPr lang="en-US" dirty="0"/>
              <a:t>"We evaluated the performance of various versions of our strategy, each with different hyper-parameters, to identify the best performing one."</a:t>
            </a:r>
          </a:p>
          <a:p>
            <a:pPr marL="228600" indent="-228600">
              <a:buAutoNum type="arabicPeriod"/>
            </a:pPr>
            <a:r>
              <a:rPr lang="en-US" dirty="0"/>
              <a:t>Comparison with Buy &amp; Hold:</a:t>
            </a:r>
          </a:p>
          <a:p>
            <a:pPr marL="685800" lvl="1" indent="-228600">
              <a:buFont typeface="Arial" panose="020B0604020202020204" pitchFamily="34" charset="0"/>
              <a:buChar char="•"/>
            </a:pPr>
            <a:r>
              <a:rPr lang="en-US" dirty="0"/>
              <a:t>"For comparison, we also implemented a simple Buy &amp; Hold strategy and calculated its performance metrics to benchmark our results."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p>
          <a:p>
            <a:r>
              <a:rPr lang="en-US" u="none" dirty="0"/>
              <a:t>Data Cleaning &amp; Organizing: </a:t>
            </a:r>
            <a:br>
              <a:rPr lang="en-US" u="none" dirty="0"/>
            </a:br>
            <a:r>
              <a:rPr lang="en-US" u="none" dirty="0"/>
              <a:t>When we request the data from google trends through the website manually or through the python </a:t>
            </a:r>
            <a:r>
              <a:rPr lang="en-US" u="none" dirty="0" err="1"/>
              <a:t>api</a:t>
            </a:r>
            <a:r>
              <a:rPr lang="en-US" u="none"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u="none" dirty="0"/>
            </a:br>
            <a:r>
              <a:rPr lang="en-US" u="none" dirty="0"/>
              <a:t>This poses an even greater issue since we couldn’t connect the datasets we could have got from google trends because the scale the samples are normalized to is different almost every time (rarely it could be of the same scale reliably).</a:t>
            </a:r>
            <a:br>
              <a:rPr lang="en-US" u="none" dirty="0"/>
            </a:br>
            <a:r>
              <a:rPr lang="en-US" u="none" dirty="0"/>
              <a:t>To solve that we used an additional tool, Glimpse, an addon for google trends that returns an approximated quantity of searches, since we used a total of 5 year timeframe, glimpse gave us weekly samples.</a:t>
            </a:r>
            <a:br>
              <a:rPr lang="en-US" u="none" dirty="0"/>
            </a:br>
            <a:r>
              <a:rPr lang="en-US" u="none" dirty="0"/>
              <a:t>Using the approximated quantity and the distribution of each data set from google trends we were able to approximate a reliable enough data set containing daily samples of continuous nature.</a:t>
            </a:r>
            <a:br>
              <a:rPr lang="en-US" u="none" dirty="0"/>
            </a:br>
            <a:r>
              <a:rPr lang="en-US" u="none" dirty="0"/>
              <a:t>After doing so we normalized all the data to be from 0 to 100</a:t>
            </a:r>
          </a:p>
          <a:p>
            <a:endParaRPr lang="en-US" u="none" dirty="0"/>
          </a:p>
          <a:p>
            <a:r>
              <a:rPr lang="en-US" b="1" u="none" dirty="0"/>
              <a:t>NEED TO EDIT</a:t>
            </a:r>
          </a:p>
          <a:p>
            <a:endParaRPr lang="en-US" u="none" dirty="0"/>
          </a:p>
          <a:p>
            <a:r>
              <a:rPr lang="en-US" u="sng" dirty="0"/>
              <a:t>Bullet expansion:</a:t>
            </a:r>
            <a:endParaRPr lang="en-US" u="none" dirty="0"/>
          </a:p>
          <a:p>
            <a:pPr marL="228600" indent="-228600">
              <a:buAutoNum type="arabicPeriod"/>
            </a:pPr>
            <a:r>
              <a:rPr lang="en-US" u="none" dirty="0"/>
              <a:t>Using Glimpse for Approximation:</a:t>
            </a:r>
          </a:p>
          <a:p>
            <a:pPr marL="685800" lvl="1" indent="-228600">
              <a:buFont typeface="Arial" panose="020B0604020202020204" pitchFamily="34" charset="0"/>
              <a:buChar char="•"/>
            </a:pPr>
            <a:r>
              <a:rPr lang="en-US" u="none" dirty="0"/>
              <a:t>"We used Glimpse to obtain approximate search quantities over a five-year timeframe, providing us with weekly samples. This allowed us to create a reliable dataset of daily samples, normalized from 0 to 100.“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Data Cleaning &amp; Normalization</a:t>
            </a:r>
            <a:r>
              <a:rPr lang="en-US" u="none" dirty="0"/>
              <a:t>:</a:t>
            </a:r>
          </a:p>
          <a:p>
            <a:pPr marL="685800" lvl="1" indent="-228600">
              <a:buFont typeface="Arial" panose="020B0604020202020204" pitchFamily="34" charset="0"/>
              <a:buChar char="•"/>
            </a:pPr>
            <a:r>
              <a:rPr lang="en-US" u="none" dirty="0"/>
              <a:t>"The data from Google Trends is limited to 270 samples, each normalized individually. This made it difficult to connect datasets due to differing scales."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5666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endParaRPr lang="en-US" u="none" dirty="0"/>
          </a:p>
          <a:p>
            <a:r>
              <a:rPr lang="en-US" u="none" dirty="0"/>
              <a:t>The strategy is based on a granger causality test for each coin to determine how much delay should be set for the normalized trends data to gain the maximum plausible causality of the trends data on the price data.</a:t>
            </a:r>
          </a:p>
          <a:p>
            <a:r>
              <a:rPr lang="en-US" u="none" dirty="0"/>
              <a:t>Additionally, we filtered out coins that the granger causality said that their maximum plausible causality delay isn’t plausible enough (Hyper Parameter: maximum       P-value allowed from the granger causality test).</a:t>
            </a:r>
          </a:p>
          <a:p>
            <a:r>
              <a:rPr lang="en-US" u="none" dirty="0"/>
              <a:t>Than for each coin separately we calculated the signals to buy and sell, where the buy and sell signal are determined through the use of Bollinger bands on the normalized trends data (Hyper Parameters: MA window, amount of </a:t>
            </a:r>
            <a:r>
              <a:rPr lang="en-US" u="none" dirty="0" err="1"/>
              <a:t>sd</a:t>
            </a:r>
            <a:r>
              <a:rPr lang="en-US" u="none" dirty="0"/>
              <a:t> added to upper band and amount of </a:t>
            </a:r>
            <a:r>
              <a:rPr lang="en-US" u="none" dirty="0" err="1"/>
              <a:t>sd</a:t>
            </a:r>
            <a:r>
              <a:rPr lang="en-US" u="none" dirty="0"/>
              <a:t> subtracted from lower band) and through the use of RSI on the Close price of the coin (Hyper Parameters: RSI window and RSI limits) as a limiting force for the Bollinger bands when the prices of the coins become too noisy and therefor too risky to trade.</a:t>
            </a:r>
          </a:p>
          <a:p>
            <a:r>
              <a:rPr lang="en-US" u="none" dirty="0"/>
              <a:t>After that we connect the data of all of the coins and order the samples by their dates and apply the signals.</a:t>
            </a:r>
          </a:p>
          <a:p>
            <a:r>
              <a:rPr lang="en-US" u="none" dirty="0"/>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u="none" dirty="0"/>
            </a:br>
            <a:r>
              <a:rPr lang="en-US" u="none" dirty="0"/>
              <a:t>It is important to mention that after the buying action using the quantity calculated the value of the portfolio is updated.</a:t>
            </a:r>
          </a:p>
          <a:p>
            <a:r>
              <a:rPr lang="en-US" u="none" dirty="0"/>
              <a:t>When there is a Sell signal we sell all of the held amount of that coin up until that date, that amount is sold as well with the price that was calculated using slippage correction over the Open price.</a:t>
            </a:r>
            <a:br>
              <a:rPr lang="en-US" u="none" dirty="0"/>
            </a:br>
            <a:r>
              <a:rPr lang="en-US" u="none" dirty="0"/>
              <a:t>It is important to mention that after the selling action using the quantity calculated the value of the portfolio is updated.</a:t>
            </a:r>
            <a:br>
              <a:rPr lang="en-US" u="none" dirty="0"/>
            </a:br>
            <a:r>
              <a:rPr lang="en-US" u="none" dirty="0"/>
              <a:t>Originally the Quantity sold of a particular coin was calculated in a similar way to how it is calculated for the Buy signal, but due to many results from the </a:t>
            </a:r>
            <a:r>
              <a:rPr lang="en-US" u="none" dirty="0" err="1"/>
              <a:t>backtesting</a:t>
            </a:r>
            <a:r>
              <a:rPr lang="en-US" u="none" dirty="0"/>
              <a:t> we determined that it is best and most efficient to always sell all when a sell signal is given.</a:t>
            </a:r>
          </a:p>
          <a:p>
            <a:r>
              <a:rPr lang="en-US" u="none" dirty="0"/>
              <a:t>When there is no Buy or Sell signal the value of the amount of the coin held, is updated in the value of the overall portfolio, again, using the price calculated using slippage correction over the Open price.</a:t>
            </a:r>
          </a:p>
          <a:p>
            <a:r>
              <a:rPr lang="en-US" u="none" dirty="0"/>
              <a:t>Finally, after all of that we calculated for each version of this strategy (a version is this strategy with a different set of Hyper-Parameters) performance metrics to evaluate and find which version performed the best.</a:t>
            </a:r>
          </a:p>
          <a:p>
            <a:r>
              <a:rPr lang="en-US" u="none" dirty="0"/>
              <a:t>Additionally, we made a comparison strategy with the simple methodology of Buy &amp; Hold (A.K.A. Hoddle) and calculated its performance metrics as well for comparison.</a:t>
            </a:r>
          </a:p>
          <a:p>
            <a:endParaRPr lang="en-US" u="sng" dirty="0"/>
          </a:p>
          <a:p>
            <a:r>
              <a:rPr lang="en-US" u="sng" dirty="0"/>
              <a:t>Bullet expansion:</a:t>
            </a:r>
            <a:endParaRPr lang="en-US" u="none" dirty="0"/>
          </a:p>
          <a:p>
            <a:pPr marL="228600" indent="-228600">
              <a:buAutoNum type="arabicPeriod"/>
            </a:pPr>
            <a:r>
              <a:rPr lang="en-US" u="none" dirty="0"/>
              <a:t>Granger Causality Test:</a:t>
            </a:r>
          </a:p>
          <a:p>
            <a:pPr marL="685800" lvl="1" indent="-228600">
              <a:buFont typeface="Arial" panose="020B0604020202020204" pitchFamily="34" charset="0"/>
              <a:buChar char="•"/>
            </a:pPr>
            <a:r>
              <a:rPr lang="en-US" u="none" dirty="0"/>
              <a:t>"We applied a Granger causality test to each coin to determine the optimal delay for trends data to influence price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u="none" dirty="0"/>
              <a:t>Filtering Coins (</a:t>
            </a:r>
            <a:r>
              <a:rPr lang="en-US" sz="1200" dirty="0">
                <a:solidFill>
                  <a:schemeClr val="bg1"/>
                </a:solidFill>
              </a:rPr>
              <a:t>Granger Causality Test</a:t>
            </a:r>
            <a:r>
              <a:rPr lang="en-US" u="none" dirty="0"/>
              <a:t>):</a:t>
            </a:r>
          </a:p>
          <a:p>
            <a:pPr marL="685800" lvl="1" indent="-228600">
              <a:buFont typeface="Arial" panose="020B0604020202020204" pitchFamily="34" charset="0"/>
              <a:buChar char="•"/>
            </a:pPr>
            <a:r>
              <a:rPr lang="en-US" u="none" dirty="0"/>
              <a:t>"Coins with insufficient causality delays were filtered out to ensure reliability."</a:t>
            </a:r>
          </a:p>
          <a:p>
            <a:pPr marL="228600" indent="-228600">
              <a:buAutoNum type="arabicPeriod"/>
            </a:pPr>
            <a:r>
              <a:rPr lang="en-US" u="none" dirty="0"/>
              <a:t>Signal Calculation:</a:t>
            </a:r>
          </a:p>
          <a:p>
            <a:pPr marL="685800" lvl="1" indent="-228600">
              <a:buFont typeface="Arial" panose="020B0604020202020204" pitchFamily="34" charset="0"/>
              <a:buChar char="•"/>
            </a:pPr>
            <a:r>
              <a:rPr lang="en-US" u="none" dirty="0"/>
              <a:t>"Buy and sell signals were determined using Bollinger bands and RSI. These signals were based on the normalized trends data and the coin's close price."</a:t>
            </a:r>
          </a:p>
          <a:p>
            <a:pPr marL="228600" indent="-228600">
              <a:buAutoNum type="arabicPeriod"/>
            </a:pPr>
            <a:r>
              <a:rPr lang="en-US" u="none" dirty="0"/>
              <a:t>Portfolio Updates:</a:t>
            </a:r>
          </a:p>
          <a:p>
            <a:pPr marL="685800" lvl="1" indent="-228600">
              <a:buFont typeface="Arial" panose="020B0604020202020204" pitchFamily="34" charset="0"/>
              <a:buChar char="•"/>
            </a:pPr>
            <a:r>
              <a:rPr lang="en-US" u="none" dirty="0"/>
              <a:t>"We updated the portfolio's value based on buy and sell actions, considering slippage corrections and re-evaluating the balance after each transaction."</a:t>
            </a:r>
          </a:p>
          <a:p>
            <a:pPr marL="228600" indent="-228600">
              <a:buAutoNum type="arabicPeriod"/>
            </a:pPr>
            <a:r>
              <a:rPr lang="en-US" u="none" dirty="0"/>
              <a:t>Performance Metrics:</a:t>
            </a:r>
          </a:p>
          <a:p>
            <a:pPr marL="685800" lvl="1" indent="-228600">
              <a:buFont typeface="Arial" panose="020B0604020202020204" pitchFamily="34" charset="0"/>
              <a:buChar char="•"/>
            </a:pPr>
            <a:r>
              <a:rPr lang="en-US" u="none" dirty="0"/>
              <a:t>"We calculated performance metrics for each strategy version to identify the best performing set of hyper-parameters."</a:t>
            </a:r>
          </a:p>
          <a:p>
            <a:pPr marL="228600" indent="-228600">
              <a:buAutoNum type="arabicPeriod"/>
            </a:pPr>
            <a:r>
              <a:rPr lang="en-US" u="none" dirty="0"/>
              <a:t>Comparison with Buy &amp; Hold:</a:t>
            </a:r>
          </a:p>
          <a:p>
            <a:pPr marL="685800" lvl="1" indent="-228600">
              <a:buFont typeface="Arial" panose="020B0604020202020204" pitchFamily="34" charset="0"/>
              <a:buChar char="•"/>
            </a:pPr>
            <a:r>
              <a:rPr lang="en-US" u="none" dirty="0"/>
              <a:t>"For comparison, we also evaluated a simple Buy &amp; Hold strategy and calculated its performance metrics."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6566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
        <p:nvSpPr>
          <p:cNvPr id="4" name="TextBox 3">
            <a:extLst>
              <a:ext uri="{FF2B5EF4-FFF2-40B4-BE49-F238E27FC236}">
                <a16:creationId xmlns:a16="http://schemas.microsoft.com/office/drawing/2014/main" id="{6E49CB04-DDBA-82B0-865A-7ECA534C73DB}"/>
              </a:ext>
            </a:extLst>
          </p:cNvPr>
          <p:cNvSpPr txBox="1"/>
          <p:nvPr/>
        </p:nvSpPr>
        <p:spPr>
          <a:xfrm>
            <a:off x="6639661" y="3484811"/>
            <a:ext cx="4583430" cy="646331"/>
          </a:xfrm>
          <a:prstGeom prst="rect">
            <a:avLst/>
          </a:prstGeom>
          <a:noFill/>
        </p:spPr>
        <p:txBody>
          <a:bodyPr wrap="square" rtlCol="0" anchor="ctr">
            <a:spAutoFit/>
          </a:bodyPr>
          <a:lstStyle/>
          <a:p>
            <a:pPr algn="ctr"/>
            <a:r>
              <a:rPr lang="en-US" dirty="0">
                <a:solidFill>
                  <a:schemeClr val="bg1"/>
                </a:solidFill>
              </a:rPr>
              <a:t>Group D</a:t>
            </a:r>
          </a:p>
          <a:p>
            <a:pPr algn="ctr"/>
            <a:r>
              <a:rPr lang="en-US" dirty="0">
                <a:solidFill>
                  <a:schemeClr val="bg1"/>
                </a:solidFill>
              </a:rPr>
              <a:t>Guy Glatt, Hillel Charbit, Tom Geva</a:t>
            </a:r>
            <a:endParaRPr lang="en-IL" dirty="0">
              <a:solidFill>
                <a:schemeClr val="bg1"/>
              </a:solidFill>
            </a:endParaRP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905374" y="203530"/>
            <a:ext cx="4962292" cy="873154"/>
          </a:xfrm>
        </p:spPr>
        <p:txBody>
          <a:bodyPr/>
          <a:lstStyle/>
          <a:p>
            <a:r>
              <a:rPr lang="en-US" dirty="0"/>
              <a:t>Main IDEA</a:t>
            </a:r>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6538333" y="3787698"/>
            <a:ext cx="4698378"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2355866" y="3203052"/>
            <a:ext cx="7480268" cy="523220"/>
          </a:xfrm>
          <a:prstGeom prst="rect">
            <a:avLst/>
          </a:prstGeom>
          <a:noFill/>
        </p:spPr>
        <p:txBody>
          <a:bodyPr wrap="square">
            <a:spAutoFit/>
          </a:bodyPr>
          <a:lstStyle/>
          <a:p>
            <a:pPr algn="ctr"/>
            <a:r>
              <a:rPr lang="en-US" sz="2800" dirty="0"/>
              <a:t>Google Searches &amp; Stock Price Relationship</a:t>
            </a:r>
          </a:p>
        </p:txBody>
      </p:sp>
      <p:pic>
        <p:nvPicPr>
          <p:cNvPr id="5" name="Picture 4">
            <a:extLst>
              <a:ext uri="{FF2B5EF4-FFF2-40B4-BE49-F238E27FC236}">
                <a16:creationId xmlns:a16="http://schemas.microsoft.com/office/drawing/2014/main" id="{371AE8B3-BB8A-40E3-3ED1-A71FF00239F7}"/>
              </a:ext>
            </a:extLst>
          </p:cNvPr>
          <p:cNvPicPr>
            <a:picLocks noChangeAspect="1"/>
          </p:cNvPicPr>
          <p:nvPr/>
        </p:nvPicPr>
        <p:blipFill>
          <a:blip r:embed="rId3"/>
          <a:stretch>
            <a:fillRect/>
          </a:stretch>
        </p:blipFill>
        <p:spPr>
          <a:xfrm>
            <a:off x="1635669" y="1370804"/>
            <a:ext cx="9326135" cy="4756472"/>
          </a:xfrm>
          <a:prstGeom prst="rect">
            <a:avLst/>
          </a:prstGeom>
        </p:spPr>
      </p:pic>
      <p:cxnSp>
        <p:nvCxnSpPr>
          <p:cNvPr id="12" name="Straight Arrow Connector 11">
            <a:extLst>
              <a:ext uri="{FF2B5EF4-FFF2-40B4-BE49-F238E27FC236}">
                <a16:creationId xmlns:a16="http://schemas.microsoft.com/office/drawing/2014/main" id="{8F7CCE79-4C35-A82A-80EF-718ABFE4AD16}"/>
              </a:ext>
            </a:extLst>
          </p:cNvPr>
          <p:cNvCxnSpPr>
            <a:cxnSpLocks/>
          </p:cNvCxnSpPr>
          <p:nvPr/>
        </p:nvCxnSpPr>
        <p:spPr>
          <a:xfrm>
            <a:off x="7254859" y="1445935"/>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9ED036-16EE-611E-7E65-5962FB3CAB44}"/>
              </a:ext>
            </a:extLst>
          </p:cNvPr>
          <p:cNvCxnSpPr>
            <a:cxnSpLocks/>
          </p:cNvCxnSpPr>
          <p:nvPr/>
        </p:nvCxnSpPr>
        <p:spPr>
          <a:xfrm>
            <a:off x="2567782" y="4245292"/>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72B776-6FF6-1DF8-479E-97A9C62717BB}"/>
              </a:ext>
            </a:extLst>
          </p:cNvPr>
          <p:cNvCxnSpPr>
            <a:cxnSpLocks/>
          </p:cNvCxnSpPr>
          <p:nvPr/>
        </p:nvCxnSpPr>
        <p:spPr>
          <a:xfrm>
            <a:off x="5379406" y="3722072"/>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1888AA-3A9D-9322-1531-D41FB58A0A0D}"/>
              </a:ext>
            </a:extLst>
          </p:cNvPr>
          <p:cNvCxnSpPr>
            <a:cxnSpLocks/>
          </p:cNvCxnSpPr>
          <p:nvPr/>
        </p:nvCxnSpPr>
        <p:spPr>
          <a:xfrm>
            <a:off x="7712059" y="1445934"/>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C7447E-21E2-4918-306B-8810A39067B2}"/>
              </a:ext>
            </a:extLst>
          </p:cNvPr>
          <p:cNvCxnSpPr>
            <a:cxnSpLocks/>
          </p:cNvCxnSpPr>
          <p:nvPr/>
        </p:nvCxnSpPr>
        <p:spPr>
          <a:xfrm>
            <a:off x="6298736" y="4344819"/>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0DD43C-609F-7F6F-AF03-7C6A1B526CD5}"/>
              </a:ext>
            </a:extLst>
          </p:cNvPr>
          <p:cNvCxnSpPr>
            <a:cxnSpLocks/>
          </p:cNvCxnSpPr>
          <p:nvPr/>
        </p:nvCxnSpPr>
        <p:spPr>
          <a:xfrm>
            <a:off x="8937479" y="2382106"/>
            <a:ext cx="0" cy="466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698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50"/>
                                        <p:tgtEl>
                                          <p:spTgt spid="5"/>
                                        </p:tgtEl>
                                      </p:cBhvr>
                                    </p:animEffect>
                                    <p:anim calcmode="lin" valueType="num">
                                      <p:cBhvr>
                                        <p:cTn id="8" dur="650" fill="hold"/>
                                        <p:tgtEl>
                                          <p:spTgt spid="5"/>
                                        </p:tgtEl>
                                        <p:attrNameLst>
                                          <p:attrName>ppt_x</p:attrName>
                                        </p:attrNameLst>
                                      </p:cBhvr>
                                      <p:tavLst>
                                        <p:tav tm="0">
                                          <p:val>
                                            <p:strVal val="#ppt_x"/>
                                          </p:val>
                                        </p:tav>
                                        <p:tav tm="100000">
                                          <p:val>
                                            <p:strVal val="#ppt_x"/>
                                          </p:val>
                                        </p:tav>
                                      </p:tavLst>
                                    </p:anim>
                                    <p:anim calcmode="lin" valueType="num">
                                      <p:cBhvr>
                                        <p:cTn id="9" dur="585" decel="100000" fill="hold"/>
                                        <p:tgtEl>
                                          <p:spTgt spid="5"/>
                                        </p:tgtEl>
                                        <p:attrNameLst>
                                          <p:attrName>ppt_y</p:attrName>
                                        </p:attrNameLst>
                                      </p:cBhvr>
                                      <p:tavLst>
                                        <p:tav tm="0">
                                          <p:val>
                                            <p:strVal val="#ppt_y+1"/>
                                          </p:val>
                                        </p:tav>
                                        <p:tav tm="100000">
                                          <p:val>
                                            <p:strVal val="#ppt_y-.03"/>
                                          </p:val>
                                        </p:tav>
                                      </p:tavLst>
                                    </p:anim>
                                    <p:anim calcmode="lin" valueType="num">
                                      <p:cBhvr>
                                        <p:cTn id="10" dur="65" accel="100000" fill="hold">
                                          <p:stCondLst>
                                            <p:cond delay="585"/>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370"/>
                                        <p:tgtEl>
                                          <p:spTgt spid="14"/>
                                        </p:tgtEl>
                                      </p:cBhvr>
                                    </p:animEffect>
                                    <p:anim calcmode="lin" valueType="num">
                                      <p:cBhvr>
                                        <p:cTn id="16" dur="370" fill="hold"/>
                                        <p:tgtEl>
                                          <p:spTgt spid="14"/>
                                        </p:tgtEl>
                                        <p:attrNameLst>
                                          <p:attrName>ppt_x</p:attrName>
                                        </p:attrNameLst>
                                      </p:cBhvr>
                                      <p:tavLst>
                                        <p:tav tm="0">
                                          <p:val>
                                            <p:strVal val="#ppt_x"/>
                                          </p:val>
                                        </p:tav>
                                        <p:tav tm="100000">
                                          <p:val>
                                            <p:strVal val="#ppt_x"/>
                                          </p:val>
                                        </p:tav>
                                      </p:tavLst>
                                    </p:anim>
                                    <p:anim calcmode="lin" valueType="num">
                                      <p:cBhvr>
                                        <p:cTn id="17" dur="37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370"/>
                            </p:stCondLst>
                            <p:childTnLst>
                              <p:par>
                                <p:cTn id="19" presetID="47"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370"/>
                                        <p:tgtEl>
                                          <p:spTgt spid="15"/>
                                        </p:tgtEl>
                                      </p:cBhvr>
                                    </p:animEffect>
                                    <p:anim calcmode="lin" valueType="num">
                                      <p:cBhvr>
                                        <p:cTn id="22" dur="370" fill="hold"/>
                                        <p:tgtEl>
                                          <p:spTgt spid="15"/>
                                        </p:tgtEl>
                                        <p:attrNameLst>
                                          <p:attrName>ppt_x</p:attrName>
                                        </p:attrNameLst>
                                      </p:cBhvr>
                                      <p:tavLst>
                                        <p:tav tm="0">
                                          <p:val>
                                            <p:strVal val="#ppt_x"/>
                                          </p:val>
                                        </p:tav>
                                        <p:tav tm="100000">
                                          <p:val>
                                            <p:strVal val="#ppt_x"/>
                                          </p:val>
                                        </p:tav>
                                      </p:tavLst>
                                    </p:anim>
                                    <p:anim calcmode="lin" valueType="num">
                                      <p:cBhvr>
                                        <p:cTn id="23" dur="37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40"/>
                            </p:stCondLst>
                            <p:childTnLst>
                              <p:par>
                                <p:cTn id="25" presetID="47"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370"/>
                                        <p:tgtEl>
                                          <p:spTgt spid="17"/>
                                        </p:tgtEl>
                                      </p:cBhvr>
                                    </p:animEffect>
                                    <p:anim calcmode="lin" valueType="num">
                                      <p:cBhvr>
                                        <p:cTn id="28" dur="370" fill="hold"/>
                                        <p:tgtEl>
                                          <p:spTgt spid="17"/>
                                        </p:tgtEl>
                                        <p:attrNameLst>
                                          <p:attrName>ppt_x</p:attrName>
                                        </p:attrNameLst>
                                      </p:cBhvr>
                                      <p:tavLst>
                                        <p:tav tm="0">
                                          <p:val>
                                            <p:strVal val="#ppt_x"/>
                                          </p:val>
                                        </p:tav>
                                        <p:tav tm="100000">
                                          <p:val>
                                            <p:strVal val="#ppt_x"/>
                                          </p:val>
                                        </p:tav>
                                      </p:tavLst>
                                    </p:anim>
                                    <p:anim calcmode="lin" valueType="num">
                                      <p:cBhvr>
                                        <p:cTn id="29" dur="370" fill="hold"/>
                                        <p:tgtEl>
                                          <p:spTgt spid="17"/>
                                        </p:tgtEl>
                                        <p:attrNameLst>
                                          <p:attrName>ppt_y</p:attrName>
                                        </p:attrNameLst>
                                      </p:cBhvr>
                                      <p:tavLst>
                                        <p:tav tm="0">
                                          <p:val>
                                            <p:strVal val="#ppt_y-.1"/>
                                          </p:val>
                                        </p:tav>
                                        <p:tav tm="100000">
                                          <p:val>
                                            <p:strVal val="#ppt_y"/>
                                          </p:val>
                                        </p:tav>
                                      </p:tavLst>
                                    </p:anim>
                                  </p:childTnLst>
                                </p:cTn>
                              </p:par>
                            </p:childTnLst>
                          </p:cTn>
                        </p:par>
                        <p:par>
                          <p:cTn id="30" fill="hold">
                            <p:stCondLst>
                              <p:cond delay="1110"/>
                            </p:stCondLst>
                            <p:childTnLst>
                              <p:par>
                                <p:cTn id="31" presetID="47"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370"/>
                                        <p:tgtEl>
                                          <p:spTgt spid="12"/>
                                        </p:tgtEl>
                                      </p:cBhvr>
                                    </p:animEffect>
                                    <p:anim calcmode="lin" valueType="num">
                                      <p:cBhvr>
                                        <p:cTn id="34" dur="370" fill="hold"/>
                                        <p:tgtEl>
                                          <p:spTgt spid="12"/>
                                        </p:tgtEl>
                                        <p:attrNameLst>
                                          <p:attrName>ppt_x</p:attrName>
                                        </p:attrNameLst>
                                      </p:cBhvr>
                                      <p:tavLst>
                                        <p:tav tm="0">
                                          <p:val>
                                            <p:strVal val="#ppt_x"/>
                                          </p:val>
                                        </p:tav>
                                        <p:tav tm="100000">
                                          <p:val>
                                            <p:strVal val="#ppt_x"/>
                                          </p:val>
                                        </p:tav>
                                      </p:tavLst>
                                    </p:anim>
                                    <p:anim calcmode="lin" valueType="num">
                                      <p:cBhvr>
                                        <p:cTn id="35" dur="370" fill="hold"/>
                                        <p:tgtEl>
                                          <p:spTgt spid="12"/>
                                        </p:tgtEl>
                                        <p:attrNameLst>
                                          <p:attrName>ppt_y</p:attrName>
                                        </p:attrNameLst>
                                      </p:cBhvr>
                                      <p:tavLst>
                                        <p:tav tm="0">
                                          <p:val>
                                            <p:strVal val="#ppt_y-.1"/>
                                          </p:val>
                                        </p:tav>
                                        <p:tav tm="100000">
                                          <p:val>
                                            <p:strVal val="#ppt_y"/>
                                          </p:val>
                                        </p:tav>
                                      </p:tavLst>
                                    </p:anim>
                                  </p:childTnLst>
                                </p:cTn>
                              </p:par>
                            </p:childTnLst>
                          </p:cTn>
                        </p:par>
                        <p:par>
                          <p:cTn id="36" fill="hold">
                            <p:stCondLst>
                              <p:cond delay="1480"/>
                            </p:stCondLst>
                            <p:childTnLst>
                              <p:par>
                                <p:cTn id="37" presetID="47"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70"/>
                                        <p:tgtEl>
                                          <p:spTgt spid="16"/>
                                        </p:tgtEl>
                                      </p:cBhvr>
                                    </p:animEffect>
                                    <p:anim calcmode="lin" valueType="num">
                                      <p:cBhvr>
                                        <p:cTn id="40" dur="370" fill="hold"/>
                                        <p:tgtEl>
                                          <p:spTgt spid="16"/>
                                        </p:tgtEl>
                                        <p:attrNameLst>
                                          <p:attrName>ppt_x</p:attrName>
                                        </p:attrNameLst>
                                      </p:cBhvr>
                                      <p:tavLst>
                                        <p:tav tm="0">
                                          <p:val>
                                            <p:strVal val="#ppt_x"/>
                                          </p:val>
                                        </p:tav>
                                        <p:tav tm="100000">
                                          <p:val>
                                            <p:strVal val="#ppt_x"/>
                                          </p:val>
                                        </p:tav>
                                      </p:tavLst>
                                    </p:anim>
                                    <p:anim calcmode="lin" valueType="num">
                                      <p:cBhvr>
                                        <p:cTn id="41" dur="37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1850"/>
                            </p:stCondLst>
                            <p:childTnLst>
                              <p:par>
                                <p:cTn id="43" presetID="47"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370"/>
                                        <p:tgtEl>
                                          <p:spTgt spid="18"/>
                                        </p:tgtEl>
                                      </p:cBhvr>
                                    </p:animEffect>
                                    <p:anim calcmode="lin" valueType="num">
                                      <p:cBhvr>
                                        <p:cTn id="46" dur="370" fill="hold"/>
                                        <p:tgtEl>
                                          <p:spTgt spid="18"/>
                                        </p:tgtEl>
                                        <p:attrNameLst>
                                          <p:attrName>ppt_x</p:attrName>
                                        </p:attrNameLst>
                                      </p:cBhvr>
                                      <p:tavLst>
                                        <p:tav tm="0">
                                          <p:val>
                                            <p:strVal val="#ppt_x"/>
                                          </p:val>
                                        </p:tav>
                                        <p:tav tm="100000">
                                          <p:val>
                                            <p:strVal val="#ppt_x"/>
                                          </p:val>
                                        </p:tav>
                                      </p:tavLst>
                                    </p:anim>
                                    <p:anim calcmode="lin" valueType="num">
                                      <p:cBhvr>
                                        <p:cTn id="47" dur="37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iterate type="lt">
                                    <p:tmPct val="2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860"/>
                            </p:stCondLst>
                            <p:childTnLst>
                              <p:par>
                                <p:cTn id="9" presetID="10" presetClass="entr" presetSubtype="0" fill="hold" nodeType="afterEffect">
                                  <p:stCondLst>
                                    <p:cond delay="100"/>
                                  </p:stCondLst>
                                  <p:iterate type="lt">
                                    <p:tmPct val="2000"/>
                                  </p:iterate>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520"/>
                            </p:stCondLst>
                            <p:childTnLst>
                              <p:par>
                                <p:cTn id="13" presetID="10" presetClass="entr" presetSubtype="0" fill="hold" nodeType="afterEffect">
                                  <p:stCondLst>
                                    <p:cond delay="100"/>
                                  </p:stCondLst>
                                  <p:iterate type="lt">
                                    <p:tmPct val="2000"/>
                                  </p:iterate>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ED65F49F-04DC-523E-99F1-7EE7CE8A4144}"/>
              </a:ext>
            </a:extLst>
          </p:cNvPr>
          <p:cNvPicPr>
            <a:picLocks noChangeAspect="1"/>
          </p:cNvPicPr>
          <p:nvPr/>
        </p:nvPicPr>
        <p:blipFill>
          <a:blip r:embed="rId2"/>
          <a:stretch>
            <a:fillRect/>
          </a:stretch>
        </p:blipFill>
        <p:spPr>
          <a:xfrm>
            <a:off x="0" y="267355"/>
            <a:ext cx="12192000" cy="632328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B18F91-7D8A-DF03-A8D1-A1E634C6A4F0}"/>
              </a:ext>
            </a:extLst>
          </p:cNvPr>
          <p:cNvPicPr>
            <a:picLocks noChangeAspect="1"/>
          </p:cNvPicPr>
          <p:nvPr/>
        </p:nvPicPr>
        <p:blipFill>
          <a:blip r:embed="rId3"/>
          <a:stretch>
            <a:fillRect/>
          </a:stretch>
        </p:blipFill>
        <p:spPr>
          <a:xfrm>
            <a:off x="0" y="260128"/>
            <a:ext cx="12192000" cy="6337743"/>
          </a:xfrm>
          <a:prstGeom prst="rect">
            <a:avLst/>
          </a:prstGeom>
        </p:spPr>
      </p:pic>
    </p:spTree>
    <p:extLst>
      <p:ext uri="{BB962C8B-B14F-4D97-AF65-F5344CB8AC3E}">
        <p14:creationId xmlns:p14="http://schemas.microsoft.com/office/powerpoint/2010/main" val="30994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General plan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923330"/>
          </a:xfrm>
          <a:prstGeom prst="rect">
            <a:avLst/>
          </a:prstGeom>
          <a:noFill/>
        </p:spPr>
        <p:txBody>
          <a:bodyPr wrap="square">
            <a:spAutoFit/>
          </a:bodyPr>
          <a:lstStyle/>
          <a:p>
            <a:pPr marL="285750" indent="-285750">
              <a:buFont typeface="Arial" panose="020B0604020202020204" pitchFamily="34" charset="0"/>
              <a:buChar char="•"/>
            </a:pPr>
            <a:r>
              <a:rPr lang="en-US" dirty="0"/>
              <a:t>Simple idea, Complex Execution</a:t>
            </a:r>
          </a:p>
          <a:p>
            <a:pPr marL="285750" indent="-285750">
              <a:buFont typeface="Arial" panose="020B0604020202020204" pitchFamily="34" charset="0"/>
              <a:buChar char="•"/>
            </a:pPr>
            <a:r>
              <a:rPr lang="en-US" dirty="0"/>
              <a:t>Performance Metrics</a:t>
            </a:r>
          </a:p>
          <a:p>
            <a:pPr marL="285750" indent="-285750">
              <a:buFont typeface="Arial" panose="020B0604020202020204" pitchFamily="34" charset="0"/>
              <a:buChar char="•"/>
            </a:pPr>
            <a:r>
              <a:rPr lang="en-US" dirty="0"/>
              <a:t>Comparison with Buy &amp; Hold</a:t>
            </a:r>
            <a:endParaRPr lang="en-IL" dirty="0"/>
          </a:p>
        </p:txBody>
      </p:sp>
    </p:spTree>
    <p:extLst>
      <p:ext uri="{BB962C8B-B14F-4D97-AF65-F5344CB8AC3E}">
        <p14:creationId xmlns:p14="http://schemas.microsoft.com/office/powerpoint/2010/main" val="3571516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6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iterate type="lt">
                                    <p:tmPct val="2000"/>
                                  </p:iterate>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iterate type="lt">
                                    <p:tmPct val="2000"/>
                                  </p:iterate>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ctrTitle"/>
          </p:nvPr>
        </p:nvSpPr>
        <p:spPr/>
        <p:txBody>
          <a:bodyPr anchor="b">
            <a:normAutofit/>
          </a:bodyPr>
          <a:lstStyle/>
          <a:p>
            <a:r>
              <a:rPr lang="en-US" dirty="0"/>
              <a:t>Data normalization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type="subTitle" idx="1"/>
          </p:nvPr>
        </p:nvSpPr>
        <p:spPr/>
        <p:txBody>
          <a:bodyPr>
            <a:normAutofit/>
          </a:bodyPr>
          <a:lstStyle/>
          <a:p>
            <a:pPr marL="285750" indent="-285750">
              <a:lnSpc>
                <a:spcPct val="90000"/>
              </a:lnSpc>
              <a:buFont typeface="Arial" panose="020B0604020202020204" pitchFamily="34" charset="0"/>
              <a:buChar char="•"/>
            </a:pPr>
            <a:r>
              <a:rPr lang="en-US" dirty="0"/>
              <a:t>Using Glimpse for Approximation</a:t>
            </a:r>
          </a:p>
          <a:p>
            <a:pPr marL="285750" indent="-285750">
              <a:lnSpc>
                <a:spcPct val="90000"/>
              </a:lnSpc>
              <a:buFont typeface="Arial" panose="020B0604020202020204" pitchFamily="34" charset="0"/>
              <a:buChar char="•"/>
            </a:pPr>
            <a:r>
              <a:rPr lang="en-US" dirty="0"/>
              <a:t>Data Cleaning &amp; Normalization</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4001256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title"/>
          </p:nvPr>
        </p:nvSpPr>
        <p:spPr>
          <a:xfrm>
            <a:off x="797459" y="1409914"/>
            <a:ext cx="3431641" cy="1905952"/>
          </a:xfrm>
        </p:spPr>
        <p:txBody>
          <a:bodyPr anchor="ctr">
            <a:normAutofit/>
          </a:bodyPr>
          <a:lstStyle/>
          <a:p>
            <a:pPr algn="ctr"/>
            <a:r>
              <a:rPr lang="en-US" sz="3600" dirty="0"/>
              <a:t>Strategy &amp; </a:t>
            </a:r>
            <a:r>
              <a:rPr lang="en-US" sz="3600" dirty="0" err="1"/>
              <a:t>backtesting</a:t>
            </a:r>
            <a:endParaRPr lang="en-IL" sz="3600"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7</a:t>
            </a:fld>
            <a:endParaRPr lang="en-US"/>
          </a:p>
        </p:txBody>
      </p:sp>
      <p:sp>
        <p:nvSpPr>
          <p:cNvPr id="8" name="Content Placeholder 7">
            <a:extLst>
              <a:ext uri="{FF2B5EF4-FFF2-40B4-BE49-F238E27FC236}">
                <a16:creationId xmlns:a16="http://schemas.microsoft.com/office/drawing/2014/main" id="{8B15A2BB-10B1-E6FC-0B78-FCB0E4C62D07}"/>
              </a:ext>
            </a:extLst>
          </p:cNvPr>
          <p:cNvSpPr>
            <a:spLocks noGrp="1"/>
          </p:cNvSpPr>
          <p:nvPr>
            <p:ph sz="half" idx="14"/>
          </p:nvPr>
        </p:nvSpPr>
        <p:spPr>
          <a:xfrm>
            <a:off x="5453725" y="3429000"/>
            <a:ext cx="5907176" cy="2768600"/>
          </a:xfrm>
        </p:spPr>
        <p:txBody>
          <a:bodyPr/>
          <a:lstStyle/>
          <a:p>
            <a:pPr marL="285750" indent="-285750">
              <a:buFont typeface="Arial" panose="020B0604020202020204" pitchFamily="34" charset="0"/>
              <a:buChar char="•"/>
            </a:pPr>
            <a:r>
              <a:rPr lang="en-US" sz="1800" dirty="0"/>
              <a:t>Filtering Coins</a:t>
            </a:r>
          </a:p>
          <a:p>
            <a:pPr marL="285750" indent="-285750">
              <a:buFont typeface="Arial" panose="020B0604020202020204" pitchFamily="34" charset="0"/>
              <a:buChar char="•"/>
            </a:pPr>
            <a:r>
              <a:rPr lang="en-US" sz="1800" dirty="0"/>
              <a:t>Signal Calculation</a:t>
            </a:r>
          </a:p>
          <a:p>
            <a:endParaRPr lang="en-IL" dirty="0"/>
          </a:p>
        </p:txBody>
      </p:sp>
    </p:spTree>
    <p:extLst>
      <p:ext uri="{BB962C8B-B14F-4D97-AF65-F5344CB8AC3E}">
        <p14:creationId xmlns:p14="http://schemas.microsoft.com/office/powerpoint/2010/main" val="433292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iterate type="lt">
                                    <p:tmPct val="6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nodeType="clickEffect">
                                  <p:stCondLst>
                                    <p:cond delay="0"/>
                                  </p:stCondLst>
                                  <p:iterate type="wd">
                                    <p:tmPct val="32000"/>
                                  </p:iterate>
                                  <p:childTnLst>
                                    <p:set>
                                      <p:cBhvr>
                                        <p:cTn id="13" dur="1" fill="hold">
                                          <p:stCondLst>
                                            <p:cond delay="0"/>
                                          </p:stCondLst>
                                        </p:cTn>
                                        <p:tgtEl>
                                          <p:spTgt spid="8">
                                            <p:txEl>
                                              <p:pRg st="1" end="1"/>
                                            </p:txEl>
                                          </p:spTgt>
                                        </p:tgtEl>
                                        <p:attrNameLst>
                                          <p:attrName>style.visibility</p:attrName>
                                        </p:attrNameLst>
                                      </p:cBhvr>
                                      <p:to>
                                        <p:strVal val="visible"/>
                                      </p:to>
                                    </p:set>
                                    <p:animEffect transition="in" filter="randombar(vertical)">
                                      <p:cBhvr>
                                        <p:cTn id="14" dur="7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DEFD718B-43E7-A99B-29E4-E54F5B075261}"/>
              </a:ext>
            </a:extLst>
          </p:cNvPr>
          <p:cNvGraphicFramePr>
            <a:graphicFrameLocks noGrp="1"/>
          </p:cNvGraphicFramePr>
          <p:nvPr>
            <p:extLst>
              <p:ext uri="{D42A27DB-BD31-4B8C-83A1-F6EECF244321}">
                <p14:modId xmlns:p14="http://schemas.microsoft.com/office/powerpoint/2010/main" val="3114084357"/>
              </p:ext>
            </p:extLst>
          </p:nvPr>
        </p:nvGraphicFramePr>
        <p:xfrm>
          <a:off x="2811781" y="3589020"/>
          <a:ext cx="8738860" cy="2494280"/>
        </p:xfrm>
        <a:graphic>
          <a:graphicData uri="http://schemas.openxmlformats.org/drawingml/2006/table">
            <a:tbl>
              <a:tblPr firstRow="1" bandRow="1">
                <a:tableStyleId>{5202B0CA-FC54-4496-8BCA-5EF66A818D29}</a:tableStyleId>
              </a:tblPr>
              <a:tblGrid>
                <a:gridCol w="1747772">
                  <a:extLst>
                    <a:ext uri="{9D8B030D-6E8A-4147-A177-3AD203B41FA5}">
                      <a16:colId xmlns:a16="http://schemas.microsoft.com/office/drawing/2014/main" val="1213280532"/>
                    </a:ext>
                  </a:extLst>
                </a:gridCol>
                <a:gridCol w="1747772">
                  <a:extLst>
                    <a:ext uri="{9D8B030D-6E8A-4147-A177-3AD203B41FA5}">
                      <a16:colId xmlns:a16="http://schemas.microsoft.com/office/drawing/2014/main" val="4110195126"/>
                    </a:ext>
                  </a:extLst>
                </a:gridCol>
                <a:gridCol w="1747772">
                  <a:extLst>
                    <a:ext uri="{9D8B030D-6E8A-4147-A177-3AD203B41FA5}">
                      <a16:colId xmlns:a16="http://schemas.microsoft.com/office/drawing/2014/main" val="3393406605"/>
                    </a:ext>
                  </a:extLst>
                </a:gridCol>
                <a:gridCol w="1747772">
                  <a:extLst>
                    <a:ext uri="{9D8B030D-6E8A-4147-A177-3AD203B41FA5}">
                      <a16:colId xmlns:a16="http://schemas.microsoft.com/office/drawing/2014/main" val="1421656131"/>
                    </a:ext>
                  </a:extLst>
                </a:gridCol>
                <a:gridCol w="1747772">
                  <a:extLst>
                    <a:ext uri="{9D8B030D-6E8A-4147-A177-3AD203B41FA5}">
                      <a16:colId xmlns:a16="http://schemas.microsoft.com/office/drawing/2014/main" val="172167642"/>
                    </a:ext>
                  </a:extLst>
                </a:gridCol>
              </a:tblGrid>
              <a:tr h="370840">
                <a:tc rowSpan="2">
                  <a:txBody>
                    <a:bodyPr/>
                    <a:lstStyle/>
                    <a:p>
                      <a:pPr algn="ctr"/>
                      <a:endParaRPr lang="en-IL" dirty="0"/>
                    </a:p>
                  </a:txBody>
                  <a:tcPr>
                    <a:solidFill>
                      <a:schemeClr val="tx1">
                        <a:lumMod val="85000"/>
                        <a:lumOff val="15000"/>
                      </a:schemeClr>
                    </a:solidFill>
                  </a:tcPr>
                </a:tc>
                <a:tc gridSpan="2">
                  <a:txBody>
                    <a:bodyPr/>
                    <a:lstStyle/>
                    <a:p>
                      <a:pPr algn="ctr"/>
                      <a:r>
                        <a:rPr lang="en-US" dirty="0"/>
                        <a:t>Our Strategy</a:t>
                      </a:r>
                      <a:endParaRPr lang="en-IL" dirty="0"/>
                    </a:p>
                  </a:txBody>
                  <a:tcPr/>
                </a:tc>
                <a:tc hMerge="1">
                  <a:txBody>
                    <a:bodyPr/>
                    <a:lstStyle/>
                    <a:p>
                      <a:endParaRPr lang="en-IL" dirty="0"/>
                    </a:p>
                  </a:txBody>
                  <a:tcPr/>
                </a:tc>
                <a:tc gridSpan="2">
                  <a:txBody>
                    <a:bodyPr/>
                    <a:lstStyle/>
                    <a:p>
                      <a:pPr algn="ctr"/>
                      <a:r>
                        <a:rPr lang="en-US" dirty="0"/>
                        <a:t>Buy &amp; Hold Strategy</a:t>
                      </a:r>
                      <a:endParaRPr lang="en-IL" dirty="0"/>
                    </a:p>
                  </a:txBody>
                  <a:tcPr/>
                </a:tc>
                <a:tc hMerge="1">
                  <a:txBody>
                    <a:bodyPr/>
                    <a:lstStyle/>
                    <a:p>
                      <a:endParaRPr lang="en-IL" dirty="0"/>
                    </a:p>
                  </a:txBody>
                  <a:tcPr/>
                </a:tc>
                <a:extLst>
                  <a:ext uri="{0D108BD9-81ED-4DB2-BD59-A6C34878D82A}">
                    <a16:rowId xmlns:a16="http://schemas.microsoft.com/office/drawing/2014/main" val="1055431997"/>
                  </a:ext>
                </a:extLst>
              </a:tr>
              <a:tr h="370840">
                <a:tc vMerge="1">
                  <a:txBody>
                    <a:bodyPr/>
                    <a:lstStyle/>
                    <a:p>
                      <a:endParaRPr lang="en-IL" dirty="0"/>
                    </a:p>
                  </a:txBody>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3554670448"/>
                  </a:ext>
                </a:extLst>
              </a:tr>
              <a:tr h="370840">
                <a:tc>
                  <a:txBody>
                    <a:bodyPr/>
                    <a:lstStyle/>
                    <a:p>
                      <a:pPr algn="ctr"/>
                      <a:r>
                        <a:rPr lang="en-US" b="1" dirty="0"/>
                        <a:t>Annual Return</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18596907"/>
                  </a:ext>
                </a:extLst>
              </a:tr>
              <a:tr h="370840">
                <a:tc>
                  <a:txBody>
                    <a:bodyPr/>
                    <a:lstStyle/>
                    <a:p>
                      <a:pPr algn="ctr"/>
                      <a:r>
                        <a:rPr lang="en-US" b="1" dirty="0"/>
                        <a:t>Sharpe</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2698420717"/>
                  </a:ext>
                </a:extLst>
              </a:tr>
              <a:tr h="370840">
                <a:tc>
                  <a:txBody>
                    <a:bodyPr/>
                    <a:lstStyle/>
                    <a:p>
                      <a:pPr algn="ctr"/>
                      <a:r>
                        <a:rPr lang="en-US" b="1" dirty="0"/>
                        <a:t>Max Drawdown</a:t>
                      </a:r>
                      <a:endParaRPr lang="en-IL" b="1" dirty="0"/>
                    </a:p>
                  </a:txBody>
                  <a:tcPr/>
                </a:tc>
                <a:tc>
                  <a:txBody>
                    <a:bodyPr/>
                    <a:lstStyle/>
                    <a:p>
                      <a:pPr algn="ctr"/>
                      <a:endParaRPr lang="en-IL" sz="1700" dirty="0"/>
                    </a:p>
                  </a:txBody>
                  <a:tcPr anchor="ctr"/>
                </a:tc>
                <a:tc>
                  <a:txBody>
                    <a:bodyPr/>
                    <a:lstStyle/>
                    <a:p>
                      <a:pPr algn="ctr"/>
                      <a:endParaRPr lang="en-IL" sz="1700" dirty="0"/>
                    </a:p>
                  </a:txBody>
                  <a:tcPr anchor="ctr"/>
                </a:tc>
                <a:tc>
                  <a:txBody>
                    <a:bodyPr/>
                    <a:lstStyle/>
                    <a:p>
                      <a:pPr algn="ctr"/>
                      <a:endParaRPr lang="en-IL" sz="1700" dirty="0"/>
                    </a:p>
                  </a:txBody>
                  <a:tcPr anchor="ctr"/>
                </a:tc>
                <a:tc>
                  <a:txBody>
                    <a:bodyPr/>
                    <a:lstStyle/>
                    <a:p>
                      <a:pPr algn="ctr"/>
                      <a:endParaRPr lang="en-IL" sz="1700" dirty="0"/>
                    </a:p>
                  </a:txBody>
                  <a:tcPr anchor="ctr"/>
                </a:tc>
                <a:extLst>
                  <a:ext uri="{0D108BD9-81ED-4DB2-BD59-A6C34878D82A}">
                    <a16:rowId xmlns:a16="http://schemas.microsoft.com/office/drawing/2014/main" val="3754275232"/>
                  </a:ext>
                </a:extLst>
              </a:tr>
              <a:tr h="370840">
                <a:tc>
                  <a:txBody>
                    <a:bodyPr/>
                    <a:lstStyle/>
                    <a:p>
                      <a:pPr algn="ctr"/>
                      <a:r>
                        <a:rPr lang="en-US" b="1" dirty="0"/>
                        <a:t>Calmar Ratio</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3579569712"/>
                  </a:ext>
                </a:extLst>
              </a:tr>
            </a:tbl>
          </a:graphicData>
        </a:graphic>
      </p:graphicFrame>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1059180" y="1020445"/>
            <a:ext cx="2895600" cy="1325563"/>
          </a:xfrm>
        </p:spPr>
        <p:txBody>
          <a:bodyPr anchor="ctr"/>
          <a:lstStyle/>
          <a:p>
            <a:pPr algn="ctr"/>
            <a:r>
              <a:rPr lang="en-US" sz="3600" dirty="0"/>
              <a:t>Results</a:t>
            </a:r>
            <a:endParaRPr lang="en-IL"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idx="1"/>
          </p:nvPr>
        </p:nvSpPr>
        <p:spPr>
          <a:xfrm>
            <a:off x="807720" y="2674013"/>
            <a:ext cx="4762500" cy="3269589"/>
          </a:xfrm>
        </p:spPr>
        <p:txBody>
          <a:bodyPr/>
          <a:lstStyle/>
          <a:p>
            <a:pPr marL="285750" indent="-285750">
              <a:buFont typeface="Arial" panose="020B0604020202020204" pitchFamily="34" charset="0"/>
              <a:buChar char="•"/>
            </a:pPr>
            <a:r>
              <a:rPr lang="en-US" sz="1800" dirty="0"/>
              <a:t>Performance Metrics &amp; Comparison</a:t>
            </a:r>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8</a:t>
            </a:fld>
            <a:endParaRPr lang="en-US" dirty="0"/>
          </a:p>
        </p:txBody>
      </p:sp>
      <p:graphicFrame>
        <p:nvGraphicFramePr>
          <p:cNvPr id="3" name="Table 2">
            <a:extLst>
              <a:ext uri="{FF2B5EF4-FFF2-40B4-BE49-F238E27FC236}">
                <a16:creationId xmlns:a16="http://schemas.microsoft.com/office/drawing/2014/main" id="{B3C7A9B7-1AF1-0FBA-73AC-F555CE6EED81}"/>
              </a:ext>
            </a:extLst>
          </p:cNvPr>
          <p:cNvGraphicFramePr>
            <a:graphicFrameLocks noGrp="1"/>
          </p:cNvGraphicFramePr>
          <p:nvPr>
            <p:extLst>
              <p:ext uri="{D42A27DB-BD31-4B8C-83A1-F6EECF244321}">
                <p14:modId xmlns:p14="http://schemas.microsoft.com/office/powerpoint/2010/main" val="133796391"/>
              </p:ext>
            </p:extLst>
          </p:nvPr>
        </p:nvGraphicFramePr>
        <p:xfrm>
          <a:off x="2811781" y="3589020"/>
          <a:ext cx="8738860" cy="2494280"/>
        </p:xfrm>
        <a:graphic>
          <a:graphicData uri="http://schemas.openxmlformats.org/drawingml/2006/table">
            <a:tbl>
              <a:tblPr firstRow="1" bandRow="1">
                <a:tableStyleId>{5202B0CA-FC54-4496-8BCA-5EF66A818D29}</a:tableStyleId>
              </a:tblPr>
              <a:tblGrid>
                <a:gridCol w="1747772">
                  <a:extLst>
                    <a:ext uri="{9D8B030D-6E8A-4147-A177-3AD203B41FA5}">
                      <a16:colId xmlns:a16="http://schemas.microsoft.com/office/drawing/2014/main" val="1213280532"/>
                    </a:ext>
                  </a:extLst>
                </a:gridCol>
                <a:gridCol w="1747772">
                  <a:extLst>
                    <a:ext uri="{9D8B030D-6E8A-4147-A177-3AD203B41FA5}">
                      <a16:colId xmlns:a16="http://schemas.microsoft.com/office/drawing/2014/main" val="4110195126"/>
                    </a:ext>
                  </a:extLst>
                </a:gridCol>
                <a:gridCol w="1747772">
                  <a:extLst>
                    <a:ext uri="{9D8B030D-6E8A-4147-A177-3AD203B41FA5}">
                      <a16:colId xmlns:a16="http://schemas.microsoft.com/office/drawing/2014/main" val="3393406605"/>
                    </a:ext>
                  </a:extLst>
                </a:gridCol>
                <a:gridCol w="1747772">
                  <a:extLst>
                    <a:ext uri="{9D8B030D-6E8A-4147-A177-3AD203B41FA5}">
                      <a16:colId xmlns:a16="http://schemas.microsoft.com/office/drawing/2014/main" val="1421656131"/>
                    </a:ext>
                  </a:extLst>
                </a:gridCol>
                <a:gridCol w="1747772">
                  <a:extLst>
                    <a:ext uri="{9D8B030D-6E8A-4147-A177-3AD203B41FA5}">
                      <a16:colId xmlns:a16="http://schemas.microsoft.com/office/drawing/2014/main" val="172167642"/>
                    </a:ext>
                  </a:extLst>
                </a:gridCol>
              </a:tblGrid>
              <a:tr h="370840">
                <a:tc rowSpan="2">
                  <a:txBody>
                    <a:bodyPr/>
                    <a:lstStyle/>
                    <a:p>
                      <a:pPr algn="ctr"/>
                      <a:endParaRPr lang="en-IL" dirty="0"/>
                    </a:p>
                  </a:txBody>
                  <a:tcPr>
                    <a:solidFill>
                      <a:schemeClr val="tx1">
                        <a:lumMod val="85000"/>
                        <a:lumOff val="15000"/>
                      </a:schemeClr>
                    </a:solidFill>
                  </a:tcPr>
                </a:tc>
                <a:tc gridSpan="2">
                  <a:txBody>
                    <a:bodyPr/>
                    <a:lstStyle/>
                    <a:p>
                      <a:pPr algn="ctr"/>
                      <a:r>
                        <a:rPr lang="en-US" dirty="0"/>
                        <a:t>Our Strategy</a:t>
                      </a:r>
                      <a:endParaRPr lang="en-IL" dirty="0"/>
                    </a:p>
                  </a:txBody>
                  <a:tcPr/>
                </a:tc>
                <a:tc hMerge="1">
                  <a:txBody>
                    <a:bodyPr/>
                    <a:lstStyle/>
                    <a:p>
                      <a:endParaRPr lang="en-IL" dirty="0"/>
                    </a:p>
                  </a:txBody>
                  <a:tcPr/>
                </a:tc>
                <a:tc gridSpan="2">
                  <a:txBody>
                    <a:bodyPr/>
                    <a:lstStyle/>
                    <a:p>
                      <a:pPr algn="ctr"/>
                      <a:r>
                        <a:rPr lang="en-US" dirty="0"/>
                        <a:t>Buy &amp; Hold Strategy</a:t>
                      </a:r>
                      <a:endParaRPr lang="en-IL" dirty="0"/>
                    </a:p>
                  </a:txBody>
                  <a:tcPr/>
                </a:tc>
                <a:tc hMerge="1">
                  <a:txBody>
                    <a:bodyPr/>
                    <a:lstStyle/>
                    <a:p>
                      <a:endParaRPr lang="en-IL" dirty="0"/>
                    </a:p>
                  </a:txBody>
                  <a:tcPr/>
                </a:tc>
                <a:extLst>
                  <a:ext uri="{0D108BD9-81ED-4DB2-BD59-A6C34878D82A}">
                    <a16:rowId xmlns:a16="http://schemas.microsoft.com/office/drawing/2014/main" val="1055431997"/>
                  </a:ext>
                </a:extLst>
              </a:tr>
              <a:tr h="370840">
                <a:tc vMerge="1">
                  <a:txBody>
                    <a:bodyPr/>
                    <a:lstStyle/>
                    <a:p>
                      <a:endParaRPr lang="en-IL" dirty="0"/>
                    </a:p>
                  </a:txBody>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3554670448"/>
                  </a:ext>
                </a:extLst>
              </a:tr>
              <a:tr h="370840">
                <a:tc>
                  <a:txBody>
                    <a:bodyPr/>
                    <a:lstStyle/>
                    <a:p>
                      <a:pPr algn="ctr"/>
                      <a:r>
                        <a:rPr lang="en-US" b="1" dirty="0"/>
                        <a:t>Annual Return</a:t>
                      </a:r>
                      <a:endParaRPr lang="en-IL" b="1" dirty="0"/>
                    </a:p>
                  </a:txBody>
                  <a:tcPr/>
                </a:tc>
                <a:tc>
                  <a:txBody>
                    <a:bodyPr/>
                    <a:lstStyle/>
                    <a:p>
                      <a:pPr algn="ctr"/>
                      <a:r>
                        <a:rPr lang="en-US" sz="1700" dirty="0"/>
                        <a:t>150.94%</a:t>
                      </a:r>
                      <a:endParaRPr lang="en-IL" sz="1700" dirty="0"/>
                    </a:p>
                  </a:txBody>
                  <a:tcPr/>
                </a:tc>
                <a:tc>
                  <a:txBody>
                    <a:bodyPr/>
                    <a:lstStyle/>
                    <a:p>
                      <a:pPr algn="ctr"/>
                      <a:r>
                        <a:rPr lang="en-US" sz="1700" dirty="0"/>
                        <a:t>175.83%</a:t>
                      </a:r>
                      <a:endParaRPr lang="en-IL" sz="1700" dirty="0"/>
                    </a:p>
                  </a:txBody>
                  <a:tcPr/>
                </a:tc>
                <a:tc>
                  <a:txBody>
                    <a:bodyPr/>
                    <a:lstStyle/>
                    <a:p>
                      <a:pPr algn="ctr"/>
                      <a:r>
                        <a:rPr lang="en-US" sz="1700" dirty="0"/>
                        <a:t>134.38%</a:t>
                      </a:r>
                      <a:endParaRPr lang="en-IL" sz="1700" dirty="0"/>
                    </a:p>
                  </a:txBody>
                  <a:tcPr/>
                </a:tc>
                <a:tc>
                  <a:txBody>
                    <a:bodyPr/>
                    <a:lstStyle/>
                    <a:p>
                      <a:pPr algn="ctr"/>
                      <a:r>
                        <a:rPr lang="en-US" sz="1700" dirty="0"/>
                        <a:t>162.65%</a:t>
                      </a:r>
                      <a:endParaRPr lang="en-IL" sz="1700" dirty="0"/>
                    </a:p>
                  </a:txBody>
                  <a:tcPr/>
                </a:tc>
                <a:extLst>
                  <a:ext uri="{0D108BD9-81ED-4DB2-BD59-A6C34878D82A}">
                    <a16:rowId xmlns:a16="http://schemas.microsoft.com/office/drawing/2014/main" val="18596907"/>
                  </a:ext>
                </a:extLst>
              </a:tr>
              <a:tr h="370840">
                <a:tc>
                  <a:txBody>
                    <a:bodyPr/>
                    <a:lstStyle/>
                    <a:p>
                      <a:pPr algn="ctr"/>
                      <a:r>
                        <a:rPr lang="en-US" b="1" dirty="0"/>
                        <a:t>Sharpe</a:t>
                      </a:r>
                      <a:endParaRPr lang="en-IL" b="1" dirty="0"/>
                    </a:p>
                  </a:txBody>
                  <a:tcPr/>
                </a:tc>
                <a:tc>
                  <a:txBody>
                    <a:bodyPr/>
                    <a:lstStyle/>
                    <a:p>
                      <a:pPr algn="ctr"/>
                      <a:r>
                        <a:rPr lang="en-US" sz="1700" dirty="0"/>
                        <a:t>1.51</a:t>
                      </a:r>
                      <a:endParaRPr lang="en-IL" sz="1700" dirty="0"/>
                    </a:p>
                  </a:txBody>
                  <a:tcPr/>
                </a:tc>
                <a:tc>
                  <a:txBody>
                    <a:bodyPr/>
                    <a:lstStyle/>
                    <a:p>
                      <a:pPr algn="ctr"/>
                      <a:r>
                        <a:rPr lang="en-US" sz="1700" dirty="0"/>
                        <a:t>1.76</a:t>
                      </a:r>
                      <a:endParaRPr lang="en-IL" sz="1700" dirty="0"/>
                    </a:p>
                  </a:txBody>
                  <a:tcPr/>
                </a:tc>
                <a:tc>
                  <a:txBody>
                    <a:bodyPr/>
                    <a:lstStyle/>
                    <a:p>
                      <a:pPr algn="ctr"/>
                      <a:r>
                        <a:rPr lang="en-US" sz="1700" dirty="0"/>
                        <a:t>1.34</a:t>
                      </a:r>
                      <a:endParaRPr lang="en-IL" sz="1700" dirty="0"/>
                    </a:p>
                  </a:txBody>
                  <a:tcPr/>
                </a:tc>
                <a:tc>
                  <a:txBody>
                    <a:bodyPr/>
                    <a:lstStyle/>
                    <a:p>
                      <a:pPr algn="ctr"/>
                      <a:r>
                        <a:rPr lang="en-US" sz="1700" dirty="0"/>
                        <a:t>1.63</a:t>
                      </a:r>
                      <a:endParaRPr lang="en-IL" sz="1700" dirty="0"/>
                    </a:p>
                  </a:txBody>
                  <a:tcPr/>
                </a:tc>
                <a:extLst>
                  <a:ext uri="{0D108BD9-81ED-4DB2-BD59-A6C34878D82A}">
                    <a16:rowId xmlns:a16="http://schemas.microsoft.com/office/drawing/2014/main" val="2698420717"/>
                  </a:ext>
                </a:extLst>
              </a:tr>
              <a:tr h="370840">
                <a:tc>
                  <a:txBody>
                    <a:bodyPr/>
                    <a:lstStyle/>
                    <a:p>
                      <a:pPr algn="ctr"/>
                      <a:r>
                        <a:rPr lang="en-US" b="1" dirty="0"/>
                        <a:t>Max Drawdown</a:t>
                      </a:r>
                      <a:endParaRPr lang="en-IL" b="1" dirty="0"/>
                    </a:p>
                  </a:txBody>
                  <a:tcPr/>
                </a:tc>
                <a:tc>
                  <a:txBody>
                    <a:bodyPr/>
                    <a:lstStyle/>
                    <a:p>
                      <a:pPr algn="ctr"/>
                      <a:r>
                        <a:rPr lang="en-US" sz="1700" dirty="0"/>
                        <a:t>86.06%</a:t>
                      </a:r>
                      <a:endParaRPr lang="en-IL" sz="1700" dirty="0"/>
                    </a:p>
                  </a:txBody>
                  <a:tcPr anchor="ctr"/>
                </a:tc>
                <a:tc>
                  <a:txBody>
                    <a:bodyPr/>
                    <a:lstStyle/>
                    <a:p>
                      <a:pPr algn="ctr"/>
                      <a:r>
                        <a:rPr lang="en-US" sz="1700" dirty="0"/>
                        <a:t>75.72%</a:t>
                      </a:r>
                      <a:endParaRPr lang="en-IL" sz="1700" dirty="0"/>
                    </a:p>
                  </a:txBody>
                  <a:tcPr anchor="ctr"/>
                </a:tc>
                <a:tc>
                  <a:txBody>
                    <a:bodyPr/>
                    <a:lstStyle/>
                    <a:p>
                      <a:pPr algn="ctr"/>
                      <a:r>
                        <a:rPr lang="en-US" sz="1700" dirty="0"/>
                        <a:t>89.29%</a:t>
                      </a:r>
                      <a:endParaRPr lang="en-IL" sz="1700" dirty="0"/>
                    </a:p>
                  </a:txBody>
                  <a:tcPr anchor="ctr"/>
                </a:tc>
                <a:tc>
                  <a:txBody>
                    <a:bodyPr/>
                    <a:lstStyle/>
                    <a:p>
                      <a:pPr algn="ctr"/>
                      <a:r>
                        <a:rPr lang="en-US" sz="1700" dirty="0"/>
                        <a:t>35.66%</a:t>
                      </a:r>
                      <a:endParaRPr lang="en-IL" sz="1700" dirty="0"/>
                    </a:p>
                  </a:txBody>
                  <a:tcPr anchor="ctr"/>
                </a:tc>
                <a:extLst>
                  <a:ext uri="{0D108BD9-81ED-4DB2-BD59-A6C34878D82A}">
                    <a16:rowId xmlns:a16="http://schemas.microsoft.com/office/drawing/2014/main" val="3754275232"/>
                  </a:ext>
                </a:extLst>
              </a:tr>
              <a:tr h="370840">
                <a:tc>
                  <a:txBody>
                    <a:bodyPr/>
                    <a:lstStyle/>
                    <a:p>
                      <a:pPr algn="ctr"/>
                      <a:r>
                        <a:rPr lang="en-US" b="1" dirty="0"/>
                        <a:t>Calmar Ratio</a:t>
                      </a:r>
                      <a:endParaRPr lang="en-IL" b="1" dirty="0"/>
                    </a:p>
                  </a:txBody>
                  <a:tcPr/>
                </a:tc>
                <a:tc>
                  <a:txBody>
                    <a:bodyPr/>
                    <a:lstStyle/>
                    <a:p>
                      <a:pPr algn="ctr"/>
                      <a:r>
                        <a:rPr lang="en-US" sz="1700" dirty="0"/>
                        <a:t>1.75</a:t>
                      </a:r>
                      <a:endParaRPr lang="en-IL" sz="1700" dirty="0"/>
                    </a:p>
                  </a:txBody>
                  <a:tcPr/>
                </a:tc>
                <a:tc>
                  <a:txBody>
                    <a:bodyPr/>
                    <a:lstStyle/>
                    <a:p>
                      <a:pPr algn="ctr"/>
                      <a:r>
                        <a:rPr lang="en-US" sz="1700" dirty="0"/>
                        <a:t>2.32</a:t>
                      </a:r>
                      <a:endParaRPr lang="en-IL" sz="1700" dirty="0"/>
                    </a:p>
                  </a:txBody>
                  <a:tcPr/>
                </a:tc>
                <a:tc>
                  <a:txBody>
                    <a:bodyPr/>
                    <a:lstStyle/>
                    <a:p>
                      <a:pPr algn="ctr"/>
                      <a:r>
                        <a:rPr lang="en-US" sz="1700" dirty="0"/>
                        <a:t>1.50</a:t>
                      </a:r>
                      <a:endParaRPr lang="en-IL" sz="1700" dirty="0"/>
                    </a:p>
                  </a:txBody>
                  <a:tcPr/>
                </a:tc>
                <a:tc>
                  <a:txBody>
                    <a:bodyPr/>
                    <a:lstStyle/>
                    <a:p>
                      <a:pPr algn="ctr"/>
                      <a:r>
                        <a:rPr lang="en-US" sz="1700" dirty="0"/>
                        <a:t>4.56</a:t>
                      </a:r>
                      <a:endParaRPr lang="en-IL" sz="1700" dirty="0"/>
                    </a:p>
                  </a:txBody>
                  <a:tcPr/>
                </a:tc>
                <a:extLst>
                  <a:ext uri="{0D108BD9-81ED-4DB2-BD59-A6C34878D82A}">
                    <a16:rowId xmlns:a16="http://schemas.microsoft.com/office/drawing/2014/main" val="3579569712"/>
                  </a:ext>
                </a:extLst>
              </a:tr>
            </a:tbl>
          </a:graphicData>
        </a:graphic>
      </p:graphicFrame>
      <p:sp>
        <p:nvSpPr>
          <p:cNvPr id="6" name="Rectangle 5">
            <a:extLst>
              <a:ext uri="{FF2B5EF4-FFF2-40B4-BE49-F238E27FC236}">
                <a16:creationId xmlns:a16="http://schemas.microsoft.com/office/drawing/2014/main" id="{E0E8B368-4F3A-205A-CFB9-DEC7DE3EE448}"/>
              </a:ext>
            </a:extLst>
          </p:cNvPr>
          <p:cNvSpPr/>
          <p:nvPr/>
        </p:nvSpPr>
        <p:spPr>
          <a:xfrm>
            <a:off x="4720492" y="4384431"/>
            <a:ext cx="6640410" cy="265723"/>
          </a:xfrm>
          <a:prstGeom prst="rect">
            <a:avLst/>
          </a:prstGeom>
          <a:solidFill>
            <a:srgbClr val="E7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595FE1F1-04B7-6BDF-79D0-4791F7E1AFFB}"/>
              </a:ext>
            </a:extLst>
          </p:cNvPr>
          <p:cNvSpPr/>
          <p:nvPr/>
        </p:nvSpPr>
        <p:spPr>
          <a:xfrm>
            <a:off x="4720492" y="5270988"/>
            <a:ext cx="6640410" cy="265723"/>
          </a:xfrm>
          <a:prstGeom prst="rect">
            <a:avLst/>
          </a:prstGeom>
          <a:solidFill>
            <a:srgbClr val="E7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B7DFB4EB-57D0-4C0D-2BA2-7D5B24881D7F}"/>
              </a:ext>
            </a:extLst>
          </p:cNvPr>
          <p:cNvSpPr/>
          <p:nvPr/>
        </p:nvSpPr>
        <p:spPr>
          <a:xfrm>
            <a:off x="4720492" y="4732216"/>
            <a:ext cx="6640410" cy="265723"/>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FA459C02-7AF4-61CF-42BD-FB7D0DB6B5D5}"/>
              </a:ext>
            </a:extLst>
          </p:cNvPr>
          <p:cNvSpPr/>
          <p:nvPr/>
        </p:nvSpPr>
        <p:spPr>
          <a:xfrm>
            <a:off x="4720492" y="5725747"/>
            <a:ext cx="6640410" cy="265723"/>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801276069"/>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750"/>
                                  </p:stCondLst>
                                  <p:iterate type="lt">
                                    <p:tmPct val="6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5">
                                            <p:txEl>
                                              <p:pRg st="0" end="0"/>
                                            </p:txEl>
                                          </p:spTgt>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2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25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2500"/>
                            </p:stCondLst>
                            <p:childTnLst>
                              <p:par>
                                <p:cTn id="29" presetID="3" presetClass="exit" presetSubtype="10" fill="hold" grpId="1" nodeType="afterEffect">
                                  <p:stCondLst>
                                    <p:cond delay="50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par>
                          <p:cTn id="32" fill="hold">
                            <p:stCondLst>
                              <p:cond delay="3500"/>
                            </p:stCondLst>
                            <p:childTnLst>
                              <p:par>
                                <p:cTn id="33" presetID="3" presetClass="exit" presetSubtype="10" fill="hold" grpId="1" nodeType="afterEffect">
                                  <p:stCondLst>
                                    <p:cond delay="0"/>
                                  </p:stCondLst>
                                  <p:childTnLst>
                                    <p:animEffect transition="out" filter="blinds(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par>
                          <p:cTn id="36" fill="hold">
                            <p:stCondLst>
                              <p:cond delay="4000"/>
                            </p:stCondLst>
                            <p:childTnLst>
                              <p:par>
                                <p:cTn id="37" presetID="3" presetClass="exit" presetSubtype="10" fill="hold" grpId="1" nodeType="afterEffect">
                                  <p:stCondLst>
                                    <p:cond delay="0"/>
                                  </p:stCondLst>
                                  <p:childTnLst>
                                    <p:animEffect transition="out" filter="blinds(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par>
                          <p:cTn id="40" fill="hold">
                            <p:stCondLst>
                              <p:cond delay="4500"/>
                            </p:stCondLst>
                            <p:childTnLst>
                              <p:par>
                                <p:cTn id="41" presetID="3" presetClass="exit" presetSubtype="10" fill="hold" grpId="1" nodeType="afterEffect">
                                  <p:stCondLst>
                                    <p:cond delay="0"/>
                                  </p:stCondLst>
                                  <p:childTnLst>
                                    <p:animEffect transition="out" filter="blinds(horizontal)">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426-9D71-E75C-FCF5-124DE2BD3D37}"/>
              </a:ext>
            </a:extLst>
          </p:cNvPr>
          <p:cNvSpPr>
            <a:spLocks noGrp="1"/>
          </p:cNvSpPr>
          <p:nvPr>
            <p:ph type="title"/>
          </p:nvPr>
        </p:nvSpPr>
        <p:spPr>
          <a:xfrm>
            <a:off x="838201" y="895350"/>
            <a:ext cx="4678016" cy="1917700"/>
          </a:xfrm>
        </p:spPr>
        <p:txBody>
          <a:bodyPr>
            <a:noAutofit/>
          </a:bodyPr>
          <a:lstStyle/>
          <a:p>
            <a:r>
              <a:rPr lang="en-US" sz="3600" dirty="0"/>
              <a:t>Possible strategy improvements</a:t>
            </a:r>
            <a:endParaRPr lang="en-IL" sz="3600" dirty="0"/>
          </a:p>
        </p:txBody>
      </p:sp>
      <p:sp>
        <p:nvSpPr>
          <p:cNvPr id="5" name="Content Placeholder 4">
            <a:extLst>
              <a:ext uri="{FF2B5EF4-FFF2-40B4-BE49-F238E27FC236}">
                <a16:creationId xmlns:a16="http://schemas.microsoft.com/office/drawing/2014/main" id="{F84D0E33-45A3-5A2E-7235-D8BE8B92E200}"/>
              </a:ext>
            </a:extLst>
          </p:cNvPr>
          <p:cNvSpPr>
            <a:spLocks noGrp="1"/>
          </p:cNvSpPr>
          <p:nvPr>
            <p:ph sz="half" idx="16"/>
          </p:nvPr>
        </p:nvSpPr>
        <p:spPr>
          <a:xfrm>
            <a:off x="4512364" y="2734366"/>
            <a:ext cx="7241974" cy="3238499"/>
          </a:xfrm>
        </p:spPr>
        <p:txBody>
          <a:bodyPr/>
          <a:lstStyle/>
          <a:p>
            <a:pPr marL="285750" indent="-285750">
              <a:buFont typeface="Arial" panose="020B0604020202020204" pitchFamily="34" charset="0"/>
              <a:buChar char="•"/>
            </a:pPr>
            <a:r>
              <a:rPr lang="en-US" dirty="0"/>
              <a:t>Good strategy to support decision making</a:t>
            </a:r>
          </a:p>
          <a:p>
            <a:pPr marL="285750" indent="-285750">
              <a:buFont typeface="Arial" panose="020B0604020202020204" pitchFamily="34" charset="0"/>
              <a:buChar char="•"/>
            </a:pPr>
            <a:r>
              <a:rPr lang="en-US" dirty="0"/>
              <a:t>Implement the data scraper to improve accuracy &amp; reaction time</a:t>
            </a:r>
          </a:p>
          <a:p>
            <a:pPr marL="285750" indent="-285750">
              <a:buFont typeface="Arial" panose="020B0604020202020204" pitchFamily="34" charset="0"/>
              <a:buChar char="•"/>
            </a:pPr>
            <a:r>
              <a:rPr lang="en-US" dirty="0"/>
              <a:t>Minimize time window</a:t>
            </a:r>
          </a:p>
          <a:p>
            <a:pPr marL="285750" indent="-285750">
              <a:buFont typeface="Arial" panose="020B0604020202020204" pitchFamily="34" charset="0"/>
              <a:buChar char="•"/>
            </a:pPr>
            <a:r>
              <a:rPr lang="en-US" dirty="0"/>
              <a:t>Implement machine learning based models instead of a simple grid search</a:t>
            </a:r>
            <a:endParaRPr lang="en-IL" dirty="0"/>
          </a:p>
        </p:txBody>
      </p:sp>
      <p:sp>
        <p:nvSpPr>
          <p:cNvPr id="4" name="Slide Number Placeholder 3">
            <a:extLst>
              <a:ext uri="{FF2B5EF4-FFF2-40B4-BE49-F238E27FC236}">
                <a16:creationId xmlns:a16="http://schemas.microsoft.com/office/drawing/2014/main" id="{6DF8F04A-C9B3-6270-947C-055690A42B9D}"/>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55543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1010</TotalTime>
  <Words>1329</Words>
  <Application>Microsoft Office PowerPoint</Application>
  <PresentationFormat>Widescreen</PresentationFormat>
  <Paragraphs>122</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 Google Trends as a Sentiment Indicator in Algorithmic Trading</vt:lpstr>
      <vt:lpstr>Main IDEA</vt:lpstr>
      <vt:lpstr>tools</vt:lpstr>
      <vt:lpstr>PowerPoint Presentation</vt:lpstr>
      <vt:lpstr>General plan</vt:lpstr>
      <vt:lpstr>Data normalization</vt:lpstr>
      <vt:lpstr>Strategy &amp; backtesting</vt:lpstr>
      <vt:lpstr>Results</vt:lpstr>
      <vt:lpstr>Possible strategy improvements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18</cp:revision>
  <dcterms:created xsi:type="dcterms:W3CDTF">2024-06-18T19:02:39Z</dcterms:created>
  <dcterms:modified xsi:type="dcterms:W3CDTF">2024-07-17T16:10:28Z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