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85" r:id="rId6"/>
    <p:sldId id="280" r:id="rId7"/>
    <p:sldId id="286" r:id="rId8"/>
    <p:sldId id="282" r:id="rId9"/>
    <p:sldId id="258" r:id="rId10"/>
    <p:sldId id="287" r:id="rId11"/>
    <p:sldId id="288" r:id="rId12"/>
    <p:sldId id="290" r:id="rId13"/>
    <p:sldId id="289"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7672D8-3F6F-6A8F-BD02-22F53B1BDCBA}" name="tom geva" initials="tg" userId="S::tomge@post.bgu.ac.il::ef2ebed1-2c65-45b6-9d11-1068389a27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71747" autoAdjust="0"/>
  </p:normalViewPr>
  <p:slideViewPr>
    <p:cSldViewPr snapToGrid="0">
      <p:cViewPr varScale="1">
        <p:scale>
          <a:sx n="77" d="100"/>
          <a:sy n="77" d="100"/>
        </p:scale>
        <p:origin x="3012"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78703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r>
              <a:rPr lang="he-IL" dirty="0"/>
              <a:t>?</a:t>
            </a:r>
            <a:endParaRPr lang="en-IL"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9229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52750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Original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idea, hard fine tuning. Our algorithm monitors search trends and sentiment analysis of crypto currencies related keywords. When it detects a significant increase in search frequency for a stock, it signals a potential buy opportunity, anticipating a price rise. How exactly? Come check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Bullet expansion:</a:t>
            </a:r>
            <a:endParaRPr lang="en-IL" u="sng" dirty="0"/>
          </a:p>
          <a:p>
            <a:pPr marL="228600" indent="-228600">
              <a:buAutoNum type="arabicPeriod"/>
            </a:pPr>
            <a:r>
              <a:rPr lang="en-US" dirty="0"/>
              <a:t>Simple Idea, Complex Execution:</a:t>
            </a:r>
          </a:p>
          <a:p>
            <a:pPr marL="685800" lvl="1" indent="-228600">
              <a:buFont typeface="Arial" panose="020B0604020202020204" pitchFamily="34" charset="0"/>
              <a:buChar char="•"/>
            </a:pPr>
            <a:r>
              <a:rPr lang="en-US" dirty="0"/>
              <a:t>"Our goal is to create an algorithm that monitors search trends and sentiment analysis for cryptocurrency-related keywords."</a:t>
            </a:r>
          </a:p>
          <a:p>
            <a:pPr marL="228600" indent="-228600">
              <a:buAutoNum type="arabicPeriod"/>
            </a:pPr>
            <a:r>
              <a:rPr lang="en-US" dirty="0"/>
              <a:t>Algorithm Monitoring:</a:t>
            </a:r>
          </a:p>
          <a:p>
            <a:pPr marL="685800" lvl="1" indent="-228600">
              <a:buFont typeface="Arial" panose="020B0604020202020204" pitchFamily="34" charset="0"/>
              <a:buChar char="•"/>
            </a:pPr>
            <a:r>
              <a:rPr lang="en-US" dirty="0"/>
              <a:t>"When the algorithm detects a significant increase in search frequency for a stock, it signals a potential buy opportunity, anticipating a price rise."</a:t>
            </a:r>
          </a:p>
          <a:p>
            <a:pPr marL="228600" indent="-228600">
              <a:buAutoNum type="arabicPeriod"/>
            </a:pPr>
            <a:r>
              <a:rPr lang="en-US" dirty="0"/>
              <a:t>Performance Metrics:</a:t>
            </a:r>
          </a:p>
          <a:p>
            <a:pPr marL="685800" lvl="1" indent="-228600">
              <a:buFont typeface="Arial" panose="020B0604020202020204" pitchFamily="34" charset="0"/>
              <a:buChar char="•"/>
            </a:pPr>
            <a:r>
              <a:rPr lang="en-US" dirty="0"/>
              <a:t>"We evaluated the performance of various versions of our strategy, each with different hyper-parameters, to identify the best performing one."</a:t>
            </a:r>
          </a:p>
          <a:p>
            <a:pPr marL="228600" indent="-228600">
              <a:buAutoNum type="arabicPeriod"/>
            </a:pPr>
            <a:r>
              <a:rPr lang="en-US" dirty="0"/>
              <a:t>Comparison with Buy &amp; Hold:</a:t>
            </a:r>
          </a:p>
          <a:p>
            <a:pPr marL="685800" lvl="1" indent="-228600">
              <a:buFont typeface="Arial" panose="020B0604020202020204" pitchFamily="34" charset="0"/>
              <a:buChar char="•"/>
            </a:pPr>
            <a:r>
              <a:rPr lang="en-US" dirty="0"/>
              <a:t>"For comparison, we also implemented a simple Buy &amp; Hold strategy and calculated its performance metrics to benchmark our results."</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acquisition: </a:t>
            </a:r>
            <a:br>
              <a:rPr lang="en-US" dirty="0"/>
            </a:br>
            <a:r>
              <a:rPr lang="en-US" dirty="0"/>
              <a:t>First issue we encountered was getting the data consistently, at the start we found that google trends had some issues to generally produce data on search frequency, additionally, when temporarily google trends did produce the data it would not always succeed in returning requested data on every device due to internet network issues.</a:t>
            </a:r>
            <a:br>
              <a:rPr lang="en-US" dirty="0"/>
            </a:br>
            <a:r>
              <a:rPr lang="en-US" dirty="0"/>
              <a:t>To overcome that we saved relevant data locally on one of our computers and requested the data from a LAN connected device so connection to internet would get in the way of getting the data for the first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u="sng" dirty="0"/>
              <a:t>Bullet expansion:</a:t>
            </a:r>
          </a:p>
          <a:p>
            <a:pPr marL="228600" indent="-228600">
              <a:buAutoNum type="arabicPeriod"/>
            </a:pPr>
            <a:r>
              <a:rPr lang="en-US" u="none" dirty="0"/>
              <a:t>Data Collection Issues:</a:t>
            </a:r>
          </a:p>
          <a:p>
            <a:pPr marL="685800" lvl="1" indent="-228600">
              <a:buFont typeface="Arial" panose="020B0604020202020204" pitchFamily="34" charset="0"/>
              <a:buChar char="•"/>
            </a:pPr>
            <a:r>
              <a:rPr lang="en-US" u="none" dirty="0"/>
              <a:t>"Initially, we faced challenges with consistently obtaining data from Google Trends. It was often unreliable due to network issues and device inconsistencies."</a:t>
            </a:r>
          </a:p>
          <a:p>
            <a:pPr marL="228600" indent="-228600">
              <a:buAutoNum type="arabicPeriod"/>
            </a:pPr>
            <a:r>
              <a:rPr lang="en-US" u="none" dirty="0"/>
              <a:t>Local Data Storage Solution:</a:t>
            </a:r>
          </a:p>
          <a:p>
            <a:pPr marL="685800" lvl="1" indent="-228600">
              <a:buFont typeface="Arial" panose="020B0604020202020204" pitchFamily="34" charset="0"/>
              <a:buChar char="•"/>
            </a:pPr>
            <a:r>
              <a:rPr lang="en-US" u="none" dirty="0"/>
              <a:t>"To overcome this, we saved relevant data locally and requested it from a LAN-connected device to ensure a consistent data retrieval process."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72881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p>
          <a:p>
            <a:r>
              <a:rPr lang="en-US" u="none" dirty="0"/>
              <a:t>Data Cleaning &amp; Organizing: </a:t>
            </a:r>
            <a:br>
              <a:rPr lang="en-US" u="none" dirty="0"/>
            </a:br>
            <a:r>
              <a:rPr lang="en-US" u="none" dirty="0"/>
              <a:t>When we request the data from google trends through the website manually or through the python </a:t>
            </a:r>
            <a:r>
              <a:rPr lang="en-US" u="none" dirty="0" err="1"/>
              <a:t>api</a:t>
            </a:r>
            <a:r>
              <a:rPr lang="en-US" u="none" dirty="0"/>
              <a:t> the data we get in return is limited to be up to 270 samples each time, and each data set of 270 is normalized on itself using an internal method of google trends, in other words, we couldn’t get the real absolute quantity of searches and couldn’t calculate it by any reliable means.</a:t>
            </a:r>
            <a:br>
              <a:rPr lang="en-US" u="none" dirty="0"/>
            </a:br>
            <a:r>
              <a:rPr lang="en-US" u="none" dirty="0"/>
              <a:t>This poses an even greater issue since we couldn’t connect the datasets we could have got from google trends because the scale the samples are normalized to is different almost every time (rarely it could be of the same scale reliably).</a:t>
            </a:r>
            <a:br>
              <a:rPr lang="en-US" u="none" dirty="0"/>
            </a:br>
            <a:r>
              <a:rPr lang="en-US" u="none" dirty="0"/>
              <a:t>To solve that we used an additional tool, Glimpse, an addon for google trends that returns an approximated quantity of searches, since we used a total of 5 year timeframe, glimpse gave us weekly samples.</a:t>
            </a:r>
            <a:br>
              <a:rPr lang="en-US" u="none" dirty="0"/>
            </a:br>
            <a:r>
              <a:rPr lang="en-US" u="none" dirty="0"/>
              <a:t>Using the approximated quantity and the distribution of each data set from google trends we were able to approximate a reliable enough data set containing daily samples of continuous nature.</a:t>
            </a:r>
            <a:br>
              <a:rPr lang="en-US" u="none" dirty="0"/>
            </a:br>
            <a:r>
              <a:rPr lang="en-US" u="none" dirty="0"/>
              <a:t>After doing so we normalized all the data to be from 0 to 100</a:t>
            </a:r>
          </a:p>
          <a:p>
            <a:endParaRPr lang="en-US" u="none" dirty="0"/>
          </a:p>
          <a:p>
            <a:r>
              <a:rPr lang="en-US" u="sng" dirty="0"/>
              <a:t>Bullet expansion:</a:t>
            </a:r>
          </a:p>
          <a:p>
            <a:pPr marL="228600" indent="-228600">
              <a:buAutoNum type="arabicPeriod"/>
            </a:pPr>
            <a:r>
              <a:rPr lang="en-US" u="none" dirty="0"/>
              <a:t>Data Cleaning &amp; Organizing:</a:t>
            </a:r>
          </a:p>
          <a:p>
            <a:pPr marL="685800" lvl="1" indent="-228600">
              <a:buFont typeface="Arial" panose="020B0604020202020204" pitchFamily="34" charset="0"/>
              <a:buChar char="•"/>
            </a:pPr>
            <a:r>
              <a:rPr lang="en-US" u="none" dirty="0"/>
              <a:t>"The data from Google Trends is limited to 270 samples, each normalized individually. This made it difficult to connect datasets due to differing scales."</a:t>
            </a:r>
          </a:p>
          <a:p>
            <a:pPr marL="228600" indent="-228600">
              <a:buAutoNum type="arabicPeriod"/>
            </a:pPr>
            <a:r>
              <a:rPr lang="en-US" u="none" dirty="0"/>
              <a:t>Using Glimpse for Approximation:</a:t>
            </a:r>
          </a:p>
          <a:p>
            <a:pPr marL="685800" lvl="1" indent="-228600">
              <a:buFont typeface="Arial" panose="020B0604020202020204" pitchFamily="34" charset="0"/>
              <a:buChar char="•"/>
            </a:pPr>
            <a:r>
              <a:rPr lang="en-US" u="none" dirty="0"/>
              <a:t>"We used Glimpse to obtain approximate search quantities over a five-year timeframe, providing us with weekly samples. This allowed us to create a reliable dataset of daily samples, normalized from 0 to 100."</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56663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endParaRPr lang="en-US" u="none" dirty="0"/>
          </a:p>
          <a:p>
            <a:r>
              <a:rPr lang="en-US" u="none" dirty="0"/>
              <a:t>The strategy is based on a granger causality test for each coin to determine how much delay should be set for the normalized trends data to gain the maximum plausible causality of the trends data on the price data.</a:t>
            </a:r>
          </a:p>
          <a:p>
            <a:r>
              <a:rPr lang="en-US" u="none" dirty="0"/>
              <a:t>Additionally, we filtered out coins that the granger causality said that their maximum plausible causality delay isn’t plausible enough (Hyper Parameter: maximum       P-value allowed from the granger causality test).</a:t>
            </a:r>
          </a:p>
          <a:p>
            <a:r>
              <a:rPr lang="en-US" u="none" dirty="0"/>
              <a:t>Than for each coin separately we calculated the signals to buy and sell, where the buy and sell signal are determined through the use of Bollinger bands on the normalized trends data (Hyper Parameters: MA window, amount of </a:t>
            </a:r>
            <a:r>
              <a:rPr lang="en-US" u="none" dirty="0" err="1"/>
              <a:t>sd</a:t>
            </a:r>
            <a:r>
              <a:rPr lang="en-US" u="none" dirty="0"/>
              <a:t> added to upper band and amount of </a:t>
            </a:r>
            <a:r>
              <a:rPr lang="en-US" u="none" dirty="0" err="1"/>
              <a:t>sd</a:t>
            </a:r>
            <a:r>
              <a:rPr lang="en-US" u="none" dirty="0"/>
              <a:t> subtracted from lower band) and through the use of RSI on the Close price of the coin (Hyper Parameters: RSI window and RSI limits) as a limiting force for the Bollinger bands when the prices of the coins become too noisy and therefor too risky to trade.</a:t>
            </a:r>
          </a:p>
          <a:p>
            <a:r>
              <a:rPr lang="en-US" u="none" dirty="0"/>
              <a:t>After that we connect the data of all of the coins and order the samples by their dates and apply the signals.</a:t>
            </a:r>
          </a:p>
          <a:p>
            <a:r>
              <a:rPr lang="en-US" u="none" dirty="0"/>
              <a:t>When there is a Buy signal we compute using the balance, a scaling number (Hyper Parameter: quantity scale) and the ratio of the normalized trend with the upper band of the Bollinger bands how many of the current coin to buy, and using the Open and Close prices of the coin the price of that coin using slippage correction over the Open price.</a:t>
            </a:r>
            <a:br>
              <a:rPr lang="en-US" u="none" dirty="0"/>
            </a:br>
            <a:r>
              <a:rPr lang="en-US" u="none" dirty="0"/>
              <a:t>It is important to mention that after the buying action using the quantity calculated the value of the portfolio is updated.</a:t>
            </a:r>
          </a:p>
          <a:p>
            <a:r>
              <a:rPr lang="en-US" u="none" dirty="0"/>
              <a:t>When there is a Sell signal we sell all of the held amount of that coin up until that date, that amount is sold as well with the price that was calculated using slippage correction over the Open price.</a:t>
            </a:r>
            <a:br>
              <a:rPr lang="en-US" u="none" dirty="0"/>
            </a:br>
            <a:r>
              <a:rPr lang="en-US" u="none" dirty="0"/>
              <a:t>It is important to mention that after the selling action using the quantity calculated the value of the portfolio is updated.</a:t>
            </a:r>
            <a:br>
              <a:rPr lang="en-US" u="none" dirty="0"/>
            </a:br>
            <a:r>
              <a:rPr lang="en-US" u="none" dirty="0"/>
              <a:t>Originally the Quantity sold of a particular coin was calculated in a similar way to how it is calculated for the Buy signal, but due to many results from the </a:t>
            </a:r>
            <a:r>
              <a:rPr lang="en-US" u="none" dirty="0" err="1"/>
              <a:t>backtesting</a:t>
            </a:r>
            <a:r>
              <a:rPr lang="en-US" u="none" dirty="0"/>
              <a:t> we determined that it is best and most efficient to always sell all when a sell signal is given.</a:t>
            </a:r>
          </a:p>
          <a:p>
            <a:r>
              <a:rPr lang="en-US" u="none" dirty="0"/>
              <a:t>When there is no Buy or Sell signal the value of the amount of the coin held, is updated in the value of the overall portfolio, again, using the price calculated using slippage correction over the Open price.</a:t>
            </a:r>
          </a:p>
          <a:p>
            <a:r>
              <a:rPr lang="en-US" u="none" dirty="0"/>
              <a:t>Finally, after all of that we calculated for each version of this strategy (a version is this strategy with a different set of Hyper-Parameters) performance metrics to evaluate and find which version performed the best.</a:t>
            </a:r>
          </a:p>
          <a:p>
            <a:r>
              <a:rPr lang="en-US" u="none" dirty="0"/>
              <a:t>Additionally, we made a comparison strategy with the simple methodology of Buy &amp; Hold (A.K.A. Hoddle) and calculated its performance metrics as well for comparison.</a:t>
            </a:r>
          </a:p>
          <a:p>
            <a:endParaRPr lang="en-US" u="sng" dirty="0"/>
          </a:p>
          <a:p>
            <a:r>
              <a:rPr lang="en-US" u="sng" dirty="0"/>
              <a:t>Bullet expansion:</a:t>
            </a:r>
            <a:endParaRPr lang="en-US" u="none" dirty="0"/>
          </a:p>
          <a:p>
            <a:pPr marL="228600" indent="-228600">
              <a:buAutoNum type="arabicPeriod"/>
            </a:pPr>
            <a:r>
              <a:rPr lang="en-US" u="none" dirty="0"/>
              <a:t>Granger Causality Test:</a:t>
            </a:r>
          </a:p>
          <a:p>
            <a:pPr marL="685800" lvl="1" indent="-228600">
              <a:buFont typeface="Arial" panose="020B0604020202020204" pitchFamily="34" charset="0"/>
              <a:buChar char="•"/>
            </a:pPr>
            <a:r>
              <a:rPr lang="en-US" u="none" dirty="0"/>
              <a:t>"We applied a Granger causality test to each coin to determine the optimal delay for trends data to influence price data."</a:t>
            </a:r>
          </a:p>
          <a:p>
            <a:pPr marL="228600" indent="-228600">
              <a:buAutoNum type="arabicPeriod"/>
            </a:pPr>
            <a:r>
              <a:rPr lang="en-US" u="none" dirty="0"/>
              <a:t>Filtering Coins:</a:t>
            </a:r>
          </a:p>
          <a:p>
            <a:pPr marL="685800" lvl="1" indent="-228600">
              <a:buFont typeface="Arial" panose="020B0604020202020204" pitchFamily="34" charset="0"/>
              <a:buChar char="•"/>
            </a:pPr>
            <a:r>
              <a:rPr lang="en-US" u="none" dirty="0"/>
              <a:t>"Coins with insufficient causality delays were filtered out to ensure reliability."</a:t>
            </a:r>
          </a:p>
          <a:p>
            <a:pPr marL="228600" indent="-228600">
              <a:buAutoNum type="arabicPeriod"/>
            </a:pPr>
            <a:r>
              <a:rPr lang="en-US" u="none" dirty="0"/>
              <a:t>Signal Calculation:</a:t>
            </a:r>
          </a:p>
          <a:p>
            <a:pPr marL="685800" lvl="1" indent="-228600">
              <a:buFont typeface="Arial" panose="020B0604020202020204" pitchFamily="34" charset="0"/>
              <a:buChar char="•"/>
            </a:pPr>
            <a:r>
              <a:rPr lang="en-US" u="none" dirty="0"/>
              <a:t>"Buy and sell signals were determined using Bollinger bands and RSI. These signals were based on the normalized trends data and the coin's close price."</a:t>
            </a:r>
          </a:p>
          <a:p>
            <a:pPr marL="228600" indent="-228600">
              <a:buAutoNum type="arabicPeriod"/>
            </a:pPr>
            <a:r>
              <a:rPr lang="en-US" u="none" dirty="0"/>
              <a:t>Portfolio Updates:</a:t>
            </a:r>
          </a:p>
          <a:p>
            <a:pPr marL="685800" lvl="1" indent="-228600">
              <a:buFont typeface="Arial" panose="020B0604020202020204" pitchFamily="34" charset="0"/>
              <a:buChar char="•"/>
            </a:pPr>
            <a:r>
              <a:rPr lang="en-US" u="none" dirty="0"/>
              <a:t>"We updated the portfolio's value based on buy and sell actions, considering slippage corrections and re-evaluating the balance after each transaction."</a:t>
            </a:r>
          </a:p>
          <a:p>
            <a:pPr marL="228600" indent="-228600">
              <a:buAutoNum type="arabicPeriod"/>
            </a:pPr>
            <a:r>
              <a:rPr lang="en-US" u="none" dirty="0"/>
              <a:t>Performance Metrics:</a:t>
            </a:r>
          </a:p>
          <a:p>
            <a:pPr marL="685800" lvl="1" indent="-228600">
              <a:buFont typeface="Arial" panose="020B0604020202020204" pitchFamily="34" charset="0"/>
              <a:buChar char="•"/>
            </a:pPr>
            <a:r>
              <a:rPr lang="en-US" u="none" dirty="0"/>
              <a:t>"We calculated performance metrics for each strategy version to identify the best performing set of hyper-parameters."</a:t>
            </a:r>
          </a:p>
          <a:p>
            <a:pPr marL="228600" indent="-228600">
              <a:buAutoNum type="arabicPeriod"/>
            </a:pPr>
            <a:r>
              <a:rPr lang="en-US" u="none" dirty="0"/>
              <a:t>Comparison with Buy &amp; Hold:</a:t>
            </a:r>
          </a:p>
          <a:p>
            <a:pPr marL="685800" lvl="1" indent="-228600">
              <a:buFont typeface="Arial" panose="020B0604020202020204" pitchFamily="34" charset="0"/>
              <a:buChar char="•"/>
            </a:pPr>
            <a:r>
              <a:rPr lang="en-US" u="none" dirty="0"/>
              <a:t>"For comparison, we also evaluated a simple Buy &amp; Hold strategy and calculated its performance metrics."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01203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VI&amp;hl=en-U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ypi.org/project/pytrends/" TargetMode="External"/><Relationship Id="rId4" Type="http://schemas.openxmlformats.org/officeDocument/2006/relationships/hyperlink" Target="https://trends.google.com/trends/?glimpse=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70753" y="620249"/>
            <a:ext cx="6521247" cy="3457971"/>
          </a:xfrm>
        </p:spPr>
        <p:txBody>
          <a:bodyPr anchor="ctr"/>
          <a:lstStyle/>
          <a:p>
            <a:pPr algn="ctr"/>
            <a:r>
              <a:rPr lang="en-US" dirty="0"/>
              <a:t> Google Trends as a Sentiment Indicator in Algorithmic Trading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1D31-BB27-3E0E-C2FE-C56C467D033E}"/>
              </a:ext>
            </a:extLst>
          </p:cNvPr>
          <p:cNvSpPr>
            <a:spLocks noGrp="1"/>
          </p:cNvSpPr>
          <p:nvPr>
            <p:ph type="title"/>
          </p:nvPr>
        </p:nvSpPr>
        <p:spPr>
          <a:xfrm>
            <a:off x="414543" y="669235"/>
            <a:ext cx="3494848" cy="5519530"/>
          </a:xfrm>
        </p:spPr>
        <p:txBody>
          <a:bodyPr anchor="ctr"/>
          <a:lstStyle/>
          <a:p>
            <a:pPr algn="ctr"/>
            <a:r>
              <a:rPr lang="en-US" sz="3600" dirty="0"/>
              <a:t>Results </a:t>
            </a:r>
            <a:r>
              <a:rPr lang="en-US" sz="3600"/>
              <a:t>&amp; Discussion</a:t>
            </a:r>
            <a:endParaRPr lang="en-IL" dirty="0"/>
          </a:p>
        </p:txBody>
      </p:sp>
      <p:sp>
        <p:nvSpPr>
          <p:cNvPr id="4" name="Slide Number Placeholder 3">
            <a:extLst>
              <a:ext uri="{FF2B5EF4-FFF2-40B4-BE49-F238E27FC236}">
                <a16:creationId xmlns:a16="http://schemas.microsoft.com/office/drawing/2014/main" id="{04A2575A-6EBD-45AB-82CB-85F9AB8CA98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Content Placeholder 4">
            <a:extLst>
              <a:ext uri="{FF2B5EF4-FFF2-40B4-BE49-F238E27FC236}">
                <a16:creationId xmlns:a16="http://schemas.microsoft.com/office/drawing/2014/main" id="{B80861DE-AF85-FFF7-AC3C-52AEE0E916A5}"/>
              </a:ext>
            </a:extLst>
          </p:cNvPr>
          <p:cNvSpPr>
            <a:spLocks noGrp="1"/>
          </p:cNvSpPr>
          <p:nvPr>
            <p:ph sz="half" idx="14"/>
          </p:nvPr>
        </p:nvSpPr>
        <p:spPr>
          <a:xfrm>
            <a:off x="5353878" y="669236"/>
            <a:ext cx="6007023" cy="5519530"/>
          </a:xfrm>
        </p:spPr>
        <p:txBody>
          <a:bodyPr/>
          <a:lstStyle/>
          <a:p>
            <a:r>
              <a:rPr lang="en-US" dirty="0"/>
              <a:t>Showcase results and discuss on them</a:t>
            </a:r>
            <a:endParaRPr lang="en-IL" dirty="0"/>
          </a:p>
        </p:txBody>
      </p:sp>
    </p:spTree>
    <p:extLst>
      <p:ext uri="{BB962C8B-B14F-4D97-AF65-F5344CB8AC3E}">
        <p14:creationId xmlns:p14="http://schemas.microsoft.com/office/powerpoint/2010/main" val="18012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ctrTitle"/>
          </p:nvPr>
        </p:nvSpPr>
        <p:spPr/>
        <p:txBody>
          <a:bodyPr>
            <a:normAutofit/>
          </a:bodyPr>
          <a:lstStyle/>
          <a:p>
            <a:r>
              <a:rPr lang="en-US" sz="4800" dirty="0"/>
              <a:t>Any question?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478860" y="122664"/>
            <a:ext cx="4962292" cy="1466860"/>
          </a:xfrm>
        </p:spPr>
        <p:txBody>
          <a:bodyPr/>
          <a:lstStyle/>
          <a:p>
            <a:r>
              <a:rPr lang="en-US" dirty="0"/>
              <a:t>Quick reminder</a:t>
            </a:r>
            <a:br>
              <a:rPr lang="en-US" dirty="0"/>
            </a:br>
            <a:endParaRPr lang="en-US" dirty="0"/>
          </a:p>
        </p:txBody>
      </p:sp>
      <p:sp>
        <p:nvSpPr>
          <p:cNvPr id="4" name="TextBox 3">
            <a:extLst>
              <a:ext uri="{FF2B5EF4-FFF2-40B4-BE49-F238E27FC236}">
                <a16:creationId xmlns:a16="http://schemas.microsoft.com/office/drawing/2014/main" id="{B9FAF77D-C9B9-530E-BE4E-72A6B1D11B1F}"/>
              </a:ext>
            </a:extLst>
          </p:cNvPr>
          <p:cNvSpPr txBox="1"/>
          <p:nvPr/>
        </p:nvSpPr>
        <p:spPr>
          <a:xfrm>
            <a:off x="7128417" y="1215678"/>
            <a:ext cx="6654490" cy="523220"/>
          </a:xfrm>
          <a:prstGeom prst="rect">
            <a:avLst/>
          </a:prstGeom>
          <a:noFill/>
        </p:spPr>
        <p:txBody>
          <a:bodyPr wrap="square">
            <a:spAutoFit/>
          </a:bodyPr>
          <a:lstStyle/>
          <a:p>
            <a:r>
              <a:rPr lang="en-US" sz="2800" dirty="0"/>
              <a:t>What is sentiment analysis ?</a:t>
            </a:r>
            <a:endParaRPr lang="en-IL" sz="2800" dirty="0"/>
          </a:p>
        </p:txBody>
      </p:sp>
      <p:sp>
        <p:nvSpPr>
          <p:cNvPr id="7" name="TextBox 6">
            <a:extLst>
              <a:ext uri="{FF2B5EF4-FFF2-40B4-BE49-F238E27FC236}">
                <a16:creationId xmlns:a16="http://schemas.microsoft.com/office/drawing/2014/main" id="{5B1A6894-4156-A4D8-C43C-C7F84D9737F2}"/>
              </a:ext>
            </a:extLst>
          </p:cNvPr>
          <p:cNvSpPr txBox="1"/>
          <p:nvPr/>
        </p:nvSpPr>
        <p:spPr>
          <a:xfrm>
            <a:off x="1427356" y="3635298"/>
            <a:ext cx="9656955" cy="523220"/>
          </a:xfrm>
          <a:prstGeom prst="rect">
            <a:avLst/>
          </a:prstGeom>
          <a:noFill/>
        </p:spPr>
        <p:txBody>
          <a:bodyPr wrap="square">
            <a:spAutoFit/>
          </a:bodyPr>
          <a:lstStyle/>
          <a:p>
            <a:pPr algn="just"/>
            <a:endParaRPr lang="en-IL" sz="2800" dirty="0"/>
          </a:p>
        </p:txBody>
      </p:sp>
      <p:sp>
        <p:nvSpPr>
          <p:cNvPr id="8" name="TextBox 7">
            <a:extLst>
              <a:ext uri="{FF2B5EF4-FFF2-40B4-BE49-F238E27FC236}">
                <a16:creationId xmlns:a16="http://schemas.microsoft.com/office/drawing/2014/main" id="{04F1B9D3-B9ED-BF20-A4A1-C7D9CB1B24C3}"/>
              </a:ext>
            </a:extLst>
          </p:cNvPr>
          <p:cNvSpPr txBox="1"/>
          <p:nvPr/>
        </p:nvSpPr>
        <p:spPr>
          <a:xfrm>
            <a:off x="1579756" y="3787698"/>
            <a:ext cx="9656955" cy="523220"/>
          </a:xfrm>
          <a:prstGeom prst="rect">
            <a:avLst/>
          </a:prstGeom>
          <a:noFill/>
        </p:spPr>
        <p:txBody>
          <a:bodyPr wrap="square">
            <a:spAutoFit/>
          </a:bodyPr>
          <a:lstStyle/>
          <a:p>
            <a:pPr algn="just"/>
            <a:endParaRPr lang="en-IL" sz="2800" dirty="0"/>
          </a:p>
        </p:txBody>
      </p:sp>
      <p:sp>
        <p:nvSpPr>
          <p:cNvPr id="10" name="TextBox 9">
            <a:extLst>
              <a:ext uri="{FF2B5EF4-FFF2-40B4-BE49-F238E27FC236}">
                <a16:creationId xmlns:a16="http://schemas.microsoft.com/office/drawing/2014/main" id="{30DDB83B-78D1-72F5-71A7-7743F8C73949}"/>
              </a:ext>
            </a:extLst>
          </p:cNvPr>
          <p:cNvSpPr txBox="1"/>
          <p:nvPr/>
        </p:nvSpPr>
        <p:spPr>
          <a:xfrm>
            <a:off x="6538333" y="3896908"/>
            <a:ext cx="4902819" cy="1477328"/>
          </a:xfrm>
          <a:prstGeom prst="rect">
            <a:avLst/>
          </a:prstGeom>
          <a:noFill/>
        </p:spPr>
        <p:txBody>
          <a:bodyPr wrap="square">
            <a:spAutoFit/>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Tree>
    <p:extLst>
      <p:ext uri="{BB962C8B-B14F-4D97-AF65-F5344CB8AC3E}">
        <p14:creationId xmlns:p14="http://schemas.microsoft.com/office/powerpoint/2010/main" val="401606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01779" y="301084"/>
            <a:ext cx="4179570" cy="886995"/>
          </a:xfrm>
        </p:spPr>
        <p:txBody>
          <a:bodyPr/>
          <a:lstStyle/>
          <a:p>
            <a:r>
              <a:rPr lang="en-US" dirty="0"/>
              <a:t>tools</a:t>
            </a:r>
          </a:p>
        </p:txBody>
      </p:sp>
      <p:sp>
        <p:nvSpPr>
          <p:cNvPr id="7" name="TextBox 6">
            <a:extLst>
              <a:ext uri="{FF2B5EF4-FFF2-40B4-BE49-F238E27FC236}">
                <a16:creationId xmlns:a16="http://schemas.microsoft.com/office/drawing/2014/main" id="{72BA2F9B-4FBA-35F9-EADA-05DC153BCBCA}"/>
              </a:ext>
            </a:extLst>
          </p:cNvPr>
          <p:cNvSpPr txBox="1"/>
          <p:nvPr/>
        </p:nvSpPr>
        <p:spPr>
          <a:xfrm>
            <a:off x="7099489" y="2184969"/>
            <a:ext cx="4767833" cy="1707455"/>
          </a:xfrm>
          <a:prstGeom prst="rect">
            <a:avLst/>
          </a:prstGeom>
          <a:noFill/>
        </p:spPr>
        <p:txBody>
          <a:bodyPr wrap="square">
            <a:spAutoFit/>
          </a:bodyPr>
          <a:lstStyle/>
          <a:p>
            <a:pPr>
              <a:lnSpc>
                <a:spcPct val="150000"/>
              </a:lnSpc>
            </a:pPr>
            <a:r>
              <a:rPr lang="en-US" dirty="0">
                <a:solidFill>
                  <a:schemeClr val="bg1"/>
                </a:solidFill>
                <a:hlinkClick r:id="rId3"/>
              </a:rPr>
              <a:t>Google Trends</a:t>
            </a:r>
            <a:endParaRPr lang="en-US" dirty="0">
              <a:solidFill>
                <a:schemeClr val="bg1"/>
              </a:solidFill>
            </a:endParaRPr>
          </a:p>
          <a:p>
            <a:pPr>
              <a:lnSpc>
                <a:spcPct val="150000"/>
              </a:lnSpc>
            </a:pPr>
            <a:r>
              <a:rPr lang="en-US" dirty="0">
                <a:solidFill>
                  <a:schemeClr val="bg1"/>
                </a:solidFill>
                <a:hlinkClick r:id="rId4"/>
              </a:rPr>
              <a:t>Glimpse</a:t>
            </a:r>
            <a:endParaRPr lang="en-US" dirty="0">
              <a:solidFill>
                <a:schemeClr val="bg1"/>
              </a:solidFill>
            </a:endParaRPr>
          </a:p>
          <a:p>
            <a:pPr>
              <a:lnSpc>
                <a:spcPct val="150000"/>
              </a:lnSpc>
            </a:pPr>
            <a:r>
              <a:rPr lang="en-US" dirty="0">
                <a:solidFill>
                  <a:schemeClr val="bg1"/>
                </a:solidFill>
              </a:rPr>
              <a:t>Python APIs – </a:t>
            </a:r>
            <a:r>
              <a:rPr lang="en-US" dirty="0" err="1">
                <a:solidFill>
                  <a:schemeClr val="bg1"/>
                </a:solidFill>
                <a:hlinkClick r:id="rId5"/>
              </a:rPr>
              <a:t>Pytrends</a:t>
            </a:r>
            <a:r>
              <a:rPr lang="en-US" dirty="0">
                <a:solidFill>
                  <a:schemeClr val="bg1"/>
                </a:solidFill>
              </a:rPr>
              <a:t>, </a:t>
            </a:r>
            <a:r>
              <a:rPr lang="en-US" dirty="0" err="1">
                <a:solidFill>
                  <a:schemeClr val="bg1"/>
                </a:solidFill>
              </a:rPr>
              <a:t>Binance</a:t>
            </a:r>
            <a:endParaRPr lang="en-US" dirty="0">
              <a:solidFill>
                <a:schemeClr val="bg1"/>
              </a:solidFill>
            </a:endParaRPr>
          </a:p>
          <a:p>
            <a:pPr>
              <a:lnSpc>
                <a:spcPct val="150000"/>
              </a:lnSpc>
            </a:pPr>
            <a:endParaRPr lang="en-IL" dirty="0">
              <a:solidFill>
                <a:schemeClr val="bg1"/>
              </a:solidFill>
            </a:endParaRPr>
          </a:p>
        </p:txBody>
      </p:sp>
    </p:spTree>
    <p:extLst>
      <p:ext uri="{BB962C8B-B14F-4D97-AF65-F5344CB8AC3E}">
        <p14:creationId xmlns:p14="http://schemas.microsoft.com/office/powerpoint/2010/main" val="33469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D0EDC1-8707-4E5C-3C4E-F4DDE7BBC7A2}"/>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itle 1">
            <a:extLst>
              <a:ext uri="{FF2B5EF4-FFF2-40B4-BE49-F238E27FC236}">
                <a16:creationId xmlns:a16="http://schemas.microsoft.com/office/drawing/2014/main" id="{AB595173-FA02-AB06-D956-6AB877805872}"/>
              </a:ext>
            </a:extLst>
          </p:cNvPr>
          <p:cNvSpPr>
            <a:spLocks noGrp="1"/>
          </p:cNvSpPr>
          <p:nvPr>
            <p:ph type="title"/>
          </p:nvPr>
        </p:nvSpPr>
        <p:spPr>
          <a:xfrm>
            <a:off x="1322388" y="268289"/>
            <a:ext cx="7288212" cy="1088564"/>
          </a:xfrm>
        </p:spPr>
        <p:txBody>
          <a:bodyPr/>
          <a:lstStyle/>
          <a:p>
            <a:r>
              <a:rPr lang="en-US" dirty="0"/>
              <a:t>Evidence</a:t>
            </a:r>
          </a:p>
        </p:txBody>
      </p:sp>
      <p:grpSp>
        <p:nvGrpSpPr>
          <p:cNvPr id="41" name="Group 40">
            <a:extLst>
              <a:ext uri="{FF2B5EF4-FFF2-40B4-BE49-F238E27FC236}">
                <a16:creationId xmlns:a16="http://schemas.microsoft.com/office/drawing/2014/main" id="{D8B61F5A-9D8F-6419-7731-A29D1D40374E}"/>
              </a:ext>
            </a:extLst>
          </p:cNvPr>
          <p:cNvGrpSpPr/>
          <p:nvPr/>
        </p:nvGrpSpPr>
        <p:grpSpPr>
          <a:xfrm>
            <a:off x="1091768" y="1356853"/>
            <a:ext cx="10008464" cy="4531885"/>
            <a:chOff x="535704" y="1280753"/>
            <a:chExt cx="11120515" cy="5035428"/>
          </a:xfrm>
        </p:grpSpPr>
        <p:pic>
          <p:nvPicPr>
            <p:cNvPr id="34" name="Picture 3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2E420926-ADAB-CB96-8A2A-B430D0E03CD5}"/>
                </a:ext>
              </a:extLst>
            </p:cNvPr>
            <p:cNvPicPr>
              <a:picLocks noChangeAspect="1"/>
            </p:cNvPicPr>
            <p:nvPr/>
          </p:nvPicPr>
          <p:blipFill>
            <a:blip r:embed="rId3"/>
            <a:stretch>
              <a:fillRect/>
            </a:stretch>
          </p:blipFill>
          <p:spPr>
            <a:xfrm>
              <a:off x="6095358" y="3798467"/>
              <a:ext cx="5559654" cy="2517714"/>
            </a:xfrm>
            <a:prstGeom prst="rect">
              <a:avLst/>
            </a:prstGeom>
          </p:spPr>
        </p:pic>
        <p:pic>
          <p:nvPicPr>
            <p:cNvPr id="36" name="Picture 35" descr="A graph of a stock market&#10;&#10;Description automatically generated">
              <a:extLst>
                <a:ext uri="{FF2B5EF4-FFF2-40B4-BE49-F238E27FC236}">
                  <a16:creationId xmlns:a16="http://schemas.microsoft.com/office/drawing/2014/main" id="{48530117-3ADA-8141-3B2B-65157A4B0BC8}"/>
                </a:ext>
              </a:extLst>
            </p:cNvPr>
            <p:cNvPicPr>
              <a:picLocks noChangeAspect="1"/>
            </p:cNvPicPr>
            <p:nvPr/>
          </p:nvPicPr>
          <p:blipFill>
            <a:blip r:embed="rId4"/>
            <a:stretch>
              <a:fillRect/>
            </a:stretch>
          </p:blipFill>
          <p:spPr>
            <a:xfrm>
              <a:off x="535704" y="3798467"/>
              <a:ext cx="5559654" cy="2517714"/>
            </a:xfrm>
            <a:prstGeom prst="rect">
              <a:avLst/>
            </a:prstGeom>
          </p:spPr>
        </p:pic>
        <p:pic>
          <p:nvPicPr>
            <p:cNvPr id="38" name="Picture 37" descr="A graph of a graph of a graph&#10;&#10;Description automatically generated with medium confidence">
              <a:extLst>
                <a:ext uri="{FF2B5EF4-FFF2-40B4-BE49-F238E27FC236}">
                  <a16:creationId xmlns:a16="http://schemas.microsoft.com/office/drawing/2014/main" id="{FC9713DE-1C93-81A9-C07D-83622ACEA581}"/>
                </a:ext>
              </a:extLst>
            </p:cNvPr>
            <p:cNvPicPr>
              <a:picLocks noChangeAspect="1"/>
            </p:cNvPicPr>
            <p:nvPr/>
          </p:nvPicPr>
          <p:blipFill>
            <a:blip r:embed="rId5"/>
            <a:stretch>
              <a:fillRect/>
            </a:stretch>
          </p:blipFill>
          <p:spPr>
            <a:xfrm>
              <a:off x="6096565" y="1280753"/>
              <a:ext cx="5559654" cy="2517714"/>
            </a:xfrm>
            <a:prstGeom prst="rect">
              <a:avLst/>
            </a:prstGeom>
          </p:spPr>
        </p:pic>
        <p:pic>
          <p:nvPicPr>
            <p:cNvPr id="40" name="Picture 39" descr="A graph of a graph of a graph&#10;&#10;Description automatically generated with medium confidence">
              <a:extLst>
                <a:ext uri="{FF2B5EF4-FFF2-40B4-BE49-F238E27FC236}">
                  <a16:creationId xmlns:a16="http://schemas.microsoft.com/office/drawing/2014/main" id="{FD84B969-35B8-9B1E-75F5-7F2020842839}"/>
                </a:ext>
              </a:extLst>
            </p:cNvPr>
            <p:cNvPicPr>
              <a:picLocks noChangeAspect="1"/>
            </p:cNvPicPr>
            <p:nvPr/>
          </p:nvPicPr>
          <p:blipFill>
            <a:blip r:embed="rId6"/>
            <a:stretch>
              <a:fillRect/>
            </a:stretch>
          </p:blipFill>
          <p:spPr>
            <a:xfrm>
              <a:off x="535781" y="1280755"/>
              <a:ext cx="5559654" cy="2517714"/>
            </a:xfrm>
            <a:prstGeom prst="rect">
              <a:avLst/>
            </a:prstGeom>
          </p:spPr>
        </p:pic>
      </p:grpSp>
    </p:spTree>
    <p:extLst>
      <p:ext uri="{BB962C8B-B14F-4D97-AF65-F5344CB8AC3E}">
        <p14:creationId xmlns:p14="http://schemas.microsoft.com/office/powerpoint/2010/main" val="12273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34A8B1-05F7-46E5-5650-7D5442FE0C6A}"/>
              </a:ext>
            </a:extLst>
          </p:cNvPr>
          <p:cNvSpPr>
            <a:spLocks noGrp="1"/>
          </p:cNvSpPr>
          <p:nvPr>
            <p:ph type="ctrTitle"/>
          </p:nvPr>
        </p:nvSpPr>
        <p:spPr>
          <a:xfrm>
            <a:off x="3538331" y="614313"/>
            <a:ext cx="4179570" cy="629923"/>
          </a:xfrm>
        </p:spPr>
        <p:txBody>
          <a:bodyPr/>
          <a:lstStyle/>
          <a:p>
            <a:r>
              <a:rPr lang="en-US" dirty="0"/>
              <a:t>Evidence</a:t>
            </a:r>
          </a:p>
        </p:txBody>
      </p:sp>
      <p:sp>
        <p:nvSpPr>
          <p:cNvPr id="11" name="Subtitle 2">
            <a:extLst>
              <a:ext uri="{FF2B5EF4-FFF2-40B4-BE49-F238E27FC236}">
                <a16:creationId xmlns:a16="http://schemas.microsoft.com/office/drawing/2014/main" id="{CE2C9D7A-31E2-A7F1-ECA2-BCCFC1E0DE39}"/>
              </a:ext>
            </a:extLst>
          </p:cNvPr>
          <p:cNvSpPr>
            <a:spLocks noGrp="1"/>
          </p:cNvSpPr>
          <p:nvPr>
            <p:ph type="subTitle" idx="1"/>
          </p:nvPr>
        </p:nvSpPr>
        <p:spPr>
          <a:xfrm>
            <a:off x="3538332" y="5131413"/>
            <a:ext cx="8229598" cy="1208137"/>
          </a:xfrm>
        </p:spPr>
        <p:txBody>
          <a:bodyPr/>
          <a:lstStyle/>
          <a:p>
            <a:pPr marL="285750" indent="-285750">
              <a:buFont typeface="Arial" panose="020B0604020202020204" pitchFamily="34" charset="0"/>
              <a:buChar char="•"/>
            </a:pPr>
            <a:r>
              <a:rPr lang="en-US" sz="1600" dirty="0"/>
              <a:t>The Crypto-Market has Higher Correlation to it’s Trend Compared to Other Sectors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BCA438A-189B-CE15-445E-3BB9B806EB8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pic>
        <p:nvPicPr>
          <p:cNvPr id="6" name="Picture 5">
            <a:extLst>
              <a:ext uri="{FF2B5EF4-FFF2-40B4-BE49-F238E27FC236}">
                <a16:creationId xmlns:a16="http://schemas.microsoft.com/office/drawing/2014/main" id="{DE578A7B-A460-AE91-59CE-7D1E26C96C5D}"/>
              </a:ext>
            </a:extLst>
          </p:cNvPr>
          <p:cNvPicPr>
            <a:picLocks noChangeAspect="1"/>
          </p:cNvPicPr>
          <p:nvPr/>
        </p:nvPicPr>
        <p:blipFill>
          <a:blip r:embed="rId3"/>
          <a:srcRect/>
          <a:stretch/>
        </p:blipFill>
        <p:spPr>
          <a:xfrm>
            <a:off x="3687872" y="1245778"/>
            <a:ext cx="7226937" cy="3613469"/>
          </a:xfrm>
          <a:prstGeom prst="rect">
            <a:avLst/>
          </a:prstGeom>
        </p:spPr>
      </p:pic>
    </p:spTree>
    <p:extLst>
      <p:ext uri="{BB962C8B-B14F-4D97-AF65-F5344CB8AC3E}">
        <p14:creationId xmlns:p14="http://schemas.microsoft.com/office/powerpoint/2010/main" val="232552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What are we trying to achieve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Aka how we’re going to get rich</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5" name="TextBox 4">
            <a:extLst>
              <a:ext uri="{FF2B5EF4-FFF2-40B4-BE49-F238E27FC236}">
                <a16:creationId xmlns:a16="http://schemas.microsoft.com/office/drawing/2014/main" id="{E39A2562-A2FC-638A-04EA-83C75ABD22EB}"/>
              </a:ext>
            </a:extLst>
          </p:cNvPr>
          <p:cNvSpPr txBox="1"/>
          <p:nvPr/>
        </p:nvSpPr>
        <p:spPr>
          <a:xfrm>
            <a:off x="1201543" y="3682795"/>
            <a:ext cx="6105292" cy="1200329"/>
          </a:xfrm>
          <a:prstGeom prst="rect">
            <a:avLst/>
          </a:prstGeom>
          <a:noFill/>
        </p:spPr>
        <p:txBody>
          <a:bodyPr wrap="square">
            <a:spAutoFit/>
          </a:bodyPr>
          <a:lstStyle/>
          <a:p>
            <a:pPr marL="285750" indent="-285750">
              <a:buFont typeface="Arial" panose="020B0604020202020204" pitchFamily="34" charset="0"/>
              <a:buChar char="•"/>
            </a:pPr>
            <a:r>
              <a:rPr lang="en-US" dirty="0"/>
              <a:t>Simple idea, Complex Execution</a:t>
            </a:r>
          </a:p>
          <a:p>
            <a:pPr marL="285750" indent="-285750">
              <a:buFont typeface="Arial" panose="020B0604020202020204" pitchFamily="34" charset="0"/>
              <a:buChar char="•"/>
            </a:pPr>
            <a:r>
              <a:rPr lang="en-US" dirty="0"/>
              <a:t>Algorithm Monitoring</a:t>
            </a:r>
          </a:p>
          <a:p>
            <a:pPr marL="285750" indent="-285750">
              <a:buFont typeface="Arial" panose="020B0604020202020204" pitchFamily="34" charset="0"/>
              <a:buChar char="•"/>
            </a:pPr>
            <a:r>
              <a:rPr lang="en-US" dirty="0"/>
              <a:t>Performance Metrics</a:t>
            </a:r>
          </a:p>
          <a:p>
            <a:pPr marL="285750" indent="-285750">
              <a:buFont typeface="Arial" panose="020B0604020202020204" pitchFamily="34" charset="0"/>
              <a:buChar char="•"/>
            </a:pPr>
            <a:r>
              <a:rPr lang="en-US" dirty="0"/>
              <a:t>Comparison with Buy &amp; Hold</a:t>
            </a:r>
            <a:endParaRPr lang="en-IL" dirty="0"/>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B71EDE3-8A5F-2990-1149-8272244EF52D}"/>
              </a:ext>
            </a:extLst>
          </p:cNvPr>
          <p:cNvSpPr>
            <a:spLocks noGrp="1"/>
          </p:cNvSpPr>
          <p:nvPr>
            <p:ph type="ctrTitle"/>
          </p:nvPr>
        </p:nvSpPr>
        <p:spPr>
          <a:xfrm>
            <a:off x="3597529" y="1221425"/>
            <a:ext cx="6961454" cy="687469"/>
          </a:xfrm>
        </p:spPr>
        <p:txBody>
          <a:bodyPr anchor="b">
            <a:normAutofit/>
          </a:bodyPr>
          <a:lstStyle/>
          <a:p>
            <a:r>
              <a:rPr lang="en-US" dirty="0"/>
              <a:t>Data normalization</a:t>
            </a:r>
          </a:p>
        </p:txBody>
      </p:sp>
      <p:sp>
        <p:nvSpPr>
          <p:cNvPr id="23" name="Subtitle 2">
            <a:extLst>
              <a:ext uri="{FF2B5EF4-FFF2-40B4-BE49-F238E27FC236}">
                <a16:creationId xmlns:a16="http://schemas.microsoft.com/office/drawing/2014/main" id="{F0464092-F755-2947-E366-479F2ED7B02C}"/>
              </a:ext>
            </a:extLst>
          </p:cNvPr>
          <p:cNvSpPr>
            <a:spLocks noGrp="1"/>
          </p:cNvSpPr>
          <p:nvPr>
            <p:ph type="subTitle" idx="1"/>
          </p:nvPr>
        </p:nvSpPr>
        <p:spPr>
          <a:xfrm>
            <a:off x="3597529" y="2829969"/>
            <a:ext cx="7648923" cy="3526382"/>
          </a:xfrm>
        </p:spPr>
        <p:txBody>
          <a:bodyPr>
            <a:normAutofit/>
          </a:bodyPr>
          <a:lstStyle/>
          <a:p>
            <a:pPr marL="285750" indent="-285750">
              <a:buFont typeface="Arial" panose="020B0604020202020204" pitchFamily="34" charset="0"/>
              <a:buChar char="•"/>
            </a:pPr>
            <a:r>
              <a:rPr lang="en-US" dirty="0"/>
              <a:t>Data Collection Issues</a:t>
            </a:r>
          </a:p>
          <a:p>
            <a:pPr marL="285750" indent="-285750">
              <a:buFont typeface="Arial" panose="020B0604020202020204" pitchFamily="34" charset="0"/>
              <a:buChar char="•"/>
            </a:pPr>
            <a:r>
              <a:rPr lang="en-US" dirty="0"/>
              <a:t>Local Data Storage Solution</a:t>
            </a:r>
          </a:p>
        </p:txBody>
      </p:sp>
      <p:sp>
        <p:nvSpPr>
          <p:cNvPr id="4" name="Slide Number Placeholder 3">
            <a:extLst>
              <a:ext uri="{FF2B5EF4-FFF2-40B4-BE49-F238E27FC236}">
                <a16:creationId xmlns:a16="http://schemas.microsoft.com/office/drawing/2014/main" id="{739BF516-293D-150C-2CFC-D8F53F5A4394}"/>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152521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12DE17-6D27-A192-2D4F-70EDE0AF52CA}"/>
              </a:ext>
            </a:extLst>
          </p:cNvPr>
          <p:cNvSpPr>
            <a:spLocks noGrp="1"/>
          </p:cNvSpPr>
          <p:nvPr>
            <p:ph type="title"/>
          </p:nvPr>
        </p:nvSpPr>
        <p:spPr>
          <a:xfrm>
            <a:off x="1322318" y="268361"/>
            <a:ext cx="7288282" cy="1700604"/>
          </a:xfrm>
        </p:spPr>
        <p:txBody>
          <a:bodyPr anchor="b">
            <a:normAutofit/>
          </a:bodyPr>
          <a:lstStyle/>
          <a:p>
            <a:r>
              <a:rPr lang="en-US" dirty="0"/>
              <a:t>Data normalization</a:t>
            </a:r>
          </a:p>
        </p:txBody>
      </p:sp>
      <p:sp>
        <p:nvSpPr>
          <p:cNvPr id="13" name="Content Placeholder 4">
            <a:extLst>
              <a:ext uri="{FF2B5EF4-FFF2-40B4-BE49-F238E27FC236}">
                <a16:creationId xmlns:a16="http://schemas.microsoft.com/office/drawing/2014/main" id="{9ACFE1C8-FCB0-A9EA-4356-19B9AE73DE02}"/>
              </a:ext>
            </a:extLst>
          </p:cNvPr>
          <p:cNvSpPr>
            <a:spLocks noGrp="1"/>
          </p:cNvSpPr>
          <p:nvPr>
            <p:ph sz="half" idx="2"/>
          </p:nvPr>
        </p:nvSpPr>
        <p:spPr>
          <a:xfrm>
            <a:off x="1322388" y="2763078"/>
            <a:ext cx="7288212" cy="3407051"/>
          </a:xfrm>
        </p:spPr>
        <p:txBody>
          <a:bodyPr>
            <a:normAutofit/>
          </a:bodyPr>
          <a:lstStyle/>
          <a:p>
            <a:pPr marL="285750" indent="-285750">
              <a:lnSpc>
                <a:spcPct val="90000"/>
              </a:lnSpc>
              <a:buFont typeface="Arial" panose="020B0604020202020204" pitchFamily="34" charset="0"/>
              <a:buChar char="•"/>
            </a:pPr>
            <a:r>
              <a:rPr lang="en-US" dirty="0"/>
              <a:t>Data Cleaning &amp; Organizing</a:t>
            </a:r>
          </a:p>
          <a:p>
            <a:pPr marL="285750" indent="-285750">
              <a:lnSpc>
                <a:spcPct val="90000"/>
              </a:lnSpc>
              <a:buFont typeface="Arial" panose="020B0604020202020204" pitchFamily="34" charset="0"/>
              <a:buChar char="•"/>
            </a:pPr>
            <a:r>
              <a:rPr lang="en-US" dirty="0"/>
              <a:t>Using Glimpse for Approximation</a:t>
            </a:r>
          </a:p>
        </p:txBody>
      </p:sp>
      <p:sp>
        <p:nvSpPr>
          <p:cNvPr id="4" name="Slide Number Placeholder 3">
            <a:extLst>
              <a:ext uri="{FF2B5EF4-FFF2-40B4-BE49-F238E27FC236}">
                <a16:creationId xmlns:a16="http://schemas.microsoft.com/office/drawing/2014/main" id="{B4801588-62AB-3DEE-6DA8-C2478CCC79DB}"/>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240012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6E1-E8C7-A4E6-59B3-DB0B99BA2838}"/>
              </a:ext>
            </a:extLst>
          </p:cNvPr>
          <p:cNvSpPr>
            <a:spLocks noGrp="1"/>
          </p:cNvSpPr>
          <p:nvPr>
            <p:ph type="ctrTitle"/>
          </p:nvPr>
        </p:nvSpPr>
        <p:spPr>
          <a:xfrm>
            <a:off x="797458" y="674121"/>
            <a:ext cx="4006455" cy="1307079"/>
          </a:xfrm>
        </p:spPr>
        <p:txBody>
          <a:bodyPr anchor="b">
            <a:normAutofit/>
          </a:bodyPr>
          <a:lstStyle/>
          <a:p>
            <a:r>
              <a:rPr lang="en-US" dirty="0"/>
              <a:t>Strategy &amp; </a:t>
            </a:r>
            <a:r>
              <a:rPr lang="en-US" dirty="0" err="1"/>
              <a:t>backtesting</a:t>
            </a:r>
            <a:endParaRPr lang="en-IL" dirty="0"/>
          </a:p>
        </p:txBody>
      </p:sp>
      <p:sp>
        <p:nvSpPr>
          <p:cNvPr id="4" name="Slide Number Placeholder 3">
            <a:extLst>
              <a:ext uri="{FF2B5EF4-FFF2-40B4-BE49-F238E27FC236}">
                <a16:creationId xmlns:a16="http://schemas.microsoft.com/office/drawing/2014/main" id="{2DAA54C8-44C4-7040-B3BB-747643B3D86C}"/>
              </a:ext>
            </a:extLst>
          </p:cNvPr>
          <p:cNvSpPr>
            <a:spLocks noGrp="1"/>
          </p:cNvSpPr>
          <p:nvPr>
            <p:ph type="sldNum" sz="quarter" idx="4294967295"/>
          </p:nvPr>
        </p:nvSpPr>
        <p:spPr>
          <a:xfrm>
            <a:off x="11204575" y="6356350"/>
            <a:ext cx="987425"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
        <p:nvSpPr>
          <p:cNvPr id="9" name="Content Placeholder 2">
            <a:extLst>
              <a:ext uri="{FF2B5EF4-FFF2-40B4-BE49-F238E27FC236}">
                <a16:creationId xmlns:a16="http://schemas.microsoft.com/office/drawing/2014/main" id="{E52056BD-A87B-DE96-99F0-C9F084A2D799}"/>
              </a:ext>
            </a:extLst>
          </p:cNvPr>
          <p:cNvSpPr txBox="1">
            <a:spLocks/>
          </p:cNvSpPr>
          <p:nvPr/>
        </p:nvSpPr>
        <p:spPr>
          <a:xfrm>
            <a:off x="797459" y="2577547"/>
            <a:ext cx="10407116" cy="39292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Granger Causality Test</a:t>
            </a:r>
          </a:p>
          <a:p>
            <a:r>
              <a:rPr lang="en-US" sz="1800" dirty="0">
                <a:solidFill>
                  <a:schemeClr val="bg1"/>
                </a:solidFill>
              </a:rPr>
              <a:t>Filtering Coins</a:t>
            </a:r>
          </a:p>
          <a:p>
            <a:r>
              <a:rPr lang="en-US" sz="1800" dirty="0">
                <a:solidFill>
                  <a:schemeClr val="bg1"/>
                </a:solidFill>
              </a:rPr>
              <a:t>Signal Calculation</a:t>
            </a:r>
          </a:p>
          <a:p>
            <a:r>
              <a:rPr lang="en-US" sz="1800" dirty="0">
                <a:solidFill>
                  <a:schemeClr val="bg1"/>
                </a:solidFill>
              </a:rPr>
              <a:t>Portfolio Updates</a:t>
            </a:r>
          </a:p>
          <a:p>
            <a:r>
              <a:rPr lang="en-US" sz="1800" dirty="0">
                <a:solidFill>
                  <a:schemeClr val="bg1"/>
                </a:solidFill>
              </a:rPr>
              <a:t>Performance Metrics</a:t>
            </a:r>
          </a:p>
          <a:p>
            <a:r>
              <a:rPr lang="en-US" sz="1800" dirty="0">
                <a:solidFill>
                  <a:schemeClr val="bg1"/>
                </a:solidFill>
              </a:rPr>
              <a:t>Comparison With Buy &amp; Hold</a:t>
            </a:r>
          </a:p>
        </p:txBody>
      </p:sp>
    </p:spTree>
    <p:extLst>
      <p:ext uri="{BB962C8B-B14F-4D97-AF65-F5344CB8AC3E}">
        <p14:creationId xmlns:p14="http://schemas.microsoft.com/office/powerpoint/2010/main" val="49981203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710</TotalTime>
  <Words>1520</Words>
  <Application>Microsoft Office PowerPoint</Application>
  <PresentationFormat>Widescreen</PresentationFormat>
  <Paragraphs>107</Paragraphs>
  <Slides>11</Slides>
  <Notes>10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 Google Trends as a Sentiment Indicator in Algorithmic Trading</vt:lpstr>
      <vt:lpstr>Quick reminder </vt:lpstr>
      <vt:lpstr>tools</vt:lpstr>
      <vt:lpstr>Evidence</vt:lpstr>
      <vt:lpstr>Evidence</vt:lpstr>
      <vt:lpstr>What are we trying to achieve</vt:lpstr>
      <vt:lpstr>Data normalization</vt:lpstr>
      <vt:lpstr>Data normalization</vt:lpstr>
      <vt:lpstr>Strategy &amp; backtesting</vt:lpstr>
      <vt:lpstr>Results &amp; Discussion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Hillel Charbit</dc:creator>
  <cp:lastModifiedBy>tom geva</cp:lastModifiedBy>
  <cp:revision>9</cp:revision>
  <dcterms:created xsi:type="dcterms:W3CDTF">2024-06-18T19:02:39Z</dcterms:created>
  <dcterms:modified xsi:type="dcterms:W3CDTF">2024-07-14T16:37:58Z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