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Roboto Slab" charset="1" panose="00000000000000000000"/>
      <p:regular r:id="rId26"/>
    </p:embeddedFont>
    <p:embeddedFont>
      <p:font typeface="Roboto" charset="1" panose="02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4.xml" Type="http://schemas.openxmlformats.org/officeDocument/2006/relationships/notesSlide"/><Relationship Id="rId41" Target="notesSlides/notesSlide15.xml" Type="http://schemas.openxmlformats.org/officeDocument/2006/relationships/notesSlide"/><Relationship Id="rId42" Target="notesSlides/notesSlide16.xml" Type="http://schemas.openxmlformats.org/officeDocument/2006/relationships/notesSlide"/><Relationship Id="rId43" Target="notesSlides/notesSlide17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6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6.pn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6.pn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6.pn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6.png" Type="http://schemas.openxmlformats.org/officeDocument/2006/relationships/image"/><Relationship Id="rId4" Target="../media/image19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5.pn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944242"/>
            <a:ext cx="7088237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銀行系統專題報告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321052"/>
            <a:ext cx="1630352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本專題旨在開發一個桌面銀行系統應用程式，以滿足銀行內部員工日常營運管理任務，並提供客戶便捷的帳戶查詢與基本金融交易服務。此系統採用分層架構設計，結合C#與SQLite技術，實現了多角色使用者認證、客戶帳戶管理、內部員工管理等核心功能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939087"/>
            <a:ext cx="3014186" cy="131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  <a:spcBef>
                <a:spcPct val="0"/>
              </a:spcBef>
            </a:pPr>
            <a:r>
              <a:rPr lang="en-US" sz="218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指導老師: 江家頡</a:t>
            </a:r>
          </a:p>
          <a:p>
            <a:pPr algn="l">
              <a:lnSpc>
                <a:spcPts val="3562"/>
              </a:lnSpc>
              <a:spcBef>
                <a:spcPct val="0"/>
              </a:spcBef>
            </a:pPr>
            <a:r>
              <a:rPr lang="en-US" sz="218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成員: B10090105 詹永旭</a:t>
            </a:r>
          </a:p>
          <a:p>
            <a:pPr algn="l">
              <a:lnSpc>
                <a:spcPts val="3562"/>
              </a:lnSpc>
              <a:spcBef>
                <a:spcPct val="0"/>
              </a:spcBef>
            </a:pPr>
            <a:r>
              <a:rPr lang="en-US" sz="218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   B11170019 巫宏珉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49739"/>
          </a:xfrm>
          <a:custGeom>
            <a:avLst/>
            <a:gdLst/>
            <a:ahLst/>
            <a:cxnLst/>
            <a:rect r="r" b="b" t="t" l="l"/>
            <a:pathLst>
              <a:path h="4949739" w="7856729">
                <a:moveTo>
                  <a:pt x="0" y="0"/>
                </a:moveTo>
                <a:lnTo>
                  <a:pt x="7856729" y="0"/>
                </a:lnTo>
                <a:lnTo>
                  <a:pt x="7856729" y="4949739"/>
                </a:lnTo>
                <a:lnTo>
                  <a:pt x="0" y="494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237" y="2219323"/>
            <a:ext cx="8151763" cy="5186559"/>
          </a:xfrm>
          <a:custGeom>
            <a:avLst/>
            <a:gdLst/>
            <a:ahLst/>
            <a:cxnLst/>
            <a:rect r="r" b="b" t="t" l="l"/>
            <a:pathLst>
              <a:path h="5186559" w="8151763">
                <a:moveTo>
                  <a:pt x="0" y="0"/>
                </a:moveTo>
                <a:lnTo>
                  <a:pt x="8151763" y="0"/>
                </a:lnTo>
                <a:lnTo>
                  <a:pt x="8151763" y="5186559"/>
                </a:lnTo>
                <a:lnTo>
                  <a:pt x="0" y="51865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客戶帳號管理畫面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6533" y="2133598"/>
            <a:ext cx="7712767" cy="196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允許為銀行客戶創建/刪除帳號，僅限職員及以上身份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檢查帳戶是否已被註冊過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列出所有客戶的帳號、姓名、身分、創建日期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69381"/>
          </a:xfrm>
          <a:custGeom>
            <a:avLst/>
            <a:gdLst/>
            <a:ahLst/>
            <a:cxnLst/>
            <a:rect r="r" b="b" t="t" l="l"/>
            <a:pathLst>
              <a:path h="4969381" w="7856729">
                <a:moveTo>
                  <a:pt x="0" y="0"/>
                </a:moveTo>
                <a:lnTo>
                  <a:pt x="7856729" y="0"/>
                </a:lnTo>
                <a:lnTo>
                  <a:pt x="7856729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1542" y="5962540"/>
            <a:ext cx="6065555" cy="3764001"/>
          </a:xfrm>
          <a:custGeom>
            <a:avLst/>
            <a:gdLst/>
            <a:ahLst/>
            <a:cxnLst/>
            <a:rect r="r" b="b" t="t" l="l"/>
            <a:pathLst>
              <a:path h="3764001" w="6065555">
                <a:moveTo>
                  <a:pt x="0" y="0"/>
                </a:moveTo>
                <a:lnTo>
                  <a:pt x="6065555" y="0"/>
                </a:lnTo>
                <a:lnTo>
                  <a:pt x="6065555" y="3764001"/>
                </a:lnTo>
                <a:lnTo>
                  <a:pt x="0" y="37640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銀行總覽畫面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6533" y="2133598"/>
            <a:ext cx="7712767" cy="345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所有客戶的姓名、帳號和當前餘額。行長可以瀏覽這些客戶帳戶。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顯示銀行當前用於日常營運的資金總額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計算並顯示所有客戶存款的匯總金額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從所有現有客戶中選擇一個特定的客戶帳號，輸入調整金額及原因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更改會記錄到審計日誌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69381"/>
          </a:xfrm>
          <a:custGeom>
            <a:avLst/>
            <a:gdLst/>
            <a:ahLst/>
            <a:cxnLst/>
            <a:rect r="r" b="b" t="t" l="l"/>
            <a:pathLst>
              <a:path h="4969381" w="7856729">
                <a:moveTo>
                  <a:pt x="0" y="0"/>
                </a:moveTo>
                <a:lnTo>
                  <a:pt x="7856729" y="0"/>
                </a:lnTo>
                <a:lnTo>
                  <a:pt x="7856729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237" y="2219323"/>
            <a:ext cx="7795107" cy="4969381"/>
          </a:xfrm>
          <a:custGeom>
            <a:avLst/>
            <a:gdLst/>
            <a:ahLst/>
            <a:cxnLst/>
            <a:rect r="r" b="b" t="t" l="l"/>
            <a:pathLst>
              <a:path h="4969381" w="7795107">
                <a:moveTo>
                  <a:pt x="0" y="0"/>
                </a:moveTo>
                <a:lnTo>
                  <a:pt x="7795108" y="0"/>
                </a:lnTo>
                <a:lnTo>
                  <a:pt x="7795108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職員管理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46533" y="2317662"/>
            <a:ext cx="7712767" cy="246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僅限副行長及以上身份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清晰列出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所有現有職員的資訊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新增職員表單區，職員帳號、初始密碼、確認密碼、職員姓名、角色選擇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從所有現有職員中選擇一個特定的帳號進行刪除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69381"/>
          </a:xfrm>
          <a:custGeom>
            <a:avLst/>
            <a:gdLst/>
            <a:ahLst/>
            <a:cxnLst/>
            <a:rect r="r" b="b" t="t" l="l"/>
            <a:pathLst>
              <a:path h="4969381" w="7856729">
                <a:moveTo>
                  <a:pt x="0" y="0"/>
                </a:moveTo>
                <a:lnTo>
                  <a:pt x="7856729" y="0"/>
                </a:lnTo>
                <a:lnTo>
                  <a:pt x="7856729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237" y="2219323"/>
            <a:ext cx="7795107" cy="4969381"/>
          </a:xfrm>
          <a:custGeom>
            <a:avLst/>
            <a:gdLst/>
            <a:ahLst/>
            <a:cxnLst/>
            <a:rect r="r" b="b" t="t" l="l"/>
            <a:pathLst>
              <a:path h="4969381" w="7795107">
                <a:moveTo>
                  <a:pt x="0" y="0"/>
                </a:moveTo>
                <a:lnTo>
                  <a:pt x="7795108" y="0"/>
                </a:lnTo>
                <a:lnTo>
                  <a:pt x="7795108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237" y="2219323"/>
            <a:ext cx="7825797" cy="4969381"/>
          </a:xfrm>
          <a:custGeom>
            <a:avLst/>
            <a:gdLst/>
            <a:ahLst/>
            <a:cxnLst/>
            <a:rect r="r" b="b" t="t" l="l"/>
            <a:pathLst>
              <a:path h="4969381" w="7825797">
                <a:moveTo>
                  <a:pt x="0" y="0"/>
                </a:moveTo>
                <a:lnTo>
                  <a:pt x="7825797" y="0"/>
                </a:lnTo>
                <a:lnTo>
                  <a:pt x="7825797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營運資金調整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6533" y="2133598"/>
            <a:ext cx="7712767" cy="4443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顯示銀行當前營運資金。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僅限行長操作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輸入一位副行長的帳號和對應的密碼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在「新營運資金金額」輸入框中填入期望的目標金額。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在「操作說明/原因」文字區塊中，詳細填寫本次調整的具體原因。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詳細記錄此次「營運資金調整」操作到審計日誌中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43161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69381"/>
          </a:xfrm>
          <a:custGeom>
            <a:avLst/>
            <a:gdLst/>
            <a:ahLst/>
            <a:cxnLst/>
            <a:rect r="r" b="b" t="t" l="l"/>
            <a:pathLst>
              <a:path h="4969381" w="7856729">
                <a:moveTo>
                  <a:pt x="0" y="0"/>
                </a:moveTo>
                <a:lnTo>
                  <a:pt x="7856729" y="0"/>
                </a:lnTo>
                <a:lnTo>
                  <a:pt x="7856729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237" y="2219323"/>
            <a:ext cx="7795107" cy="4969381"/>
          </a:xfrm>
          <a:custGeom>
            <a:avLst/>
            <a:gdLst/>
            <a:ahLst/>
            <a:cxnLst/>
            <a:rect r="r" b="b" t="t" l="l"/>
            <a:pathLst>
              <a:path h="4969381" w="7795107">
                <a:moveTo>
                  <a:pt x="0" y="0"/>
                </a:moveTo>
                <a:lnTo>
                  <a:pt x="7795108" y="0"/>
                </a:lnTo>
                <a:lnTo>
                  <a:pt x="7795108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237" y="2219323"/>
            <a:ext cx="7825797" cy="4969381"/>
          </a:xfrm>
          <a:custGeom>
            <a:avLst/>
            <a:gdLst/>
            <a:ahLst/>
            <a:cxnLst/>
            <a:rect r="r" b="b" t="t" l="l"/>
            <a:pathLst>
              <a:path h="4969381" w="7825797">
                <a:moveTo>
                  <a:pt x="0" y="0"/>
                </a:moveTo>
                <a:lnTo>
                  <a:pt x="7825797" y="0"/>
                </a:lnTo>
                <a:lnTo>
                  <a:pt x="7825797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2237" y="2219323"/>
            <a:ext cx="7856729" cy="4959560"/>
          </a:xfrm>
          <a:custGeom>
            <a:avLst/>
            <a:gdLst/>
            <a:ahLst/>
            <a:cxnLst/>
            <a:rect r="r" b="b" t="t" l="l"/>
            <a:pathLst>
              <a:path h="4959560" w="7856729">
                <a:moveTo>
                  <a:pt x="0" y="0"/>
                </a:moveTo>
                <a:lnTo>
                  <a:pt x="7856729" y="0"/>
                </a:lnTo>
                <a:lnTo>
                  <a:pt x="7856729" y="4959560"/>
                </a:lnTo>
                <a:lnTo>
                  <a:pt x="0" y="49595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審查日誌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46533" y="2317662"/>
            <a:ext cx="7712767" cy="29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此功能僅限於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行長 (President) 使用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列出所有審計日誌記錄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不應允許任何使用者（包括行長）進行修改或刪除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所有關鍵操作都應被記錄，不遺漏任何潛在的敏感事件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43161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69381"/>
          </a:xfrm>
          <a:custGeom>
            <a:avLst/>
            <a:gdLst/>
            <a:ahLst/>
            <a:cxnLst/>
            <a:rect r="r" b="b" t="t" l="l"/>
            <a:pathLst>
              <a:path h="4969381" w="7856729">
                <a:moveTo>
                  <a:pt x="0" y="0"/>
                </a:moveTo>
                <a:lnTo>
                  <a:pt x="7856729" y="0"/>
                </a:lnTo>
                <a:lnTo>
                  <a:pt x="7856729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2237" y="2219323"/>
            <a:ext cx="7795107" cy="4969381"/>
          </a:xfrm>
          <a:custGeom>
            <a:avLst/>
            <a:gdLst/>
            <a:ahLst/>
            <a:cxnLst/>
            <a:rect r="r" b="b" t="t" l="l"/>
            <a:pathLst>
              <a:path h="4969381" w="7795107">
                <a:moveTo>
                  <a:pt x="0" y="0"/>
                </a:moveTo>
                <a:lnTo>
                  <a:pt x="7795108" y="0"/>
                </a:lnTo>
                <a:lnTo>
                  <a:pt x="7795108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2237" y="2219323"/>
            <a:ext cx="7825797" cy="4969381"/>
          </a:xfrm>
          <a:custGeom>
            <a:avLst/>
            <a:gdLst/>
            <a:ahLst/>
            <a:cxnLst/>
            <a:rect r="r" b="b" t="t" l="l"/>
            <a:pathLst>
              <a:path h="4969381" w="7825797">
                <a:moveTo>
                  <a:pt x="0" y="0"/>
                </a:moveTo>
                <a:lnTo>
                  <a:pt x="7825797" y="0"/>
                </a:lnTo>
                <a:lnTo>
                  <a:pt x="7825797" y="4969381"/>
                </a:lnTo>
                <a:lnTo>
                  <a:pt x="0" y="49693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2237" y="2219323"/>
            <a:ext cx="7856729" cy="4959560"/>
          </a:xfrm>
          <a:custGeom>
            <a:avLst/>
            <a:gdLst/>
            <a:ahLst/>
            <a:cxnLst/>
            <a:rect r="r" b="b" t="t" l="l"/>
            <a:pathLst>
              <a:path h="4959560" w="7856729">
                <a:moveTo>
                  <a:pt x="0" y="0"/>
                </a:moveTo>
                <a:lnTo>
                  <a:pt x="7856729" y="0"/>
                </a:lnTo>
                <a:lnTo>
                  <a:pt x="7856729" y="4959560"/>
                </a:lnTo>
                <a:lnTo>
                  <a:pt x="0" y="49595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2237" y="2219323"/>
            <a:ext cx="7856729" cy="4949739"/>
          </a:xfrm>
          <a:custGeom>
            <a:avLst/>
            <a:gdLst/>
            <a:ahLst/>
            <a:cxnLst/>
            <a:rect r="r" b="b" t="t" l="l"/>
            <a:pathLst>
              <a:path h="4949739" w="7856729">
                <a:moveTo>
                  <a:pt x="0" y="0"/>
                </a:moveTo>
                <a:lnTo>
                  <a:pt x="7856729" y="0"/>
                </a:lnTo>
                <a:lnTo>
                  <a:pt x="7856729" y="4949739"/>
                </a:lnTo>
                <a:lnTo>
                  <a:pt x="0" y="49497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個人帳戶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6533" y="2317662"/>
            <a:ext cx="7712767" cy="295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此畫面僅限於客戶 (Customer) 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角色使用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顯示客戶帳戶的實時餘額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「存款」按鈕，系統會切換到存款操作介面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「取款」按鈕，系統會切換到取款操作介面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瀏覽交易歷史：客戶可以滾動瀏覽其交易歷史列表，查看過去的金融活動。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797570"/>
            <a:ext cx="6733877" cy="87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研究成果與專題限制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2206526"/>
            <a:ext cx="2717155" cy="1551682"/>
            <a:chOff x="0" y="0"/>
            <a:chExt cx="3622873" cy="20689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22802" cy="2068830"/>
            </a:xfrm>
            <a:custGeom>
              <a:avLst/>
              <a:gdLst/>
              <a:ahLst/>
              <a:cxnLst/>
              <a:rect r="r" b="b" t="t" l="l"/>
              <a:pathLst>
                <a:path h="2068830" w="3622802">
                  <a:moveTo>
                    <a:pt x="0" y="53848"/>
                  </a:moveTo>
                  <a:cubicBezTo>
                    <a:pt x="0" y="24130"/>
                    <a:pt x="24130" y="0"/>
                    <a:pt x="53848" y="0"/>
                  </a:cubicBezTo>
                  <a:lnTo>
                    <a:pt x="3568954" y="0"/>
                  </a:lnTo>
                  <a:cubicBezTo>
                    <a:pt x="3598672" y="0"/>
                    <a:pt x="3622802" y="24130"/>
                    <a:pt x="3622802" y="53848"/>
                  </a:cubicBezTo>
                  <a:lnTo>
                    <a:pt x="3622802" y="2014982"/>
                  </a:lnTo>
                  <a:cubicBezTo>
                    <a:pt x="3622802" y="2044700"/>
                    <a:pt x="3598672" y="2068830"/>
                    <a:pt x="3568954" y="2068830"/>
                  </a:cubicBezTo>
                  <a:lnTo>
                    <a:pt x="53848" y="2068830"/>
                  </a:lnTo>
                  <a:cubicBezTo>
                    <a:pt x="24130" y="2068830"/>
                    <a:pt x="0" y="2044700"/>
                    <a:pt x="0" y="2014982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2161431" y="2745581"/>
            <a:ext cx="378767" cy="473422"/>
          </a:xfrm>
          <a:custGeom>
            <a:avLst/>
            <a:gdLst/>
            <a:ahLst/>
            <a:cxnLst/>
            <a:rect r="r" b="b" t="t" l="l"/>
            <a:pathLst>
              <a:path h="473422" w="378767">
                <a:moveTo>
                  <a:pt x="0" y="0"/>
                </a:moveTo>
                <a:lnTo>
                  <a:pt x="378768" y="0"/>
                </a:lnTo>
                <a:lnTo>
                  <a:pt x="378768" y="473423"/>
                </a:lnTo>
                <a:lnTo>
                  <a:pt x="0" y="4734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-3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78622" y="2456706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研究成果總結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78622" y="2972246"/>
            <a:ext cx="5973664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成功開發基於C#和SQLite的桌面銀行系統應用程式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843932" y="3739157"/>
            <a:ext cx="13317290" cy="19050"/>
            <a:chOff x="0" y="0"/>
            <a:chExt cx="17756387" cy="25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56378" cy="25400"/>
            </a:xfrm>
            <a:custGeom>
              <a:avLst/>
              <a:gdLst/>
              <a:ahLst/>
              <a:cxnLst/>
              <a:rect r="r" b="b" t="t" l="l"/>
              <a:pathLst>
                <a:path h="25400" w="17756378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43678" y="0"/>
                  </a:lnTo>
                  <a:cubicBezTo>
                    <a:pt x="17750664" y="0"/>
                    <a:pt x="17756378" y="5715"/>
                    <a:pt x="17756378" y="12700"/>
                  </a:cubicBezTo>
                  <a:cubicBezTo>
                    <a:pt x="17756378" y="19685"/>
                    <a:pt x="17750664" y="25400"/>
                    <a:pt x="17743678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85F6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92238" y="3892749"/>
            <a:ext cx="5434459" cy="1551682"/>
            <a:chOff x="0" y="0"/>
            <a:chExt cx="7245945" cy="20689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45858" cy="2068830"/>
            </a:xfrm>
            <a:custGeom>
              <a:avLst/>
              <a:gdLst/>
              <a:ahLst/>
              <a:cxnLst/>
              <a:rect r="r" b="b" t="t" l="l"/>
              <a:pathLst>
                <a:path h="2068830" w="7245858">
                  <a:moveTo>
                    <a:pt x="0" y="53848"/>
                  </a:moveTo>
                  <a:cubicBezTo>
                    <a:pt x="0" y="24130"/>
                    <a:pt x="24130" y="0"/>
                    <a:pt x="53848" y="0"/>
                  </a:cubicBezTo>
                  <a:lnTo>
                    <a:pt x="7192010" y="0"/>
                  </a:lnTo>
                  <a:cubicBezTo>
                    <a:pt x="7221728" y="0"/>
                    <a:pt x="7245858" y="24130"/>
                    <a:pt x="7245858" y="53848"/>
                  </a:cubicBezTo>
                  <a:lnTo>
                    <a:pt x="7245858" y="2014982"/>
                  </a:lnTo>
                  <a:cubicBezTo>
                    <a:pt x="7245858" y="2044700"/>
                    <a:pt x="7221728" y="2068830"/>
                    <a:pt x="7192010" y="2068830"/>
                  </a:cubicBezTo>
                  <a:lnTo>
                    <a:pt x="53848" y="2068830"/>
                  </a:lnTo>
                  <a:cubicBezTo>
                    <a:pt x="24130" y="2068830"/>
                    <a:pt x="0" y="2044700"/>
                    <a:pt x="0" y="2014982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3520082" y="4431804"/>
            <a:ext cx="378767" cy="473422"/>
          </a:xfrm>
          <a:custGeom>
            <a:avLst/>
            <a:gdLst/>
            <a:ahLst/>
            <a:cxnLst/>
            <a:rect r="r" b="b" t="t" l="l"/>
            <a:pathLst>
              <a:path h="473422" w="378767">
                <a:moveTo>
                  <a:pt x="0" y="0"/>
                </a:moveTo>
                <a:lnTo>
                  <a:pt x="378768" y="0"/>
                </a:lnTo>
                <a:lnTo>
                  <a:pt x="378768" y="473422"/>
                </a:lnTo>
                <a:lnTo>
                  <a:pt x="0" y="473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" r="0" b="-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695926" y="4142929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專題限制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95926" y="4658469"/>
            <a:ext cx="7786539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SQLite資料庫限制、安全性未臻完善、桌面應用限制、即時性問題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6561236" y="5425380"/>
            <a:ext cx="10599985" cy="19050"/>
            <a:chOff x="0" y="0"/>
            <a:chExt cx="14133313" cy="25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133322" cy="25400"/>
            </a:xfrm>
            <a:custGeom>
              <a:avLst/>
              <a:gdLst/>
              <a:ahLst/>
              <a:cxnLst/>
              <a:rect r="r" b="b" t="t" l="l"/>
              <a:pathLst>
                <a:path h="25400" w="14133322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20622" y="0"/>
                  </a:lnTo>
                  <a:cubicBezTo>
                    <a:pt x="14127607" y="0"/>
                    <a:pt x="14133322" y="5715"/>
                    <a:pt x="14133322" y="12700"/>
                  </a:cubicBezTo>
                  <a:cubicBezTo>
                    <a:pt x="14133322" y="19685"/>
                    <a:pt x="14127607" y="25400"/>
                    <a:pt x="1412062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585F6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92238" y="5578971"/>
            <a:ext cx="8151762" cy="1551683"/>
            <a:chOff x="0" y="0"/>
            <a:chExt cx="10869017" cy="20689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869041" cy="2068830"/>
            </a:xfrm>
            <a:custGeom>
              <a:avLst/>
              <a:gdLst/>
              <a:ahLst/>
              <a:cxnLst/>
              <a:rect r="r" b="b" t="t" l="l"/>
              <a:pathLst>
                <a:path h="2068830" w="10869041">
                  <a:moveTo>
                    <a:pt x="0" y="53848"/>
                  </a:moveTo>
                  <a:cubicBezTo>
                    <a:pt x="0" y="24130"/>
                    <a:pt x="24130" y="0"/>
                    <a:pt x="53848" y="0"/>
                  </a:cubicBezTo>
                  <a:lnTo>
                    <a:pt x="10815193" y="0"/>
                  </a:lnTo>
                  <a:cubicBezTo>
                    <a:pt x="10844912" y="0"/>
                    <a:pt x="10869041" y="24130"/>
                    <a:pt x="10869041" y="53848"/>
                  </a:cubicBezTo>
                  <a:lnTo>
                    <a:pt x="10869041" y="2014982"/>
                  </a:lnTo>
                  <a:cubicBezTo>
                    <a:pt x="10869041" y="2044700"/>
                    <a:pt x="10844912" y="2068830"/>
                    <a:pt x="10815193" y="2068830"/>
                  </a:cubicBezTo>
                  <a:lnTo>
                    <a:pt x="53848" y="2068830"/>
                  </a:lnTo>
                  <a:cubicBezTo>
                    <a:pt x="24130" y="2068830"/>
                    <a:pt x="0" y="2044700"/>
                    <a:pt x="0" y="2014982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4878735" y="6118026"/>
            <a:ext cx="378768" cy="473422"/>
          </a:xfrm>
          <a:custGeom>
            <a:avLst/>
            <a:gdLst/>
            <a:ahLst/>
            <a:cxnLst/>
            <a:rect r="r" b="b" t="t" l="l"/>
            <a:pathLst>
              <a:path h="473422" w="378768">
                <a:moveTo>
                  <a:pt x="0" y="0"/>
                </a:moveTo>
                <a:lnTo>
                  <a:pt x="378768" y="0"/>
                </a:lnTo>
                <a:lnTo>
                  <a:pt x="378768" y="473423"/>
                </a:lnTo>
                <a:lnTo>
                  <a:pt x="0" y="4734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" r="0" b="-3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9413230" y="5829151"/>
            <a:ext cx="3366939" cy="43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系統價值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413230" y="6344691"/>
            <a:ext cx="6730901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提供參考設計與實作經驗，提升操作效率，降低人為錯誤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92238" y="7347942"/>
            <a:ext cx="16303526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本專題成功實現了多角色使用者認證、客戶帳戶管理、內部員工管理、銀行總資產查詢以及審計日誌追蹤等核心功能。系統設計採用分層架構，提高了程式碼的可維護性和可測試性。通過單元測試和整合測試，驗證了系統功能的正確性和穩定性。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2238" y="8512969"/>
            <a:ext cx="16303526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然而，SQLite作為檔案型資料庫不適用於高併發環境，限制了系統擴展性；安全機制尚未包含多因素認證等進階功能；作為桌面應用也限制了系統的擴展性和即時性。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266974"/>
            <a:ext cx="6733877" cy="870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未來改進方向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992238" y="2675930"/>
            <a:ext cx="807988" cy="807987"/>
          </a:xfrm>
          <a:custGeom>
            <a:avLst/>
            <a:gdLst/>
            <a:ahLst/>
            <a:cxnLst/>
            <a:rect r="r" b="b" t="t" l="l"/>
            <a:pathLst>
              <a:path h="807987" w="807988">
                <a:moveTo>
                  <a:pt x="0" y="0"/>
                </a:moveTo>
                <a:lnTo>
                  <a:pt x="807987" y="0"/>
                </a:lnTo>
                <a:lnTo>
                  <a:pt x="807987" y="807987"/>
                </a:lnTo>
                <a:lnTo>
                  <a:pt x="0" y="807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8" y="3734098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資料庫升級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4249639"/>
            <a:ext cx="5210026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考慮升級至SQL Server、PostgreSQL或MySQL，支援高併發和分散式部署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6538912" y="2675930"/>
            <a:ext cx="807988" cy="807987"/>
          </a:xfrm>
          <a:custGeom>
            <a:avLst/>
            <a:gdLst/>
            <a:ahLst/>
            <a:cxnLst/>
            <a:rect r="r" b="b" t="t" l="l"/>
            <a:pathLst>
              <a:path h="807987" w="807988">
                <a:moveTo>
                  <a:pt x="0" y="0"/>
                </a:moveTo>
                <a:lnTo>
                  <a:pt x="807988" y="0"/>
                </a:lnTo>
                <a:lnTo>
                  <a:pt x="807988" y="807987"/>
                </a:lnTo>
                <a:lnTo>
                  <a:pt x="0" y="807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38912" y="3734098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增強安全性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38912" y="4249639"/>
            <a:ext cx="5210026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導入多因素認證、細粒度存取控制、敏感資料加密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12085587" y="2675930"/>
            <a:ext cx="807987" cy="807987"/>
          </a:xfrm>
          <a:custGeom>
            <a:avLst/>
            <a:gdLst/>
            <a:ahLst/>
            <a:cxnLst/>
            <a:rect r="r" b="b" t="t" l="l"/>
            <a:pathLst>
              <a:path h="807987" w="807987">
                <a:moveTo>
                  <a:pt x="0" y="0"/>
                </a:moveTo>
                <a:lnTo>
                  <a:pt x="807988" y="0"/>
                </a:lnTo>
                <a:lnTo>
                  <a:pt x="807988" y="807987"/>
                </a:lnTo>
                <a:lnTo>
                  <a:pt x="0" y="8079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085587" y="3734098"/>
            <a:ext cx="3366939" cy="43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介面優化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85587" y="4249639"/>
            <a:ext cx="5210175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採用現代UI框架、加入資料匯出功能、優化報表生成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992238" y="5735985"/>
            <a:ext cx="807988" cy="807988"/>
          </a:xfrm>
          <a:custGeom>
            <a:avLst/>
            <a:gdLst/>
            <a:ahLst/>
            <a:cxnLst/>
            <a:rect r="r" b="b" t="t" l="l"/>
            <a:pathLst>
              <a:path h="807988" w="807988">
                <a:moveTo>
                  <a:pt x="0" y="0"/>
                </a:moveTo>
                <a:lnTo>
                  <a:pt x="807987" y="0"/>
                </a:lnTo>
                <a:lnTo>
                  <a:pt x="807987" y="807988"/>
                </a:lnTo>
                <a:lnTo>
                  <a:pt x="0" y="8079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92238" y="6794152"/>
            <a:ext cx="3366939" cy="43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模組化與擴展性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2238" y="7309694"/>
            <a:ext cx="5210026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將業務邏輯抽象為服務、考慮微服務架構</a:t>
            </a:r>
          </a:p>
        </p:txBody>
      </p:sp>
      <p:sp>
        <p:nvSpPr>
          <p:cNvPr name="Freeform 19" id="19" descr="preencoded.png"/>
          <p:cNvSpPr/>
          <p:nvPr/>
        </p:nvSpPr>
        <p:spPr>
          <a:xfrm flipH="false" flipV="false" rot="0">
            <a:off x="6538912" y="5735985"/>
            <a:ext cx="807988" cy="807988"/>
          </a:xfrm>
          <a:custGeom>
            <a:avLst/>
            <a:gdLst/>
            <a:ahLst/>
            <a:cxnLst/>
            <a:rect r="r" b="b" t="t" l="l"/>
            <a:pathLst>
              <a:path h="807988" w="807988">
                <a:moveTo>
                  <a:pt x="0" y="0"/>
                </a:moveTo>
                <a:lnTo>
                  <a:pt x="807988" y="0"/>
                </a:lnTo>
                <a:lnTo>
                  <a:pt x="807988" y="807988"/>
                </a:lnTo>
                <a:lnTo>
                  <a:pt x="0" y="8079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538912" y="6794152"/>
            <a:ext cx="3366939" cy="439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625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性能優化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38912" y="7309694"/>
            <a:ext cx="5210026" cy="51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資料庫查詢索引優化、頻繁操作緩存處理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2238" y="8043714"/>
            <a:ext cx="16303526" cy="947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062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未來還可增加更多的自動化測試案例，包括UI自動化測試，以提升測試效率和系統品質。這些改進方向將使系統更加穩健、安全、高效，並能更好地適應未來可能的業務擴展需求。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266974"/>
            <a:ext cx="7088237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研究背景與目的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992238" y="2739032"/>
            <a:ext cx="1417588" cy="2087315"/>
          </a:xfrm>
          <a:custGeom>
            <a:avLst/>
            <a:gdLst/>
            <a:ahLst/>
            <a:cxnLst/>
            <a:rect r="r" b="b" t="t" l="l"/>
            <a:pathLst>
              <a:path h="2087315" w="1417588">
                <a:moveTo>
                  <a:pt x="0" y="0"/>
                </a:moveTo>
                <a:lnTo>
                  <a:pt x="1417587" y="0"/>
                </a:lnTo>
                <a:lnTo>
                  <a:pt x="1417587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9" t="0" r="-89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5027" y="300350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研究背景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35027" y="3540324"/>
            <a:ext cx="1446073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隨著科技的飛速發展，金融服務業正經歷前所未有的數位轉型。銀行系統作為金融機構的核心，其安全性、效率與使用者體驗直接影響銀行營運及客戶滿意度。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992238" y="4826348"/>
            <a:ext cx="1417588" cy="2087315"/>
          </a:xfrm>
          <a:custGeom>
            <a:avLst/>
            <a:gdLst/>
            <a:ahLst/>
            <a:cxnLst/>
            <a:rect r="r" b="b" t="t" l="l"/>
            <a:pathLst>
              <a:path h="2087315" w="1417588">
                <a:moveTo>
                  <a:pt x="0" y="0"/>
                </a:moveTo>
                <a:lnTo>
                  <a:pt x="1417587" y="0"/>
                </a:lnTo>
                <a:lnTo>
                  <a:pt x="1417587" y="2087314"/>
                </a:lnTo>
                <a:lnTo>
                  <a:pt x="0" y="2087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" t="0" r="-8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35027" y="5090815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研究動機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35027" y="5627638"/>
            <a:ext cx="1446073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傳統銀行業務面臨線上化、自動化的挑戰，同時也需要因應日益嚴峻的資安威脅。本專題將嘗試解決如何在有限資源下，打造一個兼顧功能、效能與安全性的銀行系統。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992238" y="6913661"/>
            <a:ext cx="1417588" cy="2087315"/>
          </a:xfrm>
          <a:custGeom>
            <a:avLst/>
            <a:gdLst/>
            <a:ahLst/>
            <a:cxnLst/>
            <a:rect r="r" b="b" t="t" l="l"/>
            <a:pathLst>
              <a:path h="2087315" w="1417588">
                <a:moveTo>
                  <a:pt x="0" y="0"/>
                </a:moveTo>
                <a:lnTo>
                  <a:pt x="1417587" y="0"/>
                </a:lnTo>
                <a:lnTo>
                  <a:pt x="1417587" y="2087315"/>
                </a:lnTo>
                <a:lnTo>
                  <a:pt x="0" y="20873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9" t="0" r="-89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35027" y="717812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研究目的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027" y="7714952"/>
            <a:ext cx="1446073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設計並實作一個安全、高效且直觀的桌面銀行系統，支援多角色使用者認證與授權，實現核心銀行業務功能，建立詳盡的交易記錄與審計日誌追蹤機制。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050405"/>
            <a:ext cx="7088237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問題陳述與預期貢獻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64509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問題陳述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295329"/>
            <a:ext cx="7805886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現有銀行系統可能存在操作複雜、介面不直觀、權限管理不夠細緻等問題。對於中小型銀行或特定業務場景，尋求輕量級、易於部署且功能齊全的桌面應用程式，以簡化日常業務流程並提高效率，是一個實際的需求。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6364932"/>
            <a:ext cx="7805886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現有大型銀行系統的問題包括：操作複雜性與介面直觀性不足、權限管理不夠細緻、部署與資源限制高昂，以及缺乏示範與參考價值。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99401" y="364509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預期貢獻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99401" y="4295329"/>
            <a:ext cx="7805886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本專題的成果預期能提供一個可作為示範的桌面銀行系統應用程式，展現如何運用C#和SQLite技術實現銀行核心業務功能。這將有助於：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401" y="5911304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AutoNum type="arabicPeriod" startAt="1"/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為未來的銀行系統開發專案提供參考設計與實作經驗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99401" y="6464052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AutoNum type="arabicPeriod" startAt="1"/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提升內部員工的操作效率，降低人為錯誤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99401" y="7016800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AutoNum type="arabicPeriod" startAt="1"/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為客戶提供更便捷的自助服務管道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99401" y="7569548"/>
            <a:ext cx="780588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AutoNum type="arabicPeriod" startAt="1"/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為銀行提供一套基礎的營運監控與審計工具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31961" y="713185"/>
            <a:ext cx="4326880" cy="55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9"/>
              </a:lnSpc>
            </a:pPr>
            <a:r>
              <a:rPr lang="en-US" sz="3374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系統架構設計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8920572" y="2001798"/>
            <a:ext cx="3899279" cy="7423375"/>
          </a:xfrm>
          <a:custGeom>
            <a:avLst/>
            <a:gdLst/>
            <a:ahLst/>
            <a:cxnLst/>
            <a:rect r="r" b="b" t="t" l="l"/>
            <a:pathLst>
              <a:path h="7423375" w="3899279">
                <a:moveTo>
                  <a:pt x="0" y="0"/>
                </a:moveTo>
                <a:lnTo>
                  <a:pt x="3899279" y="0"/>
                </a:lnTo>
                <a:lnTo>
                  <a:pt x="3899279" y="7423375"/>
                </a:lnTo>
                <a:lnTo>
                  <a:pt x="0" y="7423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" t="0" r="-49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2614478" y="2001798"/>
            <a:ext cx="4209793" cy="7423375"/>
          </a:xfrm>
          <a:custGeom>
            <a:avLst/>
            <a:gdLst/>
            <a:ahLst/>
            <a:cxnLst/>
            <a:rect r="r" b="b" t="t" l="l"/>
            <a:pathLst>
              <a:path h="7423375" w="4209793">
                <a:moveTo>
                  <a:pt x="0" y="0"/>
                </a:moveTo>
                <a:lnTo>
                  <a:pt x="4209793" y="0"/>
                </a:lnTo>
                <a:lnTo>
                  <a:pt x="4209793" y="7423375"/>
                </a:lnTo>
                <a:lnTo>
                  <a:pt x="0" y="742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883717"/>
            <a:ext cx="7088237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功能模組說明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2238" y="3355776"/>
            <a:ext cx="637878" cy="637878"/>
            <a:chOff x="0" y="0"/>
            <a:chExt cx="850503" cy="8505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1098575" y="3408909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3" t="0" r="-23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13632" y="343406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使用者認證模組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3632" y="3970884"/>
            <a:ext cx="7053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處理登入、登出、角色驗證及權限導向，確保系統安全性與適當的存取控制。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321254" y="3355776"/>
            <a:ext cx="637877" cy="637878"/>
            <a:chOff x="0" y="0"/>
            <a:chExt cx="850503" cy="8505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9427592" y="3408909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3"/>
                </a:lnTo>
                <a:lnTo>
                  <a:pt x="0" y="531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42649" y="3434060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客戶帳戶管理模組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42649" y="3970884"/>
            <a:ext cx="7053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包括帳戶概覽、存款、取款、新增客戶、刪除客戶、調整客戶餘額等核心銀行業務功能。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92238" y="5540425"/>
            <a:ext cx="637878" cy="637878"/>
            <a:chOff x="0" y="0"/>
            <a:chExt cx="850503" cy="85050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19" id="19" descr="preencoded.png"/>
          <p:cNvSpPr/>
          <p:nvPr/>
        </p:nvSpPr>
        <p:spPr>
          <a:xfrm flipH="false" flipV="false" rot="0">
            <a:off x="1098575" y="5593556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13632" y="5618709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銀行內部員工管理模組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13632" y="6155531"/>
            <a:ext cx="7053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負責新增、刪除、修改職員及副行長帳號，維護內部人員資料。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321254" y="5540425"/>
            <a:ext cx="637877" cy="637878"/>
            <a:chOff x="0" y="0"/>
            <a:chExt cx="850503" cy="8505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0392" cy="850519"/>
            </a:xfrm>
            <a:custGeom>
              <a:avLst/>
              <a:gdLst/>
              <a:ahLst/>
              <a:cxnLst/>
              <a:rect r="r" b="b" t="t" l="l"/>
              <a:pathLst>
                <a:path h="850519" w="850392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793750" y="0"/>
                  </a:lnTo>
                  <a:cubicBezTo>
                    <a:pt x="825119" y="0"/>
                    <a:pt x="850392" y="25400"/>
                    <a:pt x="850392" y="56642"/>
                  </a:cubicBezTo>
                  <a:lnTo>
                    <a:pt x="850392" y="793750"/>
                  </a:lnTo>
                  <a:cubicBezTo>
                    <a:pt x="850392" y="825119"/>
                    <a:pt x="824992" y="850392"/>
                    <a:pt x="793750" y="850392"/>
                  </a:cubicBezTo>
                  <a:lnTo>
                    <a:pt x="56642" y="850392"/>
                  </a:lnTo>
                  <a:cubicBezTo>
                    <a:pt x="25400" y="850519"/>
                    <a:pt x="0" y="825119"/>
                    <a:pt x="0" y="793750"/>
                  </a:cubicBezTo>
                  <a:close/>
                </a:path>
              </a:pathLst>
            </a:custGeom>
            <a:solidFill>
              <a:srgbClr val="3F4652"/>
            </a:solidFill>
          </p:spPr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9427592" y="5593556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42649" y="5618709"/>
            <a:ext cx="3896469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銀行總覽與資產查詢模組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42649" y="6155531"/>
            <a:ext cx="7053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顯示所有客戶帳戶列表、銀行營運資金及銀行總資產，提供全面的財務視圖。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92238" y="7381726"/>
            <a:ext cx="1630352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此外，系統還包含銀行營運資金調整模組，允許行長調整營運資金並進行雙重驗證；以及審計日誌查詢模組，記錄並顯示所有敏感操作的詳細日誌，確保系統操作的可追溯性與合規性。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013072"/>
            <a:ext cx="7161014" cy="77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4"/>
              </a:lnSpc>
            </a:pPr>
            <a:r>
              <a:rPr lang="en-US" sz="4687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資料庫設計 - 使用者與帳戶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87475" y="2262336"/>
            <a:ext cx="16313051" cy="722114"/>
            <a:chOff x="0" y="0"/>
            <a:chExt cx="21750735" cy="9628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50655" cy="962914"/>
            </a:xfrm>
            <a:custGeom>
              <a:avLst/>
              <a:gdLst/>
              <a:ahLst/>
              <a:cxnLst/>
              <a:rect r="r" b="b" t="t" l="l"/>
              <a:pathLst>
                <a:path h="962914" w="21750655">
                  <a:moveTo>
                    <a:pt x="0" y="54610"/>
                  </a:moveTo>
                  <a:cubicBezTo>
                    <a:pt x="0" y="24384"/>
                    <a:pt x="24765" y="0"/>
                    <a:pt x="55118" y="0"/>
                  </a:cubicBezTo>
                  <a:lnTo>
                    <a:pt x="21695538" y="0"/>
                  </a:lnTo>
                  <a:lnTo>
                    <a:pt x="21695538" y="6350"/>
                  </a:lnTo>
                  <a:lnTo>
                    <a:pt x="21695538" y="0"/>
                  </a:lnTo>
                  <a:cubicBezTo>
                    <a:pt x="21725891" y="0"/>
                    <a:pt x="21750655" y="24384"/>
                    <a:pt x="21750655" y="54610"/>
                  </a:cubicBezTo>
                  <a:lnTo>
                    <a:pt x="21744305" y="54610"/>
                  </a:lnTo>
                  <a:lnTo>
                    <a:pt x="21750655" y="54610"/>
                  </a:lnTo>
                  <a:lnTo>
                    <a:pt x="21750655" y="908304"/>
                  </a:lnTo>
                  <a:lnTo>
                    <a:pt x="21744305" y="908304"/>
                  </a:lnTo>
                  <a:lnTo>
                    <a:pt x="21750655" y="908304"/>
                  </a:lnTo>
                  <a:cubicBezTo>
                    <a:pt x="21750655" y="938530"/>
                    <a:pt x="21725891" y="962914"/>
                    <a:pt x="21695538" y="962914"/>
                  </a:cubicBezTo>
                  <a:lnTo>
                    <a:pt x="21695538" y="956564"/>
                  </a:lnTo>
                  <a:lnTo>
                    <a:pt x="21695538" y="962914"/>
                  </a:lnTo>
                  <a:lnTo>
                    <a:pt x="55118" y="962914"/>
                  </a:lnTo>
                  <a:lnTo>
                    <a:pt x="55118" y="956564"/>
                  </a:lnTo>
                  <a:lnTo>
                    <a:pt x="55118" y="962914"/>
                  </a:lnTo>
                  <a:cubicBezTo>
                    <a:pt x="24765" y="962787"/>
                    <a:pt x="0" y="938530"/>
                    <a:pt x="0" y="908304"/>
                  </a:cubicBezTo>
                  <a:lnTo>
                    <a:pt x="0" y="54610"/>
                  </a:lnTo>
                  <a:lnTo>
                    <a:pt x="6350" y="54610"/>
                  </a:lnTo>
                  <a:lnTo>
                    <a:pt x="0" y="54610"/>
                  </a:lnTo>
                  <a:moveTo>
                    <a:pt x="12700" y="54610"/>
                  </a:moveTo>
                  <a:lnTo>
                    <a:pt x="12700" y="908304"/>
                  </a:lnTo>
                  <a:lnTo>
                    <a:pt x="6350" y="908304"/>
                  </a:lnTo>
                  <a:lnTo>
                    <a:pt x="12700" y="908304"/>
                  </a:lnTo>
                  <a:cubicBezTo>
                    <a:pt x="12700" y="931291"/>
                    <a:pt x="31623" y="950214"/>
                    <a:pt x="55118" y="950214"/>
                  </a:cubicBezTo>
                  <a:lnTo>
                    <a:pt x="21695538" y="950214"/>
                  </a:lnTo>
                  <a:cubicBezTo>
                    <a:pt x="21719032" y="950214"/>
                    <a:pt x="21737955" y="931418"/>
                    <a:pt x="21737955" y="908304"/>
                  </a:cubicBezTo>
                  <a:lnTo>
                    <a:pt x="21737955" y="54610"/>
                  </a:lnTo>
                  <a:cubicBezTo>
                    <a:pt x="21737955" y="31623"/>
                    <a:pt x="21719032" y="12700"/>
                    <a:pt x="21695538" y="12700"/>
                  </a:cubicBezTo>
                  <a:lnTo>
                    <a:pt x="55118" y="12700"/>
                  </a:lnTo>
                  <a:lnTo>
                    <a:pt x="55118" y="6350"/>
                  </a:lnTo>
                  <a:lnTo>
                    <a:pt x="55118" y="12700"/>
                  </a:lnTo>
                  <a:cubicBezTo>
                    <a:pt x="31623" y="12700"/>
                    <a:pt x="12700" y="31496"/>
                    <a:pt x="12700" y="54610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1762" y="2276624"/>
            <a:ext cx="16284476" cy="693539"/>
            <a:chOff x="0" y="0"/>
            <a:chExt cx="21712635" cy="924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12682" cy="924687"/>
            </a:xfrm>
            <a:custGeom>
              <a:avLst/>
              <a:gdLst/>
              <a:ahLst/>
              <a:cxnLst/>
              <a:rect r="r" b="b" t="t" l="l"/>
              <a:pathLst>
                <a:path h="924687" w="21712682">
                  <a:moveTo>
                    <a:pt x="0" y="0"/>
                  </a:moveTo>
                  <a:lnTo>
                    <a:pt x="21712682" y="0"/>
                  </a:lnTo>
                  <a:lnTo>
                    <a:pt x="21712682" y="924687"/>
                  </a:lnTo>
                  <a:lnTo>
                    <a:pt x="0" y="924687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42715" y="2344936"/>
            <a:ext cx="15802570" cy="47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本系統採用SQLite作為資料儲存解決方案，輕量且易於部署。資料庫設計主要包含以下：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3482131"/>
            <a:ext cx="3012430" cy="38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Users (使用者)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4023420"/>
            <a:ext cx="7857827" cy="1242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儲存所有系統用戶（客戶、職員、副行長、行長）的帳號、密碼雜湊值、姓名和角色等資訊。此表是系統用戶管理的核心，支援多角色認證與授權機制。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992238" y="5536555"/>
            <a:ext cx="6953250" cy="2790825"/>
          </a:xfrm>
          <a:custGeom>
            <a:avLst/>
            <a:gdLst/>
            <a:ahLst/>
            <a:cxnLst/>
            <a:rect r="r" b="b" t="t" l="l"/>
            <a:pathLst>
              <a:path h="2790825" w="6953250">
                <a:moveTo>
                  <a:pt x="0" y="0"/>
                </a:moveTo>
                <a:lnTo>
                  <a:pt x="6953249" y="0"/>
                </a:lnTo>
                <a:lnTo>
                  <a:pt x="6953249" y="2790825"/>
                </a:lnTo>
                <a:lnTo>
                  <a:pt x="0" y="27908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447460" y="3482131"/>
            <a:ext cx="3012430" cy="386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1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Accounts (帳戶)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47460" y="4023420"/>
            <a:ext cx="785782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儲存客戶的銀行帳戶資訊，包含帳號、所屬客戶ID和當前餘額。此表與Users表關聯。</a:t>
            </a:r>
          </a:p>
        </p:txBody>
      </p:sp>
      <p:sp>
        <p:nvSpPr>
          <p:cNvPr name="Freeform 17" id="17" descr="preencoded.png"/>
          <p:cNvSpPr/>
          <p:nvPr/>
        </p:nvSpPr>
        <p:spPr>
          <a:xfrm flipH="false" flipV="false" rot="0">
            <a:off x="9447460" y="5151090"/>
            <a:ext cx="6924675" cy="1504950"/>
          </a:xfrm>
          <a:custGeom>
            <a:avLst/>
            <a:gdLst/>
            <a:ahLst/>
            <a:cxnLst/>
            <a:rect r="r" b="b" t="t" l="l"/>
            <a:pathLst>
              <a:path h="1504950" w="6924675">
                <a:moveTo>
                  <a:pt x="0" y="0"/>
                </a:moveTo>
                <a:lnTo>
                  <a:pt x="6924675" y="0"/>
                </a:lnTo>
                <a:lnTo>
                  <a:pt x="69246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8" y="3229693"/>
            <a:ext cx="4769613" cy="1913807"/>
          </a:xfrm>
          <a:custGeom>
            <a:avLst/>
            <a:gdLst/>
            <a:ahLst/>
            <a:cxnLst/>
            <a:rect r="r" b="b" t="t" l="l"/>
            <a:pathLst>
              <a:path h="1913807" w="4769613">
                <a:moveTo>
                  <a:pt x="0" y="0"/>
                </a:moveTo>
                <a:lnTo>
                  <a:pt x="4769612" y="0"/>
                </a:lnTo>
                <a:lnTo>
                  <a:pt x="4769612" y="1913807"/>
                </a:lnTo>
                <a:lnTo>
                  <a:pt x="0" y="1913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97494" y="3090004"/>
            <a:ext cx="5587734" cy="2193186"/>
          </a:xfrm>
          <a:custGeom>
            <a:avLst/>
            <a:gdLst/>
            <a:ahLst/>
            <a:cxnLst/>
            <a:rect r="r" b="b" t="t" l="l"/>
            <a:pathLst>
              <a:path h="2193186" w="5587734">
                <a:moveTo>
                  <a:pt x="0" y="0"/>
                </a:moveTo>
                <a:lnTo>
                  <a:pt x="5587734" y="0"/>
                </a:lnTo>
                <a:lnTo>
                  <a:pt x="5587734" y="2193185"/>
                </a:lnTo>
                <a:lnTo>
                  <a:pt x="0" y="2193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60779" y="2872118"/>
            <a:ext cx="3737785" cy="2628957"/>
          </a:xfrm>
          <a:custGeom>
            <a:avLst/>
            <a:gdLst/>
            <a:ahLst/>
            <a:cxnLst/>
            <a:rect r="r" b="b" t="t" l="l"/>
            <a:pathLst>
              <a:path h="2628957" w="3737785">
                <a:moveTo>
                  <a:pt x="0" y="0"/>
                </a:moveTo>
                <a:lnTo>
                  <a:pt x="3737786" y="0"/>
                </a:lnTo>
                <a:lnTo>
                  <a:pt x="3737786" y="2628957"/>
                </a:lnTo>
                <a:lnTo>
                  <a:pt x="0" y="26289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8418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92238" y="1398686"/>
            <a:ext cx="9132838" cy="9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資料庫設計 - 審計與營運資金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59689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AuditLogs (審計日誌)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505724"/>
            <a:ext cx="5198269" cy="2363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記錄所有關鍵系統操作，包含日誌類型、操作者、操作時間、詳細描述和相關資訊。此表對於系統安全性和合規性至關重要，提供完整的操作追蹤記錄，有助於問題排查和安全審計。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44866" y="5968901"/>
            <a:ext cx="436706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BankFunds (銀行營運資金)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44866" y="6505724"/>
            <a:ext cx="5198269" cy="190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單一記錄，儲存銀行目前的營運資金金額。此表雖然結構簡單，但在銀行系統中扮演重要角色，記錄銀行可用於營運的資金總額，是銀行財務狀況的重要指標。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97494" y="5968901"/>
            <a:ext cx="3544044" cy="461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Transactions (交易)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97494" y="6505724"/>
            <a:ext cx="5198269" cy="145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記錄所有客戶帳戶的金融交易，包含交易ID、帳戶ID、交易類型、金額、時間和描述，確保所有財務活動可追蹤。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219323"/>
            <a:ext cx="7820266" cy="5275711"/>
          </a:xfrm>
          <a:custGeom>
            <a:avLst/>
            <a:gdLst/>
            <a:ahLst/>
            <a:cxnLst/>
            <a:rect r="r" b="b" t="t" l="l"/>
            <a:pathLst>
              <a:path h="5275711" w="7820266">
                <a:moveTo>
                  <a:pt x="0" y="0"/>
                </a:moveTo>
                <a:lnTo>
                  <a:pt x="7820266" y="0"/>
                </a:lnTo>
                <a:lnTo>
                  <a:pt x="7820266" y="5275711"/>
                </a:lnTo>
                <a:lnTo>
                  <a:pt x="0" y="5275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2237" y="797570"/>
            <a:ext cx="7856729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系統畫面展示  登入畫面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46533" y="2133598"/>
            <a:ext cx="7712767" cy="345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密碼輸入時應以星號 (*) 或圓點 (•) 遮蔽顯示，保護使用者隱私。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當登入失敗時（例如：帳號或密碼錯誤、網路連線問題），系統會在此處顯示明確且友善的錯誤訊息，引導使用者進行修正。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密碼雜湊儲存：確保即使資料庫被洩露，密碼也無法直接被讀取。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1B2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0273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92237" y="2219323"/>
            <a:ext cx="7856729" cy="4979202"/>
          </a:xfrm>
          <a:custGeom>
            <a:avLst/>
            <a:gdLst/>
            <a:ahLst/>
            <a:cxnLst/>
            <a:rect r="r" b="b" t="t" l="l"/>
            <a:pathLst>
              <a:path h="4979202" w="7856729">
                <a:moveTo>
                  <a:pt x="0" y="0"/>
                </a:moveTo>
                <a:lnTo>
                  <a:pt x="7856729" y="0"/>
                </a:lnTo>
                <a:lnTo>
                  <a:pt x="7856729" y="4979202"/>
                </a:lnTo>
                <a:lnTo>
                  <a:pt x="0" y="497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2237" y="2219323"/>
            <a:ext cx="7856729" cy="4949739"/>
          </a:xfrm>
          <a:custGeom>
            <a:avLst/>
            <a:gdLst/>
            <a:ahLst/>
            <a:cxnLst/>
            <a:rect r="r" b="b" t="t" l="l"/>
            <a:pathLst>
              <a:path h="4949739" w="7856729">
                <a:moveTo>
                  <a:pt x="0" y="0"/>
                </a:moveTo>
                <a:lnTo>
                  <a:pt x="7856729" y="0"/>
                </a:lnTo>
                <a:lnTo>
                  <a:pt x="7856729" y="4949739"/>
                </a:lnTo>
                <a:lnTo>
                  <a:pt x="0" y="4949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92237" y="797570"/>
            <a:ext cx="6733877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5"/>
              </a:lnSpc>
            </a:pPr>
            <a:r>
              <a:rPr lang="en-US" sz="5250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主要操作畫面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46533" y="2133598"/>
            <a:ext cx="7712767" cy="246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左側導航菜單區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Sidebar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：一個垂直的菜單列表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，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根據當前登入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使用者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的角色權限動態</a:t>
            </a: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顯示可用的功能模組。</a:t>
            </a:r>
          </a:p>
          <a:p>
            <a:pPr algn="l" marL="567429" indent="-283714" lvl="1">
              <a:lnSpc>
                <a:spcPts val="3942"/>
              </a:lnSpc>
              <a:buAutoNum type="arabicPeriod" startAt="1"/>
            </a:pPr>
            <a:r>
              <a:rPr lang="en-US" sz="2628" strike="noStrike" u="non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主畫面會根據登入的使用者角色，動態調整其可見的菜單選項和主要內容區的默認呈現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DAGpyhX-rAw</dc:identifier>
  <dcterms:modified xsi:type="dcterms:W3CDTF">2011-08-01T06:04:30Z</dcterms:modified>
  <cp:revision>1</cp:revision>
  <dc:title>xre3b1f48v6fefm.pptx</dc:title>
</cp:coreProperties>
</file>