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9" r:id="rId7"/>
    <p:sldId id="263" r:id="rId8"/>
    <p:sldId id="264" r:id="rId9"/>
    <p:sldId id="261" r:id="rId10"/>
    <p:sldId id="266" r:id="rId11"/>
    <p:sldId id="267" r:id="rId12"/>
    <p:sldId id="260" r:id="rId13"/>
    <p:sldId id="262" r:id="rId14"/>
    <p:sldId id="26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7542C-279A-4ECB-BB09-5E336EFDB8FD}" v="578" dt="2023-01-23T12:18:1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D6149-1563-4947-B925-0F4078EDC0B2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98274-7048-418D-90F0-515EEFD5E0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54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98274-7048-418D-90F0-515EEFD5E0A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3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2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8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flashminne" TargetMode="External"/><Relationship Id="rId2" Type="http://schemas.openxmlformats.org/officeDocument/2006/relationships/hyperlink" Target="https://ndla.no/article/23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CC_mem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D56C8846-BEEF-C318-CB05-8549D900B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BC146-4443-54A1-7D51-C72631A8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55" y="2253484"/>
            <a:ext cx="7983941" cy="2571001"/>
          </a:xfrm>
        </p:spPr>
        <p:txBody>
          <a:bodyPr>
            <a:normAutofit/>
          </a:bodyPr>
          <a:lstStyle/>
          <a:p>
            <a:pPr algn="ctr"/>
            <a:r>
              <a:rPr lang="nb-NO">
                <a:solidFill>
                  <a:srgbClr val="FFFFFF"/>
                </a:solidFill>
              </a:rPr>
              <a:t>Sammenhengen mellom minne og lagring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CFB18-7E57-2DEE-1CFA-E2372B72C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119" y="5015553"/>
            <a:ext cx="7533565" cy="889948"/>
          </a:xfrm>
        </p:spPr>
        <p:txBody>
          <a:bodyPr anchor="ctr">
            <a:normAutofit/>
          </a:bodyPr>
          <a:lstStyle/>
          <a:p>
            <a:pPr algn="ctr"/>
            <a:r>
              <a:rPr lang="nb-NO">
                <a:solidFill>
                  <a:srgbClr val="FFFFFF"/>
                </a:solidFill>
              </a:rPr>
              <a:t>Av: TIen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52C7-5C5F-FDB4-F312-550712E0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For forbrukere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8F51-132F-5F2E-CFAE-E8C07226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Formål:</a:t>
            </a:r>
          </a:p>
          <a:p>
            <a:r>
              <a:rPr lang="nb-NO"/>
              <a:t>Store filer for lagring (sjelden bruk) =&gt; stor billig lagring (HDD)</a:t>
            </a:r>
          </a:p>
          <a:p>
            <a:r>
              <a:rPr lang="nb-NO"/>
              <a:t>Middels store filer for rask tilgang =&gt; SSD</a:t>
            </a:r>
          </a:p>
          <a:p>
            <a:r>
              <a:rPr lang="nb-NO"/>
              <a:t>Sanntidsprosessering av store filer =&gt; stor dyr minne (større kapasitet RAM)</a:t>
            </a:r>
          </a:p>
          <a:p>
            <a:r>
              <a:rPr lang="nb-NO"/>
              <a:t>Sanntidsprosessering av mindre filer =&gt; større </a:t>
            </a:r>
            <a:r>
              <a:rPr lang="nb-NO" err="1"/>
              <a:t>cache</a:t>
            </a:r>
            <a:r>
              <a:rPr lang="nb-NO"/>
              <a:t> i CPU</a:t>
            </a:r>
          </a:p>
          <a:p>
            <a:endParaRPr lang="nb-NO"/>
          </a:p>
          <a:p>
            <a:r>
              <a:rPr lang="nb-NO"/>
              <a:t>ECC er uviktig</a:t>
            </a:r>
          </a:p>
          <a:p>
            <a:r>
              <a:rPr lang="nb-NO"/>
              <a:t>ROM trenger forbrukere sjeldent å tenke på</a:t>
            </a:r>
          </a:p>
        </p:txBody>
      </p:sp>
    </p:spTree>
    <p:extLst>
      <p:ext uri="{BB962C8B-B14F-4D97-AF65-F5344CB8AC3E}">
        <p14:creationId xmlns:p14="http://schemas.microsoft.com/office/powerpoint/2010/main" val="322476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9A75-D940-F906-A41D-0E622456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Takk for meg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36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3B3E-B2B4-58D0-1591-595663BB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Kilder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797D-26BD-121E-EABF-72778722B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Minnehierarki, av </a:t>
            </a:r>
            <a:r>
              <a:rPr lang="sv-SE" err="1"/>
              <a:t>Bårdgård</a:t>
            </a:r>
            <a:r>
              <a:rPr lang="sv-SE"/>
              <a:t>, T. (</a:t>
            </a:r>
            <a:r>
              <a:rPr lang="sv-SE">
                <a:hlinkClick r:id="rId2"/>
              </a:rPr>
              <a:t>https://ndla.no/article/23118</a:t>
            </a:r>
            <a:r>
              <a:rPr lang="sv-SE"/>
              <a:t>). CC BY-SA 4.0.</a:t>
            </a:r>
          </a:p>
          <a:p>
            <a:r>
              <a:rPr lang="nb-NO"/>
              <a:t>Rosvold, Knut A.; Larsen, Bjørn B.: flashminne i Store norske leksikon på snl.no. Hentet 17. januar 2023 fra </a:t>
            </a:r>
            <a:r>
              <a:rPr lang="nb-NO">
                <a:hlinkClick r:id="rId3"/>
              </a:rPr>
              <a:t>https://snl.no/flashminne</a:t>
            </a:r>
            <a:r>
              <a:rPr lang="nb-NO"/>
              <a:t> </a:t>
            </a:r>
          </a:p>
          <a:p>
            <a:r>
              <a:rPr lang="en-GB"/>
              <a:t>Wikipedia. ECC memory. Hentet 23. </a:t>
            </a:r>
            <a:r>
              <a:rPr lang="en-GB" err="1"/>
              <a:t>januar</a:t>
            </a:r>
            <a:r>
              <a:rPr lang="en-GB"/>
              <a:t> 2023 </a:t>
            </a:r>
            <a:r>
              <a:rPr lang="en-GB" err="1"/>
              <a:t>fra</a:t>
            </a:r>
            <a:r>
              <a:rPr lang="en-GB"/>
              <a:t> </a:t>
            </a:r>
            <a:r>
              <a:rPr lang="en-GB">
                <a:ea typeface="+mn-lt"/>
                <a:cs typeface="+mn-lt"/>
                <a:hlinkClick r:id="rId4"/>
              </a:rPr>
              <a:t>https://en.wikipedia.org/wiki/ECC_memory</a:t>
            </a:r>
            <a:r>
              <a:rPr lang="en-GB"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690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3F2F-B33B-4165-2874-80260765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er minne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5996-3BA7-595B-0C69-E70B896D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Minne er noe som mange elektronikkenheter trenger.</a:t>
            </a:r>
          </a:p>
          <a:p>
            <a:r>
              <a:rPr lang="en-GB"/>
              <a:t>Det er et </a:t>
            </a:r>
            <a:r>
              <a:rPr lang="en-GB" err="1"/>
              <a:t>sted</a:t>
            </a:r>
            <a:r>
              <a:rPr lang="en-GB"/>
              <a:t> for å </a:t>
            </a:r>
            <a:r>
              <a:rPr lang="en-GB" err="1"/>
              <a:t>lagre</a:t>
            </a:r>
            <a:r>
              <a:rPr lang="en-GB"/>
              <a:t> </a:t>
            </a:r>
            <a:r>
              <a:rPr lang="en-GB" err="1"/>
              <a:t>informasjon</a:t>
            </a:r>
            <a:r>
              <a:rPr lang="en-GB"/>
              <a:t>, </a:t>
            </a:r>
            <a:r>
              <a:rPr lang="en-GB" err="1"/>
              <a:t>instruksjoner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alt </a:t>
            </a:r>
            <a:r>
              <a:rPr lang="en-GB" err="1"/>
              <a:t>annet</a:t>
            </a:r>
            <a:r>
              <a:rPr lang="en-GB"/>
              <a:t> </a:t>
            </a:r>
            <a:r>
              <a:rPr lang="en-GB" err="1"/>
              <a:t>som</a:t>
            </a:r>
            <a:r>
              <a:rPr lang="en-GB"/>
              <a:t> </a:t>
            </a:r>
            <a:r>
              <a:rPr lang="en-GB" err="1"/>
              <a:t>datamaskinen</a:t>
            </a:r>
            <a:r>
              <a:rPr lang="en-GB"/>
              <a:t> </a:t>
            </a:r>
            <a:r>
              <a:rPr lang="en-GB" err="1"/>
              <a:t>trenger</a:t>
            </a:r>
            <a:r>
              <a:rPr lang="en-GB"/>
              <a:t> </a:t>
            </a:r>
            <a:r>
              <a:rPr lang="en-GB" err="1"/>
              <a:t>mens</a:t>
            </a:r>
            <a:r>
              <a:rPr lang="en-GB"/>
              <a:t> </a:t>
            </a:r>
            <a:r>
              <a:rPr lang="en-GB" err="1"/>
              <a:t>eller</a:t>
            </a:r>
            <a:r>
              <a:rPr lang="en-GB"/>
              <a:t> </a:t>
            </a:r>
            <a:r>
              <a:rPr lang="en-GB" err="1"/>
              <a:t>før</a:t>
            </a:r>
            <a:r>
              <a:rPr lang="en-GB"/>
              <a:t> den </a:t>
            </a:r>
            <a:r>
              <a:rPr lang="en-GB" err="1"/>
              <a:t>gjør</a:t>
            </a:r>
            <a:r>
              <a:rPr lang="en-GB"/>
              <a:t> </a:t>
            </a:r>
            <a:r>
              <a:rPr lang="en-GB" err="1"/>
              <a:t>operasjoner</a:t>
            </a:r>
            <a:r>
              <a:rPr lang="en-GB"/>
              <a:t>.</a:t>
            </a:r>
          </a:p>
          <a:p>
            <a:r>
              <a:rPr lang="en-GB"/>
              <a:t>Deler mange </a:t>
            </a:r>
            <a:r>
              <a:rPr lang="en-GB" err="1"/>
              <a:t>likheter</a:t>
            </a:r>
            <a:r>
              <a:rPr lang="en-GB"/>
              <a:t> med </a:t>
            </a:r>
            <a:r>
              <a:rPr lang="en-GB" err="1"/>
              <a:t>lagring</a:t>
            </a:r>
            <a:endParaRPr lang="en-GB"/>
          </a:p>
          <a:p>
            <a:r>
              <a:rPr lang="en-GB"/>
              <a:t>Felles </a:t>
            </a:r>
            <a:r>
              <a:rPr lang="en-GB" err="1"/>
              <a:t>enhet</a:t>
            </a:r>
            <a:r>
              <a:rPr lang="en-GB"/>
              <a:t> for </a:t>
            </a:r>
            <a:r>
              <a:rPr lang="en-GB" err="1"/>
              <a:t>størrelse</a:t>
            </a:r>
            <a:r>
              <a:rPr lang="en-GB"/>
              <a:t>: B (bytes)</a:t>
            </a:r>
          </a:p>
          <a:p>
            <a:r>
              <a:rPr lang="en-GB"/>
              <a:t>Den store </a:t>
            </a:r>
            <a:r>
              <a:rPr lang="en-GB" err="1"/>
              <a:t>forskjellen</a:t>
            </a:r>
            <a:r>
              <a:rPr lang="en-GB"/>
              <a:t>: </a:t>
            </a:r>
            <a:r>
              <a:rPr lang="en-GB" err="1"/>
              <a:t>hastighet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“</a:t>
            </a:r>
            <a:r>
              <a:rPr lang="en-GB" err="1"/>
              <a:t>volatilitet</a:t>
            </a:r>
            <a:r>
              <a:rPr lang="en-GB"/>
              <a:t>” (</a:t>
            </a:r>
            <a:r>
              <a:rPr lang="en-GB" err="1"/>
              <a:t>flyktighet</a:t>
            </a:r>
            <a:r>
              <a:rPr lang="en-GB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006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1D6E-2D8C-AD8D-FB7B-EDE65AA7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Lagring/minnehierarkiet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620F-2954-D395-C37A-09D5A190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5" y="2248257"/>
            <a:ext cx="5129256" cy="3650155"/>
          </a:xfrm>
        </p:spPr>
        <p:txBody>
          <a:bodyPr/>
          <a:lstStyle/>
          <a:p>
            <a:r>
              <a:rPr lang="nb-NO"/>
              <a:t>I en </a:t>
            </a:r>
            <a:r>
              <a:rPr lang="nb-NO" err="1"/>
              <a:t>ideel</a:t>
            </a:r>
            <a:r>
              <a:rPr lang="nb-NO"/>
              <a:t> verden hadde all minne vært bestående av CPU-registre og </a:t>
            </a:r>
            <a:r>
              <a:rPr lang="nb-NO" err="1"/>
              <a:t>cache</a:t>
            </a:r>
            <a:endParaRPr lang="nb-NO"/>
          </a:p>
          <a:p>
            <a:r>
              <a:rPr lang="nb-NO"/>
              <a:t>Raskest og nærmest prosessoren</a:t>
            </a:r>
          </a:p>
          <a:p>
            <a:r>
              <a:rPr lang="nb-NO"/>
              <a:t>Pris gjør dette ikke gjennomførbart</a:t>
            </a:r>
          </a:p>
          <a:p>
            <a:r>
              <a:rPr lang="en-GB" err="1"/>
              <a:t>Lavere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pyramiden</a:t>
            </a:r>
            <a:r>
              <a:rPr lang="en-GB"/>
              <a:t> </a:t>
            </a:r>
            <a:r>
              <a:rPr lang="en-GB" err="1"/>
              <a:t>gir</a:t>
            </a:r>
            <a:r>
              <a:rPr lang="en-GB"/>
              <a:t> </a:t>
            </a:r>
            <a:r>
              <a:rPr lang="en-GB" err="1"/>
              <a:t>mer</a:t>
            </a:r>
            <a:r>
              <a:rPr lang="en-GB"/>
              <a:t> </a:t>
            </a:r>
            <a:r>
              <a:rPr lang="en-GB" err="1"/>
              <a:t>størrelse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lavere</a:t>
            </a:r>
            <a:r>
              <a:rPr lang="en-GB"/>
              <a:t> </a:t>
            </a:r>
            <a:r>
              <a:rPr lang="en-GB" err="1"/>
              <a:t>hastighet</a:t>
            </a:r>
            <a:r>
              <a:rPr lang="en-GB"/>
              <a:t>/</a:t>
            </a:r>
            <a:r>
              <a:rPr lang="en-GB" err="1"/>
              <a:t>båndbredde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925B68E-0C84-0F84-09AC-A0892382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7969" y="1491725"/>
            <a:ext cx="5634645" cy="41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5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0" name="Rectangle 3095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ard disk | Definition &amp; Facts | Britannica">
            <a:extLst>
              <a:ext uri="{FF2B5EF4-FFF2-40B4-BE49-F238E27FC236}">
                <a16:creationId xmlns:a16="http://schemas.microsoft.com/office/drawing/2014/main" id="{25B946E7-C18A-9177-3458-70B59D056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74" t="1" r="-24074" b="198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CP313ND8/8 | Kingston Systemspesifikt RAM-minne DDR3 1x 8GB DIMM 240  Blyanter | Elfa Distrelec Norge">
            <a:extLst>
              <a:ext uri="{FF2B5EF4-FFF2-40B4-BE49-F238E27FC236}">
                <a16:creationId xmlns:a16="http://schemas.microsoft.com/office/drawing/2014/main" id="{B785F140-FF9C-43A2-9C1F-F40B68682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" r="197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44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A7DB5-DC6D-7309-F59D-F968EF3C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nb-NO"/>
              <a:t>«Flash»-minne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FB65-A0B8-E3E5-0DB8-60FFAD2C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r>
              <a:rPr lang="nb-NO"/>
              <a:t>Datalager med elektroniske apparater og instrumenter</a:t>
            </a:r>
          </a:p>
          <a:p>
            <a:r>
              <a:rPr lang="nb-NO"/>
              <a:t>Tillater rask innhenting og skriving av informasjon</a:t>
            </a:r>
          </a:p>
          <a:p>
            <a:r>
              <a:rPr lang="en-GB"/>
              <a:t>Lagrer “addresser” som peker til ulike steder av flashminnet hvor de aktuelle dataene ligger</a:t>
            </a:r>
          </a:p>
          <a:p>
            <a:endParaRPr lang="en-GB"/>
          </a:p>
          <a:p>
            <a:endParaRPr lang="en-GB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mputer memory address basics">
            <a:extLst>
              <a:ext uri="{FF2B5EF4-FFF2-40B4-BE49-F238E27FC236}">
                <a16:creationId xmlns:a16="http://schemas.microsoft.com/office/drawing/2014/main" id="{4B926743-C24B-65BA-5DAC-72DDB668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8669" y="1651773"/>
            <a:ext cx="4848551" cy="355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14CE3-CA1E-BB45-589D-5D58F180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9587"/>
            <a:ext cx="5280912" cy="1507397"/>
          </a:xfrm>
        </p:spPr>
        <p:txBody>
          <a:bodyPr anchor="ctr">
            <a:normAutofit/>
          </a:bodyPr>
          <a:lstStyle/>
          <a:p>
            <a:r>
              <a:rPr lang="en-US" sz="3700"/>
              <a:t>"</a:t>
            </a:r>
            <a:r>
              <a:rPr lang="en-US" sz="3700" err="1"/>
              <a:t>Vanlig</a:t>
            </a:r>
            <a:r>
              <a:rPr lang="en-US" sz="3700"/>
              <a:t> </a:t>
            </a:r>
            <a:r>
              <a:rPr lang="en-US" sz="3700" err="1"/>
              <a:t>dataminne</a:t>
            </a:r>
            <a:r>
              <a:rPr lang="en-US" sz="3700"/>
              <a:t>/RAM" (DDR)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33D3-C2CA-EF89-F159-7120A46A5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88" y="2844800"/>
            <a:ext cx="5280912" cy="3060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Står for Double Data Rate</a:t>
            </a:r>
          </a:p>
          <a:p>
            <a:r>
              <a:rPr lang="en-US"/>
              <a:t>Hver periode sender minnet data to ganger</a:t>
            </a:r>
          </a:p>
          <a:p>
            <a:r>
              <a:rPr lang="en-US"/>
              <a:t>For eksempel en frekvens på 1200 Hz gir 2400 overføringer per sekund</a:t>
            </a:r>
          </a:p>
          <a:p>
            <a:r>
              <a:rPr lang="en-US"/>
              <a:t>Enheten for overføring er T (transfer)</a:t>
            </a:r>
          </a:p>
          <a:p>
            <a:r>
              <a:rPr lang="en-US"/>
              <a:t>! Nærmest alle butikker viser frekvens når det egentlig er snakk om overføringsrate.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ABB01071-716F-6543-8D8D-69CC0A2AA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ADDA446B-9201-8E49-8BFA-DC886BA7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7601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7D4146-1623-9B06-7A1D-F4679B21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27" y="2523118"/>
            <a:ext cx="3125558" cy="181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FACC-6340-FA07-BDE6-3FF14D0D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7843-AD5F-9D57-383F-647A538E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 noProof="1"/>
              <a:t>RAM i serverdatamaskiner trenger å være nøyaktig</a:t>
            </a:r>
            <a:endParaRPr lang="en-US"/>
          </a:p>
          <a:p>
            <a:r>
              <a:rPr lang="nb-NO" noProof="1"/>
              <a:t>Selv små endringer kan være katastrofale</a:t>
            </a:r>
          </a:p>
          <a:p>
            <a:r>
              <a:rPr lang="nb-NO" noProof="1"/>
              <a:t>Interferens via stråling eller magnetisme kan føre til at transistorer blir feil</a:t>
            </a:r>
          </a:p>
          <a:p>
            <a:r>
              <a:rPr lang="nb-NO" noProof="1"/>
              <a:t>Eksperiment i verdensrommet, solstråling skapte mange forstyrrelser</a:t>
            </a:r>
          </a:p>
          <a:p>
            <a:r>
              <a:rPr lang="nb-NO" noProof="1"/>
              <a:t>Forbrukere trenger ikke å tenke på dette (selv om andre strålinger eksisterer)</a:t>
            </a:r>
          </a:p>
        </p:txBody>
      </p:sp>
    </p:spTree>
    <p:extLst>
      <p:ext uri="{BB962C8B-B14F-4D97-AF65-F5344CB8AC3E}">
        <p14:creationId xmlns:p14="http://schemas.microsoft.com/office/powerpoint/2010/main" val="99775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F57825D-8E27-F741-BB30-77B51E11F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0896F-03B8-89E1-0BFE-273675B4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9" y="960120"/>
            <a:ext cx="5132991" cy="1507398"/>
          </a:xfrm>
        </p:spPr>
        <p:txBody>
          <a:bodyPr anchor="ctr">
            <a:normAutofit/>
          </a:bodyPr>
          <a:lstStyle/>
          <a:p>
            <a:r>
              <a:rPr lang="nb-NO"/>
              <a:t>Read-</a:t>
            </a:r>
            <a:r>
              <a:rPr lang="nb-NO" err="1"/>
              <a:t>only</a:t>
            </a:r>
            <a:r>
              <a:rPr lang="nb-NO"/>
              <a:t> </a:t>
            </a:r>
            <a:r>
              <a:rPr lang="nb-NO" err="1"/>
              <a:t>memory</a:t>
            </a:r>
            <a:r>
              <a:rPr lang="nb-NO"/>
              <a:t> (ROM)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39D0-6CA5-F9E0-1038-258494D7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09" y="2844800"/>
            <a:ext cx="5132991" cy="3060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En type minne som brukes for ting som sjeldent endres (</a:t>
            </a:r>
            <a:r>
              <a:rPr lang="nb-NO" err="1"/>
              <a:t>firmware</a:t>
            </a:r>
            <a:r>
              <a:rPr lang="nb-NO"/>
              <a:t> f.eks.)</a:t>
            </a:r>
          </a:p>
          <a:p>
            <a:r>
              <a:rPr lang="en-GB"/>
              <a:t>Read-only </a:t>
            </a:r>
            <a:r>
              <a:rPr lang="en-GB" err="1"/>
              <a:t>betyr</a:t>
            </a:r>
            <a:r>
              <a:rPr lang="en-GB"/>
              <a:t> at man </a:t>
            </a:r>
            <a:r>
              <a:rPr lang="en-GB" err="1"/>
              <a:t>ikke</a:t>
            </a:r>
            <a:r>
              <a:rPr lang="en-GB"/>
              <a:t> </a:t>
            </a:r>
            <a:r>
              <a:rPr lang="en-GB" err="1"/>
              <a:t>kan</a:t>
            </a:r>
            <a:r>
              <a:rPr lang="en-GB"/>
              <a:t> </a:t>
            </a:r>
            <a:r>
              <a:rPr lang="en-GB" err="1"/>
              <a:t>endre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innholdet</a:t>
            </a:r>
            <a:r>
              <a:rPr lang="en-GB"/>
              <a:t> </a:t>
            </a:r>
            <a:r>
              <a:rPr lang="en-GB" err="1"/>
              <a:t>uten</a:t>
            </a:r>
            <a:r>
              <a:rPr lang="en-GB"/>
              <a:t> </a:t>
            </a:r>
            <a:r>
              <a:rPr lang="en-GB" err="1"/>
              <a:t>videre</a:t>
            </a:r>
          </a:p>
          <a:p>
            <a:r>
              <a:rPr lang="en-GB" err="1"/>
              <a:t>Eksempler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bruk </a:t>
            </a:r>
            <a:r>
              <a:rPr lang="en-GB" err="1"/>
              <a:t>av</a:t>
            </a:r>
            <a:r>
              <a:rPr lang="en-GB"/>
              <a:t> ROM </a:t>
            </a:r>
            <a:r>
              <a:rPr lang="en-GB" err="1"/>
              <a:t>inkluderer</a:t>
            </a:r>
            <a:r>
              <a:rPr lang="en-GB"/>
              <a:t> </a:t>
            </a:r>
            <a:r>
              <a:rPr lang="en-GB" err="1"/>
              <a:t>fysiske</a:t>
            </a:r>
            <a:r>
              <a:rPr lang="en-GB"/>
              <a:t> </a:t>
            </a:r>
            <a:r>
              <a:rPr lang="en-GB" err="1"/>
              <a:t>videospill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form </a:t>
            </a:r>
            <a:r>
              <a:rPr lang="en-GB" err="1"/>
              <a:t>av</a:t>
            </a:r>
            <a:r>
              <a:rPr lang="en-GB"/>
              <a:t> DVD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minnebrikker</a:t>
            </a:r>
            <a:r>
              <a:rPr lang="en-GB"/>
              <a:t>.</a:t>
            </a:r>
          </a:p>
          <a:p>
            <a:r>
              <a:rPr lang="en-GB" err="1"/>
              <a:t>Lagring</a:t>
            </a:r>
            <a:r>
              <a:rPr lang="en-GB"/>
              <a:t> </a:t>
            </a:r>
            <a:r>
              <a:rPr lang="en-GB" err="1"/>
              <a:t>av</a:t>
            </a:r>
            <a:r>
              <a:rPr lang="en-GB"/>
              <a:t> multimedia (</a:t>
            </a:r>
            <a:r>
              <a:rPr lang="en-GB" err="1"/>
              <a:t>musikk</a:t>
            </a:r>
            <a:r>
              <a:rPr lang="en-GB"/>
              <a:t>/film)</a:t>
            </a:r>
          </a:p>
        </p:txBody>
      </p:sp>
      <p:sp>
        <p:nvSpPr>
          <p:cNvPr id="1035" name="Freeform 24">
            <a:extLst>
              <a:ext uri="{FF2B5EF4-FFF2-40B4-BE49-F238E27FC236}">
                <a16:creationId xmlns:a16="http://schemas.microsoft.com/office/drawing/2014/main" id="{BFE0876F-3684-9542-BE96-0F5B20466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4477" y="0"/>
            <a:ext cx="3047936" cy="3773626"/>
          </a:xfrm>
          <a:custGeom>
            <a:avLst/>
            <a:gdLst>
              <a:gd name="connsiteX0" fmla="*/ 0 w 3047936"/>
              <a:gd name="connsiteY0" fmla="*/ 0 h 3773626"/>
              <a:gd name="connsiteX1" fmla="*/ 3047936 w 3047936"/>
              <a:gd name="connsiteY1" fmla="*/ 0 h 3773626"/>
              <a:gd name="connsiteX2" fmla="*/ 3047936 w 3047936"/>
              <a:gd name="connsiteY2" fmla="*/ 2315480 h 3773626"/>
              <a:gd name="connsiteX3" fmla="*/ 2649870 w 3047936"/>
              <a:gd name="connsiteY3" fmla="*/ 3164756 h 3773626"/>
              <a:gd name="connsiteX4" fmla="*/ 1660164 w 3047936"/>
              <a:gd name="connsiteY4" fmla="*/ 3656406 h 3773626"/>
              <a:gd name="connsiteX5" fmla="*/ 1521470 w 3047936"/>
              <a:gd name="connsiteY5" fmla="*/ 3773626 h 3773626"/>
              <a:gd name="connsiteX6" fmla="*/ 1387771 w 3047936"/>
              <a:gd name="connsiteY6" fmla="*/ 3656406 h 3773626"/>
              <a:gd name="connsiteX7" fmla="*/ 398065 w 3047936"/>
              <a:gd name="connsiteY7" fmla="*/ 3164756 h 3773626"/>
              <a:gd name="connsiteX8" fmla="*/ 0 w 3047936"/>
              <a:gd name="connsiteY8" fmla="*/ 231548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7936" h="3773626">
                <a:moveTo>
                  <a:pt x="0" y="0"/>
                </a:moveTo>
                <a:lnTo>
                  <a:pt x="3047936" y="0"/>
                </a:lnTo>
                <a:lnTo>
                  <a:pt x="3047936" y="2315480"/>
                </a:lnTo>
                <a:cubicBezTo>
                  <a:pt x="3047936" y="2753935"/>
                  <a:pt x="2923541" y="2973396"/>
                  <a:pt x="2649870" y="3164756"/>
                </a:cubicBezTo>
                <a:cubicBezTo>
                  <a:pt x="2365260" y="3329648"/>
                  <a:pt x="1991682" y="3400216"/>
                  <a:pt x="1660164" y="3656406"/>
                </a:cubicBezTo>
                <a:lnTo>
                  <a:pt x="1521470" y="3773626"/>
                </a:lnTo>
                <a:lnTo>
                  <a:pt x="1387771" y="3656406"/>
                </a:lnTo>
                <a:cubicBezTo>
                  <a:pt x="1056252" y="3400216"/>
                  <a:pt x="682674" y="3329648"/>
                  <a:pt x="398065" y="3164756"/>
                </a:cubicBezTo>
                <a:cubicBezTo>
                  <a:pt x="124394" y="2973396"/>
                  <a:pt x="0" y="2753935"/>
                  <a:pt x="0" y="23154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A4EFC0A-5B0A-4297-AF8C-D0ED5D3D0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4592" y="447922"/>
            <a:ext cx="2417687" cy="24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 25">
            <a:extLst>
              <a:ext uri="{FF2B5EF4-FFF2-40B4-BE49-F238E27FC236}">
                <a16:creationId xmlns:a16="http://schemas.microsoft.com/office/drawing/2014/main" id="{1C790CCF-160E-D54B-8E48-E6AC86C3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217579" y="3099937"/>
            <a:ext cx="3047936" cy="3757056"/>
          </a:xfrm>
          <a:custGeom>
            <a:avLst/>
            <a:gdLst>
              <a:gd name="connsiteX0" fmla="*/ 0 w 3047936"/>
              <a:gd name="connsiteY0" fmla="*/ 0 h 3773626"/>
              <a:gd name="connsiteX1" fmla="*/ 3047936 w 3047936"/>
              <a:gd name="connsiteY1" fmla="*/ 0 h 3773626"/>
              <a:gd name="connsiteX2" fmla="*/ 3047936 w 3047936"/>
              <a:gd name="connsiteY2" fmla="*/ 2315480 h 3773626"/>
              <a:gd name="connsiteX3" fmla="*/ 2649870 w 3047936"/>
              <a:gd name="connsiteY3" fmla="*/ 3164756 h 3773626"/>
              <a:gd name="connsiteX4" fmla="*/ 1660164 w 3047936"/>
              <a:gd name="connsiteY4" fmla="*/ 3656406 h 3773626"/>
              <a:gd name="connsiteX5" fmla="*/ 1521470 w 3047936"/>
              <a:gd name="connsiteY5" fmla="*/ 3773626 h 3773626"/>
              <a:gd name="connsiteX6" fmla="*/ 1387771 w 3047936"/>
              <a:gd name="connsiteY6" fmla="*/ 3656406 h 3773626"/>
              <a:gd name="connsiteX7" fmla="*/ 398065 w 3047936"/>
              <a:gd name="connsiteY7" fmla="*/ 3164756 h 3773626"/>
              <a:gd name="connsiteX8" fmla="*/ 0 w 3047936"/>
              <a:gd name="connsiteY8" fmla="*/ 231548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7936" h="3773626">
                <a:moveTo>
                  <a:pt x="0" y="0"/>
                </a:moveTo>
                <a:lnTo>
                  <a:pt x="3047936" y="0"/>
                </a:lnTo>
                <a:lnTo>
                  <a:pt x="3047936" y="2315480"/>
                </a:lnTo>
                <a:cubicBezTo>
                  <a:pt x="3047936" y="2753935"/>
                  <a:pt x="2923541" y="2973396"/>
                  <a:pt x="2649870" y="3164756"/>
                </a:cubicBezTo>
                <a:cubicBezTo>
                  <a:pt x="2365260" y="3329648"/>
                  <a:pt x="1991682" y="3400216"/>
                  <a:pt x="1660164" y="3656406"/>
                </a:cubicBezTo>
                <a:lnTo>
                  <a:pt x="1521470" y="3773626"/>
                </a:lnTo>
                <a:lnTo>
                  <a:pt x="1387771" y="3656406"/>
                </a:lnTo>
                <a:cubicBezTo>
                  <a:pt x="1056252" y="3400216"/>
                  <a:pt x="682674" y="3329648"/>
                  <a:pt x="398065" y="3164756"/>
                </a:cubicBezTo>
                <a:cubicBezTo>
                  <a:pt x="124394" y="2973396"/>
                  <a:pt x="0" y="2753935"/>
                  <a:pt x="0" y="23154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BAD693D4-ED49-41BF-843E-43B09DBBA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499" y="0"/>
            <a:ext cx="3152474" cy="3837982"/>
          </a:xfrm>
          <a:custGeom>
            <a:avLst/>
            <a:gdLst>
              <a:gd name="connsiteX0" fmla="*/ 0 w 3152219"/>
              <a:gd name="connsiteY0" fmla="*/ 0 h 3837982"/>
              <a:gd name="connsiteX1" fmla="*/ 3152219 w 3152219"/>
              <a:gd name="connsiteY1" fmla="*/ 0 h 3837982"/>
              <a:gd name="connsiteX2" fmla="*/ 3152219 w 3152219"/>
              <a:gd name="connsiteY2" fmla="*/ 2329946 h 3837982"/>
              <a:gd name="connsiteX3" fmla="*/ 2740534 w 3152219"/>
              <a:gd name="connsiteY3" fmla="*/ 3208280 h 3837982"/>
              <a:gd name="connsiteX4" fmla="*/ 1716965 w 3152219"/>
              <a:gd name="connsiteY4" fmla="*/ 3716751 h 3837982"/>
              <a:gd name="connsiteX5" fmla="*/ 1573526 w 3152219"/>
              <a:gd name="connsiteY5" fmla="*/ 3837982 h 3837982"/>
              <a:gd name="connsiteX6" fmla="*/ 1435253 w 3152219"/>
              <a:gd name="connsiteY6" fmla="*/ 3716751 h 3837982"/>
              <a:gd name="connsiteX7" fmla="*/ 411685 w 3152219"/>
              <a:gd name="connsiteY7" fmla="*/ 3208280 h 3837982"/>
              <a:gd name="connsiteX8" fmla="*/ 0 w 3152219"/>
              <a:gd name="connsiteY8" fmla="*/ 2329946 h 3837982"/>
              <a:gd name="connsiteX0" fmla="*/ 0 w 3152219"/>
              <a:gd name="connsiteY0" fmla="*/ 0 h 3837982"/>
              <a:gd name="connsiteX1" fmla="*/ 3152219 w 3152219"/>
              <a:gd name="connsiteY1" fmla="*/ 0 h 3837982"/>
              <a:gd name="connsiteX2" fmla="*/ 3152219 w 3152219"/>
              <a:gd name="connsiteY2" fmla="*/ 2329946 h 3837982"/>
              <a:gd name="connsiteX3" fmla="*/ 2740534 w 3152219"/>
              <a:gd name="connsiteY3" fmla="*/ 3208280 h 3837982"/>
              <a:gd name="connsiteX4" fmla="*/ 1716965 w 3152219"/>
              <a:gd name="connsiteY4" fmla="*/ 3716751 h 3837982"/>
              <a:gd name="connsiteX5" fmla="*/ 1573526 w 3152219"/>
              <a:gd name="connsiteY5" fmla="*/ 3837982 h 3837982"/>
              <a:gd name="connsiteX6" fmla="*/ 1435253 w 3152219"/>
              <a:gd name="connsiteY6" fmla="*/ 3716751 h 3837982"/>
              <a:gd name="connsiteX7" fmla="*/ 411685 w 3152219"/>
              <a:gd name="connsiteY7" fmla="*/ 3208280 h 3837982"/>
              <a:gd name="connsiteX8" fmla="*/ 0 w 3152219"/>
              <a:gd name="connsiteY8" fmla="*/ 2329946 h 3837982"/>
              <a:gd name="connsiteX9" fmla="*/ 91440 w 3152219"/>
              <a:gd name="connsiteY9" fmla="*/ 91440 h 3837982"/>
              <a:gd name="connsiteX0" fmla="*/ 5349 w 3157568"/>
              <a:gd name="connsiteY0" fmla="*/ 0 h 3837982"/>
              <a:gd name="connsiteX1" fmla="*/ 3157568 w 3157568"/>
              <a:gd name="connsiteY1" fmla="*/ 0 h 3837982"/>
              <a:gd name="connsiteX2" fmla="*/ 3157568 w 3157568"/>
              <a:gd name="connsiteY2" fmla="*/ 2329946 h 3837982"/>
              <a:gd name="connsiteX3" fmla="*/ 2745883 w 3157568"/>
              <a:gd name="connsiteY3" fmla="*/ 3208280 h 3837982"/>
              <a:gd name="connsiteX4" fmla="*/ 1722314 w 3157568"/>
              <a:gd name="connsiteY4" fmla="*/ 3716751 h 3837982"/>
              <a:gd name="connsiteX5" fmla="*/ 1578875 w 3157568"/>
              <a:gd name="connsiteY5" fmla="*/ 3837982 h 3837982"/>
              <a:gd name="connsiteX6" fmla="*/ 1440602 w 3157568"/>
              <a:gd name="connsiteY6" fmla="*/ 3716751 h 3837982"/>
              <a:gd name="connsiteX7" fmla="*/ 417034 w 3157568"/>
              <a:gd name="connsiteY7" fmla="*/ 3208280 h 3837982"/>
              <a:gd name="connsiteX8" fmla="*/ 5349 w 3157568"/>
              <a:gd name="connsiteY8" fmla="*/ 2329946 h 3837982"/>
              <a:gd name="connsiteX9" fmla="*/ 0 w 3157568"/>
              <a:gd name="connsiteY9" fmla="*/ 4839 h 3837982"/>
              <a:gd name="connsiteX0" fmla="*/ 255 w 3152474"/>
              <a:gd name="connsiteY0" fmla="*/ 0 h 3837982"/>
              <a:gd name="connsiteX1" fmla="*/ 3152474 w 3152474"/>
              <a:gd name="connsiteY1" fmla="*/ 0 h 3837982"/>
              <a:gd name="connsiteX2" fmla="*/ 3152474 w 3152474"/>
              <a:gd name="connsiteY2" fmla="*/ 2329946 h 3837982"/>
              <a:gd name="connsiteX3" fmla="*/ 2740789 w 3152474"/>
              <a:gd name="connsiteY3" fmla="*/ 3208280 h 3837982"/>
              <a:gd name="connsiteX4" fmla="*/ 1717220 w 3152474"/>
              <a:gd name="connsiteY4" fmla="*/ 3716751 h 3837982"/>
              <a:gd name="connsiteX5" fmla="*/ 1573781 w 3152474"/>
              <a:gd name="connsiteY5" fmla="*/ 3837982 h 3837982"/>
              <a:gd name="connsiteX6" fmla="*/ 1435508 w 3152474"/>
              <a:gd name="connsiteY6" fmla="*/ 3716751 h 3837982"/>
              <a:gd name="connsiteX7" fmla="*/ 411940 w 3152474"/>
              <a:gd name="connsiteY7" fmla="*/ 3208280 h 3837982"/>
              <a:gd name="connsiteX8" fmla="*/ 255 w 3152474"/>
              <a:gd name="connsiteY8" fmla="*/ 2329946 h 3837982"/>
              <a:gd name="connsiteX9" fmla="*/ 0 w 3152474"/>
              <a:gd name="connsiteY9" fmla="*/ 35404 h 3837982"/>
              <a:gd name="connsiteX0" fmla="*/ 3152474 w 3152474"/>
              <a:gd name="connsiteY0" fmla="*/ 0 h 3837982"/>
              <a:gd name="connsiteX1" fmla="*/ 3152474 w 3152474"/>
              <a:gd name="connsiteY1" fmla="*/ 2329946 h 3837982"/>
              <a:gd name="connsiteX2" fmla="*/ 2740789 w 3152474"/>
              <a:gd name="connsiteY2" fmla="*/ 3208280 h 3837982"/>
              <a:gd name="connsiteX3" fmla="*/ 1717220 w 3152474"/>
              <a:gd name="connsiteY3" fmla="*/ 3716751 h 3837982"/>
              <a:gd name="connsiteX4" fmla="*/ 1573781 w 3152474"/>
              <a:gd name="connsiteY4" fmla="*/ 3837982 h 3837982"/>
              <a:gd name="connsiteX5" fmla="*/ 1435508 w 3152474"/>
              <a:gd name="connsiteY5" fmla="*/ 3716751 h 3837982"/>
              <a:gd name="connsiteX6" fmla="*/ 411940 w 3152474"/>
              <a:gd name="connsiteY6" fmla="*/ 3208280 h 3837982"/>
              <a:gd name="connsiteX7" fmla="*/ 255 w 3152474"/>
              <a:gd name="connsiteY7" fmla="*/ 2329946 h 3837982"/>
              <a:gd name="connsiteX8" fmla="*/ 0 w 3152474"/>
              <a:gd name="connsiteY8" fmla="*/ 35404 h 3837982"/>
              <a:gd name="connsiteX0" fmla="*/ 3152474 w 3152474"/>
              <a:gd name="connsiteY0" fmla="*/ 0 h 3837982"/>
              <a:gd name="connsiteX1" fmla="*/ 3152474 w 3152474"/>
              <a:gd name="connsiteY1" fmla="*/ 2329946 h 3837982"/>
              <a:gd name="connsiteX2" fmla="*/ 2740789 w 3152474"/>
              <a:gd name="connsiteY2" fmla="*/ 3208280 h 3837982"/>
              <a:gd name="connsiteX3" fmla="*/ 1717220 w 3152474"/>
              <a:gd name="connsiteY3" fmla="*/ 3716751 h 3837982"/>
              <a:gd name="connsiteX4" fmla="*/ 1573781 w 3152474"/>
              <a:gd name="connsiteY4" fmla="*/ 3837982 h 3837982"/>
              <a:gd name="connsiteX5" fmla="*/ 1435508 w 3152474"/>
              <a:gd name="connsiteY5" fmla="*/ 3716751 h 3837982"/>
              <a:gd name="connsiteX6" fmla="*/ 411940 w 3152474"/>
              <a:gd name="connsiteY6" fmla="*/ 3208280 h 3837982"/>
              <a:gd name="connsiteX7" fmla="*/ 255 w 3152474"/>
              <a:gd name="connsiteY7" fmla="*/ 2329946 h 3837982"/>
              <a:gd name="connsiteX8" fmla="*/ 0 w 3152474"/>
              <a:gd name="connsiteY8" fmla="*/ 4839 h 38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474" h="3837982">
                <a:moveTo>
                  <a:pt x="3152474" y="0"/>
                </a:moveTo>
                <a:lnTo>
                  <a:pt x="3152474" y="2329946"/>
                </a:lnTo>
                <a:cubicBezTo>
                  <a:pt x="3152474" y="2783403"/>
                  <a:pt x="3023823" y="3010372"/>
                  <a:pt x="2740789" y="3208280"/>
                </a:cubicBezTo>
                <a:cubicBezTo>
                  <a:pt x="2446441" y="3378814"/>
                  <a:pt x="2060081" y="3451796"/>
                  <a:pt x="1717220" y="3716751"/>
                </a:cubicBezTo>
                <a:lnTo>
                  <a:pt x="1573781" y="3837982"/>
                </a:lnTo>
                <a:lnTo>
                  <a:pt x="1435508" y="3716751"/>
                </a:lnTo>
                <a:cubicBezTo>
                  <a:pt x="1092646" y="3451796"/>
                  <a:pt x="706286" y="3378814"/>
                  <a:pt x="411940" y="3208280"/>
                </a:cubicBezTo>
                <a:cubicBezTo>
                  <a:pt x="128905" y="3010372"/>
                  <a:pt x="255" y="2783403"/>
                  <a:pt x="255" y="2329946"/>
                </a:cubicBezTo>
                <a:cubicBezTo>
                  <a:pt x="255" y="1553297"/>
                  <a:pt x="0" y="4839"/>
                  <a:pt x="0" y="483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D4B59D5-0017-1B07-FFA1-0CB8DC4A6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92" y="4062134"/>
            <a:ext cx="2516820" cy="2233677"/>
          </a:xfrm>
          <a:prstGeom prst="rect">
            <a:avLst/>
          </a:prstGeom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F4BD717D-C78B-4563-834F-8AC2FA831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38" y="3033562"/>
            <a:ext cx="3152219" cy="3823431"/>
          </a:xfrm>
          <a:custGeom>
            <a:avLst/>
            <a:gdLst>
              <a:gd name="connsiteX0" fmla="*/ 1573526 w 3152219"/>
              <a:gd name="connsiteY0" fmla="*/ 0 h 3823431"/>
              <a:gd name="connsiteX1" fmla="*/ 1716965 w 3152219"/>
              <a:gd name="connsiteY1" fmla="*/ 121231 h 3823431"/>
              <a:gd name="connsiteX2" fmla="*/ 2740534 w 3152219"/>
              <a:gd name="connsiteY2" fmla="*/ 629702 h 3823431"/>
              <a:gd name="connsiteX3" fmla="*/ 3152219 w 3152219"/>
              <a:gd name="connsiteY3" fmla="*/ 1508036 h 3823431"/>
              <a:gd name="connsiteX4" fmla="*/ 3152219 w 3152219"/>
              <a:gd name="connsiteY4" fmla="*/ 3823431 h 3823431"/>
              <a:gd name="connsiteX5" fmla="*/ 0 w 3152219"/>
              <a:gd name="connsiteY5" fmla="*/ 3823431 h 3823431"/>
              <a:gd name="connsiteX6" fmla="*/ 0 w 3152219"/>
              <a:gd name="connsiteY6" fmla="*/ 1508036 h 3823431"/>
              <a:gd name="connsiteX7" fmla="*/ 411685 w 3152219"/>
              <a:gd name="connsiteY7" fmla="*/ 629702 h 3823431"/>
              <a:gd name="connsiteX8" fmla="*/ 1435253 w 3152219"/>
              <a:gd name="connsiteY8" fmla="*/ 121231 h 3823431"/>
              <a:gd name="connsiteX0" fmla="*/ 0 w 3152219"/>
              <a:gd name="connsiteY0" fmla="*/ 3823431 h 3914871"/>
              <a:gd name="connsiteX1" fmla="*/ 0 w 3152219"/>
              <a:gd name="connsiteY1" fmla="*/ 1508036 h 3914871"/>
              <a:gd name="connsiteX2" fmla="*/ 411685 w 3152219"/>
              <a:gd name="connsiteY2" fmla="*/ 629702 h 3914871"/>
              <a:gd name="connsiteX3" fmla="*/ 1435253 w 3152219"/>
              <a:gd name="connsiteY3" fmla="*/ 121231 h 3914871"/>
              <a:gd name="connsiteX4" fmla="*/ 1573526 w 3152219"/>
              <a:gd name="connsiteY4" fmla="*/ 0 h 3914871"/>
              <a:gd name="connsiteX5" fmla="*/ 1716965 w 3152219"/>
              <a:gd name="connsiteY5" fmla="*/ 121231 h 3914871"/>
              <a:gd name="connsiteX6" fmla="*/ 2740534 w 3152219"/>
              <a:gd name="connsiteY6" fmla="*/ 629702 h 3914871"/>
              <a:gd name="connsiteX7" fmla="*/ 3152219 w 3152219"/>
              <a:gd name="connsiteY7" fmla="*/ 1508036 h 3914871"/>
              <a:gd name="connsiteX8" fmla="*/ 3152219 w 3152219"/>
              <a:gd name="connsiteY8" fmla="*/ 3823431 h 3914871"/>
              <a:gd name="connsiteX9" fmla="*/ 91440 w 3152219"/>
              <a:gd name="connsiteY9" fmla="*/ 3914871 h 3914871"/>
              <a:gd name="connsiteX0" fmla="*/ 0 w 3152219"/>
              <a:gd name="connsiteY0" fmla="*/ 3823431 h 3823431"/>
              <a:gd name="connsiteX1" fmla="*/ 0 w 3152219"/>
              <a:gd name="connsiteY1" fmla="*/ 1508036 h 3823431"/>
              <a:gd name="connsiteX2" fmla="*/ 411685 w 3152219"/>
              <a:gd name="connsiteY2" fmla="*/ 629702 h 3823431"/>
              <a:gd name="connsiteX3" fmla="*/ 1435253 w 3152219"/>
              <a:gd name="connsiteY3" fmla="*/ 121231 h 3823431"/>
              <a:gd name="connsiteX4" fmla="*/ 1573526 w 3152219"/>
              <a:gd name="connsiteY4" fmla="*/ 0 h 3823431"/>
              <a:gd name="connsiteX5" fmla="*/ 1716965 w 3152219"/>
              <a:gd name="connsiteY5" fmla="*/ 121231 h 3823431"/>
              <a:gd name="connsiteX6" fmla="*/ 2740534 w 3152219"/>
              <a:gd name="connsiteY6" fmla="*/ 629702 h 3823431"/>
              <a:gd name="connsiteX7" fmla="*/ 3152219 w 3152219"/>
              <a:gd name="connsiteY7" fmla="*/ 1508036 h 3823431"/>
              <a:gd name="connsiteX8" fmla="*/ 3152219 w 3152219"/>
              <a:gd name="connsiteY8" fmla="*/ 3823431 h 382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219" h="3823431">
                <a:moveTo>
                  <a:pt x="0" y="3823431"/>
                </a:moveTo>
                <a:lnTo>
                  <a:pt x="0" y="1508036"/>
                </a:lnTo>
                <a:cubicBezTo>
                  <a:pt x="0" y="1054579"/>
                  <a:pt x="128650" y="827610"/>
                  <a:pt x="411685" y="629702"/>
                </a:cubicBezTo>
                <a:cubicBezTo>
                  <a:pt x="706031" y="459168"/>
                  <a:pt x="1092391" y="386186"/>
                  <a:pt x="1435253" y="121231"/>
                </a:cubicBezTo>
                <a:lnTo>
                  <a:pt x="1573526" y="0"/>
                </a:lnTo>
                <a:lnTo>
                  <a:pt x="1716965" y="121231"/>
                </a:lnTo>
                <a:cubicBezTo>
                  <a:pt x="2059826" y="386186"/>
                  <a:pt x="2446186" y="459168"/>
                  <a:pt x="2740534" y="629702"/>
                </a:cubicBezTo>
                <a:cubicBezTo>
                  <a:pt x="3023568" y="827610"/>
                  <a:pt x="3152219" y="1054579"/>
                  <a:pt x="3152219" y="1508036"/>
                </a:cubicBezTo>
                <a:lnTo>
                  <a:pt x="3152219" y="3823431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682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BA70735B0CA442AB39059197BE40EA" ma:contentTypeVersion="12" ma:contentTypeDescription="Opprett et nytt dokument." ma:contentTypeScope="" ma:versionID="0a07a52806c4b6a238d7bca0d9f30f8b">
  <xsd:schema xmlns:xsd="http://www.w3.org/2001/XMLSchema" xmlns:xs="http://www.w3.org/2001/XMLSchema" xmlns:p="http://schemas.microsoft.com/office/2006/metadata/properties" xmlns:ns3="c7fc884b-b5d5-4e9f-a750-ee7219c7892c" xmlns:ns4="e558d436-16ed-4d42-a85a-09997154a3b9" targetNamespace="http://schemas.microsoft.com/office/2006/metadata/properties" ma:root="true" ma:fieldsID="3682ae98cedb61e7527b7fb44bbd0f89" ns3:_="" ns4:_="">
    <xsd:import namespace="c7fc884b-b5d5-4e9f-a750-ee7219c7892c"/>
    <xsd:import namespace="e558d436-16ed-4d42-a85a-09997154a3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fc884b-b5d5-4e9f-a750-ee7219c789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8d436-16ed-4d42-a85a-09997154a3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for deling av tip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BBC5D0-F0CC-42F5-A509-C9C45D92745F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c7fc884b-b5d5-4e9f-a750-ee7219c7892c"/>
    <ds:schemaRef ds:uri="http://schemas.microsoft.com/office/infopath/2007/PartnerControls"/>
    <ds:schemaRef ds:uri="http://schemas.openxmlformats.org/package/2006/metadata/core-properties"/>
    <ds:schemaRef ds:uri="e558d436-16ed-4d42-a85a-09997154a3b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5A8B21-12A2-4E05-A0ED-38D81E806CFB}">
  <ds:schemaRefs>
    <ds:schemaRef ds:uri="c7fc884b-b5d5-4e9f-a750-ee7219c7892c"/>
    <ds:schemaRef ds:uri="e558d436-16ed-4d42-a85a-09997154a3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67CE995-3F6F-4B7F-B3C3-C8D51673C9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Goudy Old Style</vt:lpstr>
      <vt:lpstr>MarrakeshVTI</vt:lpstr>
      <vt:lpstr>Sammenhengen mellom minne og lagring</vt:lpstr>
      <vt:lpstr>Hva er minne</vt:lpstr>
      <vt:lpstr>Lagring/minnehierarkiet</vt:lpstr>
      <vt:lpstr>PowerPoint Presentation</vt:lpstr>
      <vt:lpstr>PowerPoint Presentation</vt:lpstr>
      <vt:lpstr>«Flash»-minne</vt:lpstr>
      <vt:lpstr>"Vanlig dataminne/RAM" (DDR)</vt:lpstr>
      <vt:lpstr>ECC</vt:lpstr>
      <vt:lpstr>Read-only memory (ROM)</vt:lpstr>
      <vt:lpstr>For forbrukere</vt:lpstr>
      <vt:lpstr>Takk for meg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 i en datamaskin</dc:title>
  <dc:creator>Tien Quoc Tran</dc:creator>
  <cp:lastModifiedBy>Tien Quoc Tran</cp:lastModifiedBy>
  <cp:revision>2</cp:revision>
  <dcterms:created xsi:type="dcterms:W3CDTF">2023-01-16T12:29:44Z</dcterms:created>
  <dcterms:modified xsi:type="dcterms:W3CDTF">2023-01-26T08:54:45Z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0x0101002EBA70735B0CA442AB39059197BE40EA</vt:lpwstr>
  </property>
</Properties>
</file>