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4"/>
  </p:notesMasterIdLst>
  <p:sldIdLst>
    <p:sldId id="256" r:id="rId3"/>
    <p:sldId id="279" r:id="rId4"/>
    <p:sldId id="260" r:id="rId5"/>
    <p:sldId id="261" r:id="rId6"/>
    <p:sldId id="258" r:id="rId7"/>
    <p:sldId id="263" r:id="rId8"/>
    <p:sldId id="264" r:id="rId9"/>
    <p:sldId id="262" r:id="rId10"/>
    <p:sldId id="278" r:id="rId11"/>
    <p:sldId id="293" r:id="rId12"/>
    <p:sldId id="280" r:id="rId13"/>
    <p:sldId id="283" r:id="rId14"/>
    <p:sldId id="285" r:id="rId15"/>
    <p:sldId id="286" r:id="rId16"/>
    <p:sldId id="289" r:id="rId17"/>
    <p:sldId id="292" r:id="rId18"/>
    <p:sldId id="269" r:id="rId19"/>
    <p:sldId id="271" r:id="rId20"/>
    <p:sldId id="299" r:id="rId21"/>
    <p:sldId id="298" r:id="rId22"/>
    <p:sldId id="276" r:id="rId23"/>
    <p:sldId id="297" r:id="rId24"/>
    <p:sldId id="296" r:id="rId25"/>
    <p:sldId id="272" r:id="rId26"/>
    <p:sldId id="295" r:id="rId27"/>
    <p:sldId id="274" r:id="rId28"/>
    <p:sldId id="273" r:id="rId29"/>
    <p:sldId id="294" r:id="rId30"/>
    <p:sldId id="300" r:id="rId31"/>
    <p:sldId id="27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333"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C03CB-2C0A-4778-9C94-FEFABF1BBC9D}"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2059B7A3-4995-462E-9CCF-751DFF37AAB8}">
      <dgm:prSet phldrT="[Text]"/>
      <dgm:spPr/>
      <dgm:t>
        <a:bodyPr/>
        <a:lstStyle/>
        <a:p>
          <a:r>
            <a:rPr lang="en-US" dirty="0"/>
            <a:t>Define Study and Research</a:t>
          </a:r>
        </a:p>
      </dgm:t>
    </dgm:pt>
    <dgm:pt modelId="{5A5ECE6A-E6B3-4341-A5DD-43270E0AD561}" type="parTrans" cxnId="{3749980C-CF4F-41B8-80EF-98DC03FB9C33}">
      <dgm:prSet/>
      <dgm:spPr/>
      <dgm:t>
        <a:bodyPr/>
        <a:lstStyle/>
        <a:p>
          <a:endParaRPr lang="en-US"/>
        </a:p>
      </dgm:t>
    </dgm:pt>
    <dgm:pt modelId="{A4847759-5348-44A2-9171-F9A887F29FF5}" type="sibTrans" cxnId="{3749980C-CF4F-41B8-80EF-98DC03FB9C33}">
      <dgm:prSet/>
      <dgm:spPr/>
      <dgm:t>
        <a:bodyPr/>
        <a:lstStyle/>
        <a:p>
          <a:endParaRPr lang="en-US"/>
        </a:p>
      </dgm:t>
    </dgm:pt>
    <dgm:pt modelId="{EF125D87-0CF6-400C-98E6-8AD552AF6CB9}">
      <dgm:prSet phldrT="[Text]"/>
      <dgm:spPr/>
      <dgm:t>
        <a:bodyPr/>
        <a:lstStyle/>
        <a:p>
          <a:r>
            <a:rPr lang="en-US" dirty="0"/>
            <a:t>Gather participants</a:t>
          </a:r>
        </a:p>
      </dgm:t>
    </dgm:pt>
    <dgm:pt modelId="{5032CCAB-E601-47D9-AA21-43B48758CAD4}" type="parTrans" cxnId="{1054B0BC-5931-4D49-AB10-BBAB694B2EB4}">
      <dgm:prSet/>
      <dgm:spPr/>
      <dgm:t>
        <a:bodyPr/>
        <a:lstStyle/>
        <a:p>
          <a:endParaRPr lang="en-US"/>
        </a:p>
      </dgm:t>
    </dgm:pt>
    <dgm:pt modelId="{F45C7689-3544-45FE-8902-7238649317E2}" type="sibTrans" cxnId="{1054B0BC-5931-4D49-AB10-BBAB694B2EB4}">
      <dgm:prSet/>
      <dgm:spPr/>
      <dgm:t>
        <a:bodyPr/>
        <a:lstStyle/>
        <a:p>
          <a:endParaRPr lang="en-US"/>
        </a:p>
      </dgm:t>
    </dgm:pt>
    <dgm:pt modelId="{05509A2B-5E85-49ED-83FC-4461EC4A1567}">
      <dgm:prSet phldrT="[Text]"/>
      <dgm:spPr/>
      <dgm:t>
        <a:bodyPr/>
        <a:lstStyle/>
        <a:p>
          <a:r>
            <a:rPr lang="en-US" dirty="0"/>
            <a:t>Perform Experiment</a:t>
          </a:r>
        </a:p>
      </dgm:t>
    </dgm:pt>
    <dgm:pt modelId="{838B3A0A-C9C6-4FF0-AEDC-6EA280B58ADC}" type="parTrans" cxnId="{81D1FEEB-15A0-4E1D-B325-34533D43CC0A}">
      <dgm:prSet/>
      <dgm:spPr/>
      <dgm:t>
        <a:bodyPr/>
        <a:lstStyle/>
        <a:p>
          <a:endParaRPr lang="en-US"/>
        </a:p>
      </dgm:t>
    </dgm:pt>
    <dgm:pt modelId="{EC1A71AC-A5CE-4049-BD84-3E6130F9CDA0}" type="sibTrans" cxnId="{81D1FEEB-15A0-4E1D-B325-34533D43CC0A}">
      <dgm:prSet/>
      <dgm:spPr/>
      <dgm:t>
        <a:bodyPr/>
        <a:lstStyle/>
        <a:p>
          <a:endParaRPr lang="en-US"/>
        </a:p>
      </dgm:t>
    </dgm:pt>
    <dgm:pt modelId="{932C0636-13D3-498D-8051-7639A2057FFF}">
      <dgm:prSet phldrT="[Text]"/>
      <dgm:spPr/>
      <dgm:t>
        <a:bodyPr/>
        <a:lstStyle/>
        <a:p>
          <a:r>
            <a:rPr lang="en-US" dirty="0"/>
            <a:t>Design Experiment</a:t>
          </a:r>
        </a:p>
      </dgm:t>
    </dgm:pt>
    <dgm:pt modelId="{081B305D-10FD-46D0-B637-ACD0E0933D6A}" type="parTrans" cxnId="{E9670A82-578F-45C6-8002-90D00C4914F7}">
      <dgm:prSet/>
      <dgm:spPr/>
      <dgm:t>
        <a:bodyPr/>
        <a:lstStyle/>
        <a:p>
          <a:endParaRPr lang="en-US"/>
        </a:p>
      </dgm:t>
    </dgm:pt>
    <dgm:pt modelId="{112E4B50-4114-4732-9ADA-43C2CA4F0A92}" type="sibTrans" cxnId="{E9670A82-578F-45C6-8002-90D00C4914F7}">
      <dgm:prSet/>
      <dgm:spPr/>
      <dgm:t>
        <a:bodyPr/>
        <a:lstStyle/>
        <a:p>
          <a:endParaRPr lang="en-US"/>
        </a:p>
      </dgm:t>
    </dgm:pt>
    <dgm:pt modelId="{FB55C854-4529-498D-B574-5A3F43A5C855}">
      <dgm:prSet phldrT="[Text]"/>
      <dgm:spPr/>
      <dgm:t>
        <a:bodyPr/>
        <a:lstStyle/>
        <a:p>
          <a:r>
            <a:rPr lang="en-US" dirty="0"/>
            <a:t>Collect and Analyze Data</a:t>
          </a:r>
        </a:p>
      </dgm:t>
    </dgm:pt>
    <dgm:pt modelId="{E79D1EC4-662E-451C-83DD-4911839B803C}" type="parTrans" cxnId="{06E90E8A-970D-4520-9DB3-4FA7A526AAC5}">
      <dgm:prSet/>
      <dgm:spPr/>
      <dgm:t>
        <a:bodyPr/>
        <a:lstStyle/>
        <a:p>
          <a:endParaRPr lang="en-US"/>
        </a:p>
      </dgm:t>
    </dgm:pt>
    <dgm:pt modelId="{155B43D0-B17D-41C0-9CB1-34BB5AB97E70}" type="sibTrans" cxnId="{06E90E8A-970D-4520-9DB3-4FA7A526AAC5}">
      <dgm:prSet/>
      <dgm:spPr/>
      <dgm:t>
        <a:bodyPr/>
        <a:lstStyle/>
        <a:p>
          <a:endParaRPr lang="en-US"/>
        </a:p>
      </dgm:t>
    </dgm:pt>
    <dgm:pt modelId="{2BE133B8-AA4B-44E6-B432-85AF2CDFDE07}">
      <dgm:prSet phldrT="[Text]"/>
      <dgm:spPr/>
      <dgm:t>
        <a:bodyPr/>
        <a:lstStyle/>
        <a:p>
          <a:endParaRPr lang="en-US"/>
        </a:p>
      </dgm:t>
    </dgm:pt>
    <dgm:pt modelId="{636ED8DF-44D5-4DA1-A716-5AB8B3A88591}" type="parTrans" cxnId="{DB010B62-CB58-4A7D-9E4B-55ACE71A4B30}">
      <dgm:prSet/>
      <dgm:spPr/>
      <dgm:t>
        <a:bodyPr/>
        <a:lstStyle/>
        <a:p>
          <a:endParaRPr lang="en-US"/>
        </a:p>
      </dgm:t>
    </dgm:pt>
    <dgm:pt modelId="{667BAA85-F5CA-471D-9537-C36A37080952}" type="sibTrans" cxnId="{DB010B62-CB58-4A7D-9E4B-55ACE71A4B30}">
      <dgm:prSet/>
      <dgm:spPr/>
      <dgm:t>
        <a:bodyPr/>
        <a:lstStyle/>
        <a:p>
          <a:endParaRPr lang="en-US"/>
        </a:p>
      </dgm:t>
    </dgm:pt>
    <dgm:pt modelId="{98355FA3-E123-445A-A4A8-5480D6FA2C56}" type="pres">
      <dgm:prSet presAssocID="{DFBC03CB-2C0A-4778-9C94-FEFABF1BBC9D}" presName="outerComposite" presStyleCnt="0">
        <dgm:presLayoutVars>
          <dgm:chMax val="5"/>
          <dgm:dir/>
          <dgm:resizeHandles val="exact"/>
        </dgm:presLayoutVars>
      </dgm:prSet>
      <dgm:spPr/>
    </dgm:pt>
    <dgm:pt modelId="{F055E63B-BA70-4311-8097-455DAEB01636}" type="pres">
      <dgm:prSet presAssocID="{DFBC03CB-2C0A-4778-9C94-FEFABF1BBC9D}" presName="dummyMaxCanvas" presStyleCnt="0">
        <dgm:presLayoutVars/>
      </dgm:prSet>
      <dgm:spPr/>
    </dgm:pt>
    <dgm:pt modelId="{D7EE38F0-A1DA-4692-BC5D-9B16D811A715}" type="pres">
      <dgm:prSet presAssocID="{DFBC03CB-2C0A-4778-9C94-FEFABF1BBC9D}" presName="FiveNodes_1" presStyleLbl="node1" presStyleIdx="0" presStyleCnt="5">
        <dgm:presLayoutVars>
          <dgm:bulletEnabled val="1"/>
        </dgm:presLayoutVars>
      </dgm:prSet>
      <dgm:spPr/>
    </dgm:pt>
    <dgm:pt modelId="{18AC02F5-FD09-46CB-A4D7-CE1F21F41A9B}" type="pres">
      <dgm:prSet presAssocID="{DFBC03CB-2C0A-4778-9C94-FEFABF1BBC9D}" presName="FiveNodes_2" presStyleLbl="node1" presStyleIdx="1" presStyleCnt="5">
        <dgm:presLayoutVars>
          <dgm:bulletEnabled val="1"/>
        </dgm:presLayoutVars>
      </dgm:prSet>
      <dgm:spPr/>
    </dgm:pt>
    <dgm:pt modelId="{D34C496F-1D9E-4F2A-BAEE-DF2567F85D75}" type="pres">
      <dgm:prSet presAssocID="{DFBC03CB-2C0A-4778-9C94-FEFABF1BBC9D}" presName="FiveNodes_3" presStyleLbl="node1" presStyleIdx="2" presStyleCnt="5">
        <dgm:presLayoutVars>
          <dgm:bulletEnabled val="1"/>
        </dgm:presLayoutVars>
      </dgm:prSet>
      <dgm:spPr/>
    </dgm:pt>
    <dgm:pt modelId="{A8F8E2AC-8D0C-4140-B7AD-9C7BAE50D69F}" type="pres">
      <dgm:prSet presAssocID="{DFBC03CB-2C0A-4778-9C94-FEFABF1BBC9D}" presName="FiveNodes_4" presStyleLbl="node1" presStyleIdx="3" presStyleCnt="5">
        <dgm:presLayoutVars>
          <dgm:bulletEnabled val="1"/>
        </dgm:presLayoutVars>
      </dgm:prSet>
      <dgm:spPr/>
    </dgm:pt>
    <dgm:pt modelId="{5403E533-92C7-43CE-9D48-70BF9EFD37EF}" type="pres">
      <dgm:prSet presAssocID="{DFBC03CB-2C0A-4778-9C94-FEFABF1BBC9D}" presName="FiveNodes_5" presStyleLbl="node1" presStyleIdx="4" presStyleCnt="5">
        <dgm:presLayoutVars>
          <dgm:bulletEnabled val="1"/>
        </dgm:presLayoutVars>
      </dgm:prSet>
      <dgm:spPr/>
    </dgm:pt>
    <dgm:pt modelId="{9FBC134F-6271-4F56-9DC9-3B097F390546}" type="pres">
      <dgm:prSet presAssocID="{DFBC03CB-2C0A-4778-9C94-FEFABF1BBC9D}" presName="FiveConn_1-2" presStyleLbl="fgAccFollowNode1" presStyleIdx="0" presStyleCnt="4">
        <dgm:presLayoutVars>
          <dgm:bulletEnabled val="1"/>
        </dgm:presLayoutVars>
      </dgm:prSet>
      <dgm:spPr/>
    </dgm:pt>
    <dgm:pt modelId="{DE917486-AF87-4EC9-AB41-FCA6F40216CC}" type="pres">
      <dgm:prSet presAssocID="{DFBC03CB-2C0A-4778-9C94-FEFABF1BBC9D}" presName="FiveConn_2-3" presStyleLbl="fgAccFollowNode1" presStyleIdx="1" presStyleCnt="4">
        <dgm:presLayoutVars>
          <dgm:bulletEnabled val="1"/>
        </dgm:presLayoutVars>
      </dgm:prSet>
      <dgm:spPr/>
    </dgm:pt>
    <dgm:pt modelId="{D98A4BE7-F272-436A-A2D3-FEE826981960}" type="pres">
      <dgm:prSet presAssocID="{DFBC03CB-2C0A-4778-9C94-FEFABF1BBC9D}" presName="FiveConn_3-4" presStyleLbl="fgAccFollowNode1" presStyleIdx="2" presStyleCnt="4">
        <dgm:presLayoutVars>
          <dgm:bulletEnabled val="1"/>
        </dgm:presLayoutVars>
      </dgm:prSet>
      <dgm:spPr/>
    </dgm:pt>
    <dgm:pt modelId="{856CBC53-0793-4F2E-A5C7-EFD8DA2A1944}" type="pres">
      <dgm:prSet presAssocID="{DFBC03CB-2C0A-4778-9C94-FEFABF1BBC9D}" presName="FiveConn_4-5" presStyleLbl="fgAccFollowNode1" presStyleIdx="3" presStyleCnt="4">
        <dgm:presLayoutVars>
          <dgm:bulletEnabled val="1"/>
        </dgm:presLayoutVars>
      </dgm:prSet>
      <dgm:spPr/>
    </dgm:pt>
    <dgm:pt modelId="{44CF77D9-84BC-4088-BBA0-9DAC26EB7234}" type="pres">
      <dgm:prSet presAssocID="{DFBC03CB-2C0A-4778-9C94-FEFABF1BBC9D}" presName="FiveNodes_1_text" presStyleLbl="node1" presStyleIdx="4" presStyleCnt="5">
        <dgm:presLayoutVars>
          <dgm:bulletEnabled val="1"/>
        </dgm:presLayoutVars>
      </dgm:prSet>
      <dgm:spPr/>
    </dgm:pt>
    <dgm:pt modelId="{A028DF08-B8A3-46F5-97EE-69B2464CF52A}" type="pres">
      <dgm:prSet presAssocID="{DFBC03CB-2C0A-4778-9C94-FEFABF1BBC9D}" presName="FiveNodes_2_text" presStyleLbl="node1" presStyleIdx="4" presStyleCnt="5">
        <dgm:presLayoutVars>
          <dgm:bulletEnabled val="1"/>
        </dgm:presLayoutVars>
      </dgm:prSet>
      <dgm:spPr/>
    </dgm:pt>
    <dgm:pt modelId="{0D25D8DE-2946-4884-BB84-07A91CB63B9E}" type="pres">
      <dgm:prSet presAssocID="{DFBC03CB-2C0A-4778-9C94-FEFABF1BBC9D}" presName="FiveNodes_3_text" presStyleLbl="node1" presStyleIdx="4" presStyleCnt="5">
        <dgm:presLayoutVars>
          <dgm:bulletEnabled val="1"/>
        </dgm:presLayoutVars>
      </dgm:prSet>
      <dgm:spPr/>
    </dgm:pt>
    <dgm:pt modelId="{436E51B0-33B1-44CF-A7D3-2D3FA3B82445}" type="pres">
      <dgm:prSet presAssocID="{DFBC03CB-2C0A-4778-9C94-FEFABF1BBC9D}" presName="FiveNodes_4_text" presStyleLbl="node1" presStyleIdx="4" presStyleCnt="5">
        <dgm:presLayoutVars>
          <dgm:bulletEnabled val="1"/>
        </dgm:presLayoutVars>
      </dgm:prSet>
      <dgm:spPr/>
    </dgm:pt>
    <dgm:pt modelId="{7645333C-D500-4DC1-AE15-27E0FBCC9396}" type="pres">
      <dgm:prSet presAssocID="{DFBC03CB-2C0A-4778-9C94-FEFABF1BBC9D}" presName="FiveNodes_5_text" presStyleLbl="node1" presStyleIdx="4" presStyleCnt="5">
        <dgm:presLayoutVars>
          <dgm:bulletEnabled val="1"/>
        </dgm:presLayoutVars>
      </dgm:prSet>
      <dgm:spPr/>
    </dgm:pt>
  </dgm:ptLst>
  <dgm:cxnLst>
    <dgm:cxn modelId="{6A84B806-63C1-44A1-912A-DE2181994D5F}" type="presOf" srcId="{2059B7A3-4995-462E-9CCF-751DFF37AAB8}" destId="{44CF77D9-84BC-4088-BBA0-9DAC26EB7234}" srcOrd="1" destOrd="0" presId="urn:microsoft.com/office/officeart/2005/8/layout/vProcess5"/>
    <dgm:cxn modelId="{3749980C-CF4F-41B8-80EF-98DC03FB9C33}" srcId="{DFBC03CB-2C0A-4778-9C94-FEFABF1BBC9D}" destId="{2059B7A3-4995-462E-9CCF-751DFF37AAB8}" srcOrd="0" destOrd="0" parTransId="{5A5ECE6A-E6B3-4341-A5DD-43270E0AD561}" sibTransId="{A4847759-5348-44A2-9171-F9A887F29FF5}"/>
    <dgm:cxn modelId="{FBA29817-C9BE-42F9-B817-E54380920352}" type="presOf" srcId="{EF125D87-0CF6-400C-98E6-8AD552AF6CB9}" destId="{D34C496F-1D9E-4F2A-BAEE-DF2567F85D75}" srcOrd="0" destOrd="0" presId="urn:microsoft.com/office/officeart/2005/8/layout/vProcess5"/>
    <dgm:cxn modelId="{E95DC41B-3843-42A1-AD84-6B7C6EE39DD3}" type="presOf" srcId="{EC1A71AC-A5CE-4049-BD84-3E6130F9CDA0}" destId="{856CBC53-0793-4F2E-A5C7-EFD8DA2A1944}" srcOrd="0" destOrd="0" presId="urn:microsoft.com/office/officeart/2005/8/layout/vProcess5"/>
    <dgm:cxn modelId="{71FD655E-9E57-4177-A4FB-B146AA1790B2}" type="presOf" srcId="{A4847759-5348-44A2-9171-F9A887F29FF5}" destId="{9FBC134F-6271-4F56-9DC9-3B097F390546}" srcOrd="0" destOrd="0" presId="urn:microsoft.com/office/officeart/2005/8/layout/vProcess5"/>
    <dgm:cxn modelId="{DB010B62-CB58-4A7D-9E4B-55ACE71A4B30}" srcId="{DFBC03CB-2C0A-4778-9C94-FEFABF1BBC9D}" destId="{2BE133B8-AA4B-44E6-B432-85AF2CDFDE07}" srcOrd="5" destOrd="0" parTransId="{636ED8DF-44D5-4DA1-A716-5AB8B3A88591}" sibTransId="{667BAA85-F5CA-471D-9537-C36A37080952}"/>
    <dgm:cxn modelId="{31C0D04D-6945-477E-9E43-4CC941A64C1C}" type="presOf" srcId="{FB55C854-4529-498D-B574-5A3F43A5C855}" destId="{7645333C-D500-4DC1-AE15-27E0FBCC9396}" srcOrd="1" destOrd="0" presId="urn:microsoft.com/office/officeart/2005/8/layout/vProcess5"/>
    <dgm:cxn modelId="{58A92F56-47BE-4F91-8C30-6D487D2E3A91}" type="presOf" srcId="{EF125D87-0CF6-400C-98E6-8AD552AF6CB9}" destId="{0D25D8DE-2946-4884-BB84-07A91CB63B9E}" srcOrd="1" destOrd="0" presId="urn:microsoft.com/office/officeart/2005/8/layout/vProcess5"/>
    <dgm:cxn modelId="{AA066E77-6048-4400-A4CB-E450267ABD68}" type="presOf" srcId="{05509A2B-5E85-49ED-83FC-4461EC4A1567}" destId="{436E51B0-33B1-44CF-A7D3-2D3FA3B82445}" srcOrd="1" destOrd="0" presId="urn:microsoft.com/office/officeart/2005/8/layout/vProcess5"/>
    <dgm:cxn modelId="{944D845A-B20B-4D99-9659-ECF0805B06D3}" type="presOf" srcId="{05509A2B-5E85-49ED-83FC-4461EC4A1567}" destId="{A8F8E2AC-8D0C-4140-B7AD-9C7BAE50D69F}" srcOrd="0" destOrd="0" presId="urn:microsoft.com/office/officeart/2005/8/layout/vProcess5"/>
    <dgm:cxn modelId="{502BD57E-8D96-4032-A622-ABAE8DB75036}" type="presOf" srcId="{2059B7A3-4995-462E-9CCF-751DFF37AAB8}" destId="{D7EE38F0-A1DA-4692-BC5D-9B16D811A715}" srcOrd="0" destOrd="0" presId="urn:microsoft.com/office/officeart/2005/8/layout/vProcess5"/>
    <dgm:cxn modelId="{E9670A82-578F-45C6-8002-90D00C4914F7}" srcId="{DFBC03CB-2C0A-4778-9C94-FEFABF1BBC9D}" destId="{932C0636-13D3-498D-8051-7639A2057FFF}" srcOrd="1" destOrd="0" parTransId="{081B305D-10FD-46D0-B637-ACD0E0933D6A}" sibTransId="{112E4B50-4114-4732-9ADA-43C2CA4F0A92}"/>
    <dgm:cxn modelId="{06E90E8A-970D-4520-9DB3-4FA7A526AAC5}" srcId="{DFBC03CB-2C0A-4778-9C94-FEFABF1BBC9D}" destId="{FB55C854-4529-498D-B574-5A3F43A5C855}" srcOrd="4" destOrd="0" parTransId="{E79D1EC4-662E-451C-83DD-4911839B803C}" sibTransId="{155B43D0-B17D-41C0-9CB1-34BB5AB97E70}"/>
    <dgm:cxn modelId="{106E2CA3-2DAF-40CC-8291-29E6B53A31AF}" type="presOf" srcId="{DFBC03CB-2C0A-4778-9C94-FEFABF1BBC9D}" destId="{98355FA3-E123-445A-A4A8-5480D6FA2C56}" srcOrd="0" destOrd="0" presId="urn:microsoft.com/office/officeart/2005/8/layout/vProcess5"/>
    <dgm:cxn modelId="{B25D3CAB-ACD5-4EB6-A951-80A871203C73}" type="presOf" srcId="{932C0636-13D3-498D-8051-7639A2057FFF}" destId="{18AC02F5-FD09-46CB-A4D7-CE1F21F41A9B}" srcOrd="0" destOrd="0" presId="urn:microsoft.com/office/officeart/2005/8/layout/vProcess5"/>
    <dgm:cxn modelId="{E68E73B0-1587-424E-B3CE-883770F063EE}" type="presOf" srcId="{FB55C854-4529-498D-B574-5A3F43A5C855}" destId="{5403E533-92C7-43CE-9D48-70BF9EFD37EF}" srcOrd="0" destOrd="0" presId="urn:microsoft.com/office/officeart/2005/8/layout/vProcess5"/>
    <dgm:cxn modelId="{1054B0BC-5931-4D49-AB10-BBAB694B2EB4}" srcId="{DFBC03CB-2C0A-4778-9C94-FEFABF1BBC9D}" destId="{EF125D87-0CF6-400C-98E6-8AD552AF6CB9}" srcOrd="2" destOrd="0" parTransId="{5032CCAB-E601-47D9-AA21-43B48758CAD4}" sibTransId="{F45C7689-3544-45FE-8902-7238649317E2}"/>
    <dgm:cxn modelId="{3164A6CE-647E-4A34-B245-F9DE30644425}" type="presOf" srcId="{112E4B50-4114-4732-9ADA-43C2CA4F0A92}" destId="{DE917486-AF87-4EC9-AB41-FCA6F40216CC}" srcOrd="0" destOrd="0" presId="urn:microsoft.com/office/officeart/2005/8/layout/vProcess5"/>
    <dgm:cxn modelId="{81D1FEEB-15A0-4E1D-B325-34533D43CC0A}" srcId="{DFBC03CB-2C0A-4778-9C94-FEFABF1BBC9D}" destId="{05509A2B-5E85-49ED-83FC-4461EC4A1567}" srcOrd="3" destOrd="0" parTransId="{838B3A0A-C9C6-4FF0-AEDC-6EA280B58ADC}" sibTransId="{EC1A71AC-A5CE-4049-BD84-3E6130F9CDA0}"/>
    <dgm:cxn modelId="{380C8BEC-0FF3-4F70-B078-B10F1F423FE1}" type="presOf" srcId="{F45C7689-3544-45FE-8902-7238649317E2}" destId="{D98A4BE7-F272-436A-A2D3-FEE826981960}" srcOrd="0" destOrd="0" presId="urn:microsoft.com/office/officeart/2005/8/layout/vProcess5"/>
    <dgm:cxn modelId="{483773EE-279B-4499-BDCD-DD2E718F707B}" type="presOf" srcId="{932C0636-13D3-498D-8051-7639A2057FFF}" destId="{A028DF08-B8A3-46F5-97EE-69B2464CF52A}" srcOrd="1" destOrd="0" presId="urn:microsoft.com/office/officeart/2005/8/layout/vProcess5"/>
    <dgm:cxn modelId="{4EAFCA11-30FD-46A0-ABFD-8A768919A8AB}" type="presParOf" srcId="{98355FA3-E123-445A-A4A8-5480D6FA2C56}" destId="{F055E63B-BA70-4311-8097-455DAEB01636}" srcOrd="0" destOrd="0" presId="urn:microsoft.com/office/officeart/2005/8/layout/vProcess5"/>
    <dgm:cxn modelId="{A777FBAF-FBFF-4AC8-966C-05A7818FC3FF}" type="presParOf" srcId="{98355FA3-E123-445A-A4A8-5480D6FA2C56}" destId="{D7EE38F0-A1DA-4692-BC5D-9B16D811A715}" srcOrd="1" destOrd="0" presId="urn:microsoft.com/office/officeart/2005/8/layout/vProcess5"/>
    <dgm:cxn modelId="{7CA473CF-169A-4709-ABD9-5CF3401639D9}" type="presParOf" srcId="{98355FA3-E123-445A-A4A8-5480D6FA2C56}" destId="{18AC02F5-FD09-46CB-A4D7-CE1F21F41A9B}" srcOrd="2" destOrd="0" presId="urn:microsoft.com/office/officeart/2005/8/layout/vProcess5"/>
    <dgm:cxn modelId="{46F58639-FC60-49D7-B9E6-F057D76383BE}" type="presParOf" srcId="{98355FA3-E123-445A-A4A8-5480D6FA2C56}" destId="{D34C496F-1D9E-4F2A-BAEE-DF2567F85D75}" srcOrd="3" destOrd="0" presId="urn:microsoft.com/office/officeart/2005/8/layout/vProcess5"/>
    <dgm:cxn modelId="{FA6E7A6D-10AB-45FA-BAD4-EF59BCDC21FA}" type="presParOf" srcId="{98355FA3-E123-445A-A4A8-5480D6FA2C56}" destId="{A8F8E2AC-8D0C-4140-B7AD-9C7BAE50D69F}" srcOrd="4" destOrd="0" presId="urn:microsoft.com/office/officeart/2005/8/layout/vProcess5"/>
    <dgm:cxn modelId="{58ECD902-A00D-4CFE-B6C1-52CEFDF22F1E}" type="presParOf" srcId="{98355FA3-E123-445A-A4A8-5480D6FA2C56}" destId="{5403E533-92C7-43CE-9D48-70BF9EFD37EF}" srcOrd="5" destOrd="0" presId="urn:microsoft.com/office/officeart/2005/8/layout/vProcess5"/>
    <dgm:cxn modelId="{4085506A-AB55-4964-B3AA-72C6E2A74203}" type="presParOf" srcId="{98355FA3-E123-445A-A4A8-5480D6FA2C56}" destId="{9FBC134F-6271-4F56-9DC9-3B097F390546}" srcOrd="6" destOrd="0" presId="urn:microsoft.com/office/officeart/2005/8/layout/vProcess5"/>
    <dgm:cxn modelId="{20EA78F7-745F-466A-961B-D2F1819D6696}" type="presParOf" srcId="{98355FA3-E123-445A-A4A8-5480D6FA2C56}" destId="{DE917486-AF87-4EC9-AB41-FCA6F40216CC}" srcOrd="7" destOrd="0" presId="urn:microsoft.com/office/officeart/2005/8/layout/vProcess5"/>
    <dgm:cxn modelId="{0D1F4331-3833-41F9-B388-E344286EBA6A}" type="presParOf" srcId="{98355FA3-E123-445A-A4A8-5480D6FA2C56}" destId="{D98A4BE7-F272-436A-A2D3-FEE826981960}" srcOrd="8" destOrd="0" presId="urn:microsoft.com/office/officeart/2005/8/layout/vProcess5"/>
    <dgm:cxn modelId="{ED0A5925-06CB-4034-8869-BB7B32F80F52}" type="presParOf" srcId="{98355FA3-E123-445A-A4A8-5480D6FA2C56}" destId="{856CBC53-0793-4F2E-A5C7-EFD8DA2A1944}" srcOrd="9" destOrd="0" presId="urn:microsoft.com/office/officeart/2005/8/layout/vProcess5"/>
    <dgm:cxn modelId="{137ACBA3-E9E0-4E3F-B401-85DCA4DCD7C1}" type="presParOf" srcId="{98355FA3-E123-445A-A4A8-5480D6FA2C56}" destId="{44CF77D9-84BC-4088-BBA0-9DAC26EB7234}" srcOrd="10" destOrd="0" presId="urn:microsoft.com/office/officeart/2005/8/layout/vProcess5"/>
    <dgm:cxn modelId="{A3B96434-7287-45BA-AEEC-A761F790908E}" type="presParOf" srcId="{98355FA3-E123-445A-A4A8-5480D6FA2C56}" destId="{A028DF08-B8A3-46F5-97EE-69B2464CF52A}" srcOrd="11" destOrd="0" presId="urn:microsoft.com/office/officeart/2005/8/layout/vProcess5"/>
    <dgm:cxn modelId="{3F74257F-0F38-424C-A921-362B3A505BB2}" type="presParOf" srcId="{98355FA3-E123-445A-A4A8-5480D6FA2C56}" destId="{0D25D8DE-2946-4884-BB84-07A91CB63B9E}" srcOrd="12" destOrd="0" presId="urn:microsoft.com/office/officeart/2005/8/layout/vProcess5"/>
    <dgm:cxn modelId="{CA136BD1-8BF3-4DC0-AFF9-CEBD4E58946E}" type="presParOf" srcId="{98355FA3-E123-445A-A4A8-5480D6FA2C56}" destId="{436E51B0-33B1-44CF-A7D3-2D3FA3B82445}" srcOrd="13" destOrd="0" presId="urn:microsoft.com/office/officeart/2005/8/layout/vProcess5"/>
    <dgm:cxn modelId="{C88C5025-A2D9-4A3E-882F-C37AE75D88F4}" type="presParOf" srcId="{98355FA3-E123-445A-A4A8-5480D6FA2C56}" destId="{7645333C-D500-4DC1-AE15-27E0FBCC939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B21A2F-302B-431B-BC3F-2E7A9EE65C51}" type="doc">
      <dgm:prSet loTypeId="urn:microsoft.com/office/officeart/2005/8/layout/hProcess9" loCatId="process" qsTypeId="urn:microsoft.com/office/officeart/2005/8/quickstyle/simple1" qsCatId="simple" csTypeId="urn:microsoft.com/office/officeart/2005/8/colors/accent1_2" csCatId="accent1" phldr="1"/>
      <dgm:spPr/>
    </dgm:pt>
    <dgm:pt modelId="{B6F749F9-20D0-418F-8F9E-27C401E8B0DA}">
      <dgm:prSet phldrT="[Text]"/>
      <dgm:spPr/>
      <dgm:t>
        <a:bodyPr/>
        <a:lstStyle/>
        <a:p>
          <a:r>
            <a:rPr lang="en-US" dirty="0"/>
            <a:t>Introduction</a:t>
          </a:r>
        </a:p>
      </dgm:t>
    </dgm:pt>
    <dgm:pt modelId="{2D02C89D-4D37-4014-86F7-90E2FE827B63}" type="parTrans" cxnId="{D754A3A1-5D19-4C6C-B0F9-3090930576C8}">
      <dgm:prSet/>
      <dgm:spPr/>
      <dgm:t>
        <a:bodyPr/>
        <a:lstStyle/>
        <a:p>
          <a:endParaRPr lang="en-US"/>
        </a:p>
      </dgm:t>
    </dgm:pt>
    <dgm:pt modelId="{48EF5B36-FA0B-4C44-B5A4-7610E4A90C13}" type="sibTrans" cxnId="{D754A3A1-5D19-4C6C-B0F9-3090930576C8}">
      <dgm:prSet/>
      <dgm:spPr/>
      <dgm:t>
        <a:bodyPr/>
        <a:lstStyle/>
        <a:p>
          <a:endParaRPr lang="en-US"/>
        </a:p>
      </dgm:t>
    </dgm:pt>
    <dgm:pt modelId="{4262DBCC-E7DF-4AA1-80E6-B22E6BE57D7F}">
      <dgm:prSet phldrT="[Text]"/>
      <dgm:spPr/>
      <dgm:t>
        <a:bodyPr/>
        <a:lstStyle/>
        <a:p>
          <a:r>
            <a:rPr lang="en-US" dirty="0"/>
            <a:t>Practice Trial</a:t>
          </a:r>
        </a:p>
      </dgm:t>
    </dgm:pt>
    <dgm:pt modelId="{63F6B504-440D-4BB1-AEB6-4574F6C3895B}" type="parTrans" cxnId="{24EC307A-839C-4892-8FD8-7EB2120A46F1}">
      <dgm:prSet/>
      <dgm:spPr/>
      <dgm:t>
        <a:bodyPr/>
        <a:lstStyle/>
        <a:p>
          <a:endParaRPr lang="en-US"/>
        </a:p>
      </dgm:t>
    </dgm:pt>
    <dgm:pt modelId="{A6B8AD55-00BA-4FCB-8664-FBF7EAB9EBFB}" type="sibTrans" cxnId="{24EC307A-839C-4892-8FD8-7EB2120A46F1}">
      <dgm:prSet/>
      <dgm:spPr/>
      <dgm:t>
        <a:bodyPr/>
        <a:lstStyle/>
        <a:p>
          <a:endParaRPr lang="en-US"/>
        </a:p>
      </dgm:t>
    </dgm:pt>
    <dgm:pt modelId="{441B88FF-317D-47DC-821F-E1633CD22154}">
      <dgm:prSet phldrT="[Text]"/>
      <dgm:spPr/>
      <dgm:t>
        <a:bodyPr/>
        <a:lstStyle/>
        <a:p>
          <a:r>
            <a:rPr lang="en-US" dirty="0"/>
            <a:t>Pre Survey</a:t>
          </a:r>
        </a:p>
      </dgm:t>
    </dgm:pt>
    <dgm:pt modelId="{4013C214-B874-465B-B568-4B620614573D}" type="parTrans" cxnId="{1AFEC067-F149-4D6E-BF5B-6A4F47E37015}">
      <dgm:prSet/>
      <dgm:spPr/>
      <dgm:t>
        <a:bodyPr/>
        <a:lstStyle/>
        <a:p>
          <a:endParaRPr lang="en-US"/>
        </a:p>
      </dgm:t>
    </dgm:pt>
    <dgm:pt modelId="{E489B47B-5F42-4011-B804-123A7B2AA900}" type="sibTrans" cxnId="{1AFEC067-F149-4D6E-BF5B-6A4F47E37015}">
      <dgm:prSet/>
      <dgm:spPr/>
      <dgm:t>
        <a:bodyPr/>
        <a:lstStyle/>
        <a:p>
          <a:endParaRPr lang="en-US"/>
        </a:p>
      </dgm:t>
    </dgm:pt>
    <dgm:pt modelId="{73764179-54EC-4AF6-B827-4E59EB5B4C72}">
      <dgm:prSet phldrT="[Text]"/>
      <dgm:spPr/>
      <dgm:t>
        <a:bodyPr/>
        <a:lstStyle/>
        <a:p>
          <a:r>
            <a:rPr lang="en-US" dirty="0"/>
            <a:t>Experiment</a:t>
          </a:r>
          <a:br>
            <a:rPr lang="en-US" dirty="0"/>
          </a:br>
          <a:r>
            <a:rPr lang="en-US" dirty="0"/>
            <a:t>Article A</a:t>
          </a:r>
        </a:p>
      </dgm:t>
    </dgm:pt>
    <dgm:pt modelId="{DF5969A7-56C0-4C06-B65E-4044390BE1DE}" type="parTrans" cxnId="{7FB35470-817B-47C1-84BB-4A94625A3B20}">
      <dgm:prSet/>
      <dgm:spPr/>
      <dgm:t>
        <a:bodyPr/>
        <a:lstStyle/>
        <a:p>
          <a:endParaRPr lang="en-US"/>
        </a:p>
      </dgm:t>
    </dgm:pt>
    <dgm:pt modelId="{5422756A-DD45-45E2-8442-6A1EB89560D2}" type="sibTrans" cxnId="{7FB35470-817B-47C1-84BB-4A94625A3B20}">
      <dgm:prSet/>
      <dgm:spPr/>
      <dgm:t>
        <a:bodyPr/>
        <a:lstStyle/>
        <a:p>
          <a:endParaRPr lang="en-US"/>
        </a:p>
      </dgm:t>
    </dgm:pt>
    <dgm:pt modelId="{7DFEF93B-DE9E-4D76-9DB2-B8D840F87B81}">
      <dgm:prSet phldrT="[Text]"/>
      <dgm:spPr/>
      <dgm:t>
        <a:bodyPr/>
        <a:lstStyle/>
        <a:p>
          <a:r>
            <a:rPr lang="en-US" dirty="0"/>
            <a:t>Distractor</a:t>
          </a:r>
        </a:p>
      </dgm:t>
    </dgm:pt>
    <dgm:pt modelId="{F9FAE5A2-8555-4590-A755-88E65B619E6F}" type="parTrans" cxnId="{1012BCEC-32B9-4D98-9094-DF0476626737}">
      <dgm:prSet/>
      <dgm:spPr/>
      <dgm:t>
        <a:bodyPr/>
        <a:lstStyle/>
        <a:p>
          <a:endParaRPr lang="en-US"/>
        </a:p>
      </dgm:t>
    </dgm:pt>
    <dgm:pt modelId="{5428A836-6463-4444-B9C5-1E21908D2369}" type="sibTrans" cxnId="{1012BCEC-32B9-4D98-9094-DF0476626737}">
      <dgm:prSet/>
      <dgm:spPr/>
      <dgm:t>
        <a:bodyPr/>
        <a:lstStyle/>
        <a:p>
          <a:endParaRPr lang="en-US"/>
        </a:p>
      </dgm:t>
    </dgm:pt>
    <dgm:pt modelId="{B7742B1A-6054-43B5-BE8E-3CEFDCAD1A33}">
      <dgm:prSet phldrT="[Text]"/>
      <dgm:spPr/>
      <dgm:t>
        <a:bodyPr/>
        <a:lstStyle/>
        <a:p>
          <a:r>
            <a:rPr lang="en-US" dirty="0"/>
            <a:t>Experiment</a:t>
          </a:r>
          <a:br>
            <a:rPr lang="en-US" dirty="0"/>
          </a:br>
          <a:r>
            <a:rPr lang="en-US" dirty="0"/>
            <a:t>Article B</a:t>
          </a:r>
        </a:p>
      </dgm:t>
    </dgm:pt>
    <dgm:pt modelId="{06BA8F21-B93B-47D2-92ED-C9ADF4CD49F0}" type="parTrans" cxnId="{D71A8D1C-0A08-4C1C-9910-CDB6006F489C}">
      <dgm:prSet/>
      <dgm:spPr/>
      <dgm:t>
        <a:bodyPr/>
        <a:lstStyle/>
        <a:p>
          <a:endParaRPr lang="en-US"/>
        </a:p>
      </dgm:t>
    </dgm:pt>
    <dgm:pt modelId="{7770747D-E18D-4565-9055-BAE87E45B303}" type="sibTrans" cxnId="{D71A8D1C-0A08-4C1C-9910-CDB6006F489C}">
      <dgm:prSet/>
      <dgm:spPr/>
      <dgm:t>
        <a:bodyPr/>
        <a:lstStyle/>
        <a:p>
          <a:endParaRPr lang="en-US"/>
        </a:p>
      </dgm:t>
    </dgm:pt>
    <dgm:pt modelId="{28DE45EA-F515-4750-8F81-942B446A8361}">
      <dgm:prSet phldrT="[Text]"/>
      <dgm:spPr/>
      <dgm:t>
        <a:bodyPr/>
        <a:lstStyle/>
        <a:p>
          <a:r>
            <a:rPr lang="en-US" dirty="0"/>
            <a:t>Post Survey 1</a:t>
          </a:r>
        </a:p>
      </dgm:t>
    </dgm:pt>
    <dgm:pt modelId="{CB999871-B2AF-4E9F-92B1-7AD03BB9BC1E}" type="parTrans" cxnId="{FD7CF87B-1A03-4E6E-BE50-7FB199E174CA}">
      <dgm:prSet/>
      <dgm:spPr/>
      <dgm:t>
        <a:bodyPr/>
        <a:lstStyle/>
        <a:p>
          <a:endParaRPr lang="en-US"/>
        </a:p>
      </dgm:t>
    </dgm:pt>
    <dgm:pt modelId="{62E13190-B494-4388-96AB-94EC996AF5EB}" type="sibTrans" cxnId="{FD7CF87B-1A03-4E6E-BE50-7FB199E174CA}">
      <dgm:prSet/>
      <dgm:spPr/>
      <dgm:t>
        <a:bodyPr/>
        <a:lstStyle/>
        <a:p>
          <a:endParaRPr lang="en-US"/>
        </a:p>
      </dgm:t>
    </dgm:pt>
    <dgm:pt modelId="{2EA777C4-8775-400C-8F1C-31E3AA8290A7}">
      <dgm:prSet phldrT="[Text]"/>
      <dgm:spPr/>
      <dgm:t>
        <a:bodyPr/>
        <a:lstStyle/>
        <a:p>
          <a:r>
            <a:rPr lang="en-US" dirty="0"/>
            <a:t>Post Survey 2</a:t>
          </a:r>
        </a:p>
      </dgm:t>
    </dgm:pt>
    <dgm:pt modelId="{D7675C22-78FF-4D82-AB36-342A1F2E89E2}" type="parTrans" cxnId="{3E9A27C1-90AB-433D-AB52-A2BFDAE84DB9}">
      <dgm:prSet/>
      <dgm:spPr/>
      <dgm:t>
        <a:bodyPr/>
        <a:lstStyle/>
        <a:p>
          <a:endParaRPr lang="en-US"/>
        </a:p>
      </dgm:t>
    </dgm:pt>
    <dgm:pt modelId="{288F6281-E8CD-4A9C-9AA2-2BDAA6FE8287}" type="sibTrans" cxnId="{3E9A27C1-90AB-433D-AB52-A2BFDAE84DB9}">
      <dgm:prSet/>
      <dgm:spPr/>
      <dgm:t>
        <a:bodyPr/>
        <a:lstStyle/>
        <a:p>
          <a:endParaRPr lang="en-US"/>
        </a:p>
      </dgm:t>
    </dgm:pt>
    <dgm:pt modelId="{600E1845-AFA7-44E7-A09B-D5690CA23D65}" type="pres">
      <dgm:prSet presAssocID="{EDB21A2F-302B-431B-BC3F-2E7A9EE65C51}" presName="CompostProcess" presStyleCnt="0">
        <dgm:presLayoutVars>
          <dgm:dir/>
          <dgm:resizeHandles val="exact"/>
        </dgm:presLayoutVars>
      </dgm:prSet>
      <dgm:spPr/>
    </dgm:pt>
    <dgm:pt modelId="{4C8008E4-C59D-4293-8902-879AE19FCFD2}" type="pres">
      <dgm:prSet presAssocID="{EDB21A2F-302B-431B-BC3F-2E7A9EE65C51}" presName="arrow" presStyleLbl="bgShp" presStyleIdx="0" presStyleCnt="1"/>
      <dgm:spPr>
        <a:solidFill>
          <a:schemeClr val="tx2"/>
        </a:solidFill>
      </dgm:spPr>
    </dgm:pt>
    <dgm:pt modelId="{3915DAEE-CDDC-4D34-A215-59D4E0567389}" type="pres">
      <dgm:prSet presAssocID="{EDB21A2F-302B-431B-BC3F-2E7A9EE65C51}" presName="linearProcess" presStyleCnt="0"/>
      <dgm:spPr/>
    </dgm:pt>
    <dgm:pt modelId="{B35C4F0E-A0C0-4EC2-B684-E674E8641762}" type="pres">
      <dgm:prSet presAssocID="{B6F749F9-20D0-418F-8F9E-27C401E8B0DA}" presName="textNode" presStyleLbl="node1" presStyleIdx="0" presStyleCnt="8">
        <dgm:presLayoutVars>
          <dgm:bulletEnabled val="1"/>
        </dgm:presLayoutVars>
      </dgm:prSet>
      <dgm:spPr/>
    </dgm:pt>
    <dgm:pt modelId="{1BEC560E-2BEE-4733-BFBB-49758AAE1576}" type="pres">
      <dgm:prSet presAssocID="{48EF5B36-FA0B-4C44-B5A4-7610E4A90C13}" presName="sibTrans" presStyleCnt="0"/>
      <dgm:spPr/>
    </dgm:pt>
    <dgm:pt modelId="{49F086DB-A2E3-4969-80FD-D67BE5CCF5E4}" type="pres">
      <dgm:prSet presAssocID="{4262DBCC-E7DF-4AA1-80E6-B22E6BE57D7F}" presName="textNode" presStyleLbl="node1" presStyleIdx="1" presStyleCnt="8">
        <dgm:presLayoutVars>
          <dgm:bulletEnabled val="1"/>
        </dgm:presLayoutVars>
      </dgm:prSet>
      <dgm:spPr/>
    </dgm:pt>
    <dgm:pt modelId="{87F25EFA-55E8-4FA4-8F28-39452F8492B5}" type="pres">
      <dgm:prSet presAssocID="{A6B8AD55-00BA-4FCB-8664-FBF7EAB9EBFB}" presName="sibTrans" presStyleCnt="0"/>
      <dgm:spPr/>
    </dgm:pt>
    <dgm:pt modelId="{4BE8154D-EC4C-484E-90A7-F7980B08EBFC}" type="pres">
      <dgm:prSet presAssocID="{441B88FF-317D-47DC-821F-E1633CD22154}" presName="textNode" presStyleLbl="node1" presStyleIdx="2" presStyleCnt="8">
        <dgm:presLayoutVars>
          <dgm:bulletEnabled val="1"/>
        </dgm:presLayoutVars>
      </dgm:prSet>
      <dgm:spPr/>
    </dgm:pt>
    <dgm:pt modelId="{E0D9BA63-B10C-4BFD-8E29-4026B6937661}" type="pres">
      <dgm:prSet presAssocID="{E489B47B-5F42-4011-B804-123A7B2AA900}" presName="sibTrans" presStyleCnt="0"/>
      <dgm:spPr/>
    </dgm:pt>
    <dgm:pt modelId="{CE894631-11EE-4C54-B5BE-AB3636167FF2}" type="pres">
      <dgm:prSet presAssocID="{73764179-54EC-4AF6-B827-4E59EB5B4C72}" presName="textNode" presStyleLbl="node1" presStyleIdx="3" presStyleCnt="8">
        <dgm:presLayoutVars>
          <dgm:bulletEnabled val="1"/>
        </dgm:presLayoutVars>
      </dgm:prSet>
      <dgm:spPr/>
    </dgm:pt>
    <dgm:pt modelId="{593E2CF2-87F5-43AE-8662-FB35F948F5EC}" type="pres">
      <dgm:prSet presAssocID="{5422756A-DD45-45E2-8442-6A1EB89560D2}" presName="sibTrans" presStyleCnt="0"/>
      <dgm:spPr/>
    </dgm:pt>
    <dgm:pt modelId="{47565025-041C-4B7A-ACBE-D8567AE91F59}" type="pres">
      <dgm:prSet presAssocID="{28DE45EA-F515-4750-8F81-942B446A8361}" presName="textNode" presStyleLbl="node1" presStyleIdx="4" presStyleCnt="8">
        <dgm:presLayoutVars>
          <dgm:bulletEnabled val="1"/>
        </dgm:presLayoutVars>
      </dgm:prSet>
      <dgm:spPr/>
    </dgm:pt>
    <dgm:pt modelId="{10E01A62-B63F-4EFB-96A5-D6B8C5D18C85}" type="pres">
      <dgm:prSet presAssocID="{62E13190-B494-4388-96AB-94EC996AF5EB}" presName="sibTrans" presStyleCnt="0"/>
      <dgm:spPr/>
    </dgm:pt>
    <dgm:pt modelId="{9CFD61C6-06CB-4324-A75B-55FCAE16A223}" type="pres">
      <dgm:prSet presAssocID="{7DFEF93B-DE9E-4D76-9DB2-B8D840F87B81}" presName="textNode" presStyleLbl="node1" presStyleIdx="5" presStyleCnt="8">
        <dgm:presLayoutVars>
          <dgm:bulletEnabled val="1"/>
        </dgm:presLayoutVars>
      </dgm:prSet>
      <dgm:spPr/>
    </dgm:pt>
    <dgm:pt modelId="{9A9F3016-12D1-414F-AF8D-0AA8162915D0}" type="pres">
      <dgm:prSet presAssocID="{5428A836-6463-4444-B9C5-1E21908D2369}" presName="sibTrans" presStyleCnt="0"/>
      <dgm:spPr/>
    </dgm:pt>
    <dgm:pt modelId="{504F4B02-6D31-40FB-B7E1-DA7B2D716671}" type="pres">
      <dgm:prSet presAssocID="{B7742B1A-6054-43B5-BE8E-3CEFDCAD1A33}" presName="textNode" presStyleLbl="node1" presStyleIdx="6" presStyleCnt="8">
        <dgm:presLayoutVars>
          <dgm:bulletEnabled val="1"/>
        </dgm:presLayoutVars>
      </dgm:prSet>
      <dgm:spPr/>
    </dgm:pt>
    <dgm:pt modelId="{F27D42C9-864F-4865-AF8F-CD7F2F7E2B13}" type="pres">
      <dgm:prSet presAssocID="{7770747D-E18D-4565-9055-BAE87E45B303}" presName="sibTrans" presStyleCnt="0"/>
      <dgm:spPr/>
    </dgm:pt>
    <dgm:pt modelId="{BDED4552-10CD-475E-803D-78B35D421B0F}" type="pres">
      <dgm:prSet presAssocID="{2EA777C4-8775-400C-8F1C-31E3AA8290A7}" presName="textNode" presStyleLbl="node1" presStyleIdx="7" presStyleCnt="8">
        <dgm:presLayoutVars>
          <dgm:bulletEnabled val="1"/>
        </dgm:presLayoutVars>
      </dgm:prSet>
      <dgm:spPr/>
    </dgm:pt>
  </dgm:ptLst>
  <dgm:cxnLst>
    <dgm:cxn modelId="{D71A8D1C-0A08-4C1C-9910-CDB6006F489C}" srcId="{EDB21A2F-302B-431B-BC3F-2E7A9EE65C51}" destId="{B7742B1A-6054-43B5-BE8E-3CEFDCAD1A33}" srcOrd="6" destOrd="0" parTransId="{06BA8F21-B93B-47D2-92ED-C9ADF4CD49F0}" sibTransId="{7770747D-E18D-4565-9055-BAE87E45B303}"/>
    <dgm:cxn modelId="{2F5EF940-60D9-4BCA-8810-9E7500A1CBCA}" type="presOf" srcId="{B6F749F9-20D0-418F-8F9E-27C401E8B0DA}" destId="{B35C4F0E-A0C0-4EC2-B684-E674E8641762}" srcOrd="0" destOrd="0" presId="urn:microsoft.com/office/officeart/2005/8/layout/hProcess9"/>
    <dgm:cxn modelId="{8E96225F-7668-4FC8-9649-83F32942D867}" type="presOf" srcId="{28DE45EA-F515-4750-8F81-942B446A8361}" destId="{47565025-041C-4B7A-ACBE-D8567AE91F59}" srcOrd="0" destOrd="0" presId="urn:microsoft.com/office/officeart/2005/8/layout/hProcess9"/>
    <dgm:cxn modelId="{1AFEC067-F149-4D6E-BF5B-6A4F47E37015}" srcId="{EDB21A2F-302B-431B-BC3F-2E7A9EE65C51}" destId="{441B88FF-317D-47DC-821F-E1633CD22154}" srcOrd="2" destOrd="0" parTransId="{4013C214-B874-465B-B568-4B620614573D}" sibTransId="{E489B47B-5F42-4011-B804-123A7B2AA900}"/>
    <dgm:cxn modelId="{B8239B69-8B79-4D19-A4E4-F6E28F55165C}" type="presOf" srcId="{B7742B1A-6054-43B5-BE8E-3CEFDCAD1A33}" destId="{504F4B02-6D31-40FB-B7E1-DA7B2D716671}" srcOrd="0" destOrd="0" presId="urn:microsoft.com/office/officeart/2005/8/layout/hProcess9"/>
    <dgm:cxn modelId="{74240150-2E3E-4583-ADA7-A5155C3D2ABC}" type="presOf" srcId="{73764179-54EC-4AF6-B827-4E59EB5B4C72}" destId="{CE894631-11EE-4C54-B5BE-AB3636167FF2}" srcOrd="0" destOrd="0" presId="urn:microsoft.com/office/officeart/2005/8/layout/hProcess9"/>
    <dgm:cxn modelId="{7FB35470-817B-47C1-84BB-4A94625A3B20}" srcId="{EDB21A2F-302B-431B-BC3F-2E7A9EE65C51}" destId="{73764179-54EC-4AF6-B827-4E59EB5B4C72}" srcOrd="3" destOrd="0" parTransId="{DF5969A7-56C0-4C06-B65E-4044390BE1DE}" sibTransId="{5422756A-DD45-45E2-8442-6A1EB89560D2}"/>
    <dgm:cxn modelId="{24EC307A-839C-4892-8FD8-7EB2120A46F1}" srcId="{EDB21A2F-302B-431B-BC3F-2E7A9EE65C51}" destId="{4262DBCC-E7DF-4AA1-80E6-B22E6BE57D7F}" srcOrd="1" destOrd="0" parTransId="{63F6B504-440D-4BB1-AEB6-4574F6C3895B}" sibTransId="{A6B8AD55-00BA-4FCB-8664-FBF7EAB9EBFB}"/>
    <dgm:cxn modelId="{FD7CF87B-1A03-4E6E-BE50-7FB199E174CA}" srcId="{EDB21A2F-302B-431B-BC3F-2E7A9EE65C51}" destId="{28DE45EA-F515-4750-8F81-942B446A8361}" srcOrd="4" destOrd="0" parTransId="{CB999871-B2AF-4E9F-92B1-7AD03BB9BC1E}" sibTransId="{62E13190-B494-4388-96AB-94EC996AF5EB}"/>
    <dgm:cxn modelId="{324D3299-06E6-4C18-965A-948A98BA9016}" type="presOf" srcId="{7DFEF93B-DE9E-4D76-9DB2-B8D840F87B81}" destId="{9CFD61C6-06CB-4324-A75B-55FCAE16A223}" srcOrd="0" destOrd="0" presId="urn:microsoft.com/office/officeart/2005/8/layout/hProcess9"/>
    <dgm:cxn modelId="{D754A3A1-5D19-4C6C-B0F9-3090930576C8}" srcId="{EDB21A2F-302B-431B-BC3F-2E7A9EE65C51}" destId="{B6F749F9-20D0-418F-8F9E-27C401E8B0DA}" srcOrd="0" destOrd="0" parTransId="{2D02C89D-4D37-4014-86F7-90E2FE827B63}" sibTransId="{48EF5B36-FA0B-4C44-B5A4-7610E4A90C13}"/>
    <dgm:cxn modelId="{C367C6AD-AE0B-4BBE-926E-4C28BE5F67DD}" type="presOf" srcId="{441B88FF-317D-47DC-821F-E1633CD22154}" destId="{4BE8154D-EC4C-484E-90A7-F7980B08EBFC}" srcOrd="0" destOrd="0" presId="urn:microsoft.com/office/officeart/2005/8/layout/hProcess9"/>
    <dgm:cxn modelId="{3E9A27C1-90AB-433D-AB52-A2BFDAE84DB9}" srcId="{EDB21A2F-302B-431B-BC3F-2E7A9EE65C51}" destId="{2EA777C4-8775-400C-8F1C-31E3AA8290A7}" srcOrd="7" destOrd="0" parTransId="{D7675C22-78FF-4D82-AB36-342A1F2E89E2}" sibTransId="{288F6281-E8CD-4A9C-9AA2-2BDAA6FE8287}"/>
    <dgm:cxn modelId="{9E5CA7C3-B8D4-488F-B732-4729CB89E0A7}" type="presOf" srcId="{EDB21A2F-302B-431B-BC3F-2E7A9EE65C51}" destId="{600E1845-AFA7-44E7-A09B-D5690CA23D65}" srcOrd="0" destOrd="0" presId="urn:microsoft.com/office/officeart/2005/8/layout/hProcess9"/>
    <dgm:cxn modelId="{C3EAEBD8-A17C-4F22-947F-30726C6F5818}" type="presOf" srcId="{2EA777C4-8775-400C-8F1C-31E3AA8290A7}" destId="{BDED4552-10CD-475E-803D-78B35D421B0F}" srcOrd="0" destOrd="0" presId="urn:microsoft.com/office/officeart/2005/8/layout/hProcess9"/>
    <dgm:cxn modelId="{1012BCEC-32B9-4D98-9094-DF0476626737}" srcId="{EDB21A2F-302B-431B-BC3F-2E7A9EE65C51}" destId="{7DFEF93B-DE9E-4D76-9DB2-B8D840F87B81}" srcOrd="5" destOrd="0" parTransId="{F9FAE5A2-8555-4590-A755-88E65B619E6F}" sibTransId="{5428A836-6463-4444-B9C5-1E21908D2369}"/>
    <dgm:cxn modelId="{BAE025F1-BEAE-457B-8401-5419465E2363}" type="presOf" srcId="{4262DBCC-E7DF-4AA1-80E6-B22E6BE57D7F}" destId="{49F086DB-A2E3-4969-80FD-D67BE5CCF5E4}" srcOrd="0" destOrd="0" presId="urn:microsoft.com/office/officeart/2005/8/layout/hProcess9"/>
    <dgm:cxn modelId="{C67EB13A-02A3-4568-938F-5223548786ED}" type="presParOf" srcId="{600E1845-AFA7-44E7-A09B-D5690CA23D65}" destId="{4C8008E4-C59D-4293-8902-879AE19FCFD2}" srcOrd="0" destOrd="0" presId="urn:microsoft.com/office/officeart/2005/8/layout/hProcess9"/>
    <dgm:cxn modelId="{0212A312-ABF7-407B-959B-7071A64E901E}" type="presParOf" srcId="{600E1845-AFA7-44E7-A09B-D5690CA23D65}" destId="{3915DAEE-CDDC-4D34-A215-59D4E0567389}" srcOrd="1" destOrd="0" presId="urn:microsoft.com/office/officeart/2005/8/layout/hProcess9"/>
    <dgm:cxn modelId="{FBEB2D78-46CE-40E9-B63A-28D2E0A29DA9}" type="presParOf" srcId="{3915DAEE-CDDC-4D34-A215-59D4E0567389}" destId="{B35C4F0E-A0C0-4EC2-B684-E674E8641762}" srcOrd="0" destOrd="0" presId="urn:microsoft.com/office/officeart/2005/8/layout/hProcess9"/>
    <dgm:cxn modelId="{27A981EE-400A-4FEF-A9D2-09A75D9FC210}" type="presParOf" srcId="{3915DAEE-CDDC-4D34-A215-59D4E0567389}" destId="{1BEC560E-2BEE-4733-BFBB-49758AAE1576}" srcOrd="1" destOrd="0" presId="urn:microsoft.com/office/officeart/2005/8/layout/hProcess9"/>
    <dgm:cxn modelId="{59126C79-A2F7-42D3-AF17-C0FC7D2B48EF}" type="presParOf" srcId="{3915DAEE-CDDC-4D34-A215-59D4E0567389}" destId="{49F086DB-A2E3-4969-80FD-D67BE5CCF5E4}" srcOrd="2" destOrd="0" presId="urn:microsoft.com/office/officeart/2005/8/layout/hProcess9"/>
    <dgm:cxn modelId="{90AC818D-B5C3-4480-9F0D-30A71F6EDBB0}" type="presParOf" srcId="{3915DAEE-CDDC-4D34-A215-59D4E0567389}" destId="{87F25EFA-55E8-4FA4-8F28-39452F8492B5}" srcOrd="3" destOrd="0" presId="urn:microsoft.com/office/officeart/2005/8/layout/hProcess9"/>
    <dgm:cxn modelId="{B248D93C-566A-41DD-804C-C7C2788B7E81}" type="presParOf" srcId="{3915DAEE-CDDC-4D34-A215-59D4E0567389}" destId="{4BE8154D-EC4C-484E-90A7-F7980B08EBFC}" srcOrd="4" destOrd="0" presId="urn:microsoft.com/office/officeart/2005/8/layout/hProcess9"/>
    <dgm:cxn modelId="{C8F9A605-7791-402F-8959-1DDE25BE3BC9}" type="presParOf" srcId="{3915DAEE-CDDC-4D34-A215-59D4E0567389}" destId="{E0D9BA63-B10C-4BFD-8E29-4026B6937661}" srcOrd="5" destOrd="0" presId="urn:microsoft.com/office/officeart/2005/8/layout/hProcess9"/>
    <dgm:cxn modelId="{8DB0987B-76B4-4DFD-B648-210AFAFB186B}" type="presParOf" srcId="{3915DAEE-CDDC-4D34-A215-59D4E0567389}" destId="{CE894631-11EE-4C54-B5BE-AB3636167FF2}" srcOrd="6" destOrd="0" presId="urn:microsoft.com/office/officeart/2005/8/layout/hProcess9"/>
    <dgm:cxn modelId="{3349C34F-2234-468B-8523-454ADF5E234A}" type="presParOf" srcId="{3915DAEE-CDDC-4D34-A215-59D4E0567389}" destId="{593E2CF2-87F5-43AE-8662-FB35F948F5EC}" srcOrd="7" destOrd="0" presId="urn:microsoft.com/office/officeart/2005/8/layout/hProcess9"/>
    <dgm:cxn modelId="{75074C86-79D3-4155-B9FB-6885D4FEF9AC}" type="presParOf" srcId="{3915DAEE-CDDC-4D34-A215-59D4E0567389}" destId="{47565025-041C-4B7A-ACBE-D8567AE91F59}" srcOrd="8" destOrd="0" presId="urn:microsoft.com/office/officeart/2005/8/layout/hProcess9"/>
    <dgm:cxn modelId="{C11E9F4F-7AD7-4C8D-AE2B-88EE19365572}" type="presParOf" srcId="{3915DAEE-CDDC-4D34-A215-59D4E0567389}" destId="{10E01A62-B63F-4EFB-96A5-D6B8C5D18C85}" srcOrd="9" destOrd="0" presId="urn:microsoft.com/office/officeart/2005/8/layout/hProcess9"/>
    <dgm:cxn modelId="{9B0071F5-EB28-43FB-A40D-1828763C8455}" type="presParOf" srcId="{3915DAEE-CDDC-4D34-A215-59D4E0567389}" destId="{9CFD61C6-06CB-4324-A75B-55FCAE16A223}" srcOrd="10" destOrd="0" presId="urn:microsoft.com/office/officeart/2005/8/layout/hProcess9"/>
    <dgm:cxn modelId="{589BEC89-E818-4F01-A66A-62412D1E4E40}" type="presParOf" srcId="{3915DAEE-CDDC-4D34-A215-59D4E0567389}" destId="{9A9F3016-12D1-414F-AF8D-0AA8162915D0}" srcOrd="11" destOrd="0" presId="urn:microsoft.com/office/officeart/2005/8/layout/hProcess9"/>
    <dgm:cxn modelId="{3F1558CA-70E4-4468-BA1D-DF1373C28A31}" type="presParOf" srcId="{3915DAEE-CDDC-4D34-A215-59D4E0567389}" destId="{504F4B02-6D31-40FB-B7E1-DA7B2D716671}" srcOrd="12" destOrd="0" presId="urn:microsoft.com/office/officeart/2005/8/layout/hProcess9"/>
    <dgm:cxn modelId="{5888FE3C-01FE-46A7-B917-B03A7F5B5E56}" type="presParOf" srcId="{3915DAEE-CDDC-4D34-A215-59D4E0567389}" destId="{F27D42C9-864F-4865-AF8F-CD7F2F7E2B13}" srcOrd="13" destOrd="0" presId="urn:microsoft.com/office/officeart/2005/8/layout/hProcess9"/>
    <dgm:cxn modelId="{BA781D0D-95ED-48B4-A62F-78AEEC8BC232}" type="presParOf" srcId="{3915DAEE-CDDC-4D34-A215-59D4E0567389}" destId="{BDED4552-10CD-475E-803D-78B35D421B0F}"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44F797-9A65-4197-A5E1-52BD91CB793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9805966-5517-4945-B12F-7BFA1B456BB1}">
      <dgm:prSet phldrT="[Text]"/>
      <dgm:spPr/>
      <dgm:t>
        <a:bodyPr/>
        <a:lstStyle/>
        <a:p>
          <a:r>
            <a:rPr lang="en-US" dirty="0"/>
            <a:t>Open Sesame</a:t>
          </a:r>
        </a:p>
      </dgm:t>
    </dgm:pt>
    <dgm:pt modelId="{012C93FF-2410-4315-8587-CF7A5464319D}" type="parTrans" cxnId="{2441A78B-9DD0-47B1-9B11-9AEE699EE986}">
      <dgm:prSet/>
      <dgm:spPr/>
      <dgm:t>
        <a:bodyPr/>
        <a:lstStyle/>
        <a:p>
          <a:endParaRPr lang="en-US"/>
        </a:p>
      </dgm:t>
    </dgm:pt>
    <dgm:pt modelId="{E87F2BB0-4385-4EE9-94FF-20B719A553F4}" type="sibTrans" cxnId="{2441A78B-9DD0-47B1-9B11-9AEE699EE986}">
      <dgm:prSet/>
      <dgm:spPr/>
      <dgm:t>
        <a:bodyPr/>
        <a:lstStyle/>
        <a:p>
          <a:endParaRPr lang="en-US"/>
        </a:p>
      </dgm:t>
    </dgm:pt>
    <dgm:pt modelId="{8B7860D2-28F6-486F-9C15-C271EED152E1}">
      <dgm:prSet phldrT="[Text]"/>
      <dgm:spPr/>
      <dgm:t>
        <a:bodyPr/>
        <a:lstStyle/>
        <a:p>
          <a:r>
            <a:rPr lang="en-US" dirty="0"/>
            <a:t>Conduct Experiment</a:t>
          </a:r>
        </a:p>
      </dgm:t>
    </dgm:pt>
    <dgm:pt modelId="{ED5C6E2C-65D5-4AAF-A33D-E8EBF30A7DE6}" type="parTrans" cxnId="{39BBCBA7-47F0-4BED-8D37-D1C93330F619}">
      <dgm:prSet/>
      <dgm:spPr/>
      <dgm:t>
        <a:bodyPr/>
        <a:lstStyle/>
        <a:p>
          <a:endParaRPr lang="en-US"/>
        </a:p>
      </dgm:t>
    </dgm:pt>
    <dgm:pt modelId="{AA0FA8D5-D059-4309-A6E3-525F0FDDDF6E}" type="sibTrans" cxnId="{39BBCBA7-47F0-4BED-8D37-D1C93330F619}">
      <dgm:prSet/>
      <dgm:spPr/>
      <dgm:t>
        <a:bodyPr/>
        <a:lstStyle/>
        <a:p>
          <a:endParaRPr lang="en-US"/>
        </a:p>
      </dgm:t>
    </dgm:pt>
    <dgm:pt modelId="{EF64393B-3DF2-4733-B7A9-0AFF22A16707}">
      <dgm:prSet phldrT="[Text]"/>
      <dgm:spPr/>
      <dgm:t>
        <a:bodyPr/>
        <a:lstStyle/>
        <a:p>
          <a:r>
            <a:rPr lang="en-US" dirty="0"/>
            <a:t>Collect Data</a:t>
          </a:r>
        </a:p>
      </dgm:t>
    </dgm:pt>
    <dgm:pt modelId="{5DB60B56-00BA-43EE-BAF1-569A9AF3C652}" type="parTrans" cxnId="{6BECDC93-5CC8-49EC-AB18-D5D9F2E32BD2}">
      <dgm:prSet/>
      <dgm:spPr/>
      <dgm:t>
        <a:bodyPr/>
        <a:lstStyle/>
        <a:p>
          <a:endParaRPr lang="en-US"/>
        </a:p>
      </dgm:t>
    </dgm:pt>
    <dgm:pt modelId="{FC241136-0E48-4B74-8BBA-93C3EAF56446}" type="sibTrans" cxnId="{6BECDC93-5CC8-49EC-AB18-D5D9F2E32BD2}">
      <dgm:prSet/>
      <dgm:spPr/>
      <dgm:t>
        <a:bodyPr/>
        <a:lstStyle/>
        <a:p>
          <a:endParaRPr lang="en-US"/>
        </a:p>
      </dgm:t>
    </dgm:pt>
    <dgm:pt modelId="{E45C28EA-D204-4CCC-AB2E-D50293A371EB}">
      <dgm:prSet phldrT="[Text]"/>
      <dgm:spPr/>
      <dgm:t>
        <a:bodyPr/>
        <a:lstStyle/>
        <a:p>
          <a:r>
            <a:rPr lang="en-US" dirty="0"/>
            <a:t>OGAMA</a:t>
          </a:r>
        </a:p>
      </dgm:t>
    </dgm:pt>
    <dgm:pt modelId="{E71B916F-A28C-40E1-86F9-9C5ACF9F3481}" type="parTrans" cxnId="{87E92D98-5E3F-43FB-894B-02FDBE42DAC6}">
      <dgm:prSet/>
      <dgm:spPr/>
      <dgm:t>
        <a:bodyPr/>
        <a:lstStyle/>
        <a:p>
          <a:endParaRPr lang="en-US"/>
        </a:p>
      </dgm:t>
    </dgm:pt>
    <dgm:pt modelId="{8BD56F28-2415-4C4C-961E-E26E5E75340C}" type="sibTrans" cxnId="{87E92D98-5E3F-43FB-894B-02FDBE42DAC6}">
      <dgm:prSet/>
      <dgm:spPr/>
      <dgm:t>
        <a:bodyPr/>
        <a:lstStyle/>
        <a:p>
          <a:endParaRPr lang="en-US"/>
        </a:p>
      </dgm:t>
    </dgm:pt>
    <dgm:pt modelId="{893A63B8-00E5-49D0-AACC-FD39ADCC9411}">
      <dgm:prSet phldrT="[Text]"/>
      <dgm:spPr/>
      <dgm:t>
        <a:bodyPr/>
        <a:lstStyle/>
        <a:p>
          <a:r>
            <a:rPr lang="en-US" dirty="0"/>
            <a:t>Conduct Experiment</a:t>
          </a:r>
        </a:p>
      </dgm:t>
    </dgm:pt>
    <dgm:pt modelId="{3F0DA93A-829D-4A78-9279-DC345046A55F}" type="parTrans" cxnId="{89661733-909C-44F3-A7B0-D16BD2BB2C31}">
      <dgm:prSet/>
      <dgm:spPr/>
      <dgm:t>
        <a:bodyPr/>
        <a:lstStyle/>
        <a:p>
          <a:endParaRPr lang="en-US"/>
        </a:p>
      </dgm:t>
    </dgm:pt>
    <dgm:pt modelId="{234A6634-2363-4CFF-A0D0-E2B302AB90C0}" type="sibTrans" cxnId="{89661733-909C-44F3-A7B0-D16BD2BB2C31}">
      <dgm:prSet/>
      <dgm:spPr/>
      <dgm:t>
        <a:bodyPr/>
        <a:lstStyle/>
        <a:p>
          <a:endParaRPr lang="en-US"/>
        </a:p>
      </dgm:t>
    </dgm:pt>
    <dgm:pt modelId="{12828C06-7BA9-463A-ABD8-A51BCC46A2B6}">
      <dgm:prSet phldrT="[Text]"/>
      <dgm:spPr/>
      <dgm:t>
        <a:bodyPr/>
        <a:lstStyle/>
        <a:p>
          <a:r>
            <a:rPr lang="en-US" dirty="0"/>
            <a:t>Collect Data</a:t>
          </a:r>
        </a:p>
      </dgm:t>
    </dgm:pt>
    <dgm:pt modelId="{D8993513-38DD-4046-A082-73683A6E0C92}" type="parTrans" cxnId="{586B079C-E375-4A0F-8420-014E7D228130}">
      <dgm:prSet/>
      <dgm:spPr/>
      <dgm:t>
        <a:bodyPr/>
        <a:lstStyle/>
        <a:p>
          <a:endParaRPr lang="en-US"/>
        </a:p>
      </dgm:t>
    </dgm:pt>
    <dgm:pt modelId="{94A89D7F-1AE2-48D3-B371-4870B2D8405C}" type="sibTrans" cxnId="{586B079C-E375-4A0F-8420-014E7D228130}">
      <dgm:prSet/>
      <dgm:spPr/>
      <dgm:t>
        <a:bodyPr/>
        <a:lstStyle/>
        <a:p>
          <a:endParaRPr lang="en-US"/>
        </a:p>
      </dgm:t>
    </dgm:pt>
    <dgm:pt modelId="{5E4368FD-AD08-4851-9C4A-0C1B495FA254}">
      <dgm:prSet phldrT="[Text]"/>
      <dgm:spPr/>
      <dgm:t>
        <a:bodyPr/>
        <a:lstStyle/>
        <a:p>
          <a:r>
            <a:rPr lang="en-US" dirty="0"/>
            <a:t>IBM SPSS</a:t>
          </a:r>
        </a:p>
      </dgm:t>
    </dgm:pt>
    <dgm:pt modelId="{CB96D5EB-7607-453F-A190-084F0A729C91}" type="sibTrans" cxnId="{1EBB5A6B-9630-4D9E-BBB2-687755A2E100}">
      <dgm:prSet/>
      <dgm:spPr/>
      <dgm:t>
        <a:bodyPr/>
        <a:lstStyle/>
        <a:p>
          <a:endParaRPr lang="en-US"/>
        </a:p>
      </dgm:t>
    </dgm:pt>
    <dgm:pt modelId="{A27E8ECF-1366-46C1-9455-5CBB34946C48}" type="parTrans" cxnId="{1EBB5A6B-9630-4D9E-BBB2-687755A2E100}">
      <dgm:prSet/>
      <dgm:spPr/>
      <dgm:t>
        <a:bodyPr/>
        <a:lstStyle/>
        <a:p>
          <a:endParaRPr lang="en-US"/>
        </a:p>
      </dgm:t>
    </dgm:pt>
    <dgm:pt modelId="{1CCA7353-BB48-467B-A5B2-75F7E258C82C}">
      <dgm:prSet phldrT="[Text]"/>
      <dgm:spPr/>
      <dgm:t>
        <a:bodyPr/>
        <a:lstStyle/>
        <a:p>
          <a:r>
            <a:rPr lang="en-US" dirty="0"/>
            <a:t>Calculate ANOVA</a:t>
          </a:r>
        </a:p>
      </dgm:t>
    </dgm:pt>
    <dgm:pt modelId="{BDF3E50A-3E40-44B5-B677-196F92482B9D}" type="sibTrans" cxnId="{38E9529E-C1B1-4C8D-B18C-AF4C3BA7666C}">
      <dgm:prSet/>
      <dgm:spPr/>
      <dgm:t>
        <a:bodyPr/>
        <a:lstStyle/>
        <a:p>
          <a:endParaRPr lang="en-US"/>
        </a:p>
      </dgm:t>
    </dgm:pt>
    <dgm:pt modelId="{6BB943F2-F23C-4B81-9C65-B2060A80F287}" type="parTrans" cxnId="{38E9529E-C1B1-4C8D-B18C-AF4C3BA7666C}">
      <dgm:prSet/>
      <dgm:spPr/>
      <dgm:t>
        <a:bodyPr/>
        <a:lstStyle/>
        <a:p>
          <a:endParaRPr lang="en-US"/>
        </a:p>
      </dgm:t>
    </dgm:pt>
    <dgm:pt modelId="{082D76C9-A225-42F4-A371-59B308BC167F}">
      <dgm:prSet phldrT="[Text]"/>
      <dgm:spPr/>
      <dgm:t>
        <a:bodyPr/>
        <a:lstStyle/>
        <a:p>
          <a:r>
            <a:rPr lang="en-US" dirty="0"/>
            <a:t>Python</a:t>
          </a:r>
        </a:p>
      </dgm:t>
    </dgm:pt>
    <dgm:pt modelId="{58572D03-AC1E-402E-9708-B05816B9DE7B}" type="parTrans" cxnId="{29ACC3FC-F0AC-47F6-95DC-E8AFABA148EE}">
      <dgm:prSet/>
      <dgm:spPr/>
      <dgm:t>
        <a:bodyPr/>
        <a:lstStyle/>
        <a:p>
          <a:endParaRPr lang="en-US"/>
        </a:p>
      </dgm:t>
    </dgm:pt>
    <dgm:pt modelId="{D86A1861-9D38-424C-90A7-D3B46676F27D}" type="sibTrans" cxnId="{29ACC3FC-F0AC-47F6-95DC-E8AFABA148EE}">
      <dgm:prSet/>
      <dgm:spPr/>
      <dgm:t>
        <a:bodyPr/>
        <a:lstStyle/>
        <a:p>
          <a:endParaRPr lang="en-US"/>
        </a:p>
      </dgm:t>
    </dgm:pt>
    <dgm:pt modelId="{98E6C37E-E80C-4EA7-AB38-46402CCE977E}">
      <dgm:prSet phldrT="[Text]"/>
      <dgm:spPr/>
      <dgm:t>
        <a:bodyPr/>
        <a:lstStyle/>
        <a:p>
          <a:r>
            <a:rPr lang="en-US" dirty="0"/>
            <a:t>Filter and down-sample Data</a:t>
          </a:r>
        </a:p>
      </dgm:t>
    </dgm:pt>
    <dgm:pt modelId="{AA8FF66F-B928-4A72-8E78-4F39189EEE45}" type="parTrans" cxnId="{A46514A4-52E3-4A1C-AF11-4168AF35A77C}">
      <dgm:prSet/>
      <dgm:spPr/>
      <dgm:t>
        <a:bodyPr/>
        <a:lstStyle/>
        <a:p>
          <a:endParaRPr lang="en-US"/>
        </a:p>
      </dgm:t>
    </dgm:pt>
    <dgm:pt modelId="{427703B3-502B-4287-B64D-94EDFD35D34D}" type="sibTrans" cxnId="{A46514A4-52E3-4A1C-AF11-4168AF35A77C}">
      <dgm:prSet/>
      <dgm:spPr/>
      <dgm:t>
        <a:bodyPr/>
        <a:lstStyle/>
        <a:p>
          <a:endParaRPr lang="en-US"/>
        </a:p>
      </dgm:t>
    </dgm:pt>
    <dgm:pt modelId="{D7DCEB7B-D773-443A-888C-266B8AB99649}">
      <dgm:prSet phldrT="[Text]"/>
      <dgm:spPr/>
      <dgm:t>
        <a:bodyPr/>
        <a:lstStyle/>
        <a:p>
          <a:r>
            <a:rPr lang="en-US" dirty="0"/>
            <a:t>Calculate PCA</a:t>
          </a:r>
        </a:p>
      </dgm:t>
    </dgm:pt>
    <dgm:pt modelId="{BB6B42C4-D744-44DA-AE17-ABD828826D56}" type="parTrans" cxnId="{D99FAF32-437E-457F-B3B5-BEE9E14648BC}">
      <dgm:prSet/>
      <dgm:spPr/>
      <dgm:t>
        <a:bodyPr/>
        <a:lstStyle/>
        <a:p>
          <a:endParaRPr lang="en-US"/>
        </a:p>
      </dgm:t>
    </dgm:pt>
    <dgm:pt modelId="{11270847-FD72-435A-B3CA-A277B3EDAFBE}" type="sibTrans" cxnId="{D99FAF32-437E-457F-B3B5-BEE9E14648BC}">
      <dgm:prSet/>
      <dgm:spPr/>
      <dgm:t>
        <a:bodyPr/>
        <a:lstStyle/>
        <a:p>
          <a:endParaRPr lang="en-US"/>
        </a:p>
      </dgm:t>
    </dgm:pt>
    <dgm:pt modelId="{7C866E45-C813-477C-BBC7-23E92B8879CC}">
      <dgm:prSet phldrT="[Text]"/>
      <dgm:spPr/>
      <dgm:t>
        <a:bodyPr/>
        <a:lstStyle/>
        <a:p>
          <a:r>
            <a:rPr lang="en-US" dirty="0" err="1"/>
            <a:t>Numpy</a:t>
          </a:r>
          <a:r>
            <a:rPr lang="en-US" dirty="0"/>
            <a:t>, Pandas, (</a:t>
          </a:r>
          <a:r>
            <a:rPr lang="en-US" dirty="0" err="1"/>
            <a:t>Tensorflow</a:t>
          </a:r>
          <a:r>
            <a:rPr lang="en-US" dirty="0"/>
            <a:t>/</a:t>
          </a:r>
          <a:r>
            <a:rPr lang="en-US" dirty="0" err="1"/>
            <a:t>Sklearn</a:t>
          </a:r>
          <a:r>
            <a:rPr lang="en-US" dirty="0"/>
            <a:t>)</a:t>
          </a:r>
        </a:p>
      </dgm:t>
    </dgm:pt>
    <dgm:pt modelId="{32A94C11-F3EB-4C96-B728-7800F136805F}" type="parTrans" cxnId="{B9338BF7-788C-48CA-AE05-A20720CA5235}">
      <dgm:prSet/>
      <dgm:spPr/>
      <dgm:t>
        <a:bodyPr/>
        <a:lstStyle/>
        <a:p>
          <a:endParaRPr lang="en-US"/>
        </a:p>
      </dgm:t>
    </dgm:pt>
    <dgm:pt modelId="{6CC35A82-E843-4912-82AD-1E9335BF9510}" type="sibTrans" cxnId="{B9338BF7-788C-48CA-AE05-A20720CA5235}">
      <dgm:prSet/>
      <dgm:spPr/>
      <dgm:t>
        <a:bodyPr/>
        <a:lstStyle/>
        <a:p>
          <a:endParaRPr lang="en-US"/>
        </a:p>
      </dgm:t>
    </dgm:pt>
    <dgm:pt modelId="{A69131CA-1B67-48A7-8A6C-40D183F4732D}" type="pres">
      <dgm:prSet presAssocID="{F844F797-9A65-4197-A5E1-52BD91CB7931}" presName="linearFlow" presStyleCnt="0">
        <dgm:presLayoutVars>
          <dgm:dir/>
          <dgm:resizeHandles val="exact"/>
        </dgm:presLayoutVars>
      </dgm:prSet>
      <dgm:spPr/>
    </dgm:pt>
    <dgm:pt modelId="{B3058702-A648-46EF-B811-F6FB9AC317FE}" type="pres">
      <dgm:prSet presAssocID="{5E4368FD-AD08-4851-9C4A-0C1B495FA254}" presName="composite" presStyleCnt="0"/>
      <dgm:spPr/>
    </dgm:pt>
    <dgm:pt modelId="{BDD527B2-F2B3-43EE-A40E-8AE63782D118}" type="pres">
      <dgm:prSet presAssocID="{5E4368FD-AD08-4851-9C4A-0C1B495FA254}" presName="imgShp" presStyleLbl="fgImgPlace1" presStyleIdx="0" presStyleCnt="4"/>
      <dgm:spPr/>
    </dgm:pt>
    <dgm:pt modelId="{AE1A29E6-CE33-45A9-A734-61A0FC343DC9}" type="pres">
      <dgm:prSet presAssocID="{5E4368FD-AD08-4851-9C4A-0C1B495FA254}" presName="txShp" presStyleLbl="node1" presStyleIdx="0" presStyleCnt="4">
        <dgm:presLayoutVars>
          <dgm:bulletEnabled val="1"/>
        </dgm:presLayoutVars>
      </dgm:prSet>
      <dgm:spPr/>
    </dgm:pt>
    <dgm:pt modelId="{AEDFA6BD-D920-4B73-B783-B38BA7B710EB}" type="pres">
      <dgm:prSet presAssocID="{CB96D5EB-7607-453F-A190-084F0A729C91}" presName="spacing" presStyleCnt="0"/>
      <dgm:spPr/>
    </dgm:pt>
    <dgm:pt modelId="{F6491775-5C62-4C40-9352-5D43EEEAE321}" type="pres">
      <dgm:prSet presAssocID="{89805966-5517-4945-B12F-7BFA1B456BB1}" presName="composite" presStyleCnt="0"/>
      <dgm:spPr/>
    </dgm:pt>
    <dgm:pt modelId="{C1E7A2B8-9D7C-401A-A281-75CE1B0B65AC}" type="pres">
      <dgm:prSet presAssocID="{89805966-5517-4945-B12F-7BFA1B456BB1}" presName="imgShp" presStyleLbl="fgImgPlace1" presStyleIdx="1" presStyleCnt="4"/>
      <dgm:spPr/>
    </dgm:pt>
    <dgm:pt modelId="{DFF60732-7922-4F16-B49D-1B1006628446}" type="pres">
      <dgm:prSet presAssocID="{89805966-5517-4945-B12F-7BFA1B456BB1}" presName="txShp" presStyleLbl="node1" presStyleIdx="1" presStyleCnt="4">
        <dgm:presLayoutVars>
          <dgm:bulletEnabled val="1"/>
        </dgm:presLayoutVars>
      </dgm:prSet>
      <dgm:spPr/>
    </dgm:pt>
    <dgm:pt modelId="{43A80AF5-3F52-4087-9849-F34B6856B7D5}" type="pres">
      <dgm:prSet presAssocID="{E87F2BB0-4385-4EE9-94FF-20B719A553F4}" presName="spacing" presStyleCnt="0"/>
      <dgm:spPr/>
    </dgm:pt>
    <dgm:pt modelId="{E06AFEDF-C438-40BC-A155-3642024D55F8}" type="pres">
      <dgm:prSet presAssocID="{E45C28EA-D204-4CCC-AB2E-D50293A371EB}" presName="composite" presStyleCnt="0"/>
      <dgm:spPr/>
    </dgm:pt>
    <dgm:pt modelId="{59290AAA-AB77-4F09-8ABC-A103C18A98C9}" type="pres">
      <dgm:prSet presAssocID="{E45C28EA-D204-4CCC-AB2E-D50293A371EB}" presName="imgShp" presStyleLbl="fgImgPlace1" presStyleIdx="2" presStyleCnt="4"/>
      <dgm:spPr/>
    </dgm:pt>
    <dgm:pt modelId="{FED798DA-7562-446D-B6FB-D7205BDC272C}" type="pres">
      <dgm:prSet presAssocID="{E45C28EA-D204-4CCC-AB2E-D50293A371EB}" presName="txShp" presStyleLbl="node1" presStyleIdx="2" presStyleCnt="4">
        <dgm:presLayoutVars>
          <dgm:bulletEnabled val="1"/>
        </dgm:presLayoutVars>
      </dgm:prSet>
      <dgm:spPr/>
    </dgm:pt>
    <dgm:pt modelId="{2F84FA02-8B80-4AAE-B19D-764A67826E5D}" type="pres">
      <dgm:prSet presAssocID="{8BD56F28-2415-4C4C-961E-E26E5E75340C}" presName="spacing" presStyleCnt="0"/>
      <dgm:spPr/>
    </dgm:pt>
    <dgm:pt modelId="{7E7D3ECC-FC5E-40A4-8F9D-18798ED11A77}" type="pres">
      <dgm:prSet presAssocID="{082D76C9-A225-42F4-A371-59B308BC167F}" presName="composite" presStyleCnt="0"/>
      <dgm:spPr/>
    </dgm:pt>
    <dgm:pt modelId="{9F975249-B45C-4559-B25A-001704DB45E3}" type="pres">
      <dgm:prSet presAssocID="{082D76C9-A225-42F4-A371-59B308BC167F}" presName="imgShp" presStyleLbl="fgImgPlace1" presStyleIdx="3" presStyleCnt="4"/>
      <dgm:spPr/>
    </dgm:pt>
    <dgm:pt modelId="{6883D217-7784-4879-84AE-3CDA393BC3A2}" type="pres">
      <dgm:prSet presAssocID="{082D76C9-A225-42F4-A371-59B308BC167F}" presName="txShp" presStyleLbl="node1" presStyleIdx="3" presStyleCnt="4" custScaleY="123598">
        <dgm:presLayoutVars>
          <dgm:bulletEnabled val="1"/>
        </dgm:presLayoutVars>
      </dgm:prSet>
      <dgm:spPr/>
    </dgm:pt>
  </dgm:ptLst>
  <dgm:cxnLst>
    <dgm:cxn modelId="{68362717-CB44-47FE-BFEB-23290946EB42}" type="presOf" srcId="{E45C28EA-D204-4CCC-AB2E-D50293A371EB}" destId="{FED798DA-7562-446D-B6FB-D7205BDC272C}" srcOrd="0" destOrd="0" presId="urn:microsoft.com/office/officeart/2005/8/layout/vList3"/>
    <dgm:cxn modelId="{D99FAF32-437E-457F-B3B5-BEE9E14648BC}" srcId="{082D76C9-A225-42F4-A371-59B308BC167F}" destId="{D7DCEB7B-D773-443A-888C-266B8AB99649}" srcOrd="1" destOrd="0" parTransId="{BB6B42C4-D744-44DA-AE17-ABD828826D56}" sibTransId="{11270847-FD72-435A-B3CA-A277B3EDAFBE}"/>
    <dgm:cxn modelId="{89661733-909C-44F3-A7B0-D16BD2BB2C31}" srcId="{E45C28EA-D204-4CCC-AB2E-D50293A371EB}" destId="{893A63B8-00E5-49D0-AACC-FD39ADCC9411}" srcOrd="0" destOrd="0" parTransId="{3F0DA93A-829D-4A78-9279-DC345046A55F}" sibTransId="{234A6634-2363-4CFF-A0D0-E2B302AB90C0}"/>
    <dgm:cxn modelId="{E151B43E-ADAD-4B80-B0CE-18548E3E7E46}" type="presOf" srcId="{89805966-5517-4945-B12F-7BFA1B456BB1}" destId="{DFF60732-7922-4F16-B49D-1B1006628446}" srcOrd="0" destOrd="0" presId="urn:microsoft.com/office/officeart/2005/8/layout/vList3"/>
    <dgm:cxn modelId="{F142FD44-092E-431C-86E9-62722D04529F}" type="presOf" srcId="{5E4368FD-AD08-4851-9C4A-0C1B495FA254}" destId="{AE1A29E6-CE33-45A9-A734-61A0FC343DC9}" srcOrd="0" destOrd="0" presId="urn:microsoft.com/office/officeart/2005/8/layout/vList3"/>
    <dgm:cxn modelId="{30B03268-C652-43B6-B22F-5BAB8D5044DF}" type="presOf" srcId="{8B7860D2-28F6-486F-9C15-C271EED152E1}" destId="{DFF60732-7922-4F16-B49D-1B1006628446}" srcOrd="0" destOrd="1" presId="urn:microsoft.com/office/officeart/2005/8/layout/vList3"/>
    <dgm:cxn modelId="{1EBB5A6B-9630-4D9E-BBB2-687755A2E100}" srcId="{F844F797-9A65-4197-A5E1-52BD91CB7931}" destId="{5E4368FD-AD08-4851-9C4A-0C1B495FA254}" srcOrd="0" destOrd="0" parTransId="{A27E8ECF-1366-46C1-9455-5CBB34946C48}" sibTransId="{CB96D5EB-7607-453F-A190-084F0A729C91}"/>
    <dgm:cxn modelId="{2DCB0857-C48F-48D6-B25A-CD0EAC930CF0}" type="presOf" srcId="{082D76C9-A225-42F4-A371-59B308BC167F}" destId="{6883D217-7784-4879-84AE-3CDA393BC3A2}" srcOrd="0" destOrd="0" presId="urn:microsoft.com/office/officeart/2005/8/layout/vList3"/>
    <dgm:cxn modelId="{F90F475A-26BB-4B72-9A06-EEE0FC3982DC}" type="presOf" srcId="{7C866E45-C813-477C-BBC7-23E92B8879CC}" destId="{6883D217-7784-4879-84AE-3CDA393BC3A2}" srcOrd="0" destOrd="3" presId="urn:microsoft.com/office/officeart/2005/8/layout/vList3"/>
    <dgm:cxn modelId="{2441A78B-9DD0-47B1-9B11-9AEE699EE986}" srcId="{F844F797-9A65-4197-A5E1-52BD91CB7931}" destId="{89805966-5517-4945-B12F-7BFA1B456BB1}" srcOrd="1" destOrd="0" parTransId="{012C93FF-2410-4315-8587-CF7A5464319D}" sibTransId="{E87F2BB0-4385-4EE9-94FF-20B719A553F4}"/>
    <dgm:cxn modelId="{A0CE4C91-2B4C-4CAF-855D-FB670D0C8698}" type="presOf" srcId="{12828C06-7BA9-463A-ABD8-A51BCC46A2B6}" destId="{FED798DA-7562-446D-B6FB-D7205BDC272C}" srcOrd="0" destOrd="2" presId="urn:microsoft.com/office/officeart/2005/8/layout/vList3"/>
    <dgm:cxn modelId="{6BECDC93-5CC8-49EC-AB18-D5D9F2E32BD2}" srcId="{89805966-5517-4945-B12F-7BFA1B456BB1}" destId="{EF64393B-3DF2-4733-B7A9-0AFF22A16707}" srcOrd="1" destOrd="0" parTransId="{5DB60B56-00BA-43EE-BAF1-569A9AF3C652}" sibTransId="{FC241136-0E48-4B74-8BBA-93C3EAF56446}"/>
    <dgm:cxn modelId="{87E92D98-5E3F-43FB-894B-02FDBE42DAC6}" srcId="{F844F797-9A65-4197-A5E1-52BD91CB7931}" destId="{E45C28EA-D204-4CCC-AB2E-D50293A371EB}" srcOrd="2" destOrd="0" parTransId="{E71B916F-A28C-40E1-86F9-9C5ACF9F3481}" sibTransId="{8BD56F28-2415-4C4C-961E-E26E5E75340C}"/>
    <dgm:cxn modelId="{586B079C-E375-4A0F-8420-014E7D228130}" srcId="{E45C28EA-D204-4CCC-AB2E-D50293A371EB}" destId="{12828C06-7BA9-463A-ABD8-A51BCC46A2B6}" srcOrd="1" destOrd="0" parTransId="{D8993513-38DD-4046-A082-73683A6E0C92}" sibTransId="{94A89D7F-1AE2-48D3-B371-4870B2D8405C}"/>
    <dgm:cxn modelId="{38E9529E-C1B1-4C8D-B18C-AF4C3BA7666C}" srcId="{5E4368FD-AD08-4851-9C4A-0C1B495FA254}" destId="{1CCA7353-BB48-467B-A5B2-75F7E258C82C}" srcOrd="0" destOrd="0" parTransId="{6BB943F2-F23C-4B81-9C65-B2060A80F287}" sibTransId="{BDF3E50A-3E40-44B5-B677-196F92482B9D}"/>
    <dgm:cxn modelId="{A46514A4-52E3-4A1C-AF11-4168AF35A77C}" srcId="{082D76C9-A225-42F4-A371-59B308BC167F}" destId="{98E6C37E-E80C-4EA7-AB38-46402CCE977E}" srcOrd="0" destOrd="0" parTransId="{AA8FF66F-B928-4A72-8E78-4F39189EEE45}" sibTransId="{427703B3-502B-4287-B64D-94EDFD35D34D}"/>
    <dgm:cxn modelId="{39BBCBA7-47F0-4BED-8D37-D1C93330F619}" srcId="{89805966-5517-4945-B12F-7BFA1B456BB1}" destId="{8B7860D2-28F6-486F-9C15-C271EED152E1}" srcOrd="0" destOrd="0" parTransId="{ED5C6E2C-65D5-4AAF-A33D-E8EBF30A7DE6}" sibTransId="{AA0FA8D5-D059-4309-A6E3-525F0FDDDF6E}"/>
    <dgm:cxn modelId="{84F395C5-4874-4CD6-8C92-DEF46BD3F202}" type="presOf" srcId="{1CCA7353-BB48-467B-A5B2-75F7E258C82C}" destId="{AE1A29E6-CE33-45A9-A734-61A0FC343DC9}" srcOrd="0" destOrd="1" presId="urn:microsoft.com/office/officeart/2005/8/layout/vList3"/>
    <dgm:cxn modelId="{3B8C87CF-E9D1-4C87-A7E1-FDA1BB4AF9BC}" type="presOf" srcId="{D7DCEB7B-D773-443A-888C-266B8AB99649}" destId="{6883D217-7784-4879-84AE-3CDA393BC3A2}" srcOrd="0" destOrd="2" presId="urn:microsoft.com/office/officeart/2005/8/layout/vList3"/>
    <dgm:cxn modelId="{1267D4E3-9C2C-4E9F-BF58-66AC05744702}" type="presOf" srcId="{EF64393B-3DF2-4733-B7A9-0AFF22A16707}" destId="{DFF60732-7922-4F16-B49D-1B1006628446}" srcOrd="0" destOrd="2" presId="urn:microsoft.com/office/officeart/2005/8/layout/vList3"/>
    <dgm:cxn modelId="{18E1EBEB-39B0-40F0-945A-CCC49C3378E0}" type="presOf" srcId="{893A63B8-00E5-49D0-AACC-FD39ADCC9411}" destId="{FED798DA-7562-446D-B6FB-D7205BDC272C}" srcOrd="0" destOrd="1" presId="urn:microsoft.com/office/officeart/2005/8/layout/vList3"/>
    <dgm:cxn modelId="{48A95AF2-B2B0-4F07-9E29-9F431AF807F8}" type="presOf" srcId="{F844F797-9A65-4197-A5E1-52BD91CB7931}" destId="{A69131CA-1B67-48A7-8A6C-40D183F4732D}" srcOrd="0" destOrd="0" presId="urn:microsoft.com/office/officeart/2005/8/layout/vList3"/>
    <dgm:cxn modelId="{B9338BF7-788C-48CA-AE05-A20720CA5235}" srcId="{082D76C9-A225-42F4-A371-59B308BC167F}" destId="{7C866E45-C813-477C-BBC7-23E92B8879CC}" srcOrd="2" destOrd="0" parTransId="{32A94C11-F3EB-4C96-B728-7800F136805F}" sibTransId="{6CC35A82-E843-4912-82AD-1E9335BF9510}"/>
    <dgm:cxn modelId="{B9EFAAF9-39F5-43F5-B189-957D1C9FE5B8}" type="presOf" srcId="{98E6C37E-E80C-4EA7-AB38-46402CCE977E}" destId="{6883D217-7784-4879-84AE-3CDA393BC3A2}" srcOrd="0" destOrd="1" presId="urn:microsoft.com/office/officeart/2005/8/layout/vList3"/>
    <dgm:cxn modelId="{29ACC3FC-F0AC-47F6-95DC-E8AFABA148EE}" srcId="{F844F797-9A65-4197-A5E1-52BD91CB7931}" destId="{082D76C9-A225-42F4-A371-59B308BC167F}" srcOrd="3" destOrd="0" parTransId="{58572D03-AC1E-402E-9708-B05816B9DE7B}" sibTransId="{D86A1861-9D38-424C-90A7-D3B46676F27D}"/>
    <dgm:cxn modelId="{D2839FD9-A786-4DA9-91A4-A7E62BC930F4}" type="presParOf" srcId="{A69131CA-1B67-48A7-8A6C-40D183F4732D}" destId="{B3058702-A648-46EF-B811-F6FB9AC317FE}" srcOrd="0" destOrd="0" presId="urn:microsoft.com/office/officeart/2005/8/layout/vList3"/>
    <dgm:cxn modelId="{C07BFD40-322F-4107-995A-F1DAAEA9C4EA}" type="presParOf" srcId="{B3058702-A648-46EF-B811-F6FB9AC317FE}" destId="{BDD527B2-F2B3-43EE-A40E-8AE63782D118}" srcOrd="0" destOrd="0" presId="urn:microsoft.com/office/officeart/2005/8/layout/vList3"/>
    <dgm:cxn modelId="{D26C8106-4DA6-44EA-957D-3AADD22BCBA4}" type="presParOf" srcId="{B3058702-A648-46EF-B811-F6FB9AC317FE}" destId="{AE1A29E6-CE33-45A9-A734-61A0FC343DC9}" srcOrd="1" destOrd="0" presId="urn:microsoft.com/office/officeart/2005/8/layout/vList3"/>
    <dgm:cxn modelId="{9D7A7448-7132-41A9-8032-D597495F3178}" type="presParOf" srcId="{A69131CA-1B67-48A7-8A6C-40D183F4732D}" destId="{AEDFA6BD-D920-4B73-B783-B38BA7B710EB}" srcOrd="1" destOrd="0" presId="urn:microsoft.com/office/officeart/2005/8/layout/vList3"/>
    <dgm:cxn modelId="{182B9B1E-1153-4443-B40C-2A29946637E0}" type="presParOf" srcId="{A69131CA-1B67-48A7-8A6C-40D183F4732D}" destId="{F6491775-5C62-4C40-9352-5D43EEEAE321}" srcOrd="2" destOrd="0" presId="urn:microsoft.com/office/officeart/2005/8/layout/vList3"/>
    <dgm:cxn modelId="{E5143F5B-BB9E-47B0-8B01-00270587C535}" type="presParOf" srcId="{F6491775-5C62-4C40-9352-5D43EEEAE321}" destId="{C1E7A2B8-9D7C-401A-A281-75CE1B0B65AC}" srcOrd="0" destOrd="0" presId="urn:microsoft.com/office/officeart/2005/8/layout/vList3"/>
    <dgm:cxn modelId="{AD069705-05AB-46D9-868F-5E15A0F2823D}" type="presParOf" srcId="{F6491775-5C62-4C40-9352-5D43EEEAE321}" destId="{DFF60732-7922-4F16-B49D-1B1006628446}" srcOrd="1" destOrd="0" presId="urn:microsoft.com/office/officeart/2005/8/layout/vList3"/>
    <dgm:cxn modelId="{E35A2D8E-E2FF-4BDF-BBDA-A095AB467794}" type="presParOf" srcId="{A69131CA-1B67-48A7-8A6C-40D183F4732D}" destId="{43A80AF5-3F52-4087-9849-F34B6856B7D5}" srcOrd="3" destOrd="0" presId="urn:microsoft.com/office/officeart/2005/8/layout/vList3"/>
    <dgm:cxn modelId="{098526FA-F2BA-4000-81BD-462EFB761F4A}" type="presParOf" srcId="{A69131CA-1B67-48A7-8A6C-40D183F4732D}" destId="{E06AFEDF-C438-40BC-A155-3642024D55F8}" srcOrd="4" destOrd="0" presId="urn:microsoft.com/office/officeart/2005/8/layout/vList3"/>
    <dgm:cxn modelId="{C7ACDDB3-188F-4F02-AF2D-3EF5CCD43221}" type="presParOf" srcId="{E06AFEDF-C438-40BC-A155-3642024D55F8}" destId="{59290AAA-AB77-4F09-8ABC-A103C18A98C9}" srcOrd="0" destOrd="0" presId="urn:microsoft.com/office/officeart/2005/8/layout/vList3"/>
    <dgm:cxn modelId="{72CBDE5C-1A21-4E31-A3D2-5727C5495CA4}" type="presParOf" srcId="{E06AFEDF-C438-40BC-A155-3642024D55F8}" destId="{FED798DA-7562-446D-B6FB-D7205BDC272C}" srcOrd="1" destOrd="0" presId="urn:microsoft.com/office/officeart/2005/8/layout/vList3"/>
    <dgm:cxn modelId="{464F3A2F-7F25-46B6-B70C-2C15148081D8}" type="presParOf" srcId="{A69131CA-1B67-48A7-8A6C-40D183F4732D}" destId="{2F84FA02-8B80-4AAE-B19D-764A67826E5D}" srcOrd="5" destOrd="0" presId="urn:microsoft.com/office/officeart/2005/8/layout/vList3"/>
    <dgm:cxn modelId="{7F93A8D2-49D2-4C4B-B5EA-2E56B3C94B7F}" type="presParOf" srcId="{A69131CA-1B67-48A7-8A6C-40D183F4732D}" destId="{7E7D3ECC-FC5E-40A4-8F9D-18798ED11A77}" srcOrd="6" destOrd="0" presId="urn:microsoft.com/office/officeart/2005/8/layout/vList3"/>
    <dgm:cxn modelId="{75859A70-E6B7-446C-86B6-394F53928C7A}" type="presParOf" srcId="{7E7D3ECC-FC5E-40A4-8F9D-18798ED11A77}" destId="{9F975249-B45C-4559-B25A-001704DB45E3}" srcOrd="0" destOrd="0" presId="urn:microsoft.com/office/officeart/2005/8/layout/vList3"/>
    <dgm:cxn modelId="{40201475-0305-46FB-AC64-FE679EE3EB56}" type="presParOf" srcId="{7E7D3ECC-FC5E-40A4-8F9D-18798ED11A77}" destId="{6883D217-7784-4879-84AE-3CDA393BC3A2}"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E38F0-A1DA-4692-BC5D-9B16D811A715}">
      <dsp:nvSpPr>
        <dsp:cNvPr id="0" name=""/>
        <dsp:cNvSpPr/>
      </dsp:nvSpPr>
      <dsp:spPr>
        <a:xfrm>
          <a:off x="0" y="0"/>
          <a:ext cx="7979664" cy="69285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Define Study and Research</a:t>
          </a:r>
        </a:p>
      </dsp:txBody>
      <dsp:txXfrm>
        <a:off x="20293" y="20293"/>
        <a:ext cx="7150949" cy="652273"/>
      </dsp:txXfrm>
    </dsp:sp>
    <dsp:sp modelId="{18AC02F5-FD09-46CB-A4D7-CE1F21F41A9B}">
      <dsp:nvSpPr>
        <dsp:cNvPr id="0" name=""/>
        <dsp:cNvSpPr/>
      </dsp:nvSpPr>
      <dsp:spPr>
        <a:xfrm>
          <a:off x="595884" y="789090"/>
          <a:ext cx="7979664" cy="69285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Design Experiment</a:t>
          </a:r>
        </a:p>
      </dsp:txBody>
      <dsp:txXfrm>
        <a:off x="616177" y="809383"/>
        <a:ext cx="6892835" cy="652273"/>
      </dsp:txXfrm>
    </dsp:sp>
    <dsp:sp modelId="{D34C496F-1D9E-4F2A-BAEE-DF2567F85D75}">
      <dsp:nvSpPr>
        <dsp:cNvPr id="0" name=""/>
        <dsp:cNvSpPr/>
      </dsp:nvSpPr>
      <dsp:spPr>
        <a:xfrm>
          <a:off x="1191767" y="1578181"/>
          <a:ext cx="7979664" cy="69285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Gather participants</a:t>
          </a:r>
        </a:p>
      </dsp:txBody>
      <dsp:txXfrm>
        <a:off x="1212060" y="1598474"/>
        <a:ext cx="6892835" cy="652273"/>
      </dsp:txXfrm>
    </dsp:sp>
    <dsp:sp modelId="{A8F8E2AC-8D0C-4140-B7AD-9C7BAE50D69F}">
      <dsp:nvSpPr>
        <dsp:cNvPr id="0" name=""/>
        <dsp:cNvSpPr/>
      </dsp:nvSpPr>
      <dsp:spPr>
        <a:xfrm>
          <a:off x="1787652" y="2367271"/>
          <a:ext cx="7979664" cy="69285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Perform Experiment</a:t>
          </a:r>
        </a:p>
      </dsp:txBody>
      <dsp:txXfrm>
        <a:off x="1807945" y="2387564"/>
        <a:ext cx="6892835" cy="652273"/>
      </dsp:txXfrm>
    </dsp:sp>
    <dsp:sp modelId="{5403E533-92C7-43CE-9D48-70BF9EFD37EF}">
      <dsp:nvSpPr>
        <dsp:cNvPr id="0" name=""/>
        <dsp:cNvSpPr/>
      </dsp:nvSpPr>
      <dsp:spPr>
        <a:xfrm>
          <a:off x="2383535" y="3156362"/>
          <a:ext cx="7979664" cy="692859"/>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Collect and Analyze Data</a:t>
          </a:r>
        </a:p>
      </dsp:txBody>
      <dsp:txXfrm>
        <a:off x="2403828" y="3176655"/>
        <a:ext cx="6892835" cy="652273"/>
      </dsp:txXfrm>
    </dsp:sp>
    <dsp:sp modelId="{9FBC134F-6271-4F56-9DC9-3B097F390546}">
      <dsp:nvSpPr>
        <dsp:cNvPr id="0" name=""/>
        <dsp:cNvSpPr/>
      </dsp:nvSpPr>
      <dsp:spPr>
        <a:xfrm>
          <a:off x="7529305" y="506172"/>
          <a:ext cx="450358" cy="450358"/>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630636" y="506172"/>
        <a:ext cx="247696" cy="338894"/>
      </dsp:txXfrm>
    </dsp:sp>
    <dsp:sp modelId="{DE917486-AF87-4EC9-AB41-FCA6F40216CC}">
      <dsp:nvSpPr>
        <dsp:cNvPr id="0" name=""/>
        <dsp:cNvSpPr/>
      </dsp:nvSpPr>
      <dsp:spPr>
        <a:xfrm>
          <a:off x="8125189" y="1295263"/>
          <a:ext cx="450358" cy="450358"/>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26520" y="1295263"/>
        <a:ext cx="247696" cy="338894"/>
      </dsp:txXfrm>
    </dsp:sp>
    <dsp:sp modelId="{D98A4BE7-F272-436A-A2D3-FEE826981960}">
      <dsp:nvSpPr>
        <dsp:cNvPr id="0" name=""/>
        <dsp:cNvSpPr/>
      </dsp:nvSpPr>
      <dsp:spPr>
        <a:xfrm>
          <a:off x="8721073" y="2072806"/>
          <a:ext cx="450358" cy="450358"/>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22404" y="2072806"/>
        <a:ext cx="247696" cy="338894"/>
      </dsp:txXfrm>
    </dsp:sp>
    <dsp:sp modelId="{856CBC53-0793-4F2E-A5C7-EFD8DA2A1944}">
      <dsp:nvSpPr>
        <dsp:cNvPr id="0" name=""/>
        <dsp:cNvSpPr/>
      </dsp:nvSpPr>
      <dsp:spPr>
        <a:xfrm>
          <a:off x="9316957" y="2869595"/>
          <a:ext cx="450358" cy="450358"/>
        </a:xfrm>
        <a:prstGeom prst="downArrow">
          <a:avLst>
            <a:gd name="adj1" fmla="val 55000"/>
            <a:gd name="adj2" fmla="val 45000"/>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418288" y="2869595"/>
        <a:ext cx="247696" cy="338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008E4-C59D-4293-8902-879AE19FCFD2}">
      <dsp:nvSpPr>
        <dsp:cNvPr id="0" name=""/>
        <dsp:cNvSpPr/>
      </dsp:nvSpPr>
      <dsp:spPr>
        <a:xfrm>
          <a:off x="845478" y="0"/>
          <a:ext cx="9582093" cy="4541545"/>
        </a:xfrm>
        <a:prstGeom prst="rightArrow">
          <a:avLst/>
        </a:prstGeom>
        <a:solidFill>
          <a:schemeClr val="tx2"/>
        </a:solidFill>
        <a:ln>
          <a:noFill/>
        </a:ln>
        <a:effectLst/>
      </dsp:spPr>
      <dsp:style>
        <a:lnRef idx="0">
          <a:scrgbClr r="0" g="0" b="0"/>
        </a:lnRef>
        <a:fillRef idx="1">
          <a:scrgbClr r="0" g="0" b="0"/>
        </a:fillRef>
        <a:effectRef idx="0">
          <a:scrgbClr r="0" g="0" b="0"/>
        </a:effectRef>
        <a:fontRef idx="minor"/>
      </dsp:style>
    </dsp:sp>
    <dsp:sp modelId="{B35C4F0E-A0C0-4EC2-B684-E674E8641762}">
      <dsp:nvSpPr>
        <dsp:cNvPr id="0" name=""/>
        <dsp:cNvSpPr/>
      </dsp:nvSpPr>
      <dsp:spPr>
        <a:xfrm>
          <a:off x="4394"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Introduction</a:t>
          </a:r>
        </a:p>
      </dsp:txBody>
      <dsp:txXfrm>
        <a:off x="66992" y="1425061"/>
        <a:ext cx="1157129" cy="1691422"/>
      </dsp:txXfrm>
    </dsp:sp>
    <dsp:sp modelId="{49F086DB-A2E3-4969-80FD-D67BE5CCF5E4}">
      <dsp:nvSpPr>
        <dsp:cNvPr id="0" name=""/>
        <dsp:cNvSpPr/>
      </dsp:nvSpPr>
      <dsp:spPr>
        <a:xfrm>
          <a:off x="1430385"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Practice Trial</a:t>
          </a:r>
        </a:p>
      </dsp:txBody>
      <dsp:txXfrm>
        <a:off x="1492983" y="1425061"/>
        <a:ext cx="1157129" cy="1691422"/>
      </dsp:txXfrm>
    </dsp:sp>
    <dsp:sp modelId="{4BE8154D-EC4C-484E-90A7-F7980B08EBFC}">
      <dsp:nvSpPr>
        <dsp:cNvPr id="0" name=""/>
        <dsp:cNvSpPr/>
      </dsp:nvSpPr>
      <dsp:spPr>
        <a:xfrm>
          <a:off x="2856376"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 Survey</a:t>
          </a:r>
        </a:p>
      </dsp:txBody>
      <dsp:txXfrm>
        <a:off x="2918974" y="1425061"/>
        <a:ext cx="1157129" cy="1691422"/>
      </dsp:txXfrm>
    </dsp:sp>
    <dsp:sp modelId="{CE894631-11EE-4C54-B5BE-AB3636167FF2}">
      <dsp:nvSpPr>
        <dsp:cNvPr id="0" name=""/>
        <dsp:cNvSpPr/>
      </dsp:nvSpPr>
      <dsp:spPr>
        <a:xfrm>
          <a:off x="4282367"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Experiment</a:t>
          </a:r>
          <a:br>
            <a:rPr lang="en-US" sz="1700" kern="1200" dirty="0"/>
          </a:br>
          <a:r>
            <a:rPr lang="en-US" sz="1700" kern="1200" dirty="0"/>
            <a:t>Article A</a:t>
          </a:r>
        </a:p>
      </dsp:txBody>
      <dsp:txXfrm>
        <a:off x="4344965" y="1425061"/>
        <a:ext cx="1157129" cy="1691422"/>
      </dsp:txXfrm>
    </dsp:sp>
    <dsp:sp modelId="{47565025-041C-4B7A-ACBE-D8567AE91F59}">
      <dsp:nvSpPr>
        <dsp:cNvPr id="0" name=""/>
        <dsp:cNvSpPr/>
      </dsp:nvSpPr>
      <dsp:spPr>
        <a:xfrm>
          <a:off x="5708358"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Post Survey 1</a:t>
          </a:r>
        </a:p>
      </dsp:txBody>
      <dsp:txXfrm>
        <a:off x="5770956" y="1425061"/>
        <a:ext cx="1157129" cy="1691422"/>
      </dsp:txXfrm>
    </dsp:sp>
    <dsp:sp modelId="{9CFD61C6-06CB-4324-A75B-55FCAE16A223}">
      <dsp:nvSpPr>
        <dsp:cNvPr id="0" name=""/>
        <dsp:cNvSpPr/>
      </dsp:nvSpPr>
      <dsp:spPr>
        <a:xfrm>
          <a:off x="7134348"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Distractor</a:t>
          </a:r>
        </a:p>
      </dsp:txBody>
      <dsp:txXfrm>
        <a:off x="7196946" y="1425061"/>
        <a:ext cx="1157129" cy="1691422"/>
      </dsp:txXfrm>
    </dsp:sp>
    <dsp:sp modelId="{504F4B02-6D31-40FB-B7E1-DA7B2D716671}">
      <dsp:nvSpPr>
        <dsp:cNvPr id="0" name=""/>
        <dsp:cNvSpPr/>
      </dsp:nvSpPr>
      <dsp:spPr>
        <a:xfrm>
          <a:off x="8560339"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Experiment</a:t>
          </a:r>
          <a:br>
            <a:rPr lang="en-US" sz="1700" kern="1200" dirty="0"/>
          </a:br>
          <a:r>
            <a:rPr lang="en-US" sz="1700" kern="1200" dirty="0"/>
            <a:t>Article B</a:t>
          </a:r>
        </a:p>
      </dsp:txBody>
      <dsp:txXfrm>
        <a:off x="8622937" y="1425061"/>
        <a:ext cx="1157129" cy="1691422"/>
      </dsp:txXfrm>
    </dsp:sp>
    <dsp:sp modelId="{BDED4552-10CD-475E-803D-78B35D421B0F}">
      <dsp:nvSpPr>
        <dsp:cNvPr id="0" name=""/>
        <dsp:cNvSpPr/>
      </dsp:nvSpPr>
      <dsp:spPr>
        <a:xfrm>
          <a:off x="9986330" y="1362463"/>
          <a:ext cx="1282325" cy="181661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Post Survey 2</a:t>
          </a:r>
        </a:p>
      </dsp:txBody>
      <dsp:txXfrm>
        <a:off x="10048928" y="1425061"/>
        <a:ext cx="1157129" cy="1691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A29E6-CE33-45A9-A734-61A0FC343DC9}">
      <dsp:nvSpPr>
        <dsp:cNvPr id="0" name=""/>
        <dsp:cNvSpPr/>
      </dsp:nvSpPr>
      <dsp:spPr>
        <a:xfrm rot="10800000">
          <a:off x="2022316" y="2149"/>
          <a:ext cx="6891528" cy="114592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320"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IBM SPSS</a:t>
          </a:r>
        </a:p>
        <a:p>
          <a:pPr marL="171450" lvl="1" indent="-171450" algn="l" defTabSz="844550">
            <a:lnSpc>
              <a:spcPct val="90000"/>
            </a:lnSpc>
            <a:spcBef>
              <a:spcPct val="0"/>
            </a:spcBef>
            <a:spcAft>
              <a:spcPct val="15000"/>
            </a:spcAft>
            <a:buChar char="•"/>
          </a:pPr>
          <a:r>
            <a:rPr lang="en-US" sz="1900" kern="1200" dirty="0"/>
            <a:t>Calculate ANOVA</a:t>
          </a:r>
        </a:p>
      </dsp:txBody>
      <dsp:txXfrm rot="10800000">
        <a:off x="2308796" y="2149"/>
        <a:ext cx="6605048" cy="1145922"/>
      </dsp:txXfrm>
    </dsp:sp>
    <dsp:sp modelId="{BDD527B2-F2B3-43EE-A40E-8AE63782D118}">
      <dsp:nvSpPr>
        <dsp:cNvPr id="0" name=""/>
        <dsp:cNvSpPr/>
      </dsp:nvSpPr>
      <dsp:spPr>
        <a:xfrm>
          <a:off x="1449355" y="2149"/>
          <a:ext cx="1145922" cy="114592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F60732-7922-4F16-B49D-1B1006628446}">
      <dsp:nvSpPr>
        <dsp:cNvPr id="0" name=""/>
        <dsp:cNvSpPr/>
      </dsp:nvSpPr>
      <dsp:spPr>
        <a:xfrm rot="10800000">
          <a:off x="2022316" y="1490138"/>
          <a:ext cx="6891528" cy="114592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320"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Open Sesame</a:t>
          </a:r>
        </a:p>
        <a:p>
          <a:pPr marL="171450" lvl="1" indent="-171450" algn="l" defTabSz="844550">
            <a:lnSpc>
              <a:spcPct val="90000"/>
            </a:lnSpc>
            <a:spcBef>
              <a:spcPct val="0"/>
            </a:spcBef>
            <a:spcAft>
              <a:spcPct val="15000"/>
            </a:spcAft>
            <a:buChar char="•"/>
          </a:pPr>
          <a:r>
            <a:rPr lang="en-US" sz="1900" kern="1200" dirty="0"/>
            <a:t>Conduct Experiment</a:t>
          </a:r>
        </a:p>
        <a:p>
          <a:pPr marL="171450" lvl="1" indent="-171450" algn="l" defTabSz="844550">
            <a:lnSpc>
              <a:spcPct val="90000"/>
            </a:lnSpc>
            <a:spcBef>
              <a:spcPct val="0"/>
            </a:spcBef>
            <a:spcAft>
              <a:spcPct val="15000"/>
            </a:spcAft>
            <a:buChar char="•"/>
          </a:pPr>
          <a:r>
            <a:rPr lang="en-US" sz="1900" kern="1200" dirty="0"/>
            <a:t>Collect Data</a:t>
          </a:r>
        </a:p>
      </dsp:txBody>
      <dsp:txXfrm rot="10800000">
        <a:off x="2308796" y="1490138"/>
        <a:ext cx="6605048" cy="1145922"/>
      </dsp:txXfrm>
    </dsp:sp>
    <dsp:sp modelId="{C1E7A2B8-9D7C-401A-A281-75CE1B0B65AC}">
      <dsp:nvSpPr>
        <dsp:cNvPr id="0" name=""/>
        <dsp:cNvSpPr/>
      </dsp:nvSpPr>
      <dsp:spPr>
        <a:xfrm>
          <a:off x="1449355" y="1490138"/>
          <a:ext cx="1145922" cy="114592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D798DA-7562-446D-B6FB-D7205BDC272C}">
      <dsp:nvSpPr>
        <dsp:cNvPr id="0" name=""/>
        <dsp:cNvSpPr/>
      </dsp:nvSpPr>
      <dsp:spPr>
        <a:xfrm rot="10800000">
          <a:off x="2022316" y="2978128"/>
          <a:ext cx="6891528" cy="114592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320"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OGAMA</a:t>
          </a:r>
        </a:p>
        <a:p>
          <a:pPr marL="171450" lvl="1" indent="-171450" algn="l" defTabSz="844550">
            <a:lnSpc>
              <a:spcPct val="90000"/>
            </a:lnSpc>
            <a:spcBef>
              <a:spcPct val="0"/>
            </a:spcBef>
            <a:spcAft>
              <a:spcPct val="15000"/>
            </a:spcAft>
            <a:buChar char="•"/>
          </a:pPr>
          <a:r>
            <a:rPr lang="en-US" sz="1900" kern="1200" dirty="0"/>
            <a:t>Conduct Experiment</a:t>
          </a:r>
        </a:p>
        <a:p>
          <a:pPr marL="171450" lvl="1" indent="-171450" algn="l" defTabSz="844550">
            <a:lnSpc>
              <a:spcPct val="90000"/>
            </a:lnSpc>
            <a:spcBef>
              <a:spcPct val="0"/>
            </a:spcBef>
            <a:spcAft>
              <a:spcPct val="15000"/>
            </a:spcAft>
            <a:buChar char="•"/>
          </a:pPr>
          <a:r>
            <a:rPr lang="en-US" sz="1900" kern="1200" dirty="0"/>
            <a:t>Collect Data</a:t>
          </a:r>
        </a:p>
      </dsp:txBody>
      <dsp:txXfrm rot="10800000">
        <a:off x="2308796" y="2978128"/>
        <a:ext cx="6605048" cy="1145922"/>
      </dsp:txXfrm>
    </dsp:sp>
    <dsp:sp modelId="{59290AAA-AB77-4F09-8ABC-A103C18A98C9}">
      <dsp:nvSpPr>
        <dsp:cNvPr id="0" name=""/>
        <dsp:cNvSpPr/>
      </dsp:nvSpPr>
      <dsp:spPr>
        <a:xfrm>
          <a:off x="1449355" y="2978128"/>
          <a:ext cx="1145922" cy="114592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83D217-7784-4879-84AE-3CDA393BC3A2}">
      <dsp:nvSpPr>
        <dsp:cNvPr id="0" name=""/>
        <dsp:cNvSpPr/>
      </dsp:nvSpPr>
      <dsp:spPr>
        <a:xfrm rot="10800000">
          <a:off x="2022316" y="4466117"/>
          <a:ext cx="6891528" cy="1416337"/>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320" tIns="91440"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Python</a:t>
          </a:r>
        </a:p>
        <a:p>
          <a:pPr marL="171450" lvl="1" indent="-171450" algn="l" defTabSz="844550">
            <a:lnSpc>
              <a:spcPct val="90000"/>
            </a:lnSpc>
            <a:spcBef>
              <a:spcPct val="0"/>
            </a:spcBef>
            <a:spcAft>
              <a:spcPct val="15000"/>
            </a:spcAft>
            <a:buChar char="•"/>
          </a:pPr>
          <a:r>
            <a:rPr lang="en-US" sz="1900" kern="1200" dirty="0"/>
            <a:t>Filter and down-sample Data</a:t>
          </a:r>
        </a:p>
        <a:p>
          <a:pPr marL="171450" lvl="1" indent="-171450" algn="l" defTabSz="844550">
            <a:lnSpc>
              <a:spcPct val="90000"/>
            </a:lnSpc>
            <a:spcBef>
              <a:spcPct val="0"/>
            </a:spcBef>
            <a:spcAft>
              <a:spcPct val="15000"/>
            </a:spcAft>
            <a:buChar char="•"/>
          </a:pPr>
          <a:r>
            <a:rPr lang="en-US" sz="1900" kern="1200" dirty="0"/>
            <a:t>Calculate PCA</a:t>
          </a:r>
        </a:p>
        <a:p>
          <a:pPr marL="171450" lvl="1" indent="-171450" algn="l" defTabSz="844550">
            <a:lnSpc>
              <a:spcPct val="90000"/>
            </a:lnSpc>
            <a:spcBef>
              <a:spcPct val="0"/>
            </a:spcBef>
            <a:spcAft>
              <a:spcPct val="15000"/>
            </a:spcAft>
            <a:buChar char="•"/>
          </a:pPr>
          <a:r>
            <a:rPr lang="en-US" sz="1900" kern="1200" dirty="0" err="1"/>
            <a:t>Numpy</a:t>
          </a:r>
          <a:r>
            <a:rPr lang="en-US" sz="1900" kern="1200" dirty="0"/>
            <a:t>, Pandas, (</a:t>
          </a:r>
          <a:r>
            <a:rPr lang="en-US" sz="1900" kern="1200" dirty="0" err="1"/>
            <a:t>Tensorflow</a:t>
          </a:r>
          <a:r>
            <a:rPr lang="en-US" sz="1900" kern="1200" dirty="0"/>
            <a:t>/</a:t>
          </a:r>
          <a:r>
            <a:rPr lang="en-US" sz="1900" kern="1200" dirty="0" err="1"/>
            <a:t>Sklearn</a:t>
          </a:r>
          <a:r>
            <a:rPr lang="en-US" sz="1900" kern="1200" dirty="0"/>
            <a:t>)</a:t>
          </a:r>
        </a:p>
      </dsp:txBody>
      <dsp:txXfrm rot="10800000">
        <a:off x="2376400" y="4466117"/>
        <a:ext cx="6537444" cy="1416337"/>
      </dsp:txXfrm>
    </dsp:sp>
    <dsp:sp modelId="{9F975249-B45C-4559-B25A-001704DB45E3}">
      <dsp:nvSpPr>
        <dsp:cNvPr id="0" name=""/>
        <dsp:cNvSpPr/>
      </dsp:nvSpPr>
      <dsp:spPr>
        <a:xfrm>
          <a:off x="1449355" y="4601325"/>
          <a:ext cx="1145922" cy="1145922"/>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16EB8-8E2D-4E6F-892A-391593FADEEC}" type="datetimeFigureOut">
              <a:rPr lang="en-US" smtClean="0"/>
              <a:t>5/24/2019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2926A-9C87-4D19-9313-5BAA4719A112}" type="slidenum">
              <a:rPr lang="en-US" smtClean="0"/>
              <a:t>‹#›</a:t>
            </a:fld>
            <a:endParaRPr lang="en-US"/>
          </a:p>
        </p:txBody>
      </p:sp>
    </p:spTree>
    <p:extLst>
      <p:ext uri="{BB962C8B-B14F-4D97-AF65-F5344CB8AC3E}">
        <p14:creationId xmlns:p14="http://schemas.microsoft.com/office/powerpoint/2010/main" val="364992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i="1" cap="none" dirty="0">
                <a:solidFill>
                  <a:schemeClr val="tx1">
                    <a:lumMod val="75000"/>
                    <a:lumOff val="25000"/>
                  </a:schemeClr>
                </a:solidFill>
              </a:rPr>
              <a:t>The objective of this research is to study :</a:t>
            </a:r>
          </a:p>
          <a:p>
            <a:pPr marL="0" indent="0">
              <a:buNone/>
            </a:pPr>
            <a:endParaRPr lang="en-US" sz="1800" i="1" cap="none" dirty="0">
              <a:solidFill>
                <a:schemeClr val="tx1">
                  <a:lumMod val="75000"/>
                  <a:lumOff val="25000"/>
                </a:schemeClr>
              </a:solidFill>
            </a:endParaRPr>
          </a:p>
          <a:p>
            <a:pPr marL="228600" indent="-228600">
              <a:buAutoNum type="arabicPeriod"/>
            </a:pPr>
            <a:r>
              <a:rPr lang="en-US" b="1" cap="none" dirty="0">
                <a:solidFill>
                  <a:schemeClr val="tx1">
                    <a:lumMod val="75000"/>
                    <a:lumOff val="25000"/>
                  </a:schemeClr>
                </a:solidFill>
              </a:rPr>
              <a:t>The correlation of a reader's visual attention to</a:t>
            </a:r>
            <a:r>
              <a:rPr lang="en-US" b="1" dirty="0">
                <a:solidFill>
                  <a:schemeClr val="tx1">
                    <a:lumMod val="75000"/>
                    <a:lumOff val="25000"/>
                  </a:schemeClr>
                </a:solidFill>
              </a:rPr>
              <a:t>:</a:t>
            </a:r>
          </a:p>
          <a:p>
            <a:pPr marL="228600" indent="-228600">
              <a:buAutoNum type="arabicPeriod"/>
            </a:pPr>
            <a:endParaRPr lang="en-US" b="1" dirty="0">
              <a:solidFill>
                <a:schemeClr val="tx1">
                  <a:lumMod val="75000"/>
                  <a:lumOff val="25000"/>
                </a:schemeClr>
              </a:solidFill>
            </a:endParaRPr>
          </a:p>
          <a:p>
            <a:pPr lvl="1">
              <a:lnSpc>
                <a:spcPct val="100000"/>
              </a:lnSpc>
            </a:pPr>
            <a:r>
              <a:rPr lang="en-US" cap="none" dirty="0">
                <a:solidFill>
                  <a:schemeClr val="tx1">
                    <a:lumMod val="75000"/>
                    <a:lumOff val="25000"/>
                  </a:schemeClr>
                </a:solidFill>
              </a:rPr>
              <a:t>Layout of content. 	(text, images, quotations)</a:t>
            </a:r>
          </a:p>
          <a:p>
            <a:pPr lvl="1">
              <a:lnSpc>
                <a:spcPct val="100000"/>
              </a:lnSpc>
            </a:pPr>
            <a:r>
              <a:rPr lang="en-US" cap="none" dirty="0">
                <a:solidFill>
                  <a:schemeClr val="tx1">
                    <a:lumMod val="75000"/>
                    <a:lumOff val="25000"/>
                  </a:schemeClr>
                </a:solidFill>
              </a:rPr>
              <a:t>Type of content	(article, tweets, user comments).</a:t>
            </a:r>
          </a:p>
          <a:p>
            <a:pPr lvl="1">
              <a:lnSpc>
                <a:spcPct val="100000"/>
              </a:lnSpc>
            </a:pPr>
            <a:r>
              <a:rPr lang="en-US" cap="none" dirty="0">
                <a:solidFill>
                  <a:schemeClr val="tx1">
                    <a:lumMod val="75000"/>
                    <a:lumOff val="25000"/>
                  </a:schemeClr>
                </a:solidFill>
              </a:rPr>
              <a:t>Writing style.	(passive, aggressive)</a:t>
            </a:r>
          </a:p>
          <a:p>
            <a:pPr lvl="1">
              <a:lnSpc>
                <a:spcPct val="100000"/>
              </a:lnSpc>
            </a:pPr>
            <a:r>
              <a:rPr lang="en-US" cap="none" dirty="0">
                <a:solidFill>
                  <a:schemeClr val="tx1">
                    <a:lumMod val="75000"/>
                    <a:lumOff val="25000"/>
                  </a:schemeClr>
                </a:solidFill>
              </a:rPr>
              <a:t>Distractors	(advertisements, recommendations).</a:t>
            </a:r>
            <a:br>
              <a:rPr lang="en-US" cap="none" dirty="0">
                <a:solidFill>
                  <a:schemeClr val="tx1">
                    <a:lumMod val="75000"/>
                    <a:lumOff val="25000"/>
                  </a:schemeClr>
                </a:solidFill>
              </a:rPr>
            </a:br>
            <a:br>
              <a:rPr lang="en-US" cap="none" dirty="0">
                <a:solidFill>
                  <a:schemeClr val="tx1">
                    <a:lumMod val="75000"/>
                    <a:lumOff val="25000"/>
                  </a:schemeClr>
                </a:solidFill>
              </a:rPr>
            </a:br>
            <a:r>
              <a:rPr lang="en-US" i="1" cap="none" dirty="0">
                <a:solidFill>
                  <a:schemeClr val="tx1">
                    <a:lumMod val="75000"/>
                    <a:lumOff val="25000"/>
                  </a:schemeClr>
                </a:solidFill>
              </a:rPr>
              <a:t>***measurement is how much visual attention to each type of media***</a:t>
            </a:r>
            <a:br>
              <a:rPr lang="en-US" cap="none" dirty="0">
                <a:solidFill>
                  <a:schemeClr val="tx1">
                    <a:lumMod val="75000"/>
                    <a:lumOff val="25000"/>
                  </a:schemeClr>
                </a:solidFill>
              </a:rPr>
            </a:br>
            <a:endParaRPr lang="en-US" cap="none" dirty="0">
              <a:solidFill>
                <a:schemeClr val="tx1">
                  <a:lumMod val="75000"/>
                  <a:lumOff val="25000"/>
                </a:schemeClr>
              </a:solidFill>
            </a:endParaRPr>
          </a:p>
          <a:p>
            <a:pPr marL="0" indent="0">
              <a:buNone/>
            </a:pPr>
            <a:r>
              <a:rPr lang="en-US" b="1" cap="none" dirty="0">
                <a:solidFill>
                  <a:schemeClr val="tx1">
                    <a:lumMod val="75000"/>
                    <a:lumOff val="25000"/>
                  </a:schemeClr>
                </a:solidFill>
              </a:rPr>
              <a:t>2. The confirmation bias on types of content – </a:t>
            </a:r>
          </a:p>
          <a:p>
            <a:pPr marL="0" indent="0">
              <a:buNone/>
            </a:pPr>
            <a:endParaRPr lang="en-US" b="1" cap="none" dirty="0">
              <a:solidFill>
                <a:schemeClr val="tx1">
                  <a:lumMod val="75000"/>
                  <a:lumOff val="25000"/>
                </a:schemeClr>
              </a:solidFill>
            </a:endParaRPr>
          </a:p>
          <a:p>
            <a:pPr marL="0" indent="0">
              <a:buNone/>
            </a:pPr>
            <a:r>
              <a:rPr lang="en-US" b="0" i="1" cap="none" dirty="0">
                <a:solidFill>
                  <a:srgbClr val="FF0000"/>
                </a:solidFill>
              </a:rPr>
              <a:t>***certain users respond more to article than tweets </a:t>
            </a:r>
            <a:r>
              <a:rPr lang="en-US" b="0" i="1" cap="none" dirty="0" err="1">
                <a:solidFill>
                  <a:srgbClr val="FF0000"/>
                </a:solidFill>
              </a:rPr>
              <a:t>etc</a:t>
            </a:r>
            <a:r>
              <a:rPr lang="en-US" b="0" i="1" cap="none"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cap="none" dirty="0">
                <a:solidFill>
                  <a:schemeClr val="tx1">
                    <a:lumMod val="75000"/>
                    <a:lumOff val="25000"/>
                  </a:schemeClr>
                </a:solidFill>
              </a:rPr>
              <a:t>***measurement is if information from respective media is recalled during post-survey***</a:t>
            </a:r>
            <a:br>
              <a:rPr lang="en-US" cap="none" dirty="0">
                <a:solidFill>
                  <a:schemeClr val="tx1">
                    <a:lumMod val="75000"/>
                    <a:lumOff val="25000"/>
                  </a:schemeClr>
                </a:solidFill>
              </a:rPr>
            </a:br>
            <a:endParaRPr lang="en-US" cap="none" dirty="0">
              <a:solidFill>
                <a:schemeClr val="tx1">
                  <a:lumMod val="75000"/>
                  <a:lumOff val="25000"/>
                </a:schemeClr>
              </a:solidFill>
            </a:endParaRPr>
          </a:p>
          <a:p>
            <a:pPr marL="0" indent="0">
              <a:buNone/>
            </a:pPr>
            <a:endParaRPr lang="en-US" b="0"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2</a:t>
            </a:fld>
            <a:endParaRPr lang="en-US"/>
          </a:p>
        </p:txBody>
      </p:sp>
    </p:spTree>
    <p:extLst>
      <p:ext uri="{BB962C8B-B14F-4D97-AF65-F5344CB8AC3E}">
        <p14:creationId xmlns:p14="http://schemas.microsoft.com/office/powerpoint/2010/main" val="78635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8</a:t>
            </a:fld>
            <a:endParaRPr lang="en-US"/>
          </a:p>
        </p:txBody>
      </p:sp>
    </p:spTree>
    <p:extLst>
      <p:ext uri="{BB962C8B-B14F-4D97-AF65-F5344CB8AC3E}">
        <p14:creationId xmlns:p14="http://schemas.microsoft.com/office/powerpoint/2010/main" val="10049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13</a:t>
            </a:fld>
            <a:endParaRPr lang="en-US"/>
          </a:p>
        </p:txBody>
      </p:sp>
    </p:spTree>
    <p:extLst>
      <p:ext uri="{BB962C8B-B14F-4D97-AF65-F5344CB8AC3E}">
        <p14:creationId xmlns:p14="http://schemas.microsoft.com/office/powerpoint/2010/main" val="401443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cap="none" dirty="0"/>
          </a:p>
          <a:p>
            <a:pPr marL="171450" indent="-171450">
              <a:buFont typeface="Arial" panose="020B0604020202020204" pitchFamily="34" charset="0"/>
              <a:buChar char="•"/>
            </a:pPr>
            <a:r>
              <a:rPr lang="en-US" cap="none" dirty="0"/>
              <a:t>number of fixations on each AOI</a:t>
            </a:r>
          </a:p>
          <a:p>
            <a:pPr marL="171450" indent="-171450">
              <a:buFont typeface="Arial" panose="020B0604020202020204" pitchFamily="34" charset="0"/>
              <a:buChar char="•"/>
            </a:pPr>
            <a:r>
              <a:rPr lang="en-US" cap="none" dirty="0"/>
              <a:t>total number of fixations, fixation duration</a:t>
            </a:r>
          </a:p>
          <a:p>
            <a:pPr marL="171450" indent="-171450">
              <a:buFont typeface="Arial" panose="020B0604020202020204" pitchFamily="34" charset="0"/>
              <a:buChar char="•"/>
            </a:pPr>
            <a:r>
              <a:rPr lang="en-US" cap="none" dirty="0"/>
              <a:t>total fixation duration</a:t>
            </a:r>
          </a:p>
          <a:p>
            <a:pPr marL="171450" indent="-171450">
              <a:buFont typeface="Arial" panose="020B0604020202020204" pitchFamily="34" charset="0"/>
              <a:buChar char="•"/>
            </a:pPr>
            <a:r>
              <a:rPr lang="en-US" cap="none" dirty="0"/>
              <a:t>time to first fixation on target</a:t>
            </a:r>
          </a:p>
          <a:p>
            <a:pPr marL="171450" indent="-171450">
              <a:buFont typeface="Arial" panose="020B0604020202020204" pitchFamily="34" charset="0"/>
              <a:buChar char="•"/>
            </a:pPr>
            <a:r>
              <a:rPr lang="en-US" cap="none" dirty="0"/>
              <a:t>fixation density</a:t>
            </a:r>
          </a:p>
          <a:p>
            <a:pPr marL="171450" indent="-171450">
              <a:buFont typeface="Arial" panose="020B0604020202020204" pitchFamily="34" charset="0"/>
              <a:buChar char="•"/>
            </a:pPr>
            <a:r>
              <a:rPr lang="en-US" cap="none" dirty="0"/>
              <a:t>repeat fixation</a:t>
            </a:r>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18</a:t>
            </a:fld>
            <a:endParaRPr lang="en-US"/>
          </a:p>
        </p:txBody>
      </p:sp>
    </p:spTree>
    <p:extLst>
      <p:ext uri="{BB962C8B-B14F-4D97-AF65-F5344CB8AC3E}">
        <p14:creationId xmlns:p14="http://schemas.microsoft.com/office/powerpoint/2010/main" val="200241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19</a:t>
            </a:fld>
            <a:endParaRPr lang="en-US"/>
          </a:p>
        </p:txBody>
      </p:sp>
    </p:spTree>
    <p:extLst>
      <p:ext uri="{BB962C8B-B14F-4D97-AF65-F5344CB8AC3E}">
        <p14:creationId xmlns:p14="http://schemas.microsoft.com/office/powerpoint/2010/main" val="3021480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20</a:t>
            </a:fld>
            <a:endParaRPr lang="en-US"/>
          </a:p>
        </p:txBody>
      </p:sp>
    </p:spTree>
    <p:extLst>
      <p:ext uri="{BB962C8B-B14F-4D97-AF65-F5344CB8AC3E}">
        <p14:creationId xmlns:p14="http://schemas.microsoft.com/office/powerpoint/2010/main" val="410517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2926A-9C87-4D19-9313-5BAA4719A112}" type="slidenum">
              <a:rPr lang="en-US" smtClean="0"/>
              <a:t>25</a:t>
            </a:fld>
            <a:endParaRPr lang="en-US"/>
          </a:p>
        </p:txBody>
      </p:sp>
    </p:spTree>
    <p:extLst>
      <p:ext uri="{BB962C8B-B14F-4D97-AF65-F5344CB8AC3E}">
        <p14:creationId xmlns:p14="http://schemas.microsoft.com/office/powerpoint/2010/main" val="178730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Company doing research for other companies</a:t>
            </a:r>
          </a:p>
          <a:p>
            <a:pPr marL="171450" indent="-171450">
              <a:buFont typeface="Arial" panose="020B0604020202020204" pitchFamily="34" charset="0"/>
              <a:buChar char="•"/>
            </a:pPr>
            <a:r>
              <a:rPr lang="en-US" dirty="0"/>
              <a:t>Preliminary research (basic stuff)</a:t>
            </a:r>
          </a:p>
          <a:p>
            <a:pPr marL="171450" indent="-171450">
              <a:buFont typeface="Arial" panose="020B0604020202020204" pitchFamily="34" charset="0"/>
              <a:buChar char="•"/>
            </a:pPr>
            <a:r>
              <a:rPr lang="en-US" dirty="0"/>
              <a:t>Approach universities for more detailed and in-depth research</a:t>
            </a:r>
          </a:p>
        </p:txBody>
      </p:sp>
      <p:sp>
        <p:nvSpPr>
          <p:cNvPr id="4" name="Slide Number Placeholder 3"/>
          <p:cNvSpPr>
            <a:spLocks noGrp="1"/>
          </p:cNvSpPr>
          <p:nvPr>
            <p:ph type="sldNum" sz="quarter" idx="10"/>
          </p:nvPr>
        </p:nvSpPr>
        <p:spPr/>
        <p:txBody>
          <a:bodyPr/>
          <a:lstStyle/>
          <a:p>
            <a:fld id="{4202926A-9C87-4D19-9313-5BAA4719A112}" type="slidenum">
              <a:rPr lang="en-US" smtClean="0"/>
              <a:t>27</a:t>
            </a:fld>
            <a:endParaRPr lang="en-US"/>
          </a:p>
        </p:txBody>
      </p:sp>
    </p:spTree>
    <p:extLst>
      <p:ext uri="{BB962C8B-B14F-4D97-AF65-F5344CB8AC3E}">
        <p14:creationId xmlns:p14="http://schemas.microsoft.com/office/powerpoint/2010/main" val="1776511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5326FD-E5AC-4426-97B0-271C5194805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4195219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5326FD-E5AC-4426-97B0-271C5194805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16840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5326FD-E5AC-4426-97B0-271C5194805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3368016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5326FD-E5AC-4426-97B0-271C5194805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869462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5326FD-E5AC-4426-97B0-271C51948058}"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3480974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5326FD-E5AC-4426-97B0-271C51948058}"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4214247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326FD-E5AC-4426-97B0-271C51948058}"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1396507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326FD-E5AC-4426-97B0-271C5194805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423574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326FD-E5AC-4426-97B0-271C51948058}"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3738139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5326FD-E5AC-4426-97B0-271C5194805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299394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5326FD-E5AC-4426-97B0-271C51948058}"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3966-14C6-4675-AC6D-A8DD49280841}" type="slidenum">
              <a:rPr lang="en-US" smtClean="0"/>
              <a:t>‹#›</a:t>
            </a:fld>
            <a:endParaRPr lang="en-US"/>
          </a:p>
        </p:txBody>
      </p:sp>
    </p:spTree>
    <p:extLst>
      <p:ext uri="{BB962C8B-B14F-4D97-AF65-F5344CB8AC3E}">
        <p14:creationId xmlns:p14="http://schemas.microsoft.com/office/powerpoint/2010/main" val="112935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5/24/2019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326FD-E5AC-4426-97B0-271C51948058}" type="datetimeFigureOut">
              <a:rPr lang="en-US" smtClean="0"/>
              <a:t>5/24/2019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E3966-14C6-4675-AC6D-A8DD49280841}" type="slidenum">
              <a:rPr lang="en-US" smtClean="0"/>
              <a:t>‹#›</a:t>
            </a:fld>
            <a:endParaRPr lang="en-US"/>
          </a:p>
        </p:txBody>
      </p:sp>
    </p:spTree>
    <p:extLst>
      <p:ext uri="{BB962C8B-B14F-4D97-AF65-F5344CB8AC3E}">
        <p14:creationId xmlns:p14="http://schemas.microsoft.com/office/powerpoint/2010/main" val="2994787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9.png"/><Relationship Id="rId5" Type="http://schemas.openxmlformats.org/officeDocument/2006/relationships/diagramQuickStyle" Target="../diagrams/quickStyle3.xml"/><Relationship Id="rId10" Type="http://schemas.openxmlformats.org/officeDocument/2006/relationships/image" Target="../media/image18.png"/><Relationship Id="rId4" Type="http://schemas.openxmlformats.org/officeDocument/2006/relationships/diagramLayout" Target="../diagrams/layout3.xml"/><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sdsassociates.com.my/"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cap="none" dirty="0">
                <a:solidFill>
                  <a:schemeClr val="tx1">
                    <a:lumMod val="75000"/>
                    <a:lumOff val="25000"/>
                  </a:schemeClr>
                </a:solidFill>
              </a:rPr>
              <a:t>Analyzing Reader’s Visual Attention On Controversial News Articles</a:t>
            </a:r>
          </a:p>
        </p:txBody>
      </p:sp>
      <p:sp>
        <p:nvSpPr>
          <p:cNvPr id="3" name="Subtitle 2"/>
          <p:cNvSpPr>
            <a:spLocks noGrp="1"/>
          </p:cNvSpPr>
          <p:nvPr>
            <p:ph type="subTitle" idx="1"/>
          </p:nvPr>
        </p:nvSpPr>
        <p:spPr/>
        <p:txBody>
          <a:bodyPr/>
          <a:lstStyle/>
          <a:p>
            <a:r>
              <a:rPr lang="en-US" dirty="0"/>
              <a:t>By Ahmad </a:t>
            </a:r>
            <a:r>
              <a:rPr lang="en-US" dirty="0" err="1"/>
              <a:t>hilman</a:t>
            </a:r>
            <a:r>
              <a:rPr lang="en-US" dirty="0"/>
              <a:t> bin </a:t>
            </a:r>
            <a:r>
              <a:rPr lang="en-US" dirty="0" err="1"/>
              <a:t>sabri</a:t>
            </a:r>
            <a:endParaRPr lang="en-US" dirty="0"/>
          </a:p>
        </p:txBody>
      </p:sp>
    </p:spTree>
    <p:extLst>
      <p:ext uri="{BB962C8B-B14F-4D97-AF65-F5344CB8AC3E}">
        <p14:creationId xmlns:p14="http://schemas.microsoft.com/office/powerpoint/2010/main" val="4270122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flowchart</a:t>
            </a:r>
          </a:p>
        </p:txBody>
      </p:sp>
      <p:sp>
        <p:nvSpPr>
          <p:cNvPr id="3" name="Content Placeholder 2"/>
          <p:cNvSpPr>
            <a:spLocks noGrp="1"/>
          </p:cNvSpPr>
          <p:nvPr>
            <p:ph sz="quarter" idx="13"/>
          </p:nvPr>
        </p:nvSpPr>
        <p:spPr>
          <a:xfrm>
            <a:off x="913774" y="1744580"/>
            <a:ext cx="10363826" cy="4046620"/>
          </a:xfrm>
        </p:spPr>
        <p:txBody>
          <a:bodyPr/>
          <a:lstStyle/>
          <a:p>
            <a:pPr marL="0" indent="0">
              <a:buNone/>
            </a:pPr>
            <a:endParaRPr lang="en-US" dirty="0"/>
          </a:p>
        </p:txBody>
      </p:sp>
      <p:graphicFrame>
        <p:nvGraphicFramePr>
          <p:cNvPr id="5" name="Diagram 4"/>
          <p:cNvGraphicFramePr/>
          <p:nvPr>
            <p:extLst>
              <p:ext uri="{D42A27DB-BD31-4B8C-83A1-F6EECF244321}">
                <p14:modId xmlns:p14="http://schemas.microsoft.com/office/powerpoint/2010/main" val="1928705067"/>
              </p:ext>
            </p:extLst>
          </p:nvPr>
        </p:nvGraphicFramePr>
        <p:xfrm>
          <a:off x="459161" y="1744580"/>
          <a:ext cx="11273051" cy="4541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a:cxnSpLocks/>
          </p:cNvCxnSpPr>
          <p:nvPr/>
        </p:nvCxnSpPr>
        <p:spPr>
          <a:xfrm>
            <a:off x="4675240" y="2492477"/>
            <a:ext cx="0" cy="3092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a:off x="7526595" y="2492477"/>
            <a:ext cx="0" cy="3092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8971937" y="2492477"/>
            <a:ext cx="0" cy="3092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99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855405F-37A2-4869-9154-F8BE3BECE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person&#10;&#10;Description generated with very high confidence"/>
          <p:cNvPicPr>
            <a:picLocks noChangeAspect="1"/>
          </p:cNvPicPr>
          <p:nvPr/>
        </p:nvPicPr>
        <p:blipFill>
          <a:blip r:embed="rId2"/>
          <a:stretch>
            <a:fillRect/>
          </a:stretch>
        </p:blipFill>
        <p:spPr>
          <a:xfrm>
            <a:off x="1548191" y="643467"/>
            <a:ext cx="9095617" cy="5571066"/>
          </a:xfrm>
          <a:prstGeom prst="rect">
            <a:avLst/>
          </a:prstGeom>
        </p:spPr>
      </p:pic>
      <p:sp>
        <p:nvSpPr>
          <p:cNvPr id="5" name="TextBox 4"/>
          <p:cNvSpPr txBox="1"/>
          <p:nvPr/>
        </p:nvSpPr>
        <p:spPr>
          <a:xfrm>
            <a:off x="1625313" y="1206022"/>
            <a:ext cx="5803104" cy="83099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roboto"/>
                <a:ea typeface="+mn-ea"/>
                <a:cs typeface="+mn-cs"/>
              </a:rPr>
              <a:t>Bruneians overseas worry for locals back home following LGBT crackdown</a:t>
            </a:r>
          </a:p>
        </p:txBody>
      </p:sp>
    </p:spTree>
    <p:extLst>
      <p:ext uri="{BB962C8B-B14F-4D97-AF65-F5344CB8AC3E}">
        <p14:creationId xmlns:p14="http://schemas.microsoft.com/office/powerpoint/2010/main" val="94516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855405F-37A2-4869-9154-F8BE3BECE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social media post&#10;&#10;Description generated with very high confidence"/>
          <p:cNvPicPr>
            <a:picLocks noChangeAspect="1"/>
          </p:cNvPicPr>
          <p:nvPr/>
        </p:nvPicPr>
        <p:blipFill>
          <a:blip r:embed="rId2"/>
          <a:stretch>
            <a:fillRect/>
          </a:stretch>
        </p:blipFill>
        <p:spPr>
          <a:xfrm>
            <a:off x="643467" y="743628"/>
            <a:ext cx="10905066" cy="5370744"/>
          </a:xfrm>
          <a:prstGeom prst="rect">
            <a:avLst/>
          </a:prstGeom>
        </p:spPr>
      </p:pic>
      <p:sp>
        <p:nvSpPr>
          <p:cNvPr id="3" name="Rectangle 2"/>
          <p:cNvSpPr/>
          <p:nvPr/>
        </p:nvSpPr>
        <p:spPr>
          <a:xfrm>
            <a:off x="7855527" y="743628"/>
            <a:ext cx="3477491" cy="5269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p:cNvSpPr/>
          <p:nvPr/>
        </p:nvSpPr>
        <p:spPr>
          <a:xfrm>
            <a:off x="5306291" y="2507672"/>
            <a:ext cx="2549236" cy="15655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Distractors</a:t>
            </a:r>
          </a:p>
        </p:txBody>
      </p:sp>
    </p:spTree>
    <p:extLst>
      <p:ext uri="{BB962C8B-B14F-4D97-AF65-F5344CB8AC3E}">
        <p14:creationId xmlns:p14="http://schemas.microsoft.com/office/powerpoint/2010/main" val="382020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855405F-37A2-4869-9154-F8BE3BECE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social media post&#10;&#10;Description generated with very high confidence"/>
          <p:cNvPicPr>
            <a:picLocks noChangeAspect="1"/>
          </p:cNvPicPr>
          <p:nvPr/>
        </p:nvPicPr>
        <p:blipFill>
          <a:blip r:embed="rId3"/>
          <a:stretch>
            <a:fillRect/>
          </a:stretch>
        </p:blipFill>
        <p:spPr>
          <a:xfrm>
            <a:off x="643467" y="893573"/>
            <a:ext cx="10905066" cy="5070854"/>
          </a:xfrm>
          <a:prstGeom prst="rect">
            <a:avLst/>
          </a:prstGeom>
        </p:spPr>
      </p:pic>
      <p:sp>
        <p:nvSpPr>
          <p:cNvPr id="3" name="Rectangle 2"/>
          <p:cNvSpPr/>
          <p:nvPr/>
        </p:nvSpPr>
        <p:spPr>
          <a:xfrm>
            <a:off x="850604" y="2677755"/>
            <a:ext cx="853794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235345" y="2567226"/>
            <a:ext cx="6047955" cy="92333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mn-ea"/>
                <a:cs typeface="+mn-cs"/>
              </a:rPr>
              <a:t>Previously homosexuality was illegal in Brunei and punishable by up to 10 years imprisonment, while the sale of alcohol is banned and evangelism by other religions is forbidden.</a:t>
            </a:r>
            <a:endParaRPr kumimoji="0" lang="en-US" sz="1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4" name="Rectangle 3"/>
          <p:cNvSpPr/>
          <p:nvPr/>
        </p:nvSpPr>
        <p:spPr>
          <a:xfrm flipH="1">
            <a:off x="1204847" y="2567226"/>
            <a:ext cx="45719" cy="9233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1080656" y="2410692"/>
            <a:ext cx="6303818" cy="11814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p:cNvSpPr/>
          <p:nvPr/>
        </p:nvSpPr>
        <p:spPr>
          <a:xfrm>
            <a:off x="7384474" y="2218642"/>
            <a:ext cx="2549236" cy="1565563"/>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Highlights</a:t>
            </a:r>
          </a:p>
        </p:txBody>
      </p:sp>
    </p:spTree>
    <p:extLst>
      <p:ext uri="{BB962C8B-B14F-4D97-AF65-F5344CB8AC3E}">
        <p14:creationId xmlns:p14="http://schemas.microsoft.com/office/powerpoint/2010/main" val="427950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social media post&#10;&#10;Description generated with very high confidence"/>
          <p:cNvPicPr>
            <a:picLocks noChangeAspect="1"/>
          </p:cNvPicPr>
          <p:nvPr/>
        </p:nvPicPr>
        <p:blipFill>
          <a:blip r:embed="rId2"/>
          <a:stretch>
            <a:fillRect/>
          </a:stretch>
        </p:blipFill>
        <p:spPr>
          <a:xfrm>
            <a:off x="643467" y="893573"/>
            <a:ext cx="10905066" cy="5070854"/>
          </a:xfrm>
          <a:prstGeom prst="rect">
            <a:avLst/>
          </a:prstGeom>
        </p:spPr>
      </p:pic>
      <p:sp>
        <p:nvSpPr>
          <p:cNvPr id="9" name="Rectangle 8">
            <a:extLst>
              <a:ext uri="{FF2B5EF4-FFF2-40B4-BE49-F238E27FC236}">
                <a16:creationId xmlns:a16="http://schemas.microsoft.com/office/drawing/2014/main" id="{1855405F-37A2-4869-9154-F8BE3BECE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3"/>
          <a:stretch>
            <a:fillRect/>
          </a:stretch>
        </p:blipFill>
        <p:spPr>
          <a:xfrm>
            <a:off x="895104" y="1422839"/>
            <a:ext cx="7268741" cy="196418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895104" y="966661"/>
            <a:ext cx="72687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Verdana" panose="020B0604030504040204" pitchFamily="34" charset="0"/>
                <a:ea typeface="Verdana" panose="020B0604030504040204" pitchFamily="34" charset="0"/>
                <a:cs typeface="Verdana" panose="020B0604030504040204" pitchFamily="34" charset="0"/>
              </a:rPr>
              <a:t>Many people on Twitter have expressed outrage and disgust over the matter.</a:t>
            </a:r>
          </a:p>
        </p:txBody>
      </p:sp>
      <p:pic>
        <p:nvPicPr>
          <p:cNvPr id="5" name="Picture 4"/>
          <p:cNvPicPr>
            <a:picLocks noChangeAspect="1"/>
          </p:cNvPicPr>
          <p:nvPr/>
        </p:nvPicPr>
        <p:blipFill>
          <a:blip r:embed="rId4"/>
          <a:stretch>
            <a:fillRect/>
          </a:stretch>
        </p:blipFill>
        <p:spPr>
          <a:xfrm>
            <a:off x="895104" y="3620774"/>
            <a:ext cx="7268741" cy="2431226"/>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643467" y="1274438"/>
            <a:ext cx="7669259" cy="22587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p:cNvSpPr/>
          <p:nvPr/>
        </p:nvSpPr>
        <p:spPr>
          <a:xfrm>
            <a:off x="8312727" y="1680555"/>
            <a:ext cx="2313710" cy="1446527"/>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Tweets</a:t>
            </a:r>
          </a:p>
        </p:txBody>
      </p:sp>
    </p:spTree>
    <p:extLst>
      <p:ext uri="{BB962C8B-B14F-4D97-AF65-F5344CB8AC3E}">
        <p14:creationId xmlns:p14="http://schemas.microsoft.com/office/powerpoint/2010/main" val="295241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855405F-37A2-4869-9154-F8BE3BECE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ell phone&#10;&#10;Description generated with very high confidence"/>
          <p:cNvPicPr>
            <a:picLocks noChangeAspect="1"/>
          </p:cNvPicPr>
          <p:nvPr/>
        </p:nvPicPr>
        <p:blipFill>
          <a:blip r:embed="rId2"/>
          <a:stretch>
            <a:fillRect/>
          </a:stretch>
        </p:blipFill>
        <p:spPr>
          <a:xfrm>
            <a:off x="2667651" y="643467"/>
            <a:ext cx="6856697" cy="5571066"/>
          </a:xfrm>
          <a:prstGeom prst="rect">
            <a:avLst/>
          </a:prstGeom>
        </p:spPr>
      </p:pic>
      <p:sp>
        <p:nvSpPr>
          <p:cNvPr id="4" name="TextBox 3"/>
          <p:cNvSpPr txBox="1"/>
          <p:nvPr/>
        </p:nvSpPr>
        <p:spPr>
          <a:xfrm>
            <a:off x="3039414" y="4262906"/>
            <a:ext cx="6104587" cy="156966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In the US, we are battling those who are exceptionally Anti-Islam (islamophobic). THEY feel it should not be be accepted by the public. They would be happy to see those who are Islamic 'stoned to death'. Do you think they should have the right as well to do so?</a:t>
            </a:r>
            <a:b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br>
            <a:b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b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TextBox 4"/>
          <p:cNvSpPr txBox="1"/>
          <p:nvPr/>
        </p:nvSpPr>
        <p:spPr>
          <a:xfrm>
            <a:off x="2815584" y="2508482"/>
            <a:ext cx="6328417" cy="83099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With due respect, the law applies only to Muslims. Whatever they so in closed doors is between them and Allah, but when they encroach on the collective rights of the public, such is when punishment is due</a:t>
            </a:r>
          </a:p>
        </p:txBody>
      </p:sp>
      <p:sp>
        <p:nvSpPr>
          <p:cNvPr id="7" name="Rectangle 6"/>
          <p:cNvSpPr/>
          <p:nvPr/>
        </p:nvSpPr>
        <p:spPr>
          <a:xfrm>
            <a:off x="2667651" y="1787236"/>
            <a:ext cx="6257466" cy="18035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p:cNvSpPr/>
          <p:nvPr/>
        </p:nvSpPr>
        <p:spPr>
          <a:xfrm>
            <a:off x="8889661" y="2074754"/>
            <a:ext cx="2401303" cy="1238312"/>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Comments</a:t>
            </a:r>
          </a:p>
        </p:txBody>
      </p:sp>
    </p:spTree>
    <p:extLst>
      <p:ext uri="{BB962C8B-B14F-4D97-AF65-F5344CB8AC3E}">
        <p14:creationId xmlns:p14="http://schemas.microsoft.com/office/powerpoint/2010/main" val="34617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generated with very high confidence"/>
          <p:cNvPicPr>
            <a:picLocks noChangeAspect="1"/>
          </p:cNvPicPr>
          <p:nvPr/>
        </p:nvPicPr>
        <p:blipFill rotWithShape="1">
          <a:blip r:embed="rId2"/>
          <a:srcRect b="58203"/>
          <a:stretch/>
        </p:blipFill>
        <p:spPr>
          <a:xfrm>
            <a:off x="1660520" y="424917"/>
            <a:ext cx="8650065" cy="2331931"/>
          </a:xfrm>
          <a:prstGeom prst="rect">
            <a:avLst/>
          </a:prstGeom>
          <a:ln>
            <a:solidFill>
              <a:schemeClr val="accent1"/>
            </a:solidFill>
          </a:ln>
        </p:spPr>
      </p:pic>
      <p:pic>
        <p:nvPicPr>
          <p:cNvPr id="3" name="Picture 2" descr="A screenshot of a cell phone&#10;&#10;Description generated with very high confidence"/>
          <p:cNvPicPr>
            <a:picLocks noChangeAspect="1"/>
          </p:cNvPicPr>
          <p:nvPr/>
        </p:nvPicPr>
        <p:blipFill rotWithShape="1">
          <a:blip r:embed="rId3"/>
          <a:srcRect b="60175"/>
          <a:stretch/>
        </p:blipFill>
        <p:spPr>
          <a:xfrm>
            <a:off x="1609916" y="3647433"/>
            <a:ext cx="8751271" cy="2317663"/>
          </a:xfrm>
          <a:prstGeom prst="rect">
            <a:avLst/>
          </a:prstGeom>
          <a:ln>
            <a:solidFill>
              <a:schemeClr val="accent1"/>
            </a:solidFill>
          </a:ln>
        </p:spPr>
      </p:pic>
      <p:sp>
        <p:nvSpPr>
          <p:cNvPr id="4" name="TextBox 3"/>
          <p:cNvSpPr txBox="1"/>
          <p:nvPr/>
        </p:nvSpPr>
        <p:spPr>
          <a:xfrm>
            <a:off x="4929557" y="2826883"/>
            <a:ext cx="2111988" cy="369332"/>
          </a:xfrm>
          <a:prstGeom prst="rect">
            <a:avLst/>
          </a:prstGeom>
          <a:noFill/>
        </p:spPr>
        <p:txBody>
          <a:bodyPr wrap="none" rtlCol="0">
            <a:spAutoFit/>
          </a:bodyPr>
          <a:lstStyle/>
          <a:p>
            <a:r>
              <a:rPr lang="en-US" dirty="0"/>
              <a:t>Passive Writing Style</a:t>
            </a:r>
          </a:p>
        </p:txBody>
      </p:sp>
      <p:sp>
        <p:nvSpPr>
          <p:cNvPr id="9" name="TextBox 8"/>
          <p:cNvSpPr txBox="1"/>
          <p:nvPr/>
        </p:nvSpPr>
        <p:spPr>
          <a:xfrm>
            <a:off x="4742390" y="6046982"/>
            <a:ext cx="2486322" cy="369332"/>
          </a:xfrm>
          <a:prstGeom prst="rect">
            <a:avLst/>
          </a:prstGeom>
          <a:noFill/>
        </p:spPr>
        <p:txBody>
          <a:bodyPr wrap="none" rtlCol="0">
            <a:spAutoFit/>
          </a:bodyPr>
          <a:lstStyle/>
          <a:p>
            <a:r>
              <a:rPr lang="en-US" dirty="0"/>
              <a:t>Aggressive Writing Style</a:t>
            </a:r>
          </a:p>
        </p:txBody>
      </p:sp>
    </p:spTree>
    <p:extLst>
      <p:ext uri="{BB962C8B-B14F-4D97-AF65-F5344CB8AC3E}">
        <p14:creationId xmlns:p14="http://schemas.microsoft.com/office/powerpoint/2010/main" val="364181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sz="quarter" idx="13"/>
          </p:nvPr>
        </p:nvSpPr>
        <p:spPr>
          <a:xfrm>
            <a:off x="913774" y="2096086"/>
            <a:ext cx="10363826" cy="3826412"/>
          </a:xfrm>
        </p:spPr>
        <p:txBody>
          <a:bodyPr>
            <a:normAutofit/>
          </a:bodyPr>
          <a:lstStyle/>
          <a:p>
            <a:r>
              <a:rPr lang="en-US" cap="none" dirty="0"/>
              <a:t>Stimulus relevant to current times and participants.</a:t>
            </a:r>
          </a:p>
          <a:p>
            <a:r>
              <a:rPr lang="en-US" cap="none" dirty="0"/>
              <a:t>Stimulus is clear and not complex.</a:t>
            </a:r>
          </a:p>
          <a:p>
            <a:r>
              <a:rPr lang="en-US" cap="none" dirty="0"/>
              <a:t>Each sub-stimulus (article, tweets, user comments) deliver their respective information without conflicting each other.</a:t>
            </a:r>
          </a:p>
          <a:p>
            <a:r>
              <a:rPr lang="en-US" cap="none" dirty="0"/>
              <a:t>Article A and Article B needs to talk on the same topic, but not immediately distinguishable as the same article.</a:t>
            </a:r>
          </a:p>
          <a:p>
            <a:r>
              <a:rPr lang="en-US" cap="none" dirty="0"/>
              <a:t>Participant sample size needs to be diverse and balanced.</a:t>
            </a:r>
          </a:p>
          <a:p>
            <a:r>
              <a:rPr lang="en-US" cap="none" dirty="0"/>
              <a:t>Participants need to be clear on instructions and procedure to avoid bad data.</a:t>
            </a:r>
          </a:p>
          <a:p>
            <a:endParaRPr lang="en-US" cap="none" dirty="0"/>
          </a:p>
        </p:txBody>
      </p:sp>
    </p:spTree>
    <p:extLst>
      <p:ext uri="{BB962C8B-B14F-4D97-AF65-F5344CB8AC3E}">
        <p14:creationId xmlns:p14="http://schemas.microsoft.com/office/powerpoint/2010/main" val="1966932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design</a:t>
            </a:r>
          </a:p>
        </p:txBody>
      </p:sp>
      <p:sp>
        <p:nvSpPr>
          <p:cNvPr id="3" name="Content Placeholder 2"/>
          <p:cNvSpPr>
            <a:spLocks noGrp="1"/>
          </p:cNvSpPr>
          <p:nvPr>
            <p:ph sz="quarter" idx="13"/>
          </p:nvPr>
        </p:nvSpPr>
        <p:spPr>
          <a:xfrm>
            <a:off x="913774" y="2005782"/>
            <a:ext cx="10363826" cy="3785418"/>
          </a:xfrm>
        </p:spPr>
        <p:txBody>
          <a:bodyPr>
            <a:normAutofit/>
          </a:bodyPr>
          <a:lstStyle/>
          <a:p>
            <a:r>
              <a:rPr lang="en-US" sz="2400" b="1" cap="none" dirty="0"/>
              <a:t>PRE-PROCESSING</a:t>
            </a:r>
            <a:br>
              <a:rPr lang="en-US" sz="2400" cap="none" dirty="0"/>
            </a:br>
            <a:r>
              <a:rPr lang="en-US" sz="2400" cap="none" dirty="0"/>
              <a:t>-	</a:t>
            </a:r>
            <a:r>
              <a:rPr lang="en-US" sz="2400" b="1" cap="none" dirty="0"/>
              <a:t>Eye-tracking Metrics</a:t>
            </a:r>
            <a:br>
              <a:rPr lang="en-US" sz="2400" cap="none" dirty="0"/>
            </a:br>
            <a:r>
              <a:rPr lang="en-US" sz="2400" i="1" cap="none" dirty="0"/>
              <a:t>	- number of fixations on each area-of-interest</a:t>
            </a:r>
            <a:br>
              <a:rPr lang="en-US" sz="2400" i="1" cap="none" dirty="0"/>
            </a:br>
            <a:r>
              <a:rPr lang="en-US" sz="2400" i="1" cap="none" dirty="0"/>
              <a:t>	- fixation duration</a:t>
            </a:r>
            <a:br>
              <a:rPr lang="en-US" sz="2400" i="1" cap="none" dirty="0"/>
            </a:br>
            <a:r>
              <a:rPr lang="en-US" sz="2400" i="1" cap="none" dirty="0"/>
              <a:t>	- time to first fixation on target</a:t>
            </a:r>
            <a:br>
              <a:rPr lang="en-US" sz="2400" i="1" cap="none" dirty="0"/>
            </a:br>
            <a:r>
              <a:rPr lang="en-US" sz="2400" i="1" cap="none" dirty="0"/>
              <a:t>	- repeat fixation (revisits)</a:t>
            </a:r>
            <a:br>
              <a:rPr lang="en-US" sz="2400" cap="none" dirty="0"/>
            </a:br>
            <a:br>
              <a:rPr lang="en-US" sz="2400" cap="none" dirty="0"/>
            </a:br>
            <a:r>
              <a:rPr lang="en-US" sz="2400" cap="none" dirty="0"/>
              <a:t>-	</a:t>
            </a:r>
            <a:r>
              <a:rPr lang="en-US" sz="2400" b="1" cap="none" dirty="0"/>
              <a:t>Repeated Measures (2 trials for each participant)</a:t>
            </a:r>
            <a:endParaRPr lang="en-US" sz="2400" b="1" i="1" cap="none" dirty="0"/>
          </a:p>
        </p:txBody>
      </p:sp>
    </p:spTree>
    <p:extLst>
      <p:ext uri="{BB962C8B-B14F-4D97-AF65-F5344CB8AC3E}">
        <p14:creationId xmlns:p14="http://schemas.microsoft.com/office/powerpoint/2010/main" val="21054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design</a:t>
            </a:r>
          </a:p>
        </p:txBody>
      </p:sp>
      <p:sp>
        <p:nvSpPr>
          <p:cNvPr id="3" name="Content Placeholder 2"/>
          <p:cNvSpPr>
            <a:spLocks noGrp="1"/>
          </p:cNvSpPr>
          <p:nvPr>
            <p:ph sz="quarter" idx="13"/>
          </p:nvPr>
        </p:nvSpPr>
        <p:spPr>
          <a:xfrm>
            <a:off x="913774" y="2005782"/>
            <a:ext cx="10363826" cy="3785418"/>
          </a:xfrm>
        </p:spPr>
        <p:txBody>
          <a:bodyPr>
            <a:normAutofit/>
          </a:bodyPr>
          <a:lstStyle/>
          <a:p>
            <a:r>
              <a:rPr lang="en-US" sz="2400" b="1" cap="none" dirty="0"/>
              <a:t>POST-PROCESSING</a:t>
            </a:r>
            <a:br>
              <a:rPr lang="en-US" sz="2400" cap="none" dirty="0"/>
            </a:br>
            <a:r>
              <a:rPr lang="en-US" sz="2400" cap="none" dirty="0"/>
              <a:t>-	ANOVA Between and Within Groups</a:t>
            </a:r>
            <a:br>
              <a:rPr lang="en-US" sz="2400" cap="none" dirty="0"/>
            </a:br>
            <a:br>
              <a:rPr lang="en-US" sz="2400" cap="none" dirty="0"/>
            </a:br>
            <a:r>
              <a:rPr lang="en-US" sz="2400" cap="none" dirty="0"/>
              <a:t>-	</a:t>
            </a:r>
            <a:r>
              <a:rPr lang="en-US" sz="2400" b="1" cap="none" dirty="0"/>
              <a:t>Principal Component Analysis (PCA)</a:t>
            </a:r>
            <a:br>
              <a:rPr lang="en-US" sz="2400" b="1" cap="none" dirty="0"/>
            </a:br>
            <a:r>
              <a:rPr lang="en-US" cap="none" dirty="0"/>
              <a:t>	- </a:t>
            </a:r>
            <a:r>
              <a:rPr lang="en-US" i="1" cap="none" dirty="0"/>
              <a:t>a technique used to </a:t>
            </a:r>
            <a:r>
              <a:rPr lang="en-US" b="1" i="1" cap="none" dirty="0"/>
              <a:t>emphasize variation and bring out strong patterns in a dataset</a:t>
            </a:r>
            <a:r>
              <a:rPr lang="en-US" i="1" cap="none" dirty="0"/>
              <a:t>. It's often 	used to make data easy to explore and visualize.</a:t>
            </a:r>
            <a:br>
              <a:rPr lang="en-US" i="1" cap="none" dirty="0"/>
            </a:br>
            <a:r>
              <a:rPr lang="en-US" i="1" cap="none" dirty="0"/>
              <a:t>	- PCA is a </a:t>
            </a:r>
            <a:r>
              <a:rPr lang="en-US" b="1" i="1" cap="none" dirty="0"/>
              <a:t>dimensionality-reduction method </a:t>
            </a:r>
            <a:r>
              <a:rPr lang="en-US" i="1" cap="none" dirty="0"/>
              <a:t>that is often used to reduce the dimensionality of 	large data sets, by </a:t>
            </a:r>
            <a:r>
              <a:rPr lang="en-US" b="1" i="1" cap="none" dirty="0"/>
              <a:t>transforming a large set of variables into a smaller one </a:t>
            </a:r>
            <a:r>
              <a:rPr lang="en-US" i="1" cap="none" dirty="0"/>
              <a:t>that still contains 	most of the information in the large set.</a:t>
            </a:r>
            <a:endParaRPr lang="en-US" sz="2400" i="1" cap="none" dirty="0"/>
          </a:p>
        </p:txBody>
      </p:sp>
    </p:spTree>
    <p:extLst>
      <p:ext uri="{BB962C8B-B14F-4D97-AF65-F5344CB8AC3E}">
        <p14:creationId xmlns:p14="http://schemas.microsoft.com/office/powerpoint/2010/main" val="319754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objective</a:t>
            </a:r>
          </a:p>
        </p:txBody>
      </p:sp>
      <p:sp>
        <p:nvSpPr>
          <p:cNvPr id="3" name="Content Placeholder 2"/>
          <p:cNvSpPr>
            <a:spLocks noGrp="1"/>
          </p:cNvSpPr>
          <p:nvPr>
            <p:ph sz="quarter" idx="13"/>
          </p:nvPr>
        </p:nvSpPr>
        <p:spPr>
          <a:xfrm>
            <a:off x="913774" y="1801504"/>
            <a:ext cx="10363826" cy="4502314"/>
          </a:xfrm>
        </p:spPr>
        <p:txBody>
          <a:bodyPr>
            <a:normAutofit fontScale="92500" lnSpcReduction="10000"/>
          </a:bodyPr>
          <a:lstStyle/>
          <a:p>
            <a:pPr marL="0" indent="0">
              <a:buNone/>
            </a:pPr>
            <a:r>
              <a:rPr lang="en-US" b="1" cap="none" dirty="0">
                <a:solidFill>
                  <a:schemeClr val="tx1">
                    <a:lumMod val="75000"/>
                    <a:lumOff val="25000"/>
                  </a:schemeClr>
                </a:solidFill>
              </a:rPr>
              <a:t>1. To measure the correlation of a reader's visual attention to</a:t>
            </a:r>
            <a:r>
              <a:rPr lang="en-US" b="1" dirty="0">
                <a:solidFill>
                  <a:schemeClr val="tx1">
                    <a:lumMod val="75000"/>
                    <a:lumOff val="25000"/>
                  </a:schemeClr>
                </a:solidFill>
              </a:rPr>
              <a:t>:</a:t>
            </a:r>
          </a:p>
          <a:p>
            <a:pPr lvl="1">
              <a:lnSpc>
                <a:spcPct val="100000"/>
              </a:lnSpc>
            </a:pPr>
            <a:r>
              <a:rPr lang="en-US" cap="none" dirty="0">
                <a:solidFill>
                  <a:schemeClr val="tx1">
                    <a:lumMod val="75000"/>
                    <a:lumOff val="25000"/>
                  </a:schemeClr>
                </a:solidFill>
              </a:rPr>
              <a:t>Layout of content. 	(text, images, quotations)</a:t>
            </a:r>
          </a:p>
          <a:p>
            <a:pPr lvl="1">
              <a:lnSpc>
                <a:spcPct val="100000"/>
              </a:lnSpc>
            </a:pPr>
            <a:r>
              <a:rPr lang="en-US" cap="none" dirty="0">
                <a:solidFill>
                  <a:schemeClr val="tx1">
                    <a:lumMod val="75000"/>
                    <a:lumOff val="25000"/>
                  </a:schemeClr>
                </a:solidFill>
              </a:rPr>
              <a:t>Type of content	(article, tweets, user comments).</a:t>
            </a:r>
          </a:p>
          <a:p>
            <a:pPr lvl="1">
              <a:lnSpc>
                <a:spcPct val="100000"/>
              </a:lnSpc>
            </a:pPr>
            <a:r>
              <a:rPr lang="en-US" cap="none" dirty="0">
                <a:solidFill>
                  <a:schemeClr val="tx1">
                    <a:lumMod val="75000"/>
                    <a:lumOff val="25000"/>
                  </a:schemeClr>
                </a:solidFill>
              </a:rPr>
              <a:t>Writing style.	(passive, aggressive)</a:t>
            </a:r>
          </a:p>
          <a:p>
            <a:pPr lvl="1">
              <a:lnSpc>
                <a:spcPct val="100000"/>
              </a:lnSpc>
            </a:pPr>
            <a:r>
              <a:rPr lang="en-US" cap="none" dirty="0">
                <a:solidFill>
                  <a:schemeClr val="tx1">
                    <a:lumMod val="75000"/>
                    <a:lumOff val="25000"/>
                  </a:schemeClr>
                </a:solidFill>
              </a:rPr>
              <a:t>Distractors		(advertisements, recommendations).</a:t>
            </a:r>
            <a:br>
              <a:rPr lang="en-US" cap="none" dirty="0">
                <a:solidFill>
                  <a:schemeClr val="tx1">
                    <a:lumMod val="75000"/>
                    <a:lumOff val="25000"/>
                  </a:schemeClr>
                </a:solidFill>
              </a:rPr>
            </a:br>
            <a:endParaRPr lang="en-US" cap="none" dirty="0">
              <a:solidFill>
                <a:schemeClr val="tx1">
                  <a:lumMod val="75000"/>
                  <a:lumOff val="25000"/>
                </a:schemeClr>
              </a:solidFill>
            </a:endParaRPr>
          </a:p>
          <a:p>
            <a:pPr marL="0" indent="0">
              <a:buNone/>
            </a:pPr>
            <a:r>
              <a:rPr lang="en-US" b="1" cap="none" dirty="0">
                <a:solidFill>
                  <a:schemeClr val="tx1">
                    <a:lumMod val="75000"/>
                    <a:lumOff val="25000"/>
                  </a:schemeClr>
                </a:solidFill>
              </a:rPr>
              <a:t>2. To analyze confirmation bias in terms of types of content:</a:t>
            </a:r>
          </a:p>
          <a:p>
            <a:pPr lvl="1">
              <a:lnSpc>
                <a:spcPct val="100000"/>
              </a:lnSpc>
            </a:pPr>
            <a:r>
              <a:rPr lang="en-US" cap="none" dirty="0">
                <a:solidFill>
                  <a:schemeClr val="tx1">
                    <a:lumMod val="75000"/>
                    <a:lumOff val="25000"/>
                  </a:schemeClr>
                </a:solidFill>
              </a:rPr>
              <a:t>Certain people respond more to Tweets rather than article, vice versa</a:t>
            </a:r>
          </a:p>
          <a:p>
            <a:pPr lvl="1">
              <a:lnSpc>
                <a:spcPct val="100000"/>
              </a:lnSpc>
            </a:pPr>
            <a:r>
              <a:rPr lang="en-US" cap="none" dirty="0">
                <a:solidFill>
                  <a:schemeClr val="tx1">
                    <a:lumMod val="75000"/>
                    <a:lumOff val="25000"/>
                  </a:schemeClr>
                </a:solidFill>
              </a:rPr>
              <a:t>This can be observed during post-survey, where they will be asked questions, in which they have to recall information they have learned from either the article, Tweets, or user comments.</a:t>
            </a:r>
            <a:br>
              <a:rPr lang="en-US" cap="none" dirty="0">
                <a:solidFill>
                  <a:schemeClr val="tx1">
                    <a:lumMod val="75000"/>
                    <a:lumOff val="25000"/>
                  </a:schemeClr>
                </a:solidFill>
              </a:rPr>
            </a:br>
            <a:endParaRPr lang="en-US" cap="none" dirty="0">
              <a:solidFill>
                <a:schemeClr val="tx1">
                  <a:lumMod val="75000"/>
                  <a:lumOff val="25000"/>
                </a:schemeClr>
              </a:solidFill>
            </a:endParaRPr>
          </a:p>
          <a:p>
            <a:pPr marL="0" indent="0">
              <a:buNone/>
            </a:pPr>
            <a:r>
              <a:rPr lang="en-US" b="1" cap="none" dirty="0">
                <a:solidFill>
                  <a:schemeClr val="tx1">
                    <a:lumMod val="75000"/>
                    <a:lumOff val="25000"/>
                  </a:schemeClr>
                </a:solidFill>
              </a:rPr>
              <a:t>3. To calculate the correlation of a reader's visual attention and confirmation bias </a:t>
            </a:r>
            <a:br>
              <a:rPr lang="en-US" b="1" cap="none" dirty="0">
                <a:solidFill>
                  <a:schemeClr val="tx1">
                    <a:lumMod val="75000"/>
                    <a:lumOff val="25000"/>
                  </a:schemeClr>
                </a:solidFill>
              </a:rPr>
            </a:br>
            <a:r>
              <a:rPr lang="en-US" b="1" cap="none" dirty="0">
                <a:solidFill>
                  <a:schemeClr val="tx1">
                    <a:lumMod val="75000"/>
                    <a:lumOff val="25000"/>
                  </a:schemeClr>
                </a:solidFill>
              </a:rPr>
              <a:t>    using statistical analysis (PCA,ANOVA)</a:t>
            </a:r>
            <a:br>
              <a:rPr lang="en-US" cap="none" dirty="0">
                <a:solidFill>
                  <a:schemeClr val="tx1">
                    <a:lumMod val="75000"/>
                    <a:lumOff val="25000"/>
                  </a:schemeClr>
                </a:solidFill>
              </a:rPr>
            </a:b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92830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pic>
        <p:nvPicPr>
          <p:cNvPr id="7" name="Content Placeholder 6"/>
          <p:cNvPicPr>
            <a:picLocks noGrp="1" noChangeAspect="1"/>
          </p:cNvPicPr>
          <p:nvPr>
            <p:ph sz="quarter" idx="13"/>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r="18560"/>
          <a:stretch/>
        </p:blipFill>
        <p:spPr>
          <a:xfrm>
            <a:off x="322917" y="1696824"/>
            <a:ext cx="5296219" cy="4892420"/>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5913642" y="2093738"/>
            <a:ext cx="5762625" cy="3581400"/>
          </a:xfrm>
          <a:prstGeom prst="rect">
            <a:avLst/>
          </a:prstGeom>
          <a:ln>
            <a:solidFill>
              <a:schemeClr val="accent1"/>
            </a:solidFill>
          </a:ln>
        </p:spPr>
      </p:pic>
    </p:spTree>
    <p:extLst>
      <p:ext uri="{BB962C8B-B14F-4D97-AF65-F5344CB8AC3E}">
        <p14:creationId xmlns:p14="http://schemas.microsoft.com/office/powerpoint/2010/main" val="11730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design</a:t>
            </a:r>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545866" y="839743"/>
            <a:ext cx="11099641" cy="5280838"/>
          </a:xfrm>
          <a:prstGeom prst="rect">
            <a:avLst/>
          </a:prstGeom>
          <a:ln>
            <a:solidFill>
              <a:schemeClr val="accent1"/>
            </a:solidFill>
          </a:ln>
        </p:spPr>
      </p:pic>
    </p:spTree>
    <p:extLst>
      <p:ext uri="{BB962C8B-B14F-4D97-AF65-F5344CB8AC3E}">
        <p14:creationId xmlns:p14="http://schemas.microsoft.com/office/powerpoint/2010/main" val="414382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design</a:t>
            </a:r>
          </a:p>
        </p:txBody>
      </p:sp>
      <p:sp>
        <p:nvSpPr>
          <p:cNvPr id="4" name="Content Placeholder 3"/>
          <p:cNvSpPr>
            <a:spLocks noGrp="1"/>
          </p:cNvSpPr>
          <p:nvPr>
            <p:ph sz="quarter" idx="13"/>
          </p:nvPr>
        </p:nvSpPr>
        <p:spPr/>
        <p:txBody>
          <a:bodyPr/>
          <a:lstStyle/>
          <a:p>
            <a:endParaRPr lang="en-US"/>
          </a:p>
        </p:txBody>
      </p:sp>
      <p:pic>
        <p:nvPicPr>
          <p:cNvPr id="3" name="Picture 2"/>
          <p:cNvPicPr>
            <a:picLocks noChangeAspect="1"/>
          </p:cNvPicPr>
          <p:nvPr/>
        </p:nvPicPr>
        <p:blipFill rotWithShape="1">
          <a:blip r:embed="rId2"/>
          <a:srcRect l="1320"/>
          <a:stretch/>
        </p:blipFill>
        <p:spPr>
          <a:xfrm>
            <a:off x="1371600" y="618517"/>
            <a:ext cx="9576306" cy="5855653"/>
          </a:xfrm>
          <a:prstGeom prst="rect">
            <a:avLst/>
          </a:prstGeom>
        </p:spPr>
      </p:pic>
    </p:spTree>
    <p:extLst>
      <p:ext uri="{BB962C8B-B14F-4D97-AF65-F5344CB8AC3E}">
        <p14:creationId xmlns:p14="http://schemas.microsoft.com/office/powerpoint/2010/main" val="97056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design</a:t>
            </a:r>
          </a:p>
        </p:txBody>
      </p:sp>
      <p:sp>
        <p:nvSpPr>
          <p:cNvPr id="4" name="Content Placeholder 3"/>
          <p:cNvSpPr>
            <a:spLocks noGrp="1"/>
          </p:cNvSpPr>
          <p:nvPr>
            <p:ph sz="quarter" idx="13"/>
          </p:nvPr>
        </p:nvSpPr>
        <p:spPr/>
        <p:txBody>
          <a:bodyPr/>
          <a:lstStyle/>
          <a:p>
            <a:endParaRPr lang="en-US"/>
          </a:p>
        </p:txBody>
      </p:sp>
      <p:pic>
        <p:nvPicPr>
          <p:cNvPr id="3" name="Picture 2"/>
          <p:cNvPicPr>
            <a:picLocks noChangeAspect="1"/>
          </p:cNvPicPr>
          <p:nvPr/>
        </p:nvPicPr>
        <p:blipFill rotWithShape="1">
          <a:blip r:embed="rId2"/>
          <a:srcRect r="28966"/>
          <a:stretch/>
        </p:blipFill>
        <p:spPr>
          <a:xfrm>
            <a:off x="1107376" y="2921089"/>
            <a:ext cx="9976622" cy="2316112"/>
          </a:xfrm>
          <a:prstGeom prst="rect">
            <a:avLst/>
          </a:prstGeom>
        </p:spPr>
      </p:pic>
    </p:spTree>
    <p:extLst>
      <p:ext uri="{BB962C8B-B14F-4D97-AF65-F5344CB8AC3E}">
        <p14:creationId xmlns:p14="http://schemas.microsoft.com/office/powerpoint/2010/main" val="362751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9" name="Picture 2" descr="A picture containing electronics&#10;&#10;Description generated with high confidence">
            <a:extLst>
              <a:ext uri="{FF2B5EF4-FFF2-40B4-BE49-F238E27FC236}">
                <a16:creationId xmlns:a16="http://schemas.microsoft.com/office/drawing/2014/main" id="{E329ADF2-0541-4770-8D6F-7F7392064B1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descr="A picture containing pool ball&#10;&#10;Description generated with high confidence">
            <a:extLst>
              <a:ext uri="{FF2B5EF4-FFF2-40B4-BE49-F238E27FC236}">
                <a16:creationId xmlns:a16="http://schemas.microsoft.com/office/drawing/2014/main" id="{DB042749-FB5E-4C0B-867D-6D25FB5FF0A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3" name="Rectangle 92">
            <a:extLst>
              <a:ext uri="{FF2B5EF4-FFF2-40B4-BE49-F238E27FC236}">
                <a16:creationId xmlns:a16="http://schemas.microsoft.com/office/drawing/2014/main" id="{68D4C855-B6A7-4C04-A274-7295D03AA6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2" descr="A picture containing electronics&#10;&#10;Description generated with high confidence">
            <a:extLst>
              <a:ext uri="{FF2B5EF4-FFF2-40B4-BE49-F238E27FC236}">
                <a16:creationId xmlns:a16="http://schemas.microsoft.com/office/drawing/2014/main" id="{718CD397-1B79-4061-ADE0-AD7083A26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97" name="Rounded Rectangle 11">
            <a:extLst>
              <a:ext uri="{FF2B5EF4-FFF2-40B4-BE49-F238E27FC236}">
                <a16:creationId xmlns:a16="http://schemas.microsoft.com/office/drawing/2014/main" id="{CD1DABED-DF86-4D7D-9858-A8E0CB0C5E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954" y="1403597"/>
            <a:ext cx="2407450" cy="2631486"/>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sp>
        <p:nvSpPr>
          <p:cNvPr id="99" name="Rounded Rectangle 36">
            <a:extLst>
              <a:ext uri="{FF2B5EF4-FFF2-40B4-BE49-F238E27FC236}">
                <a16:creationId xmlns:a16="http://schemas.microsoft.com/office/drawing/2014/main" id="{623BF8FB-B442-4FA0-828C-B0A1B7FB5F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4834" y="1403597"/>
            <a:ext cx="2407450" cy="2631486"/>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1032" name="Picture 8" descr="Image result for opensesame cogsci"/>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60715" y="1681496"/>
            <a:ext cx="2075688" cy="2075688"/>
          </a:xfrm>
          <a:prstGeom prst="rect">
            <a:avLst/>
          </a:prstGeom>
          <a:noFill/>
          <a:extLst>
            <a:ext uri="{909E8E84-426E-40DD-AFC4-6F175D3DCCD1}">
              <a14:hiddenFill xmlns:a14="http://schemas.microsoft.com/office/drawing/2010/main">
                <a:solidFill>
                  <a:srgbClr val="FFFFFF"/>
                </a:solidFill>
              </a14:hiddenFill>
            </a:ext>
          </a:extLst>
        </p:spPr>
      </p:pic>
      <p:sp>
        <p:nvSpPr>
          <p:cNvPr id="101" name="Rounded Rectangle 38">
            <a:extLst>
              <a:ext uri="{FF2B5EF4-FFF2-40B4-BE49-F238E27FC236}">
                <a16:creationId xmlns:a16="http://schemas.microsoft.com/office/drawing/2014/main" id="{7218CBDC-EFDF-415D-B1FE-6F87788AAB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714" y="1403597"/>
            <a:ext cx="2407450" cy="2631486"/>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5" name="Picture 12" descr="Image result for ogama"/>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55595" y="2269917"/>
            <a:ext cx="2075688" cy="898846"/>
          </a:xfrm>
          <a:prstGeom prst="rect">
            <a:avLst/>
          </a:prstGeom>
          <a:noFill/>
          <a:extLst>
            <a:ext uri="{909E8E84-426E-40DD-AFC4-6F175D3DCCD1}">
              <a14:hiddenFill xmlns:a14="http://schemas.microsoft.com/office/drawing/2010/main">
                <a:solidFill>
                  <a:srgbClr val="FFFFFF"/>
                </a:solidFill>
              </a14:hiddenFill>
            </a:ext>
          </a:extLst>
        </p:spPr>
      </p:pic>
      <p:sp>
        <p:nvSpPr>
          <p:cNvPr id="103" name="Rounded Rectangle 40">
            <a:extLst>
              <a:ext uri="{FF2B5EF4-FFF2-40B4-BE49-F238E27FC236}">
                <a16:creationId xmlns:a16="http://schemas.microsoft.com/office/drawing/2014/main" id="{23E32CD6-2197-4038-B39F-11F95DCC27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4593" y="1403597"/>
            <a:ext cx="2407450" cy="2631486"/>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1030" name="Picture 6" descr="Image result for python logo"/>
          <p:cNvPicPr>
            <a:picLocks noChangeAspect="1" noChangeArrowheads="1"/>
          </p:cNvPicPr>
          <p:nvPr/>
        </p:nvPicPr>
        <p:blipFill rotWithShape="1">
          <a:blip r:embed="rId6">
            <a:extLst>
              <a:ext uri="{28A0092B-C50C-407E-A947-70E740481C1C}">
                <a14:useLocalDpi xmlns:a14="http://schemas.microsoft.com/office/drawing/2010/main" val="0"/>
              </a:ext>
            </a:extLst>
          </a:blip>
          <a:srcRect l="8876" r="4951" b="16794"/>
          <a:stretch/>
        </p:blipFill>
        <p:spPr bwMode="auto">
          <a:xfrm>
            <a:off x="8950474" y="2381128"/>
            <a:ext cx="2075688" cy="676423"/>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4" descr="A picture containing pool ball&#10;&#10;Description generated with high confidence">
            <a:extLst>
              <a:ext uri="{FF2B5EF4-FFF2-40B4-BE49-F238E27FC236}">
                <a16:creationId xmlns:a16="http://schemas.microsoft.com/office/drawing/2014/main" id="{BFE30856-FC74-4D2D-9BC5-EDE21B0F3DB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90" y="-1"/>
            <a:ext cx="12192000" cy="6858000"/>
          </a:xfrm>
          <a:prstGeom prst="rect">
            <a:avLst/>
          </a:prstGeom>
        </p:spPr>
      </p:pic>
      <p:pic>
        <p:nvPicPr>
          <p:cNvPr id="1028" name="Picture 4" descr="Image result for ibm spss"/>
          <p:cNvPicPr>
            <a:picLocks noGrp="1" noChangeAspect="1" noChangeArrowheads="1"/>
          </p:cNvPicPr>
          <p:nvPr>
            <p:ph sz="quarter" idx="13"/>
          </p:nvPr>
        </p:nvPicPr>
        <p:blipFill>
          <a:blip r:embed="rId7">
            <a:extLst>
              <a:ext uri="{28A0092B-C50C-407E-A947-70E740481C1C}">
                <a14:useLocalDpi xmlns:a14="http://schemas.microsoft.com/office/drawing/2010/main" val="0"/>
              </a:ext>
            </a:extLst>
          </a:blip>
          <a:stretch>
            <a:fillRect/>
          </a:stretch>
        </p:blipFill>
        <p:spPr bwMode="auto">
          <a:xfrm>
            <a:off x="1165835" y="1663905"/>
            <a:ext cx="2075688" cy="21108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35211" y="4181277"/>
            <a:ext cx="10916365" cy="1220158"/>
          </a:xfrm>
        </p:spPr>
        <p:txBody>
          <a:bodyPr vert="horz" lIns="91440" tIns="45720" rIns="91440" bIns="45720" rtlCol="0" anchor="b">
            <a:normAutofit/>
          </a:bodyPr>
          <a:lstStyle/>
          <a:p>
            <a:r>
              <a:rPr lang="en-US" sz="4100"/>
              <a:t>Technical implementation</a:t>
            </a:r>
            <a:br>
              <a:rPr lang="en-US" sz="4100"/>
            </a:br>
            <a:r>
              <a:rPr lang="en-US" sz="4100"/>
              <a:t>(mastery of tools)</a:t>
            </a:r>
          </a:p>
        </p:txBody>
      </p:sp>
    </p:spTree>
    <p:extLst>
      <p:ext uri="{BB962C8B-B14F-4D97-AF65-F5344CB8AC3E}">
        <p14:creationId xmlns:p14="http://schemas.microsoft.com/office/powerpoint/2010/main" val="130589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914487483"/>
              </p:ext>
            </p:extLst>
          </p:nvPr>
        </p:nvGraphicFramePr>
        <p:xfrm>
          <a:off x="914400" y="412955"/>
          <a:ext cx="10363200" cy="5884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4" descr="Image result for ibm spss"/>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472577" y="467078"/>
            <a:ext cx="959788" cy="9760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8" descr="Image result for opensesame cogsci"/>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398302" y="1993462"/>
            <a:ext cx="1108338" cy="11083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ogama"/>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2156465" y="3685692"/>
            <a:ext cx="1592013" cy="689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python logo"/>
          <p:cNvPicPr>
            <a:picLocks noChangeAspect="1" noChangeArrowheads="1"/>
          </p:cNvPicPr>
          <p:nvPr/>
        </p:nvPicPr>
        <p:blipFill rotWithShape="1">
          <a:blip r:embed="rId11">
            <a:extLst>
              <a:ext uri="{28A0092B-C50C-407E-A947-70E740481C1C}">
                <a14:useLocalDpi xmlns:a14="http://schemas.microsoft.com/office/drawing/2010/main" val="0"/>
              </a:ext>
            </a:extLst>
          </a:blip>
          <a:srcRect l="8876" r="63758" b="14714"/>
          <a:stretch/>
        </p:blipFill>
        <p:spPr bwMode="auto">
          <a:xfrm>
            <a:off x="2398302" y="5102942"/>
            <a:ext cx="1034063" cy="108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69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2" name="Picture 2" descr="A picture containing electronics&#10;&#10;Description generated with high confidence">
            <a:extLst>
              <a:ext uri="{FF2B5EF4-FFF2-40B4-BE49-F238E27FC236}">
                <a16:creationId xmlns:a16="http://schemas.microsoft.com/office/drawing/2014/main" id="{B1981535-B5AA-4E0C-ACE5-925CC19B20F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72">
            <a:extLst>
              <a:ext uri="{FF2B5EF4-FFF2-40B4-BE49-F238E27FC236}">
                <a16:creationId xmlns:a16="http://schemas.microsoft.com/office/drawing/2014/main" id="{BF97D060-AA7E-4411-BA62-28BD1EBD55D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Shape 74">
            <a:extLst>
              <a:ext uri="{FF2B5EF4-FFF2-40B4-BE49-F238E27FC236}">
                <a16:creationId xmlns:a16="http://schemas.microsoft.com/office/drawing/2014/main" id="{DDDE267B-E820-4910-868D-BA40CFB936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7" name="Picture 76">
            <a:extLst>
              <a:ext uri="{FF2B5EF4-FFF2-40B4-BE49-F238E27FC236}">
                <a16:creationId xmlns:a16="http://schemas.microsoft.com/office/drawing/2014/main" id="{FF3E25D7-C2F8-445D-AA42-C1163028DA6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descr="Image result for gazepoint gp3"/>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tretch>
            <a:fillRect/>
          </a:stretch>
        </p:blipFill>
        <p:spPr bwMode="auto">
          <a:xfrm>
            <a:off x="2389239" y="1339185"/>
            <a:ext cx="7413522" cy="4170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gaze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849228"/>
            <a:ext cx="38100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1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a:t>Stakeholders Collaboration Initiative</a:t>
            </a:r>
          </a:p>
        </p:txBody>
      </p:sp>
      <p:pic>
        <p:nvPicPr>
          <p:cNvPr id="4" name="Content Placeholder 3"/>
          <p:cNvPicPr>
            <a:picLocks noGrp="1" noChangeAspect="1"/>
          </p:cNvPicPr>
          <p:nvPr>
            <p:ph sz="quarter" idx="13"/>
          </p:nvPr>
        </p:nvPicPr>
        <p:blipFill>
          <a:blip r:embed="rId3"/>
          <a:stretch>
            <a:fillRect/>
          </a:stretch>
        </p:blipFill>
        <p:spPr>
          <a:xfrm>
            <a:off x="1127964" y="1371600"/>
            <a:ext cx="9936072" cy="4238310"/>
          </a:xfrm>
          <a:prstGeom prst="rect">
            <a:avLst/>
          </a:prstGeom>
        </p:spPr>
      </p:pic>
      <p:sp>
        <p:nvSpPr>
          <p:cNvPr id="5" name="TextBox 4"/>
          <p:cNvSpPr txBox="1"/>
          <p:nvPr/>
        </p:nvSpPr>
        <p:spPr>
          <a:xfrm>
            <a:off x="4419034" y="5621940"/>
            <a:ext cx="3353931" cy="369332"/>
          </a:xfrm>
          <a:prstGeom prst="rect">
            <a:avLst/>
          </a:prstGeom>
          <a:noFill/>
        </p:spPr>
        <p:txBody>
          <a:bodyPr wrap="none" rtlCol="0">
            <a:spAutoFit/>
          </a:bodyPr>
          <a:lstStyle/>
          <a:p>
            <a:r>
              <a:rPr lang="en-US" dirty="0">
                <a:hlinkClick r:id="rId4"/>
              </a:rPr>
              <a:t>http://www.sdsassociates.com.my/</a:t>
            </a:r>
            <a:endParaRPr lang="en-US" dirty="0"/>
          </a:p>
        </p:txBody>
      </p:sp>
    </p:spTree>
    <p:extLst>
      <p:ext uri="{BB962C8B-B14F-4D97-AF65-F5344CB8AC3E}">
        <p14:creationId xmlns:p14="http://schemas.microsoft.com/office/powerpoint/2010/main" val="768931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lstStyle/>
          <a:p>
            <a:pPr algn="ctr"/>
            <a:r>
              <a:rPr lang="en-US" dirty="0"/>
              <a:t>Benefit to us</a:t>
            </a:r>
          </a:p>
        </p:txBody>
      </p:sp>
      <p:sp>
        <p:nvSpPr>
          <p:cNvPr id="7" name="Content Placeholder 6"/>
          <p:cNvSpPr>
            <a:spLocks noGrp="1"/>
          </p:cNvSpPr>
          <p:nvPr>
            <p:ph sz="quarter" idx="13"/>
          </p:nvPr>
        </p:nvSpPr>
        <p:spPr/>
        <p:txBody>
          <a:bodyPr/>
          <a:lstStyle/>
          <a:p>
            <a:r>
              <a:rPr lang="en-US" cap="none" dirty="0"/>
              <a:t>Provide us Tools and Technical Support</a:t>
            </a:r>
          </a:p>
        </p:txBody>
      </p:sp>
      <p:sp>
        <p:nvSpPr>
          <p:cNvPr id="6" name="Text Placeholder 5"/>
          <p:cNvSpPr>
            <a:spLocks noGrp="1"/>
          </p:cNvSpPr>
          <p:nvPr>
            <p:ph type="body" sz="quarter" idx="3"/>
          </p:nvPr>
        </p:nvSpPr>
        <p:spPr/>
        <p:txBody>
          <a:bodyPr/>
          <a:lstStyle/>
          <a:p>
            <a:pPr algn="ctr"/>
            <a:r>
              <a:rPr lang="en-US" dirty="0"/>
              <a:t>Benefit for them</a:t>
            </a:r>
          </a:p>
        </p:txBody>
      </p:sp>
      <p:sp>
        <p:nvSpPr>
          <p:cNvPr id="8" name="Content Placeholder 7"/>
          <p:cNvSpPr>
            <a:spLocks noGrp="1"/>
          </p:cNvSpPr>
          <p:nvPr>
            <p:ph sz="quarter" idx="14"/>
          </p:nvPr>
        </p:nvSpPr>
        <p:spPr/>
        <p:txBody>
          <a:bodyPr/>
          <a:lstStyle/>
          <a:p>
            <a:r>
              <a:rPr lang="en-US" cap="none" dirty="0"/>
              <a:t>Conduct testing of tools and software</a:t>
            </a:r>
          </a:p>
          <a:p>
            <a:r>
              <a:rPr lang="en-US" cap="none" dirty="0"/>
              <a:t>Perform detailed researches</a:t>
            </a:r>
          </a:p>
        </p:txBody>
      </p:sp>
      <p:pic>
        <p:nvPicPr>
          <p:cNvPr id="9" name="Content Placeholder 3"/>
          <p:cNvPicPr>
            <a:picLocks noGrp="1" noChangeAspect="1"/>
          </p:cNvPicPr>
          <p:nvPr>
            <p:ph sz="quarter" idx="13"/>
          </p:nvPr>
        </p:nvPicPr>
        <p:blipFill rotWithShape="1">
          <a:blip r:embed="rId2"/>
          <a:srcRect l="10987" t="-89" r="72595" b="87957"/>
          <a:stretch/>
        </p:blipFill>
        <p:spPr>
          <a:xfrm>
            <a:off x="3699130" y="618517"/>
            <a:ext cx="4793740" cy="1510986"/>
          </a:xfrm>
          <a:prstGeom prst="rect">
            <a:avLst/>
          </a:prstGeom>
        </p:spPr>
      </p:pic>
      <p:cxnSp>
        <p:nvCxnSpPr>
          <p:cNvPr id="11" name="Straight Connector 10"/>
          <p:cNvCxnSpPr>
            <a:stCxn id="5" idx="3"/>
          </p:cNvCxnSpPr>
          <p:nvPr/>
        </p:nvCxnSpPr>
        <p:spPr>
          <a:xfrm>
            <a:off x="6019802" y="2711015"/>
            <a:ext cx="0" cy="30801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869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66888" y="1268362"/>
            <a:ext cx="10858224" cy="4689987"/>
          </a:xfrm>
          <a:prstGeom prst="rect">
            <a:avLst/>
          </a:prstGeom>
          <a:ln>
            <a:solidFill>
              <a:srgbClr val="0070C0"/>
            </a:solidFill>
          </a:ln>
        </p:spPr>
      </p:pic>
    </p:spTree>
    <p:extLst>
      <p:ext uri="{BB962C8B-B14F-4D97-AF65-F5344CB8AC3E}">
        <p14:creationId xmlns:p14="http://schemas.microsoft.com/office/powerpoint/2010/main" val="235287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 &amp; hypotheses (1)</a:t>
            </a:r>
          </a:p>
        </p:txBody>
      </p:sp>
      <p:sp>
        <p:nvSpPr>
          <p:cNvPr id="3" name="Content Placeholder 2"/>
          <p:cNvSpPr>
            <a:spLocks noGrp="1"/>
          </p:cNvSpPr>
          <p:nvPr>
            <p:ph sz="quarter" idx="13"/>
          </p:nvPr>
        </p:nvSpPr>
        <p:spPr>
          <a:xfrm>
            <a:off x="913774" y="1981200"/>
            <a:ext cx="10363826" cy="4406900"/>
          </a:xfrm>
        </p:spPr>
        <p:txBody>
          <a:bodyPr>
            <a:normAutofit/>
          </a:bodyPr>
          <a:lstStyle/>
          <a:p>
            <a:pPr marL="0" indent="0">
              <a:buNone/>
            </a:pPr>
            <a:r>
              <a:rPr lang="en-US" b="1" dirty="0"/>
              <a:t>RQ 	:</a:t>
            </a:r>
            <a:r>
              <a:rPr lang="en-US" b="1" cap="none" dirty="0"/>
              <a:t> Does an article’s writing style affect readers?</a:t>
            </a:r>
            <a:br>
              <a:rPr lang="en-US" cap="none" dirty="0"/>
            </a:br>
            <a:r>
              <a:rPr lang="en-US" b="1" dirty="0"/>
              <a:t>H   	</a:t>
            </a:r>
            <a:r>
              <a:rPr lang="en-US" dirty="0"/>
              <a:t>: </a:t>
            </a:r>
            <a:r>
              <a:rPr lang="en-US" cap="none" dirty="0"/>
              <a:t>Passive writing and aggressive writing will influence the readers differently</a:t>
            </a:r>
            <a:br>
              <a:rPr lang="en-US" cap="none" dirty="0"/>
            </a:br>
            <a:endParaRPr lang="en-US" dirty="0"/>
          </a:p>
          <a:p>
            <a:pPr marL="0" indent="0">
              <a:buNone/>
            </a:pPr>
            <a:r>
              <a:rPr lang="en-US" b="1" dirty="0"/>
              <a:t>RQ 	: </a:t>
            </a:r>
            <a:r>
              <a:rPr lang="en-US" b="1" cap="none" dirty="0"/>
              <a:t>Do captioned pictures garner more visual attention than uncaptioned pictures?</a:t>
            </a:r>
            <a:br>
              <a:rPr lang="en-US" cap="none" dirty="0"/>
            </a:br>
            <a:r>
              <a:rPr lang="en-US" b="1" dirty="0"/>
              <a:t>H</a:t>
            </a:r>
            <a:r>
              <a:rPr lang="en-US" dirty="0"/>
              <a:t>   	: </a:t>
            </a:r>
            <a:r>
              <a:rPr lang="en-US" cap="none" dirty="0"/>
              <a:t>Captioned pictures will garner more visual attention as it gives more context to the reader.</a:t>
            </a:r>
            <a:br>
              <a:rPr lang="en-US" cap="none" dirty="0"/>
            </a:br>
            <a:endParaRPr lang="en-US" dirty="0"/>
          </a:p>
          <a:p>
            <a:pPr marL="0" indent="0">
              <a:buNone/>
            </a:pPr>
            <a:r>
              <a:rPr lang="en-US" b="1" dirty="0"/>
              <a:t>RQ 	: </a:t>
            </a:r>
            <a:r>
              <a:rPr lang="en-US" b="1" cap="none" dirty="0"/>
              <a:t>How does information presentation affect readers' visual attention?</a:t>
            </a:r>
            <a:br>
              <a:rPr lang="en-US" cap="none" dirty="0"/>
            </a:br>
            <a:r>
              <a:rPr lang="en-US" b="1" dirty="0"/>
              <a:t>H</a:t>
            </a:r>
            <a:r>
              <a:rPr lang="en-US" dirty="0"/>
              <a:t>   	: </a:t>
            </a:r>
            <a:r>
              <a:rPr lang="en-US" cap="none" dirty="0"/>
              <a:t>Information presented in different methods will receive different visual attention from 	 	readers.</a:t>
            </a:r>
            <a:endParaRPr lang="en-US" dirty="0"/>
          </a:p>
        </p:txBody>
      </p:sp>
    </p:spTree>
    <p:extLst>
      <p:ext uri="{BB962C8B-B14F-4D97-AF65-F5344CB8AC3E}">
        <p14:creationId xmlns:p14="http://schemas.microsoft.com/office/powerpoint/2010/main" val="2482251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endParaRPr lang="en-US"/>
          </a:p>
        </p:txBody>
      </p:sp>
      <p:sp>
        <p:nvSpPr>
          <p:cNvPr id="6" name="Rectangle 5"/>
          <p:cNvSpPr/>
          <p:nvPr/>
        </p:nvSpPr>
        <p:spPr>
          <a:xfrm>
            <a:off x="-320842" y="-128337"/>
            <a:ext cx="13459325" cy="72831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End of Slide</a:t>
            </a:r>
          </a:p>
        </p:txBody>
      </p:sp>
    </p:spTree>
    <p:extLst>
      <p:ext uri="{BB962C8B-B14F-4D97-AF65-F5344CB8AC3E}">
        <p14:creationId xmlns:p14="http://schemas.microsoft.com/office/powerpoint/2010/main" val="716910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(4)</a:t>
            </a:r>
          </a:p>
        </p:txBody>
      </p:sp>
      <p:sp>
        <p:nvSpPr>
          <p:cNvPr id="3" name="Content Placeholder 2"/>
          <p:cNvSpPr>
            <a:spLocks noGrp="1"/>
          </p:cNvSpPr>
          <p:nvPr>
            <p:ph sz="quarter" idx="13"/>
          </p:nvPr>
        </p:nvSpPr>
        <p:spPr>
          <a:xfrm>
            <a:off x="913774" y="1643063"/>
            <a:ext cx="10363826" cy="4643437"/>
          </a:xfrm>
        </p:spPr>
        <p:txBody>
          <a:bodyPr>
            <a:normAutofit lnSpcReduction="10000"/>
          </a:bodyPr>
          <a:lstStyle/>
          <a:p>
            <a:pPr marL="0" indent="0">
              <a:lnSpc>
                <a:spcPct val="100000"/>
              </a:lnSpc>
              <a:buNone/>
            </a:pPr>
            <a:r>
              <a:rPr lang="en-US" sz="2200" b="1" cap="none" dirty="0"/>
              <a:t>EXPERIMENT</a:t>
            </a:r>
            <a:r>
              <a:rPr lang="en-US" sz="2800" b="1" cap="none" dirty="0"/>
              <a:t>:</a:t>
            </a:r>
            <a:br>
              <a:rPr lang="en-US" sz="2800" b="1" cap="none" dirty="0"/>
            </a:br>
            <a:r>
              <a:rPr lang="en-US" sz="1900" b="1" cap="none" dirty="0"/>
              <a:t>In the introduction part, the participant will be given</a:t>
            </a:r>
            <a:r>
              <a:rPr lang="en-US" sz="2800" b="1" cap="none" dirty="0"/>
              <a:t>:</a:t>
            </a:r>
          </a:p>
          <a:p>
            <a:pPr>
              <a:lnSpc>
                <a:spcPct val="100000"/>
              </a:lnSpc>
            </a:pPr>
            <a:r>
              <a:rPr lang="en-US" sz="1900" cap="none" dirty="0"/>
              <a:t>Introduction and Practice Trial</a:t>
            </a:r>
          </a:p>
          <a:p>
            <a:pPr>
              <a:lnSpc>
                <a:spcPct val="100000"/>
              </a:lnSpc>
            </a:pPr>
            <a:r>
              <a:rPr lang="en-US" sz="1900" cap="none" dirty="0"/>
              <a:t>Pre-survey to detect existing confirmation bias.</a:t>
            </a:r>
            <a:br>
              <a:rPr lang="en-US" sz="1900" cap="none" dirty="0"/>
            </a:br>
            <a:endParaRPr lang="en-US" sz="1900" cap="none" dirty="0"/>
          </a:p>
          <a:p>
            <a:pPr marL="0" indent="0">
              <a:lnSpc>
                <a:spcPct val="100000"/>
              </a:lnSpc>
              <a:buNone/>
            </a:pPr>
            <a:r>
              <a:rPr lang="en-US" sz="1900" b="1" cap="none" dirty="0"/>
              <a:t>Using Article A, the participant will:</a:t>
            </a:r>
          </a:p>
          <a:p>
            <a:pPr>
              <a:lnSpc>
                <a:spcPct val="100000"/>
              </a:lnSpc>
            </a:pPr>
            <a:r>
              <a:rPr lang="en-US" sz="1900" cap="none" dirty="0"/>
              <a:t>Read the Article</a:t>
            </a:r>
          </a:p>
          <a:p>
            <a:pPr>
              <a:lnSpc>
                <a:spcPct val="100000"/>
              </a:lnSpc>
            </a:pPr>
            <a:r>
              <a:rPr lang="en-US" sz="1900" cap="none" dirty="0"/>
              <a:t>Answer a post-survey to confirm confirmation bias on types of content.</a:t>
            </a:r>
            <a:br>
              <a:rPr lang="en-US" sz="1900" cap="none" dirty="0"/>
            </a:br>
            <a:endParaRPr lang="en-US" sz="1900" cap="none" dirty="0"/>
          </a:p>
          <a:p>
            <a:pPr marL="0" indent="0">
              <a:lnSpc>
                <a:spcPct val="100000"/>
              </a:lnSpc>
              <a:buNone/>
            </a:pPr>
            <a:r>
              <a:rPr lang="en-US" sz="1900" b="1" cap="none" dirty="0"/>
              <a:t>After experiment for article A is complete, the participant will:</a:t>
            </a:r>
          </a:p>
          <a:p>
            <a:pPr>
              <a:lnSpc>
                <a:spcPct val="100000"/>
              </a:lnSpc>
            </a:pPr>
            <a:r>
              <a:rPr lang="en-US" sz="1900" cap="none" dirty="0"/>
              <a:t>Be given a different task </a:t>
            </a:r>
            <a:r>
              <a:rPr lang="en-US" sz="1900" i="1" cap="none" dirty="0"/>
              <a:t>(Nizrul’s Experiment) </a:t>
            </a:r>
            <a:r>
              <a:rPr lang="en-US" sz="1900" cap="none" dirty="0"/>
              <a:t>as a distractor</a:t>
            </a:r>
          </a:p>
          <a:p>
            <a:pPr>
              <a:lnSpc>
                <a:spcPct val="100000"/>
              </a:lnSpc>
            </a:pPr>
            <a:r>
              <a:rPr lang="en-US" sz="1900" cap="none" dirty="0"/>
              <a:t>Repeat the experiment using Article B. </a:t>
            </a:r>
          </a:p>
          <a:p>
            <a:pPr>
              <a:lnSpc>
                <a:spcPct val="100000"/>
              </a:lnSpc>
            </a:pPr>
            <a:endParaRPr lang="en-US" sz="1900" cap="none" dirty="0"/>
          </a:p>
          <a:p>
            <a:pPr marL="0" indent="0">
              <a:lnSpc>
                <a:spcPct val="100000"/>
              </a:lnSpc>
              <a:buNone/>
            </a:pPr>
            <a:endParaRPr lang="en-US" sz="1900" cap="none" dirty="0"/>
          </a:p>
          <a:p>
            <a:pPr marL="0" indent="0">
              <a:lnSpc>
                <a:spcPct val="100000"/>
              </a:lnSpc>
              <a:buNone/>
            </a:pPr>
            <a:endParaRPr lang="en-US" sz="1900" cap="none" dirty="0"/>
          </a:p>
          <a:p>
            <a:endParaRPr lang="en-US" dirty="0"/>
          </a:p>
        </p:txBody>
      </p:sp>
    </p:spTree>
    <p:extLst>
      <p:ext uri="{BB962C8B-B14F-4D97-AF65-F5344CB8AC3E}">
        <p14:creationId xmlns:p14="http://schemas.microsoft.com/office/powerpoint/2010/main" val="19147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 &amp; hypotheses (2)</a:t>
            </a:r>
          </a:p>
        </p:txBody>
      </p:sp>
      <p:sp>
        <p:nvSpPr>
          <p:cNvPr id="3" name="Content Placeholder 2"/>
          <p:cNvSpPr>
            <a:spLocks noGrp="1"/>
          </p:cNvSpPr>
          <p:nvPr>
            <p:ph sz="quarter" idx="13"/>
          </p:nvPr>
        </p:nvSpPr>
        <p:spPr>
          <a:xfrm>
            <a:off x="913774" y="1981200"/>
            <a:ext cx="10363826" cy="4406900"/>
          </a:xfrm>
        </p:spPr>
        <p:txBody>
          <a:bodyPr>
            <a:normAutofit/>
          </a:bodyPr>
          <a:lstStyle/>
          <a:p>
            <a:pPr marL="0" indent="0">
              <a:buNone/>
            </a:pPr>
            <a:r>
              <a:rPr lang="en-US" b="1" dirty="0"/>
              <a:t>RQ 	: </a:t>
            </a:r>
            <a:r>
              <a:rPr lang="en-US" b="1" cap="none" dirty="0"/>
              <a:t>Are Tweets better at conveying information compared to traditional articles?</a:t>
            </a:r>
            <a:br>
              <a:rPr lang="en-US" cap="none" dirty="0"/>
            </a:br>
            <a:r>
              <a:rPr lang="en-US" b="1" dirty="0"/>
              <a:t>H</a:t>
            </a:r>
            <a:r>
              <a:rPr lang="en-US" dirty="0"/>
              <a:t>   	: </a:t>
            </a:r>
            <a:r>
              <a:rPr lang="en-US" cap="none" dirty="0"/>
              <a:t>Tweets conveys information easier to readers, as they are more direct and informal.</a:t>
            </a:r>
            <a:br>
              <a:rPr lang="en-US" cap="none" dirty="0"/>
            </a:br>
            <a:endParaRPr lang="en-US" dirty="0"/>
          </a:p>
          <a:p>
            <a:pPr marL="0" indent="0">
              <a:buNone/>
            </a:pPr>
            <a:r>
              <a:rPr lang="en-US" b="1" dirty="0"/>
              <a:t>RQ 	: </a:t>
            </a:r>
            <a:r>
              <a:rPr lang="en-US" b="1" cap="none" dirty="0"/>
              <a:t>Are Tweets, User Comments and the article itself given the same level of attention by 	readers?</a:t>
            </a:r>
            <a:br>
              <a:rPr lang="en-US" cap="none" dirty="0"/>
            </a:br>
            <a:r>
              <a:rPr lang="en-US" b="1" dirty="0"/>
              <a:t>H  </a:t>
            </a:r>
            <a:r>
              <a:rPr lang="en-US" dirty="0"/>
              <a:t> 	: </a:t>
            </a:r>
            <a:r>
              <a:rPr lang="en-US" cap="none" dirty="0"/>
              <a:t>Based on literature review, we expect only 40% of readers are going to read the user 	comments. Hence, all three types of information will be treated differently by the readers.</a:t>
            </a:r>
          </a:p>
        </p:txBody>
      </p:sp>
    </p:spTree>
    <p:extLst>
      <p:ext uri="{BB962C8B-B14F-4D97-AF65-F5344CB8AC3E}">
        <p14:creationId xmlns:p14="http://schemas.microsoft.com/office/powerpoint/2010/main" val="271784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Problem statement</a:t>
            </a:r>
          </a:p>
        </p:txBody>
      </p:sp>
      <p:sp>
        <p:nvSpPr>
          <p:cNvPr id="3" name="Content Placeholder 2"/>
          <p:cNvSpPr>
            <a:spLocks noGrp="1"/>
          </p:cNvSpPr>
          <p:nvPr>
            <p:ph sz="quarter" idx="13"/>
          </p:nvPr>
        </p:nvSpPr>
        <p:spPr>
          <a:xfrm>
            <a:off x="913774" y="1884218"/>
            <a:ext cx="10363826" cy="4447309"/>
          </a:xfrm>
        </p:spPr>
        <p:txBody>
          <a:bodyPr>
            <a:normAutofit/>
          </a:bodyPr>
          <a:lstStyle/>
          <a:p>
            <a:pPr marL="0" indent="0">
              <a:buNone/>
            </a:pPr>
            <a:r>
              <a:rPr lang="en-US" cap="none" dirty="0">
                <a:solidFill>
                  <a:schemeClr val="tx1">
                    <a:lumMod val="75000"/>
                    <a:lumOff val="25000"/>
                  </a:schemeClr>
                </a:solidFill>
              </a:rPr>
              <a:t>In this digital era, information is rapidly spread to the public almost instantaneously. Everyone has access to the news and everyone can choose their sources. </a:t>
            </a:r>
          </a:p>
          <a:p>
            <a:pPr marL="0" indent="0">
              <a:buNone/>
            </a:pPr>
            <a:r>
              <a:rPr lang="en-US" b="1" cap="none" dirty="0">
                <a:solidFill>
                  <a:schemeClr val="tx1">
                    <a:lumMod val="75000"/>
                    <a:lumOff val="25000"/>
                  </a:schemeClr>
                </a:solidFill>
              </a:rPr>
              <a:t>This shift has changed how news is presented and delivered</a:t>
            </a:r>
            <a:r>
              <a:rPr lang="en-US" cap="none" dirty="0">
                <a:solidFill>
                  <a:schemeClr val="tx1">
                    <a:lumMod val="75000"/>
                    <a:lumOff val="25000"/>
                  </a:schemeClr>
                </a:solidFill>
              </a:rPr>
              <a:t>. One of the new additions is </a:t>
            </a:r>
            <a:r>
              <a:rPr lang="en-US" b="1" cap="none" dirty="0">
                <a:solidFill>
                  <a:schemeClr val="tx1">
                    <a:lumMod val="75000"/>
                    <a:lumOff val="25000"/>
                  </a:schemeClr>
                </a:solidFill>
              </a:rPr>
              <a:t>Tweets</a:t>
            </a:r>
            <a:r>
              <a:rPr lang="en-US" cap="none" dirty="0">
                <a:solidFill>
                  <a:schemeClr val="tx1">
                    <a:lumMod val="75000"/>
                    <a:lumOff val="25000"/>
                  </a:schemeClr>
                </a:solidFill>
              </a:rPr>
              <a:t>, which are social postings from Twitter. Over the years, more and more </a:t>
            </a:r>
            <a:r>
              <a:rPr lang="en-US" b="1" cap="none" dirty="0">
                <a:solidFill>
                  <a:schemeClr val="tx1">
                    <a:lumMod val="75000"/>
                    <a:lumOff val="25000"/>
                  </a:schemeClr>
                </a:solidFill>
              </a:rPr>
              <a:t>news site have incorporated Tweets into their article</a:t>
            </a:r>
            <a:r>
              <a:rPr lang="en-US" cap="none" dirty="0">
                <a:solidFill>
                  <a:schemeClr val="tx1">
                    <a:lumMod val="75000"/>
                    <a:lumOff val="25000"/>
                  </a:schemeClr>
                </a:solidFill>
              </a:rPr>
              <a:t>, mainly as to show the public’s reaction to the situation.</a:t>
            </a:r>
          </a:p>
          <a:p>
            <a:pPr marL="0" indent="0">
              <a:buNone/>
            </a:pPr>
            <a:r>
              <a:rPr lang="en-US" cap="none" dirty="0">
                <a:solidFill>
                  <a:schemeClr val="tx1">
                    <a:lumMod val="75000"/>
                    <a:lumOff val="25000"/>
                  </a:schemeClr>
                </a:solidFill>
              </a:rPr>
              <a:t>Moreover, readers are now able to leave their comments and thoughts in the </a:t>
            </a:r>
            <a:r>
              <a:rPr lang="en-US" b="1" cap="none" dirty="0">
                <a:solidFill>
                  <a:schemeClr val="tx1">
                    <a:lumMod val="75000"/>
                    <a:lumOff val="25000"/>
                  </a:schemeClr>
                </a:solidFill>
              </a:rPr>
              <a:t>User Comment </a:t>
            </a:r>
            <a:r>
              <a:rPr lang="en-US" cap="none" dirty="0">
                <a:solidFill>
                  <a:schemeClr val="tx1">
                    <a:lumMod val="75000"/>
                    <a:lumOff val="25000"/>
                  </a:schemeClr>
                </a:solidFill>
              </a:rPr>
              <a:t>section. This in turn, forms a free-for-all discussion forum, which could greatly </a:t>
            </a:r>
            <a:r>
              <a:rPr lang="en-US" b="1" cap="none" dirty="0">
                <a:solidFill>
                  <a:schemeClr val="tx1">
                    <a:lumMod val="75000"/>
                    <a:lumOff val="25000"/>
                  </a:schemeClr>
                </a:solidFill>
              </a:rPr>
              <a:t>influence the readers </a:t>
            </a:r>
            <a:r>
              <a:rPr lang="en-US" cap="none" dirty="0">
                <a:solidFill>
                  <a:schemeClr val="tx1">
                    <a:lumMod val="75000"/>
                    <a:lumOff val="25000"/>
                  </a:schemeClr>
                </a:solidFill>
              </a:rPr>
              <a:t>positively or negatively.</a:t>
            </a:r>
            <a:br>
              <a:rPr lang="en-US" cap="none" dirty="0">
                <a:solidFill>
                  <a:schemeClr val="tx1">
                    <a:lumMod val="75000"/>
                    <a:lumOff val="25000"/>
                  </a:schemeClr>
                </a:solidFill>
              </a:rPr>
            </a:br>
            <a:br>
              <a:rPr lang="en-US" cap="none" dirty="0">
                <a:solidFill>
                  <a:schemeClr val="tx1">
                    <a:lumMod val="75000"/>
                    <a:lumOff val="25000"/>
                  </a:schemeClr>
                </a:solidFill>
              </a:rPr>
            </a:br>
            <a:r>
              <a:rPr lang="en-US" cap="none" dirty="0">
                <a:solidFill>
                  <a:schemeClr val="tx1">
                    <a:lumMod val="75000"/>
                    <a:lumOff val="25000"/>
                  </a:schemeClr>
                </a:solidFill>
              </a:rPr>
              <a:t>This allows us to test the </a:t>
            </a:r>
            <a:r>
              <a:rPr lang="en-US" b="1" cap="none" dirty="0">
                <a:solidFill>
                  <a:schemeClr val="tx1">
                    <a:lumMod val="75000"/>
                    <a:lumOff val="25000"/>
                  </a:schemeClr>
                </a:solidFill>
              </a:rPr>
              <a:t>theories of confirmation bias and information presentation</a:t>
            </a:r>
            <a:r>
              <a:rPr lang="en-US" cap="none" dirty="0">
                <a:solidFill>
                  <a:schemeClr val="tx1">
                    <a:lumMod val="75000"/>
                    <a:lumOff val="25000"/>
                  </a:schemeClr>
                </a:solidFill>
              </a:rPr>
              <a:t>.</a:t>
            </a:r>
          </a:p>
          <a:p>
            <a:endParaRPr lang="en-US" dirty="0"/>
          </a:p>
        </p:txBody>
      </p:sp>
    </p:spTree>
    <p:extLst>
      <p:ext uri="{BB962C8B-B14F-4D97-AF65-F5344CB8AC3E}">
        <p14:creationId xmlns:p14="http://schemas.microsoft.com/office/powerpoint/2010/main" val="86574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(1)</a:t>
            </a:r>
          </a:p>
        </p:txBody>
      </p:sp>
      <p:sp>
        <p:nvSpPr>
          <p:cNvPr id="3" name="Content Placeholder 2"/>
          <p:cNvSpPr>
            <a:spLocks noGrp="1"/>
          </p:cNvSpPr>
          <p:nvPr>
            <p:ph sz="quarter" idx="13"/>
          </p:nvPr>
        </p:nvSpPr>
        <p:spPr>
          <a:xfrm>
            <a:off x="913774" y="1905000"/>
            <a:ext cx="10363826" cy="4229100"/>
          </a:xfrm>
        </p:spPr>
        <p:txBody>
          <a:bodyPr>
            <a:normAutofit fontScale="92500" lnSpcReduction="20000"/>
          </a:bodyPr>
          <a:lstStyle/>
          <a:p>
            <a:pPr marL="0" indent="0">
              <a:buNone/>
            </a:pPr>
            <a:r>
              <a:rPr lang="en-US" sz="1600" i="1" cap="none" dirty="0" err="1"/>
              <a:t>Steinfeld</a:t>
            </a:r>
            <a:r>
              <a:rPr lang="en-US" sz="1600" i="1" cap="none" dirty="0"/>
              <a:t>, N., Samuel-</a:t>
            </a:r>
            <a:r>
              <a:rPr lang="en-US" sz="1600" i="1" cap="none" dirty="0" err="1"/>
              <a:t>azran</a:t>
            </a:r>
            <a:r>
              <a:rPr lang="en-US" sz="1600" i="1" cap="none" dirty="0"/>
              <a:t>, T., &amp; Lev-on, A.</a:t>
            </a:r>
            <a:br>
              <a:rPr lang="en-US" sz="1800" dirty="0"/>
            </a:br>
            <a:r>
              <a:rPr lang="en-US" sz="1800" b="1" cap="none" dirty="0"/>
              <a:t>User Comments And Public Opinion: Findings From An Eye-tracking Experiment</a:t>
            </a:r>
          </a:p>
          <a:p>
            <a:r>
              <a:rPr lang="en-US" sz="1800" b="1" dirty="0"/>
              <a:t>Objective</a:t>
            </a:r>
            <a:r>
              <a:rPr lang="en-US" sz="1800" dirty="0"/>
              <a:t> : </a:t>
            </a:r>
            <a:r>
              <a:rPr lang="en-US" sz="1800" cap="none" dirty="0"/>
              <a:t>To study how many people actually read user comment and not just self-reported they did, by using an eye-tracker. </a:t>
            </a:r>
            <a:br>
              <a:rPr lang="en-US" sz="1800" cap="none" dirty="0"/>
            </a:br>
            <a:endParaRPr lang="en-US" sz="1800" cap="none" dirty="0"/>
          </a:p>
          <a:p>
            <a:r>
              <a:rPr lang="en-US" sz="1800" b="1" cap="none" dirty="0"/>
              <a:t>METHOD</a:t>
            </a:r>
            <a:r>
              <a:rPr lang="en-US" sz="1800" cap="none" dirty="0"/>
              <a:t> : This study examines participants' ocular behavior in response to different online articles, and its correlation with evaluations of the articles. </a:t>
            </a:r>
            <a:br>
              <a:rPr lang="en-US" sz="1800" cap="none" dirty="0"/>
            </a:br>
            <a:endParaRPr lang="en-US" sz="1800" cap="none" dirty="0"/>
          </a:p>
          <a:p>
            <a:r>
              <a:rPr lang="en-US" sz="1800" b="1" cap="none" dirty="0"/>
              <a:t>FINDINGS</a:t>
            </a:r>
            <a:r>
              <a:rPr lang="en-US" sz="1800" cap="none" dirty="0"/>
              <a:t> : 40% of participants read the comments, and spent more time on it compared to the article. This confirms that user comments significantly extend the time readers remain on online newspapers' website.</a:t>
            </a:r>
            <a:br>
              <a:rPr lang="en-US" sz="1800" cap="none" dirty="0"/>
            </a:br>
            <a:br>
              <a:rPr lang="en-US" sz="1800" cap="none" dirty="0"/>
            </a:br>
            <a:r>
              <a:rPr lang="en-US" sz="1800" cap="none" dirty="0"/>
              <a:t>Follow-up interviews show that participants believed user comments to be commercialized and biased. The findings strengthen the confirmation bias and active audience theories, which argue that people interpret information in line with their preexisting beliefs. </a:t>
            </a:r>
          </a:p>
        </p:txBody>
      </p:sp>
    </p:spTree>
    <p:extLst>
      <p:ext uri="{BB962C8B-B14F-4D97-AF65-F5344CB8AC3E}">
        <p14:creationId xmlns:p14="http://schemas.microsoft.com/office/powerpoint/2010/main" val="420258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(2)</a:t>
            </a:r>
          </a:p>
        </p:txBody>
      </p:sp>
      <p:sp>
        <p:nvSpPr>
          <p:cNvPr id="3" name="Content Placeholder 2"/>
          <p:cNvSpPr>
            <a:spLocks noGrp="1"/>
          </p:cNvSpPr>
          <p:nvPr>
            <p:ph sz="quarter" idx="13"/>
          </p:nvPr>
        </p:nvSpPr>
        <p:spPr>
          <a:xfrm>
            <a:off x="913774" y="1857375"/>
            <a:ext cx="10363826" cy="4200525"/>
          </a:xfrm>
        </p:spPr>
        <p:txBody>
          <a:bodyPr>
            <a:normAutofit/>
          </a:bodyPr>
          <a:lstStyle/>
          <a:p>
            <a:pPr marL="0" indent="0">
              <a:buNone/>
            </a:pPr>
            <a:r>
              <a:rPr lang="en-US" sz="1600" i="1" cap="none" dirty="0" err="1"/>
              <a:t>Raffael</a:t>
            </a:r>
            <a:r>
              <a:rPr lang="en-US" sz="1600" i="1" cap="none" dirty="0"/>
              <a:t> </a:t>
            </a:r>
            <a:r>
              <a:rPr lang="en-US" sz="1600" i="1" cap="none" dirty="0" err="1"/>
              <a:t>Heiss</a:t>
            </a:r>
            <a:r>
              <a:rPr lang="en-US" sz="1600" i="1" cap="none" dirty="0"/>
              <a:t>, Christian Von Sikorski &amp; </a:t>
            </a:r>
            <a:r>
              <a:rPr lang="en-US" sz="1600" i="1" cap="none" dirty="0" err="1"/>
              <a:t>Jörg</a:t>
            </a:r>
            <a:r>
              <a:rPr lang="en-US" sz="1600" i="1" cap="none" dirty="0"/>
              <a:t> </a:t>
            </a:r>
            <a:r>
              <a:rPr lang="en-US" sz="1600" i="1" cap="none" dirty="0" err="1"/>
              <a:t>Matthes</a:t>
            </a:r>
            <a:br>
              <a:rPr lang="en-US" sz="1800" dirty="0"/>
            </a:br>
            <a:r>
              <a:rPr lang="en-US" sz="1800" b="1" cap="none" dirty="0"/>
              <a:t>Populist Twitter Posts In News Stories</a:t>
            </a:r>
            <a:endParaRPr lang="en-US" sz="1800" dirty="0"/>
          </a:p>
          <a:p>
            <a:r>
              <a:rPr lang="en-US" sz="1600" b="1" dirty="0"/>
              <a:t>Objective</a:t>
            </a:r>
            <a:r>
              <a:rPr lang="en-US" sz="1600" dirty="0"/>
              <a:t> : </a:t>
            </a:r>
            <a:r>
              <a:rPr lang="en-US" sz="1600" cap="none" dirty="0"/>
              <a:t>To prove that highlighting posts in news article increases statement recognition, and will have stronger effects among leftist and rightist compared to centrist.</a:t>
            </a:r>
            <a:br>
              <a:rPr lang="en-US" sz="1600" cap="none" dirty="0"/>
            </a:br>
            <a:endParaRPr lang="en-US" sz="1600" cap="none" dirty="0"/>
          </a:p>
          <a:p>
            <a:r>
              <a:rPr lang="en-US" sz="1600" b="1" cap="none" dirty="0"/>
              <a:t>METHOD</a:t>
            </a:r>
            <a:r>
              <a:rPr lang="en-US" sz="1600" cap="none" dirty="0"/>
              <a:t> : An online experiment is designed with five groups. They’re then exposed to two news articles, each including populist statement of well-known politician from the right-wing populist who represents a large share of conservative voters. All groups saw the same statements, but the appearance of the statements is manipulated.</a:t>
            </a:r>
            <a:br>
              <a:rPr lang="en-US" sz="1600" cap="none" dirty="0"/>
            </a:br>
            <a:endParaRPr lang="en-US" sz="1600" cap="none" dirty="0"/>
          </a:p>
          <a:p>
            <a:r>
              <a:rPr lang="en-US" sz="1600" b="1" cap="none" dirty="0"/>
              <a:t>FINDINGS</a:t>
            </a:r>
            <a:r>
              <a:rPr lang="en-US" sz="1600" cap="none" dirty="0"/>
              <a:t> : Visually exposed cross-cutting political views may indeed increase disconfirmation bias in individuals. Journalists are increasingly using politicians’ Twitter posts as easily accessible and eye-catching information sources in an increasingly competitive online environment.</a:t>
            </a:r>
          </a:p>
        </p:txBody>
      </p:sp>
    </p:spTree>
    <p:extLst>
      <p:ext uri="{BB962C8B-B14F-4D97-AF65-F5344CB8AC3E}">
        <p14:creationId xmlns:p14="http://schemas.microsoft.com/office/powerpoint/2010/main" val="129967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Methodology</a:t>
            </a: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761697318"/>
              </p:ext>
            </p:extLst>
          </p:nvPr>
        </p:nvGraphicFramePr>
        <p:xfrm>
          <a:off x="914400" y="2214694"/>
          <a:ext cx="10363200" cy="384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834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sample size</a:t>
            </a:r>
          </a:p>
        </p:txBody>
      </p:sp>
      <p:sp>
        <p:nvSpPr>
          <p:cNvPr id="3" name="Content Placeholder 2"/>
          <p:cNvSpPr>
            <a:spLocks noGrp="1"/>
          </p:cNvSpPr>
          <p:nvPr>
            <p:ph sz="quarter" idx="13"/>
          </p:nvPr>
        </p:nvSpPr>
        <p:spPr>
          <a:xfrm>
            <a:off x="913774" y="2214694"/>
            <a:ext cx="10363826" cy="3576506"/>
          </a:xfrm>
        </p:spPr>
        <p:txBody>
          <a:bodyPr>
            <a:normAutofit/>
          </a:bodyPr>
          <a:lstStyle/>
          <a:p>
            <a:pPr marL="0" indent="0">
              <a:buNone/>
            </a:pPr>
            <a:r>
              <a:rPr lang="en-US" b="1" cap="none" dirty="0"/>
              <a:t>Sample Size</a:t>
            </a:r>
            <a:r>
              <a:rPr lang="en-US" sz="2800" b="1" cap="none" dirty="0"/>
              <a:t>:</a:t>
            </a:r>
          </a:p>
          <a:p>
            <a:r>
              <a:rPr lang="en-US" cap="none" dirty="0"/>
              <a:t>A sample size of 60 students is used for the experiment</a:t>
            </a:r>
          </a:p>
          <a:p>
            <a:r>
              <a:rPr lang="en-US" cap="none" dirty="0"/>
              <a:t>The sample size will then be split into three groups, based on their stance towards the article </a:t>
            </a:r>
            <a:br>
              <a:rPr lang="en-US" cap="none" dirty="0"/>
            </a:br>
            <a:r>
              <a:rPr lang="en-US" cap="none" dirty="0"/>
              <a:t>(for, against, indifferent)</a:t>
            </a:r>
          </a:p>
          <a:p>
            <a:r>
              <a:rPr lang="en-US" cap="none" dirty="0"/>
              <a:t>Each group total results will be reduced to roughly the same distribution (1:1:1 distribution) to ensure diversity and balance.</a:t>
            </a:r>
          </a:p>
        </p:txBody>
      </p:sp>
    </p:spTree>
    <p:extLst>
      <p:ext uri="{BB962C8B-B14F-4D97-AF65-F5344CB8AC3E}">
        <p14:creationId xmlns:p14="http://schemas.microsoft.com/office/powerpoint/2010/main" val="17485033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965</TotalTime>
  <Words>679</Words>
  <Application>Microsoft Office PowerPoint</Application>
  <PresentationFormat>Widescreen</PresentationFormat>
  <Paragraphs>142</Paragraphs>
  <Slides>31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roboto</vt:lpstr>
      <vt:lpstr>Tw Cen MT</vt:lpstr>
      <vt:lpstr>Verdana</vt:lpstr>
      <vt:lpstr>Droplet</vt:lpstr>
      <vt:lpstr>Office Theme</vt:lpstr>
      <vt:lpstr>Analyzing Reader’s Visual Attention On Controversial News Articles</vt:lpstr>
      <vt:lpstr>objective</vt:lpstr>
      <vt:lpstr>Research question &amp; hypotheses (1)</vt:lpstr>
      <vt:lpstr>Research question &amp; hypotheses (2)</vt:lpstr>
      <vt:lpstr>Problem statement</vt:lpstr>
      <vt:lpstr>Literature review (1)</vt:lpstr>
      <vt:lpstr>Literature review (2)</vt:lpstr>
      <vt:lpstr>Methodology</vt:lpstr>
      <vt:lpstr>Methodology – sample size</vt:lpstr>
      <vt:lpstr>Methodology - flowchart</vt:lpstr>
      <vt:lpstr>PowerPoint Presentation</vt:lpstr>
      <vt:lpstr>PowerPoint Presentation</vt:lpstr>
      <vt:lpstr>PowerPoint Presentation</vt:lpstr>
      <vt:lpstr>PowerPoint Presentation</vt:lpstr>
      <vt:lpstr>PowerPoint Presentation</vt:lpstr>
      <vt:lpstr>PowerPoint Presentation</vt:lpstr>
      <vt:lpstr>requirements</vt:lpstr>
      <vt:lpstr>Analysis and design</vt:lpstr>
      <vt:lpstr>Analysis and design</vt:lpstr>
      <vt:lpstr>PCA</vt:lpstr>
      <vt:lpstr>Analysis and design</vt:lpstr>
      <vt:lpstr>Analysis and design</vt:lpstr>
      <vt:lpstr>Analysis and design</vt:lpstr>
      <vt:lpstr>Technical implementation (mastery of tools)</vt:lpstr>
      <vt:lpstr>PowerPoint Presentation</vt:lpstr>
      <vt:lpstr>PowerPoint Presentation</vt:lpstr>
      <vt:lpstr>Stakeholders Collaboration Initiative</vt:lpstr>
      <vt:lpstr>PowerPoint Presentation</vt:lpstr>
      <vt:lpstr>PowerPoint Presentation</vt:lpstr>
      <vt:lpstr>PowerPoint Presentation</vt:lpstr>
      <vt:lpstr>Methodology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Reader’s Visual Attention On Controversial News Articles</dc:title>
  <dc:creator>Queen</dc:creator>
  <cp:lastModifiedBy>Queen</cp:lastModifiedBy>
  <cp:revision>59</cp:revision>
  <dcterms:created xsi:type="dcterms:W3CDTF">2019-04-28T13:26:58Z</dcterms:created>
  <dcterms:modified xsi:type="dcterms:W3CDTF">2019-05-24T02:45:54Z</dcterms:modified>
</cp:coreProperties>
</file>