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rimo Bold" charset="1" panose="020B0704020202020204"/>
      <p:regular r:id="rId15"/>
    </p:embeddedFont>
    <p:embeddedFont>
      <p:font typeface="Arimo" charset="1" panose="020B0604020202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https://docs.google.com/document/d/15mygYbCc-DSoY9OBbnuyLeoDPT1kOtBd/edit?usp=sharing&amp;ouid=105525560594421373285&amp;rtpof=true&amp;sd=true"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445383"/>
            <a:ext cx="19457342" cy="4374603"/>
          </a:xfrm>
          <a:custGeom>
            <a:avLst/>
            <a:gdLst/>
            <a:ahLst/>
            <a:cxnLst/>
            <a:rect r="r" b="b" t="t" l="l"/>
            <a:pathLst>
              <a:path h="4374603" w="19457342">
                <a:moveTo>
                  <a:pt x="0" y="0"/>
                </a:moveTo>
                <a:lnTo>
                  <a:pt x="19457342" y="0"/>
                </a:lnTo>
                <a:lnTo>
                  <a:pt x="19457342" y="4374603"/>
                </a:lnTo>
                <a:lnTo>
                  <a:pt x="0" y="4374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4">
              <a:alphaModFix amt="8999"/>
              <a:extLst>
                <a:ext uri="{96DAC541-7B7A-43D3-8B79-37D633B846F1}">
                  <asvg:svgBlip xmlns:asvg="http://schemas.microsoft.com/office/drawing/2016/SVG/main" r:embed="rId5"/>
                </a:ext>
              </a:extLst>
            </a:blip>
            <a:stretch>
              <a:fillRect l="0" t="-45114" r="0" b="-45114"/>
            </a:stretch>
          </a:blipFill>
        </p:spPr>
      </p:sp>
      <p:grpSp>
        <p:nvGrpSpPr>
          <p:cNvPr name="Group 4" id="4"/>
          <p:cNvGrpSpPr/>
          <p:nvPr/>
        </p:nvGrpSpPr>
        <p:grpSpPr>
          <a:xfrm rot="0">
            <a:off x="1028700" y="1028700"/>
            <a:ext cx="16230600" cy="8229600"/>
            <a:chOff x="0" y="0"/>
            <a:chExt cx="4274726" cy="2167467"/>
          </a:xfrm>
        </p:grpSpPr>
        <p:sp>
          <p:nvSpPr>
            <p:cNvPr name="Freeform 5" id="5"/>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1B3D65"/>
            </a:solidFill>
          </p:spPr>
        </p:sp>
        <p:sp>
          <p:nvSpPr>
            <p:cNvPr name="TextBox 6" id="6"/>
            <p:cNvSpPr txBox="true"/>
            <p:nvPr/>
          </p:nvSpPr>
          <p:spPr>
            <a:xfrm>
              <a:off x="0" y="-47625"/>
              <a:ext cx="4274726" cy="2215092"/>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97071" y="-294492"/>
            <a:ext cx="651198" cy="1846180"/>
          </a:xfrm>
          <a:custGeom>
            <a:avLst/>
            <a:gdLst/>
            <a:ahLst/>
            <a:cxnLst/>
            <a:rect r="r" b="b" t="t" l="l"/>
            <a:pathLst>
              <a:path h="1846180" w="651198">
                <a:moveTo>
                  <a:pt x="0" y="0"/>
                </a:moveTo>
                <a:lnTo>
                  <a:pt x="651198" y="0"/>
                </a:lnTo>
                <a:lnTo>
                  <a:pt x="651198" y="1846180"/>
                </a:lnTo>
                <a:lnTo>
                  <a:pt x="0" y="1846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332631" y="1090889"/>
            <a:ext cx="2206258" cy="4239803"/>
          </a:xfrm>
          <a:custGeom>
            <a:avLst/>
            <a:gdLst/>
            <a:ahLst/>
            <a:cxnLst/>
            <a:rect r="r" b="b" t="t" l="l"/>
            <a:pathLst>
              <a:path h="4239803" w="2206258">
                <a:moveTo>
                  <a:pt x="0" y="0"/>
                </a:moveTo>
                <a:lnTo>
                  <a:pt x="2206258" y="0"/>
                </a:lnTo>
                <a:lnTo>
                  <a:pt x="2206258" y="4239803"/>
                </a:lnTo>
                <a:lnTo>
                  <a:pt x="0" y="4239803"/>
                </a:lnTo>
                <a:lnTo>
                  <a:pt x="0" y="0"/>
                </a:lnTo>
                <a:close/>
              </a:path>
            </a:pathLst>
          </a:custGeom>
          <a:blipFill>
            <a:blip r:embed="rId8"/>
            <a:stretch>
              <a:fillRect l="0" t="0" r="0" b="0"/>
            </a:stretch>
          </a:blipFill>
        </p:spPr>
      </p:sp>
      <p:sp>
        <p:nvSpPr>
          <p:cNvPr name="Freeform 9" id="9"/>
          <p:cNvSpPr/>
          <p:nvPr/>
        </p:nvSpPr>
        <p:spPr>
          <a:xfrm flipH="false" flipV="false" rot="5400000">
            <a:off x="16805143" y="511879"/>
            <a:ext cx="2175528" cy="708035"/>
          </a:xfrm>
          <a:custGeom>
            <a:avLst/>
            <a:gdLst/>
            <a:ahLst/>
            <a:cxnLst/>
            <a:rect r="r" b="b" t="t" l="l"/>
            <a:pathLst>
              <a:path h="708035" w="2175528">
                <a:moveTo>
                  <a:pt x="0" y="0"/>
                </a:moveTo>
                <a:lnTo>
                  <a:pt x="2175528" y="0"/>
                </a:lnTo>
                <a:lnTo>
                  <a:pt x="2175528" y="708036"/>
                </a:lnTo>
                <a:lnTo>
                  <a:pt x="0" y="70803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2444496" y="3883660"/>
            <a:ext cx="12612539" cy="2633980"/>
          </a:xfrm>
          <a:prstGeom prst="rect">
            <a:avLst/>
          </a:prstGeom>
        </p:spPr>
        <p:txBody>
          <a:bodyPr anchor="t" rtlCol="false" tIns="0" lIns="0" bIns="0" rIns="0">
            <a:spAutoFit/>
          </a:bodyPr>
          <a:lstStyle/>
          <a:p>
            <a:pPr algn="ctr">
              <a:lnSpc>
                <a:spcPts val="5059"/>
              </a:lnSpc>
            </a:pPr>
            <a:r>
              <a:rPr lang="en-US" b="true" sz="5499">
                <a:solidFill>
                  <a:srgbClr val="FFFFFF"/>
                </a:solidFill>
                <a:latin typeface="Arimo Bold"/>
                <a:ea typeface="Arimo Bold"/>
                <a:cs typeface="Arimo Bold"/>
                <a:sym typeface="Arimo Bold"/>
              </a:rPr>
              <a:t>Pengembangan Sistem Prediksi Ketersediaan Stok Obat di Rumah Sakit Glamour Husada Berbasis Algoritma Naïve Bayes</a:t>
            </a:r>
          </a:p>
        </p:txBody>
      </p:sp>
      <p:sp>
        <p:nvSpPr>
          <p:cNvPr name="TextBox 11" id="11"/>
          <p:cNvSpPr txBox="true"/>
          <p:nvPr/>
        </p:nvSpPr>
        <p:spPr>
          <a:xfrm rot="0">
            <a:off x="6379278" y="7591618"/>
            <a:ext cx="4742974"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mo"/>
                <a:ea typeface="Arimo"/>
                <a:cs typeface="Arimo"/>
                <a:sym typeface="Arimo"/>
              </a:rPr>
              <a:t>Oleh : Hilmi Nur Ramadhani</a:t>
            </a:r>
          </a:p>
          <a:p>
            <a:pPr algn="ctr">
              <a:lnSpc>
                <a:spcPts val="4200"/>
              </a:lnSpc>
              <a:spcBef>
                <a:spcPct val="0"/>
              </a:spcBef>
            </a:pPr>
            <a:r>
              <a:rPr lang="en-US" sz="3000">
                <a:solidFill>
                  <a:srgbClr val="FFFFFF"/>
                </a:solidFill>
                <a:latin typeface="Arimo"/>
                <a:ea typeface="Arimo"/>
                <a:cs typeface="Arimo"/>
                <a:sym typeface="Arimo"/>
              </a:rPr>
              <a:t>21081010007 </a:t>
            </a:r>
          </a:p>
        </p:txBody>
      </p:sp>
      <p:sp>
        <p:nvSpPr>
          <p:cNvPr name="Freeform 12" id="12"/>
          <p:cNvSpPr/>
          <p:nvPr/>
        </p:nvSpPr>
        <p:spPr>
          <a:xfrm flipH="true" flipV="false" rot="0">
            <a:off x="475625" y="5911657"/>
            <a:ext cx="2206258" cy="4239803"/>
          </a:xfrm>
          <a:custGeom>
            <a:avLst/>
            <a:gdLst/>
            <a:ahLst/>
            <a:cxnLst/>
            <a:rect r="r" b="b" t="t" l="l"/>
            <a:pathLst>
              <a:path h="4239803" w="2206258">
                <a:moveTo>
                  <a:pt x="2206258" y="0"/>
                </a:moveTo>
                <a:lnTo>
                  <a:pt x="0" y="0"/>
                </a:lnTo>
                <a:lnTo>
                  <a:pt x="0" y="4239803"/>
                </a:lnTo>
                <a:lnTo>
                  <a:pt x="2206258" y="4239803"/>
                </a:lnTo>
                <a:lnTo>
                  <a:pt x="2206258" y="0"/>
                </a:lnTo>
                <a:close/>
              </a:path>
            </a:pathLst>
          </a:custGeom>
          <a:blipFill>
            <a:blip r:embed="rId8"/>
            <a:stretch>
              <a:fillRect l="0" t="0" r="0" b="0"/>
            </a:stretch>
          </a:blipFill>
        </p:spPr>
      </p:sp>
      <p:sp>
        <p:nvSpPr>
          <p:cNvPr name="Freeform 13" id="13"/>
          <p:cNvSpPr/>
          <p:nvPr/>
        </p:nvSpPr>
        <p:spPr>
          <a:xfrm flipH="true" flipV="true" rot="5400000">
            <a:off x="16644218" y="8709595"/>
            <a:ext cx="651198" cy="1846180"/>
          </a:xfrm>
          <a:custGeom>
            <a:avLst/>
            <a:gdLst/>
            <a:ahLst/>
            <a:cxnLst/>
            <a:rect r="r" b="b" t="t" l="l"/>
            <a:pathLst>
              <a:path h="1846180" w="651198">
                <a:moveTo>
                  <a:pt x="651198" y="1846179"/>
                </a:moveTo>
                <a:lnTo>
                  <a:pt x="0" y="1846179"/>
                </a:lnTo>
                <a:lnTo>
                  <a:pt x="0" y="0"/>
                </a:lnTo>
                <a:lnTo>
                  <a:pt x="651198" y="0"/>
                </a:lnTo>
                <a:lnTo>
                  <a:pt x="651198" y="184617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612139" y="9604266"/>
            <a:ext cx="2175528" cy="708035"/>
          </a:xfrm>
          <a:custGeom>
            <a:avLst/>
            <a:gdLst/>
            <a:ahLst/>
            <a:cxnLst/>
            <a:rect r="r" b="b" t="t" l="l"/>
            <a:pathLst>
              <a:path h="708035" w="2175528">
                <a:moveTo>
                  <a:pt x="0" y="0"/>
                </a:moveTo>
                <a:lnTo>
                  <a:pt x="2175528" y="0"/>
                </a:lnTo>
                <a:lnTo>
                  <a:pt x="2175528" y="708035"/>
                </a:lnTo>
                <a:lnTo>
                  <a:pt x="0" y="70803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46763" y="0"/>
            <a:ext cx="3990288" cy="10287000"/>
            <a:chOff x="0" y="0"/>
            <a:chExt cx="1050940" cy="2709333"/>
          </a:xfrm>
        </p:grpSpPr>
        <p:sp>
          <p:nvSpPr>
            <p:cNvPr name="Freeform 5" id="5"/>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6" id="6"/>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7974089" y="895350"/>
            <a:ext cx="5462588" cy="1038226"/>
          </a:xfrm>
          <a:prstGeom prst="rect">
            <a:avLst/>
          </a:prstGeom>
        </p:spPr>
        <p:txBody>
          <a:bodyPr anchor="t" rtlCol="false" tIns="0" lIns="0" bIns="0" rIns="0">
            <a:spAutoFit/>
          </a:bodyPr>
          <a:lstStyle/>
          <a:p>
            <a:pPr algn="ctr">
              <a:lnSpc>
                <a:spcPts val="8399"/>
              </a:lnSpc>
              <a:spcBef>
                <a:spcPct val="0"/>
              </a:spcBef>
            </a:pPr>
            <a:r>
              <a:rPr lang="en-US" b="true" sz="5999">
                <a:solidFill>
                  <a:srgbClr val="1B3D65"/>
                </a:solidFill>
                <a:latin typeface="Arimo Bold"/>
                <a:ea typeface="Arimo Bold"/>
                <a:cs typeface="Arimo Bold"/>
                <a:sym typeface="Arimo Bold"/>
              </a:rPr>
              <a:t>Latar Belakang</a:t>
            </a:r>
          </a:p>
        </p:txBody>
      </p:sp>
      <p:sp>
        <p:nvSpPr>
          <p:cNvPr name="Freeform 10" id="10"/>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079052" y="2875776"/>
            <a:ext cx="13785804" cy="6189939"/>
          </a:xfrm>
          <a:prstGeom prst="rect">
            <a:avLst/>
          </a:prstGeom>
        </p:spPr>
        <p:txBody>
          <a:bodyPr anchor="t" rtlCol="false" tIns="0" lIns="0" bIns="0" rIns="0">
            <a:spAutoFit/>
          </a:bodyPr>
          <a:lstStyle/>
          <a:p>
            <a:pPr algn="just">
              <a:lnSpc>
                <a:spcPts val="3817"/>
              </a:lnSpc>
            </a:pPr>
            <a:r>
              <a:rPr lang="en-US" sz="2726">
                <a:solidFill>
                  <a:srgbClr val="1B3D65"/>
                </a:solidFill>
                <a:latin typeface="Arimo"/>
                <a:ea typeface="Arimo"/>
                <a:cs typeface="Arimo"/>
                <a:sym typeface="Arimo"/>
              </a:rPr>
              <a:t>Manajemen stok obat adalah aspek penting dalam menjaga kelancaran pelayanan kesehatan di apotek dan rumah sakit, namun sering menghadapi tantangan seperti kekurangan atau kelebihan stok akibat kurangnya prediksi kebutuhan yang akurat. Dengan memanfaatkan data historis penjualan dan teknologi data mining seperti algoritma Naive Bayes, kebutuhan stok dapat diprediksi secara lebih efektif. Naive Bayes, yang berbasis probabilistik, mampu mengidentifikasi pola kebutuhan berdasarkan variabel seperti jenis obat, musim, atau tren penyakit, sehingga mendukung pengambilan keputusan yang lebih efisien dan berbasis data. Penelitian ini merancang sistem prediksi stok obat menggunakan metode Naive Bayes untuk membantu pengelola meminimalkan risiko kekurangan atau kelebihan stok, meningkatkan efisiensi operasional, dan mendukung pelayanan kesehatan yang optimal melalui pengelolaan logistik obat yang lebih akurat.</a:t>
            </a:r>
          </a:p>
          <a:p>
            <a:pPr algn="just">
              <a:lnSpc>
                <a:spcPts val="3677"/>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46763" y="0"/>
            <a:ext cx="3990288" cy="10287000"/>
            <a:chOff x="0" y="0"/>
            <a:chExt cx="1050940" cy="2709333"/>
          </a:xfrm>
        </p:grpSpPr>
        <p:sp>
          <p:nvSpPr>
            <p:cNvPr name="Freeform 5" id="5"/>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6" id="6"/>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8058504" y="895350"/>
            <a:ext cx="5293757" cy="1038226"/>
          </a:xfrm>
          <a:prstGeom prst="rect">
            <a:avLst/>
          </a:prstGeom>
        </p:spPr>
        <p:txBody>
          <a:bodyPr anchor="t" rtlCol="false" tIns="0" lIns="0" bIns="0" rIns="0">
            <a:spAutoFit/>
          </a:bodyPr>
          <a:lstStyle/>
          <a:p>
            <a:pPr algn="ctr">
              <a:lnSpc>
                <a:spcPts val="8399"/>
              </a:lnSpc>
              <a:spcBef>
                <a:spcPct val="0"/>
              </a:spcBef>
            </a:pPr>
            <a:r>
              <a:rPr lang="en-US" b="true" sz="5999">
                <a:solidFill>
                  <a:srgbClr val="1B3D65"/>
                </a:solidFill>
                <a:latin typeface="Arimo Bold"/>
                <a:ea typeface="Arimo Bold"/>
                <a:cs typeface="Arimo Bold"/>
                <a:sym typeface="Arimo Bold"/>
              </a:rPr>
              <a:t>Research GAP</a:t>
            </a:r>
          </a:p>
        </p:txBody>
      </p:sp>
      <p:sp>
        <p:nvSpPr>
          <p:cNvPr name="Freeform 10" id="10"/>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079052" y="2875776"/>
            <a:ext cx="13785804" cy="3808689"/>
          </a:xfrm>
          <a:prstGeom prst="rect">
            <a:avLst/>
          </a:prstGeom>
        </p:spPr>
        <p:txBody>
          <a:bodyPr anchor="t" rtlCol="false" tIns="0" lIns="0" bIns="0" rIns="0">
            <a:spAutoFit/>
          </a:bodyPr>
          <a:lstStyle/>
          <a:p>
            <a:pPr algn="just" marL="588672" indent="-294336" lvl="1">
              <a:lnSpc>
                <a:spcPts val="3817"/>
              </a:lnSpc>
              <a:buFont typeface="Arial"/>
              <a:buChar char="•"/>
            </a:pPr>
            <a:r>
              <a:rPr lang="en-US" sz="2726">
                <a:solidFill>
                  <a:srgbClr val="1B3D65"/>
                </a:solidFill>
                <a:latin typeface="Arimo"/>
                <a:ea typeface="Arimo"/>
                <a:cs typeface="Arimo"/>
                <a:sym typeface="Arimo"/>
              </a:rPr>
              <a:t>Mengembangkan sistem prediksi ketersediaan stok obat yang menggunakan algoritma Naïve Bayes.</a:t>
            </a:r>
          </a:p>
          <a:p>
            <a:pPr algn="just" marL="588672" indent="-294336" lvl="1">
              <a:lnSpc>
                <a:spcPts val="3817"/>
              </a:lnSpc>
              <a:buFont typeface="Arial"/>
              <a:buChar char="•"/>
            </a:pPr>
            <a:r>
              <a:rPr lang="en-US" sz="2726">
                <a:solidFill>
                  <a:srgbClr val="1B3D65"/>
                </a:solidFill>
                <a:latin typeface="Arimo"/>
                <a:ea typeface="Arimo"/>
                <a:cs typeface="Arimo"/>
                <a:sym typeface="Arimo"/>
              </a:rPr>
              <a:t>Mengintegrasikan sistem prediksi ke dalam manajemen stok obat di rumah sakit.</a:t>
            </a:r>
          </a:p>
          <a:p>
            <a:pPr algn="just" marL="588672" indent="-294336" lvl="1">
              <a:lnSpc>
                <a:spcPts val="3817"/>
              </a:lnSpc>
              <a:buFont typeface="Arial"/>
              <a:buChar char="•"/>
            </a:pPr>
            <a:r>
              <a:rPr lang="en-US" sz="2726">
                <a:solidFill>
                  <a:srgbClr val="1B3D65"/>
                </a:solidFill>
                <a:latin typeface="Arimo"/>
                <a:ea typeface="Arimo"/>
                <a:cs typeface="Arimo"/>
                <a:sym typeface="Arimo"/>
              </a:rPr>
              <a:t>Menggunakan data historis lengkap dan variabel pendukung untuk meningkatkan akurasi prediksi.</a:t>
            </a:r>
          </a:p>
          <a:p>
            <a:pPr algn="just" marL="588672" indent="-294336" lvl="1">
              <a:lnSpc>
                <a:spcPts val="3817"/>
              </a:lnSpc>
              <a:buFont typeface="Arial"/>
              <a:buChar char="•"/>
            </a:pPr>
            <a:r>
              <a:rPr lang="en-US" sz="2726">
                <a:solidFill>
                  <a:srgbClr val="1B3D65"/>
                </a:solidFill>
                <a:latin typeface="Arimo"/>
                <a:ea typeface="Arimo"/>
                <a:cs typeface="Arimo"/>
                <a:sym typeface="Arimo"/>
              </a:rPr>
              <a:t>Mengevaluasi kinerja sistem menggunakan metrik seperti akurasi, presisi, recall, dan F1-Score.</a:t>
            </a:r>
          </a:p>
          <a:p>
            <a:pPr algn="just">
              <a:lnSpc>
                <a:spcPts val="3677"/>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46763" y="0"/>
            <a:ext cx="3990288" cy="10287000"/>
            <a:chOff x="0" y="0"/>
            <a:chExt cx="1050940" cy="2709333"/>
          </a:xfrm>
        </p:grpSpPr>
        <p:sp>
          <p:nvSpPr>
            <p:cNvPr name="Freeform 5" id="5"/>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6" id="6"/>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7360381" y="895350"/>
            <a:ext cx="6690003" cy="1038226"/>
          </a:xfrm>
          <a:prstGeom prst="rect">
            <a:avLst/>
          </a:prstGeom>
        </p:spPr>
        <p:txBody>
          <a:bodyPr anchor="t" rtlCol="false" tIns="0" lIns="0" bIns="0" rIns="0">
            <a:spAutoFit/>
          </a:bodyPr>
          <a:lstStyle/>
          <a:p>
            <a:pPr algn="ctr">
              <a:lnSpc>
                <a:spcPts val="8399"/>
              </a:lnSpc>
              <a:spcBef>
                <a:spcPct val="0"/>
              </a:spcBef>
            </a:pPr>
            <a:r>
              <a:rPr lang="en-US" b="true" sz="5999">
                <a:solidFill>
                  <a:srgbClr val="1B3D65"/>
                </a:solidFill>
                <a:latin typeface="Arimo Bold"/>
                <a:ea typeface="Arimo Bold"/>
                <a:cs typeface="Arimo Bold"/>
                <a:sym typeface="Arimo Bold"/>
              </a:rPr>
              <a:t>Rumusan Masalah</a:t>
            </a:r>
          </a:p>
        </p:txBody>
      </p:sp>
      <p:sp>
        <p:nvSpPr>
          <p:cNvPr name="Freeform 10" id="10"/>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3699695" y="3102659"/>
            <a:ext cx="14235100" cy="4181476"/>
          </a:xfrm>
          <a:prstGeom prst="rect">
            <a:avLst/>
          </a:prstGeom>
        </p:spPr>
        <p:txBody>
          <a:bodyPr anchor="t" rtlCol="false" tIns="0" lIns="0" bIns="0" rIns="0">
            <a:spAutoFit/>
          </a:bodyPr>
          <a:lstStyle/>
          <a:p>
            <a:pPr algn="just" marL="647694" indent="-323847" lvl="1">
              <a:lnSpc>
                <a:spcPts val="4199"/>
              </a:lnSpc>
              <a:buAutoNum type="arabicPeriod" startAt="1"/>
            </a:pPr>
            <a:r>
              <a:rPr lang="en-US" sz="2999">
                <a:solidFill>
                  <a:srgbClr val="1B3D65"/>
                </a:solidFill>
                <a:latin typeface="Arimo"/>
                <a:ea typeface="Arimo"/>
                <a:cs typeface="Arimo"/>
                <a:sym typeface="Arimo"/>
              </a:rPr>
              <a:t>Bagaimana merancang dan mengembangkan sistem prediksi ketersediaan stok obat menggunakan algoritma Naïve Bayes?</a:t>
            </a:r>
          </a:p>
          <a:p>
            <a:pPr algn="just" marL="647694" indent="-323847" lvl="1">
              <a:lnSpc>
                <a:spcPts val="4199"/>
              </a:lnSpc>
              <a:buAutoNum type="arabicPeriod" startAt="1"/>
            </a:pPr>
            <a:r>
              <a:rPr lang="en-US" sz="2999">
                <a:solidFill>
                  <a:srgbClr val="1B3D65"/>
                </a:solidFill>
                <a:latin typeface="Arimo"/>
                <a:ea typeface="Arimo"/>
                <a:cs typeface="Arimo"/>
                <a:sym typeface="Arimo"/>
              </a:rPr>
              <a:t>Bagaimana performa algoritma Naïve Bayes dalam memprediksi ketersediaan stok obat berdasarkan data historis yang tersedia?</a:t>
            </a:r>
          </a:p>
          <a:p>
            <a:pPr algn="just" marL="647694" indent="-323847" lvl="1">
              <a:lnSpc>
                <a:spcPts val="4199"/>
              </a:lnSpc>
              <a:buAutoNum type="arabicPeriod" startAt="1"/>
            </a:pPr>
            <a:r>
              <a:rPr lang="en-US" sz="2999">
                <a:solidFill>
                  <a:srgbClr val="1B3D65"/>
                </a:solidFill>
                <a:latin typeface="Arimo"/>
                <a:ea typeface="Arimo"/>
                <a:cs typeface="Arimo"/>
                <a:sym typeface="Arimo"/>
              </a:rPr>
              <a:t>Bagaimana integrasi sistem prediksi stok obat berbasis algoritma Naïve Bayes ke dalam sistem manajemen stok di rumah sakit?</a:t>
            </a:r>
          </a:p>
          <a:p>
            <a:pPr algn="just" marL="647694" indent="-323847" lvl="1">
              <a:lnSpc>
                <a:spcPts val="4199"/>
              </a:lnSpc>
              <a:spcBef>
                <a:spcPct val="0"/>
              </a:spcBef>
              <a:buAutoNum type="arabicPeriod" startAt="1"/>
            </a:pPr>
            <a:r>
              <a:rPr lang="en-US" sz="2999">
                <a:solidFill>
                  <a:srgbClr val="1B3D65"/>
                </a:solidFill>
                <a:latin typeface="Arimo"/>
                <a:ea typeface="Arimo"/>
                <a:cs typeface="Arimo"/>
                <a:sym typeface="Arimo"/>
              </a:rPr>
              <a:t>Bagaimana sistem prediksi ketersediaan stok obat yang diusulkan dapat mengatasi tantangan seperti overfitting atau data sparsity?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46763" y="0"/>
            <a:ext cx="3990288" cy="10287000"/>
            <a:chOff x="0" y="0"/>
            <a:chExt cx="1050940" cy="2709333"/>
          </a:xfrm>
        </p:grpSpPr>
        <p:sp>
          <p:nvSpPr>
            <p:cNvPr name="Freeform 5" id="5"/>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6" id="6"/>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879288" y="2256767"/>
            <a:ext cx="13652189" cy="5972833"/>
          </a:xfrm>
          <a:custGeom>
            <a:avLst/>
            <a:gdLst/>
            <a:ahLst/>
            <a:cxnLst/>
            <a:rect r="r" b="b" t="t" l="l"/>
            <a:pathLst>
              <a:path h="5972833" w="13652189">
                <a:moveTo>
                  <a:pt x="0" y="0"/>
                </a:moveTo>
                <a:lnTo>
                  <a:pt x="13652189" y="0"/>
                </a:lnTo>
                <a:lnTo>
                  <a:pt x="13652189" y="5972833"/>
                </a:lnTo>
                <a:lnTo>
                  <a:pt x="0" y="5972833"/>
                </a:lnTo>
                <a:lnTo>
                  <a:pt x="0" y="0"/>
                </a:lnTo>
                <a:close/>
              </a:path>
            </a:pathLst>
          </a:custGeom>
          <a:blipFill>
            <a:blip r:embed="rId8"/>
            <a:stretch>
              <a:fillRect l="0" t="0" r="0" b="0"/>
            </a:stretch>
          </a:blipFill>
        </p:spPr>
      </p:sp>
      <p:sp>
        <p:nvSpPr>
          <p:cNvPr name="TextBox 11" id="11"/>
          <p:cNvSpPr txBox="true"/>
          <p:nvPr/>
        </p:nvSpPr>
        <p:spPr>
          <a:xfrm rot="0">
            <a:off x="8119445" y="529685"/>
            <a:ext cx="5121236" cy="1057275"/>
          </a:xfrm>
          <a:prstGeom prst="rect">
            <a:avLst/>
          </a:prstGeom>
        </p:spPr>
        <p:txBody>
          <a:bodyPr anchor="t" rtlCol="false" tIns="0" lIns="0" bIns="0" rIns="0">
            <a:spAutoFit/>
          </a:bodyPr>
          <a:lstStyle/>
          <a:p>
            <a:pPr algn="ctr">
              <a:lnSpc>
                <a:spcPts val="8400"/>
              </a:lnSpc>
              <a:spcBef>
                <a:spcPct val="0"/>
              </a:spcBef>
            </a:pPr>
            <a:r>
              <a:rPr lang="en-US" b="true" sz="6000">
                <a:solidFill>
                  <a:srgbClr val="1B3D65"/>
                </a:solidFill>
                <a:latin typeface="Arimo Bold"/>
                <a:ea typeface="Arimo Bold"/>
                <a:cs typeface="Arimo Bold"/>
                <a:sym typeface="Arimo Bold"/>
              </a:rPr>
              <a:t>Mind Mapping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46763" y="0"/>
            <a:ext cx="3990288" cy="10287000"/>
            <a:chOff x="0" y="0"/>
            <a:chExt cx="1050940" cy="2709333"/>
          </a:xfrm>
        </p:grpSpPr>
        <p:sp>
          <p:nvSpPr>
            <p:cNvPr name="Freeform 4" id="4"/>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5" id="5"/>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6">
              <a:alphaModFix amt="8999"/>
              <a:extLst>
                <a:ext uri="{96DAC541-7B7A-43D3-8B79-37D633B846F1}">
                  <asvg:svgBlip xmlns:asvg="http://schemas.microsoft.com/office/drawing/2016/SVG/main" r:embed="rId7"/>
                </a:ext>
              </a:extLst>
            </a:blip>
            <a:stretch>
              <a:fillRect l="0" t="-45114" r="0" b="-45114"/>
            </a:stretch>
          </a:blipFill>
        </p:spPr>
      </p:sp>
      <p:sp>
        <p:nvSpPr>
          <p:cNvPr name="Freeform 8" id="8"/>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3699695" y="2222267"/>
            <a:ext cx="1198504" cy="994215"/>
            <a:chOff x="0" y="0"/>
            <a:chExt cx="315655" cy="261851"/>
          </a:xfrm>
        </p:grpSpPr>
        <p:sp>
          <p:nvSpPr>
            <p:cNvPr name="Freeform 11" id="11"/>
            <p:cNvSpPr/>
            <p:nvPr/>
          </p:nvSpPr>
          <p:spPr>
            <a:xfrm flipH="false" flipV="false" rot="0">
              <a:off x="0" y="0"/>
              <a:ext cx="315655" cy="261851"/>
            </a:xfrm>
            <a:custGeom>
              <a:avLst/>
              <a:gdLst/>
              <a:ahLst/>
              <a:cxnLst/>
              <a:rect r="r" b="b" t="t" l="l"/>
              <a:pathLst>
                <a:path h="261851" w="315655">
                  <a:moveTo>
                    <a:pt x="0" y="0"/>
                  </a:moveTo>
                  <a:lnTo>
                    <a:pt x="315655" y="0"/>
                  </a:lnTo>
                  <a:lnTo>
                    <a:pt x="315655" y="261851"/>
                  </a:lnTo>
                  <a:lnTo>
                    <a:pt x="0" y="261851"/>
                  </a:lnTo>
                  <a:close/>
                </a:path>
              </a:pathLst>
            </a:custGeom>
            <a:solidFill>
              <a:srgbClr val="1B3D65"/>
            </a:solidFill>
          </p:spPr>
        </p:sp>
        <p:sp>
          <p:nvSpPr>
            <p:cNvPr name="TextBox 12" id="12"/>
            <p:cNvSpPr txBox="true"/>
            <p:nvPr/>
          </p:nvSpPr>
          <p:spPr>
            <a:xfrm>
              <a:off x="0" y="-76200"/>
              <a:ext cx="315655" cy="338051"/>
            </a:xfrm>
            <a:prstGeom prst="rect">
              <a:avLst/>
            </a:prstGeom>
          </p:spPr>
          <p:txBody>
            <a:bodyPr anchor="ctr" rtlCol="false" tIns="50800" lIns="50800" bIns="50800" rIns="50800"/>
            <a:lstStyle/>
            <a:p>
              <a:pPr algn="ctr">
                <a:lnSpc>
                  <a:spcPts val="4339"/>
                </a:lnSpc>
              </a:pPr>
              <a:r>
                <a:rPr lang="en-US" sz="3099">
                  <a:solidFill>
                    <a:srgbClr val="FFFFFF"/>
                  </a:solidFill>
                  <a:latin typeface="Arimo"/>
                  <a:ea typeface="Arimo"/>
                  <a:cs typeface="Arimo"/>
                  <a:sym typeface="Arimo"/>
                </a:rPr>
                <a:t>1</a:t>
              </a:r>
            </a:p>
          </p:txBody>
        </p:sp>
      </p:grpSp>
      <p:sp>
        <p:nvSpPr>
          <p:cNvPr name="TextBox 13" id="13"/>
          <p:cNvSpPr txBox="true"/>
          <p:nvPr/>
        </p:nvSpPr>
        <p:spPr>
          <a:xfrm rot="0">
            <a:off x="6742964" y="529685"/>
            <a:ext cx="7874198" cy="1057275"/>
          </a:xfrm>
          <a:prstGeom prst="rect">
            <a:avLst/>
          </a:prstGeom>
        </p:spPr>
        <p:txBody>
          <a:bodyPr anchor="t" rtlCol="false" tIns="0" lIns="0" bIns="0" rIns="0">
            <a:spAutoFit/>
          </a:bodyPr>
          <a:lstStyle/>
          <a:p>
            <a:pPr algn="ctr">
              <a:lnSpc>
                <a:spcPts val="8400"/>
              </a:lnSpc>
              <a:spcBef>
                <a:spcPct val="0"/>
              </a:spcBef>
            </a:pPr>
            <a:r>
              <a:rPr lang="en-US" b="true" sz="6000">
                <a:solidFill>
                  <a:srgbClr val="1B3D65"/>
                </a:solidFill>
                <a:latin typeface="Arimo Bold"/>
                <a:ea typeface="Arimo Bold"/>
                <a:cs typeface="Arimo Bold"/>
                <a:sym typeface="Arimo Bold"/>
              </a:rPr>
              <a:t>Metodologi Penelitian</a:t>
            </a:r>
          </a:p>
        </p:txBody>
      </p:sp>
      <p:sp>
        <p:nvSpPr>
          <p:cNvPr name="TextBox 14" id="14"/>
          <p:cNvSpPr txBox="true"/>
          <p:nvPr/>
        </p:nvSpPr>
        <p:spPr>
          <a:xfrm rot="0">
            <a:off x="4658431" y="2428861"/>
            <a:ext cx="4169065" cy="514351"/>
          </a:xfrm>
          <a:prstGeom prst="rect">
            <a:avLst/>
          </a:prstGeom>
        </p:spPr>
        <p:txBody>
          <a:bodyPr anchor="t" rtlCol="false" tIns="0" lIns="0" bIns="0" rIns="0">
            <a:spAutoFit/>
          </a:bodyPr>
          <a:lstStyle/>
          <a:p>
            <a:pPr algn="ctr">
              <a:lnSpc>
                <a:spcPts val="4199"/>
              </a:lnSpc>
              <a:spcBef>
                <a:spcPct val="0"/>
              </a:spcBef>
            </a:pPr>
            <a:r>
              <a:rPr lang="en-US" sz="2999">
                <a:solidFill>
                  <a:srgbClr val="1B3D65"/>
                </a:solidFill>
                <a:latin typeface="Arimo"/>
                <a:ea typeface="Arimo"/>
                <a:cs typeface="Arimo"/>
                <a:sym typeface="Arimo"/>
              </a:rPr>
              <a:t>Pengumpulan Data</a:t>
            </a:r>
          </a:p>
        </p:txBody>
      </p:sp>
      <p:sp>
        <p:nvSpPr>
          <p:cNvPr name="TextBox 15" id="15"/>
          <p:cNvSpPr txBox="true"/>
          <p:nvPr/>
        </p:nvSpPr>
        <p:spPr>
          <a:xfrm rot="0">
            <a:off x="3495405" y="3218546"/>
            <a:ext cx="14251165" cy="1308100"/>
          </a:xfrm>
          <a:prstGeom prst="rect">
            <a:avLst/>
          </a:prstGeom>
        </p:spPr>
        <p:txBody>
          <a:bodyPr anchor="t" rtlCol="false" tIns="0" lIns="0" bIns="0" rIns="0">
            <a:spAutoFit/>
          </a:bodyPr>
          <a:lstStyle/>
          <a:p>
            <a:pPr algn="just" marL="539746" indent="-269873" lvl="1">
              <a:lnSpc>
                <a:spcPts val="3499"/>
              </a:lnSpc>
              <a:spcBef>
                <a:spcPct val="0"/>
              </a:spcBef>
              <a:buFont typeface="Arial"/>
              <a:buChar char="•"/>
            </a:pPr>
            <a:r>
              <a:rPr lang="en-US" sz="2499">
                <a:solidFill>
                  <a:srgbClr val="1B3D65"/>
                </a:solidFill>
                <a:latin typeface="Arimo"/>
                <a:ea typeface="Arimo"/>
                <a:cs typeface="Arimo"/>
                <a:sym typeface="Arimo"/>
              </a:rPr>
              <a:t>Data historis p</a:t>
            </a:r>
            <a:r>
              <a:rPr lang="en-US" sz="2499">
                <a:solidFill>
                  <a:srgbClr val="1B3D65"/>
                </a:solidFill>
                <a:latin typeface="Arimo"/>
                <a:ea typeface="Arimo"/>
                <a:cs typeface="Arimo"/>
                <a:sym typeface="Arimo"/>
              </a:rPr>
              <a:t>enggunaan obat dikumpulkan dari sistem manajemen rumah sakit. Data ini mencakup informasi tentang jenis obat, jumlah yang digunakan, dan waktu penggunaan.</a:t>
            </a:r>
          </a:p>
          <a:p>
            <a:pPr algn="just">
              <a:lnSpc>
                <a:spcPts val="3499"/>
              </a:lnSpc>
              <a:spcBef>
                <a:spcPct val="0"/>
              </a:spcBef>
            </a:pPr>
          </a:p>
        </p:txBody>
      </p:sp>
      <p:grpSp>
        <p:nvGrpSpPr>
          <p:cNvPr name="Group 16" id="16"/>
          <p:cNvGrpSpPr/>
          <p:nvPr/>
        </p:nvGrpSpPr>
        <p:grpSpPr>
          <a:xfrm rot="0">
            <a:off x="3699695" y="4467689"/>
            <a:ext cx="1198504" cy="994215"/>
            <a:chOff x="0" y="0"/>
            <a:chExt cx="315655" cy="261851"/>
          </a:xfrm>
        </p:grpSpPr>
        <p:sp>
          <p:nvSpPr>
            <p:cNvPr name="Freeform 17" id="17"/>
            <p:cNvSpPr/>
            <p:nvPr/>
          </p:nvSpPr>
          <p:spPr>
            <a:xfrm flipH="false" flipV="false" rot="0">
              <a:off x="0" y="0"/>
              <a:ext cx="315655" cy="261851"/>
            </a:xfrm>
            <a:custGeom>
              <a:avLst/>
              <a:gdLst/>
              <a:ahLst/>
              <a:cxnLst/>
              <a:rect r="r" b="b" t="t" l="l"/>
              <a:pathLst>
                <a:path h="261851" w="315655">
                  <a:moveTo>
                    <a:pt x="0" y="0"/>
                  </a:moveTo>
                  <a:lnTo>
                    <a:pt x="315655" y="0"/>
                  </a:lnTo>
                  <a:lnTo>
                    <a:pt x="315655" y="261851"/>
                  </a:lnTo>
                  <a:lnTo>
                    <a:pt x="0" y="261851"/>
                  </a:lnTo>
                  <a:close/>
                </a:path>
              </a:pathLst>
            </a:custGeom>
            <a:solidFill>
              <a:srgbClr val="1B3D65"/>
            </a:solidFill>
          </p:spPr>
        </p:sp>
        <p:sp>
          <p:nvSpPr>
            <p:cNvPr name="TextBox 18" id="18"/>
            <p:cNvSpPr txBox="true"/>
            <p:nvPr/>
          </p:nvSpPr>
          <p:spPr>
            <a:xfrm>
              <a:off x="0" y="-76200"/>
              <a:ext cx="315655" cy="338051"/>
            </a:xfrm>
            <a:prstGeom prst="rect">
              <a:avLst/>
            </a:prstGeom>
          </p:spPr>
          <p:txBody>
            <a:bodyPr anchor="ctr" rtlCol="false" tIns="50800" lIns="50800" bIns="50800" rIns="50800"/>
            <a:lstStyle/>
            <a:p>
              <a:pPr algn="ctr">
                <a:lnSpc>
                  <a:spcPts val="4339"/>
                </a:lnSpc>
              </a:pPr>
              <a:r>
                <a:rPr lang="en-US" sz="3099">
                  <a:solidFill>
                    <a:srgbClr val="FFFFFF"/>
                  </a:solidFill>
                  <a:latin typeface="Arimo"/>
                  <a:ea typeface="Arimo"/>
                  <a:cs typeface="Arimo"/>
                  <a:sym typeface="Arimo"/>
                </a:rPr>
                <a:t>2</a:t>
              </a:r>
            </a:p>
          </p:txBody>
        </p:sp>
      </p:grpSp>
      <p:sp>
        <p:nvSpPr>
          <p:cNvPr name="TextBox 19" id="19"/>
          <p:cNvSpPr txBox="true"/>
          <p:nvPr/>
        </p:nvSpPr>
        <p:spPr>
          <a:xfrm rot="0">
            <a:off x="4898199" y="4674284"/>
            <a:ext cx="4169065" cy="514351"/>
          </a:xfrm>
          <a:prstGeom prst="rect">
            <a:avLst/>
          </a:prstGeom>
        </p:spPr>
        <p:txBody>
          <a:bodyPr anchor="t" rtlCol="false" tIns="0" lIns="0" bIns="0" rIns="0">
            <a:spAutoFit/>
          </a:bodyPr>
          <a:lstStyle/>
          <a:p>
            <a:pPr algn="ctr">
              <a:lnSpc>
                <a:spcPts val="4199"/>
              </a:lnSpc>
              <a:spcBef>
                <a:spcPct val="0"/>
              </a:spcBef>
            </a:pPr>
            <a:r>
              <a:rPr lang="en-US" sz="2999">
                <a:solidFill>
                  <a:srgbClr val="1B3D65"/>
                </a:solidFill>
                <a:latin typeface="Arimo"/>
                <a:ea typeface="Arimo"/>
                <a:cs typeface="Arimo"/>
                <a:sym typeface="Arimo"/>
              </a:rPr>
              <a:t>Preprocessing Data</a:t>
            </a:r>
          </a:p>
        </p:txBody>
      </p:sp>
      <p:sp>
        <p:nvSpPr>
          <p:cNvPr name="TextBox 20" id="20"/>
          <p:cNvSpPr txBox="true"/>
          <p:nvPr/>
        </p:nvSpPr>
        <p:spPr>
          <a:xfrm rot="0">
            <a:off x="3699695" y="5602548"/>
            <a:ext cx="14251165" cy="1746250"/>
          </a:xfrm>
          <a:prstGeom prst="rect">
            <a:avLst/>
          </a:prstGeom>
        </p:spPr>
        <p:txBody>
          <a:bodyPr anchor="t" rtlCol="false" tIns="0" lIns="0" bIns="0" rIns="0">
            <a:spAutoFit/>
          </a:bodyPr>
          <a:lstStyle/>
          <a:p>
            <a:pPr algn="just" marL="539746" indent="-269873" lvl="1">
              <a:lnSpc>
                <a:spcPts val="3499"/>
              </a:lnSpc>
              <a:buFont typeface="Arial"/>
              <a:buChar char="•"/>
            </a:pPr>
            <a:r>
              <a:rPr lang="en-US" sz="2499">
                <a:solidFill>
                  <a:srgbClr val="1B3D65"/>
                </a:solidFill>
                <a:latin typeface="Arimo"/>
                <a:ea typeface="Arimo"/>
                <a:cs typeface="Arimo"/>
                <a:sym typeface="Arimo"/>
              </a:rPr>
              <a:t>Data yang diperoleh akan dibersihkan dan diproses untuk menghilangkan anomali dan memastikan kualitas data. Ini termasuk penghapusan data duplikat dan penanganan nilai yang hilang.</a:t>
            </a:r>
          </a:p>
          <a:p>
            <a:pPr algn="just">
              <a:lnSpc>
                <a:spcPts val="3499"/>
              </a:lnSpc>
              <a:spcBef>
                <a:spcPct val="0"/>
              </a:spcBef>
            </a:pPr>
          </a:p>
        </p:txBody>
      </p:sp>
      <p:grpSp>
        <p:nvGrpSpPr>
          <p:cNvPr name="Group 21" id="21"/>
          <p:cNvGrpSpPr/>
          <p:nvPr/>
        </p:nvGrpSpPr>
        <p:grpSpPr>
          <a:xfrm rot="0">
            <a:off x="3699695" y="7049486"/>
            <a:ext cx="1198504" cy="994215"/>
            <a:chOff x="0" y="0"/>
            <a:chExt cx="315655" cy="261851"/>
          </a:xfrm>
        </p:grpSpPr>
        <p:sp>
          <p:nvSpPr>
            <p:cNvPr name="Freeform 22" id="22"/>
            <p:cNvSpPr/>
            <p:nvPr/>
          </p:nvSpPr>
          <p:spPr>
            <a:xfrm flipH="false" flipV="false" rot="0">
              <a:off x="0" y="0"/>
              <a:ext cx="315655" cy="261851"/>
            </a:xfrm>
            <a:custGeom>
              <a:avLst/>
              <a:gdLst/>
              <a:ahLst/>
              <a:cxnLst/>
              <a:rect r="r" b="b" t="t" l="l"/>
              <a:pathLst>
                <a:path h="261851" w="315655">
                  <a:moveTo>
                    <a:pt x="0" y="0"/>
                  </a:moveTo>
                  <a:lnTo>
                    <a:pt x="315655" y="0"/>
                  </a:lnTo>
                  <a:lnTo>
                    <a:pt x="315655" y="261851"/>
                  </a:lnTo>
                  <a:lnTo>
                    <a:pt x="0" y="261851"/>
                  </a:lnTo>
                  <a:close/>
                </a:path>
              </a:pathLst>
            </a:custGeom>
            <a:solidFill>
              <a:srgbClr val="1B3D65"/>
            </a:solidFill>
          </p:spPr>
        </p:sp>
        <p:sp>
          <p:nvSpPr>
            <p:cNvPr name="TextBox 23" id="23"/>
            <p:cNvSpPr txBox="true"/>
            <p:nvPr/>
          </p:nvSpPr>
          <p:spPr>
            <a:xfrm>
              <a:off x="0" y="-76200"/>
              <a:ext cx="315655" cy="338051"/>
            </a:xfrm>
            <a:prstGeom prst="rect">
              <a:avLst/>
            </a:prstGeom>
          </p:spPr>
          <p:txBody>
            <a:bodyPr anchor="ctr" rtlCol="false" tIns="50800" lIns="50800" bIns="50800" rIns="50800"/>
            <a:lstStyle/>
            <a:p>
              <a:pPr algn="ctr">
                <a:lnSpc>
                  <a:spcPts val="4339"/>
                </a:lnSpc>
              </a:pPr>
              <a:r>
                <a:rPr lang="en-US" sz="3099">
                  <a:solidFill>
                    <a:srgbClr val="FFFFFF"/>
                  </a:solidFill>
                  <a:latin typeface="Arimo"/>
                  <a:ea typeface="Arimo"/>
                  <a:cs typeface="Arimo"/>
                  <a:sym typeface="Arimo"/>
                </a:rPr>
                <a:t>3</a:t>
              </a:r>
            </a:p>
          </p:txBody>
        </p:sp>
      </p:grpSp>
      <p:sp>
        <p:nvSpPr>
          <p:cNvPr name="TextBox 24" id="24"/>
          <p:cNvSpPr txBox="true"/>
          <p:nvPr/>
        </p:nvSpPr>
        <p:spPr>
          <a:xfrm rot="0">
            <a:off x="4974935" y="7256080"/>
            <a:ext cx="6630107" cy="514351"/>
          </a:xfrm>
          <a:prstGeom prst="rect">
            <a:avLst/>
          </a:prstGeom>
        </p:spPr>
        <p:txBody>
          <a:bodyPr anchor="t" rtlCol="false" tIns="0" lIns="0" bIns="0" rIns="0">
            <a:spAutoFit/>
          </a:bodyPr>
          <a:lstStyle/>
          <a:p>
            <a:pPr algn="ctr">
              <a:lnSpc>
                <a:spcPts val="4199"/>
              </a:lnSpc>
              <a:spcBef>
                <a:spcPct val="0"/>
              </a:spcBef>
            </a:pPr>
            <a:r>
              <a:rPr lang="en-US" sz="2999">
                <a:solidFill>
                  <a:srgbClr val="1B3D65"/>
                </a:solidFill>
                <a:latin typeface="Arimo"/>
                <a:ea typeface="Arimo"/>
                <a:cs typeface="Arimo"/>
                <a:sym typeface="Arimo"/>
              </a:rPr>
              <a:t>Implementasi Algoritma Naïve Bayes</a:t>
            </a:r>
          </a:p>
        </p:txBody>
      </p:sp>
      <p:sp>
        <p:nvSpPr>
          <p:cNvPr name="TextBox 25" id="25"/>
          <p:cNvSpPr txBox="true"/>
          <p:nvPr/>
        </p:nvSpPr>
        <p:spPr>
          <a:xfrm rot="0">
            <a:off x="3699695" y="8196101"/>
            <a:ext cx="14251165" cy="1746250"/>
          </a:xfrm>
          <a:prstGeom prst="rect">
            <a:avLst/>
          </a:prstGeom>
        </p:spPr>
        <p:txBody>
          <a:bodyPr anchor="t" rtlCol="false" tIns="0" lIns="0" bIns="0" rIns="0">
            <a:spAutoFit/>
          </a:bodyPr>
          <a:lstStyle/>
          <a:p>
            <a:pPr algn="just" marL="539746" indent="-269873" lvl="1">
              <a:lnSpc>
                <a:spcPts val="3499"/>
              </a:lnSpc>
              <a:buFont typeface="Arial"/>
              <a:buChar char="•"/>
            </a:pPr>
            <a:r>
              <a:rPr lang="en-US" sz="2499">
                <a:solidFill>
                  <a:srgbClr val="1B3D65"/>
                </a:solidFill>
                <a:latin typeface="Arimo"/>
                <a:ea typeface="Arimo"/>
                <a:cs typeface="Arimo"/>
                <a:sym typeface="Arimo"/>
              </a:rPr>
              <a:t>Algoritma Naïve Bayes akan diterapkan untuk membangun model prediksi. Model ini akan menghitung probabilitas ketersediaan stok berdasarkan kategori seperti cukup atau tidak cukup.</a:t>
            </a:r>
          </a:p>
          <a:p>
            <a:pPr algn="just">
              <a:lnSpc>
                <a:spcPts val="3499"/>
              </a:lnSpc>
            </a:pPr>
          </a:p>
          <a:p>
            <a:pPr algn="just">
              <a:lnSpc>
                <a:spcPts val="34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46763" y="0"/>
            <a:ext cx="3990288" cy="10287000"/>
            <a:chOff x="0" y="0"/>
            <a:chExt cx="1050940" cy="2709333"/>
          </a:xfrm>
        </p:grpSpPr>
        <p:sp>
          <p:nvSpPr>
            <p:cNvPr name="Freeform 4" id="4"/>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5" id="5"/>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4">
              <a:alphaModFix amt="8999"/>
              <a:extLst>
                <a:ext uri="{96DAC541-7B7A-43D3-8B79-37D633B846F1}">
                  <asvg:svgBlip xmlns:asvg="http://schemas.microsoft.com/office/drawing/2016/SVG/main" r:embed="rId5"/>
                </a:ext>
              </a:extLst>
            </a:blip>
            <a:stretch>
              <a:fillRect l="0" t="-45114" r="0" b="-45114"/>
            </a:stretch>
          </a:blipFill>
        </p:spPr>
      </p:sp>
      <p:sp>
        <p:nvSpPr>
          <p:cNvPr name="Freeform 7" id="7"/>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7165457" y="529685"/>
            <a:ext cx="7029212" cy="1057275"/>
          </a:xfrm>
          <a:prstGeom prst="rect">
            <a:avLst/>
          </a:prstGeom>
        </p:spPr>
        <p:txBody>
          <a:bodyPr anchor="t" rtlCol="false" tIns="0" lIns="0" bIns="0" rIns="0">
            <a:spAutoFit/>
          </a:bodyPr>
          <a:lstStyle/>
          <a:p>
            <a:pPr algn="ctr">
              <a:lnSpc>
                <a:spcPts val="8400"/>
              </a:lnSpc>
              <a:spcBef>
                <a:spcPct val="0"/>
              </a:spcBef>
            </a:pPr>
            <a:r>
              <a:rPr lang="en-US" b="true" sz="6000">
                <a:solidFill>
                  <a:srgbClr val="1B3D65"/>
                </a:solidFill>
                <a:latin typeface="Arimo Bold"/>
                <a:ea typeface="Arimo Bold"/>
                <a:cs typeface="Arimo Bold"/>
                <a:sym typeface="Arimo Bold"/>
              </a:rPr>
              <a:t>Rencana Pengujian</a:t>
            </a:r>
          </a:p>
        </p:txBody>
      </p:sp>
      <p:sp>
        <p:nvSpPr>
          <p:cNvPr name="TextBox 11" id="11"/>
          <p:cNvSpPr txBox="true"/>
          <p:nvPr/>
        </p:nvSpPr>
        <p:spPr>
          <a:xfrm rot="0">
            <a:off x="4079052" y="2616481"/>
            <a:ext cx="12392944" cy="6165001"/>
          </a:xfrm>
          <a:prstGeom prst="rect">
            <a:avLst/>
          </a:prstGeom>
        </p:spPr>
        <p:txBody>
          <a:bodyPr anchor="t" rtlCol="false" tIns="0" lIns="0" bIns="0" rIns="0">
            <a:spAutoFit/>
          </a:bodyPr>
          <a:lstStyle/>
          <a:p>
            <a:pPr algn="l" marL="627927" indent="-313964" lvl="1">
              <a:lnSpc>
                <a:spcPts val="4071"/>
              </a:lnSpc>
              <a:buAutoNum type="arabicPeriod" startAt="1"/>
            </a:pPr>
            <a:r>
              <a:rPr lang="en-US" sz="2908">
                <a:solidFill>
                  <a:srgbClr val="1B3D65"/>
                </a:solidFill>
                <a:latin typeface="Arimo"/>
                <a:ea typeface="Arimo"/>
                <a:cs typeface="Arimo"/>
                <a:sym typeface="Arimo"/>
              </a:rPr>
              <a:t>Fungsionalitas Sistem</a:t>
            </a:r>
          </a:p>
          <a:p>
            <a:pPr algn="l" marL="627927" indent="-313964" lvl="1">
              <a:lnSpc>
                <a:spcPts val="4071"/>
              </a:lnSpc>
              <a:buFont typeface="Arial"/>
              <a:buChar char="•"/>
            </a:pPr>
            <a:r>
              <a:rPr lang="en-US" sz="2908">
                <a:solidFill>
                  <a:srgbClr val="1B3D65"/>
                </a:solidFill>
                <a:latin typeface="Arimo"/>
                <a:ea typeface="Arimo"/>
                <a:cs typeface="Arimo"/>
                <a:sym typeface="Arimo"/>
              </a:rPr>
              <a:t>Sistem harus menghasilkan hasil prediksi yang sesuai dengan data uji yang diberikan.</a:t>
            </a:r>
          </a:p>
          <a:p>
            <a:pPr algn="l">
              <a:lnSpc>
                <a:spcPts val="4071"/>
              </a:lnSpc>
            </a:pPr>
            <a:r>
              <a:rPr lang="en-US" sz="2908">
                <a:solidFill>
                  <a:srgbClr val="1B3D65"/>
                </a:solidFill>
                <a:latin typeface="Arimo"/>
                <a:ea typeface="Arimo"/>
                <a:cs typeface="Arimo"/>
                <a:sym typeface="Arimo"/>
              </a:rPr>
              <a:t>   2. Keamanan Sistem</a:t>
            </a:r>
          </a:p>
          <a:p>
            <a:pPr algn="l" marL="627927" indent="-313964" lvl="1">
              <a:lnSpc>
                <a:spcPts val="4071"/>
              </a:lnSpc>
              <a:buFont typeface="Arial"/>
              <a:buChar char="•"/>
            </a:pPr>
            <a:r>
              <a:rPr lang="en-US" sz="2908">
                <a:solidFill>
                  <a:srgbClr val="1B3D65"/>
                </a:solidFill>
                <a:latin typeface="Arimo"/>
                <a:ea typeface="Arimo"/>
                <a:cs typeface="Arimo"/>
                <a:sym typeface="Arimo"/>
              </a:rPr>
              <a:t>Sistem hanya mengizinkan akses kepada pengguna yang berwenang dan data yang sensitif dilindungi dengan benar.</a:t>
            </a:r>
          </a:p>
          <a:p>
            <a:pPr algn="l">
              <a:lnSpc>
                <a:spcPts val="4071"/>
              </a:lnSpc>
            </a:pPr>
            <a:r>
              <a:rPr lang="en-US" sz="2908">
                <a:solidFill>
                  <a:srgbClr val="1B3D65"/>
                </a:solidFill>
                <a:latin typeface="Arimo"/>
                <a:ea typeface="Arimo"/>
                <a:cs typeface="Arimo"/>
                <a:sym typeface="Arimo"/>
              </a:rPr>
              <a:t>   3. Kinerja Sistem</a:t>
            </a:r>
          </a:p>
          <a:p>
            <a:pPr algn="l" marL="627927" indent="-313964" lvl="1">
              <a:lnSpc>
                <a:spcPts val="4071"/>
              </a:lnSpc>
              <a:buFont typeface="Arial"/>
              <a:buChar char="•"/>
            </a:pPr>
            <a:r>
              <a:rPr lang="en-US" sz="2908">
                <a:solidFill>
                  <a:srgbClr val="1B3D65"/>
                </a:solidFill>
                <a:latin typeface="Arimo"/>
                <a:ea typeface="Arimo"/>
                <a:cs typeface="Arimo"/>
                <a:sym typeface="Arimo"/>
              </a:rPr>
              <a:t>Sistem dapat memproses data dalam waktu yang wajar dan memberikan hasil prediksi dalam waktu singkat.</a:t>
            </a:r>
          </a:p>
          <a:p>
            <a:pPr algn="ctr">
              <a:lnSpc>
                <a:spcPts val="4071"/>
              </a:lnSpc>
            </a:pPr>
          </a:p>
          <a:p>
            <a:pPr algn="r">
              <a:lnSpc>
                <a:spcPts val="4071"/>
              </a:lnSpc>
            </a:pPr>
          </a:p>
          <a:p>
            <a:pPr algn="l">
              <a:lnSpc>
                <a:spcPts val="4071"/>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46763" y="0"/>
            <a:ext cx="3990288" cy="10287000"/>
            <a:chOff x="0" y="0"/>
            <a:chExt cx="1050940" cy="2709333"/>
          </a:xfrm>
        </p:grpSpPr>
        <p:sp>
          <p:nvSpPr>
            <p:cNvPr name="Freeform 4" id="4"/>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5" id="5"/>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6">
              <a:alphaModFix amt="8999"/>
              <a:extLst>
                <a:ext uri="{96DAC541-7B7A-43D3-8B79-37D633B846F1}">
                  <asvg:svgBlip xmlns:asvg="http://schemas.microsoft.com/office/drawing/2016/SVG/main" r:embed="rId7"/>
                </a:ext>
              </a:extLst>
            </a:blip>
            <a:stretch>
              <a:fillRect l="0" t="-45114" r="0" b="-45114"/>
            </a:stretch>
          </a:blipFill>
        </p:spPr>
      </p:sp>
      <p:sp>
        <p:nvSpPr>
          <p:cNvPr name="Freeform 8" id="8"/>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6374703" y="453485"/>
            <a:ext cx="8610719"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1B3D65"/>
                </a:solidFill>
                <a:latin typeface="Arimo Bold"/>
                <a:ea typeface="Arimo Bold"/>
                <a:cs typeface="Arimo Bold"/>
                <a:sym typeface="Arimo Bold"/>
              </a:rPr>
              <a:t>Progres Riset </a:t>
            </a:r>
          </a:p>
        </p:txBody>
      </p:sp>
      <p:sp>
        <p:nvSpPr>
          <p:cNvPr name="TextBox 11" id="11"/>
          <p:cNvSpPr txBox="true"/>
          <p:nvPr/>
        </p:nvSpPr>
        <p:spPr>
          <a:xfrm rot="0">
            <a:off x="8853263" y="4460588"/>
            <a:ext cx="3704239" cy="894117"/>
          </a:xfrm>
          <a:prstGeom prst="rect">
            <a:avLst/>
          </a:prstGeom>
        </p:spPr>
        <p:txBody>
          <a:bodyPr anchor="t" rtlCol="false" tIns="0" lIns="0" bIns="0" rIns="0">
            <a:spAutoFit/>
          </a:bodyPr>
          <a:lstStyle/>
          <a:p>
            <a:pPr algn="ctr">
              <a:lnSpc>
                <a:spcPts val="7275"/>
              </a:lnSpc>
              <a:spcBef>
                <a:spcPct val="0"/>
              </a:spcBef>
            </a:pPr>
            <a:r>
              <a:rPr lang="en-US" sz="5196" u="sng">
                <a:solidFill>
                  <a:srgbClr val="1B3D65"/>
                </a:solidFill>
                <a:latin typeface="Arimo"/>
                <a:ea typeface="Arimo"/>
                <a:cs typeface="Arimo"/>
                <a:sym typeface="Arimo"/>
                <a:hlinkClick r:id="rId8" tooltip="https://docs.google.com/document/d/15mygYbCc-DSoY9OBbnuyLeoDPT1kOtBd/edit?usp=sharing&amp;ouid=105525560594421373285&amp;rtpof=true&amp;sd=true"/>
              </a:rPr>
              <a:t>Link Progres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3061355" y="7474062"/>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7163057" y="-1028700"/>
            <a:ext cx="5457808" cy="12344400"/>
            <a:chOff x="0" y="0"/>
            <a:chExt cx="7277077" cy="16459200"/>
          </a:xfrm>
        </p:grpSpPr>
        <p:grpSp>
          <p:nvGrpSpPr>
            <p:cNvPr name="Group 5" id="5"/>
            <p:cNvGrpSpPr/>
            <p:nvPr/>
          </p:nvGrpSpPr>
          <p:grpSpPr>
            <a:xfrm rot="0">
              <a:off x="474894" y="0"/>
              <a:ext cx="5320384" cy="13716000"/>
              <a:chOff x="0" y="0"/>
              <a:chExt cx="1050940" cy="2709333"/>
            </a:xfrm>
          </p:grpSpPr>
          <p:sp>
            <p:nvSpPr>
              <p:cNvPr name="Freeform 6" id="6"/>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7" id="7"/>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0" y="54864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06906" y="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505810" y="109728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grpSp>
      <p:sp>
        <p:nvSpPr>
          <p:cNvPr name="Freeform 11" id="11"/>
          <p:cNvSpPr/>
          <p:nvPr/>
        </p:nvSpPr>
        <p:spPr>
          <a:xfrm flipH="false" flipV="false" rot="0">
            <a:off x="-120869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10800000">
            <a:off x="-9853041" y="-683007"/>
            <a:ext cx="15226645" cy="3423414"/>
          </a:xfrm>
          <a:custGeom>
            <a:avLst/>
            <a:gdLst/>
            <a:ahLst/>
            <a:cxnLst/>
            <a:rect r="r" b="b" t="t" l="l"/>
            <a:pathLst>
              <a:path h="3423414" w="15226645">
                <a:moveTo>
                  <a:pt x="0" y="0"/>
                </a:moveTo>
                <a:lnTo>
                  <a:pt x="15226646" y="0"/>
                </a:lnTo>
                <a:lnTo>
                  <a:pt x="15226646"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0800000">
            <a:off x="5325980" y="-683007"/>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497141">
            <a:off x="2310376" y="1763421"/>
            <a:ext cx="2291438" cy="1953972"/>
          </a:xfrm>
          <a:custGeom>
            <a:avLst/>
            <a:gdLst/>
            <a:ahLst/>
            <a:cxnLst/>
            <a:rect r="r" b="b" t="t" l="l"/>
            <a:pathLst>
              <a:path h="1953972" w="2291438">
                <a:moveTo>
                  <a:pt x="0" y="0"/>
                </a:moveTo>
                <a:lnTo>
                  <a:pt x="2291438" y="0"/>
                </a:lnTo>
                <a:lnTo>
                  <a:pt x="2291438" y="1953972"/>
                </a:lnTo>
                <a:lnTo>
                  <a:pt x="0" y="19539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true" rot="-1112582">
            <a:off x="13172013" y="7304328"/>
            <a:ext cx="2291438" cy="1953972"/>
          </a:xfrm>
          <a:custGeom>
            <a:avLst/>
            <a:gdLst/>
            <a:ahLst/>
            <a:cxnLst/>
            <a:rect r="r" b="b" t="t" l="l"/>
            <a:pathLst>
              <a:path h="1953972" w="2291438">
                <a:moveTo>
                  <a:pt x="2291438" y="1953972"/>
                </a:moveTo>
                <a:lnTo>
                  <a:pt x="0" y="1953972"/>
                </a:lnTo>
                <a:lnTo>
                  <a:pt x="0" y="0"/>
                </a:lnTo>
                <a:lnTo>
                  <a:pt x="2291438" y="0"/>
                </a:lnTo>
                <a:lnTo>
                  <a:pt x="2291438" y="1953972"/>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028700" y="7304328"/>
            <a:ext cx="651198" cy="1846180"/>
          </a:xfrm>
          <a:custGeom>
            <a:avLst/>
            <a:gdLst/>
            <a:ahLst/>
            <a:cxnLst/>
            <a:rect r="r" b="b" t="t" l="l"/>
            <a:pathLst>
              <a:path h="1846180" w="651198">
                <a:moveTo>
                  <a:pt x="0" y="0"/>
                </a:moveTo>
                <a:lnTo>
                  <a:pt x="651198" y="0"/>
                </a:lnTo>
                <a:lnTo>
                  <a:pt x="651198" y="1846180"/>
                </a:lnTo>
                <a:lnTo>
                  <a:pt x="0" y="18461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4362216" y="4416676"/>
            <a:ext cx="9410098" cy="2076311"/>
          </a:xfrm>
          <a:prstGeom prst="rect">
            <a:avLst/>
          </a:prstGeom>
        </p:spPr>
        <p:txBody>
          <a:bodyPr anchor="t" rtlCol="false" tIns="0" lIns="0" bIns="0" rIns="0">
            <a:spAutoFit/>
          </a:bodyPr>
          <a:lstStyle/>
          <a:p>
            <a:pPr algn="ctr">
              <a:lnSpc>
                <a:spcPts val="16517"/>
              </a:lnSpc>
              <a:spcBef>
                <a:spcPct val="0"/>
              </a:spcBef>
            </a:pPr>
            <a:r>
              <a:rPr lang="en-US" b="true" sz="11798">
                <a:solidFill>
                  <a:srgbClr val="FFFFFF"/>
                </a:solidFill>
                <a:latin typeface="Arimo Bold"/>
                <a:ea typeface="Arimo Bold"/>
                <a:cs typeface="Arimo Bold"/>
                <a:sym typeface="Arimo Bold"/>
              </a:rPr>
              <a:t>Terima Kasih</a:t>
            </a:r>
          </a:p>
        </p:txBody>
      </p:sp>
      <p:sp>
        <p:nvSpPr>
          <p:cNvPr name="Freeform 18" id="18"/>
          <p:cNvSpPr/>
          <p:nvPr/>
        </p:nvSpPr>
        <p:spPr>
          <a:xfrm flipH="true" flipV="true" rot="0">
            <a:off x="16608102" y="1028700"/>
            <a:ext cx="651198" cy="1846180"/>
          </a:xfrm>
          <a:custGeom>
            <a:avLst/>
            <a:gdLst/>
            <a:ahLst/>
            <a:cxnLst/>
            <a:rect r="r" b="b" t="t" l="l"/>
            <a:pathLst>
              <a:path h="1846180" w="651198">
                <a:moveTo>
                  <a:pt x="651198" y="1846180"/>
                </a:moveTo>
                <a:lnTo>
                  <a:pt x="0" y="1846180"/>
                </a:lnTo>
                <a:lnTo>
                  <a:pt x="0" y="0"/>
                </a:lnTo>
                <a:lnTo>
                  <a:pt x="651198" y="0"/>
                </a:lnTo>
                <a:lnTo>
                  <a:pt x="651198" y="184618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DAGY9WDx8qM</dc:identifier>
  <dcterms:modified xsi:type="dcterms:W3CDTF">2011-08-01T06:04:30Z</dcterms:modified>
  <cp:revision>1</cp:revision>
  <dc:title>Biru Putih Abstrak Minimalis Seminar Proposal Presentasi</dc:title>
</cp:coreProperties>
</file>