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62"/>
  </p:notesMasterIdLst>
  <p:sldIdLst>
    <p:sldId id="257" r:id="rId2"/>
    <p:sldId id="317" r:id="rId3"/>
    <p:sldId id="259" r:id="rId4"/>
    <p:sldId id="260" r:id="rId5"/>
    <p:sldId id="261" r:id="rId6"/>
    <p:sldId id="318" r:id="rId7"/>
    <p:sldId id="319" r:id="rId8"/>
    <p:sldId id="320" r:id="rId9"/>
    <p:sldId id="322" r:id="rId10"/>
    <p:sldId id="321" r:id="rId11"/>
    <p:sldId id="266" r:id="rId12"/>
    <p:sldId id="310" r:id="rId13"/>
    <p:sldId id="267" r:id="rId14"/>
    <p:sldId id="323" r:id="rId15"/>
    <p:sldId id="268" r:id="rId16"/>
    <p:sldId id="336" r:id="rId17"/>
    <p:sldId id="313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315" r:id="rId37"/>
    <p:sldId id="289" r:id="rId38"/>
    <p:sldId id="290" r:id="rId39"/>
    <p:sldId id="292" r:id="rId40"/>
    <p:sldId id="293" r:id="rId41"/>
    <p:sldId id="294" r:id="rId42"/>
    <p:sldId id="337" r:id="rId43"/>
    <p:sldId id="338" r:id="rId44"/>
    <p:sldId id="339" r:id="rId45"/>
    <p:sldId id="298" r:id="rId46"/>
    <p:sldId id="299" r:id="rId47"/>
    <p:sldId id="300" r:id="rId48"/>
    <p:sldId id="301" r:id="rId49"/>
    <p:sldId id="302" r:id="rId50"/>
    <p:sldId id="303" r:id="rId51"/>
    <p:sldId id="305" r:id="rId52"/>
    <p:sldId id="307" r:id="rId53"/>
    <p:sldId id="330" r:id="rId54"/>
    <p:sldId id="331" r:id="rId55"/>
    <p:sldId id="332" r:id="rId56"/>
    <p:sldId id="333" r:id="rId57"/>
    <p:sldId id="334" r:id="rId58"/>
    <p:sldId id="335" r:id="rId59"/>
    <p:sldId id="327" r:id="rId60"/>
    <p:sldId id="328" r:id="rId6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498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511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CDCAAD-781B-40B6-B96E-D62BFC39D39D}" type="datetimeFigureOut">
              <a:rPr lang="zh-CN" altLang="en-US" smtClean="0"/>
              <a:t>2022/9/6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E0FB7C-705B-46BA-B343-F5FB60FDB6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9519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E0FB7C-705B-46BA-B343-F5FB60FDB65E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1362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96686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538286"/>
          </a:xfrm>
        </p:spPr>
        <p:txBody>
          <a:bodyPr anchor="b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1468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265A1-F139-4F6B-B6ED-EE10E9F2E569}" type="datetime1">
              <a:rPr lang="zh-CN" altLang="en-US" smtClean="0">
                <a:solidFill>
                  <a:srgbClr val="1C1C1C"/>
                </a:solidFill>
              </a:rPr>
              <a:pPr/>
              <a:t>2022/9/6</a:t>
            </a:fld>
            <a:endParaRPr lang="en-US" altLang="zh-CN">
              <a:solidFill>
                <a:srgbClr val="1C1C1C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solidFill>
                  <a:srgbClr val="1C1C1C"/>
                </a:solidFill>
              </a:rPr>
              <a:t>计算机操作系统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B6681-1A5F-4648-A7E6-CDDA3170A732}" type="slidenum">
              <a:rPr lang="en-US" altLang="zh-CN" smtClean="0">
                <a:solidFill>
                  <a:srgbClr val="1C1C1C"/>
                </a:solidFill>
              </a:rPr>
              <a:pPr/>
              <a:t>‹#›</a:t>
            </a:fld>
            <a:endParaRPr lang="en-US" altLang="zh-CN">
              <a:solidFill>
                <a:srgbClr val="1C1C1C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3443D-F730-43F5-ABB0-19D93569FDEF}" type="datetime1">
              <a:rPr lang="zh-CN" altLang="en-US" smtClean="0"/>
              <a:pPr/>
              <a:t>2022/9/6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计算机操作系统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AC41C-7EF5-40B9-9913-13C7397896B5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15206" y="274638"/>
            <a:ext cx="1471594" cy="6011882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686568" cy="6011882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F64CD-3E8B-4BC3-A227-220FE5824C94}" type="datetime1">
              <a:rPr lang="zh-CN" altLang="en-US" smtClean="0"/>
              <a:pPr/>
              <a:t>2022/9/6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计算机操作系统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3582E-02D2-41E4-9AA3-85FAE684371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184150"/>
            <a:ext cx="8272463" cy="7905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66725" y="1219200"/>
            <a:ext cx="4167188" cy="49133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4786313" y="1219200"/>
            <a:ext cx="4168775" cy="4913313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9144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05BF9547-435B-4546-89AE-40DE425CF88F}" type="datetime1">
              <a:rPr lang="zh-CN" altLang="en-US"/>
              <a:pPr/>
              <a:t>2022/9/6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计算机操作系统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A258E16-A41D-475E-B3E3-73A3727E79F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9313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rgbClr val="002060"/>
              </a:buClr>
              <a:buFont typeface="Wingdings" panose="05000000000000000000" pitchFamily="2" charset="2"/>
              <a:buChar char="n"/>
              <a:defRPr/>
            </a:lvl1pPr>
            <a:lvl2pPr marL="742950" indent="-285750">
              <a:buClr>
                <a:srgbClr val="002060"/>
              </a:buClr>
              <a:buFont typeface="Wingdings" panose="05000000000000000000" pitchFamily="2" charset="2"/>
              <a:buChar char="n"/>
              <a:defRPr/>
            </a:lvl2pPr>
            <a:lvl3pPr marL="1143000" indent="-228600">
              <a:buClr>
                <a:srgbClr val="002060"/>
              </a:buClr>
              <a:buFont typeface="Wingdings" panose="05000000000000000000" pitchFamily="2" charset="2"/>
              <a:buChar char="n"/>
              <a:defRPr/>
            </a:lvl3pPr>
            <a:lvl4pPr marL="1600200" indent="-228600">
              <a:buClr>
                <a:srgbClr val="002060"/>
              </a:buClr>
              <a:buFont typeface="Wingdings" panose="05000000000000000000" pitchFamily="2" charset="2"/>
              <a:buChar char="n"/>
              <a:defRPr/>
            </a:lvl4pPr>
            <a:lvl5pPr marL="2057400" indent="-228600">
              <a:buClr>
                <a:srgbClr val="002060"/>
              </a:buClr>
              <a:buFont typeface="Wingdings" panose="05000000000000000000" pitchFamily="2" charset="2"/>
              <a:buChar char="n"/>
              <a:defRPr/>
            </a:lvl5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</a:p>
          <a:p>
            <a:pPr lvl="1" eaLnBrk="1" latinLnBrk="0" hangingPunct="1"/>
            <a:r>
              <a:rPr lang="zh-CN" altLang="en-US" dirty="0"/>
              <a:t>第二级</a:t>
            </a:r>
          </a:p>
          <a:p>
            <a:pPr lvl="2" eaLnBrk="1" latinLnBrk="0" hangingPunct="1"/>
            <a:r>
              <a:rPr lang="zh-CN" altLang="en-US" dirty="0"/>
              <a:t>第三级</a:t>
            </a:r>
          </a:p>
          <a:p>
            <a:pPr lvl="3" eaLnBrk="1" latinLnBrk="0" hangingPunct="1"/>
            <a:r>
              <a:rPr lang="zh-CN" altLang="en-US" dirty="0"/>
              <a:t>第四级</a:t>
            </a:r>
          </a:p>
          <a:p>
            <a:pPr lvl="4" eaLnBrk="1" latinLnBrk="0" hangingPunct="1"/>
            <a:r>
              <a:rPr lang="zh-CN" altLang="en-US" dirty="0"/>
              <a:t>第五级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73152" y="6400800"/>
            <a:ext cx="3200400" cy="283800"/>
          </a:xfrm>
        </p:spPr>
        <p:txBody>
          <a:bodyPr/>
          <a:lstStyle/>
          <a:p>
            <a:fld id="{15DE9284-DF5F-4D71-B41E-B611952F77D5}" type="datetime1">
              <a:rPr lang="zh-CN" altLang="en-US" smtClean="0"/>
              <a:pPr/>
              <a:t>2022/9/6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330952" y="6400800"/>
            <a:ext cx="3733800" cy="283800"/>
          </a:xfrm>
        </p:spPr>
        <p:txBody>
          <a:bodyPr/>
          <a:lstStyle/>
          <a:p>
            <a:r>
              <a:rPr lang="en-US" altLang="zh-CN"/>
              <a:t>计算机操作系统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2FF18-6F55-4F31-A9D5-4570487BA2A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43248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143248"/>
            <a:ext cx="7772400" cy="1362075"/>
          </a:xfrm>
        </p:spPr>
        <p:txBody>
          <a:bodyPr anchor="t"/>
          <a:lstStyle>
            <a:lvl1pPr algn="ctr">
              <a:defRPr sz="4000" b="0" cap="all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643061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9A3AC-887A-4913-A939-DD40C1B7B5DE}" type="datetime1">
              <a:rPr lang="zh-CN" altLang="en-US" smtClean="0"/>
              <a:pPr/>
              <a:t>2022/9/6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计算机操作系统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9DF37-A8AC-4761-9401-3595F04DA03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439D5-186A-4210-A1CC-D0736564BB8E}" type="datetime1">
              <a:rPr lang="zh-CN" altLang="en-US" smtClean="0"/>
              <a:pPr/>
              <a:t>2022/9/6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计算机操作系统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A160F-B4BC-4B98-8A55-D603E539CD9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65901-F494-4620-BAFE-6CE561B50B26}" type="datetime1">
              <a:rPr lang="zh-CN" altLang="en-US" smtClean="0"/>
              <a:pPr/>
              <a:t>2022/9/6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计算机操作系统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71F0-CA53-4D14-83EB-FD0E0A8FC07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3CAF2-C555-48A3-A7F3-826CC381C4E6}" type="datetime1">
              <a:rPr lang="zh-CN" altLang="en-US" smtClean="0"/>
              <a:pPr/>
              <a:t>2022/9/6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计算机操作系统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010F6-15F6-4BD6-A977-1B8D56DE39A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25BAA-AED4-4774-B035-51E4E6780802}" type="datetime1">
              <a:rPr lang="zh-CN" altLang="en-US" smtClean="0"/>
              <a:pPr/>
              <a:t>2022/9/6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计算机操作系统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2913E-7FEA-4EDC-A146-E1EFF7A64B6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786050" y="1053546"/>
            <a:ext cx="59040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86050" y="228600"/>
            <a:ext cx="5900752" cy="842946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86050" y="1142984"/>
            <a:ext cx="5900750" cy="51435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5" y="1142984"/>
            <a:ext cx="2257408" cy="5143536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031DF-C0AD-4BB9-A899-6512335B6F5E}" type="datetime1">
              <a:rPr lang="zh-CN" altLang="en-US" smtClean="0"/>
              <a:pPr/>
              <a:t>2022/9/6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计算机操作系统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64791-7B50-4D23-9D83-6DFAB5063A4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6400800" cy="685800"/>
          </a:xfrm>
        </p:spPr>
        <p:txBody>
          <a:bodyPr anchor="ctr"/>
          <a:lstStyle>
            <a:lvl1pPr algn="l">
              <a:defRPr sz="2400" b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01552" y="1143000"/>
            <a:ext cx="7223248" cy="3980172"/>
          </a:xfrm>
          <a:prstGeom prst="roundRect">
            <a:avLst>
              <a:gd name="adj" fmla="val 18278"/>
            </a:avLst>
          </a:prstGeom>
          <a:solidFill>
            <a:schemeClr val="accent1">
              <a:tint val="40000"/>
            </a:schemeClr>
          </a:solidFill>
          <a:ln w="50800" cap="rnd">
            <a:gradFill flip="none" rotWithShape="1">
              <a:gsLst>
                <a:gs pos="0">
                  <a:schemeClr val="accent1">
                    <a:shade val="50000"/>
                  </a:schemeClr>
                </a:gs>
                <a:gs pos="20000">
                  <a:schemeClr val="accent2">
                    <a:shade val="50000"/>
                  </a:schemeClr>
                </a:gs>
                <a:gs pos="40000">
                  <a:schemeClr val="accent3">
                    <a:shade val="50000"/>
                  </a:schemeClr>
                </a:gs>
                <a:gs pos="60000">
                  <a:schemeClr val="accent4">
                    <a:shade val="50000"/>
                  </a:schemeClr>
                </a:gs>
                <a:gs pos="80000">
                  <a:schemeClr val="accent5">
                    <a:shade val="50000"/>
                  </a:schemeClr>
                </a:gs>
                <a:gs pos="100000">
                  <a:schemeClr val="accent6">
                    <a:shade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round/>
          </a:ln>
          <a:effectLst>
            <a:outerShdw blurRad="50800" dist="38100" dir="5400000" algn="tl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62200" y="5410200"/>
            <a:ext cx="5657888" cy="804862"/>
          </a:xfrm>
        </p:spPr>
        <p:txBody>
          <a:bodyPr anchor="ctr"/>
          <a:lstStyle>
            <a:lvl1pPr marL="0" indent="0" algn="r">
              <a:buNone/>
              <a:defRPr sz="1200" b="0"/>
            </a:lvl1pPr>
            <a:lvl2pPr marL="457200" indent="0" algn="r">
              <a:buNone/>
              <a:defRPr sz="1200" b="0"/>
            </a:lvl2pPr>
            <a:lvl3pPr marL="914400" indent="0" algn="r">
              <a:buNone/>
              <a:defRPr sz="1200" b="0"/>
            </a:lvl3pPr>
            <a:lvl4pPr marL="1371600" indent="0" algn="r">
              <a:buNone/>
              <a:defRPr sz="1200" b="0"/>
            </a:lvl4pPr>
            <a:lvl5pPr marL="1828800" indent="0" algn="r">
              <a:buNone/>
              <a:defRPr sz="1200" b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BD1F7-48ED-4894-84A5-8394A742359D}" type="datetime1">
              <a:rPr lang="zh-CN" altLang="en-US" smtClean="0"/>
              <a:pPr/>
              <a:t>2022/9/6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计算机操作系统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9615-98FE-4121-87CF-AF106FC8AE7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678000"/>
            <a:ext cx="9144000" cy="180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863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3800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936D431-3CBE-4AEF-8BF4-CD3E0F30811F}" type="datetime1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2022/9/6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3800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/>
              <a:t>计算机操作系统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3464"/>
          </a:xfrm>
          <a:prstGeom prst="rect">
            <a:avLst/>
          </a:prstGeom>
          <a:noFill/>
        </p:spPr>
        <p:txBody>
          <a:bodyPr vert="horz" lIns="45720" rIns="45720" rtlCol="0" anchor="ctr"/>
          <a:lstStyle>
            <a:lvl1pPr algn="ctr" eaLnBrk="1" latinLnBrk="0" hangingPunct="1">
              <a:defRPr kumimoji="0" sz="1100" b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B36A09D-F192-4352-85E1-0F466040F8C1}" type="slidenum">
              <a:rPr lang="en-US" altLang="zh-CN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0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ß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Þ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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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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" Target="slide5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" Target="slide5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7200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操作系统原理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914400"/>
          </a:xfrm>
        </p:spPr>
        <p:txBody>
          <a:bodyPr>
            <a:normAutofit fontScale="62500" lnSpcReduction="20000"/>
          </a:bodyPr>
          <a:lstStyle/>
          <a:p>
            <a:r>
              <a:rPr lang="zh-CN" altLang="en-US" sz="4400" b="1" dirty="0">
                <a:ea typeface="华文行楷" pitchFamily="2" charset="-122"/>
              </a:rPr>
              <a:t>南京工业大学</a:t>
            </a:r>
            <a:endParaRPr lang="en-US" altLang="zh-CN" sz="4400" b="1" dirty="0">
              <a:ea typeface="华文行楷" pitchFamily="2" charset="-122"/>
            </a:endParaRPr>
          </a:p>
          <a:p>
            <a:r>
              <a:rPr lang="zh-CN" altLang="en-US" sz="4400" b="1" dirty="0">
                <a:ea typeface="华文行楷" pitchFamily="2" charset="-122"/>
              </a:rPr>
              <a:t>计算机科学与技术学院</a:t>
            </a:r>
          </a:p>
        </p:txBody>
      </p:sp>
    </p:spTree>
    <p:extLst>
      <p:ext uri="{BB962C8B-B14F-4D97-AF65-F5344CB8AC3E}">
        <p14:creationId xmlns:p14="http://schemas.microsoft.com/office/powerpoint/2010/main" val="2547345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476672"/>
            <a:ext cx="7772400" cy="762000"/>
          </a:xfrm>
        </p:spPr>
        <p:txBody>
          <a:bodyPr/>
          <a:lstStyle/>
          <a:p>
            <a:r>
              <a:rPr lang="en-US" altLang="zh-CN" dirty="0">
                <a:latin typeface="Times New Roman" pitchFamily="18" charset="0"/>
              </a:rPr>
              <a:t>1.1  OS</a:t>
            </a:r>
            <a:r>
              <a:rPr lang="zh-CN" altLang="en-US" dirty="0">
                <a:latin typeface="Times New Roman" pitchFamily="18" charset="0"/>
              </a:rPr>
              <a:t>的目标和作用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DA820-5481-4F2D-8942-31770B8C73A3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550915" name="Text Box 3"/>
          <p:cNvSpPr txBox="1">
            <a:spLocks noChangeArrowheads="1"/>
          </p:cNvSpPr>
          <p:nvPr/>
        </p:nvSpPr>
        <p:spPr bwMode="auto">
          <a:xfrm>
            <a:off x="827584" y="1844824"/>
            <a:ext cx="67532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4000" b="1" dirty="0">
                <a:solidFill>
                  <a:srgbClr val="000000"/>
                </a:solidFill>
                <a:latin typeface="Arial" charset="0"/>
                <a:ea typeface="黑体" pitchFamily="2" charset="-122"/>
              </a:rPr>
              <a:t>1.1.1   OS</a:t>
            </a:r>
            <a:r>
              <a:rPr kumimoji="1" lang="zh-CN" altLang="en-US" sz="4000" b="1" dirty="0">
                <a:solidFill>
                  <a:srgbClr val="000000"/>
                </a:solidFill>
                <a:latin typeface="Arial" charset="0"/>
                <a:ea typeface="黑体" pitchFamily="2" charset="-122"/>
              </a:rPr>
              <a:t>的目标</a:t>
            </a:r>
          </a:p>
        </p:txBody>
      </p:sp>
      <p:sp>
        <p:nvSpPr>
          <p:cNvPr id="550917" name="Text Box 5"/>
          <p:cNvSpPr txBox="1">
            <a:spLocks noChangeArrowheads="1"/>
          </p:cNvSpPr>
          <p:nvPr/>
        </p:nvSpPr>
        <p:spPr bwMode="auto">
          <a:xfrm>
            <a:off x="1187625" y="2924944"/>
            <a:ext cx="2376264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5000"/>
              <a:buFont typeface="Wingdings" pitchFamily="2" charset="2"/>
              <a:buChar char="n"/>
            </a:pPr>
            <a:r>
              <a:rPr kumimoji="1" lang="en-US" altLang="zh-CN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方便性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5000"/>
              <a:buFont typeface="Wingdings" pitchFamily="2" charset="2"/>
              <a:buChar char="n"/>
            </a:pPr>
            <a:r>
              <a:rPr kumimoji="1"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有效性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5000"/>
              <a:buFont typeface="Wingdings" pitchFamily="2" charset="2"/>
              <a:buChar char="n"/>
            </a:pPr>
            <a:r>
              <a:rPr kumimoji="1"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可扩展性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5000"/>
              <a:buFont typeface="Wingdings" pitchFamily="2" charset="2"/>
              <a:buChar char="n"/>
            </a:pPr>
            <a:r>
              <a:rPr kumimoji="1"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开放性</a:t>
            </a:r>
          </a:p>
        </p:txBody>
      </p:sp>
      <p:sp>
        <p:nvSpPr>
          <p:cNvPr id="2" name="线形标注 2(带边框和强调线) 1"/>
          <p:cNvSpPr/>
          <p:nvPr/>
        </p:nvSpPr>
        <p:spPr>
          <a:xfrm>
            <a:off x="3635896" y="2996952"/>
            <a:ext cx="5040560" cy="3312368"/>
          </a:xfrm>
          <a:prstGeom prst="accentBorderCallout2">
            <a:avLst>
              <a:gd name="adj1" fmla="val 44978"/>
              <a:gd name="adj2" fmla="val -2917"/>
              <a:gd name="adj3" fmla="val 44637"/>
              <a:gd name="adj4" fmla="val -7700"/>
              <a:gd name="adj5" fmla="val 53662"/>
              <a:gd name="adj6" fmla="val -17349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 fontAlgn="base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60000"/>
              <a:buFont typeface="Wingdings" panose="05000000000000000000" pitchFamily="2" charset="2"/>
              <a:buChar char="n"/>
            </a:pPr>
            <a:r>
              <a:rPr kumimoji="1" lang="zh-CN" altLang="en-US" sz="2400" b="1" dirty="0">
                <a:solidFill>
                  <a:schemeClr val="tx1"/>
                </a:solidFill>
                <a:ea typeface="楷体_GB2312" pitchFamily="49" charset="-122"/>
              </a:rPr>
              <a:t>如何做到开放？</a:t>
            </a:r>
            <a:endParaRPr kumimoji="1" lang="en-US" altLang="zh-CN" sz="2400" b="1" dirty="0">
              <a:solidFill>
                <a:schemeClr val="tx1"/>
              </a:solidFill>
              <a:ea typeface="楷体_GB2312" pitchFamily="49" charset="-122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60000"/>
            </a:pPr>
            <a:r>
              <a:rPr kumimoji="1" lang="zh-CN" altLang="en-US" sz="2400" b="1" dirty="0">
                <a:solidFill>
                  <a:schemeClr val="tx1"/>
                </a:solidFill>
                <a:ea typeface="楷体_GB2312" pitchFamily="49" charset="-122"/>
              </a:rPr>
              <a:t>大家使用实现约定好的统一标准，遵循世界标准规范。</a:t>
            </a:r>
            <a:endParaRPr kumimoji="1" lang="en-US" altLang="zh-CN" sz="2400" b="1" dirty="0">
              <a:solidFill>
                <a:schemeClr val="tx1"/>
              </a:solidFill>
              <a:ea typeface="楷体_GB2312" pitchFamily="49" charset="-122"/>
            </a:endParaRPr>
          </a:p>
          <a:p>
            <a:pPr marL="457200" indent="-457200" fontAlgn="base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60000"/>
              <a:buFont typeface="Wingdings" panose="05000000000000000000" pitchFamily="2" charset="2"/>
              <a:buChar char="n"/>
            </a:pPr>
            <a:r>
              <a:rPr kumimoji="1" lang="zh-CN" altLang="en-US" sz="2400" b="1" dirty="0">
                <a:solidFill>
                  <a:schemeClr val="tx1"/>
                </a:solidFill>
                <a:ea typeface="楷体_GB2312" pitchFamily="49" charset="-122"/>
              </a:rPr>
              <a:t>什么是开放性？</a:t>
            </a:r>
            <a:endParaRPr kumimoji="1" lang="en-US" altLang="zh-CN" sz="2400" b="1" dirty="0">
              <a:solidFill>
                <a:schemeClr val="tx1"/>
              </a:solidFill>
              <a:ea typeface="楷体_GB2312" pitchFamily="49" charset="-122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60000"/>
            </a:pPr>
            <a:r>
              <a:rPr kumimoji="1" lang="zh-CN" altLang="en-US" sz="2400" b="1" dirty="0">
                <a:solidFill>
                  <a:schemeClr val="tx1"/>
                </a:solidFill>
                <a:ea typeface="楷体_GB2312" pitchFamily="49" charset="-122"/>
              </a:rPr>
              <a:t>凡是能遵循世界标准规范，特别是遵循开放系统互联</a:t>
            </a:r>
            <a:r>
              <a:rPr kumimoji="1" lang="en-US" altLang="zh-CN" sz="2400" b="1" dirty="0">
                <a:solidFill>
                  <a:schemeClr val="tx1"/>
                </a:solidFill>
                <a:ea typeface="楷体_GB2312" pitchFamily="49" charset="-122"/>
              </a:rPr>
              <a:t>OSI</a:t>
            </a:r>
            <a:r>
              <a:rPr kumimoji="1" lang="zh-CN" altLang="en-US" sz="2400" b="1" dirty="0">
                <a:solidFill>
                  <a:schemeClr val="tx1"/>
                </a:solidFill>
                <a:ea typeface="楷体_GB2312" pitchFamily="49" charset="-122"/>
              </a:rPr>
              <a:t>国际标准都可以被认为具备开放性。</a:t>
            </a:r>
          </a:p>
        </p:txBody>
      </p:sp>
    </p:spTree>
    <p:extLst>
      <p:ext uri="{BB962C8B-B14F-4D97-AF65-F5344CB8AC3E}">
        <p14:creationId xmlns:p14="http://schemas.microsoft.com/office/powerpoint/2010/main" val="3165069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828800"/>
            <a:ext cx="8659688" cy="1828800"/>
          </a:xfrm>
        </p:spPr>
        <p:txBody>
          <a:bodyPr/>
          <a:lstStyle/>
          <a:p>
            <a:pPr algn="just">
              <a:buFont typeface="Wingdings" pitchFamily="2" charset="2"/>
              <a:buNone/>
            </a:pPr>
            <a:r>
              <a:rPr lang="en-US" altLang="zh-CN" sz="3600" b="1" dirty="0">
                <a:ea typeface="黑体" pitchFamily="2" charset="-122"/>
              </a:rPr>
              <a:t>1. OS</a:t>
            </a:r>
            <a:r>
              <a:rPr lang="zh-CN" altLang="en-US" sz="3600" b="1" dirty="0">
                <a:ea typeface="黑体" pitchFamily="2" charset="-122"/>
              </a:rPr>
              <a:t>作为用户和计算机硬件系统的接口</a:t>
            </a:r>
            <a:r>
              <a:rPr lang="en-US" altLang="zh-CN" sz="3600" b="1" dirty="0">
                <a:ea typeface="黑体" pitchFamily="2" charset="-122"/>
              </a:rPr>
              <a:t>(</a:t>
            </a:r>
            <a:r>
              <a:rPr lang="zh-CN" altLang="en-US" sz="3600" b="1" dirty="0">
                <a:ea typeface="楷体_GB2312" pitchFamily="49" charset="-122"/>
              </a:rPr>
              <a:t>用户接口</a:t>
            </a:r>
            <a:r>
              <a:rPr lang="en-US" altLang="zh-CN" sz="3600" b="1" dirty="0">
                <a:ea typeface="黑体" pitchFamily="2" charset="-122"/>
              </a:rPr>
              <a:t>)</a:t>
            </a:r>
            <a:endParaRPr lang="en-US" altLang="zh-CN" sz="2800" b="1" dirty="0">
              <a:latin typeface="Times New Roman" pitchFamily="18" charset="0"/>
            </a:endParaRPr>
          </a:p>
          <a:p>
            <a:pPr>
              <a:buFont typeface="Wingdings" pitchFamily="2" charset="2"/>
              <a:buNone/>
            </a:pPr>
            <a:endParaRPr lang="en-US" altLang="zh-CN" sz="2800" b="0" dirty="0"/>
          </a:p>
        </p:txBody>
      </p:sp>
      <p:sp>
        <p:nvSpPr>
          <p:cNvPr id="16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0F7B5-DE52-414F-805E-CBC3EB266D3F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7192" name="Text Box 24"/>
          <p:cNvSpPr txBox="1">
            <a:spLocks noChangeArrowheads="1"/>
          </p:cNvSpPr>
          <p:nvPr/>
        </p:nvSpPr>
        <p:spPr bwMode="auto">
          <a:xfrm>
            <a:off x="457200" y="3657600"/>
            <a:ext cx="72390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 fontAlgn="base">
              <a:spcBef>
                <a:spcPct val="20000"/>
              </a:spcBef>
              <a:spcAft>
                <a:spcPct val="0"/>
              </a:spcAft>
              <a:buSzPct val="85000"/>
            </a:pPr>
            <a:r>
              <a:rPr kumimoji="1" lang="zh-CN" altLang="en-US" sz="3200" b="1" dirty="0">
                <a:solidFill>
                  <a:srgbClr val="000066"/>
                </a:solidFill>
                <a:latin typeface="宋体" pitchFamily="2" charset="-122"/>
              </a:rPr>
              <a:t>用户可以通过三种方式使用计算机</a:t>
            </a:r>
            <a:r>
              <a:rPr kumimoji="1" lang="zh-CN" altLang="en-US" sz="2800" b="1" dirty="0">
                <a:solidFill>
                  <a:srgbClr val="000066"/>
                </a:solidFill>
                <a:latin typeface="宋体" pitchFamily="2" charset="-122"/>
              </a:rPr>
              <a:t>：</a:t>
            </a:r>
            <a:endParaRPr kumimoji="1" lang="zh-CN" altLang="en-US" sz="2400" dirty="0">
              <a:solidFill>
                <a:srgbClr val="000066"/>
              </a:solidFill>
              <a:latin typeface="Times New Roman" pitchFamily="18" charset="0"/>
            </a:endParaRPr>
          </a:p>
        </p:txBody>
      </p:sp>
      <p:sp>
        <p:nvSpPr>
          <p:cNvPr id="7193" name="Text Box 25"/>
          <p:cNvSpPr txBox="1">
            <a:spLocks noChangeArrowheads="1"/>
          </p:cNvSpPr>
          <p:nvPr/>
        </p:nvSpPr>
        <p:spPr bwMode="auto">
          <a:xfrm>
            <a:off x="304800" y="4523581"/>
            <a:ext cx="55626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 algn="just" fontAlgn="base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kumimoji="1" lang="en-US" altLang="zh-CN" sz="2800" b="1" dirty="0">
                <a:solidFill>
                  <a:srgbClr val="000000"/>
                </a:solidFill>
                <a:latin typeface="Times New Roman" pitchFamily="18" charset="0"/>
                <a:ea typeface="幼圆" pitchFamily="49" charset="-122"/>
              </a:rPr>
              <a:t>  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  <a:ea typeface="幼圆" pitchFamily="49" charset="-122"/>
              </a:rPr>
              <a:t>命令方式（键盘命令）</a:t>
            </a:r>
          </a:p>
          <a:p>
            <a:pPr lvl="1" algn="just" fontAlgn="base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  <a:ea typeface="幼圆" pitchFamily="49" charset="-122"/>
              </a:rPr>
              <a:t>  图标、窗口方式（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itchFamily="18" charset="0"/>
                <a:ea typeface="幼圆" pitchFamily="49" charset="-122"/>
              </a:rPr>
              <a:t>GUI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  <a:ea typeface="幼圆" pitchFamily="49" charset="-122"/>
              </a:rPr>
              <a:t>）</a:t>
            </a:r>
          </a:p>
          <a:p>
            <a:pPr lvl="1" algn="just" fontAlgn="base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  <a:ea typeface="幼圆" pitchFamily="49" charset="-122"/>
              </a:rPr>
              <a:t>  系统调用方式（程序接口）</a:t>
            </a:r>
            <a:endParaRPr kumimoji="1" lang="zh-CN" altLang="en-US" sz="2800" dirty="0">
              <a:solidFill>
                <a:srgbClr val="000000"/>
              </a:solidFill>
              <a:latin typeface="Times New Roman" pitchFamily="18" charset="0"/>
              <a:ea typeface="幼圆" pitchFamily="49" charset="-122"/>
            </a:endParaRPr>
          </a:p>
        </p:txBody>
      </p:sp>
      <p:sp>
        <p:nvSpPr>
          <p:cNvPr id="7194" name="AutoShape 26"/>
          <p:cNvSpPr>
            <a:spLocks/>
          </p:cNvSpPr>
          <p:nvPr/>
        </p:nvSpPr>
        <p:spPr bwMode="auto">
          <a:xfrm>
            <a:off x="5267678" y="4653136"/>
            <a:ext cx="228600" cy="838200"/>
          </a:xfrm>
          <a:prstGeom prst="rightBrace">
            <a:avLst>
              <a:gd name="adj1" fmla="val 30556"/>
              <a:gd name="adj2" fmla="val 50000"/>
            </a:avLst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zh-CN" sz="2400">
              <a:solidFill>
                <a:srgbClr val="333399"/>
              </a:solidFill>
              <a:latin typeface="Times New Roman" pitchFamily="18" charset="0"/>
            </a:endParaRPr>
          </a:p>
        </p:txBody>
      </p:sp>
      <p:sp>
        <p:nvSpPr>
          <p:cNvPr id="7195" name="Text Box 27"/>
          <p:cNvSpPr txBox="1">
            <a:spLocks noChangeArrowheads="1"/>
          </p:cNvSpPr>
          <p:nvPr/>
        </p:nvSpPr>
        <p:spPr bwMode="auto">
          <a:xfrm>
            <a:off x="5724128" y="4715405"/>
            <a:ext cx="1828800" cy="588962"/>
          </a:xfrm>
          <a:prstGeom prst="rect">
            <a:avLst/>
          </a:prstGeom>
          <a:solidFill>
            <a:srgbClr val="0000FF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3200" b="1">
                <a:solidFill>
                  <a:srgbClr val="FFFFFF"/>
                </a:solidFill>
                <a:latin typeface="Times New Roman" pitchFamily="18" charset="0"/>
                <a:ea typeface="黑体" pitchFamily="2" charset="-122"/>
              </a:rPr>
              <a:t>操作接口</a:t>
            </a:r>
          </a:p>
        </p:txBody>
      </p:sp>
      <p:sp>
        <p:nvSpPr>
          <p:cNvPr id="7196" name="Text Box 28"/>
          <p:cNvSpPr txBox="1">
            <a:spLocks noChangeArrowheads="1"/>
          </p:cNvSpPr>
          <p:nvPr/>
        </p:nvSpPr>
        <p:spPr bwMode="auto">
          <a:xfrm>
            <a:off x="304800" y="476672"/>
            <a:ext cx="6248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4000" b="1" dirty="0">
                <a:solidFill>
                  <a:srgbClr val="000000"/>
                </a:solidFill>
                <a:latin typeface="Arial" charset="0"/>
                <a:ea typeface="黑体" pitchFamily="2" charset="-122"/>
              </a:rPr>
              <a:t>1.1.2  OS</a:t>
            </a:r>
            <a:r>
              <a:rPr kumimoji="1" lang="zh-CN" altLang="en-US" sz="4000" b="1" dirty="0">
                <a:solidFill>
                  <a:srgbClr val="000000"/>
                </a:solidFill>
                <a:latin typeface="Arial" charset="0"/>
                <a:ea typeface="黑体" pitchFamily="2" charset="-122"/>
              </a:rPr>
              <a:t>的作用</a:t>
            </a:r>
          </a:p>
        </p:txBody>
      </p:sp>
    </p:spTree>
    <p:extLst>
      <p:ext uri="{BB962C8B-B14F-4D97-AF65-F5344CB8AC3E}">
        <p14:creationId xmlns:p14="http://schemas.microsoft.com/office/powerpoint/2010/main" val="1282281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7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94" grpId="0" animBg="1" autoUpdateAnimBg="0"/>
      <p:bldP spid="7195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828800"/>
            <a:ext cx="8443664" cy="1828800"/>
          </a:xfrm>
        </p:spPr>
        <p:txBody>
          <a:bodyPr/>
          <a:lstStyle/>
          <a:p>
            <a:pPr algn="just">
              <a:buFont typeface="Wingdings" pitchFamily="2" charset="2"/>
              <a:buNone/>
            </a:pPr>
            <a:r>
              <a:rPr lang="en-US" altLang="zh-CN" sz="3600" b="1" dirty="0">
                <a:ea typeface="黑体" pitchFamily="2" charset="-122"/>
              </a:rPr>
              <a:t>1. OS</a:t>
            </a:r>
            <a:r>
              <a:rPr lang="zh-CN" altLang="en-US" sz="3600" b="1" dirty="0">
                <a:ea typeface="黑体" pitchFamily="2" charset="-122"/>
              </a:rPr>
              <a:t>作为用户和计算机硬件系统的接口</a:t>
            </a:r>
            <a:r>
              <a:rPr lang="en-US" altLang="zh-CN" sz="3600" b="1" dirty="0">
                <a:ea typeface="黑体" pitchFamily="2" charset="-122"/>
              </a:rPr>
              <a:t>(</a:t>
            </a:r>
            <a:r>
              <a:rPr lang="zh-CN" altLang="en-US" sz="3600" b="1" dirty="0">
                <a:ea typeface="楷体_GB2312" pitchFamily="49" charset="-122"/>
              </a:rPr>
              <a:t>用户接口</a:t>
            </a:r>
            <a:r>
              <a:rPr lang="en-US" altLang="zh-CN" sz="3600" b="1" dirty="0">
                <a:ea typeface="黑体" pitchFamily="2" charset="-122"/>
              </a:rPr>
              <a:t>)</a:t>
            </a:r>
            <a:endParaRPr lang="en-US" altLang="zh-CN" sz="2800" b="1" dirty="0">
              <a:latin typeface="Times New Roman" pitchFamily="18" charset="0"/>
            </a:endParaRPr>
          </a:p>
          <a:p>
            <a:pPr>
              <a:buFont typeface="Wingdings" pitchFamily="2" charset="2"/>
              <a:buNone/>
            </a:pPr>
            <a:endParaRPr lang="en-US" altLang="zh-CN" sz="2800" b="0" dirty="0"/>
          </a:p>
        </p:txBody>
      </p:sp>
      <p:sp>
        <p:nvSpPr>
          <p:cNvPr id="16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0F7B5-DE52-414F-805E-CBC3EB266D3F}" type="slidenum">
              <a:rPr lang="en-US" altLang="zh-CN">
                <a:solidFill>
                  <a:srgbClr val="2F2F2F">
                    <a:lumMod val="75000"/>
                    <a:lumOff val="25000"/>
                  </a:srgbClr>
                </a:solidFill>
              </a:rPr>
              <a:pPr/>
              <a:t>12</a:t>
            </a:fld>
            <a:endParaRPr lang="en-US" altLang="zh-CN">
              <a:solidFill>
                <a:srgbClr val="2F2F2F">
                  <a:lumMod val="75000"/>
                  <a:lumOff val="25000"/>
                </a:srgbClr>
              </a:solidFill>
            </a:endParaRPr>
          </a:p>
        </p:txBody>
      </p:sp>
      <p:grpSp>
        <p:nvGrpSpPr>
          <p:cNvPr id="7199" name="Group 31"/>
          <p:cNvGrpSpPr>
            <a:grpSpLocks/>
          </p:cNvGrpSpPr>
          <p:nvPr/>
        </p:nvGrpSpPr>
        <p:grpSpPr bwMode="auto">
          <a:xfrm>
            <a:off x="2700338" y="3465513"/>
            <a:ext cx="3886200" cy="3036888"/>
            <a:chOff x="1701" y="2183"/>
            <a:chExt cx="2448" cy="1913"/>
          </a:xfrm>
        </p:grpSpPr>
        <p:sp>
          <p:nvSpPr>
            <p:cNvPr id="7181" name="Rectangle 13"/>
            <p:cNvSpPr>
              <a:spLocks noChangeArrowheads="1"/>
            </p:cNvSpPr>
            <p:nvPr/>
          </p:nvSpPr>
          <p:spPr bwMode="auto">
            <a:xfrm>
              <a:off x="1934" y="2183"/>
              <a:ext cx="1982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 dirty="0">
                  <a:solidFill>
                    <a:srgbClr val="000000"/>
                  </a:solidFill>
                  <a:latin typeface="Times New Roman" pitchFamily="18" charset="0"/>
                </a:rPr>
                <a:t>用    户</a:t>
              </a:r>
            </a:p>
          </p:txBody>
        </p:sp>
        <p:sp>
          <p:nvSpPr>
            <p:cNvPr id="7182" name="Text Box 14"/>
            <p:cNvSpPr txBox="1">
              <a:spLocks noChangeArrowheads="1"/>
            </p:cNvSpPr>
            <p:nvPr/>
          </p:nvSpPr>
          <p:spPr bwMode="auto">
            <a:xfrm>
              <a:off x="1821" y="2734"/>
              <a:ext cx="2208" cy="651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000000"/>
                  </a:solidFill>
                  <a:latin typeface="Times New Roman" pitchFamily="18" charset="0"/>
                </a:rPr>
                <a:t>系统调用        命令   窗口</a:t>
              </a:r>
            </a:p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000000"/>
                  </a:solidFill>
                  <a:latin typeface="Times New Roman" pitchFamily="18" charset="0"/>
                </a:rPr>
                <a:t>操作系统</a:t>
              </a:r>
            </a:p>
          </p:txBody>
        </p:sp>
        <p:sp>
          <p:nvSpPr>
            <p:cNvPr id="7183" name="Rectangle 15"/>
            <p:cNvSpPr>
              <a:spLocks noChangeArrowheads="1"/>
            </p:cNvSpPr>
            <p:nvPr/>
          </p:nvSpPr>
          <p:spPr bwMode="auto">
            <a:xfrm>
              <a:off x="2050" y="2423"/>
              <a:ext cx="926" cy="311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000" rIns="1800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000000"/>
                  </a:solidFill>
                  <a:latin typeface="Times New Roman" pitchFamily="18" charset="0"/>
                </a:rPr>
                <a:t>应用程序</a:t>
              </a:r>
            </a:p>
          </p:txBody>
        </p:sp>
        <p:sp>
          <p:nvSpPr>
            <p:cNvPr id="7184" name="Line 16"/>
            <p:cNvSpPr>
              <a:spLocks noChangeShapeType="1"/>
            </p:cNvSpPr>
            <p:nvPr/>
          </p:nvSpPr>
          <p:spPr bwMode="auto">
            <a:xfrm>
              <a:off x="3379" y="2423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7185" name="Line 17"/>
            <p:cNvSpPr>
              <a:spLocks noChangeShapeType="1"/>
            </p:cNvSpPr>
            <p:nvPr/>
          </p:nvSpPr>
          <p:spPr bwMode="auto">
            <a:xfrm flipV="1">
              <a:off x="3787" y="2423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7186" name="Rectangle 18"/>
            <p:cNvSpPr>
              <a:spLocks noChangeArrowheads="1"/>
            </p:cNvSpPr>
            <p:nvPr/>
          </p:nvSpPr>
          <p:spPr bwMode="auto">
            <a:xfrm>
              <a:off x="1701" y="3385"/>
              <a:ext cx="2448" cy="38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000000"/>
                  </a:solidFill>
                  <a:latin typeface="Times New Roman" pitchFamily="18" charset="0"/>
                </a:rPr>
                <a:t>计算机硬件</a:t>
              </a:r>
            </a:p>
          </p:txBody>
        </p:sp>
        <p:sp>
          <p:nvSpPr>
            <p:cNvPr id="7187" name="Text Box 19"/>
            <p:cNvSpPr txBox="1">
              <a:spLocks noChangeArrowheads="1"/>
            </p:cNvSpPr>
            <p:nvPr/>
          </p:nvSpPr>
          <p:spPr bwMode="auto">
            <a:xfrm>
              <a:off x="1701" y="3884"/>
              <a:ext cx="230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1600" b="1" dirty="0">
                  <a:solidFill>
                    <a:srgbClr val="000000"/>
                  </a:solidFill>
                  <a:latin typeface="黑体" pitchFamily="2" charset="-122"/>
                </a:rPr>
                <a:t>图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黑体" pitchFamily="2" charset="-122"/>
                </a:rPr>
                <a:t>1-1  </a:t>
              </a:r>
              <a:r>
                <a:rPr kumimoji="1" lang="zh-CN" altLang="en-US" sz="1600" b="1" dirty="0">
                  <a:solidFill>
                    <a:srgbClr val="000000"/>
                  </a:solidFill>
                  <a:latin typeface="黑体" pitchFamily="2" charset="-122"/>
                </a:rPr>
                <a:t>操作系统作为用户接口示意图</a:t>
              </a:r>
            </a:p>
          </p:txBody>
        </p:sp>
      </p:grpSp>
      <p:sp>
        <p:nvSpPr>
          <p:cNvPr id="7196" name="Text Box 28"/>
          <p:cNvSpPr txBox="1">
            <a:spLocks noChangeArrowheads="1"/>
          </p:cNvSpPr>
          <p:nvPr/>
        </p:nvSpPr>
        <p:spPr bwMode="auto">
          <a:xfrm>
            <a:off x="372878" y="476672"/>
            <a:ext cx="6248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4000" b="1" dirty="0">
                <a:solidFill>
                  <a:srgbClr val="000000"/>
                </a:solidFill>
                <a:latin typeface="Arial" charset="0"/>
              </a:rPr>
              <a:t>1.1.2  OS</a:t>
            </a:r>
            <a:r>
              <a:rPr kumimoji="1" lang="zh-CN" altLang="en-US" sz="4000" b="1" dirty="0">
                <a:solidFill>
                  <a:srgbClr val="000000"/>
                </a:solidFill>
                <a:latin typeface="Arial" charset="0"/>
              </a:rPr>
              <a:t>的作用</a:t>
            </a:r>
          </a:p>
        </p:txBody>
      </p:sp>
    </p:spTree>
    <p:extLst>
      <p:ext uri="{BB962C8B-B14F-4D97-AF65-F5344CB8AC3E}">
        <p14:creationId xmlns:p14="http://schemas.microsoft.com/office/powerpoint/2010/main" val="32275214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538163" y="1709738"/>
            <a:ext cx="8289925" cy="2405062"/>
          </a:xfrm>
        </p:spPr>
        <p:txBody>
          <a:bodyPr/>
          <a:lstStyle/>
          <a:p>
            <a:pPr algn="just"/>
            <a:r>
              <a:rPr lang="zh-CN" altLang="en-US">
                <a:solidFill>
                  <a:srgbClr val="000066"/>
                </a:solidFill>
                <a:latin typeface="Times New Roman" pitchFamily="18" charset="0"/>
              </a:rPr>
              <a:t>计算机系统资源可归结为四类：处理器、存储器、</a:t>
            </a:r>
            <a:r>
              <a:rPr lang="en-US" altLang="zh-CN">
                <a:solidFill>
                  <a:srgbClr val="000066"/>
                </a:solidFill>
              </a:rPr>
              <a:t>I/O</a:t>
            </a:r>
            <a:r>
              <a:rPr lang="zh-CN" altLang="en-US">
                <a:solidFill>
                  <a:srgbClr val="000066"/>
                </a:solidFill>
                <a:latin typeface="Times New Roman" pitchFamily="18" charset="0"/>
              </a:rPr>
              <a:t>设备、信息（数据和程序）</a:t>
            </a:r>
            <a:endParaRPr lang="zh-CN" altLang="en-US">
              <a:solidFill>
                <a:srgbClr val="000066"/>
              </a:solidFill>
            </a:endParaRPr>
          </a:p>
          <a:p>
            <a:pPr algn="just"/>
            <a:r>
              <a:rPr lang="en-US" altLang="zh-CN">
                <a:solidFill>
                  <a:srgbClr val="000066"/>
                </a:solidFill>
              </a:rPr>
              <a:t>OS</a:t>
            </a:r>
            <a:r>
              <a:rPr lang="zh-CN" altLang="en-US">
                <a:solidFill>
                  <a:srgbClr val="000066"/>
                </a:solidFill>
                <a:latin typeface="Times New Roman" pitchFamily="18" charset="0"/>
              </a:rPr>
              <a:t>的主要功能也正是针对这四类资源进行有效管理：</a:t>
            </a:r>
            <a:endParaRPr lang="zh-CN" altLang="en-US">
              <a:solidFill>
                <a:srgbClr val="000066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139D0-74DB-4825-B6A4-4443E8D56BFB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546100" y="952500"/>
            <a:ext cx="6934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3600" b="1">
                <a:solidFill>
                  <a:srgbClr val="000000"/>
                </a:solidFill>
                <a:latin typeface="Arial" charset="0"/>
                <a:ea typeface="黑体" pitchFamily="2" charset="-122"/>
              </a:rPr>
              <a:t>2.  OS</a:t>
            </a:r>
            <a:r>
              <a:rPr kumimoji="1" lang="zh-CN" altLang="en-US" sz="3600" b="1">
                <a:solidFill>
                  <a:srgbClr val="000000"/>
                </a:solidFill>
                <a:latin typeface="Arial" charset="0"/>
                <a:ea typeface="黑体" pitchFamily="2" charset="-122"/>
              </a:rPr>
              <a:t>作为计算机资源的管理者</a:t>
            </a: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914400" y="4114800"/>
            <a:ext cx="6858000" cy="2085975"/>
          </a:xfrm>
          <a:prstGeom prst="rect">
            <a:avLst/>
          </a:prstGeom>
          <a:solidFill>
            <a:srgbClr val="0000FF"/>
          </a:solidFill>
          <a:ln w="2857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 algn="just" fontAlgn="base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70000"/>
              <a:buFont typeface="Wingdings" pitchFamily="2" charset="2"/>
              <a:buChar char="l"/>
            </a:pPr>
            <a:r>
              <a:rPr kumimoji="1" lang="zh-CN" altLang="en-US" sz="2800" b="1">
                <a:solidFill>
                  <a:srgbClr val="FFFF00"/>
                </a:solidFill>
                <a:latin typeface="Times New Roman" pitchFamily="18" charset="0"/>
                <a:ea typeface="楷体_GB2312" pitchFamily="49" charset="-122"/>
              </a:rPr>
              <a:t>处理机管理：分配和控制处理机</a:t>
            </a:r>
          </a:p>
          <a:p>
            <a:pPr lvl="1" algn="just" fontAlgn="base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70000"/>
              <a:buFont typeface="Wingdings" pitchFamily="2" charset="2"/>
              <a:buChar char="l"/>
            </a:pPr>
            <a:r>
              <a:rPr kumimoji="1" lang="zh-CN" altLang="en-US" sz="2800" b="1">
                <a:solidFill>
                  <a:srgbClr val="FFFF00"/>
                </a:solidFill>
                <a:latin typeface="Times New Roman" pitchFamily="18" charset="0"/>
                <a:ea typeface="楷体_GB2312" pitchFamily="49" charset="-122"/>
              </a:rPr>
              <a:t>存储器管理：主要是内存分配和回收</a:t>
            </a:r>
          </a:p>
          <a:p>
            <a:pPr lvl="1" algn="just" fontAlgn="base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70000"/>
              <a:buFont typeface="Wingdings" pitchFamily="2" charset="2"/>
              <a:buChar char="l"/>
            </a:pPr>
            <a:r>
              <a:rPr kumimoji="1" lang="en-US" altLang="zh-CN" sz="2800" b="1">
                <a:solidFill>
                  <a:srgbClr val="FFFF00"/>
                </a:solidFill>
                <a:latin typeface="Times New Roman" pitchFamily="18" charset="0"/>
                <a:ea typeface="楷体_GB2312" pitchFamily="49" charset="-122"/>
              </a:rPr>
              <a:t>I/O</a:t>
            </a:r>
            <a:r>
              <a:rPr kumimoji="1" lang="zh-CN" altLang="en-US" sz="2800" b="1">
                <a:solidFill>
                  <a:srgbClr val="FFFF00"/>
                </a:solidFill>
                <a:latin typeface="Times New Roman" pitchFamily="18" charset="0"/>
                <a:ea typeface="楷体_GB2312" pitchFamily="49" charset="-122"/>
              </a:rPr>
              <a:t>设备管理：</a:t>
            </a:r>
            <a:r>
              <a:rPr kumimoji="1" lang="en-US" altLang="zh-CN" sz="2800" b="1">
                <a:solidFill>
                  <a:srgbClr val="FFFF00"/>
                </a:solidFill>
                <a:latin typeface="Times New Roman" pitchFamily="18" charset="0"/>
                <a:ea typeface="楷体_GB2312" pitchFamily="49" charset="-122"/>
              </a:rPr>
              <a:t>I/O</a:t>
            </a:r>
            <a:r>
              <a:rPr kumimoji="1" lang="zh-CN" altLang="en-US" sz="2800" b="1">
                <a:solidFill>
                  <a:srgbClr val="FFFF00"/>
                </a:solidFill>
                <a:latin typeface="Times New Roman" pitchFamily="18" charset="0"/>
                <a:ea typeface="楷体_GB2312" pitchFamily="49" charset="-122"/>
              </a:rPr>
              <a:t>设备的分配与操纵</a:t>
            </a:r>
          </a:p>
          <a:p>
            <a:pPr lvl="1" algn="just" fontAlgn="base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70000"/>
              <a:buFont typeface="Wingdings" pitchFamily="2" charset="2"/>
              <a:buChar char="l"/>
            </a:pPr>
            <a:r>
              <a:rPr kumimoji="1" lang="zh-CN" altLang="en-US" sz="2800" b="1">
                <a:solidFill>
                  <a:srgbClr val="FFFF00"/>
                </a:solidFill>
                <a:latin typeface="Times New Roman" pitchFamily="18" charset="0"/>
                <a:ea typeface="楷体_GB2312" pitchFamily="49" charset="-122"/>
              </a:rPr>
              <a:t>文件管理：文件的存取、共享和保护</a:t>
            </a:r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355600" y="177800"/>
            <a:ext cx="6248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4000" b="1">
                <a:solidFill>
                  <a:srgbClr val="000000"/>
                </a:solidFill>
                <a:latin typeface="Arial" charset="0"/>
                <a:ea typeface="黑体" pitchFamily="2" charset="-122"/>
              </a:rPr>
              <a:t>1.1.2  OS</a:t>
            </a:r>
            <a:r>
              <a:rPr kumimoji="1" lang="zh-CN" altLang="en-US" sz="4000" b="1">
                <a:solidFill>
                  <a:srgbClr val="000000"/>
                </a:solidFill>
                <a:latin typeface="Arial" charset="0"/>
                <a:ea typeface="黑体" pitchFamily="2" charset="-122"/>
              </a:rPr>
              <a:t>的作用</a:t>
            </a:r>
          </a:p>
        </p:txBody>
      </p:sp>
    </p:spTree>
    <p:extLst>
      <p:ext uri="{BB962C8B-B14F-4D97-AF65-F5344CB8AC3E}">
        <p14:creationId xmlns:p14="http://schemas.microsoft.com/office/powerpoint/2010/main" val="3538903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434975" y="1857375"/>
            <a:ext cx="4594225" cy="35687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zh-CN" altLang="en-US" dirty="0">
                <a:latin typeface="Times New Roman" pitchFamily="18" charset="0"/>
              </a:rPr>
              <a:t>裸机：一台完全无软件的计算机系统</a:t>
            </a:r>
            <a:endParaRPr lang="en-US" altLang="zh-CN" dirty="0">
              <a:latin typeface="Times New Roman" pitchFamily="18" charset="0"/>
            </a:endParaRPr>
          </a:p>
          <a:p>
            <a:pPr algn="just"/>
            <a:r>
              <a:rPr lang="zh-CN" altLang="en-US" dirty="0">
                <a:latin typeface="Times New Roman" pitchFamily="18" charset="0"/>
              </a:rPr>
              <a:t>裸机向用户提供的仅是硬件接口</a:t>
            </a:r>
            <a:r>
              <a:rPr lang="en-US" altLang="zh-CN" dirty="0">
                <a:latin typeface="Times New Roman" pitchFamily="18" charset="0"/>
              </a:rPr>
              <a:t>(</a:t>
            </a:r>
            <a:r>
              <a:rPr lang="zh-CN" altLang="en-US" dirty="0">
                <a:latin typeface="Times New Roman" pitchFamily="18" charset="0"/>
              </a:rPr>
              <a:t>物理接口</a:t>
            </a:r>
            <a:r>
              <a:rPr lang="en-US" altLang="zh-CN" dirty="0">
                <a:latin typeface="Times New Roman" pitchFamily="18" charset="0"/>
              </a:rPr>
              <a:t>)</a:t>
            </a:r>
            <a:r>
              <a:rPr lang="zh-CN" altLang="en-US" dirty="0">
                <a:latin typeface="Times New Roman" pitchFamily="18" charset="0"/>
              </a:rPr>
              <a:t>，因此，用户必须对物理接口的实现细节有充分的了解，这就致使该物理机器难于广泛使用。 。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D3E89-C19A-42D5-8F14-F29108523BA8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334963" y="995363"/>
            <a:ext cx="819747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3600" b="1" dirty="0">
                <a:solidFill>
                  <a:srgbClr val="000000"/>
                </a:solidFill>
                <a:latin typeface="Arial" charset="0"/>
                <a:ea typeface="黑体" pitchFamily="2" charset="-122"/>
              </a:rPr>
              <a:t>3.  OS</a:t>
            </a:r>
            <a:r>
              <a:rPr kumimoji="1" lang="zh-CN" altLang="en-US" sz="3600" b="1" dirty="0">
                <a:solidFill>
                  <a:srgbClr val="000000"/>
                </a:solidFill>
                <a:latin typeface="Arial" charset="0"/>
                <a:ea typeface="黑体" pitchFamily="2" charset="-122"/>
              </a:rPr>
              <a:t>实现了对计算机资源的抽象</a:t>
            </a:r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222250" y="161925"/>
            <a:ext cx="6248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4000" b="1">
                <a:solidFill>
                  <a:srgbClr val="000000"/>
                </a:solidFill>
                <a:latin typeface="Arial" charset="0"/>
                <a:ea typeface="黑体" pitchFamily="2" charset="-122"/>
              </a:rPr>
              <a:t>1.1.2  OS</a:t>
            </a:r>
            <a:r>
              <a:rPr kumimoji="1" lang="zh-CN" altLang="en-US" sz="4000" b="1">
                <a:solidFill>
                  <a:srgbClr val="000000"/>
                </a:solidFill>
                <a:latin typeface="Arial" charset="0"/>
                <a:ea typeface="黑体" pitchFamily="2" charset="-122"/>
              </a:rPr>
              <a:t>的作用</a:t>
            </a:r>
          </a:p>
        </p:txBody>
      </p:sp>
      <p:pic>
        <p:nvPicPr>
          <p:cNvPr id="7" name="Picture 4" descr="1-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241"/>
          <a:stretch/>
        </p:blipFill>
        <p:spPr bwMode="auto">
          <a:xfrm>
            <a:off x="5652120" y="1773457"/>
            <a:ext cx="2329408" cy="408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56484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334963" y="1692384"/>
            <a:ext cx="4813101" cy="3797300"/>
          </a:xfrm>
        </p:spPr>
        <p:txBody>
          <a:bodyPr>
            <a:noAutofit/>
          </a:bodyPr>
          <a:lstStyle/>
          <a:p>
            <a:pPr algn="just"/>
            <a:r>
              <a:rPr lang="zh-CN" altLang="en-US" sz="2400" dirty="0">
                <a:latin typeface="Times New Roman" pitchFamily="18" charset="0"/>
              </a:rPr>
              <a:t>为了方便用户使用</a:t>
            </a:r>
            <a:r>
              <a:rPr lang="en-US" altLang="zh-CN" sz="2400" dirty="0">
                <a:latin typeface="Times New Roman" pitchFamily="18" charset="0"/>
              </a:rPr>
              <a:t>I/O</a:t>
            </a:r>
            <a:r>
              <a:rPr lang="zh-CN" altLang="en-US" sz="2400" dirty="0">
                <a:latin typeface="Times New Roman" pitchFamily="18" charset="0"/>
              </a:rPr>
              <a:t>设备，人们在裸机上覆盖上一层</a:t>
            </a:r>
            <a:r>
              <a:rPr lang="en-US" altLang="zh-CN" sz="2400" dirty="0">
                <a:latin typeface="Times New Roman" pitchFamily="18" charset="0"/>
              </a:rPr>
              <a:t>I/O</a:t>
            </a:r>
            <a:r>
              <a:rPr lang="zh-CN" altLang="en-US" sz="2400" dirty="0">
                <a:latin typeface="Times New Roman" pitchFamily="18" charset="0"/>
              </a:rPr>
              <a:t>设备管理软件，</a:t>
            </a:r>
            <a:endParaRPr lang="en-US" altLang="zh-CN" sz="2400" dirty="0">
              <a:latin typeface="Times New Roman" pitchFamily="18" charset="0"/>
            </a:endParaRPr>
          </a:p>
          <a:p>
            <a:pPr algn="just"/>
            <a:r>
              <a:rPr lang="zh-CN" altLang="en-US" sz="2400" dirty="0">
                <a:latin typeface="Times New Roman" pitchFamily="18" charset="0"/>
              </a:rPr>
              <a:t>由它来实现对</a:t>
            </a:r>
            <a:r>
              <a:rPr lang="en-US" altLang="zh-CN" sz="2400" dirty="0">
                <a:latin typeface="Times New Roman" pitchFamily="18" charset="0"/>
              </a:rPr>
              <a:t>I/O</a:t>
            </a:r>
            <a:r>
              <a:rPr lang="zh-CN" altLang="en-US" sz="2400" dirty="0">
                <a:latin typeface="Times New Roman" pitchFamily="18" charset="0"/>
              </a:rPr>
              <a:t>设备操作的细节，并向上将</a:t>
            </a:r>
            <a:r>
              <a:rPr lang="en-US" altLang="zh-CN" sz="2400" dirty="0">
                <a:latin typeface="Times New Roman" pitchFamily="18" charset="0"/>
              </a:rPr>
              <a:t>I/O</a:t>
            </a:r>
            <a:r>
              <a:rPr lang="zh-CN" altLang="en-US" sz="2400" dirty="0">
                <a:latin typeface="Times New Roman" pitchFamily="18" charset="0"/>
              </a:rPr>
              <a:t>设备抽象为一组数据结构以及一组</a:t>
            </a:r>
            <a:r>
              <a:rPr lang="en-US" altLang="zh-CN" sz="2400" dirty="0">
                <a:latin typeface="Times New Roman" pitchFamily="18" charset="0"/>
              </a:rPr>
              <a:t>I/O</a:t>
            </a:r>
            <a:r>
              <a:rPr lang="zh-CN" altLang="en-US" sz="2400" dirty="0">
                <a:latin typeface="Times New Roman" pitchFamily="18" charset="0"/>
              </a:rPr>
              <a:t>操作命令，如</a:t>
            </a:r>
            <a:r>
              <a:rPr lang="en-US" altLang="zh-CN" sz="2400" dirty="0">
                <a:latin typeface="Times New Roman" pitchFamily="18" charset="0"/>
              </a:rPr>
              <a:t>read</a:t>
            </a:r>
            <a:r>
              <a:rPr lang="zh-CN" altLang="en-US" sz="2400" dirty="0">
                <a:latin typeface="Times New Roman" pitchFamily="18" charset="0"/>
              </a:rPr>
              <a:t>和</a:t>
            </a:r>
            <a:r>
              <a:rPr lang="en-US" altLang="zh-CN" sz="2400" dirty="0">
                <a:latin typeface="Times New Roman" pitchFamily="18" charset="0"/>
              </a:rPr>
              <a:t>write</a:t>
            </a:r>
            <a:r>
              <a:rPr lang="zh-CN" altLang="en-US" sz="2400" dirty="0">
                <a:latin typeface="Times New Roman" pitchFamily="18" charset="0"/>
              </a:rPr>
              <a:t>命令，</a:t>
            </a:r>
            <a:endParaRPr lang="en-US" altLang="zh-CN" sz="2400" dirty="0">
              <a:latin typeface="Times New Roman" pitchFamily="18" charset="0"/>
            </a:endParaRPr>
          </a:p>
          <a:p>
            <a:pPr algn="just"/>
            <a:r>
              <a:rPr lang="zh-CN" altLang="en-US" sz="2400" dirty="0">
                <a:latin typeface="Times New Roman" pitchFamily="18" charset="0"/>
              </a:rPr>
              <a:t>这样用户即可利用这些数据结构及操作命令来进行数据输入或输出，又无需关心</a:t>
            </a:r>
            <a:r>
              <a:rPr lang="en-US" altLang="zh-CN" sz="2400" dirty="0">
                <a:latin typeface="Times New Roman" pitchFamily="18" charset="0"/>
              </a:rPr>
              <a:t>I/O</a:t>
            </a:r>
            <a:r>
              <a:rPr lang="zh-CN" altLang="en-US" sz="2400" dirty="0">
                <a:latin typeface="Times New Roman" pitchFamily="18" charset="0"/>
              </a:rPr>
              <a:t>是如何具体实现的。</a:t>
            </a:r>
            <a:endParaRPr lang="zh-CN" altLang="en-US" sz="24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D3E89-C19A-42D5-8F14-F29108523BA8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334963" y="995363"/>
            <a:ext cx="819747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3600" b="1" dirty="0">
                <a:solidFill>
                  <a:srgbClr val="000000"/>
                </a:solidFill>
                <a:latin typeface="Arial" charset="0"/>
                <a:ea typeface="黑体" pitchFamily="2" charset="-122"/>
              </a:rPr>
              <a:t>3.  OS</a:t>
            </a:r>
            <a:r>
              <a:rPr kumimoji="1" lang="zh-CN" altLang="en-US" sz="3600" b="1" dirty="0">
                <a:solidFill>
                  <a:srgbClr val="000000"/>
                </a:solidFill>
                <a:latin typeface="Arial" charset="0"/>
                <a:ea typeface="黑体" pitchFamily="2" charset="-122"/>
              </a:rPr>
              <a:t>实现了对计算机资源的抽象</a:t>
            </a:r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2286372" y="5738894"/>
            <a:ext cx="5867400" cy="669925"/>
          </a:xfrm>
          <a:prstGeom prst="rect">
            <a:avLst/>
          </a:prstGeom>
          <a:solidFill>
            <a:srgbClr val="0000FF"/>
          </a:solidFill>
          <a:ln w="2857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3600" b="1">
                <a:solidFill>
                  <a:srgbClr val="CCCC00"/>
                </a:solidFill>
                <a:latin typeface="楷体_GB2312" pitchFamily="49" charset="-122"/>
                <a:ea typeface="楷体_GB2312" pitchFamily="49" charset="-122"/>
              </a:rPr>
              <a:t>虚拟性</a:t>
            </a:r>
            <a:r>
              <a:rPr kumimoji="1" lang="zh-CN" altLang="en-US" sz="36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是</a:t>
            </a:r>
            <a:r>
              <a:rPr kumimoji="1" lang="en-US" altLang="zh-CN" sz="36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OS</a:t>
            </a:r>
            <a:r>
              <a:rPr kumimoji="1" lang="zh-CN" altLang="en-US" sz="36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的基本特征之一</a:t>
            </a:r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222250" y="161925"/>
            <a:ext cx="6248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4000" b="1">
                <a:solidFill>
                  <a:srgbClr val="000000"/>
                </a:solidFill>
                <a:latin typeface="Arial" charset="0"/>
                <a:ea typeface="黑体" pitchFamily="2" charset="-122"/>
              </a:rPr>
              <a:t>1.1.2  OS</a:t>
            </a:r>
            <a:r>
              <a:rPr kumimoji="1" lang="zh-CN" altLang="en-US" sz="4000" b="1">
                <a:solidFill>
                  <a:srgbClr val="000000"/>
                </a:solidFill>
                <a:latin typeface="Arial" charset="0"/>
                <a:ea typeface="黑体" pitchFamily="2" charset="-122"/>
              </a:rPr>
              <a:t>的作用</a:t>
            </a:r>
          </a:p>
        </p:txBody>
      </p:sp>
      <p:pic>
        <p:nvPicPr>
          <p:cNvPr id="7" name="Picture 4" descr="1-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19"/>
          <a:stretch/>
        </p:blipFill>
        <p:spPr bwMode="auto">
          <a:xfrm>
            <a:off x="5220072" y="1647031"/>
            <a:ext cx="3410744" cy="408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8421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9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idx="1"/>
          </p:nvPr>
        </p:nvSpPr>
        <p:spPr>
          <a:xfrm>
            <a:off x="719138" y="1530350"/>
            <a:ext cx="7683500" cy="1981200"/>
          </a:xfrm>
        </p:spPr>
        <p:txBody>
          <a:bodyPr/>
          <a:lstStyle/>
          <a:p>
            <a:pPr algn="just"/>
            <a:r>
              <a:rPr lang="zh-CN" altLang="en-US" sz="2800" b="1" dirty="0">
                <a:latin typeface="Times New Roman" pitchFamily="18" charset="0"/>
              </a:rPr>
              <a:t>从用户观点看，</a:t>
            </a:r>
            <a:r>
              <a:rPr lang="en-US" altLang="zh-CN" sz="2800" b="1" dirty="0"/>
              <a:t>OS</a:t>
            </a:r>
            <a:r>
              <a:rPr lang="zh-CN" altLang="en-US" sz="2800" b="1" dirty="0">
                <a:latin typeface="Times New Roman" pitchFamily="18" charset="0"/>
              </a:rPr>
              <a:t>是用户和计算机硬件系统之间的接口</a:t>
            </a:r>
            <a:endParaRPr lang="zh-CN" altLang="en-US" sz="2800" b="1" dirty="0"/>
          </a:p>
          <a:p>
            <a:pPr algn="just"/>
            <a:r>
              <a:rPr lang="zh-CN" altLang="en-US" sz="2800" b="1" dirty="0">
                <a:latin typeface="Times New Roman" pitchFamily="18" charset="0"/>
              </a:rPr>
              <a:t>从资源管理观点看，</a:t>
            </a:r>
            <a:r>
              <a:rPr lang="en-US" altLang="zh-CN" sz="2800" b="1" dirty="0"/>
              <a:t>OS</a:t>
            </a:r>
            <a:r>
              <a:rPr lang="zh-CN" altLang="en-US" sz="2800" b="1" dirty="0">
                <a:latin typeface="Times New Roman" pitchFamily="18" charset="0"/>
              </a:rPr>
              <a:t>是计算机系统资源（软、硬）的管理者</a:t>
            </a:r>
            <a:endParaRPr lang="zh-CN" altLang="en-US" sz="2800" b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E5426-69A2-4203-8379-82C807042CAE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709613" y="512763"/>
            <a:ext cx="711358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4000" b="1" dirty="0">
                <a:solidFill>
                  <a:srgbClr val="000000"/>
                </a:solidFill>
                <a:latin typeface="Arial" charset="0"/>
                <a:ea typeface="黑体" pitchFamily="2" charset="-122"/>
              </a:rPr>
              <a:t>1.1.2  </a:t>
            </a:r>
            <a:r>
              <a:rPr kumimoji="1" lang="zh-CN" altLang="en-US" sz="4000" b="1" dirty="0">
                <a:solidFill>
                  <a:srgbClr val="000000"/>
                </a:solidFill>
                <a:latin typeface="Arial" charset="0"/>
                <a:ea typeface="黑体" pitchFamily="2" charset="-122"/>
              </a:rPr>
              <a:t>操作系统的作用</a:t>
            </a: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830263" y="4464050"/>
            <a:ext cx="70104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>
                <a:solidFill>
                  <a:srgbClr val="000000"/>
                </a:solidFill>
                <a:latin typeface="Arial" charset="0"/>
                <a:ea typeface="黑体" pitchFamily="2" charset="-122"/>
              </a:rPr>
              <a:t>1</a:t>
            </a:r>
            <a:r>
              <a:rPr kumimoji="1" lang="zh-CN" altLang="en-US" sz="2800" b="1" dirty="0">
                <a:solidFill>
                  <a:srgbClr val="000000"/>
                </a:solidFill>
                <a:latin typeface="Arial" charset="0"/>
                <a:ea typeface="黑体" pitchFamily="2" charset="-122"/>
              </a:rPr>
              <a:t>．</a:t>
            </a:r>
            <a:r>
              <a:rPr kumimoji="1" lang="en-US" altLang="zh-CN" sz="2800" b="1" dirty="0">
                <a:solidFill>
                  <a:srgbClr val="000000"/>
                </a:solidFill>
                <a:latin typeface="Arial" charset="0"/>
                <a:ea typeface="黑体" pitchFamily="2" charset="-122"/>
              </a:rPr>
              <a:t>OS</a:t>
            </a:r>
            <a:r>
              <a:rPr kumimoji="1" lang="zh-CN" altLang="en-US" sz="2800" b="1" dirty="0">
                <a:solidFill>
                  <a:srgbClr val="000000"/>
                </a:solidFill>
                <a:latin typeface="Arial" charset="0"/>
                <a:ea typeface="黑体" pitchFamily="2" charset="-122"/>
              </a:rPr>
              <a:t>作为用户和计算机硬件系统的接口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>
                <a:solidFill>
                  <a:srgbClr val="000000"/>
                </a:solidFill>
                <a:latin typeface="Arial" charset="0"/>
                <a:ea typeface="黑体" pitchFamily="2" charset="-122"/>
              </a:rPr>
              <a:t>2</a:t>
            </a:r>
            <a:r>
              <a:rPr kumimoji="1" lang="zh-CN" altLang="en-US" sz="2800" b="1" dirty="0">
                <a:solidFill>
                  <a:srgbClr val="000000"/>
                </a:solidFill>
                <a:latin typeface="Arial" charset="0"/>
                <a:ea typeface="黑体" pitchFamily="2" charset="-122"/>
              </a:rPr>
              <a:t>．</a:t>
            </a:r>
            <a:r>
              <a:rPr kumimoji="1" lang="en-US" altLang="zh-CN" sz="2800" b="1" dirty="0">
                <a:solidFill>
                  <a:srgbClr val="000000"/>
                </a:solidFill>
                <a:latin typeface="Arial" charset="0"/>
                <a:ea typeface="黑体" pitchFamily="2" charset="-122"/>
              </a:rPr>
              <a:t>OS</a:t>
            </a:r>
            <a:r>
              <a:rPr kumimoji="1" lang="zh-CN" altLang="en-US" sz="2800" b="1" dirty="0">
                <a:solidFill>
                  <a:srgbClr val="000000"/>
                </a:solidFill>
                <a:latin typeface="Arial" charset="0"/>
                <a:ea typeface="黑体" pitchFamily="2" charset="-122"/>
              </a:rPr>
              <a:t>作为计算机资源的管理者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>
                <a:solidFill>
                  <a:srgbClr val="000000"/>
                </a:solidFill>
                <a:latin typeface="Arial" charset="0"/>
                <a:ea typeface="黑体" pitchFamily="2" charset="-122"/>
              </a:rPr>
              <a:t>3</a:t>
            </a:r>
            <a:r>
              <a:rPr kumimoji="1" lang="zh-CN" altLang="en-US" sz="2800" b="1" dirty="0">
                <a:solidFill>
                  <a:srgbClr val="000000"/>
                </a:solidFill>
                <a:latin typeface="Arial" charset="0"/>
                <a:ea typeface="黑体" pitchFamily="2" charset="-122"/>
              </a:rPr>
              <a:t>．</a:t>
            </a:r>
            <a:r>
              <a:rPr kumimoji="1" lang="en-US" altLang="zh-CN" sz="2800" b="1" dirty="0">
                <a:solidFill>
                  <a:srgbClr val="000000"/>
                </a:solidFill>
                <a:latin typeface="Arial" charset="0"/>
                <a:ea typeface="黑体" pitchFamily="2" charset="-122"/>
              </a:rPr>
              <a:t>OS</a:t>
            </a:r>
            <a:r>
              <a:rPr kumimoji="1" lang="zh-CN" altLang="en-US" sz="2800" b="1" dirty="0">
                <a:solidFill>
                  <a:srgbClr val="000000"/>
                </a:solidFill>
                <a:latin typeface="Arial" charset="0"/>
                <a:ea typeface="黑体" pitchFamily="2" charset="-122"/>
              </a:rPr>
              <a:t>实现了对计算机资源的抽象</a:t>
            </a:r>
          </a:p>
        </p:txBody>
      </p:sp>
      <p:sp>
        <p:nvSpPr>
          <p:cNvPr id="1030" name="Text Box 6"/>
          <p:cNvSpPr txBox="1">
            <a:spLocks noChangeArrowheads="1"/>
          </p:cNvSpPr>
          <p:nvPr/>
        </p:nvSpPr>
        <p:spPr bwMode="auto">
          <a:xfrm>
            <a:off x="457200" y="3702050"/>
            <a:ext cx="7073900" cy="654050"/>
          </a:xfrm>
          <a:prstGeom prst="rect">
            <a:avLst/>
          </a:prstGeom>
          <a:solidFill>
            <a:srgbClr val="0000FF"/>
          </a:solidFill>
          <a:ln w="127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3600" b="1">
                <a:solidFill>
                  <a:srgbClr val="FFFF00"/>
                </a:solidFill>
                <a:latin typeface="Arial" charset="0"/>
                <a:ea typeface="黑体" pitchFamily="2" charset="-122"/>
              </a:rPr>
              <a:t>操作系统的作用</a:t>
            </a:r>
            <a:r>
              <a:rPr kumimoji="1" lang="en-US" altLang="zh-CN" sz="3600" b="1">
                <a:solidFill>
                  <a:srgbClr val="FFFF00"/>
                </a:solidFill>
                <a:latin typeface="Arial" charset="0"/>
                <a:ea typeface="黑体" pitchFamily="2" charset="-122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6238445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692696"/>
            <a:ext cx="7248525" cy="939800"/>
          </a:xfrm>
          <a:ln/>
        </p:spPr>
        <p:txBody>
          <a:bodyPr>
            <a:normAutofit fontScale="90000"/>
          </a:bodyPr>
          <a:lstStyle/>
          <a:p>
            <a:r>
              <a:rPr lang="en-US" altLang="zh-CN" dirty="0"/>
              <a:t>1.1.3   </a:t>
            </a:r>
            <a:r>
              <a:rPr lang="zh-CN" altLang="en-US" dirty="0"/>
              <a:t>推动</a:t>
            </a:r>
            <a:r>
              <a:rPr lang="en-US" altLang="zh-CN" dirty="0"/>
              <a:t>OS</a:t>
            </a:r>
            <a:r>
              <a:rPr lang="zh-CN" altLang="en-US" dirty="0"/>
              <a:t>发展的主要动力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899592" y="1883048"/>
            <a:ext cx="7837488" cy="4267200"/>
          </a:xfrm>
        </p:spPr>
        <p:txBody>
          <a:bodyPr/>
          <a:lstStyle/>
          <a:p>
            <a:pPr marL="0" indent="0" algn="just">
              <a:buNone/>
            </a:pPr>
            <a:r>
              <a:rPr lang="en-US" altLang="zh-CN" b="1" dirty="0"/>
              <a:t>1</a:t>
            </a:r>
            <a:r>
              <a:rPr lang="zh-CN" altLang="en-US" b="1" dirty="0"/>
              <a:t>．不断提高计算机资源利用率。</a:t>
            </a:r>
          </a:p>
          <a:p>
            <a:pPr marL="0" indent="0" algn="just">
              <a:buNone/>
            </a:pPr>
            <a:r>
              <a:rPr lang="en-US" altLang="zh-CN" b="1" dirty="0"/>
              <a:t>2</a:t>
            </a:r>
            <a:r>
              <a:rPr lang="zh-CN" altLang="en-US" b="1" dirty="0"/>
              <a:t>．方便用户</a:t>
            </a:r>
          </a:p>
          <a:p>
            <a:pPr marL="0" indent="0" algn="just">
              <a:buNone/>
            </a:pPr>
            <a:r>
              <a:rPr lang="en-US" altLang="zh-CN" b="1" dirty="0"/>
              <a:t>3</a:t>
            </a:r>
            <a:r>
              <a:rPr lang="zh-CN" altLang="en-US" b="1" dirty="0"/>
              <a:t>．器件的不断更新换代 </a:t>
            </a:r>
          </a:p>
          <a:p>
            <a:pPr marL="0" indent="0" algn="just">
              <a:buNone/>
            </a:pPr>
            <a:r>
              <a:rPr lang="en-US" altLang="zh-CN" b="1" dirty="0"/>
              <a:t>4</a:t>
            </a:r>
            <a:r>
              <a:rPr lang="zh-CN" altLang="en-US" b="1" dirty="0"/>
              <a:t>．计算机体系结构的不断发展 </a:t>
            </a:r>
          </a:p>
          <a:p>
            <a:pPr marL="0" indent="0" algn="just">
              <a:buNone/>
            </a:pPr>
            <a:r>
              <a:rPr lang="en-US" altLang="zh-CN" b="1" dirty="0"/>
              <a:t>5</a:t>
            </a:r>
            <a:r>
              <a:rPr lang="zh-CN" altLang="en-US" b="1" dirty="0"/>
              <a:t>．不断提出新的应用需求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9D61D-2532-439B-A018-8B03F65707E3}" type="slidenum">
              <a:rPr lang="en-US" altLang="zh-CN"/>
              <a:pPr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77145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804863" y="246063"/>
            <a:ext cx="7248525" cy="939800"/>
          </a:xfrm>
          <a:ln/>
        </p:spPr>
        <p:txBody>
          <a:bodyPr/>
          <a:lstStyle/>
          <a:p>
            <a:r>
              <a:rPr lang="en-US" altLang="zh-CN"/>
              <a:t>1.2  OS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的发展过程</a:t>
            </a:r>
            <a:r>
              <a:rPr lang="zh-CN" altLang="en-US"/>
              <a:t> 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615950" y="1600200"/>
            <a:ext cx="7837488" cy="4267200"/>
          </a:xfrm>
        </p:spPr>
        <p:txBody>
          <a:bodyPr/>
          <a:lstStyle/>
          <a:p>
            <a:pPr algn="just"/>
            <a:r>
              <a:rPr lang="en-US" altLang="zh-CN"/>
              <a:t>20</a:t>
            </a:r>
            <a:r>
              <a:rPr lang="zh-CN" altLang="en-US">
                <a:latin typeface="宋体" pitchFamily="2" charset="-122"/>
              </a:rPr>
              <a:t>世纪</a:t>
            </a:r>
            <a:r>
              <a:rPr lang="en-US" altLang="zh-CN"/>
              <a:t>50</a:t>
            </a:r>
            <a:r>
              <a:rPr lang="zh-CN" altLang="en-US">
                <a:latin typeface="宋体" pitchFamily="2" charset="-122"/>
              </a:rPr>
              <a:t>年代中期，第一个简单的批处理系统</a:t>
            </a:r>
            <a:r>
              <a:rPr lang="zh-CN" altLang="en-US"/>
              <a:t> </a:t>
            </a:r>
          </a:p>
          <a:p>
            <a:r>
              <a:rPr lang="en-US" altLang="zh-CN"/>
              <a:t>60</a:t>
            </a:r>
            <a:r>
              <a:rPr lang="zh-CN" altLang="en-US">
                <a:latin typeface="宋体" pitchFamily="2" charset="-122"/>
              </a:rPr>
              <a:t>年代中期，多道程序批处理系统，随后出现分时系统</a:t>
            </a:r>
            <a:r>
              <a:rPr lang="zh-CN" altLang="en-US"/>
              <a:t> </a:t>
            </a:r>
          </a:p>
          <a:p>
            <a:r>
              <a:rPr lang="en-US" altLang="zh-CN"/>
              <a:t>80-90</a:t>
            </a:r>
            <a:r>
              <a:rPr lang="zh-CN" altLang="en-US">
                <a:latin typeface="宋体" pitchFamily="2" charset="-122"/>
              </a:rPr>
              <a:t>年代，微型机、多处理机、计算机网络大发展年代→微机</a:t>
            </a:r>
            <a:r>
              <a:rPr lang="en-US" altLang="zh-CN"/>
              <a:t>OS</a:t>
            </a:r>
            <a:r>
              <a:rPr lang="zh-CN" altLang="en-US">
                <a:latin typeface="宋体" pitchFamily="2" charset="-122"/>
              </a:rPr>
              <a:t>、多处理机</a:t>
            </a:r>
            <a:r>
              <a:rPr lang="en-US" altLang="zh-CN"/>
              <a:t>OS</a:t>
            </a:r>
            <a:r>
              <a:rPr lang="zh-CN" altLang="en-US">
                <a:latin typeface="宋体" pitchFamily="2" charset="-122"/>
              </a:rPr>
              <a:t>和网络</a:t>
            </a:r>
            <a:r>
              <a:rPr lang="en-US" altLang="zh-CN"/>
              <a:t>OS</a:t>
            </a:r>
            <a:r>
              <a:rPr lang="zh-CN" altLang="en-US">
                <a:latin typeface="宋体" pitchFamily="2" charset="-122"/>
              </a:rPr>
              <a:t>的形成和大发展年代。</a:t>
            </a:r>
            <a:r>
              <a:rPr lang="zh-CN" altLang="en-US"/>
              <a:t> 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9D61D-2532-439B-A018-8B03F65707E3}" type="slidenum">
              <a:rPr lang="en-US" altLang="zh-CN"/>
              <a:pPr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65198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50875" y="246063"/>
            <a:ext cx="8293100" cy="998537"/>
          </a:xfrm>
        </p:spPr>
        <p:txBody>
          <a:bodyPr/>
          <a:lstStyle/>
          <a:p>
            <a:r>
              <a:rPr lang="en-US" altLang="zh-CN"/>
              <a:t>1.2.1  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无</a:t>
            </a:r>
            <a:r>
              <a:rPr lang="en-US" altLang="zh-CN"/>
              <a:t>OS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的计算机系统</a:t>
            </a:r>
            <a:r>
              <a:rPr lang="zh-CN" altLang="en-US"/>
              <a:t> 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846138" y="2762250"/>
            <a:ext cx="7839075" cy="1971675"/>
          </a:xfrm>
        </p:spPr>
        <p:txBody>
          <a:bodyPr/>
          <a:lstStyle/>
          <a:p>
            <a:r>
              <a:rPr lang="zh-CN" altLang="en-US">
                <a:latin typeface="Times New Roman" pitchFamily="18" charset="0"/>
                <a:ea typeface="黑体" pitchFamily="2" charset="-122"/>
              </a:rPr>
              <a:t>人工操作方式</a:t>
            </a:r>
            <a:r>
              <a:rPr lang="zh-CN" altLang="en-US"/>
              <a:t> </a:t>
            </a:r>
          </a:p>
          <a:p>
            <a:r>
              <a:rPr lang="zh-CN" altLang="en-US">
                <a:latin typeface="Times New Roman" pitchFamily="18" charset="0"/>
                <a:ea typeface="黑体" pitchFamily="2" charset="-122"/>
              </a:rPr>
              <a:t>脱机输入</a:t>
            </a:r>
            <a:r>
              <a:rPr lang="en-US" altLang="zh-CN">
                <a:ea typeface="黑体" pitchFamily="2" charset="-122"/>
              </a:rPr>
              <a:t>/</a:t>
            </a:r>
            <a:r>
              <a:rPr lang="zh-CN" altLang="en-US">
                <a:latin typeface="Times New Roman" pitchFamily="18" charset="0"/>
                <a:ea typeface="黑体" pitchFamily="2" charset="-122"/>
              </a:rPr>
              <a:t>输出（</a:t>
            </a:r>
            <a:r>
              <a:rPr lang="en-US" altLang="zh-CN">
                <a:ea typeface="黑体" pitchFamily="2" charset="-122"/>
              </a:rPr>
              <a:t>Off-Line I/O</a:t>
            </a:r>
            <a:r>
              <a:rPr lang="zh-CN" altLang="en-US">
                <a:latin typeface="Times New Roman" pitchFamily="18" charset="0"/>
                <a:ea typeface="黑体" pitchFamily="2" charset="-122"/>
              </a:rPr>
              <a:t>）方式</a:t>
            </a:r>
            <a:r>
              <a:rPr lang="zh-CN" altLang="en-US"/>
              <a:t> </a:t>
            </a:r>
          </a:p>
          <a:p>
            <a:pPr lvl="1">
              <a:buFont typeface="Wingdings" pitchFamily="2" charset="2"/>
              <a:buNone/>
            </a:pPr>
            <a:r>
              <a:rPr lang="zh-CN" altLang="en-US"/>
              <a:t>（</a:t>
            </a:r>
            <a:r>
              <a:rPr lang="en-US" altLang="zh-CN"/>
              <a:t>20</a:t>
            </a:r>
            <a:r>
              <a:rPr lang="zh-CN" altLang="en-US">
                <a:latin typeface="宋体" pitchFamily="2" charset="-122"/>
              </a:rPr>
              <a:t>世纪</a:t>
            </a:r>
            <a:r>
              <a:rPr lang="en-US" altLang="zh-CN"/>
              <a:t>50</a:t>
            </a:r>
            <a:r>
              <a:rPr lang="zh-CN" altLang="en-US">
                <a:latin typeface="宋体" pitchFamily="2" charset="-122"/>
              </a:rPr>
              <a:t>年代末</a:t>
            </a:r>
            <a:r>
              <a:rPr lang="zh-CN" altLang="en-US"/>
              <a:t> ）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202AA-00B5-40E8-98C0-3B7E7510310B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571500" y="1703388"/>
            <a:ext cx="69167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3600" b="1">
                <a:solidFill>
                  <a:srgbClr val="000000"/>
                </a:solidFill>
                <a:ea typeface="黑体" pitchFamily="2" charset="-122"/>
              </a:rPr>
              <a:t>这一时期有两种操作方式：</a:t>
            </a:r>
          </a:p>
        </p:txBody>
      </p:sp>
    </p:spTree>
    <p:extLst>
      <p:ext uri="{BB962C8B-B14F-4D97-AF65-F5344CB8AC3E}">
        <p14:creationId xmlns:p14="http://schemas.microsoft.com/office/powerpoint/2010/main" val="989010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808038" y="836712"/>
            <a:ext cx="7436370" cy="550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25000"/>
              </a:spcBef>
              <a:spcAft>
                <a:spcPct val="0"/>
              </a:spcAft>
            </a:pPr>
            <a:r>
              <a:rPr kumimoji="1" lang="zh-CN" altLang="en-US" sz="3200" b="1" dirty="0">
                <a:solidFill>
                  <a:srgbClr val="000066"/>
                </a:solidFill>
              </a:rPr>
              <a:t>第</a:t>
            </a:r>
            <a:r>
              <a:rPr kumimoji="1" lang="en-US" altLang="zh-CN" sz="3200" b="1" dirty="0">
                <a:solidFill>
                  <a:srgbClr val="000066"/>
                </a:solidFill>
              </a:rPr>
              <a:t>1</a:t>
            </a:r>
            <a:r>
              <a:rPr kumimoji="1" lang="zh-CN" altLang="en-US" sz="3200" b="1" dirty="0">
                <a:solidFill>
                  <a:srgbClr val="000066"/>
                </a:solidFill>
              </a:rPr>
              <a:t>章  操作系统引论</a:t>
            </a:r>
          </a:p>
          <a:p>
            <a:pPr fontAlgn="base">
              <a:spcBef>
                <a:spcPct val="25000"/>
              </a:spcBef>
              <a:spcAft>
                <a:spcPct val="0"/>
              </a:spcAft>
            </a:pPr>
            <a:r>
              <a:rPr kumimoji="1" lang="zh-CN" altLang="en-US" sz="3200" b="1" dirty="0">
                <a:solidFill>
                  <a:srgbClr val="000066"/>
                </a:solidFill>
              </a:rPr>
              <a:t>第</a:t>
            </a:r>
            <a:r>
              <a:rPr kumimoji="1" lang="en-US" altLang="zh-CN" sz="3200" b="1" dirty="0">
                <a:solidFill>
                  <a:srgbClr val="000066"/>
                </a:solidFill>
              </a:rPr>
              <a:t>2</a:t>
            </a:r>
            <a:r>
              <a:rPr kumimoji="1" lang="zh-CN" altLang="en-US" sz="3200" b="1" dirty="0">
                <a:solidFill>
                  <a:srgbClr val="000066"/>
                </a:solidFill>
              </a:rPr>
              <a:t>章  进程的描述与控制</a:t>
            </a:r>
            <a:endParaRPr kumimoji="1" lang="en-US" altLang="zh-CN" sz="3200" b="1" dirty="0">
              <a:solidFill>
                <a:srgbClr val="000066"/>
              </a:solidFill>
            </a:endParaRPr>
          </a:p>
          <a:p>
            <a:pPr fontAlgn="base">
              <a:spcBef>
                <a:spcPct val="25000"/>
              </a:spcBef>
              <a:spcAft>
                <a:spcPct val="0"/>
              </a:spcAft>
            </a:pPr>
            <a:r>
              <a:rPr kumimoji="1" lang="zh-CN" altLang="en-US" sz="3200" b="1" dirty="0">
                <a:solidFill>
                  <a:srgbClr val="000066"/>
                </a:solidFill>
              </a:rPr>
              <a:t>第</a:t>
            </a:r>
            <a:r>
              <a:rPr kumimoji="1" lang="en-US" altLang="zh-CN" sz="3200" b="1" dirty="0">
                <a:solidFill>
                  <a:srgbClr val="000066"/>
                </a:solidFill>
              </a:rPr>
              <a:t>3</a:t>
            </a:r>
            <a:r>
              <a:rPr kumimoji="1" lang="zh-CN" altLang="en-US" sz="3200" b="1" dirty="0">
                <a:solidFill>
                  <a:srgbClr val="000066"/>
                </a:solidFill>
              </a:rPr>
              <a:t>章  处理机调度与死锁</a:t>
            </a:r>
          </a:p>
          <a:p>
            <a:pPr fontAlgn="base">
              <a:spcBef>
                <a:spcPct val="25000"/>
              </a:spcBef>
              <a:spcAft>
                <a:spcPct val="0"/>
              </a:spcAft>
            </a:pPr>
            <a:r>
              <a:rPr kumimoji="1" lang="zh-CN" altLang="en-US" sz="3200" b="1" dirty="0">
                <a:solidFill>
                  <a:srgbClr val="000066"/>
                </a:solidFill>
              </a:rPr>
              <a:t>第</a:t>
            </a:r>
            <a:r>
              <a:rPr kumimoji="1" lang="en-US" altLang="zh-CN" sz="3200" b="1" dirty="0">
                <a:solidFill>
                  <a:srgbClr val="000066"/>
                </a:solidFill>
              </a:rPr>
              <a:t>4</a:t>
            </a:r>
            <a:r>
              <a:rPr kumimoji="1" lang="zh-CN" altLang="en-US" sz="3200" b="1" dirty="0">
                <a:solidFill>
                  <a:srgbClr val="000066"/>
                </a:solidFill>
              </a:rPr>
              <a:t>章  存储器管理</a:t>
            </a:r>
          </a:p>
          <a:p>
            <a:pPr fontAlgn="base">
              <a:spcBef>
                <a:spcPct val="25000"/>
              </a:spcBef>
              <a:spcAft>
                <a:spcPct val="0"/>
              </a:spcAft>
            </a:pPr>
            <a:r>
              <a:rPr kumimoji="1" lang="zh-CN" altLang="en-US" sz="3200" b="1" dirty="0">
                <a:solidFill>
                  <a:srgbClr val="000066"/>
                </a:solidFill>
              </a:rPr>
              <a:t>第</a:t>
            </a:r>
            <a:r>
              <a:rPr kumimoji="1" lang="en-US" altLang="zh-CN" sz="3200" b="1" dirty="0">
                <a:solidFill>
                  <a:srgbClr val="000066"/>
                </a:solidFill>
              </a:rPr>
              <a:t>5</a:t>
            </a:r>
            <a:r>
              <a:rPr kumimoji="1" lang="zh-CN" altLang="en-US" sz="3200" b="1" dirty="0">
                <a:solidFill>
                  <a:srgbClr val="000066"/>
                </a:solidFill>
              </a:rPr>
              <a:t>章  虚拟存储器</a:t>
            </a:r>
            <a:endParaRPr kumimoji="1" lang="en-US" altLang="zh-CN" sz="3200" b="1" dirty="0">
              <a:solidFill>
                <a:srgbClr val="000066"/>
              </a:solidFill>
            </a:endParaRPr>
          </a:p>
          <a:p>
            <a:pPr fontAlgn="base">
              <a:spcBef>
                <a:spcPct val="25000"/>
              </a:spcBef>
              <a:spcAft>
                <a:spcPct val="0"/>
              </a:spcAft>
            </a:pPr>
            <a:r>
              <a:rPr kumimoji="1" lang="zh-CN" altLang="en-US" sz="3200" b="1" dirty="0">
                <a:solidFill>
                  <a:srgbClr val="000066"/>
                </a:solidFill>
              </a:rPr>
              <a:t>第</a:t>
            </a:r>
            <a:r>
              <a:rPr kumimoji="1" lang="en-US" altLang="zh-CN" sz="3200" b="1" dirty="0">
                <a:solidFill>
                  <a:srgbClr val="000066"/>
                </a:solidFill>
              </a:rPr>
              <a:t>6</a:t>
            </a:r>
            <a:r>
              <a:rPr kumimoji="1" lang="zh-CN" altLang="en-US" sz="3200" b="1" dirty="0">
                <a:solidFill>
                  <a:srgbClr val="000066"/>
                </a:solidFill>
              </a:rPr>
              <a:t>章  输入输出系统</a:t>
            </a:r>
            <a:endParaRPr kumimoji="1" lang="en-US" altLang="zh-CN" sz="3200" b="1" dirty="0">
              <a:solidFill>
                <a:srgbClr val="000066"/>
              </a:solidFill>
            </a:endParaRPr>
          </a:p>
          <a:p>
            <a:pPr fontAlgn="base">
              <a:spcBef>
                <a:spcPct val="25000"/>
              </a:spcBef>
              <a:spcAft>
                <a:spcPct val="0"/>
              </a:spcAft>
            </a:pPr>
            <a:r>
              <a:rPr kumimoji="1" lang="zh-CN" altLang="en-US" sz="3200" b="1" dirty="0">
                <a:solidFill>
                  <a:srgbClr val="000066"/>
                </a:solidFill>
              </a:rPr>
              <a:t>第</a:t>
            </a:r>
            <a:r>
              <a:rPr kumimoji="1" lang="en-US" altLang="zh-CN" sz="3200" b="1" dirty="0">
                <a:solidFill>
                  <a:srgbClr val="000066"/>
                </a:solidFill>
              </a:rPr>
              <a:t>7</a:t>
            </a:r>
            <a:r>
              <a:rPr kumimoji="1" lang="zh-CN" altLang="en-US" sz="3200" b="1" dirty="0">
                <a:solidFill>
                  <a:srgbClr val="000066"/>
                </a:solidFill>
              </a:rPr>
              <a:t>章  文件管理</a:t>
            </a:r>
            <a:endParaRPr kumimoji="1" lang="en-US" altLang="zh-CN" sz="3200" b="1" dirty="0">
              <a:solidFill>
                <a:srgbClr val="000066"/>
              </a:solidFill>
            </a:endParaRPr>
          </a:p>
          <a:p>
            <a:pPr fontAlgn="base">
              <a:spcBef>
                <a:spcPct val="25000"/>
              </a:spcBef>
              <a:spcAft>
                <a:spcPct val="0"/>
              </a:spcAft>
            </a:pPr>
            <a:r>
              <a:rPr kumimoji="1" lang="zh-CN" altLang="en-US" sz="3200" b="1" dirty="0">
                <a:solidFill>
                  <a:srgbClr val="000066"/>
                </a:solidFill>
              </a:rPr>
              <a:t>第</a:t>
            </a:r>
            <a:r>
              <a:rPr kumimoji="1" lang="en-US" altLang="zh-CN" sz="3200" b="1" dirty="0">
                <a:solidFill>
                  <a:srgbClr val="000066"/>
                </a:solidFill>
              </a:rPr>
              <a:t>8</a:t>
            </a:r>
            <a:r>
              <a:rPr kumimoji="1" lang="zh-CN" altLang="en-US" sz="3200" b="1" dirty="0">
                <a:solidFill>
                  <a:srgbClr val="000066"/>
                </a:solidFill>
              </a:rPr>
              <a:t>章  磁盘存储器的管理</a:t>
            </a:r>
            <a:endParaRPr kumimoji="1" lang="en-US" altLang="zh-CN" sz="3200" b="1" dirty="0">
              <a:solidFill>
                <a:srgbClr val="000066"/>
              </a:solidFill>
            </a:endParaRPr>
          </a:p>
          <a:p>
            <a:pPr fontAlgn="base">
              <a:spcBef>
                <a:spcPct val="25000"/>
              </a:spcBef>
              <a:spcAft>
                <a:spcPct val="0"/>
              </a:spcAft>
            </a:pPr>
            <a:r>
              <a:rPr kumimoji="1" lang="zh-CN" altLang="en-US" sz="3200" b="1" dirty="0">
                <a:solidFill>
                  <a:srgbClr val="00B050"/>
                </a:solidFill>
              </a:rPr>
              <a:t>第</a:t>
            </a:r>
            <a:r>
              <a:rPr kumimoji="1" lang="en-US" altLang="zh-CN" sz="3200" b="1" dirty="0">
                <a:solidFill>
                  <a:srgbClr val="00B050"/>
                </a:solidFill>
              </a:rPr>
              <a:t>9</a:t>
            </a:r>
            <a:r>
              <a:rPr kumimoji="1" lang="zh-CN" altLang="en-US" sz="3200" b="1" dirty="0">
                <a:solidFill>
                  <a:srgbClr val="00B050"/>
                </a:solidFill>
              </a:rPr>
              <a:t>章  操作系统接口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5724128" y="1628800"/>
            <a:ext cx="2430174" cy="864096"/>
            <a:chOff x="5724128" y="1628800"/>
            <a:chExt cx="2430174" cy="864096"/>
          </a:xfrm>
        </p:grpSpPr>
        <p:sp>
          <p:nvSpPr>
            <p:cNvPr id="2" name="文本框 1"/>
            <p:cNvSpPr txBox="1"/>
            <p:nvPr/>
          </p:nvSpPr>
          <p:spPr>
            <a:xfrm>
              <a:off x="6174273" y="1799238"/>
              <a:ext cx="19800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>
                  <a:solidFill>
                    <a:srgbClr val="FF0000"/>
                  </a:solidFill>
                </a:rPr>
                <a:t>处理机管理</a:t>
              </a:r>
            </a:p>
          </p:txBody>
        </p:sp>
        <p:sp>
          <p:nvSpPr>
            <p:cNvPr id="3" name="右大括号 2"/>
            <p:cNvSpPr/>
            <p:nvPr/>
          </p:nvSpPr>
          <p:spPr>
            <a:xfrm>
              <a:off x="5724128" y="1628800"/>
              <a:ext cx="360040" cy="864096"/>
            </a:xfrm>
            <a:prstGeom prst="rightBrace">
              <a:avLst>
                <a:gd name="adj1" fmla="val 29675"/>
                <a:gd name="adj2" fmla="val 50000"/>
              </a:avLst>
            </a:prstGeom>
            <a:no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716016" y="2852936"/>
            <a:ext cx="2592288" cy="864096"/>
            <a:chOff x="4716016" y="2852936"/>
            <a:chExt cx="2592288" cy="864096"/>
          </a:xfrm>
        </p:grpSpPr>
        <p:sp>
          <p:nvSpPr>
            <p:cNvPr id="7" name="文本框 6"/>
            <p:cNvSpPr txBox="1"/>
            <p:nvPr/>
          </p:nvSpPr>
          <p:spPr>
            <a:xfrm>
              <a:off x="5328275" y="3023374"/>
              <a:ext cx="19800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>
                  <a:solidFill>
                    <a:srgbClr val="FF0000"/>
                  </a:solidFill>
                </a:rPr>
                <a:t>存储器管理</a:t>
              </a:r>
            </a:p>
          </p:txBody>
        </p:sp>
        <p:sp>
          <p:nvSpPr>
            <p:cNvPr id="8" name="右大括号 7"/>
            <p:cNvSpPr/>
            <p:nvPr/>
          </p:nvSpPr>
          <p:spPr>
            <a:xfrm>
              <a:off x="4716016" y="2852936"/>
              <a:ext cx="360040" cy="864096"/>
            </a:xfrm>
            <a:prstGeom prst="rightBrace">
              <a:avLst>
                <a:gd name="adj1" fmla="val 29675"/>
                <a:gd name="adj2" fmla="val 50000"/>
              </a:avLst>
            </a:prstGeom>
            <a:no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5724128" y="4653136"/>
            <a:ext cx="2161208" cy="864096"/>
            <a:chOff x="5724128" y="4653136"/>
            <a:chExt cx="2161208" cy="864096"/>
          </a:xfrm>
        </p:grpSpPr>
        <p:sp>
          <p:nvSpPr>
            <p:cNvPr id="5" name="文本框 4"/>
            <p:cNvSpPr txBox="1"/>
            <p:nvPr/>
          </p:nvSpPr>
          <p:spPr>
            <a:xfrm>
              <a:off x="6264379" y="4823574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>
                  <a:solidFill>
                    <a:srgbClr val="FF0000"/>
                  </a:solidFill>
                </a:rPr>
                <a:t>文件管理</a:t>
              </a:r>
            </a:p>
          </p:txBody>
        </p:sp>
        <p:sp>
          <p:nvSpPr>
            <p:cNvPr id="9" name="右大括号 8"/>
            <p:cNvSpPr/>
            <p:nvPr/>
          </p:nvSpPr>
          <p:spPr>
            <a:xfrm>
              <a:off x="5724128" y="4653136"/>
              <a:ext cx="360040" cy="864096"/>
            </a:xfrm>
            <a:prstGeom prst="rightBrace">
              <a:avLst>
                <a:gd name="adj1" fmla="val 29675"/>
                <a:gd name="adj2" fmla="val 50000"/>
              </a:avLst>
            </a:prstGeom>
            <a:no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4896036" y="3969331"/>
            <a:ext cx="2161017" cy="523220"/>
            <a:chOff x="4896036" y="3969331"/>
            <a:chExt cx="2161017" cy="523220"/>
          </a:xfrm>
        </p:grpSpPr>
        <p:sp>
          <p:nvSpPr>
            <p:cNvPr id="10" name="文本框 9"/>
            <p:cNvSpPr txBox="1"/>
            <p:nvPr/>
          </p:nvSpPr>
          <p:spPr>
            <a:xfrm>
              <a:off x="5436096" y="3969331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>
                  <a:solidFill>
                    <a:srgbClr val="FF0000"/>
                  </a:solidFill>
                </a:rPr>
                <a:t>设备管理</a:t>
              </a:r>
            </a:p>
          </p:txBody>
        </p:sp>
        <p:cxnSp>
          <p:nvCxnSpPr>
            <p:cNvPr id="11" name="直接箭头连接符 10"/>
            <p:cNvCxnSpPr/>
            <p:nvPr/>
          </p:nvCxnSpPr>
          <p:spPr>
            <a:xfrm>
              <a:off x="4896036" y="4247510"/>
              <a:ext cx="540060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8919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368300"/>
            <a:ext cx="6407150" cy="911225"/>
          </a:xfrm>
        </p:spPr>
        <p:txBody>
          <a:bodyPr/>
          <a:lstStyle/>
          <a:p>
            <a:r>
              <a:rPr lang="en-US" altLang="zh-CN">
                <a:ea typeface="黑体" pitchFamily="2" charset="-122"/>
              </a:rPr>
              <a:t>1</a:t>
            </a:r>
            <a:r>
              <a:rPr lang="zh-CN" altLang="en-US">
                <a:latin typeface="Times New Roman" pitchFamily="18" charset="0"/>
                <a:ea typeface="黑体" pitchFamily="2" charset="-122"/>
              </a:rPr>
              <a:t>．人工操作方式</a:t>
            </a:r>
            <a:r>
              <a:rPr lang="zh-CN" altLang="en-US"/>
              <a:t> 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366713" y="2071688"/>
            <a:ext cx="8488362" cy="4049712"/>
          </a:xfrm>
        </p:spPr>
        <p:txBody>
          <a:bodyPr/>
          <a:lstStyle/>
          <a:p>
            <a:r>
              <a:rPr lang="zh-CN" altLang="en-US">
                <a:latin typeface="宋体" pitchFamily="2" charset="-122"/>
              </a:rPr>
              <a:t>程序员将事先已穿孔（对应于程序和数据）的纸带（或卡片）装入纸带输入机（或卡片输入机）；</a:t>
            </a:r>
          </a:p>
          <a:p>
            <a:r>
              <a:rPr lang="zh-CN" altLang="en-US">
                <a:latin typeface="宋体" pitchFamily="2" charset="-122"/>
              </a:rPr>
              <a:t>再启动输入机将程序和数据输入计算机；</a:t>
            </a:r>
          </a:p>
          <a:p>
            <a:r>
              <a:rPr lang="zh-CN" altLang="en-US">
                <a:latin typeface="宋体" pitchFamily="2" charset="-122"/>
              </a:rPr>
              <a:t>然后启动计算机运行。</a:t>
            </a:r>
          </a:p>
          <a:p>
            <a:r>
              <a:rPr lang="zh-CN" altLang="en-US">
                <a:latin typeface="宋体" pitchFamily="2" charset="-122"/>
              </a:rPr>
              <a:t>当程序运行完毕并取走计算结果后，才让下一个用户上机。</a:t>
            </a:r>
            <a:r>
              <a:rPr lang="zh-CN" altLang="en-US"/>
              <a:t> 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6E9F6-7CDC-4364-8B70-E5001C4984BA}" type="slidenum">
              <a:rPr lang="en-US" altLang="zh-CN"/>
              <a:pPr/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14212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890588" y="336550"/>
            <a:ext cx="6465887" cy="890588"/>
          </a:xfrm>
        </p:spPr>
        <p:txBody>
          <a:bodyPr/>
          <a:lstStyle/>
          <a:p>
            <a:r>
              <a:rPr lang="en-US" altLang="zh-CN" sz="4000">
                <a:ea typeface="黑体" pitchFamily="2" charset="-122"/>
              </a:rPr>
              <a:t>2</a:t>
            </a:r>
            <a:r>
              <a:rPr lang="zh-CN" altLang="en-US" sz="4000">
                <a:latin typeface="Times New Roman" pitchFamily="18" charset="0"/>
                <a:ea typeface="黑体" pitchFamily="2" charset="-122"/>
              </a:rPr>
              <a:t>．脱机输入</a:t>
            </a:r>
            <a:r>
              <a:rPr lang="en-US" altLang="zh-CN" sz="4000">
                <a:ea typeface="黑体" pitchFamily="2" charset="-122"/>
              </a:rPr>
              <a:t>/</a:t>
            </a:r>
            <a:r>
              <a:rPr lang="zh-CN" altLang="en-US" sz="4000">
                <a:latin typeface="Times New Roman" pitchFamily="18" charset="0"/>
                <a:ea typeface="黑体" pitchFamily="2" charset="-122"/>
              </a:rPr>
              <a:t>输出方式</a:t>
            </a:r>
            <a:r>
              <a:rPr lang="zh-CN" altLang="en-US" sz="4800"/>
              <a:t> </a:t>
            </a:r>
          </a:p>
        </p:txBody>
      </p:sp>
      <p:pic>
        <p:nvPicPr>
          <p:cNvPr id="19460" name="Picture 4" descr="OS图1-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84300" y="1570038"/>
            <a:ext cx="6032500" cy="36877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A392-C572-46BD-8941-05B8B888C433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533400" y="5334000"/>
            <a:ext cx="1673225" cy="669925"/>
          </a:xfrm>
          <a:prstGeom prst="rect">
            <a:avLst/>
          </a:prstGeom>
          <a:solidFill>
            <a:srgbClr val="0000FF"/>
          </a:solidFill>
          <a:ln w="2857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3600" b="1">
                <a:solidFill>
                  <a:srgbClr val="FFFF00"/>
                </a:solidFill>
                <a:latin typeface="宋体" pitchFamily="2" charset="-122"/>
              </a:rPr>
              <a:t>优点：</a:t>
            </a:r>
            <a:r>
              <a:rPr kumimoji="1" lang="zh-CN" altLang="en-US" sz="2400">
                <a:solidFill>
                  <a:srgbClr val="FFFF0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2171700" y="5335588"/>
            <a:ext cx="5105400" cy="989012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100000">
                <a:srgbClr val="0000FF">
                  <a:gamma/>
                  <a:shade val="46275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1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宋体" pitchFamily="2" charset="-122"/>
              </a:rPr>
              <a:t>（</a:t>
            </a:r>
            <a:r>
              <a:rPr kumimoji="1" lang="en-US" altLang="zh-CN" sz="2800" b="1">
                <a:solidFill>
                  <a:srgbClr val="FFFFFF"/>
                </a:solidFill>
                <a:latin typeface="Times New Roman" pitchFamily="18" charset="0"/>
              </a:rPr>
              <a:t>1</a:t>
            </a:r>
            <a:r>
              <a:rPr kumimoji="1" lang="zh-CN" altLang="en-US" sz="2800" b="1">
                <a:solidFill>
                  <a:srgbClr val="FFFFFF"/>
                </a:solidFill>
                <a:latin typeface="宋体" pitchFamily="2" charset="-122"/>
              </a:rPr>
              <a:t>）减少了</a:t>
            </a:r>
            <a:r>
              <a:rPr kumimoji="1" lang="en-US" altLang="zh-CN" sz="2800" b="1">
                <a:solidFill>
                  <a:srgbClr val="FFFFFF"/>
                </a:solidFill>
                <a:latin typeface="Times New Roman" pitchFamily="18" charset="0"/>
              </a:rPr>
              <a:t>CPU</a:t>
            </a:r>
            <a:r>
              <a:rPr kumimoji="1" lang="zh-CN" altLang="en-US" sz="2800" b="1">
                <a:solidFill>
                  <a:srgbClr val="FFFFFF"/>
                </a:solidFill>
                <a:latin typeface="宋体" pitchFamily="2" charset="-122"/>
              </a:rPr>
              <a:t>的空闲时间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itchFamily="18" charset="0"/>
              </a:rPr>
              <a:t> </a:t>
            </a:r>
          </a:p>
          <a:p>
            <a:pPr algn="just" fontAlgn="base">
              <a:spcBef>
                <a:spcPct val="1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Times New Roman" pitchFamily="18" charset="0"/>
              </a:rPr>
              <a:t>（</a:t>
            </a:r>
            <a:r>
              <a:rPr kumimoji="1" lang="en-US" altLang="zh-CN" sz="2800" b="1">
                <a:solidFill>
                  <a:srgbClr val="FFFFFF"/>
                </a:solidFill>
                <a:latin typeface="Times New Roman" pitchFamily="18" charset="0"/>
              </a:rPr>
              <a:t>2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itchFamily="18" charset="0"/>
              </a:rPr>
              <a:t>）提高了</a:t>
            </a:r>
            <a:r>
              <a:rPr kumimoji="1" lang="en-US" altLang="zh-CN" sz="2800" b="1">
                <a:solidFill>
                  <a:srgbClr val="FFFFFF"/>
                </a:solidFill>
                <a:latin typeface="Times New Roman" pitchFamily="18" charset="0"/>
              </a:rPr>
              <a:t>I/O</a:t>
            </a:r>
            <a:r>
              <a:rPr kumimoji="1" lang="zh-CN" altLang="en-US" sz="2800" b="1">
                <a:solidFill>
                  <a:srgbClr val="FFFFFF"/>
                </a:solidFill>
                <a:latin typeface="Times New Roman" pitchFamily="18" charset="0"/>
              </a:rPr>
              <a:t>速度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843808" y="4750909"/>
            <a:ext cx="936104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/>
                </a:solidFill>
              </a:rPr>
              <a:t>123</a:t>
            </a:r>
            <a:endParaRPr lang="zh-CN" alt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832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1" grpId="0" animBg="1" autoUpdateAnimBg="0"/>
      <p:bldP spid="19462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425450"/>
            <a:ext cx="6391275" cy="527050"/>
          </a:xfrm>
        </p:spPr>
        <p:txBody>
          <a:bodyPr>
            <a:normAutofit fontScale="90000"/>
          </a:bodyPr>
          <a:lstStyle/>
          <a:p>
            <a:r>
              <a:rPr lang="en-US" altLang="zh-CN" b="0"/>
              <a:t>1.2.2  </a:t>
            </a:r>
            <a:r>
              <a:rPr lang="zh-CN" altLang="en-US" b="0">
                <a:latin typeface="Times New Roman" pitchFamily="18" charset="0"/>
                <a:ea typeface="黑体" pitchFamily="2" charset="-122"/>
              </a:rPr>
              <a:t>单道批处理系统</a:t>
            </a:r>
            <a:r>
              <a:rPr lang="zh-CN" altLang="en-US"/>
              <a:t> 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615950" y="1828800"/>
            <a:ext cx="7837488" cy="1066800"/>
          </a:xfrm>
        </p:spPr>
        <p:txBody>
          <a:bodyPr/>
          <a:lstStyle/>
          <a:p>
            <a:r>
              <a:rPr lang="zh-CN" altLang="en-US">
                <a:latin typeface="Times New Roman" pitchFamily="18" charset="0"/>
              </a:rPr>
              <a:t>单道批处理系统（</a:t>
            </a:r>
            <a:r>
              <a:rPr lang="en-US" altLang="zh-CN"/>
              <a:t>Simple Batch Processing System</a:t>
            </a:r>
            <a:r>
              <a:rPr lang="zh-CN" altLang="en-US">
                <a:latin typeface="Times New Roman" pitchFamily="18" charset="0"/>
              </a:rPr>
              <a:t>）的处理过程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55AEA-9FE8-419E-BD65-BD981D2D1FBA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228600" y="3352800"/>
            <a:ext cx="8116888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 fontAlgn="base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l"/>
            </a:pPr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</a:rPr>
              <a:t>把一批作业以脱机方式输入到磁带上； </a:t>
            </a:r>
          </a:p>
          <a:p>
            <a:pPr lvl="1" fontAlgn="base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l"/>
            </a:pP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</a:rPr>
              <a:t>在监督程序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</a:rPr>
              <a:t>（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itchFamily="18" charset="0"/>
              </a:rPr>
              <a:t>Monitor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</a:rPr>
              <a:t>）控制下使这批作业</a:t>
            </a:r>
          </a:p>
          <a:p>
            <a:pPr lvl="1" fontAlgn="base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None/>
            </a:pPr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</a:rPr>
              <a:t>   一个接一个地连续处理。</a:t>
            </a:r>
          </a:p>
          <a:p>
            <a:pPr lvl="1" fontAlgn="base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None/>
            </a:pPr>
            <a:r>
              <a:rPr kumimoji="1" lang="zh-CN" altLang="en-US" sz="2800" b="1" dirty="0">
                <a:solidFill>
                  <a:srgbClr val="333399"/>
                </a:solidFill>
                <a:latin typeface="Times New Roman" pitchFamily="18" charset="0"/>
                <a:ea typeface="黑体" pitchFamily="2" charset="-122"/>
              </a:rPr>
              <a:t>参看下页的图</a:t>
            </a:r>
            <a:r>
              <a:rPr kumimoji="1" lang="en-US" altLang="zh-CN" sz="2800" b="1" dirty="0">
                <a:solidFill>
                  <a:srgbClr val="333399"/>
                </a:solidFill>
                <a:latin typeface="Times New Roman" pitchFamily="18" charset="0"/>
              </a:rPr>
              <a:t>1-4</a:t>
            </a:r>
          </a:p>
        </p:txBody>
      </p:sp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762000" y="5791200"/>
            <a:ext cx="7278688" cy="547688"/>
          </a:xfrm>
          <a:prstGeom prst="rect">
            <a:avLst/>
          </a:prstGeom>
          <a:solidFill>
            <a:srgbClr val="0000FF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FFFF00"/>
                </a:solidFill>
                <a:latin typeface="Times New Roman" pitchFamily="18" charset="0"/>
                <a:ea typeface="楷体_GB2312" pitchFamily="49" charset="-122"/>
              </a:rPr>
              <a:t>它是</a:t>
            </a:r>
            <a:r>
              <a:rPr kumimoji="1" lang="en-US" altLang="zh-CN" sz="2800" b="1" dirty="0">
                <a:solidFill>
                  <a:srgbClr val="FFFF00"/>
                </a:solidFill>
                <a:latin typeface="Times New Roman" pitchFamily="18" charset="0"/>
                <a:ea typeface="楷体_GB2312" pitchFamily="49" charset="-122"/>
              </a:rPr>
              <a:t>OS</a:t>
            </a:r>
            <a:r>
              <a:rPr kumimoji="1" lang="zh-CN" altLang="en-US" sz="2800" b="1" dirty="0">
                <a:solidFill>
                  <a:srgbClr val="FFFF00"/>
                </a:solidFill>
                <a:latin typeface="Times New Roman" pitchFamily="18" charset="0"/>
                <a:ea typeface="楷体_GB2312" pitchFamily="49" charset="-122"/>
              </a:rPr>
              <a:t>的前身，而非现在人们理解的</a:t>
            </a:r>
            <a:r>
              <a:rPr kumimoji="1" lang="en-US" altLang="zh-CN" sz="2800" b="1" dirty="0">
                <a:solidFill>
                  <a:srgbClr val="FFFF00"/>
                </a:solidFill>
                <a:latin typeface="Times New Roman" pitchFamily="18" charset="0"/>
                <a:ea typeface="楷体_GB2312" pitchFamily="49" charset="-122"/>
              </a:rPr>
              <a:t>OS</a:t>
            </a:r>
            <a:r>
              <a:rPr kumimoji="1" lang="zh-CN" altLang="en-US" sz="2800" b="1" dirty="0">
                <a:solidFill>
                  <a:srgbClr val="FFFF00"/>
                </a:solidFill>
                <a:latin typeface="Times New Roman" pitchFamily="18" charset="0"/>
                <a:ea typeface="楷体_GB2312" pitchFamily="49" charset="-122"/>
              </a:rPr>
              <a:t>。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541133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80A2-8993-45E8-807D-49108704CB0E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61443" name="AutoShape 3"/>
          <p:cNvSpPr>
            <a:spLocks noChangeArrowheads="1"/>
          </p:cNvSpPr>
          <p:nvPr/>
        </p:nvSpPr>
        <p:spPr bwMode="auto">
          <a:xfrm>
            <a:off x="895350" y="1158875"/>
            <a:ext cx="1027113" cy="438150"/>
          </a:xfrm>
          <a:prstGeom prst="flowChartAlternateProcess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rIns="180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</a:rPr>
              <a:t>开始</a:t>
            </a:r>
          </a:p>
        </p:txBody>
      </p:sp>
      <p:sp>
        <p:nvSpPr>
          <p:cNvPr id="61444" name="AutoShape 4"/>
          <p:cNvSpPr>
            <a:spLocks noChangeArrowheads="1"/>
          </p:cNvSpPr>
          <p:nvPr/>
        </p:nvSpPr>
        <p:spPr bwMode="auto">
          <a:xfrm>
            <a:off x="2435225" y="903288"/>
            <a:ext cx="2179638" cy="989012"/>
          </a:xfrm>
          <a:prstGeom prst="flowChartDecision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  <p:sp>
        <p:nvSpPr>
          <p:cNvPr id="61445" name="Text Box 5"/>
          <p:cNvSpPr txBox="1">
            <a:spLocks noChangeArrowheads="1"/>
          </p:cNvSpPr>
          <p:nvPr/>
        </p:nvSpPr>
        <p:spPr bwMode="auto">
          <a:xfrm>
            <a:off x="2927350" y="1028700"/>
            <a:ext cx="13398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000" b="1">
                <a:solidFill>
                  <a:srgbClr val="000000"/>
                </a:solidFill>
              </a:rPr>
              <a:t>还有下一个作业？</a:t>
            </a:r>
          </a:p>
        </p:txBody>
      </p:sp>
      <p:sp>
        <p:nvSpPr>
          <p:cNvPr id="61446" name="AutoShape 6"/>
          <p:cNvSpPr>
            <a:spLocks noChangeArrowheads="1"/>
          </p:cNvSpPr>
          <p:nvPr/>
        </p:nvSpPr>
        <p:spPr bwMode="auto">
          <a:xfrm>
            <a:off x="2989263" y="2316163"/>
            <a:ext cx="1027112" cy="438150"/>
          </a:xfrm>
          <a:prstGeom prst="flowChartAlternateProcess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rIns="180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</a:rPr>
              <a:t>停止</a:t>
            </a:r>
          </a:p>
        </p:txBody>
      </p:sp>
      <p:sp>
        <p:nvSpPr>
          <p:cNvPr id="61447" name="AutoShape 7"/>
          <p:cNvSpPr>
            <a:spLocks noChangeArrowheads="1"/>
          </p:cNvSpPr>
          <p:nvPr/>
        </p:nvSpPr>
        <p:spPr bwMode="auto">
          <a:xfrm>
            <a:off x="5153025" y="1000125"/>
            <a:ext cx="3057525" cy="831850"/>
          </a:xfrm>
          <a:prstGeom prst="flowChartProcess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rIns="1800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</a:rPr>
              <a:t>把下一个作业的源程序转换位目标程序</a:t>
            </a:r>
          </a:p>
        </p:txBody>
      </p:sp>
      <p:sp>
        <p:nvSpPr>
          <p:cNvPr id="61448" name="AutoShape 8"/>
          <p:cNvSpPr>
            <a:spLocks noChangeArrowheads="1"/>
          </p:cNvSpPr>
          <p:nvPr/>
        </p:nvSpPr>
        <p:spPr bwMode="auto">
          <a:xfrm>
            <a:off x="5530850" y="2565400"/>
            <a:ext cx="2179638" cy="989013"/>
          </a:xfrm>
          <a:prstGeom prst="flowChartDecision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  <p:sp>
        <p:nvSpPr>
          <p:cNvPr id="61449" name="Text Box 9"/>
          <p:cNvSpPr txBox="1">
            <a:spLocks noChangeArrowheads="1"/>
          </p:cNvSpPr>
          <p:nvPr/>
        </p:nvSpPr>
        <p:spPr bwMode="auto">
          <a:xfrm>
            <a:off x="6022975" y="2741613"/>
            <a:ext cx="13398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000" b="1">
                <a:solidFill>
                  <a:srgbClr val="000000"/>
                </a:solidFill>
              </a:rPr>
              <a:t>源程序有错吗？</a:t>
            </a:r>
          </a:p>
        </p:txBody>
      </p:sp>
      <p:sp>
        <p:nvSpPr>
          <p:cNvPr id="61450" name="AutoShape 10"/>
          <p:cNvSpPr>
            <a:spLocks noChangeArrowheads="1"/>
          </p:cNvSpPr>
          <p:nvPr/>
        </p:nvSpPr>
        <p:spPr bwMode="auto">
          <a:xfrm>
            <a:off x="5922963" y="3970338"/>
            <a:ext cx="1416050" cy="801687"/>
          </a:xfrm>
          <a:prstGeom prst="flowChartProcess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rIns="180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</a:rPr>
              <a:t>装配目标程序</a:t>
            </a:r>
          </a:p>
        </p:txBody>
      </p:sp>
      <p:sp>
        <p:nvSpPr>
          <p:cNvPr id="61451" name="AutoShape 11"/>
          <p:cNvSpPr>
            <a:spLocks noChangeArrowheads="1"/>
          </p:cNvSpPr>
          <p:nvPr/>
        </p:nvSpPr>
        <p:spPr bwMode="auto">
          <a:xfrm>
            <a:off x="2954338" y="3937000"/>
            <a:ext cx="2219325" cy="831850"/>
          </a:xfrm>
          <a:prstGeom prst="flowChartProcess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rIns="180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</a:rPr>
              <a:t>目标程序运行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</a:rPr>
              <a:t>直到结束</a:t>
            </a:r>
          </a:p>
        </p:txBody>
      </p:sp>
      <p:sp>
        <p:nvSpPr>
          <p:cNvPr id="61452" name="Line 12"/>
          <p:cNvSpPr>
            <a:spLocks noChangeShapeType="1"/>
          </p:cNvSpPr>
          <p:nvPr/>
        </p:nvSpPr>
        <p:spPr bwMode="auto">
          <a:xfrm>
            <a:off x="1922463" y="1384300"/>
            <a:ext cx="525462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  <p:sp>
        <p:nvSpPr>
          <p:cNvPr id="61453" name="Line 13"/>
          <p:cNvSpPr>
            <a:spLocks noChangeShapeType="1"/>
          </p:cNvSpPr>
          <p:nvPr/>
        </p:nvSpPr>
        <p:spPr bwMode="auto">
          <a:xfrm>
            <a:off x="3525838" y="1911350"/>
            <a:ext cx="0" cy="3873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  <p:sp>
        <p:nvSpPr>
          <p:cNvPr id="61454" name="Line 14"/>
          <p:cNvSpPr>
            <a:spLocks noChangeShapeType="1"/>
          </p:cNvSpPr>
          <p:nvPr/>
        </p:nvSpPr>
        <p:spPr bwMode="auto">
          <a:xfrm>
            <a:off x="4614863" y="1397000"/>
            <a:ext cx="525462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  <p:sp>
        <p:nvSpPr>
          <p:cNvPr id="61455" name="Line 15"/>
          <p:cNvSpPr>
            <a:spLocks noChangeShapeType="1"/>
          </p:cNvSpPr>
          <p:nvPr/>
        </p:nvSpPr>
        <p:spPr bwMode="auto">
          <a:xfrm>
            <a:off x="6630988" y="1847850"/>
            <a:ext cx="0" cy="70167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  <p:sp>
        <p:nvSpPr>
          <p:cNvPr id="61456" name="Line 16"/>
          <p:cNvSpPr>
            <a:spLocks noChangeShapeType="1"/>
          </p:cNvSpPr>
          <p:nvPr/>
        </p:nvSpPr>
        <p:spPr bwMode="auto">
          <a:xfrm flipH="1">
            <a:off x="2097088" y="3063875"/>
            <a:ext cx="344487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  <p:sp>
        <p:nvSpPr>
          <p:cNvPr id="61457" name="Line 17"/>
          <p:cNvSpPr>
            <a:spLocks noChangeShapeType="1"/>
          </p:cNvSpPr>
          <p:nvPr/>
        </p:nvSpPr>
        <p:spPr bwMode="auto">
          <a:xfrm>
            <a:off x="6607175" y="3563938"/>
            <a:ext cx="0" cy="40163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  <p:sp>
        <p:nvSpPr>
          <p:cNvPr id="61458" name="Line 18"/>
          <p:cNvSpPr>
            <a:spLocks noChangeShapeType="1"/>
          </p:cNvSpPr>
          <p:nvPr/>
        </p:nvSpPr>
        <p:spPr bwMode="auto">
          <a:xfrm flipH="1">
            <a:off x="5178425" y="4352925"/>
            <a:ext cx="72707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  <p:sp>
        <p:nvSpPr>
          <p:cNvPr id="61459" name="Line 19"/>
          <p:cNvSpPr>
            <a:spLocks noChangeShapeType="1"/>
          </p:cNvSpPr>
          <p:nvPr/>
        </p:nvSpPr>
        <p:spPr bwMode="auto">
          <a:xfrm flipH="1">
            <a:off x="2109788" y="4378325"/>
            <a:ext cx="839787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  <p:sp>
        <p:nvSpPr>
          <p:cNvPr id="61460" name="Line 20"/>
          <p:cNvSpPr>
            <a:spLocks noChangeShapeType="1"/>
          </p:cNvSpPr>
          <p:nvPr/>
        </p:nvSpPr>
        <p:spPr bwMode="auto">
          <a:xfrm flipV="1">
            <a:off x="2109788" y="1371600"/>
            <a:ext cx="0" cy="301942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  <p:sp>
        <p:nvSpPr>
          <p:cNvPr id="61461" name="Text Box 21"/>
          <p:cNvSpPr txBox="1">
            <a:spLocks noChangeArrowheads="1"/>
          </p:cNvSpPr>
          <p:nvPr/>
        </p:nvSpPr>
        <p:spPr bwMode="auto">
          <a:xfrm>
            <a:off x="3063875" y="1835150"/>
            <a:ext cx="538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</a:rPr>
              <a:t>否</a:t>
            </a:r>
          </a:p>
        </p:txBody>
      </p:sp>
      <p:sp>
        <p:nvSpPr>
          <p:cNvPr id="61462" name="Text Box 22"/>
          <p:cNvSpPr txBox="1">
            <a:spLocks noChangeArrowheads="1"/>
          </p:cNvSpPr>
          <p:nvPr/>
        </p:nvSpPr>
        <p:spPr bwMode="auto">
          <a:xfrm>
            <a:off x="4579938" y="973138"/>
            <a:ext cx="5381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</a:rPr>
              <a:t>是</a:t>
            </a:r>
          </a:p>
        </p:txBody>
      </p:sp>
      <p:sp>
        <p:nvSpPr>
          <p:cNvPr id="61463" name="Text Box 23"/>
          <p:cNvSpPr txBox="1">
            <a:spLocks noChangeArrowheads="1"/>
          </p:cNvSpPr>
          <p:nvPr/>
        </p:nvSpPr>
        <p:spPr bwMode="auto">
          <a:xfrm>
            <a:off x="4979988" y="2652713"/>
            <a:ext cx="5381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</a:rPr>
              <a:t>是</a:t>
            </a:r>
          </a:p>
        </p:txBody>
      </p:sp>
      <p:sp>
        <p:nvSpPr>
          <p:cNvPr id="61464" name="Text Box 24"/>
          <p:cNvSpPr txBox="1">
            <a:spLocks noChangeArrowheads="1"/>
          </p:cNvSpPr>
          <p:nvPr/>
        </p:nvSpPr>
        <p:spPr bwMode="auto">
          <a:xfrm>
            <a:off x="6110288" y="3467100"/>
            <a:ext cx="5381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</a:rPr>
              <a:t>否</a:t>
            </a:r>
          </a:p>
        </p:txBody>
      </p:sp>
      <p:sp>
        <p:nvSpPr>
          <p:cNvPr id="61465" name="Text Box 25"/>
          <p:cNvSpPr txBox="1">
            <a:spLocks noChangeArrowheads="1"/>
          </p:cNvSpPr>
          <p:nvPr/>
        </p:nvSpPr>
        <p:spPr bwMode="auto">
          <a:xfrm>
            <a:off x="2106613" y="5122863"/>
            <a:ext cx="523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333399"/>
                </a:solidFill>
                <a:ea typeface="黑体" pitchFamily="2" charset="-122"/>
              </a:rPr>
              <a:t>图</a:t>
            </a:r>
            <a:r>
              <a:rPr kumimoji="1" lang="en-US" altLang="zh-CN" sz="2400" b="1" dirty="0">
                <a:solidFill>
                  <a:srgbClr val="333399"/>
                </a:solidFill>
              </a:rPr>
              <a:t>1-4  </a:t>
            </a:r>
            <a:r>
              <a:rPr kumimoji="1" lang="zh-CN" altLang="en-US" sz="2400" b="1" dirty="0">
                <a:solidFill>
                  <a:srgbClr val="333399"/>
                </a:solidFill>
                <a:ea typeface="黑体" pitchFamily="2" charset="-122"/>
              </a:rPr>
              <a:t>单道批处理系统的处理流程</a:t>
            </a:r>
          </a:p>
        </p:txBody>
      </p:sp>
    </p:spTree>
    <p:extLst>
      <p:ext uri="{BB962C8B-B14F-4D97-AF65-F5344CB8AC3E}">
        <p14:creationId xmlns:p14="http://schemas.microsoft.com/office/powerpoint/2010/main" val="18698528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396875" y="355600"/>
            <a:ext cx="7604125" cy="762000"/>
          </a:xfrm>
        </p:spPr>
        <p:txBody>
          <a:bodyPr>
            <a:normAutofit/>
          </a:bodyPr>
          <a:lstStyle/>
          <a:p>
            <a:r>
              <a:rPr lang="zh-CN" altLang="en-US" sz="4000" b="0" dirty="0">
                <a:latin typeface="黑体" pitchFamily="2" charset="-122"/>
                <a:ea typeface="黑体" pitchFamily="2" charset="-122"/>
              </a:rPr>
              <a:t>单道批处理系统的特征</a:t>
            </a: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7A466-4F55-4E97-A014-5E968846736F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211138" y="1422400"/>
            <a:ext cx="23860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333399"/>
                </a:solidFill>
                <a:latin typeface="Times New Roman" pitchFamily="18" charset="0"/>
              </a:rPr>
              <a:t>(1) </a:t>
            </a:r>
            <a:r>
              <a:rPr kumimoji="1" lang="zh-CN" altLang="en-US" sz="2800" b="1">
                <a:solidFill>
                  <a:srgbClr val="333399"/>
                </a:solidFill>
                <a:latin typeface="Times New Roman" pitchFamily="18" charset="0"/>
                <a:ea typeface="黑体" pitchFamily="2" charset="-122"/>
              </a:rPr>
              <a:t>自动性</a:t>
            </a:r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2138363" y="1416050"/>
            <a:ext cx="618807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</a:rPr>
              <a:t>在磁带上的作业能自动地逐个地依次运行，而无需人工干预。</a:t>
            </a:r>
          </a:p>
        </p:txBody>
      </p:sp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249238" y="2493963"/>
            <a:ext cx="21018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333399"/>
                </a:solidFill>
                <a:latin typeface="Times New Roman" pitchFamily="18" charset="0"/>
              </a:rPr>
              <a:t>(2) </a:t>
            </a:r>
            <a:r>
              <a:rPr kumimoji="1" lang="zh-CN" altLang="en-US" sz="2800" b="1">
                <a:solidFill>
                  <a:srgbClr val="333399"/>
                </a:solidFill>
                <a:latin typeface="Times New Roman" pitchFamily="18" charset="0"/>
                <a:ea typeface="黑体" pitchFamily="2" charset="-122"/>
              </a:rPr>
              <a:t>顺序性</a:t>
            </a:r>
          </a:p>
        </p:txBody>
      </p:sp>
      <p:sp>
        <p:nvSpPr>
          <p:cNvPr id="21511" name="Text Box 7"/>
          <p:cNvSpPr txBox="1">
            <a:spLocks noChangeArrowheads="1"/>
          </p:cNvSpPr>
          <p:nvPr/>
        </p:nvSpPr>
        <p:spPr bwMode="auto">
          <a:xfrm>
            <a:off x="311150" y="4489450"/>
            <a:ext cx="1987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333399"/>
                </a:solidFill>
                <a:latin typeface="Times New Roman" pitchFamily="18" charset="0"/>
              </a:rPr>
              <a:t>(3) </a:t>
            </a:r>
            <a:r>
              <a:rPr kumimoji="1" lang="zh-CN" altLang="en-US" sz="2800" b="1">
                <a:solidFill>
                  <a:srgbClr val="333399"/>
                </a:solidFill>
                <a:latin typeface="Times New Roman" pitchFamily="18" charset="0"/>
                <a:ea typeface="黑体" pitchFamily="2" charset="-122"/>
              </a:rPr>
              <a:t>单道性</a:t>
            </a:r>
          </a:p>
        </p:txBody>
      </p:sp>
      <p:sp>
        <p:nvSpPr>
          <p:cNvPr id="21512" name="Text Box 8"/>
          <p:cNvSpPr txBox="1">
            <a:spLocks noChangeArrowheads="1"/>
          </p:cNvSpPr>
          <p:nvPr/>
        </p:nvSpPr>
        <p:spPr bwMode="auto">
          <a:xfrm>
            <a:off x="2189163" y="2484438"/>
            <a:ext cx="6167437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</a:rPr>
              <a:t>磁带上的各道作业是顺序地进入内存，各道作业的完成顺序与它们进入内存的顺序相同，即先调入内存的作业先完成。</a:t>
            </a:r>
          </a:p>
        </p:txBody>
      </p:sp>
      <p:sp>
        <p:nvSpPr>
          <p:cNvPr id="21513" name="Text Box 9"/>
          <p:cNvSpPr txBox="1">
            <a:spLocks noChangeArrowheads="1"/>
          </p:cNvSpPr>
          <p:nvPr/>
        </p:nvSpPr>
        <p:spPr bwMode="auto">
          <a:xfrm>
            <a:off x="2211388" y="4438650"/>
            <a:ext cx="6330950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</a:rPr>
              <a:t>在内存中仅有一道程序运行，即监督程序每次从磁带上只调入一道程序进入内存。</a:t>
            </a:r>
            <a:r>
              <a:rPr kumimoji="1" lang="zh-CN" altLang="en-US" sz="2800" b="1" dirty="0">
                <a:solidFill>
                  <a:srgbClr val="002060"/>
                </a:solidFill>
                <a:latin typeface="Times New Roman" pitchFamily="18" charset="0"/>
              </a:rPr>
              <a:t>单道性使得系统中的资源得不到充分的利用。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</a:rPr>
              <a:t>（单道批处理系统的缺点）</a:t>
            </a:r>
          </a:p>
        </p:txBody>
      </p:sp>
    </p:spTree>
    <p:extLst>
      <p:ext uri="{BB962C8B-B14F-4D97-AF65-F5344CB8AC3E}">
        <p14:creationId xmlns:p14="http://schemas.microsoft.com/office/powerpoint/2010/main" val="1210520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35000" y="400050"/>
            <a:ext cx="6858000" cy="762000"/>
          </a:xfrm>
        </p:spPr>
        <p:txBody>
          <a:bodyPr/>
          <a:lstStyle/>
          <a:p>
            <a:r>
              <a:rPr lang="en-US" altLang="zh-CN" dirty="0">
                <a:latin typeface="Times New Roman" pitchFamily="18" charset="0"/>
                <a:ea typeface="黑体" pitchFamily="2" charset="-122"/>
              </a:rPr>
              <a:t>1.2.3  </a:t>
            </a:r>
            <a:r>
              <a:rPr lang="zh-CN" altLang="en-US" dirty="0">
                <a:latin typeface="Times New Roman" pitchFamily="18" charset="0"/>
                <a:ea typeface="黑体" pitchFamily="2" charset="-122"/>
              </a:rPr>
              <a:t>多道批处理系统</a:t>
            </a:r>
            <a:endParaRPr lang="zh-CN" altLang="en-US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566738" y="1603375"/>
            <a:ext cx="5302250" cy="609600"/>
          </a:xfrm>
        </p:spPr>
        <p:txBody>
          <a:bodyPr/>
          <a:lstStyle/>
          <a:p>
            <a:r>
              <a:rPr lang="zh-CN" altLang="en-US">
                <a:latin typeface="宋体" pitchFamily="2" charset="-122"/>
              </a:rPr>
              <a:t>多道程序设计的基本概念</a:t>
            </a:r>
            <a:r>
              <a:rPr lang="zh-CN" altLang="en-US"/>
              <a:t> 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A7CB-C144-4E4A-AE00-B5B097E74D1C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6157913" y="1651000"/>
            <a:ext cx="2667000" cy="485775"/>
          </a:xfrm>
          <a:prstGeom prst="rect">
            <a:avLst/>
          </a:prstGeom>
          <a:solidFill>
            <a:srgbClr val="0000FF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FFFF00"/>
                </a:solidFill>
                <a:latin typeface="Times New Roman" pitchFamily="18" charset="0"/>
              </a:rPr>
              <a:t>20</a:t>
            </a:r>
            <a:r>
              <a:rPr kumimoji="1" lang="zh-CN" altLang="en-US" sz="2400" b="1">
                <a:solidFill>
                  <a:srgbClr val="FFFF00"/>
                </a:solidFill>
                <a:latin typeface="宋体" pitchFamily="2" charset="-122"/>
              </a:rPr>
              <a:t>世纪</a:t>
            </a:r>
            <a:r>
              <a:rPr kumimoji="1" lang="en-US" altLang="zh-CN" sz="2400" b="1">
                <a:solidFill>
                  <a:srgbClr val="FFFF00"/>
                </a:solidFill>
                <a:latin typeface="Times New Roman" pitchFamily="18" charset="0"/>
              </a:rPr>
              <a:t>60</a:t>
            </a:r>
            <a:r>
              <a:rPr kumimoji="1" lang="zh-CN" altLang="en-US" sz="2400" b="1">
                <a:solidFill>
                  <a:srgbClr val="FFFF00"/>
                </a:solidFill>
                <a:latin typeface="宋体" pitchFamily="2" charset="-122"/>
              </a:rPr>
              <a:t>年代中期</a:t>
            </a:r>
            <a:r>
              <a:rPr kumimoji="1" lang="zh-CN" altLang="en-US" sz="240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1143000" y="2359025"/>
            <a:ext cx="6858000" cy="244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v"/>
            </a:pPr>
            <a:r>
              <a:rPr kumimoji="1" lang="zh-CN" altLang="en-US" sz="2800" b="1">
                <a:solidFill>
                  <a:srgbClr val="000000"/>
                </a:solidFill>
                <a:latin typeface="宋体" pitchFamily="2" charset="-122"/>
              </a:rPr>
              <a:t>用户提交的作业事先存放在外存上，形成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/>
              </a:rPr>
              <a:t>“</a:t>
            </a:r>
            <a:r>
              <a:rPr kumimoji="1" lang="zh-CN" altLang="en-US" sz="2800" b="1">
                <a:solidFill>
                  <a:srgbClr val="000000"/>
                </a:solidFill>
                <a:latin typeface="宋体" pitchFamily="2" charset="-122"/>
              </a:rPr>
              <a:t>后备队列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/>
              </a:rPr>
              <a:t>”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v"/>
            </a:pPr>
            <a:r>
              <a:rPr kumimoji="1" lang="zh-CN" altLang="en-US" sz="2800" b="1">
                <a:solidFill>
                  <a:srgbClr val="000000"/>
                </a:solidFill>
                <a:latin typeface="宋体" pitchFamily="2" charset="-122"/>
              </a:rPr>
              <a:t>作业调度程序按一定算法从后备队列中选择若干作业调入内存，使它们共享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</a:rPr>
              <a:t>CPU</a:t>
            </a:r>
            <a:r>
              <a:rPr kumimoji="1" lang="zh-CN" altLang="en-US" sz="2800" b="1">
                <a:solidFill>
                  <a:srgbClr val="000000"/>
                </a:solidFill>
                <a:latin typeface="宋体" pitchFamily="2" charset="-122"/>
              </a:rPr>
              <a:t>和系统中的各种资源。</a:t>
            </a:r>
            <a:r>
              <a:rPr kumimoji="1" lang="zh-CN" altLang="en-US" sz="240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998147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1407-4BC8-4624-A7AE-67D68ED728C9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685800" y="768350"/>
            <a:ext cx="6934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4000" b="1">
                <a:solidFill>
                  <a:srgbClr val="333399"/>
                </a:solidFill>
                <a:latin typeface="黑体" pitchFamily="2" charset="-122"/>
                <a:ea typeface="黑体" pitchFamily="2" charset="-122"/>
              </a:rPr>
              <a:t>多道批处理系统的特征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381000" y="1766888"/>
            <a:ext cx="23272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333399"/>
                </a:solidFill>
                <a:latin typeface="宋体" pitchFamily="2" charset="-122"/>
              </a:rPr>
              <a:t>(</a:t>
            </a:r>
            <a:r>
              <a:rPr kumimoji="1" lang="en-US" altLang="zh-CN" sz="2800" b="1">
                <a:solidFill>
                  <a:srgbClr val="333399"/>
                </a:solidFill>
                <a:latin typeface="Times New Roman" pitchFamily="18" charset="0"/>
              </a:rPr>
              <a:t>1</a:t>
            </a:r>
            <a:r>
              <a:rPr kumimoji="1" lang="en-US" altLang="zh-CN" sz="2800" b="1">
                <a:solidFill>
                  <a:srgbClr val="333399"/>
                </a:solidFill>
                <a:latin typeface="宋体" pitchFamily="2" charset="-122"/>
              </a:rPr>
              <a:t>)</a:t>
            </a:r>
            <a:r>
              <a:rPr kumimoji="1" lang="en-US" altLang="zh-CN" sz="2800" b="1">
                <a:solidFill>
                  <a:srgbClr val="333399"/>
                </a:solidFill>
                <a:latin typeface="Times New Roman" pitchFamily="18" charset="0"/>
              </a:rPr>
              <a:t> </a:t>
            </a:r>
            <a:r>
              <a:rPr kumimoji="1" lang="zh-CN" altLang="en-US" sz="2800" b="1">
                <a:solidFill>
                  <a:srgbClr val="333399"/>
                </a:solidFill>
                <a:latin typeface="黑体" pitchFamily="2" charset="-122"/>
                <a:ea typeface="黑体" pitchFamily="2" charset="-122"/>
              </a:rPr>
              <a:t>多道性</a:t>
            </a:r>
            <a:r>
              <a:rPr kumimoji="1" lang="zh-CN" altLang="en-US" sz="2800" b="1">
                <a:solidFill>
                  <a:srgbClr val="333399"/>
                </a:solidFill>
                <a:latin typeface="宋体" pitchFamily="2" charset="-122"/>
              </a:rPr>
              <a:t>：</a:t>
            </a:r>
            <a:r>
              <a:rPr kumimoji="1" lang="zh-CN" altLang="en-US" sz="2400">
                <a:solidFill>
                  <a:srgbClr val="333399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2768600" y="1746250"/>
            <a:ext cx="58674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0000"/>
                </a:solidFill>
                <a:latin typeface="宋体" pitchFamily="2" charset="-122"/>
              </a:rPr>
              <a:t>多道程序在内存中并发执行。提高了资源利用率和系统吞吐量。</a:t>
            </a:r>
            <a:r>
              <a:rPr kumimoji="1" lang="zh-CN" altLang="en-US" sz="240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381000" y="2897188"/>
            <a:ext cx="2362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333399"/>
                </a:solidFill>
                <a:latin typeface="宋体" pitchFamily="2" charset="-122"/>
              </a:rPr>
              <a:t>(</a:t>
            </a:r>
            <a:r>
              <a:rPr kumimoji="1" lang="en-US" altLang="zh-CN" sz="2800" b="1">
                <a:solidFill>
                  <a:srgbClr val="333399"/>
                </a:solidFill>
                <a:latin typeface="Times New Roman" pitchFamily="18" charset="0"/>
              </a:rPr>
              <a:t>2</a:t>
            </a:r>
            <a:r>
              <a:rPr kumimoji="1" lang="en-US" altLang="zh-CN" sz="2800" b="1">
                <a:solidFill>
                  <a:srgbClr val="333399"/>
                </a:solidFill>
                <a:latin typeface="宋体" pitchFamily="2" charset="-122"/>
              </a:rPr>
              <a:t>)</a:t>
            </a:r>
            <a:r>
              <a:rPr kumimoji="1" lang="en-US" altLang="zh-CN" sz="2800" b="1">
                <a:solidFill>
                  <a:srgbClr val="333399"/>
                </a:solidFill>
                <a:latin typeface="Times New Roman" pitchFamily="18" charset="0"/>
              </a:rPr>
              <a:t> </a:t>
            </a:r>
            <a:r>
              <a:rPr kumimoji="1" lang="zh-CN" altLang="en-US" sz="2800" b="1">
                <a:solidFill>
                  <a:srgbClr val="333399"/>
                </a:solidFill>
                <a:latin typeface="黑体" pitchFamily="2" charset="-122"/>
                <a:ea typeface="黑体" pitchFamily="2" charset="-122"/>
              </a:rPr>
              <a:t>无序性</a:t>
            </a:r>
            <a:r>
              <a:rPr kumimoji="1" lang="zh-CN" altLang="en-US" sz="2800" b="1">
                <a:solidFill>
                  <a:srgbClr val="333399"/>
                </a:solidFill>
                <a:latin typeface="宋体" pitchFamily="2" charset="-122"/>
              </a:rPr>
              <a:t>：</a:t>
            </a:r>
            <a:r>
              <a:rPr kumimoji="1" lang="zh-CN" altLang="en-US" sz="2400">
                <a:solidFill>
                  <a:srgbClr val="333399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2819400" y="2844800"/>
            <a:ext cx="5410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0000"/>
                </a:solidFill>
                <a:latin typeface="宋体" pitchFamily="2" charset="-122"/>
              </a:rPr>
              <a:t>先进入内存的作业可能后完成；后进入内存的作业可能先完成。</a:t>
            </a:r>
            <a:r>
              <a:rPr kumimoji="1" lang="zh-CN" altLang="en-US" sz="240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23560" name="Text Box 8"/>
          <p:cNvSpPr txBox="1">
            <a:spLocks noChangeArrowheads="1"/>
          </p:cNvSpPr>
          <p:nvPr/>
        </p:nvSpPr>
        <p:spPr bwMode="auto">
          <a:xfrm>
            <a:off x="381000" y="3975100"/>
            <a:ext cx="2362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333399"/>
                </a:solidFill>
                <a:latin typeface="宋体" pitchFamily="2" charset="-122"/>
              </a:rPr>
              <a:t>(</a:t>
            </a:r>
            <a:r>
              <a:rPr kumimoji="1" lang="en-US" altLang="zh-CN" sz="2800" b="1">
                <a:solidFill>
                  <a:srgbClr val="333399"/>
                </a:solidFill>
                <a:latin typeface="Times New Roman" pitchFamily="18" charset="0"/>
              </a:rPr>
              <a:t>3</a:t>
            </a:r>
            <a:r>
              <a:rPr kumimoji="1" lang="en-US" altLang="zh-CN" sz="2800" b="1">
                <a:solidFill>
                  <a:srgbClr val="333399"/>
                </a:solidFill>
                <a:latin typeface="宋体" pitchFamily="2" charset="-122"/>
              </a:rPr>
              <a:t>)</a:t>
            </a:r>
            <a:r>
              <a:rPr kumimoji="1" lang="en-US" altLang="zh-CN" sz="2800" b="1">
                <a:solidFill>
                  <a:srgbClr val="333399"/>
                </a:solidFill>
                <a:latin typeface="Times New Roman" pitchFamily="18" charset="0"/>
              </a:rPr>
              <a:t> </a:t>
            </a:r>
            <a:r>
              <a:rPr kumimoji="1" lang="zh-CN" altLang="en-US" sz="2800" b="1">
                <a:solidFill>
                  <a:srgbClr val="333399"/>
                </a:solidFill>
                <a:latin typeface="黑体" pitchFamily="2" charset="-122"/>
                <a:ea typeface="黑体" pitchFamily="2" charset="-122"/>
              </a:rPr>
              <a:t>调度性</a:t>
            </a:r>
            <a:r>
              <a:rPr kumimoji="1" lang="zh-CN" altLang="en-US" sz="2800" b="1">
                <a:solidFill>
                  <a:srgbClr val="333399"/>
                </a:solidFill>
                <a:latin typeface="宋体" pitchFamily="2" charset="-122"/>
              </a:rPr>
              <a:t>：</a:t>
            </a:r>
            <a:r>
              <a:rPr kumimoji="1" lang="zh-CN" altLang="en-US" sz="2400">
                <a:solidFill>
                  <a:srgbClr val="333399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23561" name="Text Box 9"/>
          <p:cNvSpPr txBox="1">
            <a:spLocks noChangeArrowheads="1"/>
          </p:cNvSpPr>
          <p:nvPr/>
        </p:nvSpPr>
        <p:spPr bwMode="auto">
          <a:xfrm>
            <a:off x="2819400" y="3937000"/>
            <a:ext cx="53340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0000"/>
                </a:solidFill>
                <a:latin typeface="宋体" pitchFamily="2" charset="-122"/>
              </a:rPr>
              <a:t>作业从提交到完成，需经过两种调度：</a:t>
            </a:r>
            <a:r>
              <a:rPr kumimoji="1" lang="zh-CN" altLang="en-US" sz="2800" b="1">
                <a:solidFill>
                  <a:srgbClr val="333399"/>
                </a:solidFill>
                <a:latin typeface="黑体" pitchFamily="2" charset="-122"/>
                <a:ea typeface="黑体" pitchFamily="2" charset="-122"/>
              </a:rPr>
              <a:t>作业调度</a:t>
            </a:r>
            <a:r>
              <a:rPr kumimoji="1" lang="zh-CN" altLang="en-US" sz="2800" b="1">
                <a:solidFill>
                  <a:srgbClr val="000000"/>
                </a:solidFill>
                <a:latin typeface="宋体" pitchFamily="2" charset="-122"/>
              </a:rPr>
              <a:t>和</a:t>
            </a:r>
            <a:r>
              <a:rPr kumimoji="1" lang="zh-CN" altLang="en-US" sz="2800" b="1">
                <a:solidFill>
                  <a:srgbClr val="333399"/>
                </a:solidFill>
                <a:latin typeface="黑体" pitchFamily="2" charset="-122"/>
                <a:ea typeface="黑体" pitchFamily="2" charset="-122"/>
              </a:rPr>
              <a:t>进程调度</a:t>
            </a:r>
            <a:r>
              <a:rPr kumimoji="1" lang="zh-CN" altLang="en-US" sz="2800" b="1">
                <a:solidFill>
                  <a:srgbClr val="000000"/>
                </a:solidFill>
                <a:latin typeface="宋体" pitchFamily="2" charset="-122"/>
              </a:rPr>
              <a:t>。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919414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0745D-BB98-42C8-9F0A-3F9734BB81A3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304800" y="2209800"/>
            <a:ext cx="6096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SzPct val="85000"/>
              <a:buFontTx/>
              <a:buBlip>
                <a:blip r:embed="rId3"/>
              </a:buBlip>
            </a:pPr>
            <a:r>
              <a:rPr kumimoji="1" lang="zh-CN" altLang="en-US" sz="3600" b="1">
                <a:solidFill>
                  <a:srgbClr val="000000"/>
                </a:solidFill>
                <a:latin typeface="宋体" pitchFamily="2" charset="-122"/>
              </a:rPr>
              <a:t>多道批处理系统的优缺点：</a:t>
            </a:r>
            <a:r>
              <a:rPr kumimoji="1" lang="zh-CN" altLang="en-US" sz="3200" b="1">
                <a:solidFill>
                  <a:srgbClr val="000000"/>
                </a:solidFill>
                <a:latin typeface="宋体" pitchFamily="2" charset="-122"/>
              </a:rPr>
              <a:t>  </a:t>
            </a: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381000" y="3367088"/>
            <a:ext cx="3429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rIns="18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0000"/>
                </a:solidFill>
                <a:latin typeface="宋体" pitchFamily="2" charset="-122"/>
              </a:rPr>
              <a:t>（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kumimoji="1" lang="zh-CN" altLang="en-US" sz="2800" b="1">
                <a:solidFill>
                  <a:srgbClr val="000000"/>
                </a:solidFill>
                <a:latin typeface="宋体" pitchFamily="2" charset="-122"/>
              </a:rPr>
              <a:t>）资源利用率高。</a:t>
            </a:r>
            <a:r>
              <a:rPr kumimoji="1" lang="zh-CN" altLang="en-US" sz="240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381000" y="4052888"/>
            <a:ext cx="3429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rIns="18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0000"/>
                </a:solidFill>
                <a:latin typeface="宋体" pitchFamily="2" charset="-122"/>
              </a:rPr>
              <a:t>（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kumimoji="1" lang="zh-CN" altLang="en-US" sz="2800" b="1">
                <a:solidFill>
                  <a:srgbClr val="000000"/>
                </a:solidFill>
                <a:latin typeface="宋体" pitchFamily="2" charset="-122"/>
              </a:rPr>
              <a:t>）系统吞吐量大。 </a:t>
            </a:r>
          </a:p>
        </p:txBody>
      </p:sp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381000" y="4814888"/>
            <a:ext cx="3871913" cy="519112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rIns="18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3300"/>
                </a:solidFill>
                <a:latin typeface="宋体" pitchFamily="2" charset="-122"/>
              </a:rPr>
              <a:t>（</a:t>
            </a:r>
            <a:r>
              <a:rPr kumimoji="1" lang="en-US" altLang="zh-CN" sz="2800" b="1">
                <a:solidFill>
                  <a:srgbClr val="FF3300"/>
                </a:solidFill>
                <a:latin typeface="Times New Roman" pitchFamily="18" charset="0"/>
              </a:rPr>
              <a:t>3</a:t>
            </a:r>
            <a:r>
              <a:rPr kumimoji="1" lang="zh-CN" altLang="en-US" sz="2800" b="1">
                <a:solidFill>
                  <a:srgbClr val="FF3300"/>
                </a:solidFill>
                <a:latin typeface="宋体" pitchFamily="2" charset="-122"/>
              </a:rPr>
              <a:t>）平均周转时间长。</a:t>
            </a:r>
            <a:r>
              <a:rPr kumimoji="1" lang="zh-CN" altLang="en-US" sz="2800" b="1">
                <a:solidFill>
                  <a:srgbClr val="FFFF00"/>
                </a:solidFill>
                <a:latin typeface="宋体" pitchFamily="2" charset="-122"/>
              </a:rPr>
              <a:t> </a:t>
            </a:r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457200" y="5562600"/>
            <a:ext cx="3276600" cy="528638"/>
          </a:xfrm>
          <a:prstGeom prst="rect">
            <a:avLst/>
          </a:prstGeom>
          <a:solidFill>
            <a:srgbClr val="CCCCFF"/>
          </a:solidFill>
          <a:ln w="9525">
            <a:solidFill>
              <a:srgbClr val="99CC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3300"/>
                </a:solidFill>
                <a:latin typeface="宋体" pitchFamily="2" charset="-122"/>
              </a:rPr>
              <a:t>（</a:t>
            </a:r>
            <a:r>
              <a:rPr kumimoji="1" lang="en-US" altLang="zh-CN" sz="2800" b="1">
                <a:solidFill>
                  <a:srgbClr val="FF3300"/>
                </a:solidFill>
                <a:latin typeface="宋体" pitchFamily="2" charset="-122"/>
              </a:rPr>
              <a:t>4</a:t>
            </a:r>
            <a:r>
              <a:rPr kumimoji="1" lang="zh-CN" altLang="en-US" sz="2800" b="1">
                <a:solidFill>
                  <a:srgbClr val="FF3300"/>
                </a:solidFill>
                <a:latin typeface="宋体" pitchFamily="2" charset="-122"/>
              </a:rPr>
              <a:t>）无交互能力。</a:t>
            </a:r>
            <a:r>
              <a:rPr kumimoji="1" lang="zh-CN" altLang="en-US" sz="2800" b="1">
                <a:solidFill>
                  <a:srgbClr val="FFFF00"/>
                </a:solidFill>
                <a:latin typeface="宋体" pitchFamily="2" charset="-122"/>
              </a:rPr>
              <a:t> </a:t>
            </a:r>
          </a:p>
        </p:txBody>
      </p:sp>
      <p:sp>
        <p:nvSpPr>
          <p:cNvPr id="24584" name="AutoShape 8"/>
          <p:cNvSpPr>
            <a:spLocks noChangeArrowheads="1"/>
          </p:cNvSpPr>
          <p:nvPr/>
        </p:nvSpPr>
        <p:spPr bwMode="auto">
          <a:xfrm>
            <a:off x="4191000" y="3505200"/>
            <a:ext cx="4724400" cy="1219200"/>
          </a:xfrm>
          <a:prstGeom prst="wedgeRoundRectCallout">
            <a:avLst>
              <a:gd name="adj1" fmla="val -60486"/>
              <a:gd name="adj2" fmla="val 19139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" rIns="1800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00FF"/>
                </a:solidFill>
                <a:latin typeface="宋体" pitchFamily="2" charset="-122"/>
              </a:rPr>
              <a:t>系统吞吐量是指系统在单位时间内所完成的总工作量。</a:t>
            </a:r>
            <a:r>
              <a:rPr kumimoji="1" lang="zh-CN" altLang="en-US" sz="240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24585" name="AutoShape 9"/>
          <p:cNvSpPr>
            <a:spLocks noChangeArrowheads="1"/>
          </p:cNvSpPr>
          <p:nvPr/>
        </p:nvSpPr>
        <p:spPr bwMode="auto">
          <a:xfrm>
            <a:off x="4499992" y="3717032"/>
            <a:ext cx="4644008" cy="1797943"/>
          </a:xfrm>
          <a:prstGeom prst="wedgeRectCallout">
            <a:avLst>
              <a:gd name="adj1" fmla="val -56609"/>
              <a:gd name="adj2" fmla="val 27217"/>
            </a:avLst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" rIns="1800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作业周转时间是指从作业进入系统（提交）开始，直至它完成并退出系统为止所经历的时间</a:t>
            </a:r>
            <a:r>
              <a:rPr kumimoji="1" lang="zh-CN" altLang="en-US" sz="2800" b="1" dirty="0">
                <a:solidFill>
                  <a:srgbClr val="151AF3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r>
              <a:rPr kumimoji="1" lang="zh-CN" altLang="en-US" sz="2400" b="1" dirty="0">
                <a:solidFill>
                  <a:srgbClr val="151AF3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24586" name="AutoShape 10"/>
          <p:cNvSpPr>
            <a:spLocks noChangeArrowheads="1"/>
          </p:cNvSpPr>
          <p:nvPr/>
        </p:nvSpPr>
        <p:spPr bwMode="auto">
          <a:xfrm>
            <a:off x="4191000" y="5257800"/>
            <a:ext cx="4495800" cy="1143000"/>
          </a:xfrm>
          <a:prstGeom prst="wedgeEllipseCallout">
            <a:avLst>
              <a:gd name="adj1" fmla="val -66630"/>
              <a:gd name="adj2" fmla="val 4861"/>
            </a:avLst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" rIns="1800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FF"/>
                </a:solidFill>
                <a:latin typeface="宋体" pitchFamily="2" charset="-122"/>
              </a:rPr>
              <a:t>对修改和调试程序极不方便。</a:t>
            </a:r>
            <a:r>
              <a:rPr kumimoji="1" lang="zh-CN" altLang="en-US" sz="2400" dirty="0">
                <a:solidFill>
                  <a:srgbClr val="0000FF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635000" y="400050"/>
            <a:ext cx="6858000" cy="762000"/>
          </a:xfrm>
          <a:prstGeom prst="rect">
            <a:avLst/>
          </a:prstGeom>
        </p:spPr>
        <p:txBody>
          <a:bodyPr/>
          <a:lstStyle>
            <a:lvl1pPr algn="ctr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0" hangingPunct="1">
              <a:defRPr kumimoji="0">
                <a:solidFill>
                  <a:schemeClr val="tx2"/>
                </a:solidFill>
              </a:defRPr>
            </a:lvl2pPr>
            <a:lvl3pPr eaLnBrk="1" latinLnBrk="0" hangingPunct="1">
              <a:defRPr kumimoji="0">
                <a:solidFill>
                  <a:schemeClr val="tx2"/>
                </a:solidFill>
              </a:defRPr>
            </a:lvl3pPr>
            <a:lvl4pPr eaLnBrk="1" latinLnBrk="0" hangingPunct="1">
              <a:defRPr kumimoji="0">
                <a:solidFill>
                  <a:schemeClr val="tx2"/>
                </a:solidFill>
              </a:defRPr>
            </a:lvl4pPr>
            <a:lvl5pPr eaLnBrk="1" latinLnBrk="0" hangingPunct="1">
              <a:defRPr kumimoji="0">
                <a:solidFill>
                  <a:schemeClr val="tx2"/>
                </a:solidFill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en-US" altLang="zh-CN">
                <a:latin typeface="Times New Roman" pitchFamily="18" charset="0"/>
                <a:ea typeface="黑体" pitchFamily="2" charset="-122"/>
              </a:rPr>
              <a:t>1.2.3  </a:t>
            </a:r>
            <a:r>
              <a:rPr lang="zh-CN" altLang="en-US">
                <a:latin typeface="Times New Roman" pitchFamily="18" charset="0"/>
                <a:ea typeface="黑体" pitchFamily="2" charset="-122"/>
              </a:rPr>
              <a:t>多道批处理系统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5274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0" grpId="0" autoUpdateAnimBg="0"/>
      <p:bldP spid="24581" grpId="0" autoUpdateAnimBg="0"/>
      <p:bldP spid="24582" grpId="0" animBg="1" autoUpdateAnimBg="0"/>
      <p:bldP spid="24583" grpId="0" animBg="1" autoUpdateAnimBg="0"/>
      <p:bldP spid="24584" grpId="0" animBg="1" autoUpdateAnimBg="0"/>
      <p:bldP spid="24585" grpId="0" animBg="1" autoUpdateAnimBg="0"/>
      <p:bldP spid="24586" grpId="0" animBg="1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E9F1-D862-491E-A315-D48D640AD15C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685800" y="838200"/>
            <a:ext cx="754697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4400">
                <a:solidFill>
                  <a:srgbClr val="333399"/>
                </a:solidFill>
                <a:latin typeface="Arial Black" pitchFamily="34" charset="0"/>
              </a:rPr>
              <a:t>1.2.3  </a:t>
            </a:r>
            <a:r>
              <a:rPr kumimoji="1" lang="zh-CN" altLang="en-US" sz="4400" b="1">
                <a:solidFill>
                  <a:srgbClr val="333399"/>
                </a:solidFill>
                <a:latin typeface="黑体" pitchFamily="2" charset="-122"/>
                <a:ea typeface="黑体" pitchFamily="2" charset="-122"/>
              </a:rPr>
              <a:t>多道批处理系统</a:t>
            </a:r>
            <a:r>
              <a:rPr kumimoji="1" lang="en-US" altLang="zh-CN" sz="4400" b="1">
                <a:solidFill>
                  <a:srgbClr val="333399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kumimoji="1" lang="zh-CN" altLang="en-US" sz="4400" b="1">
                <a:solidFill>
                  <a:srgbClr val="333399"/>
                </a:solidFill>
                <a:latin typeface="黑体" pitchFamily="2" charset="-122"/>
                <a:ea typeface="黑体" pitchFamily="2" charset="-122"/>
              </a:rPr>
              <a:t>续</a:t>
            </a:r>
            <a:r>
              <a:rPr kumimoji="1" lang="en-US" altLang="zh-CN" sz="4400" b="1">
                <a:solidFill>
                  <a:srgbClr val="333399"/>
                </a:solidFill>
                <a:latin typeface="黑体" pitchFamily="2" charset="-122"/>
                <a:ea typeface="黑体" pitchFamily="2" charset="-122"/>
              </a:rPr>
              <a:t>)</a:t>
            </a:r>
            <a:r>
              <a:rPr kumimoji="1" lang="en-US" altLang="zh-CN" sz="4400">
                <a:solidFill>
                  <a:srgbClr val="333399"/>
                </a:solidFill>
                <a:latin typeface="Arial Black" pitchFamily="34" charset="0"/>
              </a:rPr>
              <a:t> </a:t>
            </a: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381000" y="2362200"/>
            <a:ext cx="7086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SzPct val="85000"/>
              <a:buFontTx/>
              <a:buBlip>
                <a:blip r:embed="rId3"/>
              </a:buBlip>
            </a:pPr>
            <a:r>
              <a:rPr kumimoji="1" lang="zh-CN" altLang="en-US" sz="3600" b="1">
                <a:solidFill>
                  <a:srgbClr val="000000"/>
                </a:solidFill>
                <a:latin typeface="宋体" pitchFamily="2" charset="-122"/>
              </a:rPr>
              <a:t>多道批处理系统需要解决的问题 </a:t>
            </a: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1676400" y="3367088"/>
            <a:ext cx="4267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latin typeface="宋体" pitchFamily="2" charset="-122"/>
              </a:rPr>
              <a:t>（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kumimoji="1" lang="zh-CN" altLang="en-US" sz="2800" b="1" dirty="0">
                <a:solidFill>
                  <a:srgbClr val="000000"/>
                </a:solidFill>
                <a:latin typeface="宋体" pitchFamily="2" charset="-122"/>
              </a:rPr>
              <a:t>）处理机争用问题。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1676400" y="3900488"/>
            <a:ext cx="555989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latin typeface="宋体" pitchFamily="2" charset="-122"/>
              </a:rPr>
              <a:t>（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kumimoji="1" lang="zh-CN" altLang="en-US" sz="2800" b="1" dirty="0">
                <a:solidFill>
                  <a:srgbClr val="000000"/>
                </a:solidFill>
                <a:latin typeface="宋体" pitchFamily="2" charset="-122"/>
              </a:rPr>
              <a:t>）内存分配和保护问题。 </a:t>
            </a:r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1676400" y="4357688"/>
            <a:ext cx="58197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latin typeface="宋体" pitchFamily="2" charset="-122"/>
              </a:rPr>
              <a:t>（</a:t>
            </a:r>
            <a:r>
              <a:rPr kumimoji="1" lang="en-US" altLang="zh-CN" sz="2800" b="1" dirty="0">
                <a:solidFill>
                  <a:srgbClr val="000000"/>
                </a:solidFill>
                <a:latin typeface="宋体" pitchFamily="2" charset="-122"/>
              </a:rPr>
              <a:t>3</a:t>
            </a:r>
            <a:r>
              <a:rPr kumimoji="1" lang="zh-CN" altLang="en-US" sz="2800" b="1" dirty="0">
                <a:solidFill>
                  <a:srgbClr val="000000"/>
                </a:solidFill>
                <a:latin typeface="宋体" pitchFamily="2" charset="-122"/>
              </a:rPr>
              <a:t>）</a:t>
            </a:r>
            <a:r>
              <a:rPr kumimoji="1" lang="en-US" altLang="zh-CN" sz="2800" b="1" dirty="0">
                <a:solidFill>
                  <a:srgbClr val="000000"/>
                </a:solidFill>
                <a:latin typeface="宋体" pitchFamily="2" charset="-122"/>
              </a:rPr>
              <a:t>I/O</a:t>
            </a:r>
            <a:r>
              <a:rPr kumimoji="1" lang="zh-CN" altLang="en-US" sz="2800" b="1" dirty="0">
                <a:solidFill>
                  <a:srgbClr val="000000"/>
                </a:solidFill>
                <a:latin typeface="宋体" pitchFamily="2" charset="-122"/>
              </a:rPr>
              <a:t>设备分配问题。 </a:t>
            </a:r>
          </a:p>
        </p:txBody>
      </p:sp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1676400" y="4814888"/>
            <a:ext cx="570391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latin typeface="宋体" pitchFamily="2" charset="-122"/>
              </a:rPr>
              <a:t>（</a:t>
            </a:r>
            <a:r>
              <a:rPr kumimoji="1" lang="en-US" altLang="zh-CN" sz="2800" b="1" dirty="0">
                <a:solidFill>
                  <a:srgbClr val="000000"/>
                </a:solidFill>
                <a:latin typeface="宋体" pitchFamily="2" charset="-122"/>
              </a:rPr>
              <a:t>4</a:t>
            </a:r>
            <a:r>
              <a:rPr kumimoji="1" lang="zh-CN" altLang="en-US" sz="2800" b="1" dirty="0">
                <a:solidFill>
                  <a:srgbClr val="000000"/>
                </a:solidFill>
                <a:latin typeface="宋体" pitchFamily="2" charset="-122"/>
              </a:rPr>
              <a:t>）文件的组织和管理问题。 </a:t>
            </a:r>
          </a:p>
        </p:txBody>
      </p:sp>
      <p:sp>
        <p:nvSpPr>
          <p:cNvPr id="25608" name="Text Box 8"/>
          <p:cNvSpPr txBox="1">
            <a:spLocks noChangeArrowheads="1"/>
          </p:cNvSpPr>
          <p:nvPr/>
        </p:nvSpPr>
        <p:spPr bwMode="auto">
          <a:xfrm>
            <a:off x="1676400" y="5348288"/>
            <a:ext cx="4983832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latin typeface="宋体" pitchFamily="2" charset="-122"/>
              </a:rPr>
              <a:t>（</a:t>
            </a:r>
            <a:r>
              <a:rPr kumimoji="1" lang="en-US" altLang="zh-CN" sz="2800" b="1" dirty="0">
                <a:solidFill>
                  <a:srgbClr val="000000"/>
                </a:solidFill>
                <a:latin typeface="宋体" pitchFamily="2" charset="-122"/>
              </a:rPr>
              <a:t>5</a:t>
            </a:r>
            <a:r>
              <a:rPr kumimoji="1" lang="zh-CN" altLang="en-US" sz="2800" b="1" dirty="0">
                <a:solidFill>
                  <a:srgbClr val="000000"/>
                </a:solidFill>
                <a:latin typeface="宋体" pitchFamily="2" charset="-122"/>
              </a:rPr>
              <a:t>）作业管理问题。</a:t>
            </a:r>
            <a:endParaRPr kumimoji="1" lang="en-US" altLang="zh-CN" sz="2800" b="1" dirty="0">
              <a:solidFill>
                <a:srgbClr val="000000"/>
              </a:solidFill>
              <a:latin typeface="宋体" pitchFamily="2" charset="-122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latin typeface="宋体" pitchFamily="2" charset="-122"/>
              </a:rPr>
              <a:t>（</a:t>
            </a:r>
            <a:r>
              <a:rPr kumimoji="1" lang="en-US" altLang="zh-CN" sz="2800" b="1" dirty="0">
                <a:solidFill>
                  <a:srgbClr val="000000"/>
                </a:solidFill>
                <a:latin typeface="宋体" pitchFamily="2" charset="-122"/>
              </a:rPr>
              <a:t>6</a:t>
            </a:r>
            <a:r>
              <a:rPr kumimoji="1" lang="zh-CN" altLang="en-US" sz="2800" b="1" dirty="0">
                <a:solidFill>
                  <a:srgbClr val="000000"/>
                </a:solidFill>
                <a:latin typeface="宋体" pitchFamily="2" charset="-122"/>
              </a:rPr>
              <a:t>）用户与系统的接口问题</a:t>
            </a:r>
          </a:p>
        </p:txBody>
      </p:sp>
    </p:spTree>
    <p:extLst>
      <p:ext uri="{BB962C8B-B14F-4D97-AF65-F5344CB8AC3E}">
        <p14:creationId xmlns:p14="http://schemas.microsoft.com/office/powerpoint/2010/main" val="23103131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3475" y="388938"/>
            <a:ext cx="6429375" cy="936625"/>
          </a:xfrm>
        </p:spPr>
        <p:txBody>
          <a:bodyPr/>
          <a:lstStyle/>
          <a:p>
            <a:r>
              <a:rPr lang="en-US" altLang="zh-CN">
                <a:latin typeface="Times New Roman" pitchFamily="18" charset="0"/>
                <a:ea typeface="黑体" pitchFamily="2" charset="-122"/>
              </a:rPr>
              <a:t>1.2.4  </a:t>
            </a:r>
            <a:r>
              <a:rPr lang="zh-CN" altLang="en-US">
                <a:latin typeface="Times New Roman" pitchFamily="18" charset="0"/>
                <a:ea typeface="黑体" pitchFamily="2" charset="-122"/>
              </a:rPr>
              <a:t>分时系统</a:t>
            </a:r>
            <a:r>
              <a:rPr lang="zh-CN" altLang="en-US"/>
              <a:t> 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846138" y="1812925"/>
            <a:ext cx="7839075" cy="2776538"/>
          </a:xfrm>
        </p:spPr>
        <p:txBody>
          <a:bodyPr/>
          <a:lstStyle/>
          <a:p>
            <a:r>
              <a:rPr lang="zh-CN" altLang="en-US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分时系统</a:t>
            </a:r>
            <a:r>
              <a:rPr lang="en-US" altLang="zh-CN">
                <a:latin typeface="Times New Roman"/>
              </a:rPr>
              <a:t>——</a:t>
            </a:r>
            <a:r>
              <a:rPr lang="zh-CN" altLang="en-US">
                <a:latin typeface="宋体" pitchFamily="2" charset="-122"/>
              </a:rPr>
              <a:t>是指在一台主机上连接多个带有显示器和键盘的</a:t>
            </a:r>
            <a:r>
              <a:rPr lang="zh-CN" altLang="en-US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终端</a:t>
            </a:r>
            <a:r>
              <a:rPr lang="zh-CN" altLang="en-US">
                <a:latin typeface="宋体" pitchFamily="2" charset="-122"/>
              </a:rPr>
              <a:t>，同时允许多个用户通过自己的终端，以交互方式使用计算机，共享主机中的资源。</a:t>
            </a:r>
            <a:r>
              <a:rPr lang="zh-CN" altLang="en-US"/>
              <a:t> 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D7B69-F027-4558-B1EC-33153FD69164}" type="slidenum">
              <a:rPr lang="en-US" altLang="zh-CN"/>
              <a:pPr/>
              <a:t>29</a:t>
            </a:fld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236" y="3939880"/>
            <a:ext cx="3923928" cy="2744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168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50838"/>
            <a:ext cx="7772400" cy="1162050"/>
          </a:xfrm>
        </p:spPr>
        <p:txBody>
          <a:bodyPr/>
          <a:lstStyle/>
          <a:p>
            <a:r>
              <a:rPr lang="zh-CN" altLang="en-US" sz="4800" b="1" dirty="0"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altLang="zh-CN" sz="4800" b="1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4800" b="1" dirty="0">
                <a:latin typeface="楷体_GB2312" pitchFamily="49" charset="-122"/>
                <a:ea typeface="楷体_GB2312" pitchFamily="49" charset="-122"/>
              </a:rPr>
              <a:t>章  操作系统引论</a:t>
            </a:r>
            <a:r>
              <a:rPr lang="zh-CN" altLang="en-US" b="1" dirty="0"/>
              <a:t> 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D0133-8987-443D-8D79-6A44AAE6C061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1238250" y="2392363"/>
            <a:ext cx="6308725" cy="301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fontAlgn="base">
              <a:spcBef>
                <a:spcPct val="25000"/>
              </a:spcBef>
              <a:spcAft>
                <a:spcPct val="0"/>
              </a:spcAft>
              <a:buSzPct val="85000"/>
            </a:pPr>
            <a:r>
              <a:rPr kumimoji="1" lang="en-US" altLang="zh-CN" sz="3200" b="1" dirty="0">
                <a:solidFill>
                  <a:srgbClr val="333399"/>
                </a:solidFill>
                <a:latin typeface="Times New Roman" pitchFamily="18" charset="0"/>
              </a:rPr>
              <a:t>1.1   OS</a:t>
            </a:r>
            <a:r>
              <a:rPr kumimoji="1" lang="zh-CN" altLang="en-US" sz="3200" b="1" dirty="0">
                <a:solidFill>
                  <a:srgbClr val="333399"/>
                </a:solidFill>
                <a:latin typeface="Times New Roman" pitchFamily="18" charset="0"/>
              </a:rPr>
              <a:t>的目标和作用</a:t>
            </a:r>
          </a:p>
          <a:p>
            <a:pPr algn="just" fontAlgn="base">
              <a:spcBef>
                <a:spcPct val="25000"/>
              </a:spcBef>
              <a:spcAft>
                <a:spcPct val="0"/>
              </a:spcAft>
              <a:buSzPct val="85000"/>
            </a:pPr>
            <a:r>
              <a:rPr kumimoji="1" lang="en-US" altLang="zh-CN" sz="3200" b="1" dirty="0">
                <a:solidFill>
                  <a:srgbClr val="333399"/>
                </a:solidFill>
                <a:latin typeface="Times New Roman" pitchFamily="18" charset="0"/>
              </a:rPr>
              <a:t>1.2   OS</a:t>
            </a:r>
            <a:r>
              <a:rPr kumimoji="1" lang="zh-CN" altLang="en-US" sz="3200" b="1" dirty="0">
                <a:solidFill>
                  <a:srgbClr val="333399"/>
                </a:solidFill>
                <a:latin typeface="Times New Roman" pitchFamily="18" charset="0"/>
              </a:rPr>
              <a:t>的发展过程 </a:t>
            </a:r>
          </a:p>
          <a:p>
            <a:pPr algn="just" fontAlgn="base">
              <a:spcBef>
                <a:spcPct val="25000"/>
              </a:spcBef>
              <a:spcAft>
                <a:spcPct val="0"/>
              </a:spcAft>
              <a:buSzPct val="85000"/>
            </a:pPr>
            <a:r>
              <a:rPr kumimoji="1" lang="en-US" altLang="zh-CN" sz="3200" b="1" dirty="0">
                <a:solidFill>
                  <a:srgbClr val="333399"/>
                </a:solidFill>
                <a:latin typeface="Times New Roman" pitchFamily="18" charset="0"/>
              </a:rPr>
              <a:t>1.3   </a:t>
            </a:r>
            <a:r>
              <a:rPr kumimoji="1" lang="zh-CN" altLang="en-US" sz="3200" b="1" dirty="0">
                <a:solidFill>
                  <a:srgbClr val="333399"/>
                </a:solidFill>
                <a:latin typeface="Times New Roman" pitchFamily="18" charset="0"/>
              </a:rPr>
              <a:t>操作系统的基本特性 </a:t>
            </a:r>
          </a:p>
          <a:p>
            <a:pPr algn="just" fontAlgn="base">
              <a:spcBef>
                <a:spcPct val="25000"/>
              </a:spcBef>
              <a:spcAft>
                <a:spcPct val="0"/>
              </a:spcAft>
              <a:buSzPct val="85000"/>
            </a:pPr>
            <a:r>
              <a:rPr kumimoji="1" lang="en-US" altLang="zh-CN" sz="3200" b="1" dirty="0">
                <a:solidFill>
                  <a:srgbClr val="333399"/>
                </a:solidFill>
                <a:latin typeface="Times New Roman" pitchFamily="18" charset="0"/>
              </a:rPr>
              <a:t>1.4   </a:t>
            </a:r>
            <a:r>
              <a:rPr kumimoji="1" lang="zh-CN" altLang="en-US" sz="3200" b="1" dirty="0">
                <a:solidFill>
                  <a:srgbClr val="333399"/>
                </a:solidFill>
                <a:latin typeface="Times New Roman" pitchFamily="18" charset="0"/>
              </a:rPr>
              <a:t>操作系统的主要功能 </a:t>
            </a:r>
          </a:p>
          <a:p>
            <a:pPr algn="just" fontAlgn="base">
              <a:spcBef>
                <a:spcPct val="25000"/>
              </a:spcBef>
              <a:spcAft>
                <a:spcPct val="0"/>
              </a:spcAft>
              <a:buSzPct val="85000"/>
            </a:pPr>
            <a:r>
              <a:rPr kumimoji="1" lang="en-US" altLang="zh-CN" sz="3200" b="1" dirty="0">
                <a:solidFill>
                  <a:srgbClr val="333399"/>
                </a:solidFill>
                <a:latin typeface="Times New Roman" pitchFamily="18" charset="0"/>
              </a:rPr>
              <a:t>1.5   </a:t>
            </a:r>
            <a:r>
              <a:rPr kumimoji="1" lang="zh-CN" altLang="en-US" sz="3200" b="1" dirty="0">
                <a:solidFill>
                  <a:srgbClr val="333399"/>
                </a:solidFill>
                <a:latin typeface="Times New Roman" pitchFamily="18" charset="0"/>
              </a:rPr>
              <a:t>操作系统的结构设计</a:t>
            </a:r>
          </a:p>
        </p:txBody>
      </p:sp>
    </p:spTree>
    <p:extLst>
      <p:ext uri="{BB962C8B-B14F-4D97-AF65-F5344CB8AC3E}">
        <p14:creationId xmlns:p14="http://schemas.microsoft.com/office/powerpoint/2010/main" val="41406195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C7364-A73D-43EA-9F49-FB016D0D1A3E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685800" y="381000"/>
            <a:ext cx="658177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4400" b="1">
                <a:solidFill>
                  <a:srgbClr val="000066"/>
                </a:solidFill>
                <a:latin typeface="Arial Black" pitchFamily="34" charset="0"/>
              </a:rPr>
              <a:t>1.2.4  </a:t>
            </a:r>
            <a:r>
              <a:rPr kumimoji="1" lang="zh-CN" altLang="en-US" sz="4400" b="1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分时系统</a:t>
            </a:r>
            <a:r>
              <a:rPr kumimoji="1" lang="en-US" altLang="zh-CN" sz="4400" b="1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(2)</a:t>
            </a:r>
            <a:r>
              <a:rPr kumimoji="1" lang="en-US" altLang="zh-CN" sz="4400" b="1">
                <a:solidFill>
                  <a:srgbClr val="000066"/>
                </a:solidFill>
                <a:latin typeface="Arial Black" pitchFamily="34" charset="0"/>
              </a:rPr>
              <a:t> 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228600" y="2209800"/>
            <a:ext cx="8610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3200" b="1">
                <a:solidFill>
                  <a:srgbClr val="0000FF"/>
                </a:solidFill>
                <a:latin typeface="Times New Roman" pitchFamily="18" charset="0"/>
              </a:rPr>
              <a:t>1. </a:t>
            </a:r>
            <a:r>
              <a:rPr kumimoji="1" lang="zh-CN" altLang="en-US" sz="36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分时系统</a:t>
            </a:r>
            <a:r>
              <a:rPr kumimoji="1" lang="en-US" altLang="zh-CN" sz="36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(</a:t>
            </a:r>
            <a:r>
              <a:rPr kumimoji="1" lang="en-US" altLang="zh-CN" sz="3200" b="1">
                <a:solidFill>
                  <a:srgbClr val="0000FF"/>
                </a:solidFill>
                <a:latin typeface="Times New Roman" pitchFamily="18" charset="0"/>
              </a:rPr>
              <a:t>Time-Sharing System)</a:t>
            </a:r>
            <a:r>
              <a:rPr kumimoji="1" lang="zh-CN" altLang="en-US" sz="36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的产生</a:t>
            </a:r>
            <a:r>
              <a:rPr kumimoji="1" lang="zh-CN" altLang="en-US" sz="2400">
                <a:solidFill>
                  <a:srgbClr val="0000FF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622300" y="3016250"/>
            <a:ext cx="76295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32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是为了满足用户的以下需求而产生的：</a:t>
            </a:r>
            <a:r>
              <a:rPr kumimoji="1" lang="zh-CN" altLang="en-US" sz="36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 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1066800" y="3810000"/>
            <a:ext cx="5943600" cy="170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fontAlgn="base">
              <a:spcBef>
                <a:spcPct val="15000"/>
              </a:spcBef>
              <a:spcAft>
                <a:spcPct val="0"/>
              </a:spcAft>
            </a:pPr>
            <a:r>
              <a:rPr kumimoji="1" lang="zh-CN" altLang="en-US" sz="3200" b="1" dirty="0">
                <a:solidFill>
                  <a:srgbClr val="333399"/>
                </a:solidFill>
                <a:latin typeface="Times New Roman" pitchFamily="18" charset="0"/>
              </a:rPr>
              <a:t>（</a:t>
            </a:r>
            <a:r>
              <a:rPr kumimoji="1" lang="en-US" altLang="zh-CN" sz="3200" b="1" dirty="0">
                <a:solidFill>
                  <a:srgbClr val="333399"/>
                </a:solidFill>
                <a:latin typeface="Times New Roman" pitchFamily="18" charset="0"/>
              </a:rPr>
              <a:t>1</a:t>
            </a:r>
            <a:r>
              <a:rPr kumimoji="1" lang="zh-CN" altLang="en-US" sz="3200" b="1" dirty="0">
                <a:solidFill>
                  <a:srgbClr val="333399"/>
                </a:solidFill>
                <a:latin typeface="Times New Roman" pitchFamily="18" charset="0"/>
              </a:rPr>
              <a:t>）人</a:t>
            </a:r>
            <a:r>
              <a:rPr kumimoji="1" lang="en-US" altLang="zh-CN" sz="3200" b="1" dirty="0">
                <a:solidFill>
                  <a:srgbClr val="333399"/>
                </a:solidFill>
                <a:latin typeface="宋体" pitchFamily="2" charset="-122"/>
              </a:rPr>
              <a:t>-</a:t>
            </a:r>
            <a:r>
              <a:rPr kumimoji="1" lang="zh-CN" altLang="en-US" sz="3200" b="1" dirty="0">
                <a:solidFill>
                  <a:srgbClr val="333399"/>
                </a:solidFill>
                <a:latin typeface="Times New Roman" pitchFamily="18" charset="0"/>
              </a:rPr>
              <a:t>机交互</a:t>
            </a:r>
          </a:p>
          <a:p>
            <a:pPr algn="just" fontAlgn="base">
              <a:spcBef>
                <a:spcPct val="15000"/>
              </a:spcBef>
              <a:spcAft>
                <a:spcPct val="0"/>
              </a:spcAft>
            </a:pPr>
            <a:r>
              <a:rPr kumimoji="1" lang="zh-CN" altLang="en-US" sz="3200" b="1" dirty="0">
                <a:solidFill>
                  <a:srgbClr val="333399"/>
                </a:solidFill>
                <a:latin typeface="Times New Roman" pitchFamily="18" charset="0"/>
              </a:rPr>
              <a:t>（</a:t>
            </a:r>
            <a:r>
              <a:rPr kumimoji="1" lang="en-US" altLang="zh-CN" sz="3200" b="1" dirty="0">
                <a:solidFill>
                  <a:srgbClr val="333399"/>
                </a:solidFill>
                <a:latin typeface="Times New Roman" pitchFamily="18" charset="0"/>
              </a:rPr>
              <a:t>2</a:t>
            </a:r>
            <a:r>
              <a:rPr kumimoji="1" lang="zh-CN" altLang="en-US" sz="3200" b="1" dirty="0">
                <a:solidFill>
                  <a:srgbClr val="333399"/>
                </a:solidFill>
                <a:latin typeface="Times New Roman" pitchFamily="18" charset="0"/>
              </a:rPr>
              <a:t>）共享主机</a:t>
            </a:r>
          </a:p>
          <a:p>
            <a:pPr algn="just" fontAlgn="base">
              <a:spcBef>
                <a:spcPct val="15000"/>
              </a:spcBef>
              <a:spcAft>
                <a:spcPct val="0"/>
              </a:spcAft>
            </a:pPr>
            <a:r>
              <a:rPr kumimoji="1" lang="zh-CN" altLang="en-US" sz="3200" b="1" dirty="0">
                <a:solidFill>
                  <a:srgbClr val="333399"/>
                </a:solidFill>
                <a:latin typeface="宋体" pitchFamily="2" charset="-122"/>
              </a:rPr>
              <a:t>（</a:t>
            </a:r>
            <a:r>
              <a:rPr kumimoji="1" lang="en-US" altLang="zh-CN" sz="3200" b="1" dirty="0">
                <a:solidFill>
                  <a:srgbClr val="333399"/>
                </a:solidFill>
                <a:latin typeface="Times New Roman" pitchFamily="18" charset="0"/>
              </a:rPr>
              <a:t>3</a:t>
            </a:r>
            <a:r>
              <a:rPr kumimoji="1" lang="zh-CN" altLang="en-US" sz="3200" b="1" dirty="0">
                <a:solidFill>
                  <a:srgbClr val="333399"/>
                </a:solidFill>
                <a:latin typeface="宋体" pitchFamily="2" charset="-122"/>
              </a:rPr>
              <a:t>）便于用户上机</a:t>
            </a:r>
            <a:r>
              <a:rPr kumimoji="1" lang="zh-CN" altLang="en-US" sz="2800" b="1" dirty="0">
                <a:solidFill>
                  <a:srgbClr val="333399"/>
                </a:solidFill>
                <a:latin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692989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3484-58AD-4A1E-BD94-0F9FF041CE74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609600" y="762000"/>
            <a:ext cx="6832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4400" b="1">
                <a:solidFill>
                  <a:srgbClr val="000066"/>
                </a:solidFill>
                <a:latin typeface="Arial Black" pitchFamily="34" charset="0"/>
              </a:rPr>
              <a:t>1.2.4  </a:t>
            </a:r>
            <a:r>
              <a:rPr kumimoji="1" lang="zh-CN" altLang="en-US" sz="4400" b="1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分时系统</a:t>
            </a:r>
            <a:r>
              <a:rPr kumimoji="1" lang="en-US" altLang="zh-CN" sz="4400" b="1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(3)</a:t>
            </a:r>
            <a:r>
              <a:rPr kumimoji="1" lang="en-US" altLang="zh-CN" sz="4400" b="1">
                <a:solidFill>
                  <a:srgbClr val="000066"/>
                </a:solidFill>
                <a:latin typeface="Arial Black" pitchFamily="34" charset="0"/>
              </a:rPr>
              <a:t> </a:t>
            </a: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838200" y="1935163"/>
            <a:ext cx="60198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3200" b="1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kumimoji="1" lang="zh-CN" altLang="en-US" sz="3200" b="1">
                <a:solidFill>
                  <a:srgbClr val="000000"/>
                </a:solidFill>
                <a:latin typeface="宋体" pitchFamily="2" charset="-122"/>
              </a:rPr>
              <a:t>．分时系统实现中的关键问题</a:t>
            </a:r>
            <a:r>
              <a:rPr kumimoji="1" lang="zh-CN" altLang="en-US" sz="3200" b="1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914400" y="2559050"/>
            <a:ext cx="28194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</a:rPr>
              <a:t>（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</a:rPr>
              <a:t>）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及时接收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0000"/>
                </a:solidFill>
                <a:latin typeface="宋体" pitchFamily="2" charset="-122"/>
              </a:rPr>
              <a:t>（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kumimoji="1" lang="zh-CN" altLang="en-US" sz="2800" b="1">
                <a:solidFill>
                  <a:srgbClr val="000000"/>
                </a:solidFill>
                <a:latin typeface="宋体" pitchFamily="2" charset="-122"/>
              </a:rPr>
              <a:t>）</a:t>
            </a:r>
            <a:r>
              <a:rPr kumimoji="1" lang="zh-CN" altLang="en-US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及时处理</a:t>
            </a:r>
            <a:r>
              <a:rPr kumimoji="1" lang="zh-CN" altLang="en-US" sz="240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685800" y="4235658"/>
            <a:ext cx="7924800" cy="1449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78000">
            <a:spAutoFit/>
          </a:bodyPr>
          <a:lstStyle/>
          <a:p>
            <a:pPr algn="just" fontAlgn="base">
              <a:spcBef>
                <a:spcPct val="15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Ø"/>
            </a:pPr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</a:rPr>
              <a:t>用户作业直接进入内存</a:t>
            </a:r>
          </a:p>
          <a:p>
            <a:pPr algn="just" fontAlgn="base">
              <a:spcBef>
                <a:spcPct val="15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Ø"/>
            </a:pPr>
            <a:r>
              <a:rPr kumimoji="1" lang="zh-CN" altLang="en-US" sz="2800" b="1" dirty="0">
                <a:solidFill>
                  <a:srgbClr val="000000"/>
                </a:solidFill>
                <a:latin typeface="宋体" pitchFamily="2" charset="-122"/>
              </a:rPr>
              <a:t>应该规定每个作业只运行一个很短的时间（称为</a:t>
            </a:r>
            <a:r>
              <a:rPr kumimoji="1" lang="zh-CN" altLang="en-US" sz="2800" b="1" dirty="0">
                <a:solidFill>
                  <a:srgbClr val="333399"/>
                </a:solidFill>
                <a:latin typeface="黑体" pitchFamily="2" charset="-122"/>
                <a:ea typeface="黑体" pitchFamily="2" charset="-122"/>
              </a:rPr>
              <a:t>时间片</a:t>
            </a:r>
            <a:r>
              <a:rPr kumimoji="1" lang="zh-CN" altLang="en-US" sz="2800" b="1" dirty="0">
                <a:solidFill>
                  <a:srgbClr val="000000"/>
                </a:solidFill>
                <a:latin typeface="宋体" pitchFamily="2" charset="-122"/>
              </a:rPr>
              <a:t>）。采用轮转运行方式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845084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93700"/>
            <a:ext cx="7037388" cy="762000"/>
          </a:xfrm>
        </p:spPr>
        <p:txBody>
          <a:bodyPr/>
          <a:lstStyle/>
          <a:p>
            <a:r>
              <a:rPr lang="en-US" altLang="zh-CN">
                <a:ea typeface="黑体" pitchFamily="2" charset="-122"/>
              </a:rPr>
              <a:t>1.2.4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  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分时系统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(4)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530225" y="1630363"/>
            <a:ext cx="5903913" cy="687387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None/>
            </a:pPr>
            <a:r>
              <a:rPr lang="en-US" altLang="zh-CN" sz="4000"/>
              <a:t>3</a:t>
            </a:r>
            <a:r>
              <a:rPr lang="zh-CN" altLang="en-US" sz="4000">
                <a:latin typeface="Times New Roman" pitchFamily="18" charset="0"/>
              </a:rPr>
              <a:t>．分时系统的特征</a:t>
            </a:r>
            <a:r>
              <a:rPr lang="zh-CN" altLang="en-US" sz="4000"/>
              <a:t> </a:t>
            </a: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F6CC2-C4B5-4122-B41E-A88AB9572C4B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457200" y="2667000"/>
            <a:ext cx="2514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rIns="18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0066"/>
                </a:solidFill>
                <a:latin typeface="Times New Roman" pitchFamily="18" charset="0"/>
              </a:rPr>
              <a:t>（</a:t>
            </a:r>
            <a:r>
              <a:rPr kumimoji="1" lang="en-US" altLang="zh-CN" sz="2800" b="1">
                <a:solidFill>
                  <a:srgbClr val="000066"/>
                </a:solidFill>
                <a:latin typeface="Times New Roman" pitchFamily="18" charset="0"/>
              </a:rPr>
              <a:t>1</a:t>
            </a:r>
            <a:r>
              <a:rPr kumimoji="1" lang="zh-CN" altLang="en-US" sz="2800" b="1">
                <a:solidFill>
                  <a:srgbClr val="000066"/>
                </a:solidFill>
                <a:latin typeface="Times New Roman" pitchFamily="18" charset="0"/>
              </a:rPr>
              <a:t>）多路性：</a:t>
            </a:r>
          </a:p>
        </p:txBody>
      </p:sp>
      <p:sp>
        <p:nvSpPr>
          <p:cNvPr id="30725" name="Text Box 5"/>
          <p:cNvSpPr txBox="1">
            <a:spLocks noChangeArrowheads="1"/>
          </p:cNvSpPr>
          <p:nvPr/>
        </p:nvSpPr>
        <p:spPr bwMode="auto">
          <a:xfrm>
            <a:off x="2971800" y="2635250"/>
            <a:ext cx="54864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</a:rPr>
              <a:t>允许一台主机上同时联接多个联机终端</a:t>
            </a:r>
          </a:p>
        </p:txBody>
      </p:sp>
      <p:sp>
        <p:nvSpPr>
          <p:cNvPr id="30726" name="Text Box 6"/>
          <p:cNvSpPr txBox="1">
            <a:spLocks noChangeArrowheads="1"/>
          </p:cNvSpPr>
          <p:nvPr/>
        </p:nvSpPr>
        <p:spPr bwMode="auto">
          <a:xfrm>
            <a:off x="457200" y="3581400"/>
            <a:ext cx="2438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rIns="18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0066"/>
                </a:solidFill>
                <a:latin typeface="宋体" pitchFamily="2" charset="-122"/>
              </a:rPr>
              <a:t>（</a:t>
            </a:r>
            <a:r>
              <a:rPr kumimoji="1" lang="en-US" altLang="zh-CN" sz="2800" b="1">
                <a:solidFill>
                  <a:srgbClr val="000066"/>
                </a:solidFill>
                <a:latin typeface="Times New Roman" pitchFamily="18" charset="0"/>
              </a:rPr>
              <a:t>2</a:t>
            </a:r>
            <a:r>
              <a:rPr kumimoji="1" lang="zh-CN" altLang="en-US" sz="2800" b="1">
                <a:solidFill>
                  <a:srgbClr val="000066"/>
                </a:solidFill>
                <a:latin typeface="宋体" pitchFamily="2" charset="-122"/>
              </a:rPr>
              <a:t>）独立性：</a:t>
            </a:r>
            <a:r>
              <a:rPr kumimoji="1" lang="zh-CN" altLang="en-US" sz="2400">
                <a:solidFill>
                  <a:srgbClr val="000066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30727" name="Text Box 7"/>
          <p:cNvSpPr txBox="1">
            <a:spLocks noChangeArrowheads="1"/>
          </p:cNvSpPr>
          <p:nvPr/>
        </p:nvSpPr>
        <p:spPr bwMode="auto">
          <a:xfrm>
            <a:off x="2971800" y="3581400"/>
            <a:ext cx="52578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0000"/>
                </a:solidFill>
                <a:latin typeface="宋体" pitchFamily="2" charset="-122"/>
              </a:rPr>
              <a:t>每个用户各占一个终端，彼此独立操作，互不干扰。</a:t>
            </a:r>
            <a:r>
              <a:rPr kumimoji="1" lang="zh-CN" altLang="en-US" sz="240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30728" name="Text Box 8"/>
          <p:cNvSpPr txBox="1">
            <a:spLocks noChangeArrowheads="1"/>
          </p:cNvSpPr>
          <p:nvPr/>
        </p:nvSpPr>
        <p:spPr bwMode="auto">
          <a:xfrm>
            <a:off x="457200" y="4495800"/>
            <a:ext cx="2590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rIns="18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0066"/>
                </a:solidFill>
                <a:latin typeface="宋体" pitchFamily="2" charset="-122"/>
              </a:rPr>
              <a:t>（</a:t>
            </a:r>
            <a:r>
              <a:rPr kumimoji="1" lang="en-US" altLang="zh-CN" sz="2800" b="1">
                <a:solidFill>
                  <a:srgbClr val="000066"/>
                </a:solidFill>
                <a:latin typeface="Times New Roman" pitchFamily="18" charset="0"/>
              </a:rPr>
              <a:t>3</a:t>
            </a:r>
            <a:r>
              <a:rPr kumimoji="1" lang="zh-CN" altLang="en-US" sz="2800" b="1">
                <a:solidFill>
                  <a:srgbClr val="000066"/>
                </a:solidFill>
                <a:latin typeface="宋体" pitchFamily="2" charset="-122"/>
              </a:rPr>
              <a:t>）及时性：</a:t>
            </a:r>
            <a:r>
              <a:rPr kumimoji="1" lang="zh-CN" altLang="en-US" sz="2400">
                <a:solidFill>
                  <a:srgbClr val="000066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30729" name="Text Box 9"/>
          <p:cNvSpPr txBox="1">
            <a:spLocks noChangeArrowheads="1"/>
          </p:cNvSpPr>
          <p:nvPr/>
        </p:nvSpPr>
        <p:spPr bwMode="auto">
          <a:xfrm>
            <a:off x="2971800" y="4464050"/>
            <a:ext cx="54864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0000"/>
                </a:solidFill>
                <a:latin typeface="宋体" pitchFamily="2" charset="-122"/>
              </a:rPr>
              <a:t>用户的请求能在很短时间内获得响应。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30730" name="Text Box 10"/>
          <p:cNvSpPr txBox="1">
            <a:spLocks noChangeArrowheads="1"/>
          </p:cNvSpPr>
          <p:nvPr/>
        </p:nvSpPr>
        <p:spPr bwMode="auto">
          <a:xfrm>
            <a:off x="457200" y="5424488"/>
            <a:ext cx="2590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rIns="18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0066"/>
                </a:solidFill>
                <a:latin typeface="宋体" pitchFamily="2" charset="-122"/>
              </a:rPr>
              <a:t>（</a:t>
            </a:r>
            <a:r>
              <a:rPr kumimoji="1" lang="en-US" altLang="zh-CN" sz="2800" b="1">
                <a:solidFill>
                  <a:srgbClr val="000066"/>
                </a:solidFill>
                <a:latin typeface="Times New Roman" pitchFamily="18" charset="0"/>
              </a:rPr>
              <a:t>4</a:t>
            </a:r>
            <a:r>
              <a:rPr kumimoji="1" lang="zh-CN" altLang="en-US" sz="2800" b="1">
                <a:solidFill>
                  <a:srgbClr val="000066"/>
                </a:solidFill>
                <a:latin typeface="宋体" pitchFamily="2" charset="-122"/>
              </a:rPr>
              <a:t>）交互性：</a:t>
            </a:r>
            <a:r>
              <a:rPr kumimoji="1" lang="zh-CN" altLang="en-US" sz="2400">
                <a:solidFill>
                  <a:srgbClr val="000066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30731" name="Text Box 11"/>
          <p:cNvSpPr txBox="1">
            <a:spLocks noChangeArrowheads="1"/>
          </p:cNvSpPr>
          <p:nvPr/>
        </p:nvSpPr>
        <p:spPr bwMode="auto">
          <a:xfrm>
            <a:off x="2971800" y="5378450"/>
            <a:ext cx="55626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0000"/>
                </a:solidFill>
                <a:latin typeface="宋体" pitchFamily="2" charset="-122"/>
              </a:rPr>
              <a:t>用户可通过终端与系统进行广泛的对话。</a:t>
            </a:r>
            <a:r>
              <a:rPr kumimoji="1" lang="zh-CN" altLang="en-US" sz="240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34426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685800"/>
            <a:ext cx="6153150" cy="762000"/>
          </a:xfrm>
        </p:spPr>
        <p:txBody>
          <a:bodyPr/>
          <a:lstStyle/>
          <a:p>
            <a:r>
              <a:rPr lang="en-US" altLang="zh-CN">
                <a:ea typeface="黑体" pitchFamily="2" charset="-122"/>
              </a:rPr>
              <a:t>1.2.5</a:t>
            </a:r>
            <a:r>
              <a:rPr lang="en-US" altLang="zh-CN">
                <a:latin typeface="Times New Roman" pitchFamily="18" charset="0"/>
                <a:ea typeface="黑体" pitchFamily="2" charset="-122"/>
              </a:rPr>
              <a:t>   </a:t>
            </a:r>
            <a:r>
              <a:rPr lang="zh-CN" altLang="en-US">
                <a:latin typeface="Times New Roman" pitchFamily="18" charset="0"/>
                <a:ea typeface="黑体" pitchFamily="2" charset="-122"/>
              </a:rPr>
              <a:t>实时系统</a:t>
            </a:r>
            <a:r>
              <a:rPr lang="zh-CN" altLang="en-US"/>
              <a:t> 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622300" y="2490788"/>
            <a:ext cx="7729538" cy="3311525"/>
          </a:xfrm>
        </p:spPr>
        <p:txBody>
          <a:bodyPr>
            <a:normAutofit fontScale="92500"/>
          </a:bodyPr>
          <a:lstStyle/>
          <a:p>
            <a:pPr>
              <a:buFont typeface="Wingdings" pitchFamily="2" charset="2"/>
              <a:buNone/>
            </a:pPr>
            <a:r>
              <a:rPr lang="zh-CN" altLang="en-US" dirty="0">
                <a:solidFill>
                  <a:srgbClr val="FF0000"/>
                </a:solidFill>
                <a:latin typeface="宋体" pitchFamily="2" charset="-122"/>
              </a:rPr>
              <a:t>实时计算：</a:t>
            </a:r>
            <a:r>
              <a:rPr lang="zh-CN" altLang="en-US" dirty="0">
                <a:latin typeface="宋体" pitchFamily="2" charset="-122"/>
              </a:rPr>
              <a:t>系统的正确性不仅由计算的逻辑结果来确定，还取决于产生结果的时间。</a:t>
            </a:r>
            <a:r>
              <a:rPr lang="en-US" altLang="zh-CN" dirty="0">
                <a:latin typeface="宋体" pitchFamily="2" charset="-122"/>
              </a:rPr>
              <a:t>  </a:t>
            </a:r>
          </a:p>
          <a:p>
            <a:pPr>
              <a:buFont typeface="Wingdings" pitchFamily="2" charset="2"/>
              <a:buNone/>
            </a:pPr>
            <a:r>
              <a:rPr lang="zh-CN" altLang="en-US" sz="36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实时系统</a:t>
            </a:r>
            <a:r>
              <a:rPr lang="zh-CN" altLang="en-US" dirty="0">
                <a:solidFill>
                  <a:srgbClr val="FF0000"/>
                </a:solidFill>
                <a:latin typeface="宋体" pitchFamily="2" charset="-122"/>
              </a:rPr>
              <a:t>（</a:t>
            </a:r>
            <a:r>
              <a:rPr lang="en-US" altLang="zh-CN" dirty="0">
                <a:solidFill>
                  <a:srgbClr val="FF0000"/>
                </a:solidFill>
              </a:rPr>
              <a:t>Real-Time System</a:t>
            </a:r>
            <a:r>
              <a:rPr lang="zh-CN" altLang="en-US" dirty="0">
                <a:solidFill>
                  <a:srgbClr val="FF0000"/>
                </a:solidFill>
                <a:latin typeface="宋体" pitchFamily="2" charset="-122"/>
              </a:rPr>
              <a:t>）</a:t>
            </a:r>
          </a:p>
          <a:p>
            <a:pPr>
              <a:buFont typeface="Wingdings" pitchFamily="2" charset="2"/>
              <a:buNone/>
            </a:pPr>
            <a:r>
              <a:rPr lang="zh-CN" altLang="en-US" dirty="0">
                <a:latin typeface="宋体" pitchFamily="2" charset="-122"/>
              </a:rPr>
              <a:t>  </a:t>
            </a:r>
            <a:r>
              <a:rPr lang="en-US" altLang="zh-CN" dirty="0">
                <a:latin typeface="Times New Roman"/>
              </a:rPr>
              <a:t>——</a:t>
            </a:r>
            <a:r>
              <a:rPr lang="zh-CN" altLang="en-US" dirty="0">
                <a:latin typeface="宋体" pitchFamily="2" charset="-122"/>
              </a:rPr>
              <a:t>是指系统能及时响应外部事件的请求，在规定时间内完成该事件的处理，并控制所有实时任务协调一致地运行。</a:t>
            </a:r>
            <a:endParaRPr lang="zh-CN" altLang="en-US" dirty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2A6D-1DAB-4F2F-929F-4DC03CEBE630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506413" y="1666875"/>
            <a:ext cx="1981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4000" b="1" dirty="0">
                <a:solidFill>
                  <a:srgbClr val="000000"/>
                </a:solidFill>
                <a:ea typeface="黑体" pitchFamily="2" charset="-122"/>
              </a:rPr>
              <a:t>定义：</a:t>
            </a:r>
          </a:p>
        </p:txBody>
      </p:sp>
    </p:spTree>
    <p:extLst>
      <p:ext uri="{BB962C8B-B14F-4D97-AF65-F5344CB8AC3E}">
        <p14:creationId xmlns:p14="http://schemas.microsoft.com/office/powerpoint/2010/main" val="20629833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6573838" cy="836613"/>
          </a:xfrm>
        </p:spPr>
        <p:txBody>
          <a:bodyPr/>
          <a:lstStyle/>
          <a:p>
            <a:r>
              <a:rPr lang="en-US" altLang="zh-CN">
                <a:ea typeface="黑体" pitchFamily="2" charset="-122"/>
              </a:rPr>
              <a:t>1.2.5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  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实时系统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600075" y="1619250"/>
            <a:ext cx="3194050" cy="94615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4000">
                <a:latin typeface="Times New Roman" pitchFamily="18" charset="0"/>
                <a:ea typeface="黑体" pitchFamily="2" charset="-122"/>
              </a:rPr>
              <a:t>1</a:t>
            </a:r>
            <a:r>
              <a:rPr lang="zh-CN" altLang="en-US" sz="4000">
                <a:latin typeface="Times New Roman" pitchFamily="18" charset="0"/>
                <a:ea typeface="黑体" pitchFamily="2" charset="-122"/>
              </a:rPr>
              <a:t>．应用需求</a:t>
            </a:r>
            <a:r>
              <a:rPr lang="zh-CN" altLang="en-US" sz="4000"/>
              <a:t> </a:t>
            </a: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4A268-C605-46C5-BBD7-05B3682E0B8B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663575" y="2511425"/>
            <a:ext cx="3276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rIns="18000">
            <a:spAutoFit/>
          </a:bodyPr>
          <a:lstStyle/>
          <a:p>
            <a:pPr algn="just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3200" b="1">
                <a:solidFill>
                  <a:srgbClr val="333399"/>
                </a:solidFill>
                <a:latin typeface="Times New Roman" pitchFamily="18" charset="0"/>
              </a:rPr>
              <a:t>（</a:t>
            </a:r>
            <a:r>
              <a:rPr kumimoji="1" lang="en-US" altLang="zh-CN" sz="3200" b="1">
                <a:solidFill>
                  <a:srgbClr val="333399"/>
                </a:solidFill>
                <a:latin typeface="Times New Roman" pitchFamily="18" charset="0"/>
              </a:rPr>
              <a:t>1</a:t>
            </a:r>
            <a:r>
              <a:rPr kumimoji="1" lang="zh-CN" altLang="en-US" sz="3200" b="1">
                <a:solidFill>
                  <a:srgbClr val="333399"/>
                </a:solidFill>
                <a:latin typeface="Times New Roman" pitchFamily="18" charset="0"/>
              </a:rPr>
              <a:t>）实时控制。</a:t>
            </a:r>
          </a:p>
        </p:txBody>
      </p:sp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4452938" y="3524250"/>
            <a:ext cx="41910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3200" b="1">
                <a:solidFill>
                  <a:srgbClr val="000000"/>
                </a:solidFill>
                <a:latin typeface="宋体" pitchFamily="2" charset="-122"/>
              </a:rPr>
              <a:t>飞机或火车的订票系统、情报检索系统等</a:t>
            </a:r>
            <a:r>
              <a:rPr kumimoji="1" lang="zh-CN" altLang="en-US" sz="3200" b="1">
                <a:solidFill>
                  <a:srgbClr val="333399"/>
                </a:solidFill>
                <a:latin typeface="Times New Roman" pitchFamily="18" charset="0"/>
              </a:rPr>
              <a:t> </a:t>
            </a:r>
            <a:r>
              <a:rPr kumimoji="1" lang="zh-CN" altLang="en-US" sz="3200" b="1">
                <a:solidFill>
                  <a:srgbClr val="000000"/>
                </a:solidFill>
                <a:latin typeface="Times New Roman" pitchFamily="18" charset="0"/>
              </a:rPr>
              <a:t>。</a:t>
            </a:r>
            <a:endParaRPr kumimoji="1" lang="zh-CN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2774" name="Text Box 6"/>
          <p:cNvSpPr txBox="1">
            <a:spLocks noChangeArrowheads="1"/>
          </p:cNvSpPr>
          <p:nvPr/>
        </p:nvSpPr>
        <p:spPr bwMode="auto">
          <a:xfrm>
            <a:off x="649288" y="3449638"/>
            <a:ext cx="40386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rIns="18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3200" b="1">
                <a:solidFill>
                  <a:srgbClr val="333399"/>
                </a:solidFill>
                <a:latin typeface="宋体" pitchFamily="2" charset="-122"/>
              </a:rPr>
              <a:t>（</a:t>
            </a:r>
            <a:r>
              <a:rPr kumimoji="1" lang="en-US" altLang="zh-CN" sz="3200" b="1">
                <a:solidFill>
                  <a:srgbClr val="333399"/>
                </a:solidFill>
                <a:latin typeface="Times New Roman" pitchFamily="18" charset="0"/>
              </a:rPr>
              <a:t>2</a:t>
            </a:r>
            <a:r>
              <a:rPr kumimoji="1" lang="zh-CN" altLang="en-US" sz="3200" b="1">
                <a:solidFill>
                  <a:srgbClr val="333399"/>
                </a:solidFill>
                <a:latin typeface="宋体" pitchFamily="2" charset="-122"/>
              </a:rPr>
              <a:t>）实时信息处理。</a:t>
            </a:r>
          </a:p>
        </p:txBody>
      </p:sp>
      <p:sp>
        <p:nvSpPr>
          <p:cNvPr id="32775" name="Text Box 7"/>
          <p:cNvSpPr txBox="1">
            <a:spLocks noChangeArrowheads="1"/>
          </p:cNvSpPr>
          <p:nvPr/>
        </p:nvSpPr>
        <p:spPr bwMode="auto">
          <a:xfrm>
            <a:off x="3819525" y="2368550"/>
            <a:ext cx="48006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3200" b="1">
                <a:solidFill>
                  <a:srgbClr val="000000"/>
                </a:solidFill>
                <a:latin typeface="Times New Roman" pitchFamily="18" charset="0"/>
              </a:rPr>
              <a:t>实时数据采集处理；执行机构；自动控制。</a:t>
            </a:r>
          </a:p>
        </p:txBody>
      </p:sp>
      <p:sp>
        <p:nvSpPr>
          <p:cNvPr id="32776" name="Rectangle 8"/>
          <p:cNvSpPr>
            <a:spLocks noChangeArrowheads="1"/>
          </p:cNvSpPr>
          <p:nvPr/>
        </p:nvSpPr>
        <p:spPr bwMode="auto">
          <a:xfrm>
            <a:off x="663575" y="4591050"/>
            <a:ext cx="47879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60000"/>
              <a:buFont typeface="Wingdings" pitchFamily="2" charset="2"/>
              <a:buNone/>
            </a:pPr>
            <a:r>
              <a:rPr kumimoji="1" lang="en-US" altLang="zh-CN" sz="40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kumimoji="1" lang="zh-CN" altLang="en-US" sz="40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．实时任务</a:t>
            </a:r>
            <a:r>
              <a:rPr kumimoji="1" lang="zh-CN" altLang="en-US" sz="3600" b="1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32777" name="Text Box 9"/>
          <p:cNvSpPr txBox="1">
            <a:spLocks noChangeArrowheads="1"/>
          </p:cNvSpPr>
          <p:nvPr/>
        </p:nvSpPr>
        <p:spPr bwMode="auto">
          <a:xfrm>
            <a:off x="420688" y="5273675"/>
            <a:ext cx="85344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0000"/>
                </a:solidFill>
                <a:latin typeface="宋体" pitchFamily="2" charset="-122"/>
              </a:rPr>
              <a:t>　　实时任务通常与某个（某些）外部设备相关，能反映或控制相应的外部设备，因而带有某种程度的紧迫性。</a:t>
            </a:r>
            <a:r>
              <a:rPr kumimoji="1" lang="zh-CN" altLang="en-US" sz="240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428597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539552" y="476672"/>
            <a:ext cx="7315200" cy="685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3600" dirty="0">
                <a:latin typeface="Times New Roman" pitchFamily="18" charset="0"/>
              </a:rPr>
              <a:t>3</a:t>
            </a:r>
            <a:r>
              <a:rPr lang="zh-CN" altLang="en-US" sz="3600" dirty="0">
                <a:latin typeface="Times New Roman" pitchFamily="18" charset="0"/>
              </a:rPr>
              <a:t>．实时系统与分时系统特征的比较</a:t>
            </a:r>
            <a:r>
              <a:rPr lang="zh-CN" altLang="en-US" sz="3600" dirty="0"/>
              <a:t> </a:t>
            </a: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2ACBB-BE16-492E-9998-229FE4F906C4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228600" y="1295400"/>
            <a:ext cx="2362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rIns="18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3300"/>
                </a:solidFill>
                <a:latin typeface="宋体" pitchFamily="2" charset="-122"/>
              </a:rPr>
              <a:t>（</a:t>
            </a:r>
            <a:r>
              <a:rPr kumimoji="1" lang="en-US" altLang="zh-CN" sz="2800" b="1">
                <a:solidFill>
                  <a:srgbClr val="FF3300"/>
                </a:solidFill>
                <a:latin typeface="Times New Roman" pitchFamily="18" charset="0"/>
              </a:rPr>
              <a:t>1</a:t>
            </a:r>
            <a:r>
              <a:rPr kumimoji="1" lang="zh-CN" altLang="en-US" sz="2800" b="1">
                <a:solidFill>
                  <a:srgbClr val="FF3300"/>
                </a:solidFill>
                <a:latin typeface="宋体" pitchFamily="2" charset="-122"/>
              </a:rPr>
              <a:t>）多路性：</a:t>
            </a:r>
            <a:r>
              <a:rPr kumimoji="1" lang="zh-CN" altLang="en-US" sz="2400">
                <a:solidFill>
                  <a:srgbClr val="FF330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35845" name="Text Box 5"/>
          <p:cNvSpPr txBox="1">
            <a:spLocks noChangeArrowheads="1"/>
          </p:cNvSpPr>
          <p:nvPr/>
        </p:nvSpPr>
        <p:spPr bwMode="auto">
          <a:xfrm>
            <a:off x="2514600" y="1295400"/>
            <a:ext cx="66294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latin typeface="宋体" pitchFamily="2" charset="-122"/>
              </a:rPr>
              <a:t>实时系统的多路性主要表现在：系统经常对多路的现场信息进行采集，以及对多个对象或多个执行机构进行控制。</a:t>
            </a:r>
            <a:r>
              <a:rPr kumimoji="1" lang="zh-CN" altLang="en-US" sz="240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35846" name="Text Box 6"/>
          <p:cNvSpPr txBox="1">
            <a:spLocks noChangeArrowheads="1"/>
          </p:cNvSpPr>
          <p:nvPr/>
        </p:nvSpPr>
        <p:spPr bwMode="auto">
          <a:xfrm>
            <a:off x="228600" y="2376488"/>
            <a:ext cx="2362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rIns="18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3300"/>
                </a:solidFill>
                <a:latin typeface="宋体" pitchFamily="2" charset="-122"/>
              </a:rPr>
              <a:t>（</a:t>
            </a:r>
            <a:r>
              <a:rPr kumimoji="1" lang="en-US" altLang="zh-CN" sz="2800" b="1">
                <a:solidFill>
                  <a:srgbClr val="FF3300"/>
                </a:solidFill>
                <a:latin typeface="Times New Roman" pitchFamily="18" charset="0"/>
              </a:rPr>
              <a:t>2</a:t>
            </a:r>
            <a:r>
              <a:rPr kumimoji="1" lang="zh-CN" altLang="en-US" sz="2800" b="1">
                <a:solidFill>
                  <a:srgbClr val="FF3300"/>
                </a:solidFill>
                <a:latin typeface="宋体" pitchFamily="2" charset="-122"/>
              </a:rPr>
              <a:t>）独立性：</a:t>
            </a:r>
            <a:r>
              <a:rPr kumimoji="1" lang="zh-CN" altLang="en-US" sz="2800" b="1">
                <a:solidFill>
                  <a:srgbClr val="FF330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35847" name="Text Box 7"/>
          <p:cNvSpPr txBox="1">
            <a:spLocks noChangeArrowheads="1"/>
          </p:cNvSpPr>
          <p:nvPr/>
        </p:nvSpPr>
        <p:spPr bwMode="auto">
          <a:xfrm>
            <a:off x="2514600" y="2378075"/>
            <a:ext cx="6629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latin typeface="宋体" pitchFamily="2" charset="-122"/>
              </a:rPr>
              <a:t>实时系统中对信息的采集和对对象的控制，也都是彼此互不干扰</a:t>
            </a:r>
            <a:r>
              <a:rPr kumimoji="1" lang="zh-CN" altLang="en-US" sz="240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35848" name="Text Box 8"/>
          <p:cNvSpPr txBox="1">
            <a:spLocks noChangeArrowheads="1"/>
          </p:cNvSpPr>
          <p:nvPr/>
        </p:nvSpPr>
        <p:spPr bwMode="auto">
          <a:xfrm>
            <a:off x="228600" y="3200400"/>
            <a:ext cx="2362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rIns="18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3300"/>
                </a:solidFill>
                <a:latin typeface="宋体" pitchFamily="2" charset="-122"/>
              </a:rPr>
              <a:t>（</a:t>
            </a:r>
            <a:r>
              <a:rPr kumimoji="1" lang="en-US" altLang="zh-CN" sz="2800" b="1">
                <a:solidFill>
                  <a:srgbClr val="FF3300"/>
                </a:solidFill>
                <a:latin typeface="Times New Roman" pitchFamily="18" charset="0"/>
              </a:rPr>
              <a:t>3</a:t>
            </a:r>
            <a:r>
              <a:rPr kumimoji="1" lang="zh-CN" altLang="en-US" sz="2800" b="1">
                <a:solidFill>
                  <a:srgbClr val="FF3300"/>
                </a:solidFill>
                <a:latin typeface="宋体" pitchFamily="2" charset="-122"/>
              </a:rPr>
              <a:t>）及时性：</a:t>
            </a:r>
            <a:r>
              <a:rPr kumimoji="1" lang="zh-CN" altLang="en-US" sz="2800" b="1">
                <a:solidFill>
                  <a:srgbClr val="FF330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35849" name="Text Box 9"/>
          <p:cNvSpPr txBox="1">
            <a:spLocks noChangeArrowheads="1"/>
          </p:cNvSpPr>
          <p:nvPr/>
        </p:nvSpPr>
        <p:spPr bwMode="auto">
          <a:xfrm>
            <a:off x="2514600" y="3124200"/>
            <a:ext cx="64770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latin typeface="宋体" pitchFamily="2" charset="-122"/>
              </a:rPr>
              <a:t>实时系统的及时性，是以控制对象所要求的开始截止时间或完成截止时间来确定的。一般为秒级、百毫秒级直至毫秒级，甚至有的要低于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100</a:t>
            </a:r>
            <a:r>
              <a:rPr kumimoji="1" lang="zh-CN" altLang="en-US" sz="2400" b="1">
                <a:solidFill>
                  <a:srgbClr val="000000"/>
                </a:solidFill>
                <a:latin typeface="宋体" pitchFamily="2" charset="-122"/>
              </a:rPr>
              <a:t>微秒。</a:t>
            </a:r>
            <a:r>
              <a:rPr kumimoji="1" lang="zh-CN" altLang="en-US" sz="240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35850" name="Text Box 10"/>
          <p:cNvSpPr txBox="1">
            <a:spLocks noChangeArrowheads="1"/>
          </p:cNvSpPr>
          <p:nvPr/>
        </p:nvSpPr>
        <p:spPr bwMode="auto">
          <a:xfrm>
            <a:off x="228600" y="4648200"/>
            <a:ext cx="2362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rIns="18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3300"/>
                </a:solidFill>
                <a:latin typeface="宋体" pitchFamily="2" charset="-122"/>
              </a:rPr>
              <a:t>（</a:t>
            </a:r>
            <a:r>
              <a:rPr kumimoji="1" lang="en-US" altLang="zh-CN" sz="2800" b="1">
                <a:solidFill>
                  <a:srgbClr val="FF3300"/>
                </a:solidFill>
                <a:latin typeface="Times New Roman" pitchFamily="18" charset="0"/>
              </a:rPr>
              <a:t>4</a:t>
            </a:r>
            <a:r>
              <a:rPr kumimoji="1" lang="zh-CN" altLang="en-US" sz="2800" b="1">
                <a:solidFill>
                  <a:srgbClr val="FF3300"/>
                </a:solidFill>
                <a:latin typeface="宋体" pitchFamily="2" charset="-122"/>
              </a:rPr>
              <a:t>）交互性：</a:t>
            </a:r>
            <a:r>
              <a:rPr kumimoji="1" lang="zh-CN" altLang="en-US" sz="2800" b="1">
                <a:solidFill>
                  <a:srgbClr val="FF330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35851" name="Text Box 11"/>
          <p:cNvSpPr txBox="1">
            <a:spLocks noChangeArrowheads="1"/>
          </p:cNvSpPr>
          <p:nvPr/>
        </p:nvSpPr>
        <p:spPr bwMode="auto">
          <a:xfrm>
            <a:off x="2514600" y="4572000"/>
            <a:ext cx="65532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latin typeface="宋体" pitchFamily="2" charset="-122"/>
              </a:rPr>
              <a:t>实时系统的交互性仅限于访问系统中某些特定的专用服务程序，不象分时系统那样能向终端用户提供数据处理服务、资源共享等服务。</a:t>
            </a:r>
            <a:r>
              <a:rPr kumimoji="1" lang="zh-CN" altLang="en-US" sz="240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35852" name="Text Box 12"/>
          <p:cNvSpPr txBox="1">
            <a:spLocks noChangeArrowheads="1"/>
          </p:cNvSpPr>
          <p:nvPr/>
        </p:nvSpPr>
        <p:spPr bwMode="auto">
          <a:xfrm>
            <a:off x="228600" y="5638800"/>
            <a:ext cx="2362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rIns="18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latin typeface="宋体" pitchFamily="2" charset="-122"/>
              </a:rPr>
              <a:t>（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itchFamily="18" charset="0"/>
              </a:rPr>
              <a:t>5</a:t>
            </a:r>
            <a:r>
              <a:rPr kumimoji="1" lang="zh-CN" altLang="en-US" sz="2800" b="1" dirty="0">
                <a:solidFill>
                  <a:srgbClr val="000000"/>
                </a:solidFill>
                <a:latin typeface="宋体" pitchFamily="2" charset="-122"/>
              </a:rPr>
              <a:t>）</a:t>
            </a:r>
            <a:r>
              <a:rPr kumimoji="1" lang="zh-CN" altLang="en-US" sz="2800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可靠性</a:t>
            </a:r>
            <a:r>
              <a:rPr kumimoji="1" lang="zh-CN" altLang="en-US" sz="2800" b="1" dirty="0">
                <a:solidFill>
                  <a:srgbClr val="000000"/>
                </a:solidFill>
                <a:latin typeface="宋体" pitchFamily="2" charset="-122"/>
              </a:rPr>
              <a:t>：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35853" name="Text Box 13"/>
          <p:cNvSpPr txBox="1">
            <a:spLocks noChangeArrowheads="1"/>
          </p:cNvSpPr>
          <p:nvPr/>
        </p:nvSpPr>
        <p:spPr bwMode="auto">
          <a:xfrm>
            <a:off x="2514600" y="5638800"/>
            <a:ext cx="6477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latin typeface="宋体" pitchFamily="2" charset="-122"/>
              </a:rPr>
              <a:t>实时系统要求系统高度可靠，往往采用多级容错措施来保证系统的安全性及数据的安全性。</a:t>
            </a:r>
            <a:r>
              <a:rPr kumimoji="1" lang="zh-CN" altLang="en-US" sz="240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581618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2F2F2F"/>
                </a:solidFill>
                <a:ea typeface="黑体" pitchFamily="2" charset="-122"/>
              </a:rPr>
              <a:t>1.3</a:t>
            </a:r>
            <a:r>
              <a:rPr lang="en-US" altLang="zh-CN" dirty="0">
                <a:solidFill>
                  <a:srgbClr val="2F2F2F"/>
                </a:solidFill>
                <a:latin typeface="黑体" pitchFamily="2" charset="-122"/>
                <a:ea typeface="黑体" pitchFamily="2" charset="-122"/>
              </a:rPr>
              <a:t>  </a:t>
            </a:r>
            <a:r>
              <a:rPr lang="zh-CN" altLang="en-US" dirty="0">
                <a:solidFill>
                  <a:srgbClr val="2F2F2F"/>
                </a:solidFill>
                <a:latin typeface="黑体" pitchFamily="2" charset="-122"/>
                <a:ea typeface="黑体" pitchFamily="2" charset="-122"/>
              </a:rPr>
              <a:t>操作系统的基本特征</a:t>
            </a:r>
            <a:r>
              <a:rPr lang="zh-CN" altLang="en-US" dirty="0">
                <a:solidFill>
                  <a:srgbClr val="2F2F2F"/>
                </a:solidFill>
              </a:rPr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03648" y="1988840"/>
            <a:ext cx="7283152" cy="3989040"/>
          </a:xfrm>
        </p:spPr>
        <p:txBody>
          <a:bodyPr/>
          <a:lstStyle/>
          <a:p>
            <a:pPr lvl="0">
              <a:buClr>
                <a:srgbClr val="2F2F2F"/>
              </a:buClr>
              <a:buNone/>
            </a:pPr>
            <a:r>
              <a:rPr lang="en-US" altLang="zh-CN" sz="3600" b="1" dirty="0">
                <a:solidFill>
                  <a:srgbClr val="2F2F2F"/>
                </a:solidFill>
              </a:rPr>
              <a:t>1 </a:t>
            </a:r>
            <a:r>
              <a:rPr lang="zh-CN" altLang="en-US" sz="3600" b="1" dirty="0">
                <a:solidFill>
                  <a:srgbClr val="2F2F2F"/>
                </a:solidFill>
              </a:rPr>
              <a:t>、</a:t>
            </a:r>
            <a:r>
              <a:rPr lang="zh-CN" altLang="en-US" sz="3600" b="1" dirty="0">
                <a:solidFill>
                  <a:srgbClr val="2F2F2F"/>
                </a:solidFill>
                <a:latin typeface="楷体_GB2312" pitchFamily="49" charset="-122"/>
                <a:ea typeface="楷体_GB2312" pitchFamily="49" charset="-122"/>
              </a:rPr>
              <a:t>并发</a:t>
            </a:r>
            <a:r>
              <a:rPr lang="zh-CN" altLang="en-US" sz="3600" b="1" dirty="0">
                <a:solidFill>
                  <a:srgbClr val="2F2F2F"/>
                </a:solidFill>
                <a:latin typeface="宋体" pitchFamily="2" charset="-122"/>
              </a:rPr>
              <a:t>（</a:t>
            </a:r>
            <a:r>
              <a:rPr lang="en-US" altLang="zh-CN" sz="3600" b="1" dirty="0">
                <a:solidFill>
                  <a:srgbClr val="2F2F2F"/>
                </a:solidFill>
              </a:rPr>
              <a:t>Concurrence</a:t>
            </a:r>
            <a:r>
              <a:rPr lang="zh-CN" altLang="en-US" sz="3600" b="1" dirty="0">
                <a:solidFill>
                  <a:srgbClr val="2F2F2F"/>
                </a:solidFill>
                <a:latin typeface="宋体" pitchFamily="2" charset="-122"/>
              </a:rPr>
              <a:t>）</a:t>
            </a:r>
            <a:r>
              <a:rPr lang="zh-CN" altLang="en-US" b="1" dirty="0">
                <a:solidFill>
                  <a:prstClr val="black"/>
                </a:solidFill>
              </a:rPr>
              <a:t> </a:t>
            </a:r>
          </a:p>
          <a:p>
            <a:pPr lvl="0" fontAlgn="base">
              <a:spcAft>
                <a:spcPct val="0"/>
              </a:spcAft>
              <a:buClrTx/>
              <a:buSzPct val="85000"/>
              <a:buNone/>
            </a:pPr>
            <a:r>
              <a:rPr lang="en-US" altLang="zh-CN" sz="3600" b="1" dirty="0">
                <a:solidFill>
                  <a:srgbClr val="2F2F2F"/>
                </a:solidFill>
              </a:rPr>
              <a:t>2 </a:t>
            </a:r>
            <a:r>
              <a:rPr lang="zh-CN" altLang="en-US" sz="3600" b="1" dirty="0">
                <a:solidFill>
                  <a:srgbClr val="2F2F2F"/>
                </a:solidFill>
              </a:rPr>
              <a:t>、共享（</a:t>
            </a:r>
            <a:r>
              <a:rPr lang="en-US" altLang="zh-CN" sz="3600" b="1" dirty="0">
                <a:solidFill>
                  <a:srgbClr val="2F2F2F"/>
                </a:solidFill>
              </a:rPr>
              <a:t>Sharing</a:t>
            </a:r>
            <a:r>
              <a:rPr lang="zh-CN" altLang="en-US" sz="3600" b="1" dirty="0">
                <a:solidFill>
                  <a:srgbClr val="2F2F2F"/>
                </a:solidFill>
              </a:rPr>
              <a:t>） </a:t>
            </a:r>
          </a:p>
          <a:p>
            <a:pPr lvl="0">
              <a:buClr>
                <a:srgbClr val="2F2F2F"/>
              </a:buClr>
              <a:buNone/>
            </a:pPr>
            <a:r>
              <a:rPr lang="en-US" altLang="zh-CN" sz="3600" b="1" dirty="0">
                <a:solidFill>
                  <a:srgbClr val="2F2F2F"/>
                </a:solidFill>
              </a:rPr>
              <a:t>3</a:t>
            </a:r>
            <a:r>
              <a:rPr lang="zh-CN" altLang="en-US" sz="3600" b="1" dirty="0">
                <a:solidFill>
                  <a:srgbClr val="2F2F2F"/>
                </a:solidFill>
              </a:rPr>
              <a:t>、虚拟（</a:t>
            </a:r>
            <a:r>
              <a:rPr lang="en-US" altLang="zh-CN" sz="3600" b="1" dirty="0">
                <a:solidFill>
                  <a:srgbClr val="2F2F2F"/>
                </a:solidFill>
              </a:rPr>
              <a:t>Virtual</a:t>
            </a:r>
            <a:r>
              <a:rPr lang="zh-CN" altLang="en-US" sz="3600" b="1" dirty="0">
                <a:solidFill>
                  <a:srgbClr val="2F2F2F"/>
                </a:solidFill>
              </a:rPr>
              <a:t>） </a:t>
            </a:r>
          </a:p>
          <a:p>
            <a:pPr lvl="0">
              <a:buClr>
                <a:srgbClr val="2F2F2F"/>
              </a:buClr>
              <a:buNone/>
            </a:pPr>
            <a:r>
              <a:rPr lang="en-US" altLang="zh-CN" sz="3600" b="1" dirty="0">
                <a:solidFill>
                  <a:srgbClr val="2F2F2F"/>
                </a:solidFill>
              </a:rPr>
              <a:t>4</a:t>
            </a:r>
            <a:r>
              <a:rPr lang="zh-CN" altLang="en-US" sz="3600" b="1" dirty="0">
                <a:solidFill>
                  <a:srgbClr val="2F2F2F"/>
                </a:solidFill>
              </a:rPr>
              <a:t>、</a:t>
            </a:r>
            <a:r>
              <a:rPr lang="en-US" altLang="zh-CN" sz="3600" b="1" dirty="0">
                <a:solidFill>
                  <a:srgbClr val="2F2F2F"/>
                </a:solidFill>
              </a:rPr>
              <a:t> </a:t>
            </a:r>
            <a:r>
              <a:rPr lang="zh-CN" altLang="en-US" sz="3600" b="1" dirty="0">
                <a:solidFill>
                  <a:srgbClr val="2F2F2F"/>
                </a:solidFill>
              </a:rPr>
              <a:t>异步（</a:t>
            </a:r>
            <a:r>
              <a:rPr lang="en-US" altLang="zh-CN" sz="3600" b="1" dirty="0" err="1">
                <a:solidFill>
                  <a:srgbClr val="2F2F2F"/>
                </a:solidFill>
              </a:rPr>
              <a:t>Asynchronism</a:t>
            </a:r>
            <a:r>
              <a:rPr lang="zh-CN" altLang="en-US" sz="3600" b="1" dirty="0">
                <a:solidFill>
                  <a:srgbClr val="2F2F2F"/>
                </a:solidFill>
              </a:rPr>
              <a:t>） </a:t>
            </a:r>
          </a:p>
          <a:p>
            <a:endParaRPr lang="zh-CN" altLang="en-US" sz="3600" b="1" dirty="0">
              <a:solidFill>
                <a:srgbClr val="2F2F2F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2FF18-6F55-4F31-A9D5-4570487BA2A7}" type="slidenum">
              <a:rPr lang="en-US" altLang="zh-CN" smtClean="0"/>
              <a:pPr/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68384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548680"/>
            <a:ext cx="7891463" cy="685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3600" b="1" dirty="0">
                <a:solidFill>
                  <a:schemeClr val="tx2"/>
                </a:solidFill>
              </a:rPr>
              <a:t>1 </a:t>
            </a:r>
            <a:r>
              <a:rPr lang="zh-CN" altLang="en-US" sz="3600" b="1" dirty="0">
                <a:solidFill>
                  <a:schemeClr val="tx2"/>
                </a:solidFill>
              </a:rPr>
              <a:t>、</a:t>
            </a:r>
            <a:r>
              <a:rPr lang="zh-CN" altLang="en-US" sz="36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并发</a:t>
            </a:r>
            <a:r>
              <a:rPr lang="zh-CN" altLang="en-US" sz="3600" b="1" dirty="0">
                <a:solidFill>
                  <a:schemeClr val="tx2"/>
                </a:solidFill>
                <a:latin typeface="宋体" pitchFamily="2" charset="-122"/>
              </a:rPr>
              <a:t>（</a:t>
            </a:r>
            <a:r>
              <a:rPr lang="en-US" altLang="zh-CN" sz="3600" b="1" dirty="0">
                <a:solidFill>
                  <a:schemeClr val="tx2"/>
                </a:solidFill>
              </a:rPr>
              <a:t>Concurrence</a:t>
            </a:r>
            <a:r>
              <a:rPr lang="zh-CN" altLang="en-US" sz="3600" b="1" dirty="0">
                <a:solidFill>
                  <a:schemeClr val="tx2"/>
                </a:solidFill>
                <a:latin typeface="宋体" pitchFamily="2" charset="-122"/>
              </a:rPr>
              <a:t>）</a:t>
            </a:r>
            <a:r>
              <a:rPr lang="zh-CN" altLang="en-US" b="1" dirty="0"/>
              <a:t> </a:t>
            </a: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0ECF7-2804-42F9-9FC4-9987647CE26B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381000" y="1662113"/>
            <a:ext cx="8382000" cy="547687"/>
          </a:xfrm>
          <a:prstGeom prst="rect">
            <a:avLst/>
          </a:prstGeom>
          <a:solidFill>
            <a:srgbClr val="0066FF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FFFFFF"/>
                </a:solidFill>
                <a:latin typeface="Times New Roman" pitchFamily="18" charset="0"/>
              </a:rPr>
              <a:t>OS</a:t>
            </a:r>
            <a:r>
              <a:rPr kumimoji="1" lang="zh-CN" altLang="en-US" sz="2800" b="1">
                <a:solidFill>
                  <a:srgbClr val="FFFFFF"/>
                </a:solidFill>
                <a:latin typeface="宋体" pitchFamily="2" charset="-122"/>
              </a:rPr>
              <a:t>最重要的特征，其它三个特征都以并发为前提的。</a:t>
            </a:r>
            <a:r>
              <a:rPr kumimoji="1" lang="zh-CN" altLang="en-US" sz="2400">
                <a:solidFill>
                  <a:srgbClr val="FFFFFF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381000" y="2133600"/>
            <a:ext cx="3556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3200" b="1">
                <a:solidFill>
                  <a:srgbClr val="1C1C1C"/>
                </a:solidFill>
                <a:latin typeface="Times New Roman" pitchFamily="18" charset="0"/>
                <a:ea typeface="隶书" pitchFamily="49" charset="-122"/>
              </a:rPr>
              <a:t>并行与并发：</a:t>
            </a:r>
          </a:p>
        </p:txBody>
      </p:sp>
      <p:sp>
        <p:nvSpPr>
          <p:cNvPr id="36870" name="Text Box 6"/>
          <p:cNvSpPr txBox="1">
            <a:spLocks noChangeArrowheads="1"/>
          </p:cNvSpPr>
          <p:nvPr/>
        </p:nvSpPr>
        <p:spPr bwMode="auto">
          <a:xfrm>
            <a:off x="533400" y="2667000"/>
            <a:ext cx="80629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并行性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/>
                <a:ea typeface="楷体_GB2312" pitchFamily="49" charset="-122"/>
              </a:rPr>
              <a:t>——</a:t>
            </a:r>
            <a:r>
              <a:rPr kumimoji="1"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两个或多个事件在同一时刻发生。</a:t>
            </a:r>
            <a:r>
              <a:rPr kumimoji="1" lang="zh-CN" altLang="en-US" sz="240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36871" name="Text Box 7"/>
          <p:cNvSpPr txBox="1">
            <a:spLocks noChangeArrowheads="1"/>
          </p:cNvSpPr>
          <p:nvPr/>
        </p:nvSpPr>
        <p:spPr bwMode="auto">
          <a:xfrm>
            <a:off x="533400" y="3138488"/>
            <a:ext cx="8458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并发性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/>
                <a:ea typeface="楷体_GB2312" pitchFamily="49" charset="-122"/>
              </a:rPr>
              <a:t>——</a:t>
            </a:r>
            <a:r>
              <a:rPr kumimoji="1"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两个或多个事件在同一时间间隔内发生。 </a:t>
            </a:r>
          </a:p>
        </p:txBody>
      </p:sp>
      <p:sp>
        <p:nvSpPr>
          <p:cNvPr id="36872" name="Text Box 8"/>
          <p:cNvSpPr txBox="1">
            <a:spLocks noChangeArrowheads="1"/>
          </p:cNvSpPr>
          <p:nvPr/>
        </p:nvSpPr>
        <p:spPr bwMode="auto">
          <a:xfrm>
            <a:off x="228600" y="3733800"/>
            <a:ext cx="8763000" cy="2682875"/>
          </a:xfrm>
          <a:prstGeom prst="rect">
            <a:avLst/>
          </a:prstGeom>
          <a:solidFill>
            <a:srgbClr val="0066FF"/>
          </a:solidFill>
          <a:ln w="2857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kumimoji="1" lang="zh-CN" altLang="en-US" sz="28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在多道程序环境下，并发性是指在一段时间内，宏观上有多个程序在同时运行，但在单处理机系统中，每一时刻却只能有一道程序执行，故微观上这些程序只能是分时地交替执行。若计算机系统中有多个处理机，则这些可以并发执行的程序可被分配到多个处理机上，实现并行执行。</a:t>
            </a:r>
            <a:r>
              <a:rPr kumimoji="1"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60977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6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72" grpId="0" animBg="1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A0AC0-51C9-4AB4-A164-747BA6516EA7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755576" y="476672"/>
            <a:ext cx="54102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SzPct val="85000"/>
            </a:pPr>
            <a:r>
              <a:rPr kumimoji="1" lang="en-US" altLang="zh-CN" sz="3600" b="1" dirty="0">
                <a:solidFill>
                  <a:srgbClr val="333399"/>
                </a:solidFill>
                <a:latin typeface="Arial" charset="0"/>
              </a:rPr>
              <a:t>1</a:t>
            </a:r>
            <a:r>
              <a:rPr kumimoji="1" lang="zh-CN" altLang="en-US" sz="3600" b="1" dirty="0">
                <a:solidFill>
                  <a:srgbClr val="333399"/>
                </a:solidFill>
                <a:latin typeface="Arial" charset="0"/>
              </a:rPr>
              <a:t>、</a:t>
            </a:r>
            <a:r>
              <a:rPr kumimoji="1" lang="zh-CN" altLang="en-US" sz="3600" b="1" dirty="0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并发</a:t>
            </a:r>
            <a:r>
              <a:rPr kumimoji="1" lang="zh-CN" altLang="en-US" sz="3600" b="1" dirty="0">
                <a:solidFill>
                  <a:srgbClr val="333399"/>
                </a:solidFill>
                <a:latin typeface="宋体" pitchFamily="2" charset="-122"/>
              </a:rPr>
              <a:t>（</a:t>
            </a:r>
            <a:r>
              <a:rPr kumimoji="1" lang="en-US" altLang="zh-CN" sz="3600" b="1" dirty="0">
                <a:solidFill>
                  <a:srgbClr val="333399"/>
                </a:solidFill>
                <a:latin typeface="Arial" charset="0"/>
              </a:rPr>
              <a:t>Concurrence</a:t>
            </a:r>
            <a:r>
              <a:rPr kumimoji="1" lang="zh-CN" altLang="en-US" sz="3600" b="1" dirty="0">
                <a:solidFill>
                  <a:srgbClr val="333399"/>
                </a:solidFill>
                <a:latin typeface="宋体" pitchFamily="2" charset="-122"/>
              </a:rPr>
              <a:t>）</a:t>
            </a:r>
            <a:r>
              <a:rPr kumimoji="1" lang="zh-CN" altLang="en-US" sz="3200" b="1" dirty="0">
                <a:solidFill>
                  <a:srgbClr val="000000"/>
                </a:solidFill>
                <a:latin typeface="Arial" charset="0"/>
              </a:rPr>
              <a:t> </a:t>
            </a:r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609600" y="1340768"/>
            <a:ext cx="5257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与并发紧密相连的概念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——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进程</a:t>
            </a:r>
          </a:p>
        </p:txBody>
      </p:sp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457200" y="2057400"/>
            <a:ext cx="80772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000000"/>
                </a:solidFill>
                <a:latin typeface="宋体" pitchFamily="2" charset="-122"/>
              </a:rPr>
              <a:t>    </a:t>
            </a:r>
            <a:r>
              <a:rPr kumimoji="1" lang="zh-CN" altLang="en-US" sz="2800" b="1">
                <a:solidFill>
                  <a:srgbClr val="000000"/>
                </a:solidFill>
                <a:latin typeface="宋体" pitchFamily="2" charset="-122"/>
              </a:rPr>
              <a:t>通常的程序是静态实体，它是不能并发执行的。为了使程序能并发执行，系统必须分别为每个程序建立</a:t>
            </a:r>
            <a:r>
              <a:rPr kumimoji="1" lang="zh-CN" altLang="en-US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进程</a:t>
            </a:r>
            <a:r>
              <a:rPr kumimoji="1" lang="zh-CN" altLang="en-US" sz="2800" b="1">
                <a:solidFill>
                  <a:srgbClr val="000000"/>
                </a:solidFill>
                <a:latin typeface="宋体" pitchFamily="2" charset="-122"/>
              </a:rPr>
              <a:t>（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</a:rPr>
              <a:t>Process</a:t>
            </a:r>
            <a:r>
              <a:rPr kumimoji="1" lang="zh-CN" altLang="en-US" sz="2800" b="1">
                <a:solidFill>
                  <a:srgbClr val="000000"/>
                </a:solidFill>
                <a:latin typeface="宋体" pitchFamily="2" charset="-122"/>
              </a:rPr>
              <a:t>）。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37894" name="Text Box 6"/>
          <p:cNvSpPr txBox="1">
            <a:spLocks noChangeArrowheads="1"/>
          </p:cNvSpPr>
          <p:nvPr/>
        </p:nvSpPr>
        <p:spPr bwMode="auto">
          <a:xfrm>
            <a:off x="381000" y="3581400"/>
            <a:ext cx="8229600" cy="1401763"/>
          </a:xfrm>
          <a:prstGeom prst="rect">
            <a:avLst/>
          </a:prstGeom>
          <a:solidFill>
            <a:srgbClr val="0000FF"/>
          </a:solidFill>
          <a:ln w="2857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dirty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进程 </a:t>
            </a:r>
            <a:r>
              <a:rPr kumimoji="1" lang="zh-CN" altLang="en-US" sz="2800" dirty="0">
                <a:solidFill>
                  <a:srgbClr val="FFFFFF"/>
                </a:solidFill>
                <a:latin typeface="黑体" pitchFamily="49" charset="-122"/>
                <a:ea typeface="黑体" pitchFamily="49" charset="-122"/>
              </a:rPr>
              <a:t>是指在系统中能独立运行并作为资源分配的基本单位，它是由一组机器指令、数据和堆栈等组成的，是一个活动实体</a:t>
            </a:r>
            <a:r>
              <a:rPr kumimoji="1" lang="zh-CN" altLang="en-US" sz="2800" dirty="0">
                <a:solidFill>
                  <a:srgbClr val="FFFFFF"/>
                </a:solidFill>
                <a:latin typeface="华文行楷" pitchFamily="2" charset="-122"/>
                <a:ea typeface="华文行楷" pitchFamily="2" charset="-122"/>
              </a:rPr>
              <a:t>。</a:t>
            </a:r>
          </a:p>
        </p:txBody>
      </p:sp>
      <p:sp>
        <p:nvSpPr>
          <p:cNvPr id="37895" name="Text Box 7"/>
          <p:cNvSpPr txBox="1">
            <a:spLocks noChangeArrowheads="1"/>
          </p:cNvSpPr>
          <p:nvPr/>
        </p:nvSpPr>
        <p:spPr bwMode="auto">
          <a:xfrm>
            <a:off x="609600" y="5334000"/>
            <a:ext cx="6858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0000"/>
                </a:solidFill>
                <a:latin typeface="宋体" pitchFamily="2" charset="-122"/>
              </a:rPr>
              <a:t>多个进程之间可以</a:t>
            </a:r>
            <a:r>
              <a:rPr kumimoji="1" lang="zh-CN" altLang="en-US" sz="2800" b="1">
                <a:solidFill>
                  <a:srgbClr val="FF3300"/>
                </a:solidFill>
                <a:latin typeface="宋体" pitchFamily="2" charset="-122"/>
              </a:rPr>
              <a:t>并发执行</a:t>
            </a:r>
            <a:r>
              <a:rPr kumimoji="1" lang="zh-CN" altLang="en-US" sz="2800" b="1">
                <a:solidFill>
                  <a:srgbClr val="000000"/>
                </a:solidFill>
                <a:latin typeface="宋体" pitchFamily="2" charset="-122"/>
              </a:rPr>
              <a:t>和交换信息。</a:t>
            </a:r>
            <a:endParaRPr kumimoji="1" lang="zh-CN" altLang="en-US" sz="2400" b="1">
              <a:solidFill>
                <a:srgbClr val="000000"/>
              </a:solidFill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75179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78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78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4" grpId="0" animBg="1" autoUpdateAnimBg="0"/>
      <p:bldP spid="37895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15E22-B0F7-4759-96CF-5251582CC227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457200" y="419100"/>
            <a:ext cx="54102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SzPct val="85000"/>
            </a:pPr>
            <a:r>
              <a:rPr kumimoji="1" lang="en-US" altLang="zh-CN" sz="3600" b="1" dirty="0">
                <a:solidFill>
                  <a:srgbClr val="333399"/>
                </a:solidFill>
                <a:latin typeface="Arial" charset="0"/>
              </a:rPr>
              <a:t>2 </a:t>
            </a:r>
            <a:r>
              <a:rPr kumimoji="1" lang="zh-CN" altLang="en-US" sz="3600" b="1" dirty="0">
                <a:solidFill>
                  <a:srgbClr val="333399"/>
                </a:solidFill>
                <a:latin typeface="Arial" charset="0"/>
              </a:rPr>
              <a:t>、</a:t>
            </a:r>
            <a:r>
              <a:rPr kumimoji="1" lang="zh-CN" altLang="en-US" sz="3600" b="1" dirty="0">
                <a:solidFill>
                  <a:srgbClr val="333399"/>
                </a:solidFill>
                <a:latin typeface="宋体" pitchFamily="2" charset="-122"/>
              </a:rPr>
              <a:t>共享（</a:t>
            </a:r>
            <a:r>
              <a:rPr kumimoji="1" lang="en-US" altLang="zh-CN" sz="3600" b="1" dirty="0">
                <a:solidFill>
                  <a:srgbClr val="333399"/>
                </a:solidFill>
                <a:latin typeface="Arial" charset="0"/>
              </a:rPr>
              <a:t>sharing</a:t>
            </a:r>
            <a:r>
              <a:rPr kumimoji="1" lang="zh-CN" altLang="en-US" sz="3600" b="1" dirty="0">
                <a:solidFill>
                  <a:srgbClr val="333399"/>
                </a:solidFill>
                <a:latin typeface="宋体" pitchFamily="2" charset="-122"/>
              </a:rPr>
              <a:t>）</a:t>
            </a:r>
            <a:r>
              <a:rPr kumimoji="1" lang="zh-CN" altLang="en-US" sz="3600" b="1" dirty="0">
                <a:solidFill>
                  <a:srgbClr val="333399"/>
                </a:solidFill>
                <a:latin typeface="Arial" charset="0"/>
              </a:rPr>
              <a:t> </a:t>
            </a:r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762000" y="1447800"/>
            <a:ext cx="7162800" cy="1095375"/>
          </a:xfrm>
          <a:prstGeom prst="rect">
            <a:avLst/>
          </a:prstGeom>
          <a:solidFill>
            <a:srgbClr val="0000FF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3200">
                <a:solidFill>
                  <a:srgbClr val="FFFFFF"/>
                </a:solidFill>
                <a:latin typeface="黑体" pitchFamily="2" charset="-122"/>
                <a:ea typeface="黑体" pitchFamily="2" charset="-122"/>
              </a:rPr>
              <a:t>共享</a:t>
            </a:r>
            <a:r>
              <a:rPr kumimoji="1" lang="zh-CN" altLang="en-US" sz="3200" b="1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是指系统中的资源可供内存中多个并发执行的进程（线程）共同使用。</a:t>
            </a:r>
            <a:r>
              <a:rPr kumimoji="1" lang="zh-CN" altLang="en-US" sz="240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39941" name="Text Box 5"/>
          <p:cNvSpPr txBox="1">
            <a:spLocks noChangeArrowheads="1"/>
          </p:cNvSpPr>
          <p:nvPr/>
        </p:nvSpPr>
        <p:spPr bwMode="auto">
          <a:xfrm>
            <a:off x="533400" y="2819400"/>
            <a:ext cx="79835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0000"/>
                </a:solidFill>
                <a:latin typeface="宋体" pitchFamily="2" charset="-122"/>
              </a:rPr>
              <a:t>目前主要有以下两种资源共享方式：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39942" name="Text Box 6"/>
          <p:cNvSpPr txBox="1">
            <a:spLocks noChangeArrowheads="1"/>
          </p:cNvSpPr>
          <p:nvPr/>
        </p:nvSpPr>
        <p:spPr bwMode="auto">
          <a:xfrm>
            <a:off x="457200" y="3429000"/>
            <a:ext cx="2819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</a:rPr>
              <a:t>（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itchFamily="18" charset="0"/>
              </a:rPr>
              <a:t>1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</a:rPr>
              <a:t>）</a:t>
            </a:r>
            <a:r>
              <a:rPr kumimoji="1" lang="zh-CN" altLang="en-US" sz="2400" b="1">
                <a:solidFill>
                  <a:srgbClr val="0000FF"/>
                </a:solidFill>
                <a:latin typeface="宋体" pitchFamily="2" charset="-122"/>
              </a:rPr>
              <a:t>互斥共享方式</a:t>
            </a:r>
            <a:r>
              <a:rPr kumimoji="1" lang="zh-CN" altLang="en-US" sz="2400" b="1">
                <a:solidFill>
                  <a:srgbClr val="FFFF0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39943" name="Text Box 7"/>
          <p:cNvSpPr txBox="1">
            <a:spLocks noChangeArrowheads="1"/>
          </p:cNvSpPr>
          <p:nvPr/>
        </p:nvSpPr>
        <p:spPr bwMode="auto">
          <a:xfrm>
            <a:off x="3581400" y="3429000"/>
            <a:ext cx="5291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latin typeface="宋体" pitchFamily="2" charset="-122"/>
              </a:rPr>
              <a:t>对于</a:t>
            </a:r>
            <a:r>
              <a:rPr kumimoji="1" lang="zh-CN" altLang="en-US" sz="2400" b="1">
                <a:solidFill>
                  <a:srgbClr val="333399"/>
                </a:solidFill>
                <a:latin typeface="黑体" pitchFamily="2" charset="-122"/>
                <a:ea typeface="黑体" pitchFamily="2" charset="-122"/>
              </a:rPr>
              <a:t>临界资源</a:t>
            </a:r>
            <a:r>
              <a:rPr kumimoji="1" lang="zh-CN" altLang="en-US" sz="2400" b="1">
                <a:solidFill>
                  <a:srgbClr val="000000"/>
                </a:solidFill>
                <a:latin typeface="宋体" pitchFamily="2" charset="-122"/>
              </a:rPr>
              <a:t>，要求被互斥地共享。</a:t>
            </a:r>
            <a:r>
              <a:rPr kumimoji="1" lang="zh-CN" altLang="en-US" sz="240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39944" name="Text Box 8"/>
          <p:cNvSpPr txBox="1">
            <a:spLocks noChangeArrowheads="1"/>
          </p:cNvSpPr>
          <p:nvPr/>
        </p:nvSpPr>
        <p:spPr bwMode="auto">
          <a:xfrm>
            <a:off x="1219200" y="3962400"/>
            <a:ext cx="5410200" cy="4667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333399"/>
                </a:solidFill>
                <a:latin typeface="宋体" pitchFamily="2" charset="-122"/>
              </a:rPr>
              <a:t>什么叫临界资源？   临界资源例子。</a:t>
            </a:r>
          </a:p>
        </p:txBody>
      </p:sp>
      <p:sp>
        <p:nvSpPr>
          <p:cNvPr id="39945" name="Text Box 9"/>
          <p:cNvSpPr txBox="1">
            <a:spLocks noChangeArrowheads="1"/>
          </p:cNvSpPr>
          <p:nvPr/>
        </p:nvSpPr>
        <p:spPr bwMode="auto">
          <a:xfrm>
            <a:off x="304800" y="46482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</a:rPr>
              <a:t>（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itchFamily="18" charset="0"/>
              </a:rPr>
              <a:t>2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</a:rPr>
              <a:t>）</a:t>
            </a:r>
            <a:r>
              <a:rPr kumimoji="1" lang="zh-CN" altLang="en-US" sz="2400" b="1">
                <a:solidFill>
                  <a:srgbClr val="0000FF"/>
                </a:solidFill>
                <a:latin typeface="宋体" pitchFamily="2" charset="-122"/>
              </a:rPr>
              <a:t>同时访问方式</a:t>
            </a:r>
            <a:r>
              <a:rPr kumimoji="1" lang="zh-CN" altLang="en-US" sz="2400">
                <a:solidFill>
                  <a:srgbClr val="0000FF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39946" name="Text Box 10"/>
          <p:cNvSpPr txBox="1">
            <a:spLocks noChangeArrowheads="1"/>
          </p:cNvSpPr>
          <p:nvPr/>
        </p:nvSpPr>
        <p:spPr bwMode="auto">
          <a:xfrm>
            <a:off x="3429000" y="4648200"/>
            <a:ext cx="3657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latin typeface="宋体" pitchFamily="2" charset="-122"/>
              </a:rPr>
              <a:t>对于</a:t>
            </a:r>
            <a:r>
              <a:rPr kumimoji="1" lang="zh-CN" altLang="en-US" sz="2400" b="1">
                <a:solidFill>
                  <a:srgbClr val="333399"/>
                </a:solidFill>
                <a:latin typeface="黑体" pitchFamily="2" charset="-122"/>
                <a:ea typeface="黑体" pitchFamily="2" charset="-122"/>
              </a:rPr>
              <a:t>共享资源</a:t>
            </a:r>
          </a:p>
        </p:txBody>
      </p:sp>
      <p:sp>
        <p:nvSpPr>
          <p:cNvPr id="39947" name="Text Box 11"/>
          <p:cNvSpPr txBox="1">
            <a:spLocks noChangeArrowheads="1"/>
          </p:cNvSpPr>
          <p:nvPr/>
        </p:nvSpPr>
        <p:spPr bwMode="auto">
          <a:xfrm>
            <a:off x="1066800" y="5105400"/>
            <a:ext cx="7924800" cy="120015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333399"/>
                </a:solidFill>
                <a:latin typeface="宋体" pitchFamily="2" charset="-122"/>
              </a:rPr>
              <a:t>允许在一段时间内由多个进程</a:t>
            </a:r>
            <a:r>
              <a:rPr kumimoji="1" lang="zh-CN" altLang="en-US" sz="2400" b="1">
                <a:solidFill>
                  <a:srgbClr val="333399"/>
                </a:solidFill>
                <a:latin typeface="Times New Roman"/>
              </a:rPr>
              <a:t>“</a:t>
            </a:r>
            <a:r>
              <a:rPr kumimoji="1" lang="zh-CN" altLang="en-US" sz="2400" b="1">
                <a:solidFill>
                  <a:srgbClr val="333399"/>
                </a:solidFill>
                <a:latin typeface="宋体" pitchFamily="2" charset="-122"/>
              </a:rPr>
              <a:t>同时</a:t>
            </a:r>
            <a:r>
              <a:rPr kumimoji="1" lang="zh-CN" altLang="en-US" sz="2400" b="1">
                <a:solidFill>
                  <a:srgbClr val="333399"/>
                </a:solidFill>
                <a:latin typeface="Times New Roman"/>
              </a:rPr>
              <a:t>”</a:t>
            </a:r>
            <a:r>
              <a:rPr kumimoji="1" lang="zh-CN" altLang="en-US" sz="2400" b="1">
                <a:solidFill>
                  <a:srgbClr val="333399"/>
                </a:solidFill>
                <a:latin typeface="宋体" pitchFamily="2" charset="-122"/>
              </a:rPr>
              <a:t>对它进行访问。这里所说的</a:t>
            </a:r>
            <a:r>
              <a:rPr kumimoji="1" lang="zh-CN" altLang="en-US" sz="2400" b="1">
                <a:solidFill>
                  <a:srgbClr val="333399"/>
                </a:solidFill>
                <a:latin typeface="Times New Roman"/>
              </a:rPr>
              <a:t>“</a:t>
            </a:r>
            <a:r>
              <a:rPr kumimoji="1" lang="zh-CN" altLang="en-US" sz="2400" b="1">
                <a:solidFill>
                  <a:srgbClr val="333399"/>
                </a:solidFill>
                <a:latin typeface="宋体" pitchFamily="2" charset="-122"/>
              </a:rPr>
              <a:t>同时</a:t>
            </a:r>
            <a:r>
              <a:rPr kumimoji="1" lang="zh-CN" altLang="en-US" sz="2400" b="1">
                <a:solidFill>
                  <a:srgbClr val="333399"/>
                </a:solidFill>
                <a:latin typeface="Times New Roman"/>
              </a:rPr>
              <a:t>”</a:t>
            </a:r>
            <a:r>
              <a:rPr kumimoji="1" lang="zh-CN" altLang="en-US" sz="2400" b="1">
                <a:solidFill>
                  <a:srgbClr val="333399"/>
                </a:solidFill>
                <a:latin typeface="宋体" pitchFamily="2" charset="-122"/>
              </a:rPr>
              <a:t>往往是宏观上的，而微观上，这些进程可能是交替地对该资源进行访问。</a:t>
            </a:r>
            <a:r>
              <a:rPr kumimoji="1" lang="zh-CN" altLang="en-US" sz="2400" b="1">
                <a:solidFill>
                  <a:srgbClr val="333399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39948" name="Text Box 12"/>
          <p:cNvSpPr txBox="1">
            <a:spLocks noChangeArrowheads="1"/>
          </p:cNvSpPr>
          <p:nvPr/>
        </p:nvSpPr>
        <p:spPr bwMode="auto">
          <a:xfrm>
            <a:off x="269875" y="5105400"/>
            <a:ext cx="568325" cy="1371600"/>
          </a:xfrm>
          <a:prstGeom prst="rect">
            <a:avLst/>
          </a:prstGeom>
          <a:solidFill>
            <a:srgbClr val="0000FF"/>
          </a:solidFill>
          <a:ln w="19050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00"/>
                </a:solidFill>
                <a:latin typeface="Times New Roman" pitchFamily="18" charset="0"/>
              </a:rPr>
              <a:t>共享资源</a:t>
            </a:r>
          </a:p>
        </p:txBody>
      </p:sp>
    </p:spTree>
    <p:extLst>
      <p:ext uri="{BB962C8B-B14F-4D97-AF65-F5344CB8AC3E}">
        <p14:creationId xmlns:p14="http://schemas.microsoft.com/office/powerpoint/2010/main" val="28016106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9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9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9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99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99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39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99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99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99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99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9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1" dur="500"/>
                                        <p:tgtEl>
                                          <p:spTgt spid="39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0" grpId="0" animBg="1" autoUpdateAnimBg="0"/>
      <p:bldP spid="39941" grpId="0" autoUpdateAnimBg="0"/>
      <p:bldP spid="39942" grpId="0" autoUpdateAnimBg="0"/>
      <p:bldP spid="39943" grpId="0" autoUpdateAnimBg="0"/>
      <p:bldP spid="39944" grpId="0" animBg="1" autoUpdateAnimBg="0"/>
      <p:bldP spid="39945" grpId="0" autoUpdateAnimBg="0"/>
      <p:bldP spid="39946" grpId="0" autoUpdateAnimBg="0"/>
      <p:bldP spid="39947" grpId="0" animBg="1" autoUpdateAnimBg="0"/>
      <p:bldP spid="39948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4" name="Rectangle 1032"/>
          <p:cNvSpPr>
            <a:spLocks noGrp="1" noChangeArrowheads="1"/>
          </p:cNvSpPr>
          <p:nvPr>
            <p:ph idx="1"/>
          </p:nvPr>
        </p:nvSpPr>
        <p:spPr>
          <a:xfrm>
            <a:off x="251520" y="2204864"/>
            <a:ext cx="8463284" cy="2932113"/>
          </a:xfrm>
          <a:noFill/>
          <a:ln/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dirty="0"/>
              <a:t>          </a:t>
            </a:r>
            <a:r>
              <a:rPr lang="zh-CN" altLang="en-US" sz="4000" dirty="0"/>
              <a:t>操作系统（</a:t>
            </a:r>
            <a:r>
              <a:rPr lang="en-US" altLang="zh-CN" sz="4000" dirty="0"/>
              <a:t>Operating System , OS</a:t>
            </a:r>
            <a:r>
              <a:rPr lang="zh-CN" altLang="en-US" sz="4000" dirty="0"/>
              <a:t>）是计算机硬件上的第一层软件，是计算机必须配置的最基本、最重要的系统软件。</a:t>
            </a:r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A437D-1E9E-4D8C-84D5-2054CD366035}" type="slidenum">
              <a:rPr lang="en-US" altLang="zh-CN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53962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533400"/>
            <a:ext cx="8105775" cy="762000"/>
          </a:xfrm>
        </p:spPr>
        <p:txBody>
          <a:bodyPr/>
          <a:lstStyle/>
          <a:p>
            <a:r>
              <a:rPr lang="en-US" altLang="zh-CN" dirty="0"/>
              <a:t>1.3  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操作系统的基本特征</a:t>
            </a:r>
            <a:endParaRPr lang="en-US" altLang="zh-CN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905000"/>
            <a:ext cx="7772400" cy="1143000"/>
          </a:xfrm>
        </p:spPr>
        <p:txBody>
          <a:bodyPr/>
          <a:lstStyle/>
          <a:p>
            <a:pPr algn="just"/>
            <a:r>
              <a:rPr lang="zh-CN" altLang="en-US" dirty="0">
                <a:latin typeface="Times New Roman" pitchFamily="18" charset="0"/>
                <a:ea typeface="黑体" pitchFamily="2" charset="-122"/>
              </a:rPr>
              <a:t>并发</a:t>
            </a:r>
            <a:r>
              <a:rPr lang="zh-CN" altLang="en-US" dirty="0">
                <a:latin typeface="Times New Roman" pitchFamily="18" charset="0"/>
                <a:ea typeface="楷体_GB2312" pitchFamily="49" charset="-122"/>
              </a:rPr>
              <a:t>和</a:t>
            </a:r>
            <a:r>
              <a:rPr lang="zh-CN" altLang="en-US" dirty="0">
                <a:latin typeface="Times New Roman" pitchFamily="18" charset="0"/>
                <a:ea typeface="黑体" pitchFamily="2" charset="-122"/>
              </a:rPr>
              <a:t>共享</a:t>
            </a:r>
            <a:r>
              <a:rPr lang="zh-CN" altLang="en-US" b="1" dirty="0">
                <a:latin typeface="Times New Roman" pitchFamily="18" charset="0"/>
                <a:ea typeface="楷体_GB2312" pitchFamily="49" charset="-122"/>
              </a:rPr>
              <a:t>是操作系统的两个最基本的特征，它们是互为存在条件的</a:t>
            </a:r>
            <a:r>
              <a:rPr lang="zh-CN" altLang="en-US" dirty="0">
                <a:latin typeface="Times New Roman" pitchFamily="18" charset="0"/>
                <a:ea typeface="楷体_GB2312" pitchFamily="49" charset="-122"/>
              </a:rPr>
              <a:t>。</a:t>
            </a:r>
            <a:endParaRPr lang="zh-CN" altLang="en-US" dirty="0">
              <a:ea typeface="楷体_GB2312" pitchFamily="49" charset="-122"/>
            </a:endParaRP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605EE-81E1-4845-A535-5CB2E7A85ECE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1066800" y="2971800"/>
            <a:ext cx="69342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</a:rPr>
              <a:t>       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</a:rPr>
              <a:t>资源的共享是以进程的并发执行为条件的，若系统不允许程序并发执行，自然不存在资源共享问题；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1066800" y="4267200"/>
            <a:ext cx="7027863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</a:rPr>
              <a:t>       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</a:rPr>
              <a:t>若系统不能对资源共享实施有效管理，协调好诸进程对共享资源的访问，也必然影响到程序并发执行的程度，甚至根本无法并发执行。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40967" name="Text Box 7"/>
          <p:cNvSpPr txBox="1">
            <a:spLocks noChangeArrowheads="1"/>
          </p:cNvSpPr>
          <p:nvPr/>
        </p:nvSpPr>
        <p:spPr bwMode="auto">
          <a:xfrm>
            <a:off x="685800" y="2971800"/>
            <a:ext cx="457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v"/>
            </a:pP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</a:rPr>
              <a:t>  </a:t>
            </a:r>
          </a:p>
        </p:txBody>
      </p:sp>
      <p:sp>
        <p:nvSpPr>
          <p:cNvPr id="40968" name="Text Box 8"/>
          <p:cNvSpPr txBox="1">
            <a:spLocks noChangeArrowheads="1"/>
          </p:cNvSpPr>
          <p:nvPr/>
        </p:nvSpPr>
        <p:spPr bwMode="auto">
          <a:xfrm>
            <a:off x="685800" y="4311650"/>
            <a:ext cx="457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v"/>
            </a:pP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8468247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692696"/>
            <a:ext cx="7996238" cy="762000"/>
          </a:xfrm>
        </p:spPr>
        <p:txBody>
          <a:bodyPr/>
          <a:lstStyle/>
          <a:p>
            <a:r>
              <a:rPr lang="en-US" altLang="zh-CN" dirty="0"/>
              <a:t>1.3  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操作系统的基本特征</a:t>
            </a:r>
            <a:endParaRPr lang="en-US" altLang="zh-CN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487363" y="2068513"/>
            <a:ext cx="5511800" cy="81915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3600" dirty="0">
                <a:solidFill>
                  <a:srgbClr val="002060"/>
                </a:solidFill>
              </a:rPr>
              <a:t>3</a:t>
            </a:r>
            <a:r>
              <a:rPr lang="zh-CN" altLang="en-US" sz="3600" dirty="0">
                <a:solidFill>
                  <a:srgbClr val="002060"/>
                </a:solidFill>
              </a:rPr>
              <a:t>、</a:t>
            </a:r>
            <a:r>
              <a:rPr lang="zh-CN" altLang="en-US" sz="3600" dirty="0">
                <a:solidFill>
                  <a:srgbClr val="002060"/>
                </a:solidFill>
                <a:latin typeface="宋体" pitchFamily="2" charset="-122"/>
              </a:rPr>
              <a:t>虚拟（</a:t>
            </a:r>
            <a:r>
              <a:rPr lang="en-US" altLang="zh-CN" sz="3600" dirty="0">
                <a:solidFill>
                  <a:srgbClr val="002060"/>
                </a:solidFill>
              </a:rPr>
              <a:t>Virtual</a:t>
            </a:r>
            <a:r>
              <a:rPr lang="zh-CN" altLang="en-US" sz="3600" dirty="0">
                <a:solidFill>
                  <a:srgbClr val="002060"/>
                </a:solidFill>
                <a:latin typeface="宋体" pitchFamily="2" charset="-122"/>
              </a:rPr>
              <a:t>）</a:t>
            </a:r>
            <a:r>
              <a:rPr lang="zh-CN" altLang="en-US" sz="3600" dirty="0">
                <a:solidFill>
                  <a:srgbClr val="002060"/>
                </a:solidFill>
              </a:rPr>
              <a:t> 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216B5-FDBE-4C94-8807-20CE690FEF99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533400" y="3581400"/>
            <a:ext cx="8077200" cy="974725"/>
          </a:xfrm>
          <a:prstGeom prst="rect">
            <a:avLst/>
          </a:prstGeom>
          <a:solidFill>
            <a:srgbClr val="0000FF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黑体" pitchFamily="2" charset="-122"/>
                <a:ea typeface="黑体" pitchFamily="2" charset="-122"/>
              </a:rPr>
              <a:t>虚拟</a:t>
            </a:r>
            <a:r>
              <a:rPr kumimoji="1" lang="en-US" altLang="zh-CN" sz="2800" b="1">
                <a:solidFill>
                  <a:srgbClr val="FFFFFF"/>
                </a:solidFill>
                <a:latin typeface="Times New Roman"/>
              </a:rPr>
              <a:t>——</a:t>
            </a:r>
            <a:r>
              <a:rPr kumimoji="1" lang="zh-CN" altLang="en-US" sz="2800" b="1">
                <a:solidFill>
                  <a:srgbClr val="FFFFFF"/>
                </a:solidFill>
                <a:latin typeface="宋体" pitchFamily="2" charset="-122"/>
              </a:rPr>
              <a:t>是指通过某种技术把一个物理实体变为若干个逻辑上的对应物。</a:t>
            </a:r>
            <a:r>
              <a:rPr kumimoji="1" lang="zh-CN" altLang="en-US" sz="240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533400" y="4876800"/>
            <a:ext cx="80010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OS</a:t>
            </a:r>
            <a:r>
              <a:rPr kumimoji="1"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中利用了多种</a:t>
            </a:r>
            <a:r>
              <a:rPr kumimoji="1" lang="zh-CN" altLang="en-US" sz="28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虚拟技术</a:t>
            </a:r>
            <a:r>
              <a:rPr kumimoji="1"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，分别用来实现</a:t>
            </a:r>
            <a:r>
              <a:rPr kumimoji="1"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虚拟处理机</a:t>
            </a:r>
            <a:r>
              <a:rPr kumimoji="1"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kumimoji="1"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虚拟内存</a:t>
            </a:r>
            <a:r>
              <a:rPr kumimoji="1"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kumimoji="1"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虚拟外部设备</a:t>
            </a:r>
            <a:r>
              <a:rPr kumimoji="1"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kumimoji="1"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虚拟信道</a:t>
            </a:r>
            <a:r>
              <a:rPr kumimoji="1"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等。</a:t>
            </a:r>
            <a:r>
              <a:rPr kumimoji="1" lang="zh-CN" altLang="en-US" sz="240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172675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692696"/>
            <a:ext cx="7996238" cy="762000"/>
          </a:xfrm>
        </p:spPr>
        <p:txBody>
          <a:bodyPr/>
          <a:lstStyle/>
          <a:p>
            <a:r>
              <a:rPr lang="en-US" altLang="zh-CN" dirty="0"/>
              <a:t>1.3  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操作系统的基本特征</a:t>
            </a:r>
            <a:endParaRPr lang="en-US" altLang="zh-CN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487363" y="2068513"/>
            <a:ext cx="5511800" cy="81915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3600" dirty="0">
                <a:solidFill>
                  <a:srgbClr val="002060"/>
                </a:solidFill>
              </a:rPr>
              <a:t>3</a:t>
            </a:r>
            <a:r>
              <a:rPr lang="zh-CN" altLang="en-US" sz="3600" dirty="0">
                <a:solidFill>
                  <a:srgbClr val="002060"/>
                </a:solidFill>
              </a:rPr>
              <a:t>、</a:t>
            </a:r>
            <a:r>
              <a:rPr lang="zh-CN" altLang="en-US" sz="3600" dirty="0">
                <a:solidFill>
                  <a:srgbClr val="002060"/>
                </a:solidFill>
                <a:latin typeface="宋体" pitchFamily="2" charset="-122"/>
              </a:rPr>
              <a:t>虚拟（</a:t>
            </a:r>
            <a:r>
              <a:rPr lang="en-US" altLang="zh-CN" sz="3600" dirty="0">
                <a:solidFill>
                  <a:srgbClr val="002060"/>
                </a:solidFill>
              </a:rPr>
              <a:t>Virtual</a:t>
            </a:r>
            <a:r>
              <a:rPr lang="zh-CN" altLang="en-US" sz="3600" dirty="0">
                <a:solidFill>
                  <a:srgbClr val="002060"/>
                </a:solidFill>
                <a:latin typeface="宋体" pitchFamily="2" charset="-122"/>
              </a:rPr>
              <a:t>）</a:t>
            </a:r>
            <a:r>
              <a:rPr lang="zh-CN" altLang="en-US" sz="3600" dirty="0">
                <a:solidFill>
                  <a:srgbClr val="002060"/>
                </a:solidFill>
              </a:rPr>
              <a:t> 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216B5-FDBE-4C94-8807-20CE690FEF99}" type="slidenum">
              <a:rPr lang="en-US" altLang="zh-CN"/>
              <a:pPr/>
              <a:t>42</a:t>
            </a:fld>
            <a:endParaRPr lang="en-US" altLang="zh-CN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971600" y="2996952"/>
            <a:ext cx="7776864" cy="3274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514350" indent="-514350" algn="just" fontAlgn="base">
              <a:spcBef>
                <a:spcPct val="1500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1" lang="zh-CN" altLang="en-US" sz="3200" b="1" dirty="0">
                <a:solidFill>
                  <a:srgbClr val="333399"/>
                </a:solidFill>
                <a:latin typeface="Times New Roman" pitchFamily="18" charset="0"/>
              </a:rPr>
              <a:t>时分复用技术</a:t>
            </a:r>
            <a:endParaRPr kumimoji="1" lang="en-US" altLang="zh-CN" sz="3200" b="1" dirty="0">
              <a:solidFill>
                <a:srgbClr val="333399"/>
              </a:solidFill>
              <a:latin typeface="Times New Roman" pitchFamily="18" charset="0"/>
            </a:endParaRPr>
          </a:p>
          <a:p>
            <a:pPr marL="971550" lvl="1" indent="-514350" algn="just" fontAlgn="base">
              <a:spcBef>
                <a:spcPct val="15000"/>
              </a:spcBef>
              <a:spcAft>
                <a:spcPct val="0"/>
              </a:spcAft>
              <a:buAutoNum type="arabicParenBoth"/>
            </a:pPr>
            <a:r>
              <a:rPr kumimoji="1" lang="zh-CN" altLang="en-US" sz="2800" b="1" dirty="0">
                <a:solidFill>
                  <a:srgbClr val="333399"/>
                </a:solidFill>
                <a:latin typeface="Times New Roman" pitchFamily="18" charset="0"/>
              </a:rPr>
              <a:t>虚拟处理机 </a:t>
            </a:r>
            <a:r>
              <a:rPr kumimoji="1" lang="en-US" altLang="zh-CN" sz="2800" b="1" dirty="0">
                <a:solidFill>
                  <a:srgbClr val="333399"/>
                </a:solidFill>
                <a:latin typeface="Times New Roman" pitchFamily="18" charset="0"/>
              </a:rPr>
              <a:t>– </a:t>
            </a:r>
            <a:r>
              <a:rPr kumimoji="1" lang="zh-CN" altLang="en-US" sz="2800" b="1" dirty="0">
                <a:solidFill>
                  <a:srgbClr val="333399"/>
                </a:solidFill>
                <a:latin typeface="Times New Roman" pitchFamily="18" charset="0"/>
              </a:rPr>
              <a:t>举例：时间片轮转</a:t>
            </a:r>
            <a:endParaRPr kumimoji="1" lang="en-US" altLang="zh-CN" sz="2800" b="1" dirty="0">
              <a:solidFill>
                <a:srgbClr val="333399"/>
              </a:solidFill>
              <a:latin typeface="Times New Roman" pitchFamily="18" charset="0"/>
            </a:endParaRPr>
          </a:p>
          <a:p>
            <a:pPr marL="971550" lvl="1" indent="-514350" algn="just" fontAlgn="base">
              <a:spcBef>
                <a:spcPct val="15000"/>
              </a:spcBef>
              <a:spcAft>
                <a:spcPct val="0"/>
              </a:spcAft>
              <a:buAutoNum type="arabicParenBoth"/>
            </a:pPr>
            <a:r>
              <a:rPr kumimoji="1" lang="zh-CN" altLang="en-US" sz="2800" b="1" dirty="0">
                <a:solidFill>
                  <a:srgbClr val="333399"/>
                </a:solidFill>
                <a:latin typeface="Times New Roman" pitchFamily="18" charset="0"/>
              </a:rPr>
              <a:t>虚拟设备 </a:t>
            </a:r>
            <a:r>
              <a:rPr kumimoji="1" lang="en-US" altLang="zh-CN" sz="2800" b="1" dirty="0">
                <a:solidFill>
                  <a:srgbClr val="333399"/>
                </a:solidFill>
                <a:latin typeface="Times New Roman" pitchFamily="18" charset="0"/>
              </a:rPr>
              <a:t>– </a:t>
            </a:r>
            <a:r>
              <a:rPr kumimoji="1" lang="zh-CN" altLang="en-US" sz="2800" b="1" dirty="0">
                <a:solidFill>
                  <a:srgbClr val="333399"/>
                </a:solidFill>
                <a:latin typeface="Times New Roman" pitchFamily="18" charset="0"/>
              </a:rPr>
              <a:t>举例：</a:t>
            </a:r>
            <a:r>
              <a:rPr kumimoji="1" lang="en-US" altLang="zh-CN" sz="2800" b="1" dirty="0">
                <a:solidFill>
                  <a:srgbClr val="333399"/>
                </a:solidFill>
                <a:latin typeface="Times New Roman" pitchFamily="18" charset="0"/>
              </a:rPr>
              <a:t>Spooling</a:t>
            </a:r>
            <a:r>
              <a:rPr kumimoji="1" lang="zh-CN" altLang="en-US" sz="2800" b="1" dirty="0">
                <a:solidFill>
                  <a:srgbClr val="333399"/>
                </a:solidFill>
                <a:latin typeface="Times New Roman" pitchFamily="18" charset="0"/>
              </a:rPr>
              <a:t>技术</a:t>
            </a:r>
            <a:endParaRPr kumimoji="1" lang="en-US" altLang="zh-CN" sz="2800" b="1" dirty="0">
              <a:solidFill>
                <a:srgbClr val="333399"/>
              </a:solidFill>
              <a:latin typeface="Times New Roman" pitchFamily="18" charset="0"/>
            </a:endParaRPr>
          </a:p>
          <a:p>
            <a:pPr marL="514350" indent="-514350" algn="just" fontAlgn="base">
              <a:spcBef>
                <a:spcPct val="1500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1" lang="zh-CN" altLang="en-US" sz="3200" b="1" dirty="0">
                <a:solidFill>
                  <a:srgbClr val="333399"/>
                </a:solidFill>
                <a:latin typeface="Times New Roman" pitchFamily="18" charset="0"/>
              </a:rPr>
              <a:t>空分复用技术 </a:t>
            </a:r>
            <a:r>
              <a:rPr kumimoji="1" lang="en-US" altLang="zh-CN" sz="3200" b="1" dirty="0">
                <a:solidFill>
                  <a:srgbClr val="333399"/>
                </a:solidFill>
                <a:latin typeface="Times New Roman" pitchFamily="18" charset="0"/>
              </a:rPr>
              <a:t>– </a:t>
            </a:r>
            <a:r>
              <a:rPr kumimoji="1" lang="zh-CN" altLang="en-US" sz="3200" b="1" dirty="0">
                <a:solidFill>
                  <a:srgbClr val="333399"/>
                </a:solidFill>
                <a:latin typeface="Times New Roman" pitchFamily="18" charset="0"/>
              </a:rPr>
              <a:t>举例：多道程序</a:t>
            </a:r>
            <a:endParaRPr kumimoji="1" lang="en-US" altLang="zh-CN" sz="3200" b="1" dirty="0">
              <a:solidFill>
                <a:srgbClr val="333399"/>
              </a:solidFill>
              <a:latin typeface="Times New Roman" pitchFamily="18" charset="0"/>
            </a:endParaRPr>
          </a:p>
          <a:p>
            <a:pPr marL="514350" indent="-514350" algn="just" fontAlgn="base">
              <a:spcBef>
                <a:spcPct val="1500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1" lang="zh-CN" altLang="en-US" sz="3200" b="1" dirty="0">
                <a:solidFill>
                  <a:srgbClr val="333399"/>
                </a:solidFill>
                <a:latin typeface="Times New Roman" pitchFamily="18" charset="0"/>
              </a:rPr>
              <a:t>虚拟存储器</a:t>
            </a:r>
            <a:endParaRPr kumimoji="1" lang="en-US" altLang="zh-CN" sz="3200" b="1" dirty="0">
              <a:solidFill>
                <a:srgbClr val="333399"/>
              </a:solidFill>
              <a:latin typeface="Times New Roman" pitchFamily="18" charset="0"/>
            </a:endParaRPr>
          </a:p>
          <a:p>
            <a:pPr marL="971550" lvl="1" indent="-514350" algn="just" fontAlgn="base">
              <a:spcBef>
                <a:spcPct val="15000"/>
              </a:spcBef>
              <a:spcAft>
                <a:spcPct val="0"/>
              </a:spcAft>
              <a:buAutoNum type="arabicParenBoth"/>
            </a:pPr>
            <a:endParaRPr kumimoji="1" lang="zh-CN" altLang="en-US" sz="2800" b="1" dirty="0">
              <a:solidFill>
                <a:srgbClr val="333399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82253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692696"/>
            <a:ext cx="7996238" cy="762000"/>
          </a:xfrm>
        </p:spPr>
        <p:txBody>
          <a:bodyPr/>
          <a:lstStyle/>
          <a:p>
            <a:r>
              <a:rPr lang="en-US" altLang="zh-CN" dirty="0"/>
              <a:t>1.3  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操作系统的基本特征</a:t>
            </a:r>
            <a:endParaRPr lang="en-US" altLang="zh-CN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487363" y="2068513"/>
            <a:ext cx="5511800" cy="819150"/>
          </a:xfrm>
        </p:spPr>
        <p:txBody>
          <a:bodyPr/>
          <a:lstStyle/>
          <a:p>
            <a:pPr>
              <a:buNone/>
            </a:pPr>
            <a:r>
              <a:rPr lang="en-US" altLang="zh-CN" sz="3600" dirty="0">
                <a:solidFill>
                  <a:srgbClr val="002060"/>
                </a:solidFill>
              </a:rPr>
              <a:t>4</a:t>
            </a:r>
            <a:r>
              <a:rPr lang="zh-CN" altLang="en-US" sz="3600" dirty="0">
                <a:solidFill>
                  <a:srgbClr val="002060"/>
                </a:solidFill>
              </a:rPr>
              <a:t>、</a:t>
            </a:r>
            <a:r>
              <a:rPr lang="zh-CN" altLang="en-US" sz="3600" dirty="0">
                <a:solidFill>
                  <a:srgbClr val="002060"/>
                </a:solidFill>
                <a:latin typeface="宋体" pitchFamily="2" charset="-122"/>
              </a:rPr>
              <a:t>异步（</a:t>
            </a:r>
            <a:r>
              <a:rPr lang="en-US" altLang="zh-CN" sz="3600" dirty="0" err="1">
                <a:solidFill>
                  <a:srgbClr val="002060"/>
                </a:solidFill>
                <a:latin typeface="宋体" pitchFamily="2" charset="-122"/>
              </a:rPr>
              <a:t>Asynchronism</a:t>
            </a:r>
            <a:r>
              <a:rPr lang="zh-CN" altLang="en-US" sz="3600" dirty="0">
                <a:solidFill>
                  <a:srgbClr val="002060"/>
                </a:solidFill>
                <a:latin typeface="宋体" pitchFamily="2" charset="-122"/>
              </a:rPr>
              <a:t>） </a:t>
            </a:r>
            <a:endParaRPr lang="zh-CN" altLang="en-US" sz="3600" dirty="0">
              <a:solidFill>
                <a:srgbClr val="00206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216B5-FDBE-4C94-8807-20CE690FEF99}" type="slidenum">
              <a:rPr lang="en-US" altLang="zh-CN"/>
              <a:pPr/>
              <a:t>43</a:t>
            </a:fld>
            <a:endParaRPr lang="en-US" altLang="zh-CN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971600" y="2996952"/>
            <a:ext cx="7776864" cy="319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514350" indent="-514350" algn="just" fontAlgn="base">
              <a:spcBef>
                <a:spcPct val="1500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1" lang="zh-CN" altLang="en-US" sz="3200" b="1" dirty="0">
                <a:solidFill>
                  <a:srgbClr val="333399"/>
                </a:solidFill>
                <a:latin typeface="Times New Roman" pitchFamily="18" charset="0"/>
              </a:rPr>
              <a:t>进程的执行通常不是“一气呵成”，而是以“停停走走”的方式运行。</a:t>
            </a:r>
            <a:endParaRPr kumimoji="1" lang="en-US" altLang="zh-CN" sz="3200" b="1" dirty="0">
              <a:solidFill>
                <a:srgbClr val="333399"/>
              </a:solidFill>
              <a:latin typeface="Times New Roman" pitchFamily="18" charset="0"/>
            </a:endParaRPr>
          </a:p>
          <a:p>
            <a:pPr marL="514350" indent="-514350" algn="just" fontAlgn="base">
              <a:spcBef>
                <a:spcPct val="1500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1" lang="zh-CN" altLang="en-US" sz="3200" b="1" dirty="0">
                <a:solidFill>
                  <a:srgbClr val="333399"/>
                </a:solidFill>
                <a:latin typeface="Times New Roman" pitchFamily="18" charset="0"/>
              </a:rPr>
              <a:t>进程是以人们不可预知的速度向前推进的。</a:t>
            </a:r>
            <a:endParaRPr kumimoji="1" lang="en-US" altLang="zh-CN" sz="3200" b="1" dirty="0">
              <a:solidFill>
                <a:srgbClr val="333399"/>
              </a:solidFill>
              <a:latin typeface="Times New Roman" pitchFamily="18" charset="0"/>
            </a:endParaRPr>
          </a:p>
          <a:p>
            <a:pPr marL="514350" indent="-514350" algn="just" fontAlgn="base">
              <a:spcBef>
                <a:spcPct val="1500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1" lang="zh-CN" altLang="en-US" sz="3200" b="1" dirty="0">
                <a:solidFill>
                  <a:srgbClr val="333399"/>
                </a:solidFill>
                <a:latin typeface="Times New Roman" pitchFamily="18" charset="0"/>
              </a:rPr>
              <a:t>在完善的同步机制，且运行环境相同时，作业多次运行仍能获得同样的结果。</a:t>
            </a:r>
            <a:endParaRPr kumimoji="1" lang="zh-CN" altLang="en-US" sz="2800" b="1" dirty="0">
              <a:solidFill>
                <a:srgbClr val="333399"/>
              </a:solidFill>
              <a:latin typeface="Times New Roman" pitchFamily="18" charset="0"/>
            </a:endParaRPr>
          </a:p>
        </p:txBody>
      </p:sp>
      <p:sp>
        <p:nvSpPr>
          <p:cNvPr id="8" name="AutoShape 9"/>
          <p:cNvSpPr>
            <a:spLocks noChangeArrowheads="1"/>
          </p:cNvSpPr>
          <p:nvPr/>
        </p:nvSpPr>
        <p:spPr bwMode="auto">
          <a:xfrm>
            <a:off x="5999163" y="1509812"/>
            <a:ext cx="2412377" cy="911075"/>
          </a:xfrm>
          <a:prstGeom prst="wedgeRectCallout">
            <a:avLst>
              <a:gd name="adj1" fmla="val -66271"/>
              <a:gd name="adj2" fmla="val 42961"/>
            </a:avLst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" rIns="1800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151AF3"/>
                </a:solidFill>
                <a:latin typeface="Times New Roman" pitchFamily="18" charset="0"/>
              </a:rPr>
              <a:t>“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itchFamily="18" charset="0"/>
              </a:rPr>
              <a:t>异步性</a:t>
            </a:r>
            <a:r>
              <a:rPr kumimoji="1" lang="zh-CN" altLang="en-US" sz="2400" b="1" dirty="0">
                <a:solidFill>
                  <a:srgbClr val="151AF3"/>
                </a:solidFill>
                <a:latin typeface="Times New Roman" pitchFamily="18" charset="0"/>
              </a:rPr>
              <a:t>”也称为“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itchFamily="18" charset="0"/>
              </a:rPr>
              <a:t>不确定性</a:t>
            </a:r>
            <a:r>
              <a:rPr kumimoji="1" lang="zh-CN" altLang="en-US" sz="2400" b="1" dirty="0">
                <a:solidFill>
                  <a:srgbClr val="151AF3"/>
                </a:solidFill>
                <a:latin typeface="Times New Roman" pitchFamily="18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98344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548680"/>
            <a:ext cx="8001000" cy="762000"/>
          </a:xfrm>
        </p:spPr>
        <p:txBody>
          <a:bodyPr/>
          <a:lstStyle/>
          <a:p>
            <a:r>
              <a:rPr lang="en-US" altLang="zh-CN" dirty="0"/>
              <a:t>1.4  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操作系统的主要功能</a:t>
            </a:r>
            <a:endParaRPr lang="en-US" altLang="zh-CN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BF887-AC5F-44C6-AB09-D53D251BE800}" type="slidenum">
              <a:rPr lang="en-US" altLang="zh-CN"/>
              <a:pPr/>
              <a:t>44</a:t>
            </a:fld>
            <a:endParaRPr lang="en-US" altLang="zh-CN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547664" y="2132856"/>
            <a:ext cx="5688632" cy="319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571500" indent="-571500" algn="just" fontAlgn="base">
              <a:spcBef>
                <a:spcPct val="15000"/>
              </a:spcBef>
              <a:spcAft>
                <a:spcPct val="0"/>
              </a:spcAft>
              <a:buFont typeface="Wingdings" panose="05000000000000000000" pitchFamily="2" charset="2"/>
              <a:buChar char="n"/>
            </a:pPr>
            <a:r>
              <a:rPr kumimoji="1" lang="zh-CN" altLang="en-US" sz="3600" b="1" dirty="0">
                <a:solidFill>
                  <a:srgbClr val="333399"/>
                </a:solidFill>
                <a:latin typeface="Times New Roman" pitchFamily="18" charset="0"/>
              </a:rPr>
              <a:t>处理机管理功能</a:t>
            </a:r>
          </a:p>
          <a:p>
            <a:pPr marL="571500" indent="-571500" algn="just" fontAlgn="base">
              <a:spcBef>
                <a:spcPct val="15000"/>
              </a:spcBef>
              <a:spcAft>
                <a:spcPct val="0"/>
              </a:spcAft>
              <a:buFont typeface="Wingdings" panose="05000000000000000000" pitchFamily="2" charset="2"/>
              <a:buChar char="n"/>
            </a:pPr>
            <a:r>
              <a:rPr kumimoji="1" lang="zh-CN" altLang="en-US" sz="3600" b="1" dirty="0">
                <a:solidFill>
                  <a:srgbClr val="333399"/>
                </a:solidFill>
                <a:latin typeface="Times New Roman" pitchFamily="18" charset="0"/>
              </a:rPr>
              <a:t>存储器管理功能</a:t>
            </a:r>
          </a:p>
          <a:p>
            <a:pPr marL="571500" indent="-571500" algn="just" fontAlgn="base">
              <a:spcBef>
                <a:spcPct val="15000"/>
              </a:spcBef>
              <a:spcAft>
                <a:spcPct val="0"/>
              </a:spcAft>
              <a:buFont typeface="Wingdings" panose="05000000000000000000" pitchFamily="2" charset="2"/>
              <a:buChar char="n"/>
            </a:pPr>
            <a:r>
              <a:rPr kumimoji="1" lang="zh-CN" altLang="en-US" sz="3600" b="1" dirty="0">
                <a:solidFill>
                  <a:srgbClr val="333399"/>
                </a:solidFill>
                <a:latin typeface="Times New Roman" pitchFamily="18" charset="0"/>
              </a:rPr>
              <a:t>设备管理功能 </a:t>
            </a:r>
          </a:p>
          <a:p>
            <a:pPr marL="571500" indent="-571500" algn="just" fontAlgn="base">
              <a:spcBef>
                <a:spcPct val="15000"/>
              </a:spcBef>
              <a:spcAft>
                <a:spcPct val="0"/>
              </a:spcAft>
              <a:buFont typeface="Wingdings" panose="05000000000000000000" pitchFamily="2" charset="2"/>
              <a:buChar char="n"/>
            </a:pPr>
            <a:r>
              <a:rPr kumimoji="1" lang="zh-CN" altLang="en-US" sz="3600" b="1" dirty="0">
                <a:solidFill>
                  <a:srgbClr val="333399"/>
                </a:solidFill>
                <a:latin typeface="Times New Roman" pitchFamily="18" charset="0"/>
              </a:rPr>
              <a:t>文件管理功能</a:t>
            </a:r>
          </a:p>
          <a:p>
            <a:pPr marL="571500" indent="-571500" algn="just" fontAlgn="base">
              <a:spcBef>
                <a:spcPct val="15000"/>
              </a:spcBef>
              <a:spcAft>
                <a:spcPct val="0"/>
              </a:spcAft>
              <a:buFont typeface="Wingdings" panose="05000000000000000000" pitchFamily="2" charset="2"/>
              <a:buChar char="n"/>
            </a:pPr>
            <a:r>
              <a:rPr kumimoji="1" lang="zh-CN" altLang="en-US" sz="3600" b="1" dirty="0">
                <a:solidFill>
                  <a:srgbClr val="333399"/>
                </a:solidFill>
                <a:latin typeface="Times New Roman" pitchFamily="18" charset="0"/>
              </a:rPr>
              <a:t>用户接口 </a:t>
            </a:r>
          </a:p>
        </p:txBody>
      </p:sp>
    </p:spTree>
    <p:extLst>
      <p:ext uri="{BB962C8B-B14F-4D97-AF65-F5344CB8AC3E}">
        <p14:creationId xmlns:p14="http://schemas.microsoft.com/office/powerpoint/2010/main" val="14721149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548680"/>
            <a:ext cx="8001000" cy="762000"/>
          </a:xfrm>
        </p:spPr>
        <p:txBody>
          <a:bodyPr/>
          <a:lstStyle/>
          <a:p>
            <a:r>
              <a:rPr lang="en-US" altLang="zh-CN" dirty="0"/>
              <a:t>1.4  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操作系统的主要功能</a:t>
            </a:r>
            <a:endParaRPr lang="en-US" altLang="zh-CN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482600" y="2261100"/>
            <a:ext cx="5880100" cy="685800"/>
          </a:xfrm>
        </p:spPr>
        <p:txBody>
          <a:bodyPr/>
          <a:lstStyle/>
          <a:p>
            <a:r>
              <a:rPr lang="en-US" altLang="zh-CN" dirty="0"/>
              <a:t> </a:t>
            </a:r>
            <a:r>
              <a:rPr lang="zh-CN" altLang="en-US" sz="3600" dirty="0">
                <a:latin typeface="宋体" pitchFamily="2" charset="-122"/>
              </a:rPr>
              <a:t>处理机管理功能</a:t>
            </a:r>
            <a:r>
              <a:rPr lang="zh-CN" altLang="en-US" dirty="0"/>
              <a:t> 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BF887-AC5F-44C6-AB09-D53D251BE800}" type="slidenum">
              <a:rPr lang="en-US" altLang="zh-CN"/>
              <a:pPr/>
              <a:t>45</a:t>
            </a:fld>
            <a:endParaRPr lang="en-US" altLang="zh-CN"/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1055688" y="3148513"/>
            <a:ext cx="7061200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3200" b="1" dirty="0">
                <a:solidFill>
                  <a:srgbClr val="000000"/>
                </a:solidFill>
                <a:latin typeface="宋体" pitchFamily="2" charset="-122"/>
              </a:rPr>
              <a:t>    </a:t>
            </a:r>
            <a:r>
              <a:rPr kumimoji="1" lang="zh-CN" altLang="en-US" sz="3200" b="1" dirty="0">
                <a:solidFill>
                  <a:srgbClr val="000000"/>
                </a:solidFill>
                <a:latin typeface="宋体" pitchFamily="2" charset="-122"/>
              </a:rPr>
              <a:t>在传统的多道程序设计系统中，处理机的分配和运行，都是以进程为基本单位的，因而对处理机的管理，</a:t>
            </a:r>
            <a:r>
              <a:rPr kumimoji="1" lang="zh-CN" altLang="en-US" sz="3200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可以归结为对进程的管理</a:t>
            </a:r>
            <a:r>
              <a:rPr kumimoji="1" lang="zh-CN" altLang="en-US" sz="3200" b="1" dirty="0">
                <a:solidFill>
                  <a:srgbClr val="000000"/>
                </a:solidFill>
                <a:latin typeface="宋体" pitchFamily="2" charset="-122"/>
              </a:rPr>
              <a:t>。</a:t>
            </a:r>
            <a:r>
              <a:rPr kumimoji="1" lang="zh-CN" altLang="en-US" sz="32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3200" b="1" dirty="0">
                <a:solidFill>
                  <a:srgbClr val="000000"/>
                </a:solidFill>
                <a:latin typeface="宋体" pitchFamily="2" charset="-122"/>
              </a:rPr>
              <a:t>   </a:t>
            </a:r>
            <a:endParaRPr kumimoji="1" lang="zh-CN" altLang="en-US" sz="3200" b="1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32902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377825" y="692696"/>
            <a:ext cx="8080375" cy="762000"/>
          </a:xfrm>
        </p:spPr>
        <p:txBody>
          <a:bodyPr/>
          <a:lstStyle/>
          <a:p>
            <a:r>
              <a:rPr lang="en-US" altLang="zh-CN" dirty="0"/>
              <a:t>1.4  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操作系统的主要功能</a:t>
            </a:r>
            <a:endParaRPr lang="en-US" altLang="zh-CN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2286000"/>
            <a:ext cx="7086600" cy="685800"/>
          </a:xfrm>
        </p:spPr>
        <p:txBody>
          <a:bodyPr/>
          <a:lstStyle/>
          <a:p>
            <a:r>
              <a:rPr lang="zh-CN" altLang="en-US" sz="3600">
                <a:latin typeface="宋体" pitchFamily="2" charset="-122"/>
              </a:rPr>
              <a:t>处理机管理的主要功能是：</a:t>
            </a: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9C8E5-257A-4E73-AB1A-075228FB4682}" type="slidenum">
              <a:rPr lang="en-US" altLang="zh-CN"/>
              <a:pPr/>
              <a:t>46</a:t>
            </a:fld>
            <a:endParaRPr lang="en-US" altLang="zh-CN"/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609600" y="3367088"/>
            <a:ext cx="4343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0000FF"/>
              </a:buClr>
              <a:buFont typeface="Tahoma" pitchFamily="34" charset="0"/>
              <a:buChar char="•"/>
            </a:pPr>
            <a:r>
              <a:rPr kumimoji="1" lang="zh-CN" altLang="en-US" sz="2800" b="1" dirty="0">
                <a:solidFill>
                  <a:srgbClr val="000000"/>
                </a:solidFill>
                <a:latin typeface="宋体" pitchFamily="2" charset="-122"/>
              </a:rPr>
              <a:t>创建和撤消进程</a:t>
            </a:r>
            <a:endParaRPr kumimoji="1" lang="zh-CN" altLang="en-US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7109" name="Text Box 5"/>
          <p:cNvSpPr txBox="1">
            <a:spLocks noChangeArrowheads="1"/>
          </p:cNvSpPr>
          <p:nvPr/>
        </p:nvSpPr>
        <p:spPr bwMode="auto">
          <a:xfrm>
            <a:off x="609600" y="3976688"/>
            <a:ext cx="5715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0000FF"/>
              </a:buClr>
              <a:buFont typeface="Tahoma" pitchFamily="34" charset="0"/>
              <a:buChar char="•"/>
            </a:pPr>
            <a:r>
              <a:rPr kumimoji="1" lang="zh-CN" altLang="en-US" sz="2800" b="1" dirty="0">
                <a:solidFill>
                  <a:srgbClr val="000000"/>
                </a:solidFill>
                <a:latin typeface="宋体" pitchFamily="2" charset="-122"/>
              </a:rPr>
              <a:t>对诸进程的运行进行协调</a:t>
            </a:r>
            <a:endParaRPr kumimoji="1" lang="zh-CN" altLang="en-US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7110" name="Text Box 6"/>
          <p:cNvSpPr txBox="1">
            <a:spLocks noChangeArrowheads="1"/>
          </p:cNvSpPr>
          <p:nvPr/>
        </p:nvSpPr>
        <p:spPr bwMode="auto">
          <a:xfrm>
            <a:off x="609600" y="4586288"/>
            <a:ext cx="5715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0000FF"/>
              </a:buClr>
              <a:buFont typeface="Tahoma" pitchFamily="34" charset="0"/>
              <a:buChar char="•"/>
            </a:pPr>
            <a:r>
              <a:rPr kumimoji="1" lang="zh-CN" altLang="en-US" sz="2800" b="1" dirty="0">
                <a:solidFill>
                  <a:srgbClr val="000000"/>
                </a:solidFill>
                <a:latin typeface="宋体" pitchFamily="2" charset="-122"/>
              </a:rPr>
              <a:t>实现进程之间的信息交换</a:t>
            </a:r>
            <a:endParaRPr kumimoji="1" lang="zh-CN" altLang="en-US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609600" y="5195888"/>
            <a:ext cx="7391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0000FF"/>
              </a:buClr>
              <a:buFont typeface="Tahoma" pitchFamily="34" charset="0"/>
              <a:buChar char="•"/>
            </a:pPr>
            <a:r>
              <a:rPr kumimoji="1" lang="zh-CN" altLang="en-US" sz="2800" b="1" dirty="0">
                <a:solidFill>
                  <a:srgbClr val="000000"/>
                </a:solidFill>
                <a:latin typeface="宋体" pitchFamily="2" charset="-122"/>
              </a:rPr>
              <a:t>按照一定的算法把处理机分配给进程</a:t>
            </a:r>
            <a:endParaRPr kumimoji="1" lang="zh-CN" altLang="en-US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7112" name="Text Box 8"/>
          <p:cNvSpPr txBox="1">
            <a:spLocks noChangeArrowheads="1"/>
          </p:cNvSpPr>
          <p:nvPr/>
        </p:nvSpPr>
        <p:spPr bwMode="auto">
          <a:xfrm>
            <a:off x="5257800" y="3414713"/>
            <a:ext cx="1752600" cy="547687"/>
          </a:xfrm>
          <a:prstGeom prst="rect">
            <a:avLst/>
          </a:prstGeom>
          <a:solidFill>
            <a:srgbClr val="0000FF"/>
          </a:solidFill>
          <a:ln w="2857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宋体" pitchFamily="2" charset="-122"/>
              </a:rPr>
              <a:t>进程控制</a:t>
            </a:r>
          </a:p>
        </p:txBody>
      </p:sp>
      <p:sp>
        <p:nvSpPr>
          <p:cNvPr id="47113" name="Text Box 9"/>
          <p:cNvSpPr txBox="1">
            <a:spLocks noChangeArrowheads="1"/>
          </p:cNvSpPr>
          <p:nvPr/>
        </p:nvSpPr>
        <p:spPr bwMode="auto">
          <a:xfrm>
            <a:off x="6705600" y="3948113"/>
            <a:ext cx="1676400" cy="547687"/>
          </a:xfrm>
          <a:prstGeom prst="rect">
            <a:avLst/>
          </a:prstGeom>
          <a:solidFill>
            <a:srgbClr val="0000FF"/>
          </a:solidFill>
          <a:ln w="2857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宋体" pitchFamily="2" charset="-122"/>
              </a:rPr>
              <a:t>进程同步</a:t>
            </a:r>
          </a:p>
        </p:txBody>
      </p:sp>
      <p:sp>
        <p:nvSpPr>
          <p:cNvPr id="47114" name="Text Box 10"/>
          <p:cNvSpPr txBox="1">
            <a:spLocks noChangeArrowheads="1"/>
          </p:cNvSpPr>
          <p:nvPr/>
        </p:nvSpPr>
        <p:spPr bwMode="auto">
          <a:xfrm>
            <a:off x="6705600" y="4633913"/>
            <a:ext cx="1752600" cy="547687"/>
          </a:xfrm>
          <a:prstGeom prst="rect">
            <a:avLst/>
          </a:prstGeom>
          <a:solidFill>
            <a:srgbClr val="0000FF"/>
          </a:solidFill>
          <a:ln w="2857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宋体" pitchFamily="2" charset="-122"/>
              </a:rPr>
              <a:t>进程通信</a:t>
            </a:r>
          </a:p>
        </p:txBody>
      </p:sp>
      <p:sp>
        <p:nvSpPr>
          <p:cNvPr id="47115" name="Text Box 11"/>
          <p:cNvSpPr txBox="1">
            <a:spLocks noChangeArrowheads="1"/>
          </p:cNvSpPr>
          <p:nvPr/>
        </p:nvSpPr>
        <p:spPr bwMode="auto">
          <a:xfrm>
            <a:off x="3886200" y="5776913"/>
            <a:ext cx="4668838" cy="547687"/>
          </a:xfrm>
          <a:prstGeom prst="rect">
            <a:avLst/>
          </a:prstGeom>
          <a:solidFill>
            <a:srgbClr val="0000FF"/>
          </a:solidFill>
          <a:ln w="2857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FFFF"/>
                </a:solidFill>
                <a:latin typeface="宋体" pitchFamily="2" charset="-122"/>
              </a:rPr>
              <a:t>进程调度（处理机调度）</a:t>
            </a:r>
          </a:p>
        </p:txBody>
      </p:sp>
    </p:spTree>
    <p:extLst>
      <p:ext uri="{BB962C8B-B14F-4D97-AF65-F5344CB8AC3E}">
        <p14:creationId xmlns:p14="http://schemas.microsoft.com/office/powerpoint/2010/main" val="1708260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7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7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7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7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7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7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7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7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7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7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7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7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7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8" grpId="0" autoUpdateAnimBg="0"/>
      <p:bldP spid="47109" grpId="0" autoUpdateAnimBg="0"/>
      <p:bldP spid="47110" grpId="0" autoUpdateAnimBg="0"/>
      <p:bldP spid="47111" grpId="0" autoUpdateAnimBg="0"/>
      <p:bldP spid="47112" grpId="0" animBg="1" autoUpdateAnimBg="0"/>
      <p:bldP spid="47113" grpId="0" animBg="1" autoUpdateAnimBg="0"/>
      <p:bldP spid="47114" grpId="0" animBg="1" autoUpdateAnimBg="0"/>
      <p:bldP spid="47115" grpId="0" animBg="1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346868" y="620688"/>
            <a:ext cx="8221663" cy="762000"/>
          </a:xfrm>
        </p:spPr>
        <p:txBody>
          <a:bodyPr/>
          <a:lstStyle/>
          <a:p>
            <a:r>
              <a:rPr lang="en-US" altLang="zh-CN" dirty="0"/>
              <a:t>1.4  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操作系统的主要功能</a:t>
            </a:r>
            <a:endParaRPr lang="en-US" altLang="zh-CN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286000"/>
            <a:ext cx="5403850" cy="685800"/>
          </a:xfrm>
        </p:spPr>
        <p:txBody>
          <a:bodyPr/>
          <a:lstStyle/>
          <a:p>
            <a:r>
              <a:rPr lang="zh-CN" altLang="en-US" sz="3600" dirty="0">
                <a:latin typeface="Times New Roman" pitchFamily="18" charset="0"/>
              </a:rPr>
              <a:t>存储器管理</a:t>
            </a:r>
            <a:r>
              <a:rPr lang="zh-CN" altLang="en-US" dirty="0"/>
              <a:t> 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9F4E7-05CE-4DCD-B56C-02A56C7519D0}" type="slidenum">
              <a:rPr lang="en-US" altLang="zh-CN"/>
              <a:pPr/>
              <a:t>47</a:t>
            </a:fld>
            <a:endParaRPr lang="en-US" altLang="zh-CN"/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609600" y="3124200"/>
            <a:ext cx="5562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3200" b="1">
                <a:solidFill>
                  <a:srgbClr val="000000"/>
                </a:solidFill>
                <a:latin typeface="宋体" pitchFamily="2" charset="-122"/>
              </a:rPr>
              <a:t>存储器管理应具有以下功能：</a:t>
            </a:r>
            <a:r>
              <a:rPr kumimoji="1" lang="zh-CN" altLang="en-US" sz="3200" b="1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685800" y="3733800"/>
            <a:ext cx="7543800" cy="2443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800" b="1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kumimoji="1" lang="zh-CN" altLang="en-US" sz="2800" b="1" dirty="0">
                <a:solidFill>
                  <a:srgbClr val="000000"/>
                </a:solidFill>
                <a:latin typeface="宋体" pitchFamily="2" charset="-122"/>
              </a:rPr>
              <a:t>．内存分配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1" lang="zh-CN" altLang="en-US" sz="2800" b="1" dirty="0">
                <a:solidFill>
                  <a:srgbClr val="000000"/>
                </a:solidFill>
                <a:latin typeface="宋体" pitchFamily="2" charset="-122"/>
              </a:rPr>
              <a:t>静态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</a:rPr>
              <a:t> 、</a:t>
            </a:r>
            <a:r>
              <a:rPr kumimoji="1" lang="zh-CN" altLang="en-US" sz="2800" b="1" dirty="0">
                <a:solidFill>
                  <a:srgbClr val="000000"/>
                </a:solidFill>
                <a:latin typeface="宋体" pitchFamily="2" charset="-122"/>
              </a:rPr>
              <a:t>动态分配方式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800" b="1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kumimoji="1" lang="zh-CN" altLang="en-US" sz="2800" b="1" dirty="0">
                <a:solidFill>
                  <a:srgbClr val="000000"/>
                </a:solidFill>
                <a:latin typeface="宋体" pitchFamily="2" charset="-122"/>
              </a:rPr>
              <a:t>．内存保护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</a:rPr>
              <a:t>硬件检查越界，软件处理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800" b="1" dirty="0">
                <a:solidFill>
                  <a:srgbClr val="000000"/>
                </a:solidFill>
                <a:latin typeface="Times New Roman" pitchFamily="18" charset="0"/>
              </a:rPr>
              <a:t>3</a:t>
            </a:r>
            <a:r>
              <a:rPr kumimoji="1" lang="zh-CN" altLang="en-US" sz="2800" b="1" dirty="0">
                <a:solidFill>
                  <a:srgbClr val="000000"/>
                </a:solidFill>
                <a:latin typeface="宋体" pitchFamily="2" charset="-122"/>
              </a:rPr>
              <a:t>．地址映射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</a:rPr>
              <a:t>逻辑、物理地址，硬件支持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800" b="1" dirty="0">
                <a:solidFill>
                  <a:srgbClr val="000000"/>
                </a:solidFill>
                <a:latin typeface="Times New Roman" pitchFamily="18" charset="0"/>
              </a:rPr>
              <a:t>4</a:t>
            </a:r>
            <a:r>
              <a:rPr kumimoji="1" lang="zh-CN" altLang="en-US" sz="2800" b="1" dirty="0">
                <a:solidFill>
                  <a:srgbClr val="000000"/>
                </a:solidFill>
                <a:latin typeface="宋体" pitchFamily="2" charset="-122"/>
              </a:rPr>
              <a:t>．内存扩充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</a:rPr>
              <a:t>虚拟存储技术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3845910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17538"/>
            <a:ext cx="8332788" cy="830262"/>
          </a:xfrm>
        </p:spPr>
        <p:txBody>
          <a:bodyPr/>
          <a:lstStyle/>
          <a:p>
            <a:r>
              <a:rPr lang="en-US" altLang="zh-CN" dirty="0"/>
              <a:t>1.4  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操作系统的主要功能</a:t>
            </a:r>
            <a:endParaRPr lang="en-US" altLang="zh-CN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1230313" y="1752600"/>
            <a:ext cx="7337425" cy="4038600"/>
          </a:xfrm>
        </p:spPr>
        <p:txBody>
          <a:bodyPr/>
          <a:lstStyle/>
          <a:p>
            <a:r>
              <a:rPr lang="zh-CN" altLang="en-US" sz="3600">
                <a:latin typeface="Times New Roman" pitchFamily="18" charset="0"/>
              </a:rPr>
              <a:t>设备管理功能</a:t>
            </a:r>
          </a:p>
          <a:p>
            <a:pPr>
              <a:buFont typeface="Wingdings" pitchFamily="2" charset="2"/>
              <a:buNone/>
            </a:pPr>
            <a:r>
              <a:rPr lang="zh-CN" altLang="en-US">
                <a:latin typeface="Times New Roman" pitchFamily="18" charset="0"/>
              </a:rPr>
              <a:t>   主要任务：  </a:t>
            </a:r>
          </a:p>
          <a:p>
            <a:pPr lvl="1" algn="just">
              <a:buFont typeface="Wingdings" pitchFamily="2" charset="2"/>
              <a:buNone/>
            </a:pPr>
            <a:r>
              <a:rPr lang="en-US" altLang="zh-CN">
                <a:latin typeface="Wingdings" pitchFamily="2" charset="2"/>
              </a:rPr>
              <a:t>l</a:t>
            </a:r>
            <a:r>
              <a:rPr lang="en-US" altLang="zh-CN">
                <a:latin typeface="Times New Roman" pitchFamily="18" charset="0"/>
              </a:rPr>
              <a:t> </a:t>
            </a:r>
            <a:r>
              <a:rPr lang="zh-CN" altLang="en-US">
                <a:latin typeface="Times New Roman" pitchFamily="18" charset="0"/>
              </a:rPr>
              <a:t>完成进程提出的</a:t>
            </a:r>
            <a:r>
              <a:rPr lang="en-US" altLang="zh-CN"/>
              <a:t>I/O</a:t>
            </a:r>
            <a:r>
              <a:rPr lang="zh-CN" altLang="en-US">
                <a:latin typeface="Times New Roman" pitchFamily="18" charset="0"/>
              </a:rPr>
              <a:t>请求；</a:t>
            </a:r>
            <a:endParaRPr lang="zh-CN" altLang="en-US"/>
          </a:p>
          <a:p>
            <a:pPr lvl="1" algn="just">
              <a:buFont typeface="Wingdings" pitchFamily="2" charset="2"/>
              <a:buNone/>
            </a:pPr>
            <a:r>
              <a:rPr lang="en-US" altLang="zh-CN">
                <a:latin typeface="Wingdings" pitchFamily="2" charset="2"/>
              </a:rPr>
              <a:t>l</a:t>
            </a:r>
            <a:r>
              <a:rPr lang="zh-CN" altLang="en-US">
                <a:latin typeface="Times New Roman" pitchFamily="18" charset="0"/>
              </a:rPr>
              <a:t>为用户进程分配其所需的</a:t>
            </a:r>
            <a:r>
              <a:rPr lang="en-US" altLang="zh-CN"/>
              <a:t>I/O</a:t>
            </a:r>
            <a:r>
              <a:rPr lang="zh-CN" altLang="en-US">
                <a:latin typeface="Times New Roman" pitchFamily="18" charset="0"/>
              </a:rPr>
              <a:t>设备；</a:t>
            </a:r>
            <a:endParaRPr lang="zh-CN" altLang="en-US"/>
          </a:p>
          <a:p>
            <a:pPr lvl="1" algn="just">
              <a:buFont typeface="Wingdings" pitchFamily="2" charset="2"/>
              <a:buNone/>
            </a:pPr>
            <a:r>
              <a:rPr lang="en-US" altLang="zh-CN">
                <a:latin typeface="Wingdings" pitchFamily="2" charset="2"/>
              </a:rPr>
              <a:t>l</a:t>
            </a:r>
            <a:r>
              <a:rPr lang="en-US" altLang="zh-CN">
                <a:latin typeface="Times New Roman" pitchFamily="18" charset="0"/>
              </a:rPr>
              <a:t> </a:t>
            </a:r>
            <a:r>
              <a:rPr lang="zh-CN" altLang="en-US">
                <a:latin typeface="Times New Roman" pitchFamily="18" charset="0"/>
              </a:rPr>
              <a:t>提高</a:t>
            </a:r>
            <a:r>
              <a:rPr lang="en-US" altLang="zh-CN"/>
              <a:t>CPU</a:t>
            </a:r>
            <a:r>
              <a:rPr lang="zh-CN" altLang="en-US">
                <a:latin typeface="Times New Roman" pitchFamily="18" charset="0"/>
              </a:rPr>
              <a:t>和</a:t>
            </a:r>
            <a:r>
              <a:rPr lang="en-US" altLang="zh-CN"/>
              <a:t>I/O</a:t>
            </a:r>
            <a:r>
              <a:rPr lang="zh-CN" altLang="en-US">
                <a:latin typeface="Times New Roman" pitchFamily="18" charset="0"/>
              </a:rPr>
              <a:t>设备的利用率；</a:t>
            </a:r>
            <a:endParaRPr lang="zh-CN" altLang="en-US"/>
          </a:p>
          <a:p>
            <a:pPr lvl="1" algn="just">
              <a:buFont typeface="Wingdings" pitchFamily="2" charset="2"/>
              <a:buNone/>
            </a:pPr>
            <a:r>
              <a:rPr lang="en-US" altLang="zh-CN">
                <a:latin typeface="Wingdings" pitchFamily="2" charset="2"/>
              </a:rPr>
              <a:t>l</a:t>
            </a:r>
            <a:r>
              <a:rPr lang="en-US" altLang="zh-CN">
                <a:latin typeface="Times New Roman" pitchFamily="18" charset="0"/>
              </a:rPr>
              <a:t> </a:t>
            </a:r>
            <a:r>
              <a:rPr lang="zh-CN" altLang="en-US">
                <a:latin typeface="Times New Roman" pitchFamily="18" charset="0"/>
              </a:rPr>
              <a:t>提高</a:t>
            </a:r>
            <a:r>
              <a:rPr lang="en-US" altLang="zh-CN"/>
              <a:t>I/O</a:t>
            </a:r>
            <a:r>
              <a:rPr lang="zh-CN" altLang="en-US">
                <a:latin typeface="Times New Roman" pitchFamily="18" charset="0"/>
              </a:rPr>
              <a:t>速度；</a:t>
            </a:r>
          </a:p>
          <a:p>
            <a:pPr lvl="1" algn="just">
              <a:buFont typeface="Wingdings" pitchFamily="2" charset="2"/>
              <a:buNone/>
            </a:pPr>
            <a:r>
              <a:rPr lang="en-US" altLang="zh-CN">
                <a:latin typeface="Wingdings" pitchFamily="2" charset="2"/>
              </a:rPr>
              <a:t>l</a:t>
            </a:r>
            <a:r>
              <a:rPr lang="zh-CN" altLang="en-US">
                <a:latin typeface="Times New Roman" pitchFamily="18" charset="0"/>
              </a:rPr>
              <a:t>方便用户使用</a:t>
            </a:r>
            <a:r>
              <a:rPr lang="en-US" altLang="zh-CN"/>
              <a:t>I/O</a:t>
            </a:r>
            <a:r>
              <a:rPr lang="zh-CN" altLang="en-US">
                <a:latin typeface="Times New Roman" pitchFamily="18" charset="0"/>
              </a:rPr>
              <a:t>设备。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CF98-9EE4-4EFB-A2D7-22608CB4F067}" type="slidenum">
              <a:rPr lang="en-US" altLang="zh-CN"/>
              <a:pPr/>
              <a:t>48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657397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617538"/>
            <a:ext cx="8143875" cy="830262"/>
          </a:xfrm>
        </p:spPr>
        <p:txBody>
          <a:bodyPr/>
          <a:lstStyle/>
          <a:p>
            <a:r>
              <a:rPr lang="en-US" altLang="zh-CN" dirty="0"/>
              <a:t>1.4  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操作系统的主要功能</a:t>
            </a:r>
            <a:endParaRPr lang="en-US" altLang="zh-CN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600200"/>
            <a:ext cx="7370762" cy="609600"/>
          </a:xfrm>
        </p:spPr>
        <p:txBody>
          <a:bodyPr/>
          <a:lstStyle/>
          <a:p>
            <a:r>
              <a:rPr lang="zh-CN" altLang="en-US">
                <a:latin typeface="Times New Roman" pitchFamily="18" charset="0"/>
              </a:rPr>
              <a:t>设备管理应具有以下功能：</a:t>
            </a:r>
            <a:r>
              <a:rPr lang="zh-CN" altLang="en-US"/>
              <a:t> </a:t>
            </a: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4622B-0442-40C7-A377-CA1D55EF6C63}" type="slidenum">
              <a:rPr lang="en-US" altLang="zh-CN"/>
              <a:pPr/>
              <a:t>49</a:t>
            </a:fld>
            <a:endParaRPr lang="en-US" altLang="zh-CN"/>
          </a:p>
        </p:txBody>
      </p:sp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812800" y="2362200"/>
            <a:ext cx="3943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000000"/>
                </a:solidFill>
              </a:rPr>
              <a:t>1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</a:rPr>
              <a:t>．缓冲管理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</a:rPr>
              <a:t>——</a:t>
            </a:r>
            <a:r>
              <a:rPr kumimoji="1" lang="en-US" altLang="zh-CN" sz="2800" b="1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52229" name="Text Box 5"/>
          <p:cNvSpPr txBox="1">
            <a:spLocks noChangeArrowheads="1"/>
          </p:cNvSpPr>
          <p:nvPr/>
        </p:nvSpPr>
        <p:spPr bwMode="auto">
          <a:xfrm>
            <a:off x="1746250" y="2832100"/>
            <a:ext cx="6940550" cy="128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600" b="1">
                <a:solidFill>
                  <a:srgbClr val="000000"/>
                </a:solidFill>
                <a:latin typeface="Times New Roman" pitchFamily="18" charset="0"/>
              </a:rPr>
              <a:t>在设备和</a:t>
            </a:r>
            <a:r>
              <a:rPr kumimoji="1" lang="en-US" altLang="zh-CN" sz="2600" b="1">
                <a:solidFill>
                  <a:srgbClr val="000000"/>
                </a:solidFill>
              </a:rPr>
              <a:t>CPU</a:t>
            </a:r>
            <a:r>
              <a:rPr kumimoji="1" lang="zh-CN" altLang="en-US" sz="2600" b="1">
                <a:solidFill>
                  <a:srgbClr val="000000"/>
                </a:solidFill>
                <a:latin typeface="Times New Roman" pitchFamily="18" charset="0"/>
              </a:rPr>
              <a:t>之间引入缓冲，可有效地缓和</a:t>
            </a:r>
            <a:r>
              <a:rPr kumimoji="1" lang="en-US" altLang="zh-CN" sz="2600" b="1">
                <a:solidFill>
                  <a:srgbClr val="000000"/>
                </a:solidFill>
              </a:rPr>
              <a:t>CPU</a:t>
            </a:r>
            <a:r>
              <a:rPr kumimoji="1" lang="zh-CN" altLang="en-US" sz="2600" b="1">
                <a:solidFill>
                  <a:srgbClr val="000000"/>
                </a:solidFill>
                <a:latin typeface="Times New Roman" pitchFamily="18" charset="0"/>
              </a:rPr>
              <a:t>和</a:t>
            </a:r>
            <a:r>
              <a:rPr kumimoji="1" lang="en-US" altLang="zh-CN" sz="2600" b="1">
                <a:solidFill>
                  <a:srgbClr val="000000"/>
                </a:solidFill>
              </a:rPr>
              <a:t>I/O</a:t>
            </a:r>
            <a:r>
              <a:rPr kumimoji="1" lang="zh-CN" altLang="en-US" sz="2600" b="1">
                <a:solidFill>
                  <a:srgbClr val="000000"/>
                </a:solidFill>
                <a:latin typeface="Times New Roman" pitchFamily="18" charset="0"/>
              </a:rPr>
              <a:t>设备速度不匹配的矛盾，提高</a:t>
            </a:r>
            <a:r>
              <a:rPr kumimoji="1" lang="en-US" altLang="zh-CN" sz="2600" b="1">
                <a:solidFill>
                  <a:srgbClr val="000000"/>
                </a:solidFill>
              </a:rPr>
              <a:t>CPU</a:t>
            </a:r>
            <a:r>
              <a:rPr kumimoji="1" lang="zh-CN" altLang="en-US" sz="2600" b="1">
                <a:solidFill>
                  <a:srgbClr val="000000"/>
                </a:solidFill>
                <a:latin typeface="Times New Roman" pitchFamily="18" charset="0"/>
              </a:rPr>
              <a:t>的利用率，进而提高系统的吞吐量。</a:t>
            </a:r>
            <a:r>
              <a:rPr kumimoji="1" lang="zh-CN" altLang="en-US" sz="260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52230" name="Text Box 6"/>
          <p:cNvSpPr txBox="1">
            <a:spLocks noChangeArrowheads="1"/>
          </p:cNvSpPr>
          <p:nvPr/>
        </p:nvSpPr>
        <p:spPr bwMode="auto">
          <a:xfrm>
            <a:off x="723900" y="4292600"/>
            <a:ext cx="33766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000000"/>
                </a:solidFill>
              </a:rPr>
              <a:t>2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</a:rPr>
              <a:t>．设备分配</a:t>
            </a:r>
            <a:endParaRPr kumimoji="1" lang="zh-CN" altLang="en-US" sz="2800" b="1">
              <a:solidFill>
                <a:srgbClr val="000000"/>
              </a:solidFill>
            </a:endParaRPr>
          </a:p>
        </p:txBody>
      </p:sp>
      <p:sp>
        <p:nvSpPr>
          <p:cNvPr id="52231" name="Text Box 7"/>
          <p:cNvSpPr txBox="1">
            <a:spLocks noChangeArrowheads="1"/>
          </p:cNvSpPr>
          <p:nvPr/>
        </p:nvSpPr>
        <p:spPr bwMode="auto">
          <a:xfrm>
            <a:off x="754063" y="5219700"/>
            <a:ext cx="33655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000000"/>
                </a:solidFill>
              </a:rPr>
              <a:t>3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</a:rPr>
              <a:t>．设备处理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</a:rPr>
              <a:t>——</a:t>
            </a:r>
            <a:r>
              <a:rPr kumimoji="1" lang="en-US" altLang="zh-CN" sz="280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52232" name="Text Box 8"/>
          <p:cNvSpPr txBox="1">
            <a:spLocks noChangeArrowheads="1"/>
          </p:cNvSpPr>
          <p:nvPr/>
        </p:nvSpPr>
        <p:spPr bwMode="auto">
          <a:xfrm>
            <a:off x="3581400" y="5270500"/>
            <a:ext cx="4398963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</a:rPr>
              <a:t>设备处理程序又称为设备驱动程序。</a:t>
            </a:r>
            <a:r>
              <a:rPr kumimoji="1" lang="zh-CN" altLang="en-US" sz="2800">
                <a:solidFill>
                  <a:srgbClr val="00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10160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476672"/>
            <a:ext cx="7772400" cy="762000"/>
          </a:xfrm>
        </p:spPr>
        <p:txBody>
          <a:bodyPr/>
          <a:lstStyle/>
          <a:p>
            <a:r>
              <a:rPr lang="en-US" altLang="zh-CN" dirty="0">
                <a:latin typeface="Times New Roman" pitchFamily="18" charset="0"/>
              </a:rPr>
              <a:t>1.1  OS</a:t>
            </a:r>
            <a:r>
              <a:rPr lang="zh-CN" altLang="en-US" dirty="0">
                <a:latin typeface="Times New Roman" pitchFamily="18" charset="0"/>
              </a:rPr>
              <a:t>的目标和作用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DA820-5481-4F2D-8942-31770B8C73A3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550915" name="Text Box 3"/>
          <p:cNvSpPr txBox="1">
            <a:spLocks noChangeArrowheads="1"/>
          </p:cNvSpPr>
          <p:nvPr/>
        </p:nvSpPr>
        <p:spPr bwMode="auto">
          <a:xfrm>
            <a:off x="871538" y="1916832"/>
            <a:ext cx="67532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4000" b="1" dirty="0">
                <a:solidFill>
                  <a:srgbClr val="000000"/>
                </a:solidFill>
                <a:latin typeface="Arial" charset="0"/>
                <a:ea typeface="黑体" pitchFamily="2" charset="-122"/>
              </a:rPr>
              <a:t>1.1.1   OS</a:t>
            </a:r>
            <a:r>
              <a:rPr kumimoji="1" lang="zh-CN" altLang="en-US" sz="4000" b="1" dirty="0">
                <a:solidFill>
                  <a:srgbClr val="000000"/>
                </a:solidFill>
                <a:latin typeface="Arial" charset="0"/>
                <a:ea typeface="黑体" pitchFamily="2" charset="-122"/>
              </a:rPr>
              <a:t>的目标</a:t>
            </a:r>
          </a:p>
        </p:txBody>
      </p:sp>
      <p:sp>
        <p:nvSpPr>
          <p:cNvPr id="550917" name="Text Box 5"/>
          <p:cNvSpPr txBox="1">
            <a:spLocks noChangeArrowheads="1"/>
          </p:cNvSpPr>
          <p:nvPr/>
        </p:nvSpPr>
        <p:spPr bwMode="auto">
          <a:xfrm>
            <a:off x="1187625" y="2924944"/>
            <a:ext cx="2376264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5000"/>
              <a:buFont typeface="Wingdings" pitchFamily="2" charset="2"/>
              <a:buChar char="n"/>
            </a:pPr>
            <a:r>
              <a:rPr kumimoji="1"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方便性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5000"/>
              <a:buFont typeface="Wingdings" pitchFamily="2" charset="2"/>
              <a:buChar char="n"/>
            </a:pPr>
            <a:r>
              <a:rPr kumimoji="1"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有效性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5000"/>
              <a:buFont typeface="Wingdings" pitchFamily="2" charset="2"/>
              <a:buChar char="n"/>
            </a:pPr>
            <a:r>
              <a:rPr kumimoji="1"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可扩展性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5000"/>
              <a:buFont typeface="Wingdings" pitchFamily="2" charset="2"/>
              <a:buChar char="n"/>
            </a:pPr>
            <a:r>
              <a:rPr kumimoji="1"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开放性</a:t>
            </a:r>
          </a:p>
        </p:txBody>
      </p:sp>
    </p:spTree>
    <p:extLst>
      <p:ext uri="{BB962C8B-B14F-4D97-AF65-F5344CB8AC3E}">
        <p14:creationId xmlns:p14="http://schemas.microsoft.com/office/powerpoint/2010/main" val="123961771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17538"/>
            <a:ext cx="8534400" cy="830262"/>
          </a:xfrm>
        </p:spPr>
        <p:txBody>
          <a:bodyPr/>
          <a:lstStyle/>
          <a:p>
            <a:r>
              <a:rPr lang="en-US" altLang="zh-CN" dirty="0"/>
              <a:t>1.4  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操作系统的主要功能</a:t>
            </a:r>
            <a:endParaRPr lang="en-US" altLang="zh-CN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655638" y="1752600"/>
            <a:ext cx="8335962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4000">
                <a:latin typeface="Times New Roman" pitchFamily="18" charset="0"/>
                <a:ea typeface="黑体" pitchFamily="2" charset="-122"/>
              </a:rPr>
              <a:t>文件管理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>
                <a:latin typeface="Times New Roman" pitchFamily="18" charset="0"/>
                <a:ea typeface="黑体" pitchFamily="2" charset="-122"/>
              </a:rPr>
              <a:t>主要任务</a:t>
            </a:r>
            <a:r>
              <a:rPr lang="zh-CN" altLang="en-US" sz="2800">
                <a:latin typeface="Times New Roman" pitchFamily="18" charset="0"/>
              </a:rPr>
              <a:t>：</a:t>
            </a:r>
            <a:r>
              <a:rPr lang="zh-CN" altLang="en-US" sz="2800"/>
              <a:t> 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2800">
                <a:latin typeface="Times New Roman" pitchFamily="18" charset="0"/>
              </a:rPr>
              <a:t>   对用户文件和系统文件进行管理，以方便用户使用，并保证文件的安全性。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2800">
                <a:latin typeface="Times New Roman" pitchFamily="18" charset="0"/>
              </a:rPr>
              <a:t>   文件管理应具有以下功能：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>
                <a:latin typeface="Times New Roman" pitchFamily="18" charset="0"/>
              </a:rPr>
              <a:t>      </a:t>
            </a:r>
            <a:r>
              <a:rPr lang="en-US" altLang="zh-CN" sz="2800">
                <a:latin typeface="Times New Roman" pitchFamily="18" charset="0"/>
              </a:rPr>
              <a:t>1</a:t>
            </a:r>
            <a:r>
              <a:rPr lang="zh-CN" altLang="en-US" sz="2800">
                <a:latin typeface="Times New Roman" pitchFamily="18" charset="0"/>
              </a:rPr>
              <a:t>．文件存储空间的管理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>
                <a:latin typeface="Times New Roman" pitchFamily="18" charset="0"/>
              </a:rPr>
              <a:t>      </a:t>
            </a:r>
            <a:r>
              <a:rPr lang="en-US" altLang="zh-CN" sz="2800">
                <a:latin typeface="Times New Roman" pitchFamily="18" charset="0"/>
              </a:rPr>
              <a:t>2</a:t>
            </a:r>
            <a:r>
              <a:rPr lang="zh-CN" altLang="en-US" sz="2800">
                <a:latin typeface="Times New Roman" pitchFamily="18" charset="0"/>
              </a:rPr>
              <a:t>．目录管理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>
                <a:latin typeface="Times New Roman" pitchFamily="18" charset="0"/>
              </a:rPr>
              <a:t>      </a:t>
            </a:r>
            <a:r>
              <a:rPr lang="en-US" altLang="zh-CN" sz="2800">
                <a:latin typeface="Times New Roman" pitchFamily="18" charset="0"/>
              </a:rPr>
              <a:t>3</a:t>
            </a:r>
            <a:r>
              <a:rPr lang="zh-CN" altLang="en-US" sz="2800">
                <a:latin typeface="Times New Roman" pitchFamily="18" charset="0"/>
              </a:rPr>
              <a:t>．文件的读</a:t>
            </a:r>
            <a:r>
              <a:rPr lang="en-US" altLang="zh-CN" sz="2800">
                <a:latin typeface="Times New Roman" pitchFamily="18" charset="0"/>
              </a:rPr>
              <a:t>/</a:t>
            </a:r>
            <a:r>
              <a:rPr lang="zh-CN" altLang="en-US" sz="2800">
                <a:latin typeface="Times New Roman" pitchFamily="18" charset="0"/>
              </a:rPr>
              <a:t>写管理和保护 </a:t>
            </a:r>
            <a:r>
              <a:rPr lang="zh-CN" altLang="en-US" sz="2800"/>
              <a:t> 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EE71F-762A-46B1-9199-4F71DF882BF6}" type="slidenum">
              <a:rPr lang="en-US" altLang="zh-CN"/>
              <a:pPr/>
              <a:t>50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72752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17538"/>
            <a:ext cx="8048625" cy="906462"/>
          </a:xfrm>
        </p:spPr>
        <p:txBody>
          <a:bodyPr/>
          <a:lstStyle/>
          <a:p>
            <a:r>
              <a:rPr lang="en-US" altLang="zh-CN">
                <a:latin typeface="Arial Black" pitchFamily="34" charset="0"/>
              </a:rPr>
              <a:t>1.5  </a:t>
            </a:r>
            <a:r>
              <a:rPr lang="zh-CN" altLang="en-US">
                <a:latin typeface="Arial Black" pitchFamily="34" charset="0"/>
                <a:ea typeface="黑体" pitchFamily="2" charset="-122"/>
              </a:rPr>
              <a:t>操作系统的结构设计</a:t>
            </a:r>
            <a:r>
              <a:rPr lang="zh-CN" altLang="en-US"/>
              <a:t> 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>
          <a:xfrm>
            <a:off x="441325" y="1770063"/>
            <a:ext cx="7119938" cy="779462"/>
          </a:xfrm>
        </p:spPr>
        <p:txBody>
          <a:bodyPr/>
          <a:lstStyle/>
          <a:p>
            <a:r>
              <a:rPr lang="en-US" altLang="zh-CN"/>
              <a:t>OS</a:t>
            </a:r>
            <a:r>
              <a:rPr lang="zh-CN" altLang="en-US">
                <a:latin typeface="宋体" pitchFamily="2" charset="-122"/>
              </a:rPr>
              <a:t>的结构经历了四代变革：</a:t>
            </a:r>
            <a:r>
              <a:rPr lang="zh-CN" altLang="en-US"/>
              <a:t> </a:t>
            </a: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7F767-F615-4521-ABF4-EC36BA743754}" type="slidenum">
              <a:rPr lang="en-US" altLang="zh-CN"/>
              <a:pPr/>
              <a:t>51</a:t>
            </a:fld>
            <a:endParaRPr lang="en-US" altLang="zh-CN"/>
          </a:p>
        </p:txBody>
      </p:sp>
      <p:sp>
        <p:nvSpPr>
          <p:cNvPr id="55300" name="Text Box 4"/>
          <p:cNvSpPr txBox="1">
            <a:spLocks noChangeArrowheads="1"/>
          </p:cNvSpPr>
          <p:nvPr/>
        </p:nvSpPr>
        <p:spPr bwMode="auto">
          <a:xfrm>
            <a:off x="1219200" y="3124200"/>
            <a:ext cx="4800600" cy="1585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25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0000"/>
                </a:solidFill>
                <a:latin typeface="宋体" pitchFamily="2" charset="-122"/>
              </a:rPr>
              <a:t>第一代的</a:t>
            </a:r>
            <a:r>
              <a:rPr kumimoji="1" lang="en-US" altLang="zh-CN" sz="2800" b="1">
                <a:solidFill>
                  <a:srgbClr val="000000"/>
                </a:solidFill>
              </a:rPr>
              <a:t>OS</a:t>
            </a:r>
            <a:r>
              <a:rPr kumimoji="1" lang="zh-CN" altLang="en-US" sz="2800" b="1">
                <a:solidFill>
                  <a:srgbClr val="000000"/>
                </a:solidFill>
                <a:latin typeface="宋体" pitchFamily="2" charset="-122"/>
              </a:rPr>
              <a:t>是无结构的</a:t>
            </a:r>
            <a:r>
              <a:rPr kumimoji="1" lang="zh-CN" altLang="en-US" sz="2800" b="1">
                <a:solidFill>
                  <a:srgbClr val="000000"/>
                </a:solidFill>
              </a:rPr>
              <a:t> </a:t>
            </a:r>
          </a:p>
          <a:p>
            <a:pPr fontAlgn="base">
              <a:spcBef>
                <a:spcPct val="25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0000"/>
                </a:solidFill>
                <a:latin typeface="宋体" pitchFamily="2" charset="-122"/>
              </a:rPr>
              <a:t>第二代</a:t>
            </a:r>
            <a:r>
              <a:rPr kumimoji="1" lang="en-US" altLang="zh-CN" sz="2800" b="1">
                <a:solidFill>
                  <a:srgbClr val="000000"/>
                </a:solidFill>
              </a:rPr>
              <a:t>OS</a:t>
            </a:r>
            <a:r>
              <a:rPr kumimoji="1" lang="zh-CN" altLang="en-US" sz="2800" b="1">
                <a:solidFill>
                  <a:srgbClr val="000000"/>
                </a:solidFill>
                <a:latin typeface="宋体" pitchFamily="2" charset="-122"/>
              </a:rPr>
              <a:t>采用了模块式结构</a:t>
            </a:r>
            <a:r>
              <a:rPr kumimoji="1" lang="zh-CN" altLang="en-US" sz="2800" b="1">
                <a:solidFill>
                  <a:srgbClr val="000000"/>
                </a:solidFill>
              </a:rPr>
              <a:t> </a:t>
            </a:r>
          </a:p>
          <a:p>
            <a:pPr fontAlgn="base">
              <a:spcBef>
                <a:spcPct val="25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0000"/>
                </a:solidFill>
                <a:latin typeface="宋体" pitchFamily="2" charset="-122"/>
              </a:rPr>
              <a:t>第三代</a:t>
            </a:r>
            <a:r>
              <a:rPr kumimoji="1" lang="en-US" altLang="zh-CN" sz="2800" b="1">
                <a:solidFill>
                  <a:srgbClr val="000000"/>
                </a:solidFill>
              </a:rPr>
              <a:t>OS</a:t>
            </a:r>
            <a:r>
              <a:rPr kumimoji="1" lang="zh-CN" altLang="en-US" sz="2800" b="1">
                <a:solidFill>
                  <a:srgbClr val="000000"/>
                </a:solidFill>
                <a:latin typeface="宋体" pitchFamily="2" charset="-122"/>
              </a:rPr>
              <a:t>是层次式结构</a:t>
            </a:r>
            <a:r>
              <a:rPr kumimoji="1" lang="zh-CN" altLang="en-US" sz="240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55301" name="AutoShape 5"/>
          <p:cNvSpPr>
            <a:spLocks/>
          </p:cNvSpPr>
          <p:nvPr/>
        </p:nvSpPr>
        <p:spPr bwMode="auto">
          <a:xfrm>
            <a:off x="5943600" y="3200400"/>
            <a:ext cx="228600" cy="1600200"/>
          </a:xfrm>
          <a:prstGeom prst="rightBrace">
            <a:avLst>
              <a:gd name="adj1" fmla="val 58333"/>
              <a:gd name="adj2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</a:endParaRPr>
          </a:p>
        </p:txBody>
      </p:sp>
      <p:sp>
        <p:nvSpPr>
          <p:cNvPr id="55302" name="Text Box 6"/>
          <p:cNvSpPr txBox="1">
            <a:spLocks noChangeArrowheads="1"/>
          </p:cNvSpPr>
          <p:nvPr/>
        </p:nvSpPr>
        <p:spPr bwMode="auto">
          <a:xfrm>
            <a:off x="6400800" y="3549650"/>
            <a:ext cx="2209800" cy="95567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0000"/>
                </a:solidFill>
                <a:latin typeface="宋体" pitchFamily="2" charset="-122"/>
              </a:rPr>
              <a:t>传统的操作系统结构</a:t>
            </a:r>
            <a:r>
              <a:rPr kumimoji="1" lang="zh-CN" altLang="en-US" sz="240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55303" name="Text Box 7"/>
          <p:cNvSpPr txBox="1">
            <a:spLocks noChangeArrowheads="1"/>
          </p:cNvSpPr>
          <p:nvPr/>
        </p:nvSpPr>
        <p:spPr bwMode="auto">
          <a:xfrm>
            <a:off x="1219200" y="4876800"/>
            <a:ext cx="4343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0000"/>
                </a:solidFill>
                <a:latin typeface="宋体" pitchFamily="2" charset="-122"/>
              </a:rPr>
              <a:t>第四代</a:t>
            </a:r>
            <a:r>
              <a:rPr kumimoji="1" lang="en-US" altLang="zh-CN" sz="2800" b="1">
                <a:solidFill>
                  <a:srgbClr val="000000"/>
                </a:solidFill>
              </a:rPr>
              <a:t>OS</a:t>
            </a:r>
            <a:r>
              <a:rPr kumimoji="1" lang="zh-CN" altLang="en-US" sz="2800" b="1">
                <a:solidFill>
                  <a:srgbClr val="000000"/>
                </a:solidFill>
                <a:latin typeface="宋体" pitchFamily="2" charset="-122"/>
              </a:rPr>
              <a:t>采用微内核结构</a:t>
            </a:r>
            <a:r>
              <a:rPr kumimoji="1" lang="zh-CN" altLang="en-US" sz="240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55304" name="Text Box 8"/>
          <p:cNvSpPr txBox="1">
            <a:spLocks noChangeArrowheads="1"/>
          </p:cNvSpPr>
          <p:nvPr/>
        </p:nvSpPr>
        <p:spPr bwMode="auto">
          <a:xfrm>
            <a:off x="5791200" y="4921250"/>
            <a:ext cx="2057400" cy="95567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000000"/>
                </a:solidFill>
              </a:rPr>
              <a:t>20</a:t>
            </a:r>
            <a:r>
              <a:rPr kumimoji="1" lang="zh-CN" altLang="en-US" sz="2800" b="1">
                <a:solidFill>
                  <a:srgbClr val="000000"/>
                </a:solidFill>
                <a:latin typeface="宋体" pitchFamily="2" charset="-122"/>
              </a:rPr>
              <a:t>世纪</a:t>
            </a:r>
            <a:r>
              <a:rPr kumimoji="1" lang="en-US" altLang="zh-CN" sz="2800" b="1">
                <a:solidFill>
                  <a:srgbClr val="000000"/>
                </a:solidFill>
              </a:rPr>
              <a:t>90</a:t>
            </a:r>
            <a:r>
              <a:rPr kumimoji="1" lang="zh-CN" altLang="en-US" sz="2800" b="1">
                <a:solidFill>
                  <a:srgbClr val="000000"/>
                </a:solidFill>
                <a:latin typeface="宋体" pitchFamily="2" charset="-122"/>
              </a:rPr>
              <a:t>年代中期后</a:t>
            </a:r>
            <a:r>
              <a:rPr kumimoji="1" lang="zh-CN" altLang="en-US" sz="2800" b="1">
                <a:solidFill>
                  <a:srgbClr val="00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18816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5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5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5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5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1" grpId="0" animBg="1"/>
      <p:bldP spid="55302" grpId="0" animBg="1" autoUpdateAnimBg="0"/>
      <p:bldP spid="55304" grpId="0" animBg="1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8108950" cy="906463"/>
          </a:xfrm>
        </p:spPr>
        <p:txBody>
          <a:bodyPr/>
          <a:lstStyle/>
          <a:p>
            <a:r>
              <a:rPr lang="en-US" altLang="zh-CN" dirty="0">
                <a:latin typeface="Arial Black" pitchFamily="34" charset="0"/>
              </a:rPr>
              <a:t>1.5  </a:t>
            </a:r>
            <a:r>
              <a:rPr lang="zh-CN" altLang="en-US" dirty="0">
                <a:latin typeface="Arial Black" pitchFamily="34" charset="0"/>
                <a:ea typeface="黑体" pitchFamily="2" charset="-122"/>
              </a:rPr>
              <a:t>操作系统的结构设计</a:t>
            </a:r>
            <a:endParaRPr lang="en-US" altLang="zh-CN" dirty="0">
              <a:latin typeface="Arial Black" pitchFamily="34" charset="0"/>
              <a:ea typeface="黑体" pitchFamily="2" charset="-122"/>
            </a:endParaRP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>
          <a:xfrm>
            <a:off x="714375" y="1752600"/>
            <a:ext cx="5087938" cy="649288"/>
          </a:xfrm>
        </p:spPr>
        <p:txBody>
          <a:bodyPr/>
          <a:lstStyle/>
          <a:p>
            <a:r>
              <a:rPr lang="zh-CN" altLang="en-US" dirty="0">
                <a:latin typeface="Times New Roman" pitchFamily="18" charset="0"/>
                <a:ea typeface="黑体" pitchFamily="2" charset="-122"/>
              </a:rPr>
              <a:t>微内核技术</a:t>
            </a:r>
            <a:r>
              <a:rPr lang="zh-CN" altLang="en-US" dirty="0"/>
              <a:t> 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0FD94-AC78-4235-9351-4819A80A1A05}" type="slidenum">
              <a:rPr lang="en-US" altLang="zh-CN"/>
              <a:pPr/>
              <a:t>52</a:t>
            </a:fld>
            <a:endParaRPr lang="en-US" altLang="zh-CN"/>
          </a:p>
        </p:txBody>
      </p:sp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1222375" y="2552700"/>
            <a:ext cx="7388225" cy="8318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latin typeface="宋体" pitchFamily="2" charset="-122"/>
              </a:rPr>
              <a:t>微内核技术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/>
              </a:rPr>
              <a:t>——</a:t>
            </a:r>
            <a:r>
              <a:rPr kumimoji="1" lang="zh-CN" altLang="en-US" sz="2400" b="1" dirty="0">
                <a:solidFill>
                  <a:srgbClr val="000000"/>
                </a:solidFill>
                <a:latin typeface="宋体" pitchFamily="2" charset="-122"/>
              </a:rPr>
              <a:t>是指精心设计的、能实现现代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OS</a:t>
            </a:r>
            <a:r>
              <a:rPr kumimoji="1" lang="zh-CN" altLang="en-US" sz="2400" b="1" dirty="0">
                <a:solidFill>
                  <a:srgbClr val="FF0000"/>
                </a:solidFill>
              </a:rPr>
              <a:t>最基本</a:t>
            </a:r>
            <a:r>
              <a:rPr kumimoji="1" lang="zh-CN" altLang="en-US" sz="2400" b="1" dirty="0">
                <a:solidFill>
                  <a:srgbClr val="FF0000"/>
                </a:solidFill>
                <a:latin typeface="宋体" pitchFamily="2" charset="-122"/>
              </a:rPr>
              <a:t>核心功能</a:t>
            </a:r>
            <a:r>
              <a:rPr kumimoji="1" lang="zh-CN" altLang="en-US" sz="2400" b="1" dirty="0">
                <a:solidFill>
                  <a:srgbClr val="000000"/>
                </a:solidFill>
                <a:latin typeface="宋体" pitchFamily="2" charset="-122"/>
              </a:rPr>
              <a:t>的小型内核。</a:t>
            </a:r>
            <a:r>
              <a:rPr kumimoji="1" lang="zh-CN" altLang="en-US" sz="2400" dirty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57349" name="Text Box 5"/>
          <p:cNvSpPr txBox="1">
            <a:spLocks noChangeArrowheads="1"/>
          </p:cNvSpPr>
          <p:nvPr/>
        </p:nvSpPr>
        <p:spPr bwMode="auto">
          <a:xfrm>
            <a:off x="1066800" y="3581400"/>
            <a:ext cx="784860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00"/>
                </a:solidFill>
              </a:rPr>
              <a:t>OS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的变庞大，使对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OS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的开发、维护和移植变得十分困难。</a:t>
            </a:r>
            <a:endParaRPr kumimoji="1" lang="zh-CN" altLang="en-US" sz="2400" b="1" dirty="0">
              <a:solidFill>
                <a:srgbClr val="000000"/>
              </a:solidFill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latin typeface="宋体" pitchFamily="2" charset="-122"/>
              </a:rPr>
              <a:t>为了提高</a:t>
            </a:r>
            <a:r>
              <a:rPr kumimoji="1" lang="en-US" altLang="zh-CN" sz="2400" b="1" dirty="0">
                <a:solidFill>
                  <a:srgbClr val="000000"/>
                </a:solidFill>
                <a:latin typeface="宋体" pitchFamily="2" charset="-122"/>
              </a:rPr>
              <a:t>OS</a:t>
            </a:r>
            <a:r>
              <a:rPr kumimoji="1" lang="zh-CN" altLang="en-US" sz="2400" b="1" dirty="0">
                <a:solidFill>
                  <a:srgbClr val="000000"/>
                </a:solidFill>
                <a:latin typeface="宋体" pitchFamily="2" charset="-122"/>
              </a:rPr>
              <a:t>的</a:t>
            </a:r>
            <a:r>
              <a:rPr kumimoji="1" lang="zh-CN" altLang="en-US" sz="2400" b="1" dirty="0">
                <a:solidFill>
                  <a:srgbClr val="FF0000"/>
                </a:solidFill>
                <a:latin typeface="宋体" pitchFamily="2" charset="-122"/>
              </a:rPr>
              <a:t>正确性</a:t>
            </a:r>
            <a:r>
              <a:rPr kumimoji="1" lang="zh-CN" altLang="en-US" sz="2400" b="1" dirty="0">
                <a:solidFill>
                  <a:srgbClr val="000000"/>
                </a:solidFill>
                <a:latin typeface="宋体" pitchFamily="2" charset="-122"/>
              </a:rPr>
              <a:t>、</a:t>
            </a:r>
            <a:r>
              <a:rPr kumimoji="1" lang="zh-CN" altLang="en-US" sz="2400" b="1" dirty="0">
                <a:solidFill>
                  <a:srgbClr val="FF0000"/>
                </a:solidFill>
                <a:latin typeface="宋体" pitchFamily="2" charset="-122"/>
              </a:rPr>
              <a:t>灵活性</a:t>
            </a:r>
            <a:r>
              <a:rPr kumimoji="1" lang="zh-CN" altLang="en-US" sz="2400" b="1" dirty="0">
                <a:solidFill>
                  <a:srgbClr val="000000"/>
                </a:solidFill>
                <a:latin typeface="宋体" pitchFamily="2" charset="-122"/>
              </a:rPr>
              <a:t>、</a:t>
            </a:r>
            <a:r>
              <a:rPr kumimoji="1" lang="zh-CN" altLang="en-US" sz="2400" b="1" dirty="0">
                <a:solidFill>
                  <a:srgbClr val="FF0000"/>
                </a:solidFill>
                <a:latin typeface="宋体" pitchFamily="2" charset="-122"/>
              </a:rPr>
              <a:t>易维护性</a:t>
            </a:r>
            <a:r>
              <a:rPr kumimoji="1" lang="zh-CN" altLang="en-US" sz="2400" b="1" dirty="0">
                <a:solidFill>
                  <a:srgbClr val="000000"/>
                </a:solidFill>
                <a:latin typeface="宋体" pitchFamily="2" charset="-122"/>
              </a:rPr>
              <a:t>和</a:t>
            </a:r>
            <a:r>
              <a:rPr kumimoji="1" lang="zh-CN" altLang="en-US" sz="2400" b="1" dirty="0">
                <a:solidFill>
                  <a:srgbClr val="FF0000"/>
                </a:solidFill>
                <a:latin typeface="宋体" pitchFamily="2" charset="-122"/>
              </a:rPr>
              <a:t>可扩充性</a:t>
            </a:r>
            <a:r>
              <a:rPr kumimoji="1" lang="zh-CN" altLang="en-US" sz="2400" b="1" dirty="0">
                <a:solidFill>
                  <a:srgbClr val="000000"/>
                </a:solidFill>
                <a:latin typeface="宋体" pitchFamily="2" charset="-122"/>
              </a:rPr>
              <a:t>，而产生了微内核技术。</a:t>
            </a:r>
            <a:r>
              <a:rPr kumimoji="1" lang="zh-CN" altLang="en-US" sz="2400" dirty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57350" name="Text Box 6"/>
          <p:cNvSpPr txBox="1">
            <a:spLocks noChangeArrowheads="1"/>
          </p:cNvSpPr>
          <p:nvPr/>
        </p:nvSpPr>
        <p:spPr bwMode="auto">
          <a:xfrm>
            <a:off x="279400" y="3581400"/>
            <a:ext cx="558800" cy="13716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FF"/>
                </a:solidFill>
                <a:ea typeface="楷体_GB2312" pitchFamily="49" charset="-122"/>
              </a:rPr>
              <a:t>产生背景</a:t>
            </a:r>
          </a:p>
        </p:txBody>
      </p:sp>
      <p:sp>
        <p:nvSpPr>
          <p:cNvPr id="2" name="矩形 1">
            <a:hlinkClick r:id="rId2" action="ppaction://hlinksldjump"/>
          </p:cNvPr>
          <p:cNvSpPr/>
          <p:nvPr/>
        </p:nvSpPr>
        <p:spPr>
          <a:xfrm>
            <a:off x="5868144" y="1628800"/>
            <a:ext cx="2742456" cy="64807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目态和管态</a:t>
            </a:r>
          </a:p>
        </p:txBody>
      </p:sp>
    </p:spTree>
    <p:extLst>
      <p:ext uri="{BB962C8B-B14F-4D97-AF65-F5344CB8AC3E}">
        <p14:creationId xmlns:p14="http://schemas.microsoft.com/office/powerpoint/2010/main" val="299638812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 Black" pitchFamily="34" charset="0"/>
              </a:rPr>
              <a:t>1.5  </a:t>
            </a:r>
            <a:r>
              <a:rPr lang="zh-CN" altLang="en-US" dirty="0">
                <a:latin typeface="Arial Black" pitchFamily="34" charset="0"/>
                <a:ea typeface="黑体" pitchFamily="2" charset="-122"/>
              </a:rPr>
              <a:t>操作系统的结构设计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Times New Roman" pitchFamily="18" charset="0"/>
                <a:ea typeface="黑体" pitchFamily="2" charset="-122"/>
              </a:rPr>
              <a:t>微内核技术的特点</a:t>
            </a:r>
            <a:r>
              <a:rPr lang="zh-CN" altLang="en-US" dirty="0"/>
              <a:t> </a:t>
            </a:r>
          </a:p>
          <a:p>
            <a:pPr lvl="1"/>
            <a:r>
              <a:rPr lang="zh-CN" altLang="en-US" dirty="0"/>
              <a:t>微内核运行在核心态； </a:t>
            </a:r>
          </a:p>
          <a:p>
            <a:pPr lvl="1"/>
            <a:r>
              <a:rPr lang="zh-CN" altLang="en-US" dirty="0"/>
              <a:t>开机后常驻内存； </a:t>
            </a:r>
          </a:p>
          <a:p>
            <a:pPr lvl="1"/>
            <a:r>
              <a:rPr lang="zh-CN" altLang="en-US" dirty="0"/>
              <a:t>并非一个完整的</a:t>
            </a:r>
            <a:r>
              <a:rPr lang="en-US" altLang="zh-CN" dirty="0"/>
              <a:t>OS</a:t>
            </a:r>
            <a:r>
              <a:rPr lang="zh-CN" altLang="en-US" dirty="0"/>
              <a:t>，而只是为构建通用 </a:t>
            </a:r>
            <a:r>
              <a:rPr lang="en-US" altLang="zh-CN" dirty="0"/>
              <a:t>OS</a:t>
            </a:r>
            <a:r>
              <a:rPr lang="zh-CN" altLang="en-US" dirty="0"/>
              <a:t>提供一个重要基础； </a:t>
            </a:r>
          </a:p>
          <a:p>
            <a:pPr lvl="1"/>
            <a:r>
              <a:rPr lang="zh-CN" altLang="en-US" dirty="0"/>
              <a:t>常采用客户</a:t>
            </a:r>
            <a:r>
              <a:rPr lang="en-US" altLang="zh-CN" dirty="0"/>
              <a:t>/</a:t>
            </a:r>
            <a:r>
              <a:rPr lang="zh-CN" altLang="en-US" dirty="0"/>
              <a:t>服务器模式，</a:t>
            </a:r>
            <a:r>
              <a:rPr lang="en-US" altLang="zh-CN" dirty="0"/>
              <a:t>OS</a:t>
            </a:r>
            <a:r>
              <a:rPr lang="zh-CN" altLang="en-US" dirty="0"/>
              <a:t>的大部分功  能和服务，都由若干服务器提供。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2FF18-6F55-4F31-A9D5-4570487BA2A7}" type="slidenum">
              <a:rPr lang="en-US" altLang="zh-CN" smtClean="0"/>
              <a:pPr/>
              <a:t>53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985237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微内核的基本功能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进程（线程）管理</a:t>
            </a:r>
          </a:p>
          <a:p>
            <a:pPr lvl="1"/>
            <a:r>
              <a:rPr lang="zh-CN" altLang="en-US" dirty="0"/>
              <a:t>进程队列属于调度功能的机制部分，放在微内核中；</a:t>
            </a:r>
            <a:endParaRPr lang="en-US" altLang="zh-CN" dirty="0"/>
          </a:p>
          <a:p>
            <a:pPr lvl="1"/>
            <a:r>
              <a:rPr lang="zh-CN" altLang="en-US" dirty="0"/>
              <a:t>确定、修改优先级，属于策略问题，放在进程管理服务器中。</a:t>
            </a:r>
          </a:p>
          <a:p>
            <a:pPr lvl="1"/>
            <a:r>
              <a:rPr lang="zh-CN" altLang="en-US" dirty="0"/>
              <a:t>进程</a:t>
            </a:r>
            <a:r>
              <a:rPr lang="en-US" altLang="zh-CN" dirty="0"/>
              <a:t>(</a:t>
            </a:r>
            <a:r>
              <a:rPr lang="zh-CN" altLang="en-US" dirty="0"/>
              <a:t>线程</a:t>
            </a:r>
            <a:r>
              <a:rPr lang="en-US" altLang="zh-CN" dirty="0"/>
              <a:t>)</a:t>
            </a:r>
            <a:r>
              <a:rPr lang="zh-CN" altLang="en-US" dirty="0"/>
              <a:t>通信、进程切换、线程调度、多处理机之间的同步等功能也放在微内核中。</a:t>
            </a:r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2FF18-6F55-4F31-A9D5-4570487BA2A7}" type="slidenum">
              <a:rPr lang="en-US" altLang="zh-CN" smtClean="0"/>
              <a:pPr/>
              <a:t>54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246656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微内核的基本功能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低级存储管理</a:t>
            </a:r>
          </a:p>
          <a:p>
            <a:pPr lvl="1"/>
            <a:r>
              <a:rPr lang="zh-CN" altLang="en-US" dirty="0"/>
              <a:t>页表机制和地址变换机制在微内核中；</a:t>
            </a:r>
            <a:endParaRPr lang="en-US" altLang="zh-CN" dirty="0"/>
          </a:p>
          <a:p>
            <a:pPr lvl="1"/>
            <a:r>
              <a:rPr lang="zh-CN" altLang="en-US" dirty="0"/>
              <a:t>实现虚存的策略，包括页面置换算法、内存分配回收策略等放在存储器服务器中。</a:t>
            </a:r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2FF18-6F55-4F31-A9D5-4570487BA2A7}" type="slidenum">
              <a:rPr lang="en-US" altLang="zh-CN" smtClean="0"/>
              <a:pPr/>
              <a:t>55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232201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微内核的基本功能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中断和陷入处理</a:t>
            </a:r>
          </a:p>
          <a:p>
            <a:pPr lvl="1"/>
            <a:r>
              <a:rPr lang="zh-CN" altLang="en-US" dirty="0"/>
              <a:t>微内核：</a:t>
            </a:r>
            <a:endParaRPr lang="en-US" altLang="zh-CN" dirty="0"/>
          </a:p>
          <a:p>
            <a:pPr lvl="2"/>
            <a:r>
              <a:rPr lang="zh-CN" altLang="en-US" dirty="0"/>
              <a:t>捕获所发生的中断和陷入事件</a:t>
            </a:r>
            <a:endParaRPr lang="en-US" altLang="zh-CN" dirty="0"/>
          </a:p>
          <a:p>
            <a:pPr lvl="2"/>
            <a:r>
              <a:rPr lang="zh-CN" altLang="en-US" dirty="0"/>
              <a:t>现场保护</a:t>
            </a:r>
            <a:endParaRPr lang="en-US" altLang="zh-CN" dirty="0"/>
          </a:p>
          <a:p>
            <a:pPr lvl="2"/>
            <a:r>
              <a:rPr lang="zh-CN" altLang="en-US" dirty="0"/>
              <a:t>识别中断或陷入类型</a:t>
            </a:r>
            <a:endParaRPr lang="en-US" altLang="zh-CN" dirty="0"/>
          </a:p>
          <a:p>
            <a:pPr lvl="1"/>
            <a:r>
              <a:rPr lang="zh-CN" altLang="en-US" dirty="0"/>
              <a:t>服务器：</a:t>
            </a:r>
            <a:endParaRPr lang="en-US" altLang="zh-CN" dirty="0"/>
          </a:p>
          <a:p>
            <a:pPr lvl="2"/>
            <a:r>
              <a:rPr lang="zh-CN" altLang="en-US" dirty="0"/>
              <a:t>中断处理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2FF18-6F55-4F31-A9D5-4570487BA2A7}" type="slidenum">
              <a:rPr lang="en-US" altLang="zh-CN" smtClean="0"/>
              <a:pPr/>
              <a:t>56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052690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微内核的优点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提高了系统的可扩展性</a:t>
            </a:r>
          </a:p>
          <a:p>
            <a:r>
              <a:rPr lang="zh-CN" altLang="en-US" dirty="0"/>
              <a:t>增强了系统的可靠性</a:t>
            </a:r>
          </a:p>
          <a:p>
            <a:r>
              <a:rPr lang="zh-CN" altLang="en-US" dirty="0"/>
              <a:t>可移植性强</a:t>
            </a:r>
          </a:p>
          <a:p>
            <a:r>
              <a:rPr lang="zh-CN" altLang="en-US" dirty="0"/>
              <a:t>提供了对分布式系统的支持</a:t>
            </a:r>
          </a:p>
          <a:p>
            <a:r>
              <a:rPr lang="zh-CN" altLang="en-US" dirty="0"/>
              <a:t>融入了面向对象技术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2FF18-6F55-4F31-A9D5-4570487BA2A7}" type="slidenum">
              <a:rPr lang="en-US" altLang="zh-CN" smtClean="0"/>
              <a:pPr/>
              <a:t>57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833012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</a:t>
            </a:r>
            <a:r>
              <a:rPr lang="zh-CN" altLang="en-US" dirty="0"/>
              <a:t>微内核操作系统存在的问题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微内核</a:t>
            </a:r>
            <a:r>
              <a:rPr lang="en-US" altLang="zh-CN" dirty="0"/>
              <a:t>OS</a:t>
            </a:r>
            <a:r>
              <a:rPr lang="zh-CN" altLang="en-US" dirty="0"/>
              <a:t>的运行效率有所降低。</a:t>
            </a:r>
            <a:endParaRPr lang="en-US" altLang="zh-CN" dirty="0"/>
          </a:p>
          <a:p>
            <a:pPr lvl="1"/>
            <a:r>
              <a:rPr lang="zh-CN" altLang="en-US" dirty="0"/>
              <a:t>原因：在完成一次客户对</a:t>
            </a:r>
            <a:r>
              <a:rPr lang="en-US" altLang="zh-CN" dirty="0"/>
              <a:t>OS</a:t>
            </a:r>
            <a:r>
              <a:rPr lang="zh-CN" altLang="en-US" dirty="0"/>
              <a:t>提出的服务请求时，需要利用消息实现多次交互和进行用户</a:t>
            </a:r>
            <a:r>
              <a:rPr lang="en-US" altLang="zh-CN" dirty="0"/>
              <a:t>/</a:t>
            </a:r>
            <a:r>
              <a:rPr lang="zh-CN" altLang="en-US" dirty="0"/>
              <a:t>内核模式及上下文的多次切换。</a:t>
            </a:r>
            <a:endParaRPr lang="en-US" altLang="zh-CN" dirty="0"/>
          </a:p>
          <a:p>
            <a:pPr lvl="1"/>
            <a:r>
              <a:rPr lang="zh-CN" altLang="en-US" dirty="0"/>
              <a:t>解决的办法：重新将一些常用的操作系统基本功能，有服务器移入微内核中。</a:t>
            </a:r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2FF18-6F55-4F31-A9D5-4570487BA2A7}" type="slidenum">
              <a:rPr lang="en-US" altLang="zh-CN" smtClean="0"/>
              <a:pPr/>
              <a:t>58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486360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补充材料：操作系统运行机制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计算机系统中，通常</a:t>
            </a:r>
            <a:r>
              <a:rPr lang="en-US" altLang="zh-CN" dirty="0"/>
              <a:t>CPU</a:t>
            </a:r>
            <a:r>
              <a:rPr lang="zh-CN" altLang="en-US" dirty="0"/>
              <a:t>执行</a:t>
            </a:r>
            <a:r>
              <a:rPr lang="en-US" altLang="zh-CN" dirty="0"/>
              <a:t>2</a:t>
            </a:r>
            <a:r>
              <a:rPr lang="zh-CN" altLang="en-US" dirty="0"/>
              <a:t>中不同性质的程序</a:t>
            </a:r>
            <a:endParaRPr lang="en-US" altLang="zh-CN" dirty="0"/>
          </a:p>
          <a:p>
            <a:pPr lvl="1"/>
            <a:r>
              <a:rPr lang="zh-CN" altLang="en-US" dirty="0"/>
              <a:t>内核程序（系统程序）</a:t>
            </a:r>
            <a:r>
              <a:rPr lang="en-US" altLang="zh-CN" dirty="0">
                <a:sym typeface="Wingdings" panose="05000000000000000000" pitchFamily="2" charset="2"/>
              </a:rPr>
              <a:t> </a:t>
            </a:r>
            <a:r>
              <a:rPr lang="zh-CN" altLang="en-US" dirty="0">
                <a:sym typeface="Wingdings" panose="05000000000000000000" pitchFamily="2" charset="2"/>
              </a:rPr>
              <a:t>“管理程序”</a:t>
            </a:r>
            <a:endParaRPr lang="en-US" altLang="zh-CN" dirty="0"/>
          </a:p>
          <a:p>
            <a:pPr lvl="1"/>
            <a:r>
              <a:rPr lang="zh-CN" altLang="en-US" dirty="0"/>
              <a:t>用户程序 </a:t>
            </a:r>
            <a:r>
              <a:rPr lang="en-US" altLang="zh-CN" dirty="0">
                <a:sym typeface="Wingdings" panose="05000000000000000000" pitchFamily="2" charset="2"/>
              </a:rPr>
              <a:t> </a:t>
            </a:r>
            <a:r>
              <a:rPr lang="zh-CN" altLang="en-US" dirty="0">
                <a:sym typeface="Wingdings" panose="05000000000000000000" pitchFamily="2" charset="2"/>
              </a:rPr>
              <a:t>一般程序（被管理程序）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dirty="0">
                <a:sym typeface="Wingdings" panose="05000000000000000000" pitchFamily="2" charset="2"/>
              </a:rPr>
              <a:t>“管理程序”需要执行一些</a:t>
            </a:r>
            <a:r>
              <a:rPr lang="zh-CN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特权指令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dirty="0">
                <a:sym typeface="Wingdings" panose="05000000000000000000" pitchFamily="2" charset="2"/>
              </a:rPr>
              <a:t>“被管理程序”不能执行这些指令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dirty="0">
                <a:sym typeface="Wingdings" panose="05000000000000000000" pitchFamily="2" charset="2"/>
              </a:rPr>
              <a:t>为了严格区分两类程序，操作系统在具体实现是划分为</a:t>
            </a:r>
            <a:r>
              <a:rPr lang="zh-CN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用户态</a:t>
            </a:r>
            <a:r>
              <a:rPr lang="zh-CN" altLang="en-US" dirty="0">
                <a:sym typeface="Wingdings" panose="05000000000000000000" pitchFamily="2" charset="2"/>
              </a:rPr>
              <a:t>（目态）和</a:t>
            </a:r>
            <a:r>
              <a:rPr lang="zh-CN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核心态</a:t>
            </a:r>
            <a:r>
              <a:rPr lang="zh-CN" altLang="en-US" dirty="0">
                <a:sym typeface="Wingdings" panose="05000000000000000000" pitchFamily="2" charset="2"/>
              </a:rPr>
              <a:t>（</a:t>
            </a:r>
            <a:r>
              <a:rPr lang="zh-CN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管态</a:t>
            </a:r>
            <a:r>
              <a:rPr lang="zh-CN" altLang="en-US" dirty="0">
                <a:sym typeface="Wingdings" panose="05000000000000000000" pitchFamily="2" charset="2"/>
              </a:rPr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2FF18-6F55-4F31-A9D5-4570487BA2A7}" type="slidenum">
              <a:rPr lang="en-US" altLang="zh-CN" smtClean="0"/>
              <a:pPr/>
              <a:t>59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3388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476672"/>
            <a:ext cx="7772400" cy="762000"/>
          </a:xfrm>
        </p:spPr>
        <p:txBody>
          <a:bodyPr/>
          <a:lstStyle/>
          <a:p>
            <a:r>
              <a:rPr lang="en-US" altLang="zh-CN" dirty="0">
                <a:latin typeface="Times New Roman" pitchFamily="18" charset="0"/>
              </a:rPr>
              <a:t>1.1  OS</a:t>
            </a:r>
            <a:r>
              <a:rPr lang="zh-CN" altLang="en-US" dirty="0">
                <a:latin typeface="Times New Roman" pitchFamily="18" charset="0"/>
              </a:rPr>
              <a:t>的目标和作用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DA820-5481-4F2D-8942-31770B8C73A3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550915" name="Text Box 3"/>
          <p:cNvSpPr txBox="1">
            <a:spLocks noChangeArrowheads="1"/>
          </p:cNvSpPr>
          <p:nvPr/>
        </p:nvSpPr>
        <p:spPr bwMode="auto">
          <a:xfrm>
            <a:off x="871538" y="1916832"/>
            <a:ext cx="67532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4000" b="1" dirty="0">
                <a:solidFill>
                  <a:srgbClr val="000000"/>
                </a:solidFill>
                <a:latin typeface="Arial" charset="0"/>
                <a:ea typeface="黑体" pitchFamily="2" charset="-122"/>
              </a:rPr>
              <a:t>1.1.1   OS</a:t>
            </a:r>
            <a:r>
              <a:rPr kumimoji="1" lang="zh-CN" altLang="en-US" sz="4000" b="1" dirty="0">
                <a:solidFill>
                  <a:srgbClr val="000000"/>
                </a:solidFill>
                <a:latin typeface="Arial" charset="0"/>
                <a:ea typeface="黑体" pitchFamily="2" charset="-122"/>
              </a:rPr>
              <a:t>的目标</a:t>
            </a:r>
          </a:p>
        </p:txBody>
      </p:sp>
      <p:sp>
        <p:nvSpPr>
          <p:cNvPr id="550917" name="Text Box 5"/>
          <p:cNvSpPr txBox="1">
            <a:spLocks noChangeArrowheads="1"/>
          </p:cNvSpPr>
          <p:nvPr/>
        </p:nvSpPr>
        <p:spPr bwMode="auto">
          <a:xfrm>
            <a:off x="1187625" y="2924944"/>
            <a:ext cx="2376264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5000"/>
              <a:buFont typeface="Wingdings" pitchFamily="2" charset="2"/>
              <a:buChar char="n"/>
            </a:pPr>
            <a:r>
              <a:rPr kumimoji="1" lang="en-US" altLang="zh-CN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方便性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5000"/>
              <a:buFont typeface="Wingdings" pitchFamily="2" charset="2"/>
              <a:buChar char="n"/>
            </a:pPr>
            <a:r>
              <a:rPr kumimoji="1"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有效性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5000"/>
              <a:buFont typeface="Wingdings" pitchFamily="2" charset="2"/>
              <a:buChar char="n"/>
            </a:pPr>
            <a:r>
              <a:rPr kumimoji="1"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可扩展性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5000"/>
              <a:buFont typeface="Wingdings" pitchFamily="2" charset="2"/>
              <a:buChar char="n"/>
            </a:pPr>
            <a:r>
              <a:rPr kumimoji="1"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开放性</a:t>
            </a:r>
          </a:p>
        </p:txBody>
      </p:sp>
      <p:sp>
        <p:nvSpPr>
          <p:cNvPr id="2" name="线形标注 2(带边框和强调线) 1"/>
          <p:cNvSpPr/>
          <p:nvPr/>
        </p:nvSpPr>
        <p:spPr>
          <a:xfrm>
            <a:off x="3635896" y="2996952"/>
            <a:ext cx="4896544" cy="1080120"/>
          </a:xfrm>
          <a:prstGeom prst="accentBorderCallout2">
            <a:avLst>
              <a:gd name="adj1" fmla="val 18751"/>
              <a:gd name="adj2" fmla="val -3104"/>
              <a:gd name="adj3" fmla="val 18751"/>
              <a:gd name="adj4" fmla="val -9944"/>
              <a:gd name="adj5" fmla="val 19978"/>
              <a:gd name="adj6" fmla="val -16952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 fontAlgn="base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60000"/>
              <a:buFont typeface="Wingdings" panose="05000000000000000000" pitchFamily="2" charset="2"/>
              <a:buChar char="n"/>
            </a:pPr>
            <a:r>
              <a:rPr kumimoji="1" lang="zh-CN" altLang="en-US" sz="26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可使计算机系统更容易使用</a:t>
            </a:r>
          </a:p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111157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补充材料：操作系统运行机制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操作系统内核指的是运行在“管态”的</a:t>
            </a:r>
            <a:r>
              <a:rPr lang="en-US" altLang="zh-CN" dirty="0"/>
              <a:t>”</a:t>
            </a:r>
            <a:r>
              <a:rPr lang="zh-CN" altLang="en-US" dirty="0"/>
              <a:t>管理程序</a:t>
            </a:r>
            <a:r>
              <a:rPr lang="en-US" altLang="zh-CN" dirty="0"/>
              <a:t>”</a:t>
            </a:r>
          </a:p>
          <a:p>
            <a:pPr lvl="1"/>
            <a:r>
              <a:rPr lang="zh-CN" altLang="en-US" dirty="0"/>
              <a:t>时钟管理</a:t>
            </a:r>
            <a:endParaRPr lang="en-US" altLang="zh-CN" dirty="0"/>
          </a:p>
          <a:p>
            <a:pPr lvl="1"/>
            <a:r>
              <a:rPr lang="zh-CN" altLang="en-US" dirty="0"/>
              <a:t>中断机制</a:t>
            </a:r>
            <a:endParaRPr lang="en-US" altLang="zh-CN" dirty="0"/>
          </a:p>
          <a:p>
            <a:pPr lvl="1"/>
            <a:r>
              <a:rPr lang="zh-CN" altLang="en-US" dirty="0"/>
              <a:t>操作原语</a:t>
            </a:r>
            <a:endParaRPr lang="en-US" altLang="zh-CN" dirty="0"/>
          </a:p>
          <a:p>
            <a:pPr lvl="1"/>
            <a:r>
              <a:rPr lang="zh-CN" altLang="en-US" dirty="0"/>
              <a:t>系统控制所需的数据结构及处理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2FF18-6F55-4F31-A9D5-4570487BA2A7}" type="slidenum">
              <a:rPr lang="en-US" altLang="zh-CN" smtClean="0"/>
              <a:pPr/>
              <a:t>60</a:t>
            </a:fld>
            <a:endParaRPr lang="en-US" altLang="zh-CN"/>
          </a:p>
        </p:txBody>
      </p:sp>
      <p:sp>
        <p:nvSpPr>
          <p:cNvPr id="5" name="矩形 4">
            <a:hlinkClick r:id="rId2" action="ppaction://hlinksldjump"/>
          </p:cNvPr>
          <p:cNvSpPr/>
          <p:nvPr/>
        </p:nvSpPr>
        <p:spPr>
          <a:xfrm>
            <a:off x="7524328" y="5589240"/>
            <a:ext cx="1302296" cy="64807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返回</a:t>
            </a:r>
          </a:p>
        </p:txBody>
      </p:sp>
    </p:spTree>
    <p:extLst>
      <p:ext uri="{BB962C8B-B14F-4D97-AF65-F5344CB8AC3E}">
        <p14:creationId xmlns:p14="http://schemas.microsoft.com/office/powerpoint/2010/main" val="3967827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476672"/>
            <a:ext cx="7772400" cy="762000"/>
          </a:xfrm>
        </p:spPr>
        <p:txBody>
          <a:bodyPr/>
          <a:lstStyle/>
          <a:p>
            <a:r>
              <a:rPr lang="en-US" altLang="zh-CN" dirty="0">
                <a:latin typeface="Times New Roman" pitchFamily="18" charset="0"/>
              </a:rPr>
              <a:t>1.1  OS</a:t>
            </a:r>
            <a:r>
              <a:rPr lang="zh-CN" altLang="en-US" dirty="0">
                <a:latin typeface="Times New Roman" pitchFamily="18" charset="0"/>
              </a:rPr>
              <a:t>的目标和作用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DA820-5481-4F2D-8942-31770B8C73A3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550915" name="Text Box 3"/>
          <p:cNvSpPr txBox="1">
            <a:spLocks noChangeArrowheads="1"/>
          </p:cNvSpPr>
          <p:nvPr/>
        </p:nvSpPr>
        <p:spPr bwMode="auto">
          <a:xfrm>
            <a:off x="871538" y="1916832"/>
            <a:ext cx="67532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4000" b="1" dirty="0">
                <a:solidFill>
                  <a:srgbClr val="000000"/>
                </a:solidFill>
                <a:latin typeface="Arial" charset="0"/>
                <a:ea typeface="黑体" pitchFamily="2" charset="-122"/>
              </a:rPr>
              <a:t>1.1.1   OS</a:t>
            </a:r>
            <a:r>
              <a:rPr kumimoji="1" lang="zh-CN" altLang="en-US" sz="4000" b="1" dirty="0">
                <a:solidFill>
                  <a:srgbClr val="000000"/>
                </a:solidFill>
                <a:latin typeface="Arial" charset="0"/>
                <a:ea typeface="黑体" pitchFamily="2" charset="-122"/>
              </a:rPr>
              <a:t>的目标</a:t>
            </a:r>
          </a:p>
        </p:txBody>
      </p:sp>
      <p:sp>
        <p:nvSpPr>
          <p:cNvPr id="550917" name="Text Box 5"/>
          <p:cNvSpPr txBox="1">
            <a:spLocks noChangeArrowheads="1"/>
          </p:cNvSpPr>
          <p:nvPr/>
        </p:nvSpPr>
        <p:spPr bwMode="auto">
          <a:xfrm>
            <a:off x="1187625" y="2924944"/>
            <a:ext cx="2376264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5000"/>
              <a:buFont typeface="Wingdings" pitchFamily="2" charset="2"/>
              <a:buChar char="n"/>
            </a:pPr>
            <a:r>
              <a:rPr kumimoji="1" lang="en-US" altLang="zh-CN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方便性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5000"/>
              <a:buFont typeface="Wingdings" pitchFamily="2" charset="2"/>
              <a:buChar char="n"/>
            </a:pPr>
            <a:r>
              <a:rPr kumimoji="1"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有效性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5000"/>
              <a:buFont typeface="Wingdings" pitchFamily="2" charset="2"/>
              <a:buChar char="n"/>
            </a:pPr>
            <a:r>
              <a:rPr kumimoji="1"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可扩展性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5000"/>
              <a:buFont typeface="Wingdings" pitchFamily="2" charset="2"/>
              <a:buChar char="n"/>
            </a:pPr>
            <a:r>
              <a:rPr kumimoji="1"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开放性</a:t>
            </a:r>
          </a:p>
        </p:txBody>
      </p:sp>
      <p:sp>
        <p:nvSpPr>
          <p:cNvPr id="2" name="线形标注 2(带边框和强调线) 1"/>
          <p:cNvSpPr/>
          <p:nvPr/>
        </p:nvSpPr>
        <p:spPr>
          <a:xfrm>
            <a:off x="3635896" y="2996952"/>
            <a:ext cx="5040560" cy="1985392"/>
          </a:xfrm>
          <a:prstGeom prst="accentBorderCallout2">
            <a:avLst>
              <a:gd name="adj1" fmla="val 18751"/>
              <a:gd name="adj2" fmla="val -3104"/>
              <a:gd name="adj3" fmla="val 18751"/>
              <a:gd name="adj4" fmla="val -9944"/>
              <a:gd name="adj5" fmla="val 38826"/>
              <a:gd name="adj6" fmla="val -15292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 fontAlgn="base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60000"/>
              <a:buFont typeface="Wingdings" panose="05000000000000000000" pitchFamily="2" charset="2"/>
              <a:buChar char="n"/>
            </a:pPr>
            <a:r>
              <a:rPr kumimoji="1" lang="zh-CN" altLang="en-US" sz="26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有效提高</a:t>
            </a:r>
            <a:r>
              <a:rPr kumimoji="1" lang="en-US" altLang="zh-CN" sz="26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CPU</a:t>
            </a:r>
            <a:r>
              <a:rPr kumimoji="1" lang="zh-CN" altLang="en-US" sz="26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kumimoji="1" lang="en-US" altLang="zh-CN" sz="26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I/O</a:t>
            </a:r>
            <a:r>
              <a:rPr kumimoji="1" lang="zh-CN" altLang="en-US" sz="26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设备利用率</a:t>
            </a:r>
          </a:p>
          <a:p>
            <a:pPr marL="457200" indent="-457200" fontAlgn="base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60000"/>
              <a:buFont typeface="Wingdings" panose="05000000000000000000" pitchFamily="2" charset="2"/>
              <a:buChar char="n"/>
            </a:pPr>
            <a:r>
              <a:rPr kumimoji="1" lang="zh-CN" altLang="en-US" sz="26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合理地组织计算机的工作流程，从而改善资源的利用率和提高系统的吞吐量</a:t>
            </a:r>
            <a:endParaRPr lang="zh-CN" altLang="en-US" dirty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19088" y="5192713"/>
            <a:ext cx="8534400" cy="588962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32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方便性和有效性是设计</a:t>
            </a:r>
            <a:r>
              <a:rPr kumimoji="1" lang="en-US" altLang="zh-CN" sz="32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OS</a:t>
            </a:r>
            <a:r>
              <a:rPr kumimoji="1" lang="zh-CN" altLang="en-US" sz="32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的两个最重要的目标</a:t>
            </a:r>
          </a:p>
        </p:txBody>
      </p:sp>
    </p:spTree>
    <p:extLst>
      <p:ext uri="{BB962C8B-B14F-4D97-AF65-F5344CB8AC3E}">
        <p14:creationId xmlns:p14="http://schemas.microsoft.com/office/powerpoint/2010/main" val="1026111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476672"/>
            <a:ext cx="7772400" cy="762000"/>
          </a:xfrm>
        </p:spPr>
        <p:txBody>
          <a:bodyPr/>
          <a:lstStyle/>
          <a:p>
            <a:r>
              <a:rPr lang="en-US" altLang="zh-CN" dirty="0">
                <a:latin typeface="Times New Roman" pitchFamily="18" charset="0"/>
              </a:rPr>
              <a:t>1.1  OS</a:t>
            </a:r>
            <a:r>
              <a:rPr lang="zh-CN" altLang="en-US" dirty="0">
                <a:latin typeface="Times New Roman" pitchFamily="18" charset="0"/>
              </a:rPr>
              <a:t>的目标和作用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DA820-5481-4F2D-8942-31770B8C73A3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550915" name="Text Box 3"/>
          <p:cNvSpPr txBox="1">
            <a:spLocks noChangeArrowheads="1"/>
          </p:cNvSpPr>
          <p:nvPr/>
        </p:nvSpPr>
        <p:spPr bwMode="auto">
          <a:xfrm>
            <a:off x="827584" y="1844824"/>
            <a:ext cx="67532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4000" b="1" dirty="0">
                <a:solidFill>
                  <a:srgbClr val="000000"/>
                </a:solidFill>
                <a:latin typeface="Arial" charset="0"/>
                <a:ea typeface="黑体" pitchFamily="2" charset="-122"/>
              </a:rPr>
              <a:t>1.1.1   OS</a:t>
            </a:r>
            <a:r>
              <a:rPr kumimoji="1" lang="zh-CN" altLang="en-US" sz="4000" b="1" dirty="0">
                <a:solidFill>
                  <a:srgbClr val="000000"/>
                </a:solidFill>
                <a:latin typeface="Arial" charset="0"/>
                <a:ea typeface="黑体" pitchFamily="2" charset="-122"/>
              </a:rPr>
              <a:t>的目标</a:t>
            </a:r>
          </a:p>
        </p:txBody>
      </p:sp>
      <p:sp>
        <p:nvSpPr>
          <p:cNvPr id="550917" name="Text Box 5"/>
          <p:cNvSpPr txBox="1">
            <a:spLocks noChangeArrowheads="1"/>
          </p:cNvSpPr>
          <p:nvPr/>
        </p:nvSpPr>
        <p:spPr bwMode="auto">
          <a:xfrm>
            <a:off x="1187625" y="2924944"/>
            <a:ext cx="2376264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5000"/>
              <a:buFont typeface="Wingdings" pitchFamily="2" charset="2"/>
              <a:buChar char="n"/>
            </a:pPr>
            <a:r>
              <a:rPr kumimoji="1" lang="en-US" altLang="zh-CN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方便性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5000"/>
              <a:buFont typeface="Wingdings" pitchFamily="2" charset="2"/>
              <a:buChar char="n"/>
            </a:pPr>
            <a:r>
              <a:rPr kumimoji="1"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有效性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5000"/>
              <a:buFont typeface="Wingdings" pitchFamily="2" charset="2"/>
              <a:buChar char="n"/>
            </a:pPr>
            <a:r>
              <a:rPr kumimoji="1"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可扩展性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5000"/>
              <a:buFont typeface="Wingdings" pitchFamily="2" charset="2"/>
              <a:buChar char="n"/>
            </a:pPr>
            <a:r>
              <a:rPr kumimoji="1"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开放性</a:t>
            </a:r>
          </a:p>
        </p:txBody>
      </p:sp>
      <p:sp>
        <p:nvSpPr>
          <p:cNvPr id="2" name="线形标注 2(带边框和强调线) 1"/>
          <p:cNvSpPr/>
          <p:nvPr/>
        </p:nvSpPr>
        <p:spPr>
          <a:xfrm>
            <a:off x="3635896" y="2996952"/>
            <a:ext cx="5040560" cy="3312368"/>
          </a:xfrm>
          <a:prstGeom prst="accentBorderCallout2">
            <a:avLst>
              <a:gd name="adj1" fmla="val 29610"/>
              <a:gd name="adj2" fmla="val -2730"/>
              <a:gd name="adj3" fmla="val 30977"/>
              <a:gd name="adj4" fmla="val -6952"/>
              <a:gd name="adj5" fmla="val 37156"/>
              <a:gd name="adj6" fmla="val -9494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 fontAlgn="base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60000"/>
              <a:buFont typeface="Wingdings" panose="05000000000000000000" pitchFamily="2" charset="2"/>
              <a:buChar char="n"/>
            </a:pPr>
            <a:r>
              <a:rPr kumimoji="1" lang="zh-CN" altLang="en-US" sz="26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什么是可扩展性？</a:t>
            </a:r>
            <a:endParaRPr kumimoji="1" lang="en-US" altLang="zh-CN" sz="2600" b="1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60000"/>
            </a:pPr>
            <a:r>
              <a:rPr kumimoji="1" lang="en-US" altLang="zh-CN" sz="26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kumimoji="1" lang="zh-CN" altLang="en-US" sz="24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修改旧功能，增添新功能</a:t>
            </a:r>
            <a:endParaRPr kumimoji="1" lang="en-US" altLang="zh-CN" sz="2600" b="1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457200" indent="-457200" fontAlgn="base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60000"/>
              <a:buFont typeface="Wingdings" panose="05000000000000000000" pitchFamily="2" charset="2"/>
              <a:buChar char="n"/>
            </a:pPr>
            <a:r>
              <a:rPr kumimoji="1" lang="zh-CN" altLang="en-US" sz="2600" b="1" dirty="0">
                <a:solidFill>
                  <a:schemeClr val="tx1"/>
                </a:solidFill>
                <a:ea typeface="楷体_GB2312" pitchFamily="49" charset="-122"/>
              </a:rPr>
              <a:t>为什么需要可扩展性？</a:t>
            </a:r>
            <a:endParaRPr kumimoji="1" lang="en-US" altLang="zh-CN" sz="2600" b="1" dirty="0">
              <a:solidFill>
                <a:schemeClr val="tx1"/>
              </a:solidFill>
              <a:ea typeface="楷体_GB2312" pitchFamily="49" charset="-122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60000"/>
            </a:pPr>
            <a:r>
              <a:rPr kumimoji="1" lang="en-US" altLang="zh-CN" sz="2600" b="1" dirty="0">
                <a:solidFill>
                  <a:schemeClr val="tx1"/>
                </a:solidFill>
                <a:ea typeface="楷体_GB2312" pitchFamily="49" charset="-122"/>
              </a:rPr>
              <a:t>   </a:t>
            </a:r>
            <a:r>
              <a:rPr kumimoji="1" lang="zh-CN" altLang="en-US" sz="2400" b="1" dirty="0">
                <a:solidFill>
                  <a:schemeClr val="tx1"/>
                </a:solidFill>
                <a:ea typeface="楷体_GB2312" pitchFamily="49" charset="-122"/>
              </a:rPr>
              <a:t>要适应硬件、体系结构和应用的</a:t>
            </a:r>
            <a:endParaRPr kumimoji="1" lang="en-US" altLang="zh-CN" sz="2400" b="1" dirty="0">
              <a:solidFill>
                <a:schemeClr val="tx1"/>
              </a:solidFill>
              <a:ea typeface="楷体_GB2312" pitchFamily="49" charset="-122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60000"/>
            </a:pPr>
            <a:r>
              <a:rPr kumimoji="1" lang="en-US" altLang="zh-CN" sz="2400" b="1" dirty="0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kumimoji="1" lang="zh-CN" altLang="en-US" sz="2400" b="1" dirty="0">
                <a:solidFill>
                  <a:schemeClr val="tx1"/>
                </a:solidFill>
                <a:ea typeface="楷体_GB2312" pitchFamily="49" charset="-122"/>
              </a:rPr>
              <a:t>  发展要求。</a:t>
            </a:r>
            <a:endParaRPr kumimoji="1" lang="en-US" altLang="zh-CN" sz="2600" b="1" dirty="0">
              <a:solidFill>
                <a:schemeClr val="tx1"/>
              </a:solidFill>
              <a:ea typeface="楷体_GB2312" pitchFamily="49" charset="-122"/>
            </a:endParaRPr>
          </a:p>
          <a:p>
            <a:pPr marL="457200" indent="-457200" fontAlgn="base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60000"/>
              <a:buFont typeface="Wingdings" panose="05000000000000000000" pitchFamily="2" charset="2"/>
              <a:buChar char="n"/>
            </a:pPr>
            <a:r>
              <a:rPr kumimoji="1" lang="zh-CN" altLang="en-US" sz="2600" b="1">
                <a:solidFill>
                  <a:schemeClr val="tx1"/>
                </a:solidFill>
                <a:ea typeface="楷体_GB2312" pitchFamily="49" charset="-122"/>
              </a:rPr>
              <a:t>如何实现可扩展性？</a:t>
            </a:r>
            <a:endParaRPr kumimoji="1" lang="en-US" altLang="zh-CN" sz="2600" b="1" dirty="0">
              <a:solidFill>
                <a:schemeClr val="tx1"/>
              </a:solidFill>
              <a:ea typeface="楷体_GB2312" pitchFamily="49" charset="-122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60000"/>
            </a:pPr>
            <a:r>
              <a:rPr lang="en-US" altLang="zh-CN" dirty="0"/>
              <a:t>    </a:t>
            </a:r>
            <a:r>
              <a:rPr kumimoji="1" lang="zh-CN" altLang="en-US" sz="2400" b="1" dirty="0">
                <a:solidFill>
                  <a:schemeClr val="tx1"/>
                </a:solidFill>
                <a:ea typeface="楷体_GB2312" pitchFamily="49" charset="-122"/>
              </a:rPr>
              <a:t>模块化、层次化、微内核结构。</a:t>
            </a:r>
          </a:p>
        </p:txBody>
      </p:sp>
    </p:spTree>
    <p:extLst>
      <p:ext uri="{BB962C8B-B14F-4D97-AF65-F5344CB8AC3E}">
        <p14:creationId xmlns:p14="http://schemas.microsoft.com/office/powerpoint/2010/main" val="2226124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476672"/>
            <a:ext cx="7772400" cy="762000"/>
          </a:xfrm>
        </p:spPr>
        <p:txBody>
          <a:bodyPr/>
          <a:lstStyle/>
          <a:p>
            <a:r>
              <a:rPr lang="en-US" altLang="zh-CN" dirty="0">
                <a:latin typeface="Times New Roman" pitchFamily="18" charset="0"/>
              </a:rPr>
              <a:t>1.1  OS</a:t>
            </a:r>
            <a:r>
              <a:rPr lang="zh-CN" altLang="en-US" dirty="0">
                <a:latin typeface="Times New Roman" pitchFamily="18" charset="0"/>
              </a:rPr>
              <a:t>的目标和作用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DA820-5481-4F2D-8942-31770B8C73A3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550915" name="Text Box 3"/>
          <p:cNvSpPr txBox="1">
            <a:spLocks noChangeArrowheads="1"/>
          </p:cNvSpPr>
          <p:nvPr/>
        </p:nvSpPr>
        <p:spPr bwMode="auto">
          <a:xfrm>
            <a:off x="827584" y="1844824"/>
            <a:ext cx="67532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4000" b="1" dirty="0">
                <a:solidFill>
                  <a:srgbClr val="000000"/>
                </a:solidFill>
                <a:latin typeface="Arial" charset="0"/>
                <a:ea typeface="黑体" pitchFamily="2" charset="-122"/>
              </a:rPr>
              <a:t>1.1.1   OS</a:t>
            </a:r>
            <a:r>
              <a:rPr kumimoji="1" lang="zh-CN" altLang="en-US" sz="4000" b="1" dirty="0">
                <a:solidFill>
                  <a:srgbClr val="000000"/>
                </a:solidFill>
                <a:latin typeface="Arial" charset="0"/>
                <a:ea typeface="黑体" pitchFamily="2" charset="-122"/>
              </a:rPr>
              <a:t>的目标</a:t>
            </a:r>
          </a:p>
        </p:txBody>
      </p:sp>
      <p:sp>
        <p:nvSpPr>
          <p:cNvPr id="550917" name="Text Box 5"/>
          <p:cNvSpPr txBox="1">
            <a:spLocks noChangeArrowheads="1"/>
          </p:cNvSpPr>
          <p:nvPr/>
        </p:nvSpPr>
        <p:spPr bwMode="auto">
          <a:xfrm>
            <a:off x="1187625" y="2924944"/>
            <a:ext cx="2376264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5000"/>
              <a:buFont typeface="Wingdings" pitchFamily="2" charset="2"/>
              <a:buChar char="n"/>
            </a:pPr>
            <a:r>
              <a:rPr kumimoji="1" lang="en-US" altLang="zh-CN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方便性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5000"/>
              <a:buFont typeface="Wingdings" pitchFamily="2" charset="2"/>
              <a:buChar char="n"/>
            </a:pPr>
            <a:r>
              <a:rPr kumimoji="1"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有效性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5000"/>
              <a:buFont typeface="Wingdings" pitchFamily="2" charset="2"/>
              <a:buChar char="n"/>
            </a:pPr>
            <a:r>
              <a:rPr kumimoji="1"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可扩展性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5000"/>
              <a:buFont typeface="Wingdings" pitchFamily="2" charset="2"/>
              <a:buChar char="n"/>
            </a:pPr>
            <a:r>
              <a:rPr kumimoji="1"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开放性</a:t>
            </a:r>
          </a:p>
        </p:txBody>
      </p:sp>
      <p:sp>
        <p:nvSpPr>
          <p:cNvPr id="2" name="线形标注 2(带边框和强调线) 1"/>
          <p:cNvSpPr/>
          <p:nvPr/>
        </p:nvSpPr>
        <p:spPr>
          <a:xfrm>
            <a:off x="3635896" y="2996952"/>
            <a:ext cx="5040560" cy="3312368"/>
          </a:xfrm>
          <a:prstGeom prst="accentBorderCallout2">
            <a:avLst>
              <a:gd name="adj1" fmla="val 44978"/>
              <a:gd name="adj2" fmla="val -2917"/>
              <a:gd name="adj3" fmla="val 44637"/>
              <a:gd name="adj4" fmla="val -7700"/>
              <a:gd name="adj5" fmla="val 53662"/>
              <a:gd name="adj6" fmla="val -17349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 fontAlgn="base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60000"/>
              <a:buFont typeface="Wingdings" panose="05000000000000000000" pitchFamily="2" charset="2"/>
              <a:buChar char="n"/>
            </a:pPr>
            <a:r>
              <a:rPr kumimoji="1" lang="zh-CN" altLang="en-US" sz="2400" b="1" dirty="0">
                <a:solidFill>
                  <a:schemeClr val="tx1"/>
                </a:solidFill>
                <a:ea typeface="楷体_GB2312" pitchFamily="49" charset="-122"/>
              </a:rPr>
              <a:t>为什么要有开放性？</a:t>
            </a:r>
            <a:endParaRPr kumimoji="1" lang="en-US" altLang="zh-CN" sz="2400" b="1" dirty="0">
              <a:solidFill>
                <a:schemeClr val="tx1"/>
              </a:solidFill>
              <a:ea typeface="楷体_GB2312" pitchFamily="49" charset="-122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60000"/>
            </a:pPr>
            <a:r>
              <a:rPr kumimoji="1" lang="zh-CN" altLang="en-US" sz="2400" b="1" dirty="0">
                <a:solidFill>
                  <a:schemeClr val="tx1"/>
                </a:solidFill>
                <a:ea typeface="楷体_GB2312" pitchFamily="49" charset="-122"/>
              </a:rPr>
              <a:t>计算机网络的出现使</a:t>
            </a:r>
            <a:r>
              <a:rPr kumimoji="1" lang="en-US" altLang="zh-CN" sz="2400" b="1" dirty="0">
                <a:solidFill>
                  <a:schemeClr val="tx1"/>
                </a:solidFill>
                <a:ea typeface="楷体_GB2312" pitchFamily="49" charset="-122"/>
              </a:rPr>
              <a:t>OS</a:t>
            </a:r>
            <a:r>
              <a:rPr kumimoji="1" lang="zh-CN" altLang="en-US" sz="2400" b="1" dirty="0">
                <a:solidFill>
                  <a:schemeClr val="tx1"/>
                </a:solidFill>
                <a:ea typeface="楷体_GB2312" pitchFamily="49" charset="-122"/>
              </a:rPr>
              <a:t>的应用环境由单机转向网络环境。</a:t>
            </a:r>
            <a:endParaRPr kumimoji="1" lang="en-US" altLang="zh-CN" sz="2400" b="1" dirty="0">
              <a:solidFill>
                <a:schemeClr val="tx1"/>
              </a:solidFill>
              <a:ea typeface="楷体_GB2312" pitchFamily="49" charset="-122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60000"/>
            </a:pPr>
            <a:r>
              <a:rPr kumimoji="1" lang="zh-CN" altLang="en-US" sz="2400" b="1" dirty="0">
                <a:solidFill>
                  <a:schemeClr val="tx1"/>
                </a:solidFill>
                <a:ea typeface="楷体_GB2312" pitchFamily="49" charset="-122"/>
              </a:rPr>
              <a:t>存在让不同厂家的计算机和设备能通过网络加以集成化，并能正确、有效地协同工作，实现应用的可移植性和互操作性的需求</a:t>
            </a:r>
          </a:p>
        </p:txBody>
      </p:sp>
    </p:spTree>
    <p:extLst>
      <p:ext uri="{BB962C8B-B14F-4D97-AF65-F5344CB8AC3E}">
        <p14:creationId xmlns:p14="http://schemas.microsoft.com/office/powerpoint/2010/main" val="96749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暗香扑面">
  <a:themeElements>
    <a:clrScheme name="暗香扑面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0000"/>
                <a:satMod val="1000000"/>
              </a:schemeClr>
            </a:gs>
            <a:gs pos="31000">
              <a:schemeClr val="phClr">
                <a:shade val="85000"/>
                <a:satMod val="450000"/>
              </a:schemeClr>
            </a:gs>
            <a:gs pos="100000">
              <a:schemeClr val="phClr">
                <a:tint val="70000"/>
                <a:satMod val="300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2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暗香扑面">
    <a:dk1>
      <a:sysClr val="windowText" lastClr="000000"/>
    </a:dk1>
    <a:lt1>
      <a:sysClr val="window" lastClr="FFFFFF"/>
    </a:lt1>
    <a:dk2>
      <a:srgbClr val="2F2F2F"/>
    </a:dk2>
    <a:lt2>
      <a:srgbClr val="FFFFF4"/>
    </a:lt2>
    <a:accent1>
      <a:srgbClr val="918415"/>
    </a:accent1>
    <a:accent2>
      <a:srgbClr val="C47546"/>
    </a:accent2>
    <a:accent3>
      <a:srgbClr val="AFB591"/>
    </a:accent3>
    <a:accent4>
      <a:srgbClr val="B9945B"/>
    </a:accent4>
    <a:accent5>
      <a:srgbClr val="85ADBC"/>
    </a:accent5>
    <a:accent6>
      <a:srgbClr val="E5B440"/>
    </a:accent6>
    <a:hlink>
      <a:srgbClr val="00D5D5"/>
    </a:hlink>
    <a:folHlink>
      <a:srgbClr val="DD00DD"/>
    </a:folHlink>
  </a:clrScheme>
</a:themeOverride>
</file>

<file path=ppt/theme/themeOverride2.xml><?xml version="1.0" encoding="utf-8"?>
<a:themeOverride xmlns:a="http://schemas.openxmlformats.org/drawingml/2006/main">
  <a:clrScheme name="暗香扑面">
    <a:dk1>
      <a:sysClr val="windowText" lastClr="000000"/>
    </a:dk1>
    <a:lt1>
      <a:sysClr val="window" lastClr="FFFFFF"/>
    </a:lt1>
    <a:dk2>
      <a:srgbClr val="2F2F2F"/>
    </a:dk2>
    <a:lt2>
      <a:srgbClr val="FFFFF4"/>
    </a:lt2>
    <a:accent1>
      <a:srgbClr val="918415"/>
    </a:accent1>
    <a:accent2>
      <a:srgbClr val="C47546"/>
    </a:accent2>
    <a:accent3>
      <a:srgbClr val="AFB591"/>
    </a:accent3>
    <a:accent4>
      <a:srgbClr val="B9945B"/>
    </a:accent4>
    <a:accent5>
      <a:srgbClr val="85ADBC"/>
    </a:accent5>
    <a:accent6>
      <a:srgbClr val="E5B440"/>
    </a:accent6>
    <a:hlink>
      <a:srgbClr val="00D5D5"/>
    </a:hlink>
    <a:folHlink>
      <a:srgbClr val="DD00DD"/>
    </a:folHlink>
  </a:clrScheme>
</a:themeOverride>
</file>

<file path=ppt/theme/themeOverride3.xml><?xml version="1.0" encoding="utf-8"?>
<a:themeOverride xmlns:a="http://schemas.openxmlformats.org/drawingml/2006/main">
  <a:clrScheme name="暗香扑面">
    <a:dk1>
      <a:sysClr val="windowText" lastClr="000000"/>
    </a:dk1>
    <a:lt1>
      <a:sysClr val="window" lastClr="FFFFFF"/>
    </a:lt1>
    <a:dk2>
      <a:srgbClr val="2F2F2F"/>
    </a:dk2>
    <a:lt2>
      <a:srgbClr val="FFFFF4"/>
    </a:lt2>
    <a:accent1>
      <a:srgbClr val="918415"/>
    </a:accent1>
    <a:accent2>
      <a:srgbClr val="C47546"/>
    </a:accent2>
    <a:accent3>
      <a:srgbClr val="AFB591"/>
    </a:accent3>
    <a:accent4>
      <a:srgbClr val="B9945B"/>
    </a:accent4>
    <a:accent5>
      <a:srgbClr val="85ADBC"/>
    </a:accent5>
    <a:accent6>
      <a:srgbClr val="E5B440"/>
    </a:accent6>
    <a:hlink>
      <a:srgbClr val="00D5D5"/>
    </a:hlink>
    <a:folHlink>
      <a:srgbClr val="DD00DD"/>
    </a:folHlink>
  </a:clrScheme>
</a:themeOverride>
</file>

<file path=ppt/theme/themeOverride4.xml><?xml version="1.0" encoding="utf-8"?>
<a:themeOverride xmlns:a="http://schemas.openxmlformats.org/drawingml/2006/main">
  <a:clrScheme name="暗香扑面">
    <a:dk1>
      <a:sysClr val="windowText" lastClr="000000"/>
    </a:dk1>
    <a:lt1>
      <a:sysClr val="window" lastClr="FFFFFF"/>
    </a:lt1>
    <a:dk2>
      <a:srgbClr val="2F2F2F"/>
    </a:dk2>
    <a:lt2>
      <a:srgbClr val="FFFFF4"/>
    </a:lt2>
    <a:accent1>
      <a:srgbClr val="918415"/>
    </a:accent1>
    <a:accent2>
      <a:srgbClr val="C47546"/>
    </a:accent2>
    <a:accent3>
      <a:srgbClr val="AFB591"/>
    </a:accent3>
    <a:accent4>
      <a:srgbClr val="B9945B"/>
    </a:accent4>
    <a:accent5>
      <a:srgbClr val="85ADBC"/>
    </a:accent5>
    <a:accent6>
      <a:srgbClr val="E5B440"/>
    </a:accent6>
    <a:hlink>
      <a:srgbClr val="00D5D5"/>
    </a:hlink>
    <a:folHlink>
      <a:srgbClr val="DD00DD"/>
    </a:folHlink>
  </a:clrScheme>
</a:themeOverride>
</file>

<file path=ppt/theme/themeOverride5.xml><?xml version="1.0" encoding="utf-8"?>
<a:themeOverride xmlns:a="http://schemas.openxmlformats.org/drawingml/2006/main">
  <a:clrScheme name="暗香扑面">
    <a:dk1>
      <a:sysClr val="windowText" lastClr="000000"/>
    </a:dk1>
    <a:lt1>
      <a:sysClr val="window" lastClr="FFFFFF"/>
    </a:lt1>
    <a:dk2>
      <a:srgbClr val="2F2F2F"/>
    </a:dk2>
    <a:lt2>
      <a:srgbClr val="FFFFF4"/>
    </a:lt2>
    <a:accent1>
      <a:srgbClr val="918415"/>
    </a:accent1>
    <a:accent2>
      <a:srgbClr val="C47546"/>
    </a:accent2>
    <a:accent3>
      <a:srgbClr val="AFB591"/>
    </a:accent3>
    <a:accent4>
      <a:srgbClr val="B9945B"/>
    </a:accent4>
    <a:accent5>
      <a:srgbClr val="85ADBC"/>
    </a:accent5>
    <a:accent6>
      <a:srgbClr val="E5B440"/>
    </a:accent6>
    <a:hlink>
      <a:srgbClr val="00D5D5"/>
    </a:hlink>
    <a:folHlink>
      <a:srgbClr val="DD00DD"/>
    </a:folHlink>
  </a:clrScheme>
</a:themeOverride>
</file>

<file path=ppt/theme/themeOverride6.xml><?xml version="1.0" encoding="utf-8"?>
<a:themeOverride xmlns:a="http://schemas.openxmlformats.org/drawingml/2006/main">
  <a:clrScheme name="暗香扑面">
    <a:dk1>
      <a:sysClr val="windowText" lastClr="000000"/>
    </a:dk1>
    <a:lt1>
      <a:sysClr val="window" lastClr="FFFFFF"/>
    </a:lt1>
    <a:dk2>
      <a:srgbClr val="2F2F2F"/>
    </a:dk2>
    <a:lt2>
      <a:srgbClr val="FFFFF4"/>
    </a:lt2>
    <a:accent1>
      <a:srgbClr val="918415"/>
    </a:accent1>
    <a:accent2>
      <a:srgbClr val="C47546"/>
    </a:accent2>
    <a:accent3>
      <a:srgbClr val="AFB591"/>
    </a:accent3>
    <a:accent4>
      <a:srgbClr val="B9945B"/>
    </a:accent4>
    <a:accent5>
      <a:srgbClr val="85ADBC"/>
    </a:accent5>
    <a:accent6>
      <a:srgbClr val="E5B440"/>
    </a:accent6>
    <a:hlink>
      <a:srgbClr val="00D5D5"/>
    </a:hlink>
    <a:folHlink>
      <a:srgbClr val="DD00DD"/>
    </a:folHlink>
  </a:clrScheme>
</a:themeOverride>
</file>

<file path=ppt/theme/themeOverride7.xml><?xml version="1.0" encoding="utf-8"?>
<a:themeOverride xmlns:a="http://schemas.openxmlformats.org/drawingml/2006/main">
  <a:clrScheme name="暗香扑面">
    <a:dk1>
      <a:sysClr val="windowText" lastClr="000000"/>
    </a:dk1>
    <a:lt1>
      <a:sysClr val="window" lastClr="FFFFFF"/>
    </a:lt1>
    <a:dk2>
      <a:srgbClr val="2F2F2F"/>
    </a:dk2>
    <a:lt2>
      <a:srgbClr val="FFFFF4"/>
    </a:lt2>
    <a:accent1>
      <a:srgbClr val="918415"/>
    </a:accent1>
    <a:accent2>
      <a:srgbClr val="C47546"/>
    </a:accent2>
    <a:accent3>
      <a:srgbClr val="AFB591"/>
    </a:accent3>
    <a:accent4>
      <a:srgbClr val="B9945B"/>
    </a:accent4>
    <a:accent5>
      <a:srgbClr val="85ADBC"/>
    </a:accent5>
    <a:accent6>
      <a:srgbClr val="E5B440"/>
    </a:accent6>
    <a:hlink>
      <a:srgbClr val="00D5D5"/>
    </a:hlink>
    <a:folHlink>
      <a:srgbClr val="DD00DD"/>
    </a:folHlink>
  </a:clrScheme>
</a:themeOverride>
</file>

<file path=ppt/theme/themeOverride8.xml><?xml version="1.0" encoding="utf-8"?>
<a:themeOverride xmlns:a="http://schemas.openxmlformats.org/drawingml/2006/main">
  <a:clrScheme name="暗香扑面">
    <a:dk1>
      <a:sysClr val="windowText" lastClr="000000"/>
    </a:dk1>
    <a:lt1>
      <a:sysClr val="window" lastClr="FFFFFF"/>
    </a:lt1>
    <a:dk2>
      <a:srgbClr val="2F2F2F"/>
    </a:dk2>
    <a:lt2>
      <a:srgbClr val="FFFFF4"/>
    </a:lt2>
    <a:accent1>
      <a:srgbClr val="918415"/>
    </a:accent1>
    <a:accent2>
      <a:srgbClr val="C47546"/>
    </a:accent2>
    <a:accent3>
      <a:srgbClr val="AFB591"/>
    </a:accent3>
    <a:accent4>
      <a:srgbClr val="B9945B"/>
    </a:accent4>
    <a:accent5>
      <a:srgbClr val="85ADBC"/>
    </a:accent5>
    <a:accent6>
      <a:srgbClr val="E5B440"/>
    </a:accent6>
    <a:hlink>
      <a:srgbClr val="00D5D5"/>
    </a:hlink>
    <a:folHlink>
      <a:srgbClr val="DD00D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3313</TotalTime>
  <Words>3642</Words>
  <Application>Microsoft Office PowerPoint</Application>
  <PresentationFormat>全屏显示(4:3)</PresentationFormat>
  <Paragraphs>466</Paragraphs>
  <Slides>60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60</vt:i4>
      </vt:variant>
    </vt:vector>
  </HeadingPairs>
  <TitlesOfParts>
    <vt:vector size="74" baseType="lpstr">
      <vt:lpstr>黑体</vt:lpstr>
      <vt:lpstr>华文行楷</vt:lpstr>
      <vt:lpstr>楷体_GB2312</vt:lpstr>
      <vt:lpstr>宋体</vt:lpstr>
      <vt:lpstr>Arial</vt:lpstr>
      <vt:lpstr>Arial Black</vt:lpstr>
      <vt:lpstr>Calibri</vt:lpstr>
      <vt:lpstr>Franklin Gothic Book</vt:lpstr>
      <vt:lpstr>Franklin Gothic Medium</vt:lpstr>
      <vt:lpstr>Tahoma</vt:lpstr>
      <vt:lpstr>Times New Roman</vt:lpstr>
      <vt:lpstr>Wingdings</vt:lpstr>
      <vt:lpstr>Wingdings 2</vt:lpstr>
      <vt:lpstr>暗香扑面</vt:lpstr>
      <vt:lpstr>操作系统原理</vt:lpstr>
      <vt:lpstr>PowerPoint 演示文稿</vt:lpstr>
      <vt:lpstr>第1章  操作系统引论 </vt:lpstr>
      <vt:lpstr>PowerPoint 演示文稿</vt:lpstr>
      <vt:lpstr>1.1  OS的目标和作用</vt:lpstr>
      <vt:lpstr>1.1  OS的目标和作用</vt:lpstr>
      <vt:lpstr>1.1  OS的目标和作用</vt:lpstr>
      <vt:lpstr>1.1  OS的目标和作用</vt:lpstr>
      <vt:lpstr>1.1  OS的目标和作用</vt:lpstr>
      <vt:lpstr>1.1  OS的目标和作用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1.1.3   推动OS发展的主要动力</vt:lpstr>
      <vt:lpstr>1.2  OS的发展过程 </vt:lpstr>
      <vt:lpstr>1.2.1  无OS的计算机系统 </vt:lpstr>
      <vt:lpstr>1．人工操作方式 </vt:lpstr>
      <vt:lpstr>2．脱机输入/输出方式 </vt:lpstr>
      <vt:lpstr>1.2.2  单道批处理系统 </vt:lpstr>
      <vt:lpstr>PowerPoint 演示文稿</vt:lpstr>
      <vt:lpstr>单道批处理系统的特征</vt:lpstr>
      <vt:lpstr>1.2.3  多道批处理系统</vt:lpstr>
      <vt:lpstr>PowerPoint 演示文稿</vt:lpstr>
      <vt:lpstr>PowerPoint 演示文稿</vt:lpstr>
      <vt:lpstr>PowerPoint 演示文稿</vt:lpstr>
      <vt:lpstr>1.2.4  分时系统 </vt:lpstr>
      <vt:lpstr>PowerPoint 演示文稿</vt:lpstr>
      <vt:lpstr>PowerPoint 演示文稿</vt:lpstr>
      <vt:lpstr>1.2.4  分时系统(4)</vt:lpstr>
      <vt:lpstr>1.2.5   实时系统 </vt:lpstr>
      <vt:lpstr>1.2.5  实时系统</vt:lpstr>
      <vt:lpstr>PowerPoint 演示文稿</vt:lpstr>
      <vt:lpstr>1.3  操作系统的基本特征 </vt:lpstr>
      <vt:lpstr>PowerPoint 演示文稿</vt:lpstr>
      <vt:lpstr>PowerPoint 演示文稿</vt:lpstr>
      <vt:lpstr>PowerPoint 演示文稿</vt:lpstr>
      <vt:lpstr>1.3  操作系统的基本特征</vt:lpstr>
      <vt:lpstr>1.3  操作系统的基本特征</vt:lpstr>
      <vt:lpstr>1.3  操作系统的基本特征</vt:lpstr>
      <vt:lpstr>1.3  操作系统的基本特征</vt:lpstr>
      <vt:lpstr>1.4  操作系统的主要功能</vt:lpstr>
      <vt:lpstr>1.4  操作系统的主要功能</vt:lpstr>
      <vt:lpstr>1.4  操作系统的主要功能</vt:lpstr>
      <vt:lpstr>1.4  操作系统的主要功能</vt:lpstr>
      <vt:lpstr>1.4  操作系统的主要功能</vt:lpstr>
      <vt:lpstr>1.4  操作系统的主要功能</vt:lpstr>
      <vt:lpstr>1.4  操作系统的主要功能</vt:lpstr>
      <vt:lpstr>1.5  操作系统的结构设计 </vt:lpstr>
      <vt:lpstr>1.5  操作系统的结构设计</vt:lpstr>
      <vt:lpstr>1.5  操作系统的结构设计</vt:lpstr>
      <vt:lpstr>2. 微内核的基本功能</vt:lpstr>
      <vt:lpstr>2. 微内核的基本功能</vt:lpstr>
      <vt:lpstr>2. 微内核的基本功能</vt:lpstr>
      <vt:lpstr>3.微内核的优点</vt:lpstr>
      <vt:lpstr>4.微内核操作系统存在的问题</vt:lpstr>
      <vt:lpstr>补充材料：操作系统运行机制</vt:lpstr>
      <vt:lpstr>补充材料：操作系统运行机制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计算机操作系统</dc:title>
  <dc:creator>ZP</dc:creator>
  <cp:lastModifiedBy>kyle7411@163.com</cp:lastModifiedBy>
  <cp:revision>88</cp:revision>
  <dcterms:created xsi:type="dcterms:W3CDTF">2014-09-21T06:12:32Z</dcterms:created>
  <dcterms:modified xsi:type="dcterms:W3CDTF">2022-09-06T05:55:56Z</dcterms:modified>
</cp:coreProperties>
</file>