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sldIdLst>
    <p:sldId id="257" r:id="rId2"/>
    <p:sldId id="310" r:id="rId3"/>
    <p:sldId id="345" r:id="rId4"/>
    <p:sldId id="311" r:id="rId5"/>
    <p:sldId id="346" r:id="rId6"/>
    <p:sldId id="312" r:id="rId7"/>
    <p:sldId id="352" r:id="rId8"/>
    <p:sldId id="313" r:id="rId9"/>
    <p:sldId id="314" r:id="rId10"/>
    <p:sldId id="316" r:id="rId11"/>
    <p:sldId id="317" r:id="rId12"/>
    <p:sldId id="318" r:id="rId13"/>
    <p:sldId id="319" r:id="rId14"/>
    <p:sldId id="320" r:id="rId15"/>
    <p:sldId id="321" r:id="rId16"/>
    <p:sldId id="353" r:id="rId17"/>
    <p:sldId id="347" r:id="rId18"/>
    <p:sldId id="322" r:id="rId19"/>
    <p:sldId id="348" r:id="rId20"/>
    <p:sldId id="323" r:id="rId21"/>
    <p:sldId id="324" r:id="rId22"/>
    <p:sldId id="325" r:id="rId23"/>
    <p:sldId id="367" r:id="rId24"/>
    <p:sldId id="326" r:id="rId25"/>
    <p:sldId id="327" r:id="rId26"/>
    <p:sldId id="351" r:id="rId27"/>
    <p:sldId id="328" r:id="rId28"/>
    <p:sldId id="354" r:id="rId29"/>
    <p:sldId id="329" r:id="rId30"/>
    <p:sldId id="355" r:id="rId31"/>
    <p:sldId id="357" r:id="rId32"/>
    <p:sldId id="358" r:id="rId33"/>
    <p:sldId id="368" r:id="rId34"/>
    <p:sldId id="359" r:id="rId35"/>
    <p:sldId id="360" r:id="rId36"/>
    <p:sldId id="361" r:id="rId37"/>
    <p:sldId id="356" r:id="rId38"/>
    <p:sldId id="363" r:id="rId39"/>
    <p:sldId id="369" r:id="rId40"/>
    <p:sldId id="364" r:id="rId41"/>
    <p:sldId id="365" r:id="rId42"/>
    <p:sldId id="366" r:id="rId43"/>
    <p:sldId id="331" r:id="rId44"/>
    <p:sldId id="332" r:id="rId45"/>
    <p:sldId id="333" r:id="rId46"/>
    <p:sldId id="334" r:id="rId47"/>
    <p:sldId id="335" r:id="rId48"/>
    <p:sldId id="336" r:id="rId4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608CE"/>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656" y="90"/>
      </p:cViewPr>
      <p:guideLst>
        <p:guide orient="horz" pos="2160"/>
        <p:guide pos="2880"/>
      </p:guideLst>
    </p:cSldViewPr>
  </p:slideViewPr>
  <p:notesTextViewPr>
    <p:cViewPr>
      <p:scale>
        <a:sx n="1" d="1"/>
        <a:sy n="1" d="1"/>
      </p:scale>
      <p:origin x="0" y="0"/>
    </p:cViewPr>
  </p:notesTextViewPr>
  <p:sorterViewPr>
    <p:cViewPr>
      <p:scale>
        <a:sx n="100" d="100"/>
        <a:sy n="100" d="100"/>
      </p:scale>
      <p:origin x="0" y="1813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685800" y="3196686"/>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ctrTitle"/>
          </p:nvPr>
        </p:nvSpPr>
        <p:spPr>
          <a:xfrm>
            <a:off x="685800" y="1676401"/>
            <a:ext cx="7772400" cy="1538286"/>
          </a:xfrm>
        </p:spPr>
        <p:txBody>
          <a:bodyPr anchor="b"/>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pPr>
              <a:defRPr/>
            </a:pPr>
            <a:fld id="{48BA8CF4-007D-4B22-965E-84FC0D84B707}" type="datetime1">
              <a:rPr lang="zh-CN" altLang="en-US" smtClean="0">
                <a:solidFill>
                  <a:srgbClr val="1C1C1C"/>
                </a:solidFill>
              </a:rPr>
              <a:pPr>
                <a:defRPr/>
              </a:pPr>
              <a:t>2022/1/12</a:t>
            </a:fld>
            <a:endParaRPr lang="en-US" altLang="zh-CN">
              <a:solidFill>
                <a:srgbClr val="1C1C1C"/>
              </a:solidFill>
            </a:endParaRPr>
          </a:p>
        </p:txBody>
      </p:sp>
      <p:sp>
        <p:nvSpPr>
          <p:cNvPr id="5" name="页脚占位符 4"/>
          <p:cNvSpPr>
            <a:spLocks noGrp="1"/>
          </p:cNvSpPr>
          <p:nvPr>
            <p:ph type="ftr" sz="quarter" idx="11"/>
          </p:nvPr>
        </p:nvSpPr>
        <p:spPr/>
        <p:txBody>
          <a:bodyPr/>
          <a:lstStyle/>
          <a:p>
            <a:pPr>
              <a:defRPr/>
            </a:pPr>
            <a:r>
              <a:rPr lang="en-US" altLang="zh-CN" smtClean="0">
                <a:solidFill>
                  <a:srgbClr val="1C1C1C"/>
                </a:solidFill>
              </a:rPr>
              <a:t>计算机操作系统</a:t>
            </a:r>
            <a:endParaRPr lang="en-US" altLang="zh-CN">
              <a:solidFill>
                <a:srgbClr val="1C1C1C"/>
              </a:solidFill>
            </a:endParaRPr>
          </a:p>
        </p:txBody>
      </p:sp>
      <p:sp>
        <p:nvSpPr>
          <p:cNvPr id="6" name="灯片编号占位符 5"/>
          <p:cNvSpPr>
            <a:spLocks noGrp="1"/>
          </p:cNvSpPr>
          <p:nvPr>
            <p:ph type="sldNum" sz="quarter" idx="12"/>
          </p:nvPr>
        </p:nvSpPr>
        <p:spPr/>
        <p:txBody>
          <a:bodyPr/>
          <a:lstStyle/>
          <a:p>
            <a:pPr>
              <a:defRPr/>
            </a:pPr>
            <a:fld id="{FCC283C2-C1DF-4B00-AC2E-0AB2730E906D}" type="slidenum">
              <a:rPr lang="en-US" altLang="zh-CN" smtClean="0">
                <a:solidFill>
                  <a:srgbClr val="1C1C1C"/>
                </a:solidFill>
              </a:rPr>
              <a:pPr>
                <a:defRPr/>
              </a:pPr>
              <a:t>‹#›</a:t>
            </a:fld>
            <a:endParaRPr lang="en-US" altLang="zh-CN">
              <a:solidFill>
                <a:srgbClr val="1C1C1C"/>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fld id="{E35A9F97-E9C1-4921-8F37-6F76E9472E9F}" type="datetime1">
              <a:rPr lang="zh-CN" altLang="en-US" smtClean="0"/>
              <a:pPr>
                <a:defRPr/>
              </a:pPr>
              <a:t>2022/1/12</a:t>
            </a:fld>
            <a:endParaRPr lang="en-US" altLang="zh-CN"/>
          </a:p>
        </p:txBody>
      </p:sp>
      <p:sp>
        <p:nvSpPr>
          <p:cNvPr id="5" name="页脚占位符 4"/>
          <p:cNvSpPr>
            <a:spLocks noGrp="1"/>
          </p:cNvSpPr>
          <p:nvPr>
            <p:ph type="ftr" sz="quarter" idx="11"/>
          </p:nvPr>
        </p:nvSpPr>
        <p:spPr/>
        <p:txBody>
          <a:bodyPr/>
          <a:lstStyle/>
          <a:p>
            <a:pPr>
              <a:defRPr/>
            </a:pPr>
            <a:r>
              <a:rPr lang="en-US" altLang="zh-CN" smtClean="0"/>
              <a:t>计算机操作系统</a:t>
            </a:r>
            <a:endParaRPr lang="en-US" altLang="zh-CN"/>
          </a:p>
        </p:txBody>
      </p:sp>
      <p:sp>
        <p:nvSpPr>
          <p:cNvPr id="6" name="灯片编号占位符 5"/>
          <p:cNvSpPr>
            <a:spLocks noGrp="1"/>
          </p:cNvSpPr>
          <p:nvPr>
            <p:ph type="sldNum" sz="quarter" idx="12"/>
          </p:nvPr>
        </p:nvSpPr>
        <p:spPr/>
        <p:txBody>
          <a:bodyPr/>
          <a:lstStyle/>
          <a:p>
            <a:pPr>
              <a:defRPr/>
            </a:pPr>
            <a:fld id="{0CAB0494-EAD3-4CF4-8D6F-09DAC709E173}" type="slidenum">
              <a:rPr lang="en-US" altLang="zh-CN" smtClean="0"/>
              <a:pPr>
                <a:defRPr/>
              </a:pPr>
              <a:t>‹#›</a:t>
            </a:fld>
            <a:endParaRPr lang="en-US" altLang="zh-CN"/>
          </a:p>
        </p:txBody>
      </p:sp>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686568" cy="6011882"/>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fld id="{E5E145CF-2F51-417A-8C5F-468AEF8B7BC7}" type="datetime1">
              <a:rPr lang="zh-CN" altLang="en-US" smtClean="0"/>
              <a:pPr>
                <a:defRPr/>
              </a:pPr>
              <a:t>2022/1/12</a:t>
            </a:fld>
            <a:endParaRPr lang="en-US" altLang="zh-CN"/>
          </a:p>
        </p:txBody>
      </p:sp>
      <p:sp>
        <p:nvSpPr>
          <p:cNvPr id="5" name="页脚占位符 4"/>
          <p:cNvSpPr>
            <a:spLocks noGrp="1"/>
          </p:cNvSpPr>
          <p:nvPr>
            <p:ph type="ftr" sz="quarter" idx="11"/>
          </p:nvPr>
        </p:nvSpPr>
        <p:spPr/>
        <p:txBody>
          <a:bodyPr/>
          <a:lstStyle/>
          <a:p>
            <a:pPr>
              <a:defRPr/>
            </a:pPr>
            <a:r>
              <a:rPr lang="en-US" altLang="zh-CN" smtClean="0"/>
              <a:t>计算机操作系统</a:t>
            </a:r>
            <a:endParaRPr lang="en-US" altLang="zh-CN"/>
          </a:p>
        </p:txBody>
      </p:sp>
      <p:sp>
        <p:nvSpPr>
          <p:cNvPr id="6" name="灯片编号占位符 5"/>
          <p:cNvSpPr>
            <a:spLocks noGrp="1"/>
          </p:cNvSpPr>
          <p:nvPr>
            <p:ph type="sldNum" sz="quarter" idx="12"/>
          </p:nvPr>
        </p:nvSpPr>
        <p:spPr/>
        <p:txBody>
          <a:bodyPr/>
          <a:lstStyle/>
          <a:p>
            <a:pPr>
              <a:defRPr/>
            </a:pPr>
            <a:fld id="{40772224-AEC3-4FC7-AC1A-3854EECB4DCD}" type="slidenum">
              <a:rPr lang="en-US" altLang="zh-CN" smtClean="0"/>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a:noFill/>
        </p:spPr>
        <p:txBody>
          <a:bodyPr/>
          <a:lstStyle>
            <a:lvl1pPr marL="342900" indent="-342900">
              <a:buClr>
                <a:srgbClr val="C00000"/>
              </a:buClr>
              <a:buFont typeface="Wingdings" panose="05000000000000000000" pitchFamily="2" charset="2"/>
              <a:buChar char="n"/>
              <a:defRPr/>
            </a:lvl1pPr>
            <a:lvl2pPr marL="742950" indent="-285750">
              <a:buClr>
                <a:srgbClr val="003399"/>
              </a:buClr>
              <a:buFont typeface="Wingdings" panose="05000000000000000000" pitchFamily="2" charset="2"/>
              <a:buChar char="p"/>
              <a:defRPr/>
            </a:lvl2pPr>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
        <p:nvSpPr>
          <p:cNvPr id="4" name="日期占位符 3"/>
          <p:cNvSpPr>
            <a:spLocks noGrp="1"/>
          </p:cNvSpPr>
          <p:nvPr>
            <p:ph type="dt" sz="half" idx="10"/>
          </p:nvPr>
        </p:nvSpPr>
        <p:spPr>
          <a:xfrm>
            <a:off x="73152" y="6400800"/>
            <a:ext cx="3200400" cy="283800"/>
          </a:xfrm>
        </p:spPr>
        <p:txBody>
          <a:bodyPr/>
          <a:lstStyle/>
          <a:p>
            <a:pPr>
              <a:defRPr/>
            </a:pPr>
            <a:fld id="{15FB307C-5074-4687-9FF5-BDCB979D9DAE}" type="datetime1">
              <a:rPr lang="zh-CN" altLang="en-US" smtClean="0"/>
              <a:pPr>
                <a:defRPr/>
              </a:pPr>
              <a:t>2022/1/12</a:t>
            </a:fld>
            <a:endParaRPr lang="en-US" altLang="zh-CN"/>
          </a:p>
        </p:txBody>
      </p:sp>
      <p:sp>
        <p:nvSpPr>
          <p:cNvPr id="5" name="页脚占位符 4"/>
          <p:cNvSpPr>
            <a:spLocks noGrp="1"/>
          </p:cNvSpPr>
          <p:nvPr>
            <p:ph type="ftr" sz="quarter" idx="11"/>
          </p:nvPr>
        </p:nvSpPr>
        <p:spPr>
          <a:xfrm>
            <a:off x="5330952" y="6400800"/>
            <a:ext cx="3733800" cy="283800"/>
          </a:xfrm>
        </p:spPr>
        <p:txBody>
          <a:bodyPr/>
          <a:lstStyle/>
          <a:p>
            <a:pPr>
              <a:defRPr/>
            </a:pPr>
            <a:r>
              <a:rPr lang="en-US" altLang="zh-CN" smtClean="0"/>
              <a:t>计算机操作系统</a:t>
            </a:r>
            <a:endParaRPr lang="en-US" altLang="zh-CN"/>
          </a:p>
        </p:txBody>
      </p:sp>
      <p:sp>
        <p:nvSpPr>
          <p:cNvPr id="6" name="灯片编号占位符 5"/>
          <p:cNvSpPr>
            <a:spLocks noGrp="1"/>
          </p:cNvSpPr>
          <p:nvPr>
            <p:ph type="sldNum" sz="quarter" idx="12"/>
          </p:nvPr>
        </p:nvSpPr>
        <p:spPr/>
        <p:txBody>
          <a:bodyPr/>
          <a:lstStyle/>
          <a:p>
            <a:pPr>
              <a:defRPr/>
            </a:pPr>
            <a:fld id="{863E8733-4791-4BAF-8950-BBE872D7D468}" type="slidenum">
              <a:rPr lang="en-US" altLang="zh-CN" smtClean="0"/>
              <a:pPr>
                <a:defRPr/>
              </a:pPr>
              <a:t>‹#›</a:t>
            </a:fld>
            <a:endParaRPr lang="en-US" altLang="zh-CN"/>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685800" y="3143248"/>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fld id="{AFAB104E-5EA5-4CDD-85F4-99CBB3261066}" type="datetime1">
              <a:rPr lang="zh-CN" altLang="en-US" smtClean="0"/>
              <a:pPr>
                <a:defRPr/>
              </a:pPr>
              <a:t>2022/1/12</a:t>
            </a:fld>
            <a:endParaRPr lang="en-US" altLang="zh-CN"/>
          </a:p>
        </p:txBody>
      </p:sp>
      <p:sp>
        <p:nvSpPr>
          <p:cNvPr id="5" name="页脚占位符 4"/>
          <p:cNvSpPr>
            <a:spLocks noGrp="1"/>
          </p:cNvSpPr>
          <p:nvPr>
            <p:ph type="ftr" sz="quarter" idx="11"/>
          </p:nvPr>
        </p:nvSpPr>
        <p:spPr/>
        <p:txBody>
          <a:bodyPr/>
          <a:lstStyle/>
          <a:p>
            <a:pPr>
              <a:defRPr/>
            </a:pPr>
            <a:r>
              <a:rPr lang="en-US" altLang="zh-CN" smtClean="0"/>
              <a:t>计算机操作系统</a:t>
            </a:r>
            <a:endParaRPr lang="en-US" altLang="zh-CN"/>
          </a:p>
        </p:txBody>
      </p:sp>
      <p:sp>
        <p:nvSpPr>
          <p:cNvPr id="6" name="灯片编号占位符 5"/>
          <p:cNvSpPr>
            <a:spLocks noGrp="1"/>
          </p:cNvSpPr>
          <p:nvPr>
            <p:ph type="sldNum" sz="quarter" idx="12"/>
          </p:nvPr>
        </p:nvSpPr>
        <p:spPr/>
        <p:txBody>
          <a:bodyPr/>
          <a:lstStyle/>
          <a:p>
            <a:pPr>
              <a:defRPr/>
            </a:pPr>
            <a:fld id="{49538D04-8470-402B-814A-53179E840063}" type="slidenum">
              <a:rPr lang="en-US" altLang="zh-CN" smtClean="0"/>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defRPr/>
            </a:pPr>
            <a:fld id="{B3C78006-F71E-4749-B206-A2D0201D4E37}" type="datetime1">
              <a:rPr lang="zh-CN" altLang="en-US" smtClean="0"/>
              <a:pPr>
                <a:defRPr/>
              </a:pPr>
              <a:t>2022/1/12</a:t>
            </a:fld>
            <a:endParaRPr lang="en-US" altLang="zh-CN"/>
          </a:p>
        </p:txBody>
      </p:sp>
      <p:sp>
        <p:nvSpPr>
          <p:cNvPr id="6" name="页脚占位符 5"/>
          <p:cNvSpPr>
            <a:spLocks noGrp="1"/>
          </p:cNvSpPr>
          <p:nvPr>
            <p:ph type="ftr" sz="quarter" idx="11"/>
          </p:nvPr>
        </p:nvSpPr>
        <p:spPr/>
        <p:txBody>
          <a:bodyPr/>
          <a:lstStyle/>
          <a:p>
            <a:pPr>
              <a:defRPr/>
            </a:pPr>
            <a:r>
              <a:rPr lang="en-US" altLang="zh-CN" smtClean="0"/>
              <a:t>计算机操作系统</a:t>
            </a:r>
            <a:endParaRPr lang="en-US" altLang="zh-CN"/>
          </a:p>
        </p:txBody>
      </p:sp>
      <p:sp>
        <p:nvSpPr>
          <p:cNvPr id="7" name="灯片编号占位符 6"/>
          <p:cNvSpPr>
            <a:spLocks noGrp="1"/>
          </p:cNvSpPr>
          <p:nvPr>
            <p:ph type="sldNum" sz="quarter" idx="12"/>
          </p:nvPr>
        </p:nvSpPr>
        <p:spPr/>
        <p:txBody>
          <a:bodyPr/>
          <a:lstStyle/>
          <a:p>
            <a:pPr>
              <a:defRPr/>
            </a:pPr>
            <a:fld id="{432CAE97-EDD2-4CE9-B45D-DE360453552A}" type="slidenum">
              <a:rPr lang="en-US" altLang="zh-CN" smtClean="0"/>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pPr>
              <a:defRPr/>
            </a:pPr>
            <a:fld id="{A2EF0B3E-49E2-4F66-A466-6EC9403BE11A}" type="datetime1">
              <a:rPr lang="zh-CN" altLang="en-US" smtClean="0"/>
              <a:pPr>
                <a:defRPr/>
              </a:pPr>
              <a:t>2022/1/12</a:t>
            </a:fld>
            <a:endParaRPr lang="en-US" altLang="zh-CN"/>
          </a:p>
        </p:txBody>
      </p:sp>
      <p:sp>
        <p:nvSpPr>
          <p:cNvPr id="8" name="页脚占位符 7"/>
          <p:cNvSpPr>
            <a:spLocks noGrp="1"/>
          </p:cNvSpPr>
          <p:nvPr>
            <p:ph type="ftr" sz="quarter" idx="11"/>
          </p:nvPr>
        </p:nvSpPr>
        <p:spPr/>
        <p:txBody>
          <a:bodyPr/>
          <a:lstStyle/>
          <a:p>
            <a:pPr>
              <a:defRPr/>
            </a:pPr>
            <a:r>
              <a:rPr lang="en-US" altLang="zh-CN" smtClean="0"/>
              <a:t>计算机操作系统</a:t>
            </a:r>
            <a:endParaRPr lang="en-US" altLang="zh-CN"/>
          </a:p>
        </p:txBody>
      </p:sp>
      <p:sp>
        <p:nvSpPr>
          <p:cNvPr id="9" name="灯片编号占位符 8"/>
          <p:cNvSpPr>
            <a:spLocks noGrp="1"/>
          </p:cNvSpPr>
          <p:nvPr>
            <p:ph type="sldNum" sz="quarter" idx="12"/>
          </p:nvPr>
        </p:nvSpPr>
        <p:spPr/>
        <p:txBody>
          <a:bodyPr/>
          <a:lstStyle/>
          <a:p>
            <a:pPr>
              <a:defRPr/>
            </a:pPr>
            <a:fld id="{7AA036A4-B669-4872-B975-3607FCF66A08}" type="slidenum">
              <a:rPr lang="en-US" altLang="zh-CN" smtClean="0"/>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pPr>
              <a:defRPr/>
            </a:pPr>
            <a:fld id="{0FED7A40-8730-43BC-A303-29D087E685D2}" type="datetime1">
              <a:rPr lang="zh-CN" altLang="en-US" smtClean="0"/>
              <a:pPr>
                <a:defRPr/>
              </a:pPr>
              <a:t>2022/1/12</a:t>
            </a:fld>
            <a:endParaRPr lang="en-US" altLang="zh-CN"/>
          </a:p>
        </p:txBody>
      </p:sp>
      <p:sp>
        <p:nvSpPr>
          <p:cNvPr id="4" name="页脚占位符 3"/>
          <p:cNvSpPr>
            <a:spLocks noGrp="1"/>
          </p:cNvSpPr>
          <p:nvPr>
            <p:ph type="ftr" sz="quarter" idx="11"/>
          </p:nvPr>
        </p:nvSpPr>
        <p:spPr/>
        <p:txBody>
          <a:bodyPr/>
          <a:lstStyle/>
          <a:p>
            <a:pPr>
              <a:defRPr/>
            </a:pPr>
            <a:r>
              <a:rPr lang="en-US" altLang="zh-CN" smtClean="0"/>
              <a:t>计算机操作系统</a:t>
            </a:r>
            <a:endParaRPr lang="en-US" altLang="zh-CN"/>
          </a:p>
        </p:txBody>
      </p:sp>
      <p:sp>
        <p:nvSpPr>
          <p:cNvPr id="5" name="灯片编号占位符 4"/>
          <p:cNvSpPr>
            <a:spLocks noGrp="1"/>
          </p:cNvSpPr>
          <p:nvPr>
            <p:ph type="sldNum" sz="quarter" idx="12"/>
          </p:nvPr>
        </p:nvSpPr>
        <p:spPr/>
        <p:txBody>
          <a:bodyPr/>
          <a:lstStyle/>
          <a:p>
            <a:pPr>
              <a:defRPr/>
            </a:pPr>
            <a:fld id="{5BA83420-8AB4-4512-84E6-091FF9E239ED}" type="slidenum">
              <a:rPr lang="en-US" altLang="zh-CN" smtClean="0"/>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DDD55A74-05DC-456C-AA60-882B96ED71B3}" type="datetime1">
              <a:rPr lang="zh-CN" altLang="en-US" smtClean="0"/>
              <a:pPr>
                <a:defRPr/>
              </a:pPr>
              <a:t>2022/1/12</a:t>
            </a:fld>
            <a:endParaRPr lang="en-US" altLang="zh-CN"/>
          </a:p>
        </p:txBody>
      </p:sp>
      <p:sp>
        <p:nvSpPr>
          <p:cNvPr id="3" name="页脚占位符 2"/>
          <p:cNvSpPr>
            <a:spLocks noGrp="1"/>
          </p:cNvSpPr>
          <p:nvPr>
            <p:ph type="ftr" sz="quarter" idx="11"/>
          </p:nvPr>
        </p:nvSpPr>
        <p:spPr/>
        <p:txBody>
          <a:bodyPr/>
          <a:lstStyle/>
          <a:p>
            <a:pPr>
              <a:defRPr/>
            </a:pPr>
            <a:r>
              <a:rPr lang="en-US" altLang="zh-CN" smtClean="0"/>
              <a:t>计算机操作系统</a:t>
            </a:r>
            <a:endParaRPr lang="en-US" altLang="zh-CN"/>
          </a:p>
        </p:txBody>
      </p:sp>
      <p:sp>
        <p:nvSpPr>
          <p:cNvPr id="4" name="灯片编号占位符 3"/>
          <p:cNvSpPr>
            <a:spLocks noGrp="1"/>
          </p:cNvSpPr>
          <p:nvPr>
            <p:ph type="sldNum" sz="quarter" idx="12"/>
          </p:nvPr>
        </p:nvSpPr>
        <p:spPr/>
        <p:txBody>
          <a:bodyPr/>
          <a:lstStyle/>
          <a:p>
            <a:pPr>
              <a:defRPr/>
            </a:pPr>
            <a:fld id="{71F5CAFD-4740-46E4-868C-5DDF8260E50F}" type="slidenum">
              <a:rPr lang="en-US" altLang="zh-CN" smtClean="0"/>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2786050" y="1053546"/>
            <a:ext cx="59040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defRPr/>
            </a:pPr>
            <a:fld id="{4536D80D-1713-479E-8B85-3CC9C0D430EA}" type="datetime1">
              <a:rPr lang="zh-CN" altLang="en-US" smtClean="0"/>
              <a:pPr>
                <a:defRPr/>
              </a:pPr>
              <a:t>2022/1/12</a:t>
            </a:fld>
            <a:endParaRPr lang="en-US" altLang="zh-CN"/>
          </a:p>
        </p:txBody>
      </p:sp>
      <p:sp>
        <p:nvSpPr>
          <p:cNvPr id="6" name="页脚占位符 5"/>
          <p:cNvSpPr>
            <a:spLocks noGrp="1"/>
          </p:cNvSpPr>
          <p:nvPr>
            <p:ph type="ftr" sz="quarter" idx="11"/>
          </p:nvPr>
        </p:nvSpPr>
        <p:spPr/>
        <p:txBody>
          <a:bodyPr/>
          <a:lstStyle/>
          <a:p>
            <a:pPr>
              <a:defRPr/>
            </a:pPr>
            <a:r>
              <a:rPr lang="en-US" altLang="zh-CN" smtClean="0"/>
              <a:t>计算机操作系统</a:t>
            </a:r>
            <a:endParaRPr lang="en-US" altLang="zh-CN"/>
          </a:p>
        </p:txBody>
      </p:sp>
      <p:sp>
        <p:nvSpPr>
          <p:cNvPr id="7" name="灯片编号占位符 6"/>
          <p:cNvSpPr>
            <a:spLocks noGrp="1"/>
          </p:cNvSpPr>
          <p:nvPr>
            <p:ph type="sldNum" sz="quarter" idx="12"/>
          </p:nvPr>
        </p:nvSpPr>
        <p:spPr/>
        <p:txBody>
          <a:bodyPr/>
          <a:lstStyle/>
          <a:p>
            <a:pPr>
              <a:defRPr/>
            </a:pPr>
            <a:fld id="{588BC57E-7719-469D-A43C-933C5807A294}" type="slidenum">
              <a:rPr lang="en-US" altLang="zh-CN" smtClean="0"/>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defRPr/>
            </a:pPr>
            <a:fld id="{D6F66846-DC25-4F0D-859F-8820F7A4E6B0}" type="datetime1">
              <a:rPr lang="zh-CN" altLang="en-US" smtClean="0"/>
              <a:pPr>
                <a:defRPr/>
              </a:pPr>
              <a:t>2022/1/12</a:t>
            </a:fld>
            <a:endParaRPr lang="en-US" altLang="zh-CN"/>
          </a:p>
        </p:txBody>
      </p:sp>
      <p:sp>
        <p:nvSpPr>
          <p:cNvPr id="6" name="页脚占位符 5"/>
          <p:cNvSpPr>
            <a:spLocks noGrp="1"/>
          </p:cNvSpPr>
          <p:nvPr>
            <p:ph type="ftr" sz="quarter" idx="11"/>
          </p:nvPr>
        </p:nvSpPr>
        <p:spPr/>
        <p:txBody>
          <a:bodyPr/>
          <a:lstStyle/>
          <a:p>
            <a:pPr>
              <a:defRPr/>
            </a:pPr>
            <a:r>
              <a:rPr lang="en-US" altLang="zh-CN" smtClean="0"/>
              <a:t>计算机操作系统</a:t>
            </a:r>
            <a:endParaRPr lang="en-US" altLang="zh-CN"/>
          </a:p>
        </p:txBody>
      </p:sp>
      <p:sp>
        <p:nvSpPr>
          <p:cNvPr id="7" name="灯片编号占位符 6"/>
          <p:cNvSpPr>
            <a:spLocks noGrp="1"/>
          </p:cNvSpPr>
          <p:nvPr>
            <p:ph type="sldNum" sz="quarter" idx="12"/>
          </p:nvPr>
        </p:nvSpPr>
        <p:spPr/>
        <p:txBody>
          <a:bodyPr/>
          <a:lstStyle/>
          <a:p>
            <a:pPr>
              <a:defRPr/>
            </a:pPr>
            <a:fld id="{2CF40CDD-87E6-4565-959B-5061912B4888}" type="slidenum">
              <a:rPr lang="en-US" altLang="zh-CN" smtClean="0"/>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矩形 6"/>
          <p:cNvSpPr/>
          <p:nvPr/>
        </p:nvSpPr>
        <p:spPr>
          <a:xfrm>
            <a:off x="0" y="6678000"/>
            <a:ext cx="9144000" cy="180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686320"/>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76200" y="6400800"/>
            <a:ext cx="3200400" cy="283800"/>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pPr fontAlgn="base">
              <a:spcBef>
                <a:spcPct val="0"/>
              </a:spcBef>
              <a:spcAft>
                <a:spcPct val="0"/>
              </a:spcAft>
              <a:defRPr/>
            </a:pPr>
            <a:fld id="{A3CD4BCC-56F0-47C9-A981-CC10658C5C7A}" type="datetime1">
              <a:rPr lang="zh-CN" altLang="en-US" smtClean="0"/>
              <a:pPr fontAlgn="base">
                <a:spcBef>
                  <a:spcPct val="0"/>
                </a:spcBef>
                <a:spcAft>
                  <a:spcPct val="0"/>
                </a:spcAft>
                <a:defRPr/>
              </a:pPr>
              <a:t>2022/1/12</a:t>
            </a:fld>
            <a:endParaRPr lang="en-US" altLang="zh-CN"/>
          </a:p>
        </p:txBody>
      </p:sp>
      <p:sp>
        <p:nvSpPr>
          <p:cNvPr id="5" name="页脚占位符 4"/>
          <p:cNvSpPr>
            <a:spLocks noGrp="1"/>
          </p:cNvSpPr>
          <p:nvPr>
            <p:ph type="ftr" sz="quarter" idx="3"/>
          </p:nvPr>
        </p:nvSpPr>
        <p:spPr>
          <a:xfrm>
            <a:off x="5334000" y="6400800"/>
            <a:ext cx="3733800" cy="283800"/>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pPr fontAlgn="base">
              <a:spcBef>
                <a:spcPct val="0"/>
              </a:spcBef>
              <a:spcAft>
                <a:spcPct val="0"/>
              </a:spcAft>
              <a:defRPr/>
            </a:pPr>
            <a:r>
              <a:rPr lang="en-US" altLang="zh-CN" smtClean="0"/>
              <a:t>计算机操作系统</a:t>
            </a:r>
            <a:endParaRPr lang="en-US" altLang="zh-CN"/>
          </a:p>
        </p:txBody>
      </p:sp>
      <p:sp>
        <p:nvSpPr>
          <p:cNvPr id="6" name="灯片编号占位符 5"/>
          <p:cNvSpPr>
            <a:spLocks noGrp="1"/>
          </p:cNvSpPr>
          <p:nvPr>
            <p:ph type="sldNum" sz="quarter" idx="4"/>
          </p:nvPr>
        </p:nvSpPr>
        <p:spPr>
          <a:xfrm>
            <a:off x="4114800" y="6400800"/>
            <a:ext cx="914400" cy="283464"/>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pPr fontAlgn="base">
              <a:spcBef>
                <a:spcPct val="0"/>
              </a:spcBef>
              <a:spcAft>
                <a:spcPct val="0"/>
              </a:spcAft>
              <a:defRPr/>
            </a:pPr>
            <a:fld id="{676382D8-B758-4504-B3F5-B614ACC6E80B}" type="slidenum">
              <a:rPr lang="en-US" altLang="zh-CN" smtClean="0"/>
              <a:pPr fontAlgn="base">
                <a:spcBef>
                  <a:spcPct val="0"/>
                </a:spcBef>
                <a:spcAft>
                  <a:spcPct val="0"/>
                </a:spcAft>
                <a:defRPr/>
              </a:pPr>
              <a:t>‹#›</a:t>
            </a:fld>
            <a:endParaRPr lang="en-US" altLang="zh-CN"/>
          </a:p>
        </p:txBody>
      </p:sp>
      <p:sp>
        <p:nvSpPr>
          <p:cNvPr id="8" name="矩形 7"/>
          <p:cNvSpPr/>
          <p:nvPr/>
        </p:nvSpPr>
        <p:spPr>
          <a:xfrm>
            <a:off x="0" y="0"/>
            <a:ext cx="9144000" cy="108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hdr="0" ftr="0" dt="0"/>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1" name="Rectangle 2"/>
          <p:cNvSpPr>
            <a:spLocks noGrp="1" noChangeArrowheads="1"/>
          </p:cNvSpPr>
          <p:nvPr>
            <p:ph type="title"/>
          </p:nvPr>
        </p:nvSpPr>
        <p:spPr>
          <a:xfrm>
            <a:off x="744538" y="304800"/>
            <a:ext cx="7866062" cy="838200"/>
          </a:xfrm>
        </p:spPr>
        <p:txBody>
          <a:bodyPr/>
          <a:lstStyle/>
          <a:p>
            <a:pPr eaLnBrk="1" hangingPunct="1"/>
            <a:r>
              <a:rPr lang="zh-CN" altLang="en-US" sz="4800" b="1" dirty="0" smtClean="0">
                <a:solidFill>
                  <a:srgbClr val="003399"/>
                </a:solidFill>
                <a:latin typeface="楷体_GB2312" pitchFamily="49" charset="-122"/>
                <a:ea typeface="楷体_GB2312" pitchFamily="49" charset="-122"/>
              </a:rPr>
              <a:t>第五章  虚拟存储器</a:t>
            </a:r>
          </a:p>
        </p:txBody>
      </p:sp>
      <p:sp>
        <p:nvSpPr>
          <p:cNvPr id="4" name="灯片编号占位符 5"/>
          <p:cNvSpPr>
            <a:spLocks noGrp="1"/>
          </p:cNvSpPr>
          <p:nvPr>
            <p:ph type="sldNum" sz="quarter" idx="12"/>
          </p:nvPr>
        </p:nvSpPr>
        <p:spPr/>
        <p:txBody>
          <a:bodyPr/>
          <a:lstStyle/>
          <a:p>
            <a:pPr>
              <a:defRPr/>
            </a:pPr>
            <a:fld id="{9AD57C0B-345B-4F71-A495-603EEBF58AF2}" type="slidenum">
              <a:rPr lang="en-US" altLang="zh-CN"/>
              <a:pPr>
                <a:defRPr/>
              </a:pPr>
              <a:t>1</a:t>
            </a:fld>
            <a:endParaRPr lang="en-US" altLang="zh-CN"/>
          </a:p>
        </p:txBody>
      </p:sp>
      <p:sp>
        <p:nvSpPr>
          <p:cNvPr id="294915" name="Text Box 3"/>
          <p:cNvSpPr txBox="1">
            <a:spLocks noChangeArrowheads="1"/>
          </p:cNvSpPr>
          <p:nvPr/>
        </p:nvSpPr>
        <p:spPr bwMode="auto">
          <a:xfrm>
            <a:off x="1547664" y="1372970"/>
            <a:ext cx="6629400" cy="2850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5000"/>
              </a:spcBef>
              <a:spcAft>
                <a:spcPct val="0"/>
              </a:spcAft>
              <a:buClr>
                <a:srgbClr val="FF3300"/>
              </a:buClr>
              <a:buSzPct val="60000"/>
              <a:buFont typeface="Wingdings" pitchFamily="2" charset="2"/>
              <a:buNone/>
            </a:pPr>
            <a:r>
              <a:rPr lang="en-US" altLang="zh-CN" sz="3200" b="1" dirty="0" smtClean="0">
                <a:solidFill>
                  <a:srgbClr val="333399"/>
                </a:solidFill>
                <a:ea typeface="黑体" pitchFamily="2" charset="-122"/>
              </a:rPr>
              <a:t>5.1  </a:t>
            </a:r>
            <a:r>
              <a:rPr lang="zh-CN" altLang="en-US" sz="3200" b="1" dirty="0">
                <a:solidFill>
                  <a:srgbClr val="333399"/>
                </a:solidFill>
              </a:rPr>
              <a:t>虚拟存储器的基本概念</a:t>
            </a:r>
          </a:p>
          <a:p>
            <a:pPr eaLnBrk="1" fontAlgn="base" hangingPunct="1">
              <a:spcBef>
                <a:spcPct val="15000"/>
              </a:spcBef>
              <a:spcAft>
                <a:spcPct val="0"/>
              </a:spcAft>
              <a:buClr>
                <a:srgbClr val="FF3300"/>
              </a:buClr>
              <a:buSzPct val="60000"/>
              <a:buFont typeface="Wingdings" pitchFamily="2" charset="2"/>
              <a:buNone/>
            </a:pPr>
            <a:r>
              <a:rPr lang="en-US" altLang="zh-CN" sz="3200" b="1" dirty="0" smtClean="0">
                <a:solidFill>
                  <a:srgbClr val="333399"/>
                </a:solidFill>
                <a:ea typeface="黑体" pitchFamily="2" charset="-122"/>
              </a:rPr>
              <a:t>5.2  </a:t>
            </a:r>
            <a:r>
              <a:rPr lang="zh-CN" altLang="en-US" sz="3200" b="1" dirty="0">
                <a:solidFill>
                  <a:srgbClr val="333399"/>
                </a:solidFill>
              </a:rPr>
              <a:t>请求分页存储管理方式</a:t>
            </a:r>
          </a:p>
          <a:p>
            <a:pPr eaLnBrk="1" fontAlgn="base" hangingPunct="1">
              <a:spcBef>
                <a:spcPct val="15000"/>
              </a:spcBef>
              <a:spcAft>
                <a:spcPct val="0"/>
              </a:spcAft>
              <a:buClr>
                <a:srgbClr val="FF3300"/>
              </a:buClr>
              <a:buSzPct val="60000"/>
              <a:buFont typeface="Wingdings" pitchFamily="2" charset="2"/>
              <a:buNone/>
            </a:pPr>
            <a:r>
              <a:rPr lang="en-US" altLang="zh-CN" sz="3200" b="1" dirty="0" smtClean="0">
                <a:solidFill>
                  <a:srgbClr val="333399"/>
                </a:solidFill>
                <a:ea typeface="黑体" pitchFamily="2" charset="-122"/>
              </a:rPr>
              <a:t>5.3  </a:t>
            </a:r>
            <a:r>
              <a:rPr lang="zh-CN" altLang="en-US" sz="3200" b="1" dirty="0">
                <a:solidFill>
                  <a:srgbClr val="333399"/>
                </a:solidFill>
              </a:rPr>
              <a:t>页面置换</a:t>
            </a:r>
            <a:r>
              <a:rPr lang="zh-CN" altLang="en-US" sz="3200" b="1" dirty="0" smtClean="0">
                <a:solidFill>
                  <a:srgbClr val="333399"/>
                </a:solidFill>
              </a:rPr>
              <a:t>算法</a:t>
            </a:r>
            <a:endParaRPr lang="en-US" altLang="zh-CN" sz="3200" b="1" dirty="0" smtClean="0">
              <a:solidFill>
                <a:srgbClr val="333399"/>
              </a:solidFill>
            </a:endParaRPr>
          </a:p>
          <a:p>
            <a:pPr eaLnBrk="1" fontAlgn="base" hangingPunct="1">
              <a:spcBef>
                <a:spcPct val="15000"/>
              </a:spcBef>
              <a:spcAft>
                <a:spcPct val="0"/>
              </a:spcAft>
              <a:buClr>
                <a:srgbClr val="FF3300"/>
              </a:buClr>
              <a:buSzPct val="60000"/>
              <a:buFont typeface="Wingdings" pitchFamily="2" charset="2"/>
              <a:buNone/>
            </a:pPr>
            <a:r>
              <a:rPr lang="en-US" altLang="zh-CN" sz="3200" b="1" dirty="0" smtClean="0">
                <a:solidFill>
                  <a:srgbClr val="333399"/>
                </a:solidFill>
              </a:rPr>
              <a:t>5.4  </a:t>
            </a:r>
            <a:r>
              <a:rPr lang="zh-CN" altLang="en-US" sz="3200" b="1" dirty="0" smtClean="0">
                <a:solidFill>
                  <a:srgbClr val="333399"/>
                </a:solidFill>
              </a:rPr>
              <a:t>“抖动”与工作集</a:t>
            </a:r>
            <a:endParaRPr lang="zh-CN" altLang="en-US" sz="3200" b="1" dirty="0">
              <a:solidFill>
                <a:srgbClr val="333399"/>
              </a:solidFill>
            </a:endParaRPr>
          </a:p>
          <a:p>
            <a:pPr eaLnBrk="1" fontAlgn="base" hangingPunct="1">
              <a:spcBef>
                <a:spcPct val="15000"/>
              </a:spcBef>
              <a:spcAft>
                <a:spcPct val="0"/>
              </a:spcAft>
              <a:buClr>
                <a:srgbClr val="FF3300"/>
              </a:buClr>
              <a:buSzPct val="60000"/>
            </a:pPr>
            <a:r>
              <a:rPr lang="en-US" altLang="zh-CN" sz="3200" b="1" dirty="0">
                <a:solidFill>
                  <a:srgbClr val="333399"/>
                </a:solidFill>
              </a:rPr>
              <a:t>5.5 </a:t>
            </a:r>
            <a:r>
              <a:rPr lang="zh-CN" altLang="en-US" sz="3200" b="1" dirty="0">
                <a:solidFill>
                  <a:srgbClr val="333399"/>
                </a:solidFill>
              </a:rPr>
              <a:t>请求分段存储管理方式</a:t>
            </a:r>
          </a:p>
        </p:txBody>
      </p:sp>
    </p:spTree>
    <p:extLst>
      <p:ext uri="{BB962C8B-B14F-4D97-AF65-F5344CB8AC3E}">
        <p14:creationId xmlns:p14="http://schemas.microsoft.com/office/powerpoint/2010/main" val="37677970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94915"/>
                                        </p:tgtEl>
                                        <p:attrNameLst>
                                          <p:attrName>style.visibility</p:attrName>
                                        </p:attrNameLst>
                                      </p:cBhvr>
                                      <p:to>
                                        <p:strVal val="visible"/>
                                      </p:to>
                                    </p:set>
                                    <p:animEffect transition="in" filter="wipe(up)">
                                      <p:cBhvr>
                                        <p:cTn id="7" dur="500"/>
                                        <p:tgtEl>
                                          <p:spTgt spid="2949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15"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2387" name="Rectangle 2"/>
          <p:cNvSpPr>
            <a:spLocks noGrp="1" noChangeArrowheads="1"/>
          </p:cNvSpPr>
          <p:nvPr>
            <p:ph type="title"/>
          </p:nvPr>
        </p:nvSpPr>
        <p:spPr/>
        <p:txBody>
          <a:bodyPr/>
          <a:lstStyle/>
          <a:p>
            <a:pPr eaLnBrk="1" hangingPunct="1"/>
            <a:r>
              <a:rPr lang="en-US" altLang="zh-CN" sz="4800" dirty="0" smtClean="0"/>
              <a:t>5.2  </a:t>
            </a:r>
            <a:r>
              <a:rPr lang="zh-CN" altLang="en-US" sz="4800" dirty="0" smtClean="0"/>
              <a:t>请求分页存储管理方式 </a:t>
            </a:r>
          </a:p>
        </p:txBody>
      </p:sp>
      <p:sp>
        <p:nvSpPr>
          <p:cNvPr id="369687" name="Rectangle 23"/>
          <p:cNvSpPr>
            <a:spLocks noGrp="1" noChangeArrowheads="1"/>
          </p:cNvSpPr>
          <p:nvPr>
            <p:ph idx="1"/>
          </p:nvPr>
        </p:nvSpPr>
        <p:spPr>
          <a:xfrm>
            <a:off x="381000" y="4221088"/>
            <a:ext cx="8472488" cy="2449513"/>
          </a:xfrm>
          <a:noFill/>
        </p:spPr>
        <p:txBody>
          <a:bodyPr/>
          <a:lstStyle/>
          <a:p>
            <a:pPr marL="0" indent="0" eaLnBrk="1" hangingPunct="1">
              <a:spcBef>
                <a:spcPct val="0"/>
              </a:spcBef>
              <a:buNone/>
            </a:pPr>
            <a:r>
              <a:rPr lang="zh-CN" altLang="en-US" sz="2400" dirty="0" smtClean="0">
                <a:solidFill>
                  <a:srgbClr val="000066"/>
                </a:solidFill>
                <a:latin typeface="Times New Roman" pitchFamily="18" charset="0"/>
                <a:ea typeface="黑体" pitchFamily="2" charset="-122"/>
              </a:rPr>
              <a:t>状态位</a:t>
            </a:r>
            <a:r>
              <a:rPr lang="en-US" altLang="zh-CN" sz="2400" dirty="0" smtClean="0">
                <a:solidFill>
                  <a:srgbClr val="000066"/>
                </a:solidFill>
                <a:latin typeface="Times New Roman" pitchFamily="18" charset="0"/>
                <a:ea typeface="楷体_GB2312" pitchFamily="49" charset="-122"/>
              </a:rPr>
              <a:t>P</a:t>
            </a:r>
            <a:r>
              <a:rPr lang="zh-CN" altLang="en-US" sz="2400" dirty="0" smtClean="0">
                <a:solidFill>
                  <a:srgbClr val="000066"/>
                </a:solidFill>
                <a:latin typeface="Times New Roman" pitchFamily="18" charset="0"/>
                <a:ea typeface="楷体_GB2312" pitchFamily="49" charset="-122"/>
              </a:rPr>
              <a:t>：</a:t>
            </a:r>
            <a:r>
              <a:rPr lang="zh-CN" altLang="en-US" sz="2400" b="1" dirty="0" smtClean="0">
                <a:solidFill>
                  <a:srgbClr val="000066"/>
                </a:solidFill>
                <a:latin typeface="Times New Roman" pitchFamily="18" charset="0"/>
                <a:ea typeface="楷体_GB2312" pitchFamily="49" charset="-122"/>
              </a:rPr>
              <a:t>指示该页是否已调入内存 </a:t>
            </a:r>
          </a:p>
          <a:p>
            <a:pPr marL="0" indent="0" eaLnBrk="1" hangingPunct="1">
              <a:spcBef>
                <a:spcPct val="0"/>
              </a:spcBef>
              <a:buNone/>
            </a:pPr>
            <a:r>
              <a:rPr lang="zh-CN" altLang="en-US" sz="2400" dirty="0" smtClean="0">
                <a:solidFill>
                  <a:srgbClr val="000066"/>
                </a:solidFill>
                <a:latin typeface="Times New Roman" pitchFamily="18" charset="0"/>
                <a:ea typeface="黑体" pitchFamily="2" charset="-122"/>
              </a:rPr>
              <a:t>访问位</a:t>
            </a:r>
            <a:r>
              <a:rPr lang="en-US" altLang="zh-CN" sz="2400" dirty="0" smtClean="0">
                <a:solidFill>
                  <a:srgbClr val="000066"/>
                </a:solidFill>
                <a:latin typeface="Times New Roman" pitchFamily="18" charset="0"/>
                <a:ea typeface="楷体_GB2312" pitchFamily="49" charset="-122"/>
              </a:rPr>
              <a:t>A</a:t>
            </a:r>
            <a:r>
              <a:rPr lang="zh-CN" altLang="en-US" sz="2400" dirty="0" smtClean="0">
                <a:solidFill>
                  <a:srgbClr val="000066"/>
                </a:solidFill>
                <a:latin typeface="Times New Roman" pitchFamily="18" charset="0"/>
                <a:ea typeface="楷体_GB2312" pitchFamily="49" charset="-122"/>
              </a:rPr>
              <a:t>：</a:t>
            </a:r>
            <a:r>
              <a:rPr lang="zh-CN" altLang="en-US" sz="2400" b="1" dirty="0" smtClean="0">
                <a:solidFill>
                  <a:srgbClr val="000066"/>
                </a:solidFill>
                <a:latin typeface="Times New Roman" pitchFamily="18" charset="0"/>
                <a:ea typeface="楷体_GB2312" pitchFamily="49" charset="-122"/>
              </a:rPr>
              <a:t>记录本页在一段时间内被访问的次数 </a:t>
            </a:r>
          </a:p>
          <a:p>
            <a:pPr marL="0" indent="0" eaLnBrk="1" hangingPunct="1">
              <a:spcBef>
                <a:spcPct val="0"/>
              </a:spcBef>
              <a:buNone/>
            </a:pPr>
            <a:r>
              <a:rPr lang="zh-CN" altLang="en-US" sz="2400" dirty="0" smtClean="0">
                <a:solidFill>
                  <a:srgbClr val="000066"/>
                </a:solidFill>
                <a:latin typeface="Times New Roman" pitchFamily="18" charset="0"/>
                <a:ea typeface="黑体" pitchFamily="2" charset="-122"/>
              </a:rPr>
              <a:t>修改位</a:t>
            </a:r>
            <a:r>
              <a:rPr lang="en-US" altLang="zh-CN" sz="2400" dirty="0" smtClean="0">
                <a:solidFill>
                  <a:srgbClr val="000066"/>
                </a:solidFill>
                <a:latin typeface="Times New Roman" pitchFamily="18" charset="0"/>
                <a:ea typeface="楷体_GB2312" pitchFamily="49" charset="-122"/>
              </a:rPr>
              <a:t>M</a:t>
            </a:r>
            <a:r>
              <a:rPr lang="zh-CN" altLang="en-US" sz="2400" b="1" dirty="0" smtClean="0">
                <a:solidFill>
                  <a:srgbClr val="000066"/>
                </a:solidFill>
                <a:latin typeface="Times New Roman" pitchFamily="18" charset="0"/>
                <a:ea typeface="楷体_GB2312" pitchFamily="49" charset="-122"/>
              </a:rPr>
              <a:t>：表示该页被调入内存后是否被修改过 </a:t>
            </a:r>
          </a:p>
          <a:p>
            <a:pPr marL="0" indent="0" eaLnBrk="1" hangingPunct="1">
              <a:spcBef>
                <a:spcPct val="0"/>
              </a:spcBef>
              <a:buNone/>
            </a:pPr>
            <a:r>
              <a:rPr lang="zh-CN" altLang="en-US" sz="2400" dirty="0" smtClean="0">
                <a:solidFill>
                  <a:srgbClr val="000066"/>
                </a:solidFill>
                <a:latin typeface="Times New Roman" pitchFamily="18" charset="0"/>
                <a:ea typeface="黑体" pitchFamily="2" charset="-122"/>
              </a:rPr>
              <a:t>外存地址</a:t>
            </a:r>
            <a:r>
              <a:rPr lang="zh-CN" altLang="en-US" sz="2400" dirty="0" smtClean="0">
                <a:solidFill>
                  <a:srgbClr val="000066"/>
                </a:solidFill>
                <a:latin typeface="Times New Roman" pitchFamily="18" charset="0"/>
                <a:ea typeface="楷体_GB2312" pitchFamily="49" charset="-122"/>
              </a:rPr>
              <a:t>：</a:t>
            </a:r>
            <a:r>
              <a:rPr lang="zh-CN" altLang="en-US" sz="2400" b="1" dirty="0" smtClean="0">
                <a:solidFill>
                  <a:srgbClr val="000066"/>
                </a:solidFill>
                <a:latin typeface="Times New Roman" pitchFamily="18" charset="0"/>
                <a:ea typeface="楷体_GB2312" pitchFamily="49" charset="-122"/>
              </a:rPr>
              <a:t>指出该页在外存的地址，通常是磁盘物理块号</a:t>
            </a:r>
            <a:r>
              <a:rPr lang="zh-CN" altLang="en-US" sz="2400" dirty="0" smtClean="0">
                <a:solidFill>
                  <a:srgbClr val="000066"/>
                </a:solidFill>
                <a:latin typeface="Times New Roman" pitchFamily="18" charset="0"/>
                <a:ea typeface="楷体_GB2312" pitchFamily="49" charset="-122"/>
              </a:rPr>
              <a:t>。</a:t>
            </a:r>
            <a:r>
              <a:rPr lang="zh-CN" altLang="en-US" sz="2400" dirty="0" smtClean="0">
                <a:solidFill>
                  <a:srgbClr val="FF0000"/>
                </a:solidFill>
                <a:latin typeface="Times New Roman" pitchFamily="18" charset="0"/>
                <a:ea typeface="楷体_GB2312" pitchFamily="49" charset="-122"/>
              </a:rPr>
              <a:t>操作系统在处理页面失效时需要把信息保存在操作系统内部的软件表格中。硬件不需要它。</a:t>
            </a:r>
          </a:p>
        </p:txBody>
      </p:sp>
      <p:sp>
        <p:nvSpPr>
          <p:cNvPr id="24" name="灯片编号占位符 5"/>
          <p:cNvSpPr>
            <a:spLocks noGrp="1"/>
          </p:cNvSpPr>
          <p:nvPr>
            <p:ph type="sldNum" sz="quarter" idx="12"/>
          </p:nvPr>
        </p:nvSpPr>
        <p:spPr/>
        <p:txBody>
          <a:bodyPr/>
          <a:lstStyle/>
          <a:p>
            <a:pPr>
              <a:defRPr/>
            </a:pPr>
            <a:fld id="{BB15E8C0-1FE4-4238-8E39-DD1A0BF0D729}" type="slidenum">
              <a:rPr lang="en-US" altLang="zh-CN"/>
              <a:pPr>
                <a:defRPr/>
              </a:pPr>
              <a:t>10</a:t>
            </a:fld>
            <a:endParaRPr lang="en-US" altLang="zh-CN"/>
          </a:p>
        </p:txBody>
      </p:sp>
      <p:sp>
        <p:nvSpPr>
          <p:cNvPr id="369667" name="Text Box 3"/>
          <p:cNvSpPr txBox="1">
            <a:spLocks noChangeArrowheads="1"/>
          </p:cNvSpPr>
          <p:nvPr/>
        </p:nvSpPr>
        <p:spPr bwMode="auto">
          <a:xfrm>
            <a:off x="447116" y="1506009"/>
            <a:ext cx="67818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FF3300"/>
              </a:buClr>
              <a:buSzPct val="60000"/>
              <a:buFont typeface="Wingdings" pitchFamily="2" charset="2"/>
              <a:buNone/>
            </a:pPr>
            <a:r>
              <a:rPr lang="en-US" altLang="zh-CN" sz="3200" b="1" dirty="0" smtClean="0">
                <a:solidFill>
                  <a:srgbClr val="000000"/>
                </a:solidFill>
              </a:rPr>
              <a:t>5.2.1  </a:t>
            </a:r>
            <a:r>
              <a:rPr lang="zh-CN" altLang="en-US" sz="3200" b="1" dirty="0">
                <a:solidFill>
                  <a:srgbClr val="000000"/>
                </a:solidFill>
                <a:latin typeface="宋体" pitchFamily="2" charset="-122"/>
              </a:rPr>
              <a:t>请求分页中的硬件支持</a:t>
            </a:r>
            <a:r>
              <a:rPr lang="zh-CN" altLang="en-US" sz="3200" b="1" dirty="0">
                <a:solidFill>
                  <a:srgbClr val="000000"/>
                </a:solidFill>
              </a:rPr>
              <a:t> </a:t>
            </a:r>
          </a:p>
        </p:txBody>
      </p:sp>
      <p:sp>
        <p:nvSpPr>
          <p:cNvPr id="369668" name="Text Box 4"/>
          <p:cNvSpPr txBox="1">
            <a:spLocks noChangeArrowheads="1"/>
          </p:cNvSpPr>
          <p:nvPr/>
        </p:nvSpPr>
        <p:spPr bwMode="auto">
          <a:xfrm>
            <a:off x="381000" y="2420888"/>
            <a:ext cx="33528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FF3300"/>
              </a:buClr>
              <a:buSzPct val="60000"/>
              <a:buFont typeface="Wingdings" pitchFamily="2" charset="2"/>
              <a:buNone/>
            </a:pPr>
            <a:r>
              <a:rPr lang="en-US" altLang="zh-CN" sz="3200" b="1">
                <a:solidFill>
                  <a:srgbClr val="009900"/>
                </a:solidFill>
                <a:latin typeface="仿宋_GB2312" pitchFamily="49" charset="-122"/>
                <a:ea typeface="仿宋_GB2312" pitchFamily="49" charset="-122"/>
              </a:rPr>
              <a:t>1</a:t>
            </a:r>
            <a:r>
              <a:rPr lang="zh-CN" altLang="en-US" sz="3200" b="1">
                <a:solidFill>
                  <a:srgbClr val="009900"/>
                </a:solidFill>
                <a:latin typeface="仿宋_GB2312" pitchFamily="49" charset="-122"/>
                <a:ea typeface="仿宋_GB2312" pitchFamily="49" charset="-122"/>
              </a:rPr>
              <a:t>．页表机制 </a:t>
            </a:r>
          </a:p>
        </p:txBody>
      </p:sp>
      <p:sp>
        <p:nvSpPr>
          <p:cNvPr id="369669" name="Text Box 5"/>
          <p:cNvSpPr txBox="1">
            <a:spLocks noChangeArrowheads="1"/>
          </p:cNvSpPr>
          <p:nvPr/>
        </p:nvSpPr>
        <p:spPr bwMode="auto">
          <a:xfrm>
            <a:off x="595489" y="3068960"/>
            <a:ext cx="3784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FF3300"/>
              </a:buClr>
              <a:buSzPct val="60000"/>
              <a:buFont typeface="Wingdings" pitchFamily="2" charset="2"/>
              <a:buNone/>
            </a:pPr>
            <a:r>
              <a:rPr lang="zh-CN" altLang="en-US" b="1" dirty="0">
                <a:solidFill>
                  <a:srgbClr val="000000"/>
                </a:solidFill>
                <a:latin typeface="黑体" pitchFamily="2" charset="-122"/>
                <a:ea typeface="黑体" pitchFamily="2" charset="-122"/>
              </a:rPr>
              <a:t>每个页表表项如下所示： </a:t>
            </a:r>
          </a:p>
        </p:txBody>
      </p:sp>
      <p:graphicFrame>
        <p:nvGraphicFramePr>
          <p:cNvPr id="369670" name="Group 6"/>
          <p:cNvGraphicFramePr>
            <a:graphicFrameLocks noGrp="1"/>
          </p:cNvGraphicFramePr>
          <p:nvPr>
            <p:extLst>
              <p:ext uri="{D42A27DB-BD31-4B8C-83A1-F6EECF244321}">
                <p14:modId xmlns:p14="http://schemas.microsoft.com/office/powerpoint/2010/main" val="772463080"/>
              </p:ext>
            </p:extLst>
          </p:nvPr>
        </p:nvGraphicFramePr>
        <p:xfrm>
          <a:off x="850900" y="3717032"/>
          <a:ext cx="7086600" cy="396875"/>
        </p:xfrm>
        <a:graphic>
          <a:graphicData uri="http://schemas.openxmlformats.org/drawingml/2006/table">
            <a:tbl>
              <a:tblPr/>
              <a:tblGrid>
                <a:gridCol w="927100"/>
                <a:gridCol w="1231900"/>
                <a:gridCol w="1231900"/>
                <a:gridCol w="1231900"/>
                <a:gridCol w="1231900"/>
                <a:gridCol w="1231900"/>
              </a:tblGrid>
              <a:tr h="3968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smtClean="0">
                          <a:ln>
                            <a:noFill/>
                          </a:ln>
                          <a:solidFill>
                            <a:schemeClr val="tx1"/>
                          </a:solidFill>
                          <a:effectLst/>
                          <a:latin typeface="宋体" pitchFamily="2" charset="-122"/>
                          <a:ea typeface="宋体" pitchFamily="2" charset="-122"/>
                        </a:rPr>
                        <a:t>页号</a:t>
                      </a:r>
                      <a:r>
                        <a:rPr kumimoji="1" lang="zh-CN" altLang="en-US" sz="2000" b="1" i="0" u="none" strike="noStrike" cap="none" normalizeH="0" baseline="0" dirty="0" smtClean="0">
                          <a:ln>
                            <a:noFill/>
                          </a:ln>
                          <a:solidFill>
                            <a:schemeClr val="tx1"/>
                          </a:solidFill>
                          <a:effectLst/>
                          <a:latin typeface="Tahoma" pitchFamily="34" charset="0"/>
                          <a:ea typeface="宋体" pitchFamily="2" charset="-122"/>
                        </a:rPr>
                        <a:t> </a:t>
                      </a:r>
                    </a:p>
                  </a:txBody>
                  <a:tcPr marT="45793" marB="457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宋体" pitchFamily="2" charset="-122"/>
                          <a:ea typeface="宋体" pitchFamily="2" charset="-122"/>
                        </a:rPr>
                        <a:t>访问位</a:t>
                      </a:r>
                      <a:r>
                        <a:rPr kumimoji="1" lang="en-US" altLang="zh-CN" sz="2000" b="1" i="0" u="none" strike="noStrike" cap="none" normalizeH="0" baseline="0" smtClean="0">
                          <a:ln>
                            <a:noFill/>
                          </a:ln>
                          <a:solidFill>
                            <a:schemeClr val="tx1"/>
                          </a:solidFill>
                          <a:effectLst/>
                          <a:latin typeface="Tahoma" pitchFamily="34" charset="0"/>
                          <a:ea typeface="宋体" pitchFamily="2" charset="-122"/>
                        </a:rPr>
                        <a:t>A</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宋体" pitchFamily="2" charset="-122"/>
                          <a:ea typeface="宋体" pitchFamily="2" charset="-122"/>
                        </a:rPr>
                        <a:t>修改位</a:t>
                      </a:r>
                      <a:r>
                        <a:rPr kumimoji="1" lang="en-US" altLang="zh-CN" sz="2000" b="1" i="0" u="none" strike="noStrike" cap="none" normalizeH="0" baseline="0" smtClean="0">
                          <a:ln>
                            <a:noFill/>
                          </a:ln>
                          <a:solidFill>
                            <a:schemeClr val="tx1"/>
                          </a:solidFill>
                          <a:effectLst/>
                          <a:latin typeface="Tahoma" pitchFamily="34" charset="0"/>
                          <a:ea typeface="宋体" pitchFamily="2" charset="-122"/>
                        </a:rPr>
                        <a:t>M</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宋体" pitchFamily="2" charset="-122"/>
                          <a:ea typeface="宋体" pitchFamily="2" charset="-122"/>
                        </a:rPr>
                        <a:t>状态位</a:t>
                      </a:r>
                      <a:r>
                        <a:rPr kumimoji="1" lang="en-US" altLang="zh-CN" sz="2000" b="1" i="0" u="none" strike="noStrike" cap="none" normalizeH="0" baseline="0" smtClean="0">
                          <a:ln>
                            <a:noFill/>
                          </a:ln>
                          <a:solidFill>
                            <a:schemeClr val="tx1"/>
                          </a:solidFill>
                          <a:effectLst/>
                          <a:latin typeface="Tahoma" pitchFamily="34" charset="0"/>
                          <a:ea typeface="宋体" pitchFamily="2" charset="-122"/>
                        </a:rPr>
                        <a:t>P</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chemeClr val="tx1"/>
                          </a:solidFill>
                          <a:effectLst/>
                          <a:latin typeface="宋体" pitchFamily="2" charset="-122"/>
                          <a:ea typeface="宋体" pitchFamily="2" charset="-122"/>
                        </a:rPr>
                        <a:t>物理块号</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smtClean="0">
                          <a:ln>
                            <a:noFill/>
                          </a:ln>
                          <a:solidFill>
                            <a:schemeClr val="tx1"/>
                          </a:solidFill>
                          <a:effectLst/>
                          <a:latin typeface="宋体" pitchFamily="2" charset="-122"/>
                          <a:ea typeface="宋体" pitchFamily="2" charset="-122"/>
                        </a:rPr>
                        <a:t>外存地址</a:t>
                      </a:r>
                      <a:r>
                        <a:rPr kumimoji="1" lang="zh-CN" altLang="en-US" sz="2000" b="1" i="0" u="none" strike="noStrike" cap="none" normalizeH="0" baseline="0" dirty="0" smtClean="0">
                          <a:ln>
                            <a:noFill/>
                          </a:ln>
                          <a:solidFill>
                            <a:schemeClr val="tx1"/>
                          </a:solidFill>
                          <a:effectLst/>
                          <a:latin typeface="Tahoma" pitchFamily="34" charset="0"/>
                          <a:ea typeface="宋体" pitchFamily="2" charset="-122"/>
                        </a:rPr>
                        <a:t> </a:t>
                      </a:r>
                    </a:p>
                  </a:txBody>
                  <a:tcPr marT="45793" marB="45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lumMod val="60000"/>
                        <a:lumOff val="40000"/>
                      </a:schemeClr>
                    </a:solidFill>
                  </a:tcPr>
                </a:tc>
              </a:tr>
            </a:tbl>
          </a:graphicData>
        </a:graphic>
      </p:graphicFrame>
      <p:sp>
        <p:nvSpPr>
          <p:cNvPr id="369686" name="AutoShape 22"/>
          <p:cNvSpPr>
            <a:spLocks noChangeArrowheads="1"/>
          </p:cNvSpPr>
          <p:nvPr/>
        </p:nvSpPr>
        <p:spPr bwMode="auto">
          <a:xfrm>
            <a:off x="4314425" y="2532063"/>
            <a:ext cx="2774950" cy="676275"/>
          </a:xfrm>
          <a:prstGeom prst="wedgeRectCallout">
            <a:avLst>
              <a:gd name="adj1" fmla="val 51088"/>
              <a:gd name="adj2" fmla="val 127231"/>
            </a:avLst>
          </a:prstGeom>
          <a:solidFill>
            <a:schemeClr val="accent3">
              <a:lumMod val="60000"/>
              <a:lumOff val="40000"/>
            </a:schemeClr>
          </a:solidFill>
          <a:ln w="9525">
            <a:solidFill>
              <a:schemeClr val="tx1"/>
            </a:solidFill>
            <a:miter lim="800000"/>
            <a:headEnd/>
            <a:tailEnd/>
          </a:ln>
          <a:effectLst/>
          <a:extLst/>
        </p:spPr>
        <p:txBody>
          <a:bodyPr anchor="ctr"/>
          <a:lstStyle/>
          <a:p>
            <a:pPr fontAlgn="base">
              <a:spcBef>
                <a:spcPct val="20000"/>
              </a:spcBef>
              <a:spcAft>
                <a:spcPct val="0"/>
              </a:spcAft>
              <a:buClr>
                <a:srgbClr val="FF3300"/>
              </a:buClr>
              <a:buSzPct val="60000"/>
              <a:buFont typeface="Wingdings" pitchFamily="2" charset="2"/>
              <a:buNone/>
            </a:pPr>
            <a:r>
              <a:rPr kumimoji="1" lang="zh-CN" altLang="en-US" sz="2200" b="1" dirty="0">
                <a:solidFill>
                  <a:srgbClr val="000000"/>
                </a:solidFill>
              </a:rPr>
              <a:t>页号和外存地址一般不是页表的一部分</a:t>
            </a:r>
          </a:p>
        </p:txBody>
      </p:sp>
    </p:spTree>
    <p:extLst>
      <p:ext uri="{BB962C8B-B14F-4D97-AF65-F5344CB8AC3E}">
        <p14:creationId xmlns:p14="http://schemas.microsoft.com/office/powerpoint/2010/main" val="37126929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69667"/>
                                        </p:tgtEl>
                                        <p:attrNameLst>
                                          <p:attrName>style.visibility</p:attrName>
                                        </p:attrNameLst>
                                      </p:cBhvr>
                                      <p:to>
                                        <p:strVal val="visible"/>
                                      </p:to>
                                    </p:set>
                                    <p:animEffect transition="in" filter="dissolve">
                                      <p:cBhvr>
                                        <p:cTn id="7" dur="500"/>
                                        <p:tgtEl>
                                          <p:spTgt spid="369667"/>
                                        </p:tgtEl>
                                      </p:cBhvr>
                                    </p:animEffect>
                                  </p:childTnLst>
                                </p:cTn>
                              </p:par>
                            </p:childTnLst>
                          </p:cTn>
                        </p:par>
                        <p:par>
                          <p:cTn id="8" fill="hold" nodeType="afterGroup">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369668"/>
                                        </p:tgtEl>
                                        <p:attrNameLst>
                                          <p:attrName>style.visibility</p:attrName>
                                        </p:attrNameLst>
                                      </p:cBhvr>
                                      <p:to>
                                        <p:strVal val="visible"/>
                                      </p:to>
                                    </p:set>
                                    <p:anim calcmode="lin" valueType="num">
                                      <p:cBhvr additive="base">
                                        <p:cTn id="11" dur="500" fill="hold"/>
                                        <p:tgtEl>
                                          <p:spTgt spid="369668"/>
                                        </p:tgtEl>
                                        <p:attrNameLst>
                                          <p:attrName>ppt_x</p:attrName>
                                        </p:attrNameLst>
                                      </p:cBhvr>
                                      <p:tavLst>
                                        <p:tav tm="0">
                                          <p:val>
                                            <p:strVal val="0-#ppt_w/2"/>
                                          </p:val>
                                        </p:tav>
                                        <p:tav tm="100000">
                                          <p:val>
                                            <p:strVal val="#ppt_x"/>
                                          </p:val>
                                        </p:tav>
                                      </p:tavLst>
                                    </p:anim>
                                    <p:anim calcmode="lin" valueType="num">
                                      <p:cBhvr additive="base">
                                        <p:cTn id="12" dur="500" fill="hold"/>
                                        <p:tgtEl>
                                          <p:spTgt spid="369668"/>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1000"/>
                            </p:stCondLst>
                            <p:childTnLst>
                              <p:par>
                                <p:cTn id="14" presetID="22" presetClass="entr" presetSubtype="1" fill="hold" grpId="0" nodeType="afterEffect">
                                  <p:stCondLst>
                                    <p:cond delay="0"/>
                                  </p:stCondLst>
                                  <p:childTnLst>
                                    <p:set>
                                      <p:cBhvr>
                                        <p:cTn id="15" dur="1" fill="hold">
                                          <p:stCondLst>
                                            <p:cond delay="0"/>
                                          </p:stCondLst>
                                        </p:cTn>
                                        <p:tgtEl>
                                          <p:spTgt spid="369669"/>
                                        </p:tgtEl>
                                        <p:attrNameLst>
                                          <p:attrName>style.visibility</p:attrName>
                                        </p:attrNameLst>
                                      </p:cBhvr>
                                      <p:to>
                                        <p:strVal val="visible"/>
                                      </p:to>
                                    </p:set>
                                    <p:animEffect transition="in" filter="wipe(up)">
                                      <p:cBhvr>
                                        <p:cTn id="16" dur="500"/>
                                        <p:tgtEl>
                                          <p:spTgt spid="369669"/>
                                        </p:tgtEl>
                                      </p:cBhvr>
                                    </p:animEffect>
                                  </p:childTnLst>
                                </p:cTn>
                              </p:par>
                            </p:childTnLst>
                          </p:cTn>
                        </p:par>
                        <p:par>
                          <p:cTn id="17" fill="hold" nodeType="afterGroup">
                            <p:stCondLst>
                              <p:cond delay="1500"/>
                            </p:stCondLst>
                            <p:childTnLst>
                              <p:par>
                                <p:cTn id="18" presetID="22" presetClass="entr" presetSubtype="1" fill="hold" nodeType="afterEffect">
                                  <p:stCondLst>
                                    <p:cond delay="0"/>
                                  </p:stCondLst>
                                  <p:childTnLst>
                                    <p:set>
                                      <p:cBhvr>
                                        <p:cTn id="19" dur="1" fill="hold">
                                          <p:stCondLst>
                                            <p:cond delay="0"/>
                                          </p:stCondLst>
                                        </p:cTn>
                                        <p:tgtEl>
                                          <p:spTgt spid="369670"/>
                                        </p:tgtEl>
                                        <p:attrNameLst>
                                          <p:attrName>style.visibility</p:attrName>
                                        </p:attrNameLst>
                                      </p:cBhvr>
                                      <p:to>
                                        <p:strVal val="visible"/>
                                      </p:to>
                                    </p:set>
                                    <p:animEffect transition="in" filter="wipe(up)">
                                      <p:cBhvr>
                                        <p:cTn id="20" dur="500"/>
                                        <p:tgtEl>
                                          <p:spTgt spid="369670"/>
                                        </p:tgtEl>
                                      </p:cBhvr>
                                    </p:animEffect>
                                  </p:childTnLst>
                                </p:cTn>
                              </p:par>
                            </p:childTnLst>
                          </p:cTn>
                        </p:par>
                        <p:par>
                          <p:cTn id="21" fill="hold" nodeType="afterGroup">
                            <p:stCondLst>
                              <p:cond delay="2000"/>
                            </p:stCondLst>
                            <p:childTnLst>
                              <p:par>
                                <p:cTn id="22" presetID="2" presetClass="entr" presetSubtype="2" fill="hold" grpId="0" nodeType="afterEffect">
                                  <p:stCondLst>
                                    <p:cond delay="0"/>
                                  </p:stCondLst>
                                  <p:childTnLst>
                                    <p:set>
                                      <p:cBhvr>
                                        <p:cTn id="23" dur="1" fill="hold">
                                          <p:stCondLst>
                                            <p:cond delay="0"/>
                                          </p:stCondLst>
                                        </p:cTn>
                                        <p:tgtEl>
                                          <p:spTgt spid="369686"/>
                                        </p:tgtEl>
                                        <p:attrNameLst>
                                          <p:attrName>style.visibility</p:attrName>
                                        </p:attrNameLst>
                                      </p:cBhvr>
                                      <p:to>
                                        <p:strVal val="visible"/>
                                      </p:to>
                                    </p:set>
                                    <p:anim calcmode="lin" valueType="num">
                                      <p:cBhvr additive="base">
                                        <p:cTn id="24" dur="500" fill="hold"/>
                                        <p:tgtEl>
                                          <p:spTgt spid="369686"/>
                                        </p:tgtEl>
                                        <p:attrNameLst>
                                          <p:attrName>ppt_x</p:attrName>
                                        </p:attrNameLst>
                                      </p:cBhvr>
                                      <p:tavLst>
                                        <p:tav tm="0">
                                          <p:val>
                                            <p:strVal val="1+#ppt_w/2"/>
                                          </p:val>
                                        </p:tav>
                                        <p:tav tm="100000">
                                          <p:val>
                                            <p:strVal val="#ppt_x"/>
                                          </p:val>
                                        </p:tav>
                                      </p:tavLst>
                                    </p:anim>
                                    <p:anim calcmode="lin" valueType="num">
                                      <p:cBhvr additive="base">
                                        <p:cTn id="25" dur="500" fill="hold"/>
                                        <p:tgtEl>
                                          <p:spTgt spid="369686"/>
                                        </p:tgtEl>
                                        <p:attrNameLst>
                                          <p:attrName>ppt_y</p:attrName>
                                        </p:attrNameLst>
                                      </p:cBhvr>
                                      <p:tavLst>
                                        <p:tav tm="0">
                                          <p:val>
                                            <p:strVal val="#ppt_y"/>
                                          </p:val>
                                        </p:tav>
                                        <p:tav tm="100000">
                                          <p:val>
                                            <p:strVal val="#ppt_y"/>
                                          </p:val>
                                        </p:tav>
                                      </p:tavLst>
                                    </p:anim>
                                  </p:childTnLst>
                                </p:cTn>
                              </p:par>
                            </p:childTnLst>
                          </p:cTn>
                        </p:par>
                        <p:par>
                          <p:cTn id="26" fill="hold" nodeType="afterGroup">
                            <p:stCondLst>
                              <p:cond delay="2500"/>
                            </p:stCondLst>
                            <p:childTnLst>
                              <p:par>
                                <p:cTn id="27" presetID="22" presetClass="entr" presetSubtype="1" fill="hold" grpId="0" nodeType="afterEffect">
                                  <p:stCondLst>
                                    <p:cond delay="0"/>
                                  </p:stCondLst>
                                  <p:childTnLst>
                                    <p:set>
                                      <p:cBhvr>
                                        <p:cTn id="28" dur="1" fill="hold">
                                          <p:stCondLst>
                                            <p:cond delay="0"/>
                                          </p:stCondLst>
                                        </p:cTn>
                                        <p:tgtEl>
                                          <p:spTgt spid="369687">
                                            <p:txEl>
                                              <p:pRg st="0" end="0"/>
                                            </p:txEl>
                                          </p:spTgt>
                                        </p:tgtEl>
                                        <p:attrNameLst>
                                          <p:attrName>style.visibility</p:attrName>
                                        </p:attrNameLst>
                                      </p:cBhvr>
                                      <p:to>
                                        <p:strVal val="visible"/>
                                      </p:to>
                                    </p:set>
                                    <p:animEffect transition="in" filter="wipe(up)">
                                      <p:cBhvr>
                                        <p:cTn id="29" dur="500"/>
                                        <p:tgtEl>
                                          <p:spTgt spid="369687">
                                            <p:txEl>
                                              <p:pRg st="0" end="0"/>
                                            </p:txEl>
                                          </p:spTgt>
                                        </p:tgtEl>
                                      </p:cBhvr>
                                    </p:animEffect>
                                  </p:childTnLst>
                                </p:cTn>
                              </p:par>
                            </p:childTnLst>
                          </p:cTn>
                        </p:par>
                        <p:par>
                          <p:cTn id="30" fill="hold" nodeType="afterGroup">
                            <p:stCondLst>
                              <p:cond delay="3000"/>
                            </p:stCondLst>
                            <p:childTnLst>
                              <p:par>
                                <p:cTn id="31" presetID="22" presetClass="entr" presetSubtype="1" fill="hold" grpId="0" nodeType="afterEffect">
                                  <p:stCondLst>
                                    <p:cond delay="0"/>
                                  </p:stCondLst>
                                  <p:childTnLst>
                                    <p:set>
                                      <p:cBhvr>
                                        <p:cTn id="32" dur="1" fill="hold">
                                          <p:stCondLst>
                                            <p:cond delay="0"/>
                                          </p:stCondLst>
                                        </p:cTn>
                                        <p:tgtEl>
                                          <p:spTgt spid="369687">
                                            <p:txEl>
                                              <p:pRg st="1" end="1"/>
                                            </p:txEl>
                                          </p:spTgt>
                                        </p:tgtEl>
                                        <p:attrNameLst>
                                          <p:attrName>style.visibility</p:attrName>
                                        </p:attrNameLst>
                                      </p:cBhvr>
                                      <p:to>
                                        <p:strVal val="visible"/>
                                      </p:to>
                                    </p:set>
                                    <p:animEffect transition="in" filter="wipe(up)">
                                      <p:cBhvr>
                                        <p:cTn id="33" dur="500"/>
                                        <p:tgtEl>
                                          <p:spTgt spid="369687">
                                            <p:txEl>
                                              <p:pRg st="1" end="1"/>
                                            </p:txEl>
                                          </p:spTgt>
                                        </p:tgtEl>
                                      </p:cBhvr>
                                    </p:animEffect>
                                  </p:childTnLst>
                                </p:cTn>
                              </p:par>
                            </p:childTnLst>
                          </p:cTn>
                        </p:par>
                        <p:par>
                          <p:cTn id="34" fill="hold" nodeType="afterGroup">
                            <p:stCondLst>
                              <p:cond delay="3500"/>
                            </p:stCondLst>
                            <p:childTnLst>
                              <p:par>
                                <p:cTn id="35" presetID="22" presetClass="entr" presetSubtype="1" fill="hold" grpId="0" nodeType="afterEffect">
                                  <p:stCondLst>
                                    <p:cond delay="0"/>
                                  </p:stCondLst>
                                  <p:childTnLst>
                                    <p:set>
                                      <p:cBhvr>
                                        <p:cTn id="36" dur="1" fill="hold">
                                          <p:stCondLst>
                                            <p:cond delay="0"/>
                                          </p:stCondLst>
                                        </p:cTn>
                                        <p:tgtEl>
                                          <p:spTgt spid="369687">
                                            <p:txEl>
                                              <p:pRg st="2" end="2"/>
                                            </p:txEl>
                                          </p:spTgt>
                                        </p:tgtEl>
                                        <p:attrNameLst>
                                          <p:attrName>style.visibility</p:attrName>
                                        </p:attrNameLst>
                                      </p:cBhvr>
                                      <p:to>
                                        <p:strVal val="visible"/>
                                      </p:to>
                                    </p:set>
                                    <p:animEffect transition="in" filter="wipe(up)">
                                      <p:cBhvr>
                                        <p:cTn id="37" dur="500"/>
                                        <p:tgtEl>
                                          <p:spTgt spid="369687">
                                            <p:txEl>
                                              <p:pRg st="2" end="2"/>
                                            </p:txEl>
                                          </p:spTgt>
                                        </p:tgtEl>
                                      </p:cBhvr>
                                    </p:animEffect>
                                  </p:childTnLst>
                                </p:cTn>
                              </p:par>
                            </p:childTnLst>
                          </p:cTn>
                        </p:par>
                        <p:par>
                          <p:cTn id="38" fill="hold" nodeType="afterGroup">
                            <p:stCondLst>
                              <p:cond delay="4000"/>
                            </p:stCondLst>
                            <p:childTnLst>
                              <p:par>
                                <p:cTn id="39" presetID="22" presetClass="entr" presetSubtype="1" fill="hold" grpId="0" nodeType="afterEffect">
                                  <p:stCondLst>
                                    <p:cond delay="0"/>
                                  </p:stCondLst>
                                  <p:childTnLst>
                                    <p:set>
                                      <p:cBhvr>
                                        <p:cTn id="40" dur="1" fill="hold">
                                          <p:stCondLst>
                                            <p:cond delay="0"/>
                                          </p:stCondLst>
                                        </p:cTn>
                                        <p:tgtEl>
                                          <p:spTgt spid="369687">
                                            <p:txEl>
                                              <p:pRg st="3" end="3"/>
                                            </p:txEl>
                                          </p:spTgt>
                                        </p:tgtEl>
                                        <p:attrNameLst>
                                          <p:attrName>style.visibility</p:attrName>
                                        </p:attrNameLst>
                                      </p:cBhvr>
                                      <p:to>
                                        <p:strVal val="visible"/>
                                      </p:to>
                                    </p:set>
                                    <p:animEffect transition="in" filter="wipe(up)">
                                      <p:cBhvr>
                                        <p:cTn id="41" dur="500"/>
                                        <p:tgtEl>
                                          <p:spTgt spid="3696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87" grpId="0" build="p" autoUpdateAnimBg="0"/>
      <p:bldP spid="369667" grpId="0" autoUpdateAnimBg="0"/>
      <p:bldP spid="369668" grpId="0" autoUpdateAnimBg="0"/>
      <p:bldP spid="369669" grpId="0" autoUpdateAnimBg="0"/>
      <p:bldP spid="369686"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pPr>
              <a:defRPr/>
            </a:pPr>
            <a:fld id="{4E65C2DE-CC4A-46FE-B891-2CAFA19E3D5F}" type="slidenum">
              <a:rPr lang="en-US" altLang="zh-CN"/>
              <a:pPr>
                <a:defRPr/>
              </a:pPr>
              <a:t>11</a:t>
            </a:fld>
            <a:endParaRPr lang="en-US" altLang="zh-CN"/>
          </a:p>
        </p:txBody>
      </p:sp>
      <p:sp>
        <p:nvSpPr>
          <p:cNvPr id="370690" name="Text Box 2"/>
          <p:cNvSpPr txBox="1">
            <a:spLocks noChangeArrowheads="1"/>
          </p:cNvSpPr>
          <p:nvPr/>
        </p:nvSpPr>
        <p:spPr bwMode="auto">
          <a:xfrm>
            <a:off x="440644" y="2492896"/>
            <a:ext cx="51816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FF3300"/>
              </a:buClr>
              <a:buSzPct val="60000"/>
              <a:buFont typeface="Wingdings" pitchFamily="2" charset="2"/>
              <a:buNone/>
            </a:pPr>
            <a:r>
              <a:rPr lang="en-US" altLang="zh-CN" sz="3200" b="1">
                <a:solidFill>
                  <a:srgbClr val="009900"/>
                </a:solidFill>
                <a:latin typeface="仿宋_GB2312" pitchFamily="49" charset="-122"/>
                <a:ea typeface="仿宋_GB2312" pitchFamily="49" charset="-122"/>
              </a:rPr>
              <a:t>2</a:t>
            </a:r>
            <a:r>
              <a:rPr lang="zh-CN" altLang="en-US" sz="3200" b="1">
                <a:solidFill>
                  <a:srgbClr val="009900"/>
                </a:solidFill>
                <a:latin typeface="仿宋_GB2312" pitchFamily="49" charset="-122"/>
                <a:ea typeface="仿宋_GB2312" pitchFamily="49" charset="-122"/>
              </a:rPr>
              <a:t>．缺页中断机构 </a:t>
            </a:r>
          </a:p>
        </p:txBody>
      </p:sp>
      <p:sp>
        <p:nvSpPr>
          <p:cNvPr id="370691" name="Text Box 3"/>
          <p:cNvSpPr txBox="1">
            <a:spLocks noChangeArrowheads="1"/>
          </p:cNvSpPr>
          <p:nvPr/>
        </p:nvSpPr>
        <p:spPr bwMode="auto">
          <a:xfrm>
            <a:off x="1219200" y="3212976"/>
            <a:ext cx="6553200" cy="1600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FF3300"/>
              </a:buClr>
              <a:buFont typeface="Wingdings" pitchFamily="2" charset="2"/>
              <a:buChar char="Ø"/>
            </a:pPr>
            <a:r>
              <a:rPr lang="en-US" altLang="zh-CN" sz="2800" dirty="0">
                <a:solidFill>
                  <a:srgbClr val="000000"/>
                </a:solidFill>
                <a:latin typeface="黑体" pitchFamily="2" charset="-122"/>
                <a:ea typeface="黑体" pitchFamily="2" charset="-122"/>
              </a:rPr>
              <a:t> </a:t>
            </a:r>
            <a:r>
              <a:rPr lang="zh-CN" altLang="en-US" sz="2800" dirty="0">
                <a:solidFill>
                  <a:srgbClr val="000000"/>
                </a:solidFill>
                <a:latin typeface="黑体" pitchFamily="2" charset="-122"/>
                <a:ea typeface="黑体" pitchFamily="2" charset="-122"/>
              </a:rPr>
              <a:t>在指令执行期间产生和处理 </a:t>
            </a:r>
          </a:p>
          <a:p>
            <a:pPr eaLnBrk="1" fontAlgn="base" hangingPunct="1">
              <a:spcBef>
                <a:spcPct val="50000"/>
              </a:spcBef>
              <a:spcAft>
                <a:spcPct val="0"/>
              </a:spcAft>
              <a:buClr>
                <a:srgbClr val="FF3300"/>
              </a:buClr>
              <a:buFont typeface="Wingdings" pitchFamily="2" charset="2"/>
              <a:buChar char="Ø"/>
            </a:pPr>
            <a:r>
              <a:rPr lang="zh-CN" altLang="en-US" sz="2800" dirty="0">
                <a:solidFill>
                  <a:srgbClr val="000000"/>
                </a:solidFill>
                <a:latin typeface="黑体" pitchFamily="2" charset="-122"/>
                <a:ea typeface="黑体" pitchFamily="2" charset="-122"/>
              </a:rPr>
              <a:t> 一条指令执行期间可能要产生</a:t>
            </a:r>
            <a:r>
              <a:rPr lang="zh-CN" altLang="en-US" sz="2800" dirty="0" smtClean="0">
                <a:solidFill>
                  <a:srgbClr val="000000"/>
                </a:solidFill>
                <a:latin typeface="黑体" pitchFamily="2" charset="-122"/>
                <a:ea typeface="黑体" pitchFamily="2" charset="-122"/>
              </a:rPr>
              <a:t>多次（教材图</a:t>
            </a:r>
            <a:r>
              <a:rPr lang="en-US" altLang="zh-CN" sz="2800" dirty="0" smtClean="0">
                <a:solidFill>
                  <a:srgbClr val="000000"/>
                </a:solidFill>
                <a:latin typeface="黑体" pitchFamily="2" charset="-122"/>
                <a:ea typeface="黑体" pitchFamily="2" charset="-122"/>
              </a:rPr>
              <a:t>5-1</a:t>
            </a:r>
            <a:r>
              <a:rPr lang="zh-CN" altLang="en-US" sz="2800" dirty="0" smtClean="0">
                <a:solidFill>
                  <a:srgbClr val="000000"/>
                </a:solidFill>
                <a:latin typeface="黑体" pitchFamily="2" charset="-122"/>
                <a:ea typeface="黑体" pitchFamily="2" charset="-122"/>
              </a:rPr>
              <a:t>） </a:t>
            </a:r>
            <a:endParaRPr lang="zh-CN" altLang="en-US" sz="2800" dirty="0">
              <a:solidFill>
                <a:srgbClr val="000000"/>
              </a:solidFill>
              <a:latin typeface="黑体" pitchFamily="2" charset="-122"/>
              <a:ea typeface="黑体" pitchFamily="2" charset="-122"/>
            </a:endParaRPr>
          </a:p>
        </p:txBody>
      </p:sp>
      <p:sp>
        <p:nvSpPr>
          <p:cNvPr id="370692" name="Text Box 4"/>
          <p:cNvSpPr txBox="1">
            <a:spLocks noChangeArrowheads="1"/>
          </p:cNvSpPr>
          <p:nvPr/>
        </p:nvSpPr>
        <p:spPr bwMode="auto">
          <a:xfrm>
            <a:off x="440644" y="4813414"/>
            <a:ext cx="43434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FF3300"/>
              </a:buClr>
              <a:buSzPct val="60000"/>
              <a:buFont typeface="Wingdings" pitchFamily="2" charset="2"/>
              <a:buNone/>
            </a:pPr>
            <a:r>
              <a:rPr lang="en-US" altLang="zh-CN" sz="3200" b="1" dirty="0">
                <a:solidFill>
                  <a:srgbClr val="009900"/>
                </a:solidFill>
                <a:latin typeface="仿宋_GB2312" pitchFamily="49" charset="-122"/>
                <a:ea typeface="仿宋_GB2312" pitchFamily="49" charset="-122"/>
              </a:rPr>
              <a:t>3</a:t>
            </a:r>
            <a:r>
              <a:rPr lang="zh-CN" altLang="en-US" sz="3200" b="1" dirty="0">
                <a:solidFill>
                  <a:srgbClr val="009900"/>
                </a:solidFill>
                <a:latin typeface="仿宋_GB2312" pitchFamily="49" charset="-122"/>
                <a:ea typeface="仿宋_GB2312" pitchFamily="49" charset="-122"/>
              </a:rPr>
              <a:t>．地址变换机构 </a:t>
            </a:r>
          </a:p>
        </p:txBody>
      </p:sp>
      <p:sp>
        <p:nvSpPr>
          <p:cNvPr id="370693" name="Text Box 5"/>
          <p:cNvSpPr txBox="1">
            <a:spLocks noChangeArrowheads="1"/>
          </p:cNvSpPr>
          <p:nvPr/>
        </p:nvSpPr>
        <p:spPr bwMode="auto">
          <a:xfrm>
            <a:off x="1066800" y="5301208"/>
            <a:ext cx="7467600"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FF3300"/>
              </a:buClr>
              <a:buSzPct val="60000"/>
              <a:buFont typeface="Wingdings" pitchFamily="2" charset="2"/>
              <a:buNone/>
            </a:pPr>
            <a:r>
              <a:rPr lang="zh-CN" altLang="en-US" sz="3200" b="1" dirty="0">
                <a:solidFill>
                  <a:srgbClr val="000000"/>
                </a:solidFill>
                <a:latin typeface="楷体_GB2312" pitchFamily="49" charset="-122"/>
                <a:ea typeface="楷体_GB2312" pitchFamily="49" charset="-122"/>
              </a:rPr>
              <a:t>下页的</a:t>
            </a:r>
            <a:r>
              <a:rPr lang="zh-CN" altLang="en-US" sz="3200" b="1" dirty="0" smtClean="0">
                <a:solidFill>
                  <a:srgbClr val="000000"/>
                </a:solidFill>
                <a:latin typeface="楷体_GB2312" pitchFamily="49" charset="-122"/>
                <a:ea typeface="楷体_GB2312" pitchFamily="49" charset="-122"/>
              </a:rPr>
              <a:t>图给出</a:t>
            </a:r>
            <a:r>
              <a:rPr lang="zh-CN" altLang="en-US" sz="3200" b="1" dirty="0">
                <a:solidFill>
                  <a:srgbClr val="000000"/>
                </a:solidFill>
                <a:latin typeface="楷体_GB2312" pitchFamily="49" charset="-122"/>
                <a:ea typeface="楷体_GB2312" pitchFamily="49" charset="-122"/>
              </a:rPr>
              <a:t>了请求分页系统中的地址变换过程。 </a:t>
            </a:r>
          </a:p>
        </p:txBody>
      </p:sp>
      <p:sp>
        <p:nvSpPr>
          <p:cNvPr id="273415" name="Text Box 6"/>
          <p:cNvSpPr txBox="1">
            <a:spLocks noChangeArrowheads="1"/>
          </p:cNvSpPr>
          <p:nvPr/>
        </p:nvSpPr>
        <p:spPr bwMode="auto">
          <a:xfrm>
            <a:off x="304800" y="1628800"/>
            <a:ext cx="7467600" cy="646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FF3300"/>
              </a:buClr>
              <a:buSzPct val="60000"/>
              <a:buFont typeface="Wingdings" pitchFamily="2" charset="2"/>
              <a:buNone/>
            </a:pPr>
            <a:r>
              <a:rPr lang="en-US" altLang="zh-CN" sz="3600" dirty="0" smtClean="0"/>
              <a:t>5.2.1  </a:t>
            </a:r>
            <a:r>
              <a:rPr lang="zh-CN" altLang="en-US" sz="3600" dirty="0">
                <a:latin typeface="黑体" pitchFamily="2" charset="-122"/>
                <a:ea typeface="黑体" pitchFamily="2" charset="-122"/>
              </a:rPr>
              <a:t>请求分页中的硬件支持</a:t>
            </a:r>
            <a:r>
              <a:rPr lang="zh-CN" altLang="en-US" sz="3600" dirty="0"/>
              <a:t> </a:t>
            </a:r>
          </a:p>
        </p:txBody>
      </p:sp>
      <p:sp>
        <p:nvSpPr>
          <p:cNvPr id="2" name="TextBox 1"/>
          <p:cNvSpPr txBox="1"/>
          <p:nvPr/>
        </p:nvSpPr>
        <p:spPr>
          <a:xfrm>
            <a:off x="971600" y="557229"/>
            <a:ext cx="7776864" cy="830997"/>
          </a:xfrm>
          <a:prstGeom prst="rect">
            <a:avLst/>
          </a:prstGeom>
          <a:noFill/>
        </p:spPr>
        <p:txBody>
          <a:bodyPr wrap="square" rtlCol="0">
            <a:spAutoFit/>
          </a:bodyPr>
          <a:lstStyle/>
          <a:p>
            <a:r>
              <a:rPr lang="en-US" altLang="zh-CN" sz="4800" dirty="0" smtClean="0">
                <a:solidFill>
                  <a:srgbClr val="2F2F2F"/>
                </a:solidFill>
                <a:latin typeface="Franklin Gothic Medium"/>
                <a:ea typeface="微软雅黑"/>
                <a:cs typeface="+mj-cs"/>
              </a:rPr>
              <a:t>5.2  </a:t>
            </a:r>
            <a:r>
              <a:rPr lang="zh-CN" altLang="en-US" sz="4800" dirty="0">
                <a:solidFill>
                  <a:srgbClr val="2F2F2F"/>
                </a:solidFill>
                <a:latin typeface="Franklin Gothic Medium"/>
                <a:ea typeface="微软雅黑"/>
                <a:cs typeface="+mj-cs"/>
              </a:rPr>
              <a:t>请求分页存储管理方式 </a:t>
            </a:r>
            <a:endParaRPr lang="zh-CN" altLang="en-US" dirty="0"/>
          </a:p>
        </p:txBody>
      </p:sp>
    </p:spTree>
    <p:extLst>
      <p:ext uri="{BB962C8B-B14F-4D97-AF65-F5344CB8AC3E}">
        <p14:creationId xmlns:p14="http://schemas.microsoft.com/office/powerpoint/2010/main" val="26366216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70690"/>
                                        </p:tgtEl>
                                        <p:attrNameLst>
                                          <p:attrName>style.visibility</p:attrName>
                                        </p:attrNameLst>
                                      </p:cBhvr>
                                      <p:to>
                                        <p:strVal val="visible"/>
                                      </p:to>
                                    </p:set>
                                    <p:animEffect transition="in" filter="dissolve">
                                      <p:cBhvr>
                                        <p:cTn id="7" dur="500"/>
                                        <p:tgtEl>
                                          <p:spTgt spid="370690"/>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70691">
                                            <p:txEl>
                                              <p:pRg st="0" end="0"/>
                                            </p:txEl>
                                          </p:spTgt>
                                        </p:tgtEl>
                                        <p:attrNameLst>
                                          <p:attrName>style.visibility</p:attrName>
                                        </p:attrNameLst>
                                      </p:cBhvr>
                                      <p:to>
                                        <p:strVal val="visible"/>
                                      </p:to>
                                    </p:set>
                                    <p:animEffect transition="in" filter="wipe(up)">
                                      <p:cBhvr>
                                        <p:cTn id="11" dur="500"/>
                                        <p:tgtEl>
                                          <p:spTgt spid="370691">
                                            <p:txEl>
                                              <p:pRg st="0" end="0"/>
                                            </p:txEl>
                                          </p:spTgt>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70691">
                                            <p:txEl>
                                              <p:pRg st="1" end="1"/>
                                            </p:txEl>
                                          </p:spTgt>
                                        </p:tgtEl>
                                        <p:attrNameLst>
                                          <p:attrName>style.visibility</p:attrName>
                                        </p:attrNameLst>
                                      </p:cBhvr>
                                      <p:to>
                                        <p:strVal val="visible"/>
                                      </p:to>
                                    </p:set>
                                    <p:animEffect transition="in" filter="wipe(up)">
                                      <p:cBhvr>
                                        <p:cTn id="15" dur="500"/>
                                        <p:tgtEl>
                                          <p:spTgt spid="370691">
                                            <p:txEl>
                                              <p:pRg st="1" end="1"/>
                                            </p:txEl>
                                          </p:spTgt>
                                        </p:tgtEl>
                                      </p:cBhvr>
                                    </p:animEffect>
                                  </p:childTnLst>
                                </p:cTn>
                              </p:par>
                            </p:childTnLst>
                          </p:cTn>
                        </p:par>
                        <p:par>
                          <p:cTn id="16" fill="hold" nodeType="afterGroup">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370692"/>
                                        </p:tgtEl>
                                        <p:attrNameLst>
                                          <p:attrName>style.visibility</p:attrName>
                                        </p:attrNameLst>
                                      </p:cBhvr>
                                      <p:to>
                                        <p:strVal val="visible"/>
                                      </p:to>
                                    </p:set>
                                    <p:animEffect transition="in" filter="dissolve">
                                      <p:cBhvr>
                                        <p:cTn id="19" dur="500"/>
                                        <p:tgtEl>
                                          <p:spTgt spid="370692"/>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70693">
                                            <p:txEl>
                                              <p:pRg st="0" end="0"/>
                                            </p:txEl>
                                          </p:spTgt>
                                        </p:tgtEl>
                                        <p:attrNameLst>
                                          <p:attrName>style.visibility</p:attrName>
                                        </p:attrNameLst>
                                      </p:cBhvr>
                                      <p:to>
                                        <p:strVal val="visible"/>
                                      </p:to>
                                    </p:set>
                                    <p:animEffect transition="in" filter="wipe(up)">
                                      <p:cBhvr>
                                        <p:cTn id="23" dur="500"/>
                                        <p:tgtEl>
                                          <p:spTgt spid="37069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690" grpId="0" autoUpdateAnimBg="0"/>
      <p:bldP spid="370691" grpId="0" build="p" autoUpdateAnimBg="0"/>
      <p:bldP spid="370692" grpId="0" autoUpdateAnimBg="0"/>
      <p:bldP spid="370693"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灯片编号占位符 3"/>
          <p:cNvSpPr>
            <a:spLocks noGrp="1"/>
          </p:cNvSpPr>
          <p:nvPr>
            <p:ph type="sldNum" sz="quarter" idx="12"/>
          </p:nvPr>
        </p:nvSpPr>
        <p:spPr/>
        <p:txBody>
          <a:bodyPr/>
          <a:lstStyle/>
          <a:p>
            <a:pPr>
              <a:defRPr/>
            </a:pPr>
            <a:fld id="{65A3807B-CBEC-48B5-AFE6-E3477293BB27}" type="slidenum">
              <a:rPr lang="en-US" altLang="zh-CN"/>
              <a:pPr>
                <a:defRPr/>
              </a:pPr>
              <a:t>12</a:t>
            </a:fld>
            <a:endParaRPr lang="en-US" altLang="zh-CN"/>
          </a:p>
        </p:txBody>
      </p:sp>
      <p:grpSp>
        <p:nvGrpSpPr>
          <p:cNvPr id="371714" name="Group 2"/>
          <p:cNvGrpSpPr>
            <a:grpSpLocks/>
          </p:cNvGrpSpPr>
          <p:nvPr/>
        </p:nvGrpSpPr>
        <p:grpSpPr bwMode="auto">
          <a:xfrm>
            <a:off x="736600" y="152400"/>
            <a:ext cx="7810500" cy="6484938"/>
            <a:chOff x="464" y="96"/>
            <a:chExt cx="4920" cy="4085"/>
          </a:xfrm>
          <a:solidFill>
            <a:schemeClr val="accent3">
              <a:lumMod val="60000"/>
              <a:lumOff val="40000"/>
            </a:schemeClr>
          </a:solidFill>
        </p:grpSpPr>
        <p:sp>
          <p:nvSpPr>
            <p:cNvPr id="274436" name="AutoShape 3"/>
            <p:cNvSpPr>
              <a:spLocks noChangeArrowheads="1"/>
            </p:cNvSpPr>
            <p:nvPr/>
          </p:nvSpPr>
          <p:spPr bwMode="auto">
            <a:xfrm>
              <a:off x="3544" y="144"/>
              <a:ext cx="504" cy="176"/>
            </a:xfrm>
            <a:prstGeom prst="flowChartAlternateProcess">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20000"/>
                </a:spcBef>
                <a:spcAft>
                  <a:spcPct val="0"/>
                </a:spcAft>
                <a:buClr>
                  <a:srgbClr val="FF3300"/>
                </a:buClr>
                <a:buSzPct val="60000"/>
                <a:buFont typeface="Wingdings" pitchFamily="2" charset="2"/>
                <a:buNone/>
              </a:pPr>
              <a:r>
                <a:rPr kumimoji="1" lang="zh-CN" altLang="en-US" sz="1400" b="1">
                  <a:solidFill>
                    <a:srgbClr val="000000"/>
                  </a:solidFill>
                </a:rPr>
                <a:t>开始</a:t>
              </a:r>
            </a:p>
          </p:txBody>
        </p:sp>
        <p:sp>
          <p:nvSpPr>
            <p:cNvPr id="274437" name="Text Box 4"/>
            <p:cNvSpPr txBox="1">
              <a:spLocks noChangeArrowheads="1"/>
            </p:cNvSpPr>
            <p:nvPr/>
          </p:nvSpPr>
          <p:spPr bwMode="auto">
            <a:xfrm>
              <a:off x="2272" y="96"/>
              <a:ext cx="1064" cy="134"/>
            </a:xfrm>
            <a:prstGeom prst="rect">
              <a:avLst/>
            </a:prstGeom>
            <a:no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1400" b="1" dirty="0">
                  <a:solidFill>
                    <a:srgbClr val="000000"/>
                  </a:solidFill>
                </a:rPr>
                <a:t>程序请求访问一页</a:t>
              </a:r>
            </a:p>
          </p:txBody>
        </p:sp>
        <p:sp>
          <p:nvSpPr>
            <p:cNvPr id="274438" name="AutoShape 5"/>
            <p:cNvSpPr>
              <a:spLocks noChangeArrowheads="1"/>
            </p:cNvSpPr>
            <p:nvPr/>
          </p:nvSpPr>
          <p:spPr bwMode="auto">
            <a:xfrm>
              <a:off x="3080" y="424"/>
              <a:ext cx="1432" cy="336"/>
            </a:xfrm>
            <a:prstGeom prst="flowChartDecision">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4439" name="Text Box 6"/>
            <p:cNvSpPr txBox="1">
              <a:spLocks noChangeArrowheads="1"/>
            </p:cNvSpPr>
            <p:nvPr/>
          </p:nvSpPr>
          <p:spPr bwMode="auto">
            <a:xfrm>
              <a:off x="3320" y="504"/>
              <a:ext cx="984" cy="192"/>
            </a:xfrm>
            <a:prstGeom prst="rect">
              <a:avLst/>
            </a:prstGeom>
            <a:no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1400" b="1">
                  <a:solidFill>
                    <a:srgbClr val="000000"/>
                  </a:solidFill>
                </a:rPr>
                <a:t>页号</a:t>
              </a:r>
              <a:r>
                <a:rPr lang="en-US" altLang="zh-CN" sz="1400" b="1">
                  <a:solidFill>
                    <a:srgbClr val="000000"/>
                  </a:solidFill>
                </a:rPr>
                <a:t>&gt;</a:t>
              </a:r>
              <a:r>
                <a:rPr lang="zh-CN" altLang="en-US" sz="1400" b="1">
                  <a:solidFill>
                    <a:srgbClr val="000000"/>
                  </a:solidFill>
                </a:rPr>
                <a:t>页表长度？</a:t>
              </a:r>
            </a:p>
          </p:txBody>
        </p:sp>
        <p:sp>
          <p:nvSpPr>
            <p:cNvPr id="274440" name="AutoShape 7"/>
            <p:cNvSpPr>
              <a:spLocks noChangeArrowheads="1"/>
            </p:cNvSpPr>
            <p:nvPr/>
          </p:nvSpPr>
          <p:spPr bwMode="auto">
            <a:xfrm>
              <a:off x="4744" y="496"/>
              <a:ext cx="640" cy="208"/>
            </a:xfrm>
            <a:prstGeom prst="flowChartAlternateProcess">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20000"/>
                </a:spcBef>
                <a:spcAft>
                  <a:spcPct val="0"/>
                </a:spcAft>
                <a:buClr>
                  <a:srgbClr val="FF3300"/>
                </a:buClr>
                <a:buSzPct val="60000"/>
                <a:buFont typeface="Wingdings" pitchFamily="2" charset="2"/>
                <a:buNone/>
              </a:pPr>
              <a:r>
                <a:rPr kumimoji="1" lang="zh-CN" altLang="en-US" sz="1400" b="1">
                  <a:solidFill>
                    <a:srgbClr val="000000"/>
                  </a:solidFill>
                </a:rPr>
                <a:t>越界中断</a:t>
              </a:r>
            </a:p>
          </p:txBody>
        </p:sp>
        <p:sp>
          <p:nvSpPr>
            <p:cNvPr id="274441" name="AutoShape 8"/>
            <p:cNvSpPr>
              <a:spLocks noChangeArrowheads="1"/>
            </p:cNvSpPr>
            <p:nvPr/>
          </p:nvSpPr>
          <p:spPr bwMode="auto">
            <a:xfrm>
              <a:off x="3208" y="896"/>
              <a:ext cx="1192" cy="208"/>
            </a:xfrm>
            <a:prstGeom prst="flowChartProcess">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20000"/>
                </a:spcBef>
                <a:spcAft>
                  <a:spcPct val="0"/>
                </a:spcAft>
                <a:buClr>
                  <a:srgbClr val="FF3300"/>
                </a:buClr>
                <a:buSzPct val="60000"/>
                <a:buFont typeface="Wingdings" pitchFamily="2" charset="2"/>
                <a:buNone/>
              </a:pPr>
              <a:r>
                <a:rPr kumimoji="1" lang="en-US" altLang="zh-CN" sz="1400" b="1">
                  <a:solidFill>
                    <a:srgbClr val="000000"/>
                  </a:solidFill>
                </a:rPr>
                <a:t>CPU</a:t>
              </a:r>
              <a:r>
                <a:rPr kumimoji="1" lang="zh-CN" altLang="en-US" sz="1400" b="1">
                  <a:solidFill>
                    <a:srgbClr val="000000"/>
                  </a:solidFill>
                </a:rPr>
                <a:t>检索快表</a:t>
              </a:r>
            </a:p>
          </p:txBody>
        </p:sp>
        <p:sp>
          <p:nvSpPr>
            <p:cNvPr id="274442" name="AutoShape 9"/>
            <p:cNvSpPr>
              <a:spLocks noChangeArrowheads="1"/>
            </p:cNvSpPr>
            <p:nvPr/>
          </p:nvSpPr>
          <p:spPr bwMode="auto">
            <a:xfrm>
              <a:off x="3040" y="1216"/>
              <a:ext cx="1504" cy="336"/>
            </a:xfrm>
            <a:prstGeom prst="flowChartDecision">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4443" name="Text Box 10"/>
            <p:cNvSpPr txBox="1">
              <a:spLocks noChangeArrowheads="1"/>
            </p:cNvSpPr>
            <p:nvPr/>
          </p:nvSpPr>
          <p:spPr bwMode="auto">
            <a:xfrm>
              <a:off x="3304" y="1296"/>
              <a:ext cx="992" cy="192"/>
            </a:xfrm>
            <a:prstGeom prst="rect">
              <a:avLst/>
            </a:prstGeom>
            <a:no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1400" b="1" dirty="0">
                  <a:solidFill>
                    <a:srgbClr val="000000"/>
                  </a:solidFill>
                </a:rPr>
                <a:t>页表项在快表中？</a:t>
              </a:r>
            </a:p>
          </p:txBody>
        </p:sp>
        <p:sp>
          <p:nvSpPr>
            <p:cNvPr id="274444" name="AutoShape 11"/>
            <p:cNvSpPr>
              <a:spLocks noChangeArrowheads="1"/>
            </p:cNvSpPr>
            <p:nvPr/>
          </p:nvSpPr>
          <p:spPr bwMode="auto">
            <a:xfrm>
              <a:off x="3320" y="1720"/>
              <a:ext cx="1000" cy="152"/>
            </a:xfrm>
            <a:prstGeom prst="flowChartProcess">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20000"/>
                </a:spcBef>
                <a:spcAft>
                  <a:spcPct val="0"/>
                </a:spcAft>
                <a:buClr>
                  <a:srgbClr val="FF3300"/>
                </a:buClr>
                <a:buSzPct val="60000"/>
                <a:buFont typeface="Wingdings" pitchFamily="2" charset="2"/>
                <a:buNone/>
              </a:pPr>
              <a:r>
                <a:rPr kumimoji="1" lang="zh-CN" altLang="en-US" sz="1400" b="1">
                  <a:solidFill>
                    <a:srgbClr val="000000"/>
                  </a:solidFill>
                </a:rPr>
                <a:t>访问页表</a:t>
              </a:r>
            </a:p>
          </p:txBody>
        </p:sp>
        <p:sp>
          <p:nvSpPr>
            <p:cNvPr id="274445" name="AutoShape 12"/>
            <p:cNvSpPr>
              <a:spLocks noChangeArrowheads="1"/>
            </p:cNvSpPr>
            <p:nvPr/>
          </p:nvSpPr>
          <p:spPr bwMode="auto">
            <a:xfrm>
              <a:off x="3096" y="2000"/>
              <a:ext cx="1408" cy="320"/>
            </a:xfrm>
            <a:prstGeom prst="flowChartDecision">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20000"/>
                </a:spcBef>
                <a:spcAft>
                  <a:spcPct val="0"/>
                </a:spcAft>
                <a:buClr>
                  <a:srgbClr val="FF3300"/>
                </a:buClr>
                <a:buSzPct val="60000"/>
                <a:buFont typeface="Wingdings" pitchFamily="2" charset="2"/>
                <a:buNone/>
              </a:pPr>
              <a:r>
                <a:rPr kumimoji="1" lang="zh-CN" altLang="en-US" sz="1400" b="1">
                  <a:solidFill>
                    <a:srgbClr val="000000"/>
                  </a:solidFill>
                </a:rPr>
                <a:t>页在内存？</a:t>
              </a:r>
            </a:p>
          </p:txBody>
        </p:sp>
        <p:sp>
          <p:nvSpPr>
            <p:cNvPr id="274446" name="AutoShape 13"/>
            <p:cNvSpPr>
              <a:spLocks noChangeArrowheads="1"/>
            </p:cNvSpPr>
            <p:nvPr/>
          </p:nvSpPr>
          <p:spPr bwMode="auto">
            <a:xfrm>
              <a:off x="3320" y="2504"/>
              <a:ext cx="1000" cy="152"/>
            </a:xfrm>
            <a:prstGeom prst="flowChartProcess">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20000"/>
                </a:spcBef>
                <a:spcAft>
                  <a:spcPct val="0"/>
                </a:spcAft>
                <a:buClr>
                  <a:srgbClr val="FF3300"/>
                </a:buClr>
                <a:buSzPct val="60000"/>
                <a:buFont typeface="Wingdings" pitchFamily="2" charset="2"/>
                <a:buNone/>
              </a:pPr>
              <a:r>
                <a:rPr kumimoji="1" lang="zh-CN" altLang="en-US" sz="1400" b="1">
                  <a:solidFill>
                    <a:srgbClr val="000000"/>
                  </a:solidFill>
                </a:rPr>
                <a:t>修改快表</a:t>
              </a:r>
            </a:p>
          </p:txBody>
        </p:sp>
        <p:sp>
          <p:nvSpPr>
            <p:cNvPr id="274447" name="AutoShape 14"/>
            <p:cNvSpPr>
              <a:spLocks noChangeArrowheads="1"/>
            </p:cNvSpPr>
            <p:nvPr/>
          </p:nvSpPr>
          <p:spPr bwMode="auto">
            <a:xfrm>
              <a:off x="3224" y="2832"/>
              <a:ext cx="1128" cy="168"/>
            </a:xfrm>
            <a:prstGeom prst="flowChartProcess">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20000"/>
                </a:spcBef>
                <a:spcAft>
                  <a:spcPct val="0"/>
                </a:spcAft>
                <a:buClr>
                  <a:srgbClr val="FF3300"/>
                </a:buClr>
                <a:buSzPct val="60000"/>
                <a:buFont typeface="Wingdings" pitchFamily="2" charset="2"/>
                <a:buNone/>
              </a:pPr>
              <a:r>
                <a:rPr kumimoji="1" lang="zh-CN" altLang="en-US" sz="1400" b="1">
                  <a:solidFill>
                    <a:srgbClr val="000000"/>
                  </a:solidFill>
                </a:rPr>
                <a:t>修改访问位和修改位</a:t>
              </a:r>
            </a:p>
          </p:txBody>
        </p:sp>
        <p:sp>
          <p:nvSpPr>
            <p:cNvPr id="274448" name="AutoShape 15"/>
            <p:cNvSpPr>
              <a:spLocks noChangeArrowheads="1"/>
            </p:cNvSpPr>
            <p:nvPr/>
          </p:nvSpPr>
          <p:spPr bwMode="auto">
            <a:xfrm>
              <a:off x="3304" y="3136"/>
              <a:ext cx="1000" cy="152"/>
            </a:xfrm>
            <a:prstGeom prst="flowChartProcess">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20000"/>
                </a:spcBef>
                <a:spcAft>
                  <a:spcPct val="0"/>
                </a:spcAft>
                <a:buClr>
                  <a:srgbClr val="FF3300"/>
                </a:buClr>
                <a:buSzPct val="60000"/>
                <a:buFont typeface="Wingdings" pitchFamily="2" charset="2"/>
                <a:buNone/>
              </a:pPr>
              <a:r>
                <a:rPr kumimoji="1" lang="zh-CN" altLang="en-US" sz="1400" b="1">
                  <a:solidFill>
                    <a:srgbClr val="000000"/>
                  </a:solidFill>
                </a:rPr>
                <a:t>形成物理地址</a:t>
              </a:r>
            </a:p>
          </p:txBody>
        </p:sp>
        <p:sp>
          <p:nvSpPr>
            <p:cNvPr id="274449" name="AutoShape 16"/>
            <p:cNvSpPr>
              <a:spLocks noChangeArrowheads="1"/>
            </p:cNvSpPr>
            <p:nvPr/>
          </p:nvSpPr>
          <p:spPr bwMode="auto">
            <a:xfrm>
              <a:off x="3360" y="3448"/>
              <a:ext cx="880" cy="208"/>
            </a:xfrm>
            <a:prstGeom prst="flowChartAlternateProcess">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20000"/>
                </a:spcBef>
                <a:spcAft>
                  <a:spcPct val="0"/>
                </a:spcAft>
                <a:buClr>
                  <a:srgbClr val="FF3300"/>
                </a:buClr>
                <a:buSzPct val="60000"/>
                <a:buFont typeface="Wingdings" pitchFamily="2" charset="2"/>
                <a:buNone/>
              </a:pPr>
              <a:r>
                <a:rPr kumimoji="1" lang="zh-CN" altLang="en-US" sz="1400" b="1">
                  <a:solidFill>
                    <a:srgbClr val="000000"/>
                  </a:solidFill>
                </a:rPr>
                <a:t>地址变换结束</a:t>
              </a:r>
            </a:p>
          </p:txBody>
        </p:sp>
        <p:sp>
          <p:nvSpPr>
            <p:cNvPr id="274450" name="AutoShape 17"/>
            <p:cNvSpPr>
              <a:spLocks noChangeArrowheads="1"/>
            </p:cNvSpPr>
            <p:nvPr/>
          </p:nvSpPr>
          <p:spPr bwMode="auto">
            <a:xfrm>
              <a:off x="856" y="528"/>
              <a:ext cx="1048" cy="176"/>
            </a:xfrm>
            <a:prstGeom prst="flowChartProcess">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20000"/>
                </a:spcBef>
                <a:spcAft>
                  <a:spcPct val="0"/>
                </a:spcAft>
                <a:buClr>
                  <a:srgbClr val="FF3300"/>
                </a:buClr>
                <a:buSzPct val="60000"/>
                <a:buFont typeface="Wingdings" pitchFamily="2" charset="2"/>
                <a:buNone/>
              </a:pPr>
              <a:r>
                <a:rPr kumimoji="1" lang="zh-CN" altLang="en-US" sz="1400" b="1" dirty="0">
                  <a:solidFill>
                    <a:srgbClr val="000000"/>
                  </a:solidFill>
                </a:rPr>
                <a:t>保留</a:t>
              </a:r>
              <a:r>
                <a:rPr kumimoji="1" lang="en-US" altLang="zh-CN" sz="1400" b="1" dirty="0">
                  <a:solidFill>
                    <a:srgbClr val="000000"/>
                  </a:solidFill>
                </a:rPr>
                <a:t>CPU</a:t>
              </a:r>
              <a:r>
                <a:rPr kumimoji="1" lang="zh-CN" altLang="en-US" sz="1400" b="1" dirty="0">
                  <a:solidFill>
                    <a:srgbClr val="000000"/>
                  </a:solidFill>
                </a:rPr>
                <a:t>现场</a:t>
              </a:r>
            </a:p>
          </p:txBody>
        </p:sp>
        <p:sp>
          <p:nvSpPr>
            <p:cNvPr id="274451" name="AutoShape 18"/>
            <p:cNvSpPr>
              <a:spLocks noChangeArrowheads="1"/>
            </p:cNvSpPr>
            <p:nvPr/>
          </p:nvSpPr>
          <p:spPr bwMode="auto">
            <a:xfrm>
              <a:off x="856" y="824"/>
              <a:ext cx="1048" cy="176"/>
            </a:xfrm>
            <a:prstGeom prst="flowChartProcess">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20000"/>
                </a:spcBef>
                <a:spcAft>
                  <a:spcPct val="0"/>
                </a:spcAft>
                <a:buClr>
                  <a:srgbClr val="FF3300"/>
                </a:buClr>
                <a:buSzPct val="60000"/>
                <a:buFont typeface="Wingdings" pitchFamily="2" charset="2"/>
                <a:buNone/>
              </a:pPr>
              <a:r>
                <a:rPr kumimoji="1" lang="zh-CN" altLang="en-US" sz="1400" b="1">
                  <a:solidFill>
                    <a:srgbClr val="000000"/>
                  </a:solidFill>
                </a:rPr>
                <a:t>从外存中找到缺页</a:t>
              </a:r>
            </a:p>
          </p:txBody>
        </p:sp>
        <p:sp>
          <p:nvSpPr>
            <p:cNvPr id="274452" name="AutoShape 19"/>
            <p:cNvSpPr>
              <a:spLocks noChangeArrowheads="1"/>
            </p:cNvSpPr>
            <p:nvPr/>
          </p:nvSpPr>
          <p:spPr bwMode="auto">
            <a:xfrm>
              <a:off x="680" y="1128"/>
              <a:ext cx="1408" cy="320"/>
            </a:xfrm>
            <a:prstGeom prst="flowChartDecision">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20000"/>
                </a:spcBef>
                <a:spcAft>
                  <a:spcPct val="0"/>
                </a:spcAft>
                <a:buClr>
                  <a:srgbClr val="FF3300"/>
                </a:buClr>
                <a:buSzPct val="60000"/>
                <a:buFont typeface="Wingdings" pitchFamily="2" charset="2"/>
                <a:buNone/>
              </a:pPr>
              <a:r>
                <a:rPr kumimoji="1" lang="zh-CN" altLang="en-US" sz="1400" b="1">
                  <a:solidFill>
                    <a:srgbClr val="000000"/>
                  </a:solidFill>
                </a:rPr>
                <a:t>内存满否？</a:t>
              </a:r>
            </a:p>
          </p:txBody>
        </p:sp>
        <p:sp>
          <p:nvSpPr>
            <p:cNvPr id="274453" name="AutoShape 20"/>
            <p:cNvSpPr>
              <a:spLocks noChangeArrowheads="1"/>
            </p:cNvSpPr>
            <p:nvPr/>
          </p:nvSpPr>
          <p:spPr bwMode="auto">
            <a:xfrm>
              <a:off x="856" y="1584"/>
              <a:ext cx="1048" cy="176"/>
            </a:xfrm>
            <a:prstGeom prst="flowChartProcess">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20000"/>
                </a:spcBef>
                <a:spcAft>
                  <a:spcPct val="0"/>
                </a:spcAft>
                <a:buClr>
                  <a:srgbClr val="FF3300"/>
                </a:buClr>
                <a:buSzPct val="60000"/>
                <a:buFont typeface="Wingdings" pitchFamily="2" charset="2"/>
                <a:buNone/>
              </a:pPr>
              <a:r>
                <a:rPr kumimoji="1" lang="zh-CN" altLang="en-US" sz="1400" b="1">
                  <a:solidFill>
                    <a:srgbClr val="000000"/>
                  </a:solidFill>
                </a:rPr>
                <a:t>选择一页换出</a:t>
              </a:r>
            </a:p>
          </p:txBody>
        </p:sp>
        <p:sp>
          <p:nvSpPr>
            <p:cNvPr id="274454" name="AutoShape 21"/>
            <p:cNvSpPr>
              <a:spLocks noChangeArrowheads="1"/>
            </p:cNvSpPr>
            <p:nvPr/>
          </p:nvSpPr>
          <p:spPr bwMode="auto">
            <a:xfrm>
              <a:off x="664" y="1888"/>
              <a:ext cx="1408" cy="320"/>
            </a:xfrm>
            <a:prstGeom prst="flowChartDecision">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20000"/>
                </a:spcBef>
                <a:spcAft>
                  <a:spcPct val="0"/>
                </a:spcAft>
                <a:buClr>
                  <a:srgbClr val="FF3300"/>
                </a:buClr>
                <a:buSzPct val="60000"/>
                <a:buFont typeface="Wingdings" pitchFamily="2" charset="2"/>
                <a:buNone/>
              </a:pPr>
              <a:endParaRPr kumimoji="1" lang="zh-CN" altLang="zh-CN" sz="1400" b="1">
                <a:solidFill>
                  <a:srgbClr val="000000"/>
                </a:solidFill>
              </a:endParaRPr>
            </a:p>
          </p:txBody>
        </p:sp>
        <p:sp>
          <p:nvSpPr>
            <p:cNvPr id="274455" name="Text Box 22"/>
            <p:cNvSpPr txBox="1">
              <a:spLocks noChangeArrowheads="1"/>
            </p:cNvSpPr>
            <p:nvPr/>
          </p:nvSpPr>
          <p:spPr bwMode="auto">
            <a:xfrm>
              <a:off x="904" y="1952"/>
              <a:ext cx="992" cy="192"/>
            </a:xfrm>
            <a:prstGeom prst="rect">
              <a:avLst/>
            </a:prstGeom>
            <a:no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1400" b="1" dirty="0">
                  <a:solidFill>
                    <a:srgbClr val="000000"/>
                  </a:solidFill>
                </a:rPr>
                <a:t>该页被修改否？</a:t>
              </a:r>
            </a:p>
          </p:txBody>
        </p:sp>
        <p:sp>
          <p:nvSpPr>
            <p:cNvPr id="274456" name="AutoShape 23"/>
            <p:cNvSpPr>
              <a:spLocks noChangeArrowheads="1"/>
            </p:cNvSpPr>
            <p:nvPr/>
          </p:nvSpPr>
          <p:spPr bwMode="auto">
            <a:xfrm>
              <a:off x="840" y="2328"/>
              <a:ext cx="1048" cy="176"/>
            </a:xfrm>
            <a:prstGeom prst="flowChartProcess">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20000"/>
                </a:spcBef>
                <a:spcAft>
                  <a:spcPct val="0"/>
                </a:spcAft>
                <a:buClr>
                  <a:srgbClr val="FF3300"/>
                </a:buClr>
                <a:buSzPct val="60000"/>
                <a:buFont typeface="Wingdings" pitchFamily="2" charset="2"/>
                <a:buNone/>
              </a:pPr>
              <a:r>
                <a:rPr kumimoji="1" lang="zh-CN" altLang="en-US" sz="1400" b="1">
                  <a:solidFill>
                    <a:srgbClr val="000000"/>
                  </a:solidFill>
                </a:rPr>
                <a:t>将该页写回外存</a:t>
              </a:r>
            </a:p>
          </p:txBody>
        </p:sp>
        <p:sp>
          <p:nvSpPr>
            <p:cNvPr id="274457" name="AutoShape 24"/>
            <p:cNvSpPr>
              <a:spLocks noChangeArrowheads="1"/>
            </p:cNvSpPr>
            <p:nvPr/>
          </p:nvSpPr>
          <p:spPr bwMode="auto">
            <a:xfrm>
              <a:off x="616" y="2688"/>
              <a:ext cx="1408" cy="176"/>
            </a:xfrm>
            <a:prstGeom prst="flowChartProcess">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20000"/>
                </a:spcBef>
                <a:spcAft>
                  <a:spcPct val="0"/>
                </a:spcAft>
                <a:buClr>
                  <a:srgbClr val="FF3300"/>
                </a:buClr>
                <a:buSzPct val="60000"/>
                <a:buFont typeface="Wingdings" pitchFamily="2" charset="2"/>
                <a:buNone/>
              </a:pPr>
              <a:r>
                <a:rPr kumimoji="1" lang="en-US" altLang="zh-CN" sz="1400" b="1">
                  <a:solidFill>
                    <a:srgbClr val="000000"/>
                  </a:solidFill>
                </a:rPr>
                <a:t>OS</a:t>
              </a:r>
              <a:r>
                <a:rPr kumimoji="1" lang="zh-CN" altLang="en-US" sz="1400" b="1">
                  <a:solidFill>
                    <a:srgbClr val="000000"/>
                  </a:solidFill>
                </a:rPr>
                <a:t>命令</a:t>
              </a:r>
              <a:r>
                <a:rPr kumimoji="1" lang="en-US" altLang="zh-CN" sz="1400" b="1">
                  <a:solidFill>
                    <a:srgbClr val="000000"/>
                  </a:solidFill>
                </a:rPr>
                <a:t>CPU</a:t>
              </a:r>
              <a:r>
                <a:rPr kumimoji="1" lang="zh-CN" altLang="en-US" sz="1400" b="1">
                  <a:solidFill>
                    <a:srgbClr val="000000"/>
                  </a:solidFill>
                </a:rPr>
                <a:t>从外存读缺页</a:t>
              </a:r>
            </a:p>
          </p:txBody>
        </p:sp>
        <p:sp>
          <p:nvSpPr>
            <p:cNvPr id="274458" name="AutoShape 25"/>
            <p:cNvSpPr>
              <a:spLocks noChangeArrowheads="1"/>
            </p:cNvSpPr>
            <p:nvPr/>
          </p:nvSpPr>
          <p:spPr bwMode="auto">
            <a:xfrm>
              <a:off x="848" y="3000"/>
              <a:ext cx="1048" cy="176"/>
            </a:xfrm>
            <a:prstGeom prst="flowChartProcess">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20000"/>
                </a:spcBef>
                <a:spcAft>
                  <a:spcPct val="0"/>
                </a:spcAft>
                <a:buClr>
                  <a:srgbClr val="FF3300"/>
                </a:buClr>
                <a:buSzPct val="60000"/>
                <a:buFont typeface="Wingdings" pitchFamily="2" charset="2"/>
                <a:buNone/>
              </a:pPr>
              <a:r>
                <a:rPr kumimoji="1" lang="zh-CN" altLang="en-US" sz="1400" b="1">
                  <a:solidFill>
                    <a:srgbClr val="000000"/>
                  </a:solidFill>
                </a:rPr>
                <a:t>启动</a:t>
              </a:r>
              <a:r>
                <a:rPr kumimoji="1" lang="en-US" altLang="zh-CN" sz="1400" b="1">
                  <a:solidFill>
                    <a:srgbClr val="000000"/>
                  </a:solidFill>
                </a:rPr>
                <a:t>I/O</a:t>
              </a:r>
              <a:r>
                <a:rPr kumimoji="1" lang="zh-CN" altLang="en-US" sz="1400" b="1">
                  <a:solidFill>
                    <a:srgbClr val="000000"/>
                  </a:solidFill>
                </a:rPr>
                <a:t>硬件</a:t>
              </a:r>
            </a:p>
          </p:txBody>
        </p:sp>
        <p:sp>
          <p:nvSpPr>
            <p:cNvPr id="274459" name="AutoShape 26"/>
            <p:cNvSpPr>
              <a:spLocks noChangeArrowheads="1"/>
            </p:cNvSpPr>
            <p:nvPr/>
          </p:nvSpPr>
          <p:spPr bwMode="auto">
            <a:xfrm>
              <a:off x="680" y="3304"/>
              <a:ext cx="1408" cy="176"/>
            </a:xfrm>
            <a:prstGeom prst="flowChartProcess">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20000"/>
                </a:spcBef>
                <a:spcAft>
                  <a:spcPct val="0"/>
                </a:spcAft>
                <a:buClr>
                  <a:srgbClr val="FF3300"/>
                </a:buClr>
                <a:buSzPct val="60000"/>
                <a:buFont typeface="Wingdings" pitchFamily="2" charset="2"/>
                <a:buNone/>
              </a:pPr>
              <a:r>
                <a:rPr kumimoji="1" lang="zh-CN" altLang="en-US" sz="1400" b="1">
                  <a:solidFill>
                    <a:srgbClr val="000000"/>
                  </a:solidFill>
                </a:rPr>
                <a:t>将一页从外存读入内存</a:t>
              </a:r>
            </a:p>
          </p:txBody>
        </p:sp>
        <p:sp>
          <p:nvSpPr>
            <p:cNvPr id="274460" name="AutoShape 27"/>
            <p:cNvSpPr>
              <a:spLocks noChangeArrowheads="1"/>
            </p:cNvSpPr>
            <p:nvPr/>
          </p:nvSpPr>
          <p:spPr bwMode="auto">
            <a:xfrm>
              <a:off x="848" y="3600"/>
              <a:ext cx="1048" cy="176"/>
            </a:xfrm>
            <a:prstGeom prst="flowChartProcess">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20000"/>
                </a:spcBef>
                <a:spcAft>
                  <a:spcPct val="0"/>
                </a:spcAft>
                <a:buClr>
                  <a:srgbClr val="FF3300"/>
                </a:buClr>
                <a:buSzPct val="60000"/>
                <a:buFont typeface="Wingdings" pitchFamily="2" charset="2"/>
                <a:buNone/>
              </a:pPr>
              <a:r>
                <a:rPr kumimoji="1" lang="zh-CN" altLang="en-US" sz="1400" b="1">
                  <a:solidFill>
                    <a:srgbClr val="000000"/>
                  </a:solidFill>
                </a:rPr>
                <a:t>修改页表</a:t>
              </a:r>
            </a:p>
          </p:txBody>
        </p:sp>
        <p:sp>
          <p:nvSpPr>
            <p:cNvPr id="274461" name="Text Box 28"/>
            <p:cNvSpPr txBox="1">
              <a:spLocks noChangeArrowheads="1"/>
            </p:cNvSpPr>
            <p:nvPr/>
          </p:nvSpPr>
          <p:spPr bwMode="auto">
            <a:xfrm>
              <a:off x="832" y="232"/>
              <a:ext cx="1064" cy="134"/>
            </a:xfrm>
            <a:prstGeom prst="rect">
              <a:avLst/>
            </a:prstGeom>
            <a:no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1400" b="1">
                  <a:solidFill>
                    <a:srgbClr val="000000"/>
                  </a:solidFill>
                </a:rPr>
                <a:t>缺页中断处理</a:t>
              </a:r>
            </a:p>
          </p:txBody>
        </p:sp>
        <p:sp>
          <p:nvSpPr>
            <p:cNvPr id="274462" name="Text Box 29"/>
            <p:cNvSpPr txBox="1">
              <a:spLocks noChangeArrowheads="1"/>
            </p:cNvSpPr>
            <p:nvPr/>
          </p:nvSpPr>
          <p:spPr bwMode="auto">
            <a:xfrm>
              <a:off x="2296" y="2008"/>
              <a:ext cx="768" cy="295"/>
            </a:xfrm>
            <a:prstGeom prst="rect">
              <a:avLst/>
            </a:prstGeom>
            <a:no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20000"/>
                </a:spcBef>
                <a:spcAft>
                  <a:spcPct val="0"/>
                </a:spcAft>
                <a:buClr>
                  <a:srgbClr val="FF3300"/>
                </a:buClr>
                <a:buSzPct val="60000"/>
                <a:buFont typeface="Wingdings" pitchFamily="2" charset="2"/>
                <a:buNone/>
              </a:pPr>
              <a:r>
                <a:rPr lang="zh-CN" altLang="en-US" sz="1400" b="1">
                  <a:solidFill>
                    <a:srgbClr val="000000"/>
                  </a:solidFill>
                </a:rPr>
                <a:t>产生缺页中</a:t>
              </a:r>
            </a:p>
            <a:p>
              <a:pPr algn="ctr" eaLnBrk="1" fontAlgn="base" hangingPunct="1">
                <a:spcBef>
                  <a:spcPct val="20000"/>
                </a:spcBef>
                <a:spcAft>
                  <a:spcPct val="0"/>
                </a:spcAft>
                <a:buClr>
                  <a:srgbClr val="FF3300"/>
                </a:buClr>
                <a:buSzPct val="60000"/>
                <a:buFont typeface="Wingdings" pitchFamily="2" charset="2"/>
                <a:buNone/>
              </a:pPr>
              <a:r>
                <a:rPr lang="zh-CN" altLang="en-US" sz="1400" b="1">
                  <a:solidFill>
                    <a:srgbClr val="000000"/>
                  </a:solidFill>
                </a:rPr>
                <a:t>断请求调页</a:t>
              </a:r>
            </a:p>
          </p:txBody>
        </p:sp>
        <p:sp>
          <p:nvSpPr>
            <p:cNvPr id="274463" name="Line 30"/>
            <p:cNvSpPr>
              <a:spLocks noChangeShapeType="1"/>
            </p:cNvSpPr>
            <p:nvPr/>
          </p:nvSpPr>
          <p:spPr bwMode="auto">
            <a:xfrm flipH="1">
              <a:off x="2320" y="2160"/>
              <a:ext cx="768" cy="0"/>
            </a:xfrm>
            <a:prstGeom prst="line">
              <a:avLst/>
            </a:prstGeom>
            <a:grp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4464" name="Line 31"/>
            <p:cNvSpPr>
              <a:spLocks noChangeShapeType="1"/>
            </p:cNvSpPr>
            <p:nvPr/>
          </p:nvSpPr>
          <p:spPr bwMode="auto">
            <a:xfrm flipV="1">
              <a:off x="2320" y="392"/>
              <a:ext cx="0" cy="1776"/>
            </a:xfrm>
            <a:prstGeom prst="line">
              <a:avLst/>
            </a:prstGeom>
            <a:grp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4465" name="Line 32"/>
            <p:cNvSpPr>
              <a:spLocks noChangeShapeType="1"/>
            </p:cNvSpPr>
            <p:nvPr/>
          </p:nvSpPr>
          <p:spPr bwMode="auto">
            <a:xfrm flipH="1">
              <a:off x="1408" y="400"/>
              <a:ext cx="912" cy="0"/>
            </a:xfrm>
            <a:prstGeom prst="line">
              <a:avLst/>
            </a:prstGeom>
            <a:grp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4466" name="Line 33"/>
            <p:cNvSpPr>
              <a:spLocks noChangeShapeType="1"/>
            </p:cNvSpPr>
            <p:nvPr/>
          </p:nvSpPr>
          <p:spPr bwMode="auto">
            <a:xfrm>
              <a:off x="1408" y="400"/>
              <a:ext cx="0" cy="128"/>
            </a:xfrm>
            <a:prstGeom prst="line">
              <a:avLst/>
            </a:prstGeom>
            <a:grpFill/>
            <a:ln w="19050">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4467" name="Line 34"/>
            <p:cNvSpPr>
              <a:spLocks noChangeShapeType="1"/>
            </p:cNvSpPr>
            <p:nvPr/>
          </p:nvSpPr>
          <p:spPr bwMode="auto">
            <a:xfrm>
              <a:off x="2064" y="1288"/>
              <a:ext cx="160" cy="0"/>
            </a:xfrm>
            <a:prstGeom prst="line">
              <a:avLst/>
            </a:prstGeom>
            <a:grp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4468" name="Line 35"/>
            <p:cNvSpPr>
              <a:spLocks noChangeShapeType="1"/>
            </p:cNvSpPr>
            <p:nvPr/>
          </p:nvSpPr>
          <p:spPr bwMode="auto">
            <a:xfrm>
              <a:off x="2224" y="1288"/>
              <a:ext cx="0" cy="1336"/>
            </a:xfrm>
            <a:prstGeom prst="line">
              <a:avLst/>
            </a:prstGeom>
            <a:grp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4469" name="Line 36"/>
            <p:cNvSpPr>
              <a:spLocks noChangeShapeType="1"/>
            </p:cNvSpPr>
            <p:nvPr/>
          </p:nvSpPr>
          <p:spPr bwMode="auto">
            <a:xfrm flipH="1">
              <a:off x="1384" y="2616"/>
              <a:ext cx="840" cy="0"/>
            </a:xfrm>
            <a:prstGeom prst="line">
              <a:avLst/>
            </a:prstGeom>
            <a:grpFill/>
            <a:ln w="19050">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4470" name="Line 37"/>
            <p:cNvSpPr>
              <a:spLocks noChangeShapeType="1"/>
            </p:cNvSpPr>
            <p:nvPr/>
          </p:nvSpPr>
          <p:spPr bwMode="auto">
            <a:xfrm>
              <a:off x="1384" y="712"/>
              <a:ext cx="0" cy="112"/>
            </a:xfrm>
            <a:prstGeom prst="line">
              <a:avLst/>
            </a:prstGeom>
            <a:grpFill/>
            <a:ln w="19050">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4471" name="Line 38"/>
            <p:cNvSpPr>
              <a:spLocks noChangeShapeType="1"/>
            </p:cNvSpPr>
            <p:nvPr/>
          </p:nvSpPr>
          <p:spPr bwMode="auto">
            <a:xfrm>
              <a:off x="1384" y="1008"/>
              <a:ext cx="0" cy="104"/>
            </a:xfrm>
            <a:prstGeom prst="line">
              <a:avLst/>
            </a:prstGeom>
            <a:grpFill/>
            <a:ln w="19050">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4472" name="Line 39"/>
            <p:cNvSpPr>
              <a:spLocks noChangeShapeType="1"/>
            </p:cNvSpPr>
            <p:nvPr/>
          </p:nvSpPr>
          <p:spPr bwMode="auto">
            <a:xfrm>
              <a:off x="1384" y="1448"/>
              <a:ext cx="0" cy="136"/>
            </a:xfrm>
            <a:prstGeom prst="line">
              <a:avLst/>
            </a:prstGeom>
            <a:grpFill/>
            <a:ln w="19050">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4473" name="Line 40"/>
            <p:cNvSpPr>
              <a:spLocks noChangeShapeType="1"/>
            </p:cNvSpPr>
            <p:nvPr/>
          </p:nvSpPr>
          <p:spPr bwMode="auto">
            <a:xfrm>
              <a:off x="1376" y="1760"/>
              <a:ext cx="0" cy="128"/>
            </a:xfrm>
            <a:prstGeom prst="line">
              <a:avLst/>
            </a:prstGeom>
            <a:grpFill/>
            <a:ln w="19050">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4474" name="Line 41"/>
            <p:cNvSpPr>
              <a:spLocks noChangeShapeType="1"/>
            </p:cNvSpPr>
            <p:nvPr/>
          </p:nvSpPr>
          <p:spPr bwMode="auto">
            <a:xfrm>
              <a:off x="1368" y="2216"/>
              <a:ext cx="0" cy="112"/>
            </a:xfrm>
            <a:prstGeom prst="line">
              <a:avLst/>
            </a:prstGeom>
            <a:grpFill/>
            <a:ln w="19050">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4475" name="Line 42"/>
            <p:cNvSpPr>
              <a:spLocks noChangeShapeType="1"/>
            </p:cNvSpPr>
            <p:nvPr/>
          </p:nvSpPr>
          <p:spPr bwMode="auto">
            <a:xfrm>
              <a:off x="1352" y="2504"/>
              <a:ext cx="0" cy="184"/>
            </a:xfrm>
            <a:prstGeom prst="line">
              <a:avLst/>
            </a:prstGeom>
            <a:grpFill/>
            <a:ln w="19050">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4476" name="Line 43"/>
            <p:cNvSpPr>
              <a:spLocks noChangeShapeType="1"/>
            </p:cNvSpPr>
            <p:nvPr/>
          </p:nvSpPr>
          <p:spPr bwMode="auto">
            <a:xfrm flipH="1">
              <a:off x="464" y="2048"/>
              <a:ext cx="184" cy="0"/>
            </a:xfrm>
            <a:prstGeom prst="line">
              <a:avLst/>
            </a:prstGeom>
            <a:grp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4477" name="Line 44"/>
            <p:cNvSpPr>
              <a:spLocks noChangeShapeType="1"/>
            </p:cNvSpPr>
            <p:nvPr/>
          </p:nvSpPr>
          <p:spPr bwMode="auto">
            <a:xfrm>
              <a:off x="464" y="2048"/>
              <a:ext cx="0" cy="560"/>
            </a:xfrm>
            <a:prstGeom prst="line">
              <a:avLst/>
            </a:prstGeom>
            <a:grp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4478" name="Line 45"/>
            <p:cNvSpPr>
              <a:spLocks noChangeShapeType="1"/>
            </p:cNvSpPr>
            <p:nvPr/>
          </p:nvSpPr>
          <p:spPr bwMode="auto">
            <a:xfrm>
              <a:off x="464" y="2608"/>
              <a:ext cx="856" cy="0"/>
            </a:xfrm>
            <a:prstGeom prst="line">
              <a:avLst/>
            </a:prstGeom>
            <a:grpFill/>
            <a:ln w="19050">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4479" name="Line 46"/>
            <p:cNvSpPr>
              <a:spLocks noChangeShapeType="1"/>
            </p:cNvSpPr>
            <p:nvPr/>
          </p:nvSpPr>
          <p:spPr bwMode="auto">
            <a:xfrm>
              <a:off x="1328" y="2864"/>
              <a:ext cx="0" cy="136"/>
            </a:xfrm>
            <a:prstGeom prst="line">
              <a:avLst/>
            </a:prstGeom>
            <a:grpFill/>
            <a:ln w="19050">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4480" name="Line 47"/>
            <p:cNvSpPr>
              <a:spLocks noChangeShapeType="1"/>
            </p:cNvSpPr>
            <p:nvPr/>
          </p:nvSpPr>
          <p:spPr bwMode="auto">
            <a:xfrm>
              <a:off x="1320" y="3176"/>
              <a:ext cx="0" cy="128"/>
            </a:xfrm>
            <a:prstGeom prst="line">
              <a:avLst/>
            </a:prstGeom>
            <a:grpFill/>
            <a:ln w="19050">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4481" name="Line 48"/>
            <p:cNvSpPr>
              <a:spLocks noChangeShapeType="1"/>
            </p:cNvSpPr>
            <p:nvPr/>
          </p:nvSpPr>
          <p:spPr bwMode="auto">
            <a:xfrm>
              <a:off x="1320" y="3480"/>
              <a:ext cx="0" cy="120"/>
            </a:xfrm>
            <a:prstGeom prst="line">
              <a:avLst/>
            </a:prstGeom>
            <a:grpFill/>
            <a:ln w="19050">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4482" name="Line 49"/>
            <p:cNvSpPr>
              <a:spLocks noChangeShapeType="1"/>
            </p:cNvSpPr>
            <p:nvPr/>
          </p:nvSpPr>
          <p:spPr bwMode="auto">
            <a:xfrm>
              <a:off x="1320" y="3776"/>
              <a:ext cx="0" cy="152"/>
            </a:xfrm>
            <a:prstGeom prst="line">
              <a:avLst/>
            </a:prstGeom>
            <a:grp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4483" name="Line 50"/>
            <p:cNvSpPr>
              <a:spLocks noChangeShapeType="1"/>
            </p:cNvSpPr>
            <p:nvPr/>
          </p:nvSpPr>
          <p:spPr bwMode="auto">
            <a:xfrm>
              <a:off x="1320" y="3936"/>
              <a:ext cx="3552" cy="0"/>
            </a:xfrm>
            <a:prstGeom prst="line">
              <a:avLst/>
            </a:prstGeom>
            <a:grp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4484" name="Line 51"/>
            <p:cNvSpPr>
              <a:spLocks noChangeShapeType="1"/>
            </p:cNvSpPr>
            <p:nvPr/>
          </p:nvSpPr>
          <p:spPr bwMode="auto">
            <a:xfrm>
              <a:off x="3784" y="320"/>
              <a:ext cx="0" cy="104"/>
            </a:xfrm>
            <a:prstGeom prst="line">
              <a:avLst/>
            </a:prstGeom>
            <a:grpFill/>
            <a:ln w="19050">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4485" name="Line 52"/>
            <p:cNvSpPr>
              <a:spLocks noChangeShapeType="1"/>
            </p:cNvSpPr>
            <p:nvPr/>
          </p:nvSpPr>
          <p:spPr bwMode="auto">
            <a:xfrm>
              <a:off x="3256" y="216"/>
              <a:ext cx="288" cy="0"/>
            </a:xfrm>
            <a:prstGeom prst="line">
              <a:avLst/>
            </a:prstGeom>
            <a:grpFill/>
            <a:ln w="19050">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4486" name="Line 53"/>
            <p:cNvSpPr>
              <a:spLocks noChangeShapeType="1"/>
            </p:cNvSpPr>
            <p:nvPr/>
          </p:nvSpPr>
          <p:spPr bwMode="auto">
            <a:xfrm>
              <a:off x="4520" y="592"/>
              <a:ext cx="224" cy="0"/>
            </a:xfrm>
            <a:prstGeom prst="line">
              <a:avLst/>
            </a:prstGeom>
            <a:grpFill/>
            <a:ln w="19050">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4487" name="Line 54"/>
            <p:cNvSpPr>
              <a:spLocks noChangeShapeType="1"/>
            </p:cNvSpPr>
            <p:nvPr/>
          </p:nvSpPr>
          <p:spPr bwMode="auto">
            <a:xfrm>
              <a:off x="3792" y="760"/>
              <a:ext cx="0" cy="136"/>
            </a:xfrm>
            <a:prstGeom prst="line">
              <a:avLst/>
            </a:prstGeom>
            <a:grpFill/>
            <a:ln w="19050">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4488" name="Line 55"/>
            <p:cNvSpPr>
              <a:spLocks noChangeShapeType="1"/>
            </p:cNvSpPr>
            <p:nvPr/>
          </p:nvSpPr>
          <p:spPr bwMode="auto">
            <a:xfrm>
              <a:off x="3784" y="1104"/>
              <a:ext cx="0" cy="112"/>
            </a:xfrm>
            <a:prstGeom prst="line">
              <a:avLst/>
            </a:prstGeom>
            <a:grpFill/>
            <a:ln w="19050">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4489" name="Line 56"/>
            <p:cNvSpPr>
              <a:spLocks noChangeShapeType="1"/>
            </p:cNvSpPr>
            <p:nvPr/>
          </p:nvSpPr>
          <p:spPr bwMode="auto">
            <a:xfrm>
              <a:off x="3784" y="1552"/>
              <a:ext cx="0" cy="168"/>
            </a:xfrm>
            <a:prstGeom prst="line">
              <a:avLst/>
            </a:prstGeom>
            <a:grpFill/>
            <a:ln w="19050">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4490" name="Line 57"/>
            <p:cNvSpPr>
              <a:spLocks noChangeShapeType="1"/>
            </p:cNvSpPr>
            <p:nvPr/>
          </p:nvSpPr>
          <p:spPr bwMode="auto">
            <a:xfrm>
              <a:off x="3792" y="1880"/>
              <a:ext cx="0" cy="128"/>
            </a:xfrm>
            <a:prstGeom prst="line">
              <a:avLst/>
            </a:prstGeom>
            <a:grpFill/>
            <a:ln w="19050">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4491" name="Line 58"/>
            <p:cNvSpPr>
              <a:spLocks noChangeShapeType="1"/>
            </p:cNvSpPr>
            <p:nvPr/>
          </p:nvSpPr>
          <p:spPr bwMode="auto">
            <a:xfrm>
              <a:off x="3800" y="2320"/>
              <a:ext cx="0" cy="176"/>
            </a:xfrm>
            <a:prstGeom prst="line">
              <a:avLst/>
            </a:prstGeom>
            <a:grpFill/>
            <a:ln w="19050">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4492" name="Line 59"/>
            <p:cNvSpPr>
              <a:spLocks noChangeShapeType="1"/>
            </p:cNvSpPr>
            <p:nvPr/>
          </p:nvSpPr>
          <p:spPr bwMode="auto">
            <a:xfrm>
              <a:off x="3792" y="2664"/>
              <a:ext cx="0" cy="168"/>
            </a:xfrm>
            <a:prstGeom prst="line">
              <a:avLst/>
            </a:prstGeom>
            <a:grpFill/>
            <a:ln w="19050">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4493" name="Line 60"/>
            <p:cNvSpPr>
              <a:spLocks noChangeShapeType="1"/>
            </p:cNvSpPr>
            <p:nvPr/>
          </p:nvSpPr>
          <p:spPr bwMode="auto">
            <a:xfrm>
              <a:off x="3792" y="3008"/>
              <a:ext cx="0" cy="128"/>
            </a:xfrm>
            <a:prstGeom prst="line">
              <a:avLst/>
            </a:prstGeom>
            <a:grpFill/>
            <a:ln w="19050">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4494" name="Line 61"/>
            <p:cNvSpPr>
              <a:spLocks noChangeShapeType="1"/>
            </p:cNvSpPr>
            <p:nvPr/>
          </p:nvSpPr>
          <p:spPr bwMode="auto">
            <a:xfrm>
              <a:off x="3792" y="3296"/>
              <a:ext cx="0" cy="152"/>
            </a:xfrm>
            <a:prstGeom prst="line">
              <a:avLst/>
            </a:prstGeom>
            <a:grpFill/>
            <a:ln w="19050">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4495" name="Line 62"/>
            <p:cNvSpPr>
              <a:spLocks noChangeShapeType="1"/>
            </p:cNvSpPr>
            <p:nvPr/>
          </p:nvSpPr>
          <p:spPr bwMode="auto">
            <a:xfrm>
              <a:off x="4536" y="1384"/>
              <a:ext cx="192" cy="0"/>
            </a:xfrm>
            <a:prstGeom prst="line">
              <a:avLst/>
            </a:prstGeom>
            <a:grp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4496" name="Line 63"/>
            <p:cNvSpPr>
              <a:spLocks noChangeShapeType="1"/>
            </p:cNvSpPr>
            <p:nvPr/>
          </p:nvSpPr>
          <p:spPr bwMode="auto">
            <a:xfrm>
              <a:off x="4728" y="1392"/>
              <a:ext cx="0" cy="1344"/>
            </a:xfrm>
            <a:prstGeom prst="line">
              <a:avLst/>
            </a:prstGeom>
            <a:grp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4497" name="Line 64"/>
            <p:cNvSpPr>
              <a:spLocks noChangeShapeType="1"/>
            </p:cNvSpPr>
            <p:nvPr/>
          </p:nvSpPr>
          <p:spPr bwMode="auto">
            <a:xfrm flipH="1">
              <a:off x="3808" y="2736"/>
              <a:ext cx="920" cy="0"/>
            </a:xfrm>
            <a:prstGeom prst="line">
              <a:avLst/>
            </a:prstGeom>
            <a:grpFill/>
            <a:ln w="19050">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4498" name="Line 65"/>
            <p:cNvSpPr>
              <a:spLocks noChangeShapeType="1"/>
            </p:cNvSpPr>
            <p:nvPr/>
          </p:nvSpPr>
          <p:spPr bwMode="auto">
            <a:xfrm flipV="1">
              <a:off x="4872" y="2400"/>
              <a:ext cx="8" cy="1544"/>
            </a:xfrm>
            <a:prstGeom prst="line">
              <a:avLst/>
            </a:prstGeom>
            <a:grp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4499" name="Line 66"/>
            <p:cNvSpPr>
              <a:spLocks noChangeShapeType="1"/>
            </p:cNvSpPr>
            <p:nvPr/>
          </p:nvSpPr>
          <p:spPr bwMode="auto">
            <a:xfrm flipH="1">
              <a:off x="3808" y="2400"/>
              <a:ext cx="1072" cy="0"/>
            </a:xfrm>
            <a:prstGeom prst="line">
              <a:avLst/>
            </a:prstGeom>
            <a:grpFill/>
            <a:ln w="19050">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4500" name="Text Box 67"/>
            <p:cNvSpPr txBox="1">
              <a:spLocks noChangeArrowheads="1"/>
            </p:cNvSpPr>
            <p:nvPr/>
          </p:nvSpPr>
          <p:spPr bwMode="auto">
            <a:xfrm>
              <a:off x="472" y="1872"/>
              <a:ext cx="256" cy="192"/>
            </a:xfrm>
            <a:prstGeom prst="rect">
              <a:avLst/>
            </a:prstGeom>
            <a:no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1400" b="1">
                  <a:solidFill>
                    <a:srgbClr val="000000"/>
                  </a:solidFill>
                </a:rPr>
                <a:t>否</a:t>
              </a:r>
            </a:p>
          </p:txBody>
        </p:sp>
        <p:sp>
          <p:nvSpPr>
            <p:cNvPr id="274501" name="Text Box 68"/>
            <p:cNvSpPr txBox="1">
              <a:spLocks noChangeArrowheads="1"/>
            </p:cNvSpPr>
            <p:nvPr/>
          </p:nvSpPr>
          <p:spPr bwMode="auto">
            <a:xfrm>
              <a:off x="4448" y="416"/>
              <a:ext cx="256" cy="192"/>
            </a:xfrm>
            <a:prstGeom prst="rect">
              <a:avLst/>
            </a:prstGeom>
            <a:no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1400" b="1">
                  <a:solidFill>
                    <a:srgbClr val="000000"/>
                  </a:solidFill>
                </a:rPr>
                <a:t>是</a:t>
              </a:r>
            </a:p>
          </p:txBody>
        </p:sp>
        <p:sp>
          <p:nvSpPr>
            <p:cNvPr id="274502" name="Text Box 69"/>
            <p:cNvSpPr txBox="1">
              <a:spLocks noChangeArrowheads="1"/>
            </p:cNvSpPr>
            <p:nvPr/>
          </p:nvSpPr>
          <p:spPr bwMode="auto">
            <a:xfrm>
              <a:off x="4504" y="1208"/>
              <a:ext cx="256" cy="192"/>
            </a:xfrm>
            <a:prstGeom prst="rect">
              <a:avLst/>
            </a:prstGeom>
            <a:no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1400" b="1" dirty="0">
                  <a:solidFill>
                    <a:srgbClr val="000000"/>
                  </a:solidFill>
                </a:rPr>
                <a:t>是</a:t>
              </a:r>
            </a:p>
          </p:txBody>
        </p:sp>
        <p:sp>
          <p:nvSpPr>
            <p:cNvPr id="274503" name="Text Box 70"/>
            <p:cNvSpPr txBox="1">
              <a:spLocks noChangeArrowheads="1"/>
            </p:cNvSpPr>
            <p:nvPr/>
          </p:nvSpPr>
          <p:spPr bwMode="auto">
            <a:xfrm>
              <a:off x="3816" y="2304"/>
              <a:ext cx="256" cy="192"/>
            </a:xfrm>
            <a:prstGeom prst="rect">
              <a:avLst/>
            </a:prstGeom>
            <a:no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1400" b="1" dirty="0">
                  <a:solidFill>
                    <a:srgbClr val="000000"/>
                  </a:solidFill>
                </a:rPr>
                <a:t>是</a:t>
              </a:r>
            </a:p>
          </p:txBody>
        </p:sp>
        <p:sp>
          <p:nvSpPr>
            <p:cNvPr id="274504" name="Text Box 71"/>
            <p:cNvSpPr txBox="1">
              <a:spLocks noChangeArrowheads="1"/>
            </p:cNvSpPr>
            <p:nvPr/>
          </p:nvSpPr>
          <p:spPr bwMode="auto">
            <a:xfrm>
              <a:off x="1392" y="1416"/>
              <a:ext cx="256" cy="192"/>
            </a:xfrm>
            <a:prstGeom prst="rect">
              <a:avLst/>
            </a:prstGeom>
            <a:no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1400" b="1">
                  <a:solidFill>
                    <a:srgbClr val="000000"/>
                  </a:solidFill>
                </a:rPr>
                <a:t>是</a:t>
              </a:r>
            </a:p>
          </p:txBody>
        </p:sp>
        <p:sp>
          <p:nvSpPr>
            <p:cNvPr id="274505" name="Text Box 72"/>
            <p:cNvSpPr txBox="1">
              <a:spLocks noChangeArrowheads="1"/>
            </p:cNvSpPr>
            <p:nvPr/>
          </p:nvSpPr>
          <p:spPr bwMode="auto">
            <a:xfrm>
              <a:off x="1384" y="2160"/>
              <a:ext cx="256" cy="192"/>
            </a:xfrm>
            <a:prstGeom prst="rect">
              <a:avLst/>
            </a:prstGeom>
            <a:no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1400" b="1">
                  <a:solidFill>
                    <a:srgbClr val="000000"/>
                  </a:solidFill>
                </a:rPr>
                <a:t>是</a:t>
              </a:r>
            </a:p>
          </p:txBody>
        </p:sp>
        <p:sp>
          <p:nvSpPr>
            <p:cNvPr id="274506" name="Text Box 73"/>
            <p:cNvSpPr txBox="1">
              <a:spLocks noChangeArrowheads="1"/>
            </p:cNvSpPr>
            <p:nvPr/>
          </p:nvSpPr>
          <p:spPr bwMode="auto">
            <a:xfrm>
              <a:off x="3544" y="728"/>
              <a:ext cx="256" cy="192"/>
            </a:xfrm>
            <a:prstGeom prst="rect">
              <a:avLst/>
            </a:prstGeom>
            <a:no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1400" b="1">
                  <a:solidFill>
                    <a:srgbClr val="000000"/>
                  </a:solidFill>
                </a:rPr>
                <a:t>否</a:t>
              </a:r>
            </a:p>
          </p:txBody>
        </p:sp>
        <p:sp>
          <p:nvSpPr>
            <p:cNvPr id="274507" name="Text Box 74"/>
            <p:cNvSpPr txBox="1">
              <a:spLocks noChangeArrowheads="1"/>
            </p:cNvSpPr>
            <p:nvPr/>
          </p:nvSpPr>
          <p:spPr bwMode="auto">
            <a:xfrm>
              <a:off x="3792" y="1528"/>
              <a:ext cx="256" cy="192"/>
            </a:xfrm>
            <a:prstGeom prst="rect">
              <a:avLst/>
            </a:prstGeom>
            <a:no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1400" b="1" dirty="0">
                  <a:solidFill>
                    <a:srgbClr val="000000"/>
                  </a:solidFill>
                </a:rPr>
                <a:t>否</a:t>
              </a:r>
            </a:p>
          </p:txBody>
        </p:sp>
        <p:sp>
          <p:nvSpPr>
            <p:cNvPr id="274508" name="Text Box 75"/>
            <p:cNvSpPr txBox="1">
              <a:spLocks noChangeArrowheads="1"/>
            </p:cNvSpPr>
            <p:nvPr/>
          </p:nvSpPr>
          <p:spPr bwMode="auto">
            <a:xfrm>
              <a:off x="2008" y="1112"/>
              <a:ext cx="256" cy="192"/>
            </a:xfrm>
            <a:prstGeom prst="rect">
              <a:avLst/>
            </a:prstGeom>
            <a:no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1400" b="1">
                  <a:solidFill>
                    <a:srgbClr val="000000"/>
                  </a:solidFill>
                </a:rPr>
                <a:t>否</a:t>
              </a:r>
            </a:p>
          </p:txBody>
        </p:sp>
        <p:sp>
          <p:nvSpPr>
            <p:cNvPr id="274509" name="Text Box 76"/>
            <p:cNvSpPr txBox="1">
              <a:spLocks noChangeArrowheads="1"/>
            </p:cNvSpPr>
            <p:nvPr/>
          </p:nvSpPr>
          <p:spPr bwMode="auto">
            <a:xfrm>
              <a:off x="1464" y="4008"/>
              <a:ext cx="3008" cy="173"/>
            </a:xfrm>
            <a:prstGeom prst="rect">
              <a:avLst/>
            </a:prstGeom>
            <a:no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en-US" altLang="zh-CN" sz="1800" b="1" dirty="0" smtClean="0">
                  <a:solidFill>
                    <a:srgbClr val="000000"/>
                  </a:solidFill>
                  <a:latin typeface="黑体" pitchFamily="2" charset="-122"/>
                  <a:ea typeface="黑体" pitchFamily="2" charset="-122"/>
                </a:rPr>
                <a:t>  </a:t>
              </a:r>
              <a:r>
                <a:rPr lang="zh-CN" altLang="en-US" sz="1800" b="1" dirty="0">
                  <a:solidFill>
                    <a:srgbClr val="000000"/>
                  </a:solidFill>
                  <a:latin typeface="黑体" pitchFamily="2" charset="-122"/>
                  <a:ea typeface="黑体" pitchFamily="2" charset="-122"/>
                </a:rPr>
                <a:t>请求分页中的地址变换过程</a:t>
              </a:r>
            </a:p>
          </p:txBody>
        </p:sp>
      </p:grpSp>
    </p:spTree>
    <p:extLst>
      <p:ext uri="{BB962C8B-B14F-4D97-AF65-F5344CB8AC3E}">
        <p14:creationId xmlns:p14="http://schemas.microsoft.com/office/powerpoint/2010/main" val="899175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371714"/>
                                        </p:tgtEl>
                                        <p:attrNameLst>
                                          <p:attrName>style.visibility</p:attrName>
                                        </p:attrNameLst>
                                      </p:cBhvr>
                                      <p:to>
                                        <p:strVal val="visible"/>
                                      </p:to>
                                    </p:set>
                                    <p:animEffect transition="in" filter="wipe(up)">
                                      <p:cBhvr>
                                        <p:cTn id="7" dur="500"/>
                                        <p:tgtEl>
                                          <p:spTgt spid="3717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9" name="Rectangle 2"/>
          <p:cNvSpPr>
            <a:spLocks noGrp="1" noChangeArrowheads="1"/>
          </p:cNvSpPr>
          <p:nvPr>
            <p:ph type="title"/>
          </p:nvPr>
        </p:nvSpPr>
        <p:spPr/>
        <p:txBody>
          <a:bodyPr/>
          <a:lstStyle/>
          <a:p>
            <a:pPr eaLnBrk="1" hangingPunct="1"/>
            <a:r>
              <a:rPr lang="zh-CN" altLang="en-US" sz="4800" smtClean="0">
                <a:latin typeface="黑体" pitchFamily="2" charset="-122"/>
              </a:rPr>
              <a:t>请求分页中的地址变换过程</a:t>
            </a:r>
          </a:p>
        </p:txBody>
      </p:sp>
      <p:sp>
        <p:nvSpPr>
          <p:cNvPr id="92" name="灯片编号占位符 5"/>
          <p:cNvSpPr>
            <a:spLocks noGrp="1"/>
          </p:cNvSpPr>
          <p:nvPr>
            <p:ph type="sldNum" sz="quarter" idx="12"/>
          </p:nvPr>
        </p:nvSpPr>
        <p:spPr/>
        <p:txBody>
          <a:bodyPr/>
          <a:lstStyle/>
          <a:p>
            <a:pPr>
              <a:defRPr/>
            </a:pPr>
            <a:fld id="{8B530BB7-218F-46CC-9AAF-5A0C9F508037}" type="slidenum">
              <a:rPr lang="en-US" altLang="zh-CN"/>
              <a:pPr>
                <a:defRPr/>
              </a:pPr>
              <a:t>13</a:t>
            </a:fld>
            <a:endParaRPr lang="en-US" altLang="zh-CN"/>
          </a:p>
        </p:txBody>
      </p:sp>
      <p:grpSp>
        <p:nvGrpSpPr>
          <p:cNvPr id="275460" name="Group 3"/>
          <p:cNvGrpSpPr>
            <a:grpSpLocks/>
          </p:cNvGrpSpPr>
          <p:nvPr/>
        </p:nvGrpSpPr>
        <p:grpSpPr bwMode="auto">
          <a:xfrm>
            <a:off x="233363" y="1470554"/>
            <a:ext cx="8674100" cy="4356100"/>
            <a:chOff x="192" y="536"/>
            <a:chExt cx="5464" cy="2744"/>
          </a:xfrm>
        </p:grpSpPr>
        <p:sp>
          <p:nvSpPr>
            <p:cNvPr id="275462" name="Rectangle 4"/>
            <p:cNvSpPr>
              <a:spLocks noChangeArrowheads="1"/>
            </p:cNvSpPr>
            <p:nvPr/>
          </p:nvSpPr>
          <p:spPr bwMode="auto">
            <a:xfrm>
              <a:off x="384" y="656"/>
              <a:ext cx="320" cy="55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463" name="Line 5"/>
            <p:cNvSpPr>
              <a:spLocks noChangeShapeType="1"/>
            </p:cNvSpPr>
            <p:nvPr/>
          </p:nvSpPr>
          <p:spPr bwMode="auto">
            <a:xfrm>
              <a:off x="392" y="952"/>
              <a:ext cx="30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464" name="Line 6"/>
            <p:cNvSpPr>
              <a:spLocks noChangeShapeType="1"/>
            </p:cNvSpPr>
            <p:nvPr/>
          </p:nvSpPr>
          <p:spPr bwMode="auto">
            <a:xfrm>
              <a:off x="392" y="1072"/>
              <a:ext cx="30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465" name="Rectangle 7"/>
            <p:cNvSpPr>
              <a:spLocks noChangeArrowheads="1"/>
            </p:cNvSpPr>
            <p:nvPr/>
          </p:nvSpPr>
          <p:spPr bwMode="auto">
            <a:xfrm>
              <a:off x="904" y="944"/>
              <a:ext cx="240" cy="19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466" name="Line 8"/>
            <p:cNvSpPr>
              <a:spLocks noChangeShapeType="1"/>
            </p:cNvSpPr>
            <p:nvPr/>
          </p:nvSpPr>
          <p:spPr bwMode="auto">
            <a:xfrm>
              <a:off x="704" y="1024"/>
              <a:ext cx="192"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467" name="Rectangle 9"/>
            <p:cNvSpPr>
              <a:spLocks noChangeArrowheads="1"/>
            </p:cNvSpPr>
            <p:nvPr/>
          </p:nvSpPr>
          <p:spPr bwMode="auto">
            <a:xfrm>
              <a:off x="1448" y="960"/>
              <a:ext cx="880" cy="19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lIns="18000" rIns="18000" anchor="ctr"/>
            <a:lstStyle/>
            <a:p>
              <a:pPr fontAlgn="base">
                <a:spcBef>
                  <a:spcPct val="50000"/>
                </a:spcBef>
                <a:spcAft>
                  <a:spcPct val="0"/>
                </a:spcAft>
                <a:buClr>
                  <a:srgbClr val="FF3300"/>
                </a:buClr>
                <a:buSzPct val="60000"/>
                <a:buFont typeface="Wingdings" pitchFamily="2" charset="2"/>
                <a:buNone/>
              </a:pPr>
              <a:r>
                <a:rPr kumimoji="1" lang="zh-CN" altLang="en-US" sz="1600" b="1">
                  <a:solidFill>
                    <a:srgbClr val="000000"/>
                  </a:solidFill>
                </a:rPr>
                <a:t>页号  页内地址</a:t>
              </a:r>
            </a:p>
          </p:txBody>
        </p:sp>
        <p:sp>
          <p:nvSpPr>
            <p:cNvPr id="275468" name="Line 10"/>
            <p:cNvSpPr>
              <a:spLocks noChangeShapeType="1"/>
            </p:cNvSpPr>
            <p:nvPr/>
          </p:nvSpPr>
          <p:spPr bwMode="auto">
            <a:xfrm>
              <a:off x="1752" y="960"/>
              <a:ext cx="0" cy="1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469" name="Line 11"/>
            <p:cNvSpPr>
              <a:spLocks noChangeShapeType="1"/>
            </p:cNvSpPr>
            <p:nvPr/>
          </p:nvSpPr>
          <p:spPr bwMode="auto">
            <a:xfrm>
              <a:off x="1144" y="1048"/>
              <a:ext cx="296"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470" name="Line 12"/>
            <p:cNvSpPr>
              <a:spLocks noChangeShapeType="1"/>
            </p:cNvSpPr>
            <p:nvPr/>
          </p:nvSpPr>
          <p:spPr bwMode="auto">
            <a:xfrm>
              <a:off x="1504" y="1152"/>
              <a:ext cx="0" cy="12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471" name="Rectangle 13"/>
            <p:cNvSpPr>
              <a:spLocks noChangeArrowheads="1"/>
            </p:cNvSpPr>
            <p:nvPr/>
          </p:nvSpPr>
          <p:spPr bwMode="auto">
            <a:xfrm>
              <a:off x="1552" y="1488"/>
              <a:ext cx="1056" cy="216"/>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algn="ctr" fontAlgn="base">
                <a:spcBef>
                  <a:spcPct val="50000"/>
                </a:spcBef>
                <a:spcAft>
                  <a:spcPct val="0"/>
                </a:spcAft>
                <a:buClr>
                  <a:srgbClr val="FF3300"/>
                </a:buClr>
                <a:buSzPct val="60000"/>
                <a:buFont typeface="Wingdings" pitchFamily="2" charset="2"/>
                <a:buNone/>
              </a:pPr>
              <a:r>
                <a:rPr kumimoji="1" lang="zh-CN" altLang="en-US" sz="1600" b="1">
                  <a:solidFill>
                    <a:srgbClr val="000000"/>
                  </a:solidFill>
                </a:rPr>
                <a:t>运行进程页表基址</a:t>
              </a:r>
            </a:p>
          </p:txBody>
        </p:sp>
        <p:sp>
          <p:nvSpPr>
            <p:cNvPr id="275472" name="Rectangle 14"/>
            <p:cNvSpPr>
              <a:spLocks noChangeArrowheads="1"/>
            </p:cNvSpPr>
            <p:nvPr/>
          </p:nvSpPr>
          <p:spPr bwMode="auto">
            <a:xfrm>
              <a:off x="2976" y="992"/>
              <a:ext cx="472" cy="6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473" name="Line 15"/>
            <p:cNvSpPr>
              <a:spLocks noChangeShapeType="1"/>
            </p:cNvSpPr>
            <p:nvPr/>
          </p:nvSpPr>
          <p:spPr bwMode="auto">
            <a:xfrm>
              <a:off x="2976" y="1104"/>
              <a:ext cx="47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474" name="Line 16"/>
            <p:cNvSpPr>
              <a:spLocks noChangeShapeType="1"/>
            </p:cNvSpPr>
            <p:nvPr/>
          </p:nvSpPr>
          <p:spPr bwMode="auto">
            <a:xfrm>
              <a:off x="2976" y="1208"/>
              <a:ext cx="47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475" name="Line 17"/>
            <p:cNvSpPr>
              <a:spLocks noChangeShapeType="1"/>
            </p:cNvSpPr>
            <p:nvPr/>
          </p:nvSpPr>
          <p:spPr bwMode="auto">
            <a:xfrm>
              <a:off x="2976" y="1312"/>
              <a:ext cx="47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476" name="Line 18"/>
            <p:cNvSpPr>
              <a:spLocks noChangeShapeType="1"/>
            </p:cNvSpPr>
            <p:nvPr/>
          </p:nvSpPr>
          <p:spPr bwMode="auto">
            <a:xfrm>
              <a:off x="2976" y="1416"/>
              <a:ext cx="47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477" name="Line 19"/>
            <p:cNvSpPr>
              <a:spLocks noChangeShapeType="1"/>
            </p:cNvSpPr>
            <p:nvPr/>
          </p:nvSpPr>
          <p:spPr bwMode="auto">
            <a:xfrm>
              <a:off x="3208" y="992"/>
              <a:ext cx="0" cy="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478" name="Line 20"/>
            <p:cNvSpPr>
              <a:spLocks noChangeShapeType="1"/>
            </p:cNvSpPr>
            <p:nvPr/>
          </p:nvSpPr>
          <p:spPr bwMode="auto">
            <a:xfrm>
              <a:off x="1632" y="1152"/>
              <a:ext cx="0" cy="18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479" name="Line 21"/>
            <p:cNvSpPr>
              <a:spLocks noChangeShapeType="1"/>
            </p:cNvSpPr>
            <p:nvPr/>
          </p:nvSpPr>
          <p:spPr bwMode="auto">
            <a:xfrm>
              <a:off x="1632" y="1336"/>
              <a:ext cx="1344"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480" name="Text Box 22"/>
            <p:cNvSpPr txBox="1">
              <a:spLocks noChangeArrowheads="1"/>
            </p:cNvSpPr>
            <p:nvPr/>
          </p:nvSpPr>
          <p:spPr bwMode="auto">
            <a:xfrm>
              <a:off x="1440" y="744"/>
              <a:ext cx="83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1600" b="1">
                  <a:solidFill>
                    <a:srgbClr val="000000"/>
                  </a:solidFill>
                </a:rPr>
                <a:t>逻辑地址</a:t>
              </a:r>
            </a:p>
          </p:txBody>
        </p:sp>
        <p:sp>
          <p:nvSpPr>
            <p:cNvPr id="275481" name="Text Box 23"/>
            <p:cNvSpPr txBox="1">
              <a:spLocks noChangeArrowheads="1"/>
            </p:cNvSpPr>
            <p:nvPr/>
          </p:nvSpPr>
          <p:spPr bwMode="auto">
            <a:xfrm>
              <a:off x="832" y="744"/>
              <a:ext cx="4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rIns="180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en-US" altLang="zh-CN" sz="1600" b="1">
                  <a:solidFill>
                    <a:srgbClr val="000000"/>
                  </a:solidFill>
                  <a:latin typeface="Times New Roman" pitchFamily="18" charset="0"/>
                </a:rPr>
                <a:t>CPU</a:t>
              </a:r>
            </a:p>
          </p:txBody>
        </p:sp>
        <p:sp>
          <p:nvSpPr>
            <p:cNvPr id="275482" name="Text Box 24"/>
            <p:cNvSpPr txBox="1">
              <a:spLocks noChangeArrowheads="1"/>
            </p:cNvSpPr>
            <p:nvPr/>
          </p:nvSpPr>
          <p:spPr bwMode="auto">
            <a:xfrm>
              <a:off x="192" y="1216"/>
              <a:ext cx="64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1600" b="1">
                  <a:solidFill>
                    <a:srgbClr val="000000"/>
                  </a:solidFill>
                </a:rPr>
                <a:t>逻辑空间</a:t>
              </a:r>
            </a:p>
          </p:txBody>
        </p:sp>
        <p:sp>
          <p:nvSpPr>
            <p:cNvPr id="275483" name="Text Box 25"/>
            <p:cNvSpPr txBox="1">
              <a:spLocks noChangeArrowheads="1"/>
            </p:cNvSpPr>
            <p:nvPr/>
          </p:nvSpPr>
          <p:spPr bwMode="auto">
            <a:xfrm>
              <a:off x="2968" y="776"/>
              <a:ext cx="4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1600" b="1">
                  <a:solidFill>
                    <a:srgbClr val="000000"/>
                  </a:solidFill>
                </a:rPr>
                <a:t>快表</a:t>
              </a:r>
            </a:p>
          </p:txBody>
        </p:sp>
        <p:sp>
          <p:nvSpPr>
            <p:cNvPr id="275484" name="Text Box 26"/>
            <p:cNvSpPr txBox="1">
              <a:spLocks noChangeArrowheads="1"/>
            </p:cNvSpPr>
            <p:nvPr/>
          </p:nvSpPr>
          <p:spPr bwMode="auto">
            <a:xfrm>
              <a:off x="2096" y="568"/>
              <a:ext cx="664" cy="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1600" b="1">
                  <a:solidFill>
                    <a:srgbClr val="000066"/>
                  </a:solidFill>
                </a:rPr>
                <a:t>进程切换时装入</a:t>
              </a:r>
            </a:p>
          </p:txBody>
        </p:sp>
        <p:sp>
          <p:nvSpPr>
            <p:cNvPr id="275485" name="Line 27"/>
            <p:cNvSpPr>
              <a:spLocks noChangeShapeType="1"/>
            </p:cNvSpPr>
            <p:nvPr/>
          </p:nvSpPr>
          <p:spPr bwMode="auto">
            <a:xfrm>
              <a:off x="2376" y="888"/>
              <a:ext cx="0" cy="60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486" name="Rectangle 28"/>
            <p:cNvSpPr>
              <a:spLocks noChangeArrowheads="1"/>
            </p:cNvSpPr>
            <p:nvPr/>
          </p:nvSpPr>
          <p:spPr bwMode="auto">
            <a:xfrm>
              <a:off x="1920" y="2216"/>
              <a:ext cx="472" cy="6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487" name="Line 29"/>
            <p:cNvSpPr>
              <a:spLocks noChangeShapeType="1"/>
            </p:cNvSpPr>
            <p:nvPr/>
          </p:nvSpPr>
          <p:spPr bwMode="auto">
            <a:xfrm>
              <a:off x="1920" y="2328"/>
              <a:ext cx="47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488" name="Line 30"/>
            <p:cNvSpPr>
              <a:spLocks noChangeShapeType="1"/>
            </p:cNvSpPr>
            <p:nvPr/>
          </p:nvSpPr>
          <p:spPr bwMode="auto">
            <a:xfrm>
              <a:off x="1920" y="2432"/>
              <a:ext cx="47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489" name="Line 31"/>
            <p:cNvSpPr>
              <a:spLocks noChangeShapeType="1"/>
            </p:cNvSpPr>
            <p:nvPr/>
          </p:nvSpPr>
          <p:spPr bwMode="auto">
            <a:xfrm>
              <a:off x="1920" y="2536"/>
              <a:ext cx="47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490" name="Line 32"/>
            <p:cNvSpPr>
              <a:spLocks noChangeShapeType="1"/>
            </p:cNvSpPr>
            <p:nvPr/>
          </p:nvSpPr>
          <p:spPr bwMode="auto">
            <a:xfrm>
              <a:off x="1920" y="2640"/>
              <a:ext cx="47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491" name="Line 33"/>
            <p:cNvSpPr>
              <a:spLocks noChangeShapeType="1"/>
            </p:cNvSpPr>
            <p:nvPr/>
          </p:nvSpPr>
          <p:spPr bwMode="auto">
            <a:xfrm>
              <a:off x="2152" y="2216"/>
              <a:ext cx="0" cy="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492" name="Text Box 34"/>
            <p:cNvSpPr txBox="1">
              <a:spLocks noChangeArrowheads="1"/>
            </p:cNvSpPr>
            <p:nvPr/>
          </p:nvSpPr>
          <p:spPr bwMode="auto">
            <a:xfrm>
              <a:off x="1744" y="1848"/>
              <a:ext cx="91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0" rIns="1800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0"/>
                </a:spcBef>
                <a:spcAft>
                  <a:spcPct val="0"/>
                </a:spcAft>
                <a:buClr>
                  <a:srgbClr val="FF3300"/>
                </a:buClr>
                <a:buSzPct val="60000"/>
                <a:buFont typeface="Wingdings" pitchFamily="2" charset="2"/>
                <a:buNone/>
              </a:pPr>
              <a:r>
                <a:rPr lang="zh-CN" altLang="en-US" sz="1600" b="1">
                  <a:solidFill>
                    <a:srgbClr val="000000"/>
                  </a:solidFill>
                </a:rPr>
                <a:t>运行进程页表</a:t>
              </a:r>
            </a:p>
            <a:p>
              <a:pPr algn="ctr" eaLnBrk="1" fontAlgn="base" hangingPunct="1">
                <a:spcBef>
                  <a:spcPct val="0"/>
                </a:spcBef>
                <a:spcAft>
                  <a:spcPct val="0"/>
                </a:spcAft>
                <a:buClr>
                  <a:srgbClr val="FF3300"/>
                </a:buClr>
                <a:buSzPct val="60000"/>
                <a:buFont typeface="Wingdings" pitchFamily="2" charset="2"/>
                <a:buNone/>
              </a:pPr>
              <a:r>
                <a:rPr lang="en-US" altLang="zh-CN" sz="1600" b="1">
                  <a:solidFill>
                    <a:srgbClr val="000000"/>
                  </a:solidFill>
                </a:rPr>
                <a:t>(</a:t>
              </a:r>
              <a:r>
                <a:rPr lang="zh-CN" altLang="en-US" sz="1600" b="1">
                  <a:solidFill>
                    <a:srgbClr val="000000"/>
                  </a:solidFill>
                </a:rPr>
                <a:t>主存系统区</a:t>
              </a:r>
              <a:r>
                <a:rPr lang="en-US" altLang="zh-CN" sz="1600" b="1">
                  <a:solidFill>
                    <a:srgbClr val="000000"/>
                  </a:solidFill>
                </a:rPr>
                <a:t>)</a:t>
              </a:r>
            </a:p>
          </p:txBody>
        </p:sp>
        <p:sp>
          <p:nvSpPr>
            <p:cNvPr id="275493" name="Line 35"/>
            <p:cNvSpPr>
              <a:spLocks noChangeShapeType="1"/>
            </p:cNvSpPr>
            <p:nvPr/>
          </p:nvSpPr>
          <p:spPr bwMode="auto">
            <a:xfrm>
              <a:off x="1664" y="1704"/>
              <a:ext cx="0" cy="50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494" name="Line 36"/>
            <p:cNvSpPr>
              <a:spLocks noChangeShapeType="1"/>
            </p:cNvSpPr>
            <p:nvPr/>
          </p:nvSpPr>
          <p:spPr bwMode="auto">
            <a:xfrm>
              <a:off x="1664" y="2208"/>
              <a:ext cx="256"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495" name="Line 37"/>
            <p:cNvSpPr>
              <a:spLocks noChangeShapeType="1"/>
            </p:cNvSpPr>
            <p:nvPr/>
          </p:nvSpPr>
          <p:spPr bwMode="auto">
            <a:xfrm>
              <a:off x="1504" y="2432"/>
              <a:ext cx="424"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496" name="Text Box 38"/>
            <p:cNvSpPr txBox="1">
              <a:spLocks noChangeArrowheads="1"/>
            </p:cNvSpPr>
            <p:nvPr/>
          </p:nvSpPr>
          <p:spPr bwMode="auto">
            <a:xfrm>
              <a:off x="1296" y="1824"/>
              <a:ext cx="176" cy="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vert="eaVert"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en-US" altLang="zh-CN" sz="1600" b="1">
                  <a:solidFill>
                    <a:srgbClr val="000000"/>
                  </a:solidFill>
                </a:rPr>
                <a:t>④</a:t>
              </a:r>
              <a:r>
                <a:rPr lang="zh-CN" altLang="en-US" sz="1600" b="1">
                  <a:solidFill>
                    <a:srgbClr val="000000"/>
                  </a:solidFill>
                </a:rPr>
                <a:t>查页表</a:t>
              </a:r>
            </a:p>
          </p:txBody>
        </p:sp>
        <p:sp>
          <p:nvSpPr>
            <p:cNvPr id="275497" name="Text Box 39"/>
            <p:cNvSpPr txBox="1">
              <a:spLocks noChangeArrowheads="1"/>
            </p:cNvSpPr>
            <p:nvPr/>
          </p:nvSpPr>
          <p:spPr bwMode="auto">
            <a:xfrm>
              <a:off x="1024" y="1176"/>
              <a:ext cx="448" cy="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en-US" altLang="zh-CN" sz="1600" b="1">
                  <a:solidFill>
                    <a:srgbClr val="000000"/>
                  </a:solidFill>
                </a:rPr>
                <a:t>①</a:t>
              </a:r>
              <a:r>
                <a:rPr lang="zh-CN" altLang="en-US" sz="1600" b="1">
                  <a:solidFill>
                    <a:srgbClr val="000000"/>
                  </a:solidFill>
                </a:rPr>
                <a:t>分解地址</a:t>
              </a:r>
            </a:p>
          </p:txBody>
        </p:sp>
        <p:sp>
          <p:nvSpPr>
            <p:cNvPr id="275498" name="Text Box 40"/>
            <p:cNvSpPr txBox="1">
              <a:spLocks noChangeArrowheads="1"/>
            </p:cNvSpPr>
            <p:nvPr/>
          </p:nvSpPr>
          <p:spPr bwMode="auto">
            <a:xfrm>
              <a:off x="2328" y="1160"/>
              <a:ext cx="712"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en-US" altLang="zh-CN" sz="1600" b="1">
                  <a:solidFill>
                    <a:srgbClr val="000000"/>
                  </a:solidFill>
                </a:rPr>
                <a:t>②</a:t>
              </a:r>
              <a:r>
                <a:rPr lang="zh-CN" altLang="en-US" sz="1600" b="1">
                  <a:solidFill>
                    <a:srgbClr val="000000"/>
                  </a:solidFill>
                </a:rPr>
                <a:t>查快表</a:t>
              </a:r>
            </a:p>
          </p:txBody>
        </p:sp>
        <p:sp>
          <p:nvSpPr>
            <p:cNvPr id="275499" name="Line 41"/>
            <p:cNvSpPr>
              <a:spLocks noChangeShapeType="1"/>
            </p:cNvSpPr>
            <p:nvPr/>
          </p:nvSpPr>
          <p:spPr bwMode="auto">
            <a:xfrm>
              <a:off x="2016" y="1152"/>
              <a:ext cx="0" cy="2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500" name="Line 42"/>
            <p:cNvSpPr>
              <a:spLocks noChangeShapeType="1"/>
            </p:cNvSpPr>
            <p:nvPr/>
          </p:nvSpPr>
          <p:spPr bwMode="auto">
            <a:xfrm>
              <a:off x="2016" y="1384"/>
              <a:ext cx="62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501" name="Line 43"/>
            <p:cNvSpPr>
              <a:spLocks noChangeShapeType="1"/>
            </p:cNvSpPr>
            <p:nvPr/>
          </p:nvSpPr>
          <p:spPr bwMode="auto">
            <a:xfrm>
              <a:off x="3208" y="1584"/>
              <a:ext cx="0" cy="29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502" name="Line 44"/>
            <p:cNvSpPr>
              <a:spLocks noChangeShapeType="1"/>
            </p:cNvSpPr>
            <p:nvPr/>
          </p:nvSpPr>
          <p:spPr bwMode="auto">
            <a:xfrm flipH="1">
              <a:off x="2720" y="1888"/>
              <a:ext cx="488" cy="4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503" name="Text Box 45"/>
            <p:cNvSpPr txBox="1">
              <a:spLocks noChangeArrowheads="1"/>
            </p:cNvSpPr>
            <p:nvPr/>
          </p:nvSpPr>
          <p:spPr bwMode="auto">
            <a:xfrm>
              <a:off x="3168" y="1704"/>
              <a:ext cx="5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en-US" altLang="zh-CN" sz="1600" b="1">
                  <a:solidFill>
                    <a:srgbClr val="000000"/>
                  </a:solidFill>
                </a:rPr>
                <a:t>③</a:t>
              </a:r>
              <a:r>
                <a:rPr lang="zh-CN" altLang="en-US" sz="1600" b="1">
                  <a:solidFill>
                    <a:srgbClr val="000000"/>
                  </a:solidFill>
                </a:rPr>
                <a:t>命中</a:t>
              </a:r>
            </a:p>
          </p:txBody>
        </p:sp>
        <p:sp>
          <p:nvSpPr>
            <p:cNvPr id="275504" name="Text Box 46"/>
            <p:cNvSpPr txBox="1">
              <a:spLocks noChangeArrowheads="1"/>
            </p:cNvSpPr>
            <p:nvPr/>
          </p:nvSpPr>
          <p:spPr bwMode="auto">
            <a:xfrm rot="2700000">
              <a:off x="2824" y="1768"/>
              <a:ext cx="176" cy="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vert="eaVert"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en-US" altLang="zh-CN" sz="1600" b="1">
                  <a:solidFill>
                    <a:srgbClr val="000000"/>
                  </a:solidFill>
                </a:rPr>
                <a:t>④</a:t>
              </a:r>
              <a:r>
                <a:rPr lang="zh-CN" altLang="en-US" sz="1600" b="1">
                  <a:solidFill>
                    <a:srgbClr val="000000"/>
                  </a:solidFill>
                </a:rPr>
                <a:t>不命中</a:t>
              </a:r>
            </a:p>
          </p:txBody>
        </p:sp>
        <p:sp>
          <p:nvSpPr>
            <p:cNvPr id="275505" name="Line 47"/>
            <p:cNvSpPr>
              <a:spLocks noChangeShapeType="1"/>
            </p:cNvSpPr>
            <p:nvPr/>
          </p:nvSpPr>
          <p:spPr bwMode="auto">
            <a:xfrm>
              <a:off x="1384" y="536"/>
              <a:ext cx="0" cy="1256"/>
            </a:xfrm>
            <a:prstGeom prst="line">
              <a:avLst/>
            </a:prstGeom>
            <a:noFill/>
            <a:ln w="28575">
              <a:solidFill>
                <a:schemeClr val="hlink"/>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506" name="Line 48"/>
            <p:cNvSpPr>
              <a:spLocks noChangeShapeType="1"/>
            </p:cNvSpPr>
            <p:nvPr/>
          </p:nvSpPr>
          <p:spPr bwMode="auto">
            <a:xfrm>
              <a:off x="1384" y="1792"/>
              <a:ext cx="1248" cy="0"/>
            </a:xfrm>
            <a:prstGeom prst="line">
              <a:avLst/>
            </a:prstGeom>
            <a:noFill/>
            <a:ln w="28575">
              <a:solidFill>
                <a:schemeClr val="hlink"/>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507" name="AutoShape 49"/>
            <p:cNvSpPr>
              <a:spLocks noChangeArrowheads="1"/>
            </p:cNvSpPr>
            <p:nvPr/>
          </p:nvSpPr>
          <p:spPr bwMode="auto">
            <a:xfrm>
              <a:off x="688" y="2328"/>
              <a:ext cx="376" cy="368"/>
            </a:xfrm>
            <a:prstGeom prst="flowChartMagneticDisk">
              <a:avLst/>
            </a:prstGeom>
            <a:noFill/>
            <a:ln w="222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508" name="Line 50"/>
            <p:cNvSpPr>
              <a:spLocks noChangeShapeType="1"/>
            </p:cNvSpPr>
            <p:nvPr/>
          </p:nvSpPr>
          <p:spPr bwMode="auto">
            <a:xfrm>
              <a:off x="1064" y="2536"/>
              <a:ext cx="84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509" name="Text Box 51"/>
            <p:cNvSpPr txBox="1">
              <a:spLocks noChangeArrowheads="1"/>
            </p:cNvSpPr>
            <p:nvPr/>
          </p:nvSpPr>
          <p:spPr bwMode="auto">
            <a:xfrm>
              <a:off x="1208" y="2528"/>
              <a:ext cx="552"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rIns="180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en-US" altLang="zh-CN" sz="1600" b="1">
                  <a:solidFill>
                    <a:srgbClr val="000000"/>
                  </a:solidFill>
                </a:rPr>
                <a:t>⑨</a:t>
              </a:r>
              <a:r>
                <a:rPr lang="zh-CN" altLang="en-US" sz="1600" b="1">
                  <a:solidFill>
                    <a:srgbClr val="000000"/>
                  </a:solidFill>
                </a:rPr>
                <a:t>装入、改表</a:t>
              </a:r>
            </a:p>
          </p:txBody>
        </p:sp>
        <p:sp>
          <p:nvSpPr>
            <p:cNvPr id="275510" name="Line 52"/>
            <p:cNvSpPr>
              <a:spLocks noChangeShapeType="1"/>
            </p:cNvSpPr>
            <p:nvPr/>
          </p:nvSpPr>
          <p:spPr bwMode="auto">
            <a:xfrm flipH="1">
              <a:off x="2384" y="2376"/>
              <a:ext cx="336"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511" name="Line 53"/>
            <p:cNvSpPr>
              <a:spLocks noChangeShapeType="1"/>
            </p:cNvSpPr>
            <p:nvPr/>
          </p:nvSpPr>
          <p:spPr bwMode="auto">
            <a:xfrm>
              <a:off x="2392" y="2640"/>
              <a:ext cx="30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512" name="Line 54"/>
            <p:cNvSpPr>
              <a:spLocks noChangeShapeType="1"/>
            </p:cNvSpPr>
            <p:nvPr/>
          </p:nvSpPr>
          <p:spPr bwMode="auto">
            <a:xfrm flipV="1">
              <a:off x="2696" y="2520"/>
              <a:ext cx="120" cy="12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513" name="Line 55"/>
            <p:cNvSpPr>
              <a:spLocks noChangeShapeType="1"/>
            </p:cNvSpPr>
            <p:nvPr/>
          </p:nvSpPr>
          <p:spPr bwMode="auto">
            <a:xfrm>
              <a:off x="2696" y="2648"/>
              <a:ext cx="160" cy="16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514" name="Line 56"/>
            <p:cNvSpPr>
              <a:spLocks noChangeShapeType="1"/>
            </p:cNvSpPr>
            <p:nvPr/>
          </p:nvSpPr>
          <p:spPr bwMode="auto">
            <a:xfrm>
              <a:off x="3760" y="2312"/>
              <a:ext cx="16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515" name="Line 57"/>
            <p:cNvSpPr>
              <a:spLocks noChangeShapeType="1"/>
            </p:cNvSpPr>
            <p:nvPr/>
          </p:nvSpPr>
          <p:spPr bwMode="auto">
            <a:xfrm flipV="1">
              <a:off x="3928" y="2136"/>
              <a:ext cx="0" cy="17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516" name="Rectangle 58"/>
            <p:cNvSpPr>
              <a:spLocks noChangeArrowheads="1"/>
            </p:cNvSpPr>
            <p:nvPr/>
          </p:nvSpPr>
          <p:spPr bwMode="auto">
            <a:xfrm>
              <a:off x="3848" y="1960"/>
              <a:ext cx="880" cy="19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lIns="18000" rIns="18000" anchor="ctr"/>
            <a:lstStyle/>
            <a:p>
              <a:pPr fontAlgn="base">
                <a:spcBef>
                  <a:spcPct val="50000"/>
                </a:spcBef>
                <a:spcAft>
                  <a:spcPct val="0"/>
                </a:spcAft>
                <a:buClr>
                  <a:srgbClr val="FF3300"/>
                </a:buClr>
                <a:buSzPct val="60000"/>
                <a:buFont typeface="Wingdings" pitchFamily="2" charset="2"/>
                <a:buNone/>
              </a:pPr>
              <a:r>
                <a:rPr kumimoji="1" lang="zh-CN" altLang="en-US" sz="1600" b="1">
                  <a:solidFill>
                    <a:srgbClr val="000000"/>
                  </a:solidFill>
                </a:rPr>
                <a:t>块号  页内地址</a:t>
              </a:r>
            </a:p>
          </p:txBody>
        </p:sp>
        <p:sp>
          <p:nvSpPr>
            <p:cNvPr id="275517" name="Line 59"/>
            <p:cNvSpPr>
              <a:spLocks noChangeShapeType="1"/>
            </p:cNvSpPr>
            <p:nvPr/>
          </p:nvSpPr>
          <p:spPr bwMode="auto">
            <a:xfrm>
              <a:off x="4152" y="1960"/>
              <a:ext cx="0" cy="1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518" name="Line 60"/>
            <p:cNvSpPr>
              <a:spLocks noChangeShapeType="1"/>
            </p:cNvSpPr>
            <p:nvPr/>
          </p:nvSpPr>
          <p:spPr bwMode="auto">
            <a:xfrm>
              <a:off x="2632" y="1384"/>
              <a:ext cx="1392" cy="13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519" name="Line 61"/>
            <p:cNvSpPr>
              <a:spLocks noChangeShapeType="1"/>
            </p:cNvSpPr>
            <p:nvPr/>
          </p:nvSpPr>
          <p:spPr bwMode="auto">
            <a:xfrm>
              <a:off x="3208" y="1888"/>
              <a:ext cx="56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520" name="Line 62"/>
            <p:cNvSpPr>
              <a:spLocks noChangeShapeType="1"/>
            </p:cNvSpPr>
            <p:nvPr/>
          </p:nvSpPr>
          <p:spPr bwMode="auto">
            <a:xfrm>
              <a:off x="3760" y="1896"/>
              <a:ext cx="0" cy="41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521" name="Line 63"/>
            <p:cNvSpPr>
              <a:spLocks noChangeShapeType="1"/>
            </p:cNvSpPr>
            <p:nvPr/>
          </p:nvSpPr>
          <p:spPr bwMode="auto">
            <a:xfrm>
              <a:off x="2816" y="2520"/>
              <a:ext cx="12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522" name="Line 64"/>
            <p:cNvSpPr>
              <a:spLocks noChangeShapeType="1"/>
            </p:cNvSpPr>
            <p:nvPr/>
          </p:nvSpPr>
          <p:spPr bwMode="auto">
            <a:xfrm flipV="1">
              <a:off x="4016" y="2152"/>
              <a:ext cx="0" cy="36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523" name="Text Box 65"/>
            <p:cNvSpPr txBox="1">
              <a:spLocks noChangeArrowheads="1"/>
            </p:cNvSpPr>
            <p:nvPr/>
          </p:nvSpPr>
          <p:spPr bwMode="auto">
            <a:xfrm>
              <a:off x="2808" y="2328"/>
              <a:ext cx="77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en-US" altLang="zh-CN" sz="1600" b="1">
                  <a:solidFill>
                    <a:srgbClr val="000000"/>
                  </a:solidFill>
                </a:rPr>
                <a:t>⑤</a:t>
              </a:r>
              <a:r>
                <a:rPr lang="zh-CN" altLang="en-US" sz="1600" b="1">
                  <a:solidFill>
                    <a:srgbClr val="000000"/>
                  </a:solidFill>
                </a:rPr>
                <a:t>页表命中</a:t>
              </a:r>
            </a:p>
          </p:txBody>
        </p:sp>
        <p:sp>
          <p:nvSpPr>
            <p:cNvPr id="275524" name="Text Box 66"/>
            <p:cNvSpPr txBox="1">
              <a:spLocks noChangeArrowheads="1"/>
            </p:cNvSpPr>
            <p:nvPr/>
          </p:nvSpPr>
          <p:spPr bwMode="auto">
            <a:xfrm>
              <a:off x="2800" y="2608"/>
              <a:ext cx="776"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en-US" altLang="zh-CN" sz="1600" b="1">
                  <a:solidFill>
                    <a:srgbClr val="000000"/>
                  </a:solidFill>
                </a:rPr>
                <a:t>⑦</a:t>
              </a:r>
              <a:r>
                <a:rPr lang="zh-CN" altLang="en-US" sz="1600" b="1">
                  <a:solidFill>
                    <a:srgbClr val="000000"/>
                  </a:solidFill>
                </a:rPr>
                <a:t>缺页中断</a:t>
              </a:r>
            </a:p>
          </p:txBody>
        </p:sp>
        <p:sp>
          <p:nvSpPr>
            <p:cNvPr id="275525" name="Line 67"/>
            <p:cNvSpPr>
              <a:spLocks noChangeShapeType="1"/>
            </p:cNvSpPr>
            <p:nvPr/>
          </p:nvSpPr>
          <p:spPr bwMode="auto">
            <a:xfrm>
              <a:off x="2856" y="2808"/>
              <a:ext cx="56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526" name="Line 68"/>
            <p:cNvSpPr>
              <a:spLocks noChangeShapeType="1"/>
            </p:cNvSpPr>
            <p:nvPr/>
          </p:nvSpPr>
          <p:spPr bwMode="auto">
            <a:xfrm>
              <a:off x="3424" y="2816"/>
              <a:ext cx="0" cy="264"/>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527" name="Rectangle 69"/>
            <p:cNvSpPr>
              <a:spLocks noChangeArrowheads="1"/>
            </p:cNvSpPr>
            <p:nvPr/>
          </p:nvSpPr>
          <p:spPr bwMode="auto">
            <a:xfrm>
              <a:off x="2920" y="3072"/>
              <a:ext cx="1024" cy="208"/>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algn="ctr" fontAlgn="base">
                <a:spcBef>
                  <a:spcPct val="50000"/>
                </a:spcBef>
                <a:spcAft>
                  <a:spcPct val="0"/>
                </a:spcAft>
                <a:buClr>
                  <a:srgbClr val="FF3300"/>
                </a:buClr>
                <a:buSzPct val="60000"/>
                <a:buFont typeface="Wingdings" pitchFamily="2" charset="2"/>
                <a:buNone/>
              </a:pPr>
              <a:r>
                <a:rPr kumimoji="1" lang="zh-CN" altLang="en-US" sz="1600" b="1">
                  <a:solidFill>
                    <a:srgbClr val="000000"/>
                  </a:solidFill>
                </a:rPr>
                <a:t>缺页中断处理</a:t>
              </a:r>
            </a:p>
          </p:txBody>
        </p:sp>
        <p:sp>
          <p:nvSpPr>
            <p:cNvPr id="275528" name="Line 70"/>
            <p:cNvSpPr>
              <a:spLocks noChangeShapeType="1"/>
            </p:cNvSpPr>
            <p:nvPr/>
          </p:nvSpPr>
          <p:spPr bwMode="auto">
            <a:xfrm flipH="1">
              <a:off x="864" y="3176"/>
              <a:ext cx="205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529" name="Line 71"/>
            <p:cNvSpPr>
              <a:spLocks noChangeShapeType="1"/>
            </p:cNvSpPr>
            <p:nvPr/>
          </p:nvSpPr>
          <p:spPr bwMode="auto">
            <a:xfrm flipV="1">
              <a:off x="864" y="2696"/>
              <a:ext cx="0" cy="48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530" name="Text Box 72"/>
            <p:cNvSpPr txBox="1">
              <a:spLocks noChangeArrowheads="1"/>
            </p:cNvSpPr>
            <p:nvPr/>
          </p:nvSpPr>
          <p:spPr bwMode="auto">
            <a:xfrm>
              <a:off x="1720" y="2984"/>
              <a:ext cx="68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en-US" altLang="zh-CN" sz="1600" b="1">
                  <a:solidFill>
                    <a:srgbClr val="000000"/>
                  </a:solidFill>
                </a:rPr>
                <a:t>⑧</a:t>
              </a:r>
              <a:r>
                <a:rPr lang="zh-CN" altLang="en-US" sz="1600" b="1">
                  <a:solidFill>
                    <a:srgbClr val="000000"/>
                  </a:solidFill>
                </a:rPr>
                <a:t>调页</a:t>
              </a:r>
            </a:p>
          </p:txBody>
        </p:sp>
        <p:sp>
          <p:nvSpPr>
            <p:cNvPr id="275531" name="Line 73"/>
            <p:cNvSpPr>
              <a:spLocks noChangeShapeType="1"/>
            </p:cNvSpPr>
            <p:nvPr/>
          </p:nvSpPr>
          <p:spPr bwMode="auto">
            <a:xfrm flipV="1">
              <a:off x="3664" y="1312"/>
              <a:ext cx="0" cy="120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532" name="Line 74"/>
            <p:cNvSpPr>
              <a:spLocks noChangeShapeType="1"/>
            </p:cNvSpPr>
            <p:nvPr/>
          </p:nvSpPr>
          <p:spPr bwMode="auto">
            <a:xfrm flipH="1">
              <a:off x="3448" y="1312"/>
              <a:ext cx="216"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533" name="Text Box 75"/>
            <p:cNvSpPr txBox="1">
              <a:spLocks noChangeArrowheads="1"/>
            </p:cNvSpPr>
            <p:nvPr/>
          </p:nvSpPr>
          <p:spPr bwMode="auto">
            <a:xfrm>
              <a:off x="3584" y="1272"/>
              <a:ext cx="576"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en-US" altLang="zh-CN" sz="1600" b="1">
                  <a:solidFill>
                    <a:srgbClr val="000000"/>
                  </a:solidFill>
                </a:rPr>
                <a:t>⑥</a:t>
              </a:r>
              <a:r>
                <a:rPr lang="zh-CN" altLang="en-US" sz="1600" b="1">
                  <a:solidFill>
                    <a:srgbClr val="000000"/>
                  </a:solidFill>
                </a:rPr>
                <a:t>装入快表</a:t>
              </a:r>
            </a:p>
          </p:txBody>
        </p:sp>
        <p:sp>
          <p:nvSpPr>
            <p:cNvPr id="275534" name="Text Box 76"/>
            <p:cNvSpPr txBox="1">
              <a:spLocks noChangeArrowheads="1"/>
            </p:cNvSpPr>
            <p:nvPr/>
          </p:nvSpPr>
          <p:spPr bwMode="auto">
            <a:xfrm>
              <a:off x="3912" y="1752"/>
              <a:ext cx="72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1600" b="1">
                  <a:solidFill>
                    <a:srgbClr val="000000"/>
                  </a:solidFill>
                </a:rPr>
                <a:t>物理地址</a:t>
              </a:r>
            </a:p>
          </p:txBody>
        </p:sp>
        <p:sp>
          <p:nvSpPr>
            <p:cNvPr id="275535" name="Line 77"/>
            <p:cNvSpPr>
              <a:spLocks noChangeShapeType="1"/>
            </p:cNvSpPr>
            <p:nvPr/>
          </p:nvSpPr>
          <p:spPr bwMode="auto">
            <a:xfrm>
              <a:off x="4024" y="2776"/>
              <a:ext cx="36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536" name="Line 78"/>
            <p:cNvSpPr>
              <a:spLocks noChangeShapeType="1"/>
            </p:cNvSpPr>
            <p:nvPr/>
          </p:nvSpPr>
          <p:spPr bwMode="auto">
            <a:xfrm flipV="1">
              <a:off x="4392" y="2152"/>
              <a:ext cx="0" cy="624"/>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537" name="Line 79"/>
            <p:cNvSpPr>
              <a:spLocks noChangeShapeType="1"/>
            </p:cNvSpPr>
            <p:nvPr/>
          </p:nvSpPr>
          <p:spPr bwMode="auto">
            <a:xfrm>
              <a:off x="2632" y="1800"/>
              <a:ext cx="0" cy="1136"/>
            </a:xfrm>
            <a:prstGeom prst="line">
              <a:avLst/>
            </a:prstGeom>
            <a:noFill/>
            <a:ln w="28575">
              <a:solidFill>
                <a:schemeClr val="hlink"/>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538" name="Line 80"/>
            <p:cNvSpPr>
              <a:spLocks noChangeShapeType="1"/>
            </p:cNvSpPr>
            <p:nvPr/>
          </p:nvSpPr>
          <p:spPr bwMode="auto">
            <a:xfrm>
              <a:off x="2632" y="2936"/>
              <a:ext cx="2184" cy="0"/>
            </a:xfrm>
            <a:prstGeom prst="line">
              <a:avLst/>
            </a:prstGeom>
            <a:noFill/>
            <a:ln w="28575">
              <a:solidFill>
                <a:schemeClr val="hlink"/>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539" name="Line 81"/>
            <p:cNvSpPr>
              <a:spLocks noChangeShapeType="1"/>
            </p:cNvSpPr>
            <p:nvPr/>
          </p:nvSpPr>
          <p:spPr bwMode="auto">
            <a:xfrm flipV="1">
              <a:off x="4816" y="544"/>
              <a:ext cx="0" cy="2392"/>
            </a:xfrm>
            <a:prstGeom prst="line">
              <a:avLst/>
            </a:prstGeom>
            <a:noFill/>
            <a:ln w="28575">
              <a:solidFill>
                <a:schemeClr val="hlink"/>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540" name="Line 82"/>
            <p:cNvSpPr>
              <a:spLocks noChangeShapeType="1"/>
            </p:cNvSpPr>
            <p:nvPr/>
          </p:nvSpPr>
          <p:spPr bwMode="auto">
            <a:xfrm flipH="1">
              <a:off x="1384" y="544"/>
              <a:ext cx="3432" cy="0"/>
            </a:xfrm>
            <a:prstGeom prst="line">
              <a:avLst/>
            </a:prstGeom>
            <a:noFill/>
            <a:ln w="28575">
              <a:solidFill>
                <a:schemeClr val="hlink"/>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541" name="Text Box 83"/>
            <p:cNvSpPr txBox="1">
              <a:spLocks noChangeArrowheads="1"/>
            </p:cNvSpPr>
            <p:nvPr/>
          </p:nvSpPr>
          <p:spPr bwMode="auto">
            <a:xfrm>
              <a:off x="4040" y="656"/>
              <a:ext cx="6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en-US" altLang="zh-CN" sz="1800" b="1">
                  <a:solidFill>
                    <a:srgbClr val="0000FF"/>
                  </a:solidFill>
                </a:rPr>
                <a:t>MMU</a:t>
              </a:r>
            </a:p>
          </p:txBody>
        </p:sp>
        <p:sp>
          <p:nvSpPr>
            <p:cNvPr id="275542" name="Line 84"/>
            <p:cNvSpPr>
              <a:spLocks noChangeShapeType="1"/>
            </p:cNvSpPr>
            <p:nvPr/>
          </p:nvSpPr>
          <p:spPr bwMode="auto">
            <a:xfrm>
              <a:off x="4728" y="2056"/>
              <a:ext cx="36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543" name="Rectangle 85"/>
            <p:cNvSpPr>
              <a:spLocks noChangeArrowheads="1"/>
            </p:cNvSpPr>
            <p:nvPr/>
          </p:nvSpPr>
          <p:spPr bwMode="auto">
            <a:xfrm>
              <a:off x="5104" y="1640"/>
              <a:ext cx="512" cy="81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lstStyle/>
            <a:p>
              <a:pPr algn="ctr" fontAlgn="base">
                <a:spcBef>
                  <a:spcPct val="0"/>
                </a:spcBef>
                <a:spcAft>
                  <a:spcPct val="0"/>
                </a:spcAft>
                <a:buClr>
                  <a:srgbClr val="FF3300"/>
                </a:buClr>
                <a:buSzPct val="60000"/>
                <a:buFont typeface="Wingdings" pitchFamily="2" charset="2"/>
                <a:buNone/>
              </a:pPr>
              <a:r>
                <a:rPr kumimoji="1" lang="zh-CN" altLang="en-US" sz="1600" b="1">
                  <a:solidFill>
                    <a:srgbClr val="000000"/>
                  </a:solidFill>
                </a:rPr>
                <a:t>运行进</a:t>
              </a:r>
            </a:p>
            <a:p>
              <a:pPr algn="ctr" fontAlgn="base">
                <a:spcBef>
                  <a:spcPct val="0"/>
                </a:spcBef>
                <a:spcAft>
                  <a:spcPct val="0"/>
                </a:spcAft>
                <a:buClr>
                  <a:srgbClr val="FF3300"/>
                </a:buClr>
                <a:buSzPct val="60000"/>
                <a:buFont typeface="Wingdings" pitchFamily="2" charset="2"/>
                <a:buNone/>
              </a:pPr>
              <a:r>
                <a:rPr kumimoji="1" lang="zh-CN" altLang="en-US" sz="1600" b="1">
                  <a:solidFill>
                    <a:srgbClr val="000000"/>
                  </a:solidFill>
                </a:rPr>
                <a:t>程映象</a:t>
              </a:r>
            </a:p>
          </p:txBody>
        </p:sp>
        <p:sp>
          <p:nvSpPr>
            <p:cNvPr id="275544" name="Line 86"/>
            <p:cNvSpPr>
              <a:spLocks noChangeShapeType="1"/>
            </p:cNvSpPr>
            <p:nvPr/>
          </p:nvSpPr>
          <p:spPr bwMode="auto">
            <a:xfrm>
              <a:off x="5104" y="2000"/>
              <a:ext cx="51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545" name="Line 87"/>
            <p:cNvSpPr>
              <a:spLocks noChangeShapeType="1"/>
            </p:cNvSpPr>
            <p:nvPr/>
          </p:nvSpPr>
          <p:spPr bwMode="auto">
            <a:xfrm>
              <a:off x="5104" y="2128"/>
              <a:ext cx="51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5546" name="Text Box 88"/>
            <p:cNvSpPr txBox="1">
              <a:spLocks noChangeArrowheads="1"/>
            </p:cNvSpPr>
            <p:nvPr/>
          </p:nvSpPr>
          <p:spPr bwMode="auto">
            <a:xfrm>
              <a:off x="5048" y="1304"/>
              <a:ext cx="608"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lnSpc>
                  <a:spcPct val="90000"/>
                </a:lnSpc>
                <a:spcBef>
                  <a:spcPct val="0"/>
                </a:spcBef>
                <a:spcAft>
                  <a:spcPct val="0"/>
                </a:spcAft>
                <a:buClr>
                  <a:srgbClr val="FF3300"/>
                </a:buClr>
                <a:buSzPct val="60000"/>
                <a:buFont typeface="Wingdings" pitchFamily="2" charset="2"/>
                <a:buNone/>
              </a:pPr>
              <a:r>
                <a:rPr lang="zh-CN" altLang="en-US" sz="1600" b="1">
                  <a:solidFill>
                    <a:srgbClr val="000000"/>
                  </a:solidFill>
                </a:rPr>
                <a:t>主存</a:t>
              </a:r>
            </a:p>
            <a:p>
              <a:pPr algn="ctr" eaLnBrk="1" fontAlgn="base" hangingPunct="1">
                <a:lnSpc>
                  <a:spcPct val="90000"/>
                </a:lnSpc>
                <a:spcBef>
                  <a:spcPct val="0"/>
                </a:spcBef>
                <a:spcAft>
                  <a:spcPct val="0"/>
                </a:spcAft>
                <a:buClr>
                  <a:srgbClr val="FF3300"/>
                </a:buClr>
                <a:buSzPct val="60000"/>
                <a:buFont typeface="Wingdings" pitchFamily="2" charset="2"/>
                <a:buNone/>
              </a:pPr>
              <a:r>
                <a:rPr lang="en-US" altLang="zh-CN" sz="1600" b="1">
                  <a:solidFill>
                    <a:srgbClr val="000000"/>
                  </a:solidFill>
                  <a:latin typeface="Times New Roman" pitchFamily="18" charset="0"/>
                </a:rPr>
                <a:t>(</a:t>
              </a:r>
              <a:r>
                <a:rPr lang="zh-CN" altLang="en-US" sz="1600" b="1">
                  <a:solidFill>
                    <a:srgbClr val="000000"/>
                  </a:solidFill>
                </a:rPr>
                <a:t>用户区</a:t>
              </a:r>
              <a:r>
                <a:rPr lang="en-US" altLang="zh-CN" sz="1600" b="1">
                  <a:solidFill>
                    <a:srgbClr val="000000"/>
                  </a:solidFill>
                  <a:latin typeface="Times New Roman" pitchFamily="18" charset="0"/>
                </a:rPr>
                <a:t>)</a:t>
              </a:r>
            </a:p>
          </p:txBody>
        </p:sp>
        <p:sp>
          <p:nvSpPr>
            <p:cNvPr id="275547" name="Text Box 89"/>
            <p:cNvSpPr txBox="1">
              <a:spLocks noChangeArrowheads="1"/>
            </p:cNvSpPr>
            <p:nvPr/>
          </p:nvSpPr>
          <p:spPr bwMode="auto">
            <a:xfrm>
              <a:off x="4853" y="2064"/>
              <a:ext cx="195" cy="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vert="eaVert"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en-US" altLang="zh-CN" sz="1800" b="1">
                  <a:solidFill>
                    <a:srgbClr val="000000"/>
                  </a:solidFill>
                </a:rPr>
                <a:t>③⑤</a:t>
              </a:r>
              <a:r>
                <a:rPr lang="zh-CN" altLang="en-US" sz="1800" b="1">
                  <a:solidFill>
                    <a:srgbClr val="000000"/>
                  </a:solidFill>
                </a:rPr>
                <a:t>访问</a:t>
              </a:r>
            </a:p>
          </p:txBody>
        </p:sp>
        <p:sp>
          <p:nvSpPr>
            <p:cNvPr id="275548" name="Text Box 90"/>
            <p:cNvSpPr txBox="1">
              <a:spLocks noChangeArrowheads="1"/>
            </p:cNvSpPr>
            <p:nvPr/>
          </p:nvSpPr>
          <p:spPr bwMode="auto">
            <a:xfrm>
              <a:off x="640" y="2104"/>
              <a:ext cx="4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1600" b="1">
                  <a:solidFill>
                    <a:srgbClr val="000000"/>
                  </a:solidFill>
                </a:rPr>
                <a:t>辅存</a:t>
              </a:r>
            </a:p>
          </p:txBody>
        </p:sp>
      </p:grpSp>
      <p:sp>
        <p:nvSpPr>
          <p:cNvPr id="275461" name="Text Box 91"/>
          <p:cNvSpPr txBox="1">
            <a:spLocks noChangeArrowheads="1"/>
          </p:cNvSpPr>
          <p:nvPr/>
        </p:nvSpPr>
        <p:spPr bwMode="auto">
          <a:xfrm>
            <a:off x="2371725" y="5976938"/>
            <a:ext cx="47704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pPr>
            <a:r>
              <a:rPr lang="en-US" altLang="zh-CN" b="1">
                <a:solidFill>
                  <a:srgbClr val="0000FF"/>
                </a:solidFill>
              </a:rPr>
              <a:t>MMU</a:t>
            </a:r>
            <a:r>
              <a:rPr lang="zh-CN" altLang="en-US" b="1">
                <a:solidFill>
                  <a:srgbClr val="0000FF"/>
                </a:solidFill>
              </a:rPr>
              <a:t>：主存管理单元</a:t>
            </a:r>
          </a:p>
        </p:txBody>
      </p:sp>
    </p:spTree>
    <p:extLst>
      <p:ext uri="{BB962C8B-B14F-4D97-AF65-F5344CB8AC3E}">
        <p14:creationId xmlns:p14="http://schemas.microsoft.com/office/powerpoint/2010/main" val="12363954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483" name="Rectangle 2"/>
          <p:cNvSpPr>
            <a:spLocks noGrp="1" noChangeArrowheads="1"/>
          </p:cNvSpPr>
          <p:nvPr>
            <p:ph type="title"/>
          </p:nvPr>
        </p:nvSpPr>
        <p:spPr/>
        <p:txBody>
          <a:bodyPr/>
          <a:lstStyle/>
          <a:p>
            <a:pPr eaLnBrk="1" hangingPunct="1"/>
            <a:r>
              <a:rPr lang="en-US" altLang="zh-CN" dirty="0" smtClean="0"/>
              <a:t>5.2.2  </a:t>
            </a:r>
            <a:r>
              <a:rPr lang="zh-CN" altLang="en-US" dirty="0" smtClean="0"/>
              <a:t>内存分配策略和分配算法 </a:t>
            </a:r>
          </a:p>
        </p:txBody>
      </p:sp>
      <p:sp>
        <p:nvSpPr>
          <p:cNvPr id="373763" name="Rectangle 3"/>
          <p:cNvSpPr>
            <a:spLocks noGrp="1" noChangeArrowheads="1"/>
          </p:cNvSpPr>
          <p:nvPr>
            <p:ph idx="1"/>
          </p:nvPr>
        </p:nvSpPr>
        <p:spPr/>
        <p:txBody>
          <a:bodyPr>
            <a:normAutofit lnSpcReduction="10000"/>
          </a:bodyPr>
          <a:lstStyle/>
          <a:p>
            <a:pPr marL="0" indent="0" eaLnBrk="1" hangingPunct="1">
              <a:buNone/>
            </a:pPr>
            <a:r>
              <a:rPr lang="zh-CN" altLang="en-US" sz="2800" dirty="0" smtClean="0">
                <a:latin typeface="宋体" pitchFamily="2" charset="-122"/>
              </a:rPr>
              <a:t>为进程分配内存时，涉及到</a:t>
            </a:r>
            <a:r>
              <a:rPr lang="en-US" altLang="zh-CN" sz="2800" dirty="0" smtClean="0"/>
              <a:t>3</a:t>
            </a:r>
            <a:r>
              <a:rPr lang="zh-CN" altLang="en-US" sz="2800" dirty="0" smtClean="0">
                <a:latin typeface="宋体" pitchFamily="2" charset="-122"/>
              </a:rPr>
              <a:t>个问题：</a:t>
            </a:r>
            <a:r>
              <a:rPr lang="zh-CN" altLang="en-US" sz="2800" dirty="0" smtClean="0"/>
              <a:t> </a:t>
            </a:r>
          </a:p>
          <a:p>
            <a:pPr marL="457200" lvl="1" indent="0" eaLnBrk="1" hangingPunct="1">
              <a:buNone/>
            </a:pPr>
            <a:r>
              <a:rPr lang="en-US" altLang="zh-CN" sz="2400" b="1" dirty="0" smtClean="0">
                <a:solidFill>
                  <a:srgbClr val="000066"/>
                </a:solidFill>
                <a:latin typeface="楷体_GB2312" pitchFamily="49" charset="-122"/>
                <a:ea typeface="楷体_GB2312" pitchFamily="49" charset="-122"/>
              </a:rPr>
              <a:t>1</a:t>
            </a:r>
            <a:r>
              <a:rPr lang="zh-CN" altLang="en-US" sz="2400" b="1" dirty="0" smtClean="0">
                <a:solidFill>
                  <a:srgbClr val="000066"/>
                </a:solidFill>
                <a:latin typeface="楷体_GB2312" pitchFamily="49" charset="-122"/>
                <a:ea typeface="楷体_GB2312" pitchFamily="49" charset="-122"/>
              </a:rPr>
              <a:t>、最小物理块数的确定</a:t>
            </a:r>
          </a:p>
          <a:p>
            <a:pPr marL="914400" lvl="2" indent="0" eaLnBrk="1" hangingPunct="1">
              <a:buNone/>
            </a:pPr>
            <a:r>
              <a:rPr lang="zh-CN" altLang="en-US" sz="2000" dirty="0" smtClean="0">
                <a:solidFill>
                  <a:srgbClr val="0000CC"/>
                </a:solidFill>
                <a:latin typeface="黑体" pitchFamily="2" charset="-122"/>
                <a:ea typeface="黑体" pitchFamily="2" charset="-122"/>
              </a:rPr>
              <a:t>   取决于指令的格式、功能和寻址方式</a:t>
            </a:r>
            <a:r>
              <a:rPr lang="zh-CN" altLang="en-US" sz="2000" dirty="0" smtClean="0">
                <a:latin typeface="宋体" pitchFamily="2" charset="-122"/>
              </a:rPr>
              <a:t> </a:t>
            </a:r>
            <a:r>
              <a:rPr lang="zh-CN" altLang="en-US" sz="2000" dirty="0" smtClean="0"/>
              <a:t> </a:t>
            </a:r>
          </a:p>
          <a:p>
            <a:pPr marL="457200" lvl="1" indent="0" eaLnBrk="1" hangingPunct="1">
              <a:buNone/>
            </a:pPr>
            <a:r>
              <a:rPr lang="en-US" altLang="zh-CN" sz="2400" b="1" dirty="0" smtClean="0">
                <a:solidFill>
                  <a:srgbClr val="000066"/>
                </a:solidFill>
                <a:latin typeface="楷体_GB2312" pitchFamily="49" charset="-122"/>
                <a:ea typeface="楷体_GB2312" pitchFamily="49" charset="-122"/>
              </a:rPr>
              <a:t>2</a:t>
            </a:r>
            <a:r>
              <a:rPr lang="zh-CN" altLang="en-US" sz="2400" b="1" dirty="0" smtClean="0">
                <a:solidFill>
                  <a:srgbClr val="000066"/>
                </a:solidFill>
                <a:latin typeface="楷体_GB2312" pitchFamily="49" charset="-122"/>
                <a:ea typeface="楷体_GB2312" pitchFamily="49" charset="-122"/>
              </a:rPr>
              <a:t>、物理块的分配策略</a:t>
            </a:r>
            <a:r>
              <a:rPr lang="zh-CN" altLang="en-US" sz="2400" b="1" dirty="0" smtClean="0"/>
              <a:t> </a:t>
            </a:r>
          </a:p>
          <a:p>
            <a:pPr marL="914400" lvl="2" indent="0" eaLnBrk="1" hangingPunct="1">
              <a:buNone/>
            </a:pPr>
            <a:r>
              <a:rPr lang="zh-CN" altLang="en-US" sz="2000" dirty="0" smtClean="0">
                <a:solidFill>
                  <a:srgbClr val="0000CC"/>
                </a:solidFill>
                <a:latin typeface="黑体" pitchFamily="2" charset="-122"/>
                <a:ea typeface="黑体" pitchFamily="2" charset="-122"/>
              </a:rPr>
              <a:t>   固定分配局部置换</a:t>
            </a:r>
          </a:p>
          <a:p>
            <a:pPr marL="914400" lvl="2" indent="0" eaLnBrk="1" hangingPunct="1">
              <a:buNone/>
            </a:pPr>
            <a:r>
              <a:rPr lang="zh-CN" altLang="en-US" sz="2000" dirty="0" smtClean="0">
                <a:solidFill>
                  <a:srgbClr val="0000CC"/>
                </a:solidFill>
                <a:latin typeface="黑体" pitchFamily="2" charset="-122"/>
                <a:ea typeface="黑体" pitchFamily="2" charset="-122"/>
              </a:rPr>
              <a:t>   可变分配全局置换</a:t>
            </a:r>
            <a:r>
              <a:rPr lang="en-US" altLang="zh-CN" sz="2000" dirty="0" smtClean="0">
                <a:solidFill>
                  <a:srgbClr val="0000CC"/>
                </a:solidFill>
                <a:latin typeface="Times New Roman" pitchFamily="18" charset="0"/>
                <a:ea typeface="黑体" pitchFamily="2" charset="-122"/>
              </a:rPr>
              <a:t>——</a:t>
            </a:r>
            <a:r>
              <a:rPr lang="zh-CN" altLang="en-US" sz="2000" dirty="0" smtClean="0">
                <a:solidFill>
                  <a:srgbClr val="0000CC"/>
                </a:solidFill>
                <a:latin typeface="黑体" pitchFamily="2" charset="-122"/>
                <a:ea typeface="黑体" pitchFamily="2" charset="-122"/>
              </a:rPr>
              <a:t>最易于实现的物理块分配和置换策略，已用于若干</a:t>
            </a:r>
            <a:r>
              <a:rPr lang="en-US" altLang="zh-CN" sz="2000" dirty="0" smtClean="0">
                <a:solidFill>
                  <a:srgbClr val="0000CC"/>
                </a:solidFill>
                <a:latin typeface="黑体" pitchFamily="2" charset="-122"/>
                <a:ea typeface="黑体" pitchFamily="2" charset="-122"/>
              </a:rPr>
              <a:t>OS</a:t>
            </a:r>
            <a:r>
              <a:rPr lang="zh-CN" altLang="en-US" sz="2000" dirty="0" smtClean="0">
                <a:solidFill>
                  <a:srgbClr val="0000CC"/>
                </a:solidFill>
                <a:latin typeface="黑体" pitchFamily="2" charset="-122"/>
                <a:ea typeface="黑体" pitchFamily="2" charset="-122"/>
              </a:rPr>
              <a:t>中 </a:t>
            </a:r>
          </a:p>
          <a:p>
            <a:pPr marL="914400" lvl="2" indent="0" eaLnBrk="1" hangingPunct="1">
              <a:buNone/>
            </a:pPr>
            <a:r>
              <a:rPr lang="zh-CN" altLang="en-US" sz="2000" dirty="0" smtClean="0">
                <a:solidFill>
                  <a:srgbClr val="0000CC"/>
                </a:solidFill>
                <a:latin typeface="黑体" pitchFamily="2" charset="-122"/>
                <a:ea typeface="黑体" pitchFamily="2" charset="-122"/>
              </a:rPr>
              <a:t>   可变分配局部置换</a:t>
            </a:r>
            <a:r>
              <a:rPr lang="zh-CN" altLang="en-US" sz="2000" dirty="0" smtClean="0">
                <a:latin typeface="宋体" pitchFamily="2" charset="-122"/>
              </a:rPr>
              <a:t> </a:t>
            </a:r>
            <a:r>
              <a:rPr lang="zh-CN" altLang="en-US" sz="2000" dirty="0" smtClean="0"/>
              <a:t> </a:t>
            </a:r>
          </a:p>
          <a:p>
            <a:pPr marL="457200" lvl="1" indent="0" eaLnBrk="1" hangingPunct="1">
              <a:buNone/>
            </a:pPr>
            <a:r>
              <a:rPr lang="en-US" altLang="zh-CN" sz="2400" b="1" dirty="0" smtClean="0">
                <a:solidFill>
                  <a:srgbClr val="000066"/>
                </a:solidFill>
                <a:latin typeface="楷体_GB2312" pitchFamily="49" charset="-122"/>
                <a:ea typeface="楷体_GB2312" pitchFamily="49" charset="-122"/>
              </a:rPr>
              <a:t>3</a:t>
            </a:r>
            <a:r>
              <a:rPr lang="zh-CN" altLang="en-US" sz="2400" b="1" dirty="0" smtClean="0">
                <a:solidFill>
                  <a:srgbClr val="000066"/>
                </a:solidFill>
                <a:latin typeface="楷体_GB2312" pitchFamily="49" charset="-122"/>
                <a:ea typeface="楷体_GB2312" pitchFamily="49" charset="-122"/>
              </a:rPr>
              <a:t>、物理块分配算法</a:t>
            </a:r>
          </a:p>
          <a:p>
            <a:pPr marL="914400" lvl="2" indent="0" eaLnBrk="1" hangingPunct="1">
              <a:buNone/>
            </a:pPr>
            <a:r>
              <a:rPr lang="zh-CN" altLang="en-US" sz="2000" dirty="0" smtClean="0">
                <a:solidFill>
                  <a:srgbClr val="0000CC"/>
                </a:solidFill>
                <a:latin typeface="黑体" pitchFamily="2" charset="-122"/>
                <a:ea typeface="黑体" pitchFamily="2" charset="-122"/>
              </a:rPr>
              <a:t>   平均分配算法</a:t>
            </a:r>
            <a:r>
              <a:rPr lang="en-US" altLang="zh-CN" sz="2000" dirty="0" smtClean="0">
                <a:solidFill>
                  <a:srgbClr val="0000CC"/>
                </a:solidFill>
                <a:latin typeface="Times New Roman" pitchFamily="18" charset="0"/>
                <a:ea typeface="黑体" pitchFamily="2" charset="-122"/>
              </a:rPr>
              <a:t>——</a:t>
            </a:r>
            <a:r>
              <a:rPr lang="zh-CN" altLang="en-US" sz="2000" dirty="0" smtClean="0">
                <a:solidFill>
                  <a:srgbClr val="0000CC"/>
                </a:solidFill>
                <a:latin typeface="黑体" pitchFamily="2" charset="-122"/>
                <a:ea typeface="黑体" pitchFamily="2" charset="-122"/>
              </a:rPr>
              <a:t>显然不太合理</a:t>
            </a:r>
          </a:p>
          <a:p>
            <a:pPr marL="914400" lvl="2" indent="0" eaLnBrk="1" hangingPunct="1">
              <a:buNone/>
            </a:pPr>
            <a:r>
              <a:rPr lang="zh-CN" altLang="en-US" sz="2000" dirty="0" smtClean="0">
                <a:solidFill>
                  <a:srgbClr val="0000CC"/>
                </a:solidFill>
                <a:latin typeface="黑体" pitchFamily="2" charset="-122"/>
                <a:ea typeface="黑体" pitchFamily="2" charset="-122"/>
              </a:rPr>
              <a:t>   按比例分配算法 </a:t>
            </a:r>
          </a:p>
          <a:p>
            <a:pPr marL="914400" lvl="2" indent="0" eaLnBrk="1" hangingPunct="1">
              <a:buNone/>
            </a:pPr>
            <a:r>
              <a:rPr lang="zh-CN" altLang="en-US" sz="2000" dirty="0" smtClean="0">
                <a:solidFill>
                  <a:srgbClr val="0000CC"/>
                </a:solidFill>
                <a:latin typeface="黑体" pitchFamily="2" charset="-122"/>
                <a:ea typeface="黑体" pitchFamily="2" charset="-122"/>
              </a:rPr>
              <a:t>   考虑优先权的分配算法</a:t>
            </a:r>
            <a:r>
              <a:rPr lang="en-US" altLang="zh-CN" sz="2000" dirty="0" smtClean="0">
                <a:solidFill>
                  <a:srgbClr val="0000CC"/>
                </a:solidFill>
                <a:latin typeface="Times New Roman" pitchFamily="18" charset="0"/>
                <a:ea typeface="黑体" pitchFamily="2" charset="-122"/>
              </a:rPr>
              <a:t>——</a:t>
            </a:r>
            <a:r>
              <a:rPr lang="zh-CN" altLang="en-US" sz="2000" dirty="0" smtClean="0">
                <a:solidFill>
                  <a:srgbClr val="0000CC"/>
                </a:solidFill>
                <a:latin typeface="黑体" pitchFamily="2" charset="-122"/>
                <a:ea typeface="黑体" pitchFamily="2" charset="-122"/>
              </a:rPr>
              <a:t>一部分按比例；另一部分根据各进程的优先权</a:t>
            </a:r>
            <a:r>
              <a:rPr lang="en-US" altLang="zh-CN" sz="2000" dirty="0" smtClean="0">
                <a:solidFill>
                  <a:srgbClr val="0000CC"/>
                </a:solidFill>
                <a:latin typeface="Times New Roman" pitchFamily="18" charset="0"/>
                <a:ea typeface="黑体" pitchFamily="2" charset="-122"/>
              </a:rPr>
              <a:t>——</a:t>
            </a:r>
            <a:r>
              <a:rPr lang="zh-CN" altLang="en-US" sz="2000" dirty="0" smtClean="0">
                <a:solidFill>
                  <a:srgbClr val="0000CC"/>
                </a:solidFill>
                <a:latin typeface="黑体" pitchFamily="2" charset="-122"/>
                <a:ea typeface="黑体" pitchFamily="2" charset="-122"/>
              </a:rPr>
              <a:t>合理</a:t>
            </a:r>
            <a:r>
              <a:rPr lang="zh-CN" altLang="en-US" sz="2000" dirty="0" smtClean="0">
                <a:latin typeface="宋体" pitchFamily="2" charset="-122"/>
              </a:rPr>
              <a:t>  </a:t>
            </a:r>
            <a:r>
              <a:rPr lang="zh-CN" altLang="en-US" sz="2000" dirty="0" smtClean="0"/>
              <a:t> </a:t>
            </a:r>
          </a:p>
        </p:txBody>
      </p:sp>
      <p:sp>
        <p:nvSpPr>
          <p:cNvPr id="4" name="灯片编号占位符 5"/>
          <p:cNvSpPr>
            <a:spLocks noGrp="1"/>
          </p:cNvSpPr>
          <p:nvPr>
            <p:ph type="sldNum" sz="quarter" idx="12"/>
          </p:nvPr>
        </p:nvSpPr>
        <p:spPr/>
        <p:txBody>
          <a:bodyPr/>
          <a:lstStyle/>
          <a:p>
            <a:pPr>
              <a:defRPr/>
            </a:pPr>
            <a:fld id="{D54A98CF-14C5-44D8-9404-7AF1D299E1FE}" type="slidenum">
              <a:rPr lang="en-US" altLang="zh-CN"/>
              <a:pPr>
                <a:defRPr/>
              </a:pPr>
              <a:t>14</a:t>
            </a:fld>
            <a:endParaRPr lang="en-US" altLang="zh-CN"/>
          </a:p>
        </p:txBody>
      </p:sp>
    </p:spTree>
    <p:extLst>
      <p:ext uri="{BB962C8B-B14F-4D97-AF65-F5344CB8AC3E}">
        <p14:creationId xmlns:p14="http://schemas.microsoft.com/office/powerpoint/2010/main" val="8521198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73763">
                                            <p:txEl>
                                              <p:pRg st="0" end="0"/>
                                            </p:txEl>
                                          </p:spTgt>
                                        </p:tgtEl>
                                        <p:attrNameLst>
                                          <p:attrName>style.visibility</p:attrName>
                                        </p:attrNameLst>
                                      </p:cBhvr>
                                      <p:to>
                                        <p:strVal val="visible"/>
                                      </p:to>
                                    </p:set>
                                    <p:animEffect transition="in" filter="wipe(up)">
                                      <p:cBhvr>
                                        <p:cTn id="7" dur="500"/>
                                        <p:tgtEl>
                                          <p:spTgt spid="373763">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73763">
                                            <p:txEl>
                                              <p:pRg st="1" end="1"/>
                                            </p:txEl>
                                          </p:spTgt>
                                        </p:tgtEl>
                                        <p:attrNameLst>
                                          <p:attrName>style.visibility</p:attrName>
                                        </p:attrNameLst>
                                      </p:cBhvr>
                                      <p:to>
                                        <p:strVal val="visible"/>
                                      </p:to>
                                    </p:set>
                                    <p:animEffect transition="in" filter="wipe(up)">
                                      <p:cBhvr>
                                        <p:cTn id="11" dur="500"/>
                                        <p:tgtEl>
                                          <p:spTgt spid="373763">
                                            <p:txEl>
                                              <p:pRg st="1" end="1"/>
                                            </p:txEl>
                                          </p:spTgt>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73763">
                                            <p:txEl>
                                              <p:pRg st="2" end="2"/>
                                            </p:txEl>
                                          </p:spTgt>
                                        </p:tgtEl>
                                        <p:attrNameLst>
                                          <p:attrName>style.visibility</p:attrName>
                                        </p:attrNameLst>
                                      </p:cBhvr>
                                      <p:to>
                                        <p:strVal val="visible"/>
                                      </p:to>
                                    </p:set>
                                    <p:animEffect transition="in" filter="wipe(up)">
                                      <p:cBhvr>
                                        <p:cTn id="15" dur="500"/>
                                        <p:tgtEl>
                                          <p:spTgt spid="373763">
                                            <p:txEl>
                                              <p:pRg st="2" end="2"/>
                                            </p:txEl>
                                          </p:spTgt>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73763">
                                            <p:txEl>
                                              <p:pRg st="3" end="3"/>
                                            </p:txEl>
                                          </p:spTgt>
                                        </p:tgtEl>
                                        <p:attrNameLst>
                                          <p:attrName>style.visibility</p:attrName>
                                        </p:attrNameLst>
                                      </p:cBhvr>
                                      <p:to>
                                        <p:strVal val="visible"/>
                                      </p:to>
                                    </p:set>
                                    <p:animEffect transition="in" filter="wipe(up)">
                                      <p:cBhvr>
                                        <p:cTn id="19" dur="500"/>
                                        <p:tgtEl>
                                          <p:spTgt spid="373763">
                                            <p:txEl>
                                              <p:pRg st="3" end="3"/>
                                            </p:txEl>
                                          </p:spTgt>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73763">
                                            <p:txEl>
                                              <p:pRg st="4" end="4"/>
                                            </p:txEl>
                                          </p:spTgt>
                                        </p:tgtEl>
                                        <p:attrNameLst>
                                          <p:attrName>style.visibility</p:attrName>
                                        </p:attrNameLst>
                                      </p:cBhvr>
                                      <p:to>
                                        <p:strVal val="visible"/>
                                      </p:to>
                                    </p:set>
                                    <p:animEffect transition="in" filter="wipe(up)">
                                      <p:cBhvr>
                                        <p:cTn id="23" dur="500"/>
                                        <p:tgtEl>
                                          <p:spTgt spid="373763">
                                            <p:txEl>
                                              <p:pRg st="4" end="4"/>
                                            </p:txEl>
                                          </p:spTgt>
                                        </p:tgtEl>
                                      </p:cBhvr>
                                    </p:animEffect>
                                  </p:childTnLst>
                                </p:cTn>
                              </p:par>
                            </p:childTnLst>
                          </p:cTn>
                        </p:par>
                        <p:par>
                          <p:cTn id="24" fill="hold" nodeType="afterGroup">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373763">
                                            <p:txEl>
                                              <p:pRg st="5" end="5"/>
                                            </p:txEl>
                                          </p:spTgt>
                                        </p:tgtEl>
                                        <p:attrNameLst>
                                          <p:attrName>style.visibility</p:attrName>
                                        </p:attrNameLst>
                                      </p:cBhvr>
                                      <p:to>
                                        <p:strVal val="visible"/>
                                      </p:to>
                                    </p:set>
                                    <p:animEffect transition="in" filter="wipe(up)">
                                      <p:cBhvr>
                                        <p:cTn id="27" dur="500"/>
                                        <p:tgtEl>
                                          <p:spTgt spid="373763">
                                            <p:txEl>
                                              <p:pRg st="5" end="5"/>
                                            </p:txEl>
                                          </p:spTgt>
                                        </p:tgtEl>
                                      </p:cBhvr>
                                    </p:animEffect>
                                  </p:childTnLst>
                                </p:cTn>
                              </p:par>
                            </p:childTnLst>
                          </p:cTn>
                        </p:par>
                        <p:par>
                          <p:cTn id="28" fill="hold" nodeType="afterGroup">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373763">
                                            <p:txEl>
                                              <p:pRg st="6" end="6"/>
                                            </p:txEl>
                                          </p:spTgt>
                                        </p:tgtEl>
                                        <p:attrNameLst>
                                          <p:attrName>style.visibility</p:attrName>
                                        </p:attrNameLst>
                                      </p:cBhvr>
                                      <p:to>
                                        <p:strVal val="visible"/>
                                      </p:to>
                                    </p:set>
                                    <p:animEffect transition="in" filter="wipe(up)">
                                      <p:cBhvr>
                                        <p:cTn id="31" dur="500"/>
                                        <p:tgtEl>
                                          <p:spTgt spid="373763">
                                            <p:txEl>
                                              <p:pRg st="6" end="6"/>
                                            </p:txEl>
                                          </p:spTgt>
                                        </p:tgtEl>
                                      </p:cBhvr>
                                    </p:animEffect>
                                  </p:childTnLst>
                                </p:cTn>
                              </p:par>
                            </p:childTnLst>
                          </p:cTn>
                        </p:par>
                        <p:par>
                          <p:cTn id="32" fill="hold" nodeType="afterGroup">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373763">
                                            <p:txEl>
                                              <p:pRg st="7" end="7"/>
                                            </p:txEl>
                                          </p:spTgt>
                                        </p:tgtEl>
                                        <p:attrNameLst>
                                          <p:attrName>style.visibility</p:attrName>
                                        </p:attrNameLst>
                                      </p:cBhvr>
                                      <p:to>
                                        <p:strVal val="visible"/>
                                      </p:to>
                                    </p:set>
                                    <p:animEffect transition="in" filter="wipe(up)">
                                      <p:cBhvr>
                                        <p:cTn id="35" dur="500"/>
                                        <p:tgtEl>
                                          <p:spTgt spid="373763">
                                            <p:txEl>
                                              <p:pRg st="7" end="7"/>
                                            </p:txEl>
                                          </p:spTgt>
                                        </p:tgtEl>
                                      </p:cBhvr>
                                    </p:animEffect>
                                  </p:childTnLst>
                                </p:cTn>
                              </p:par>
                            </p:childTnLst>
                          </p:cTn>
                        </p:par>
                        <p:par>
                          <p:cTn id="36" fill="hold" nodeType="afterGroup">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373763">
                                            <p:txEl>
                                              <p:pRg st="8" end="8"/>
                                            </p:txEl>
                                          </p:spTgt>
                                        </p:tgtEl>
                                        <p:attrNameLst>
                                          <p:attrName>style.visibility</p:attrName>
                                        </p:attrNameLst>
                                      </p:cBhvr>
                                      <p:to>
                                        <p:strVal val="visible"/>
                                      </p:to>
                                    </p:set>
                                    <p:animEffect transition="in" filter="wipe(up)">
                                      <p:cBhvr>
                                        <p:cTn id="39" dur="500"/>
                                        <p:tgtEl>
                                          <p:spTgt spid="373763">
                                            <p:txEl>
                                              <p:pRg st="8" end="8"/>
                                            </p:txEl>
                                          </p:spTgt>
                                        </p:tgtEl>
                                      </p:cBhvr>
                                    </p:animEffect>
                                  </p:childTnLst>
                                </p:cTn>
                              </p:par>
                            </p:childTnLst>
                          </p:cTn>
                        </p:par>
                        <p:par>
                          <p:cTn id="40" fill="hold" nodeType="afterGroup">
                            <p:stCondLst>
                              <p:cond delay="4500"/>
                            </p:stCondLst>
                            <p:childTnLst>
                              <p:par>
                                <p:cTn id="41" presetID="22" presetClass="entr" presetSubtype="1" fill="hold" grpId="0" nodeType="afterEffect">
                                  <p:stCondLst>
                                    <p:cond delay="0"/>
                                  </p:stCondLst>
                                  <p:childTnLst>
                                    <p:set>
                                      <p:cBhvr>
                                        <p:cTn id="42" dur="1" fill="hold">
                                          <p:stCondLst>
                                            <p:cond delay="0"/>
                                          </p:stCondLst>
                                        </p:cTn>
                                        <p:tgtEl>
                                          <p:spTgt spid="373763">
                                            <p:txEl>
                                              <p:pRg st="9" end="9"/>
                                            </p:txEl>
                                          </p:spTgt>
                                        </p:tgtEl>
                                        <p:attrNameLst>
                                          <p:attrName>style.visibility</p:attrName>
                                        </p:attrNameLst>
                                      </p:cBhvr>
                                      <p:to>
                                        <p:strVal val="visible"/>
                                      </p:to>
                                    </p:set>
                                    <p:animEffect transition="in" filter="wipe(up)">
                                      <p:cBhvr>
                                        <p:cTn id="43" dur="500"/>
                                        <p:tgtEl>
                                          <p:spTgt spid="373763">
                                            <p:txEl>
                                              <p:pRg st="9" end="9"/>
                                            </p:txEl>
                                          </p:spTgt>
                                        </p:tgtEl>
                                      </p:cBhvr>
                                    </p:animEffect>
                                  </p:childTnLst>
                                </p:cTn>
                              </p:par>
                            </p:childTnLst>
                          </p:cTn>
                        </p:par>
                        <p:par>
                          <p:cTn id="44" fill="hold" nodeType="afterGroup">
                            <p:stCondLst>
                              <p:cond delay="5000"/>
                            </p:stCondLst>
                            <p:childTnLst>
                              <p:par>
                                <p:cTn id="45" presetID="22" presetClass="entr" presetSubtype="1" fill="hold" grpId="0" nodeType="afterEffect">
                                  <p:stCondLst>
                                    <p:cond delay="0"/>
                                  </p:stCondLst>
                                  <p:childTnLst>
                                    <p:set>
                                      <p:cBhvr>
                                        <p:cTn id="46" dur="1" fill="hold">
                                          <p:stCondLst>
                                            <p:cond delay="0"/>
                                          </p:stCondLst>
                                        </p:cTn>
                                        <p:tgtEl>
                                          <p:spTgt spid="373763">
                                            <p:txEl>
                                              <p:pRg st="10" end="10"/>
                                            </p:txEl>
                                          </p:spTgt>
                                        </p:tgtEl>
                                        <p:attrNameLst>
                                          <p:attrName>style.visibility</p:attrName>
                                        </p:attrNameLst>
                                      </p:cBhvr>
                                      <p:to>
                                        <p:strVal val="visible"/>
                                      </p:to>
                                    </p:set>
                                    <p:animEffect transition="in" filter="wipe(up)">
                                      <p:cBhvr>
                                        <p:cTn id="47" dur="500"/>
                                        <p:tgtEl>
                                          <p:spTgt spid="37376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63" grpId="0" build="p" bldLvl="3"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7507" name="Rectangle 2"/>
          <p:cNvSpPr>
            <a:spLocks noGrp="1" noChangeArrowheads="1"/>
          </p:cNvSpPr>
          <p:nvPr>
            <p:ph type="title"/>
          </p:nvPr>
        </p:nvSpPr>
        <p:spPr/>
        <p:txBody>
          <a:bodyPr/>
          <a:lstStyle/>
          <a:p>
            <a:pPr eaLnBrk="1" hangingPunct="1"/>
            <a:r>
              <a:rPr lang="en-US" altLang="zh-CN" dirty="0" smtClean="0"/>
              <a:t>5.2.3  </a:t>
            </a:r>
            <a:r>
              <a:rPr lang="zh-CN" altLang="en-US" dirty="0" smtClean="0"/>
              <a:t>页面调入策略 </a:t>
            </a:r>
          </a:p>
        </p:txBody>
      </p:sp>
      <p:sp>
        <p:nvSpPr>
          <p:cNvPr id="374787" name="Rectangle 3"/>
          <p:cNvSpPr>
            <a:spLocks noGrp="1" noChangeArrowheads="1"/>
          </p:cNvSpPr>
          <p:nvPr>
            <p:ph idx="1"/>
          </p:nvPr>
        </p:nvSpPr>
        <p:spPr>
          <a:xfrm>
            <a:off x="457200" y="1600200"/>
            <a:ext cx="8229600" cy="5069160"/>
          </a:xfrm>
        </p:spPr>
        <p:txBody>
          <a:bodyPr>
            <a:normAutofit/>
          </a:bodyPr>
          <a:lstStyle/>
          <a:p>
            <a:pPr marL="0" indent="0" eaLnBrk="1" hangingPunct="1">
              <a:lnSpc>
                <a:spcPct val="90000"/>
              </a:lnSpc>
              <a:buNone/>
            </a:pPr>
            <a:r>
              <a:rPr lang="zh-CN" altLang="en-US" dirty="0" smtClean="0">
                <a:latin typeface="宋体" pitchFamily="2" charset="-122"/>
              </a:rPr>
              <a:t>何时调入页面</a:t>
            </a:r>
            <a:r>
              <a:rPr lang="zh-CN" altLang="en-US" dirty="0" smtClean="0"/>
              <a:t> </a:t>
            </a:r>
          </a:p>
          <a:p>
            <a:pPr marL="457200" lvl="1" indent="0" eaLnBrk="1" hangingPunct="1">
              <a:lnSpc>
                <a:spcPct val="90000"/>
              </a:lnSpc>
              <a:buNone/>
            </a:pPr>
            <a:r>
              <a:rPr lang="zh-CN" altLang="en-US" dirty="0" smtClean="0">
                <a:solidFill>
                  <a:srgbClr val="000066"/>
                </a:solidFill>
                <a:latin typeface="宋体" pitchFamily="2" charset="-122"/>
              </a:rPr>
              <a:t>预调页策略</a:t>
            </a:r>
          </a:p>
          <a:p>
            <a:pPr marL="457200" lvl="1" indent="0" eaLnBrk="1" hangingPunct="1">
              <a:lnSpc>
                <a:spcPct val="90000"/>
              </a:lnSpc>
              <a:buNone/>
            </a:pPr>
            <a:r>
              <a:rPr lang="zh-CN" altLang="en-US" dirty="0" smtClean="0">
                <a:solidFill>
                  <a:srgbClr val="000066"/>
                </a:solidFill>
                <a:latin typeface="宋体" pitchFamily="2" charset="-122"/>
              </a:rPr>
              <a:t>请求调页策略</a:t>
            </a:r>
            <a:r>
              <a:rPr lang="zh-CN" altLang="en-US" dirty="0" smtClean="0">
                <a:latin typeface="宋体" pitchFamily="2" charset="-122"/>
              </a:rPr>
              <a:t> </a:t>
            </a:r>
          </a:p>
          <a:p>
            <a:pPr marL="0" indent="0" eaLnBrk="1" hangingPunct="1">
              <a:lnSpc>
                <a:spcPct val="90000"/>
              </a:lnSpc>
              <a:buNone/>
            </a:pPr>
            <a:r>
              <a:rPr lang="zh-CN" altLang="en-US" dirty="0" smtClean="0">
                <a:latin typeface="宋体" pitchFamily="2" charset="-122"/>
              </a:rPr>
              <a:t>从何处调入页面</a:t>
            </a:r>
          </a:p>
          <a:p>
            <a:pPr marL="457200" lvl="1" indent="0" eaLnBrk="1" hangingPunct="1">
              <a:lnSpc>
                <a:spcPct val="90000"/>
              </a:lnSpc>
              <a:buNone/>
            </a:pPr>
            <a:r>
              <a:rPr lang="zh-CN" altLang="en-US" dirty="0" smtClean="0">
                <a:solidFill>
                  <a:srgbClr val="000066"/>
                </a:solidFill>
                <a:latin typeface="宋体" pitchFamily="2" charset="-122"/>
              </a:rPr>
              <a:t>系统有足够的对换区</a:t>
            </a:r>
            <a:r>
              <a:rPr lang="en-US" altLang="zh-CN" dirty="0" smtClean="0">
                <a:solidFill>
                  <a:srgbClr val="000066"/>
                </a:solidFill>
                <a:latin typeface="Times New Roman" pitchFamily="18" charset="0"/>
              </a:rPr>
              <a:t>——</a:t>
            </a:r>
            <a:r>
              <a:rPr lang="zh-CN" altLang="en-US" dirty="0" smtClean="0">
                <a:solidFill>
                  <a:srgbClr val="000066"/>
                </a:solidFill>
                <a:latin typeface="宋体" pitchFamily="2" charset="-122"/>
              </a:rPr>
              <a:t>全部从对换区调入</a:t>
            </a:r>
          </a:p>
          <a:p>
            <a:pPr marL="457200" lvl="1" indent="0" eaLnBrk="1" hangingPunct="1">
              <a:lnSpc>
                <a:spcPct val="90000"/>
              </a:lnSpc>
              <a:buNone/>
            </a:pPr>
            <a:r>
              <a:rPr lang="zh-CN" altLang="en-US" dirty="0" smtClean="0">
                <a:solidFill>
                  <a:srgbClr val="000066"/>
                </a:solidFill>
                <a:latin typeface="宋体" pitchFamily="2" charset="-122"/>
              </a:rPr>
              <a:t>系统缺少对换区</a:t>
            </a:r>
            <a:r>
              <a:rPr lang="en-US" altLang="zh-CN" dirty="0" smtClean="0">
                <a:solidFill>
                  <a:srgbClr val="000066"/>
                </a:solidFill>
                <a:latin typeface="Times New Roman" pitchFamily="18" charset="0"/>
              </a:rPr>
              <a:t>——</a:t>
            </a:r>
            <a:r>
              <a:rPr lang="zh-CN" altLang="en-US" dirty="0" smtClean="0">
                <a:solidFill>
                  <a:srgbClr val="000066"/>
                </a:solidFill>
                <a:latin typeface="宋体" pitchFamily="2" charset="-122"/>
              </a:rPr>
              <a:t>从文件区或对换区调入 </a:t>
            </a:r>
          </a:p>
          <a:p>
            <a:pPr marL="457200" lvl="1" indent="0" eaLnBrk="1" hangingPunct="1">
              <a:lnSpc>
                <a:spcPct val="90000"/>
              </a:lnSpc>
              <a:buNone/>
            </a:pPr>
            <a:r>
              <a:rPr lang="en-US" altLang="zh-CN" dirty="0" smtClean="0">
                <a:solidFill>
                  <a:srgbClr val="000066"/>
                </a:solidFill>
                <a:latin typeface="宋体" pitchFamily="2" charset="-122"/>
              </a:rPr>
              <a:t>UNIX</a:t>
            </a:r>
            <a:r>
              <a:rPr lang="zh-CN" altLang="en-US" dirty="0" smtClean="0">
                <a:solidFill>
                  <a:srgbClr val="000066"/>
                </a:solidFill>
                <a:latin typeface="宋体" pitchFamily="2" charset="-122"/>
              </a:rPr>
              <a:t>方式</a:t>
            </a:r>
            <a:r>
              <a:rPr lang="en-US" altLang="zh-CN" dirty="0" smtClean="0">
                <a:solidFill>
                  <a:srgbClr val="000066"/>
                </a:solidFill>
                <a:latin typeface="Times New Roman" pitchFamily="18" charset="0"/>
              </a:rPr>
              <a:t>——</a:t>
            </a:r>
            <a:r>
              <a:rPr lang="zh-CN" altLang="en-US" dirty="0" smtClean="0">
                <a:solidFill>
                  <a:srgbClr val="000066"/>
                </a:solidFill>
                <a:latin typeface="宋体" pitchFamily="2" charset="-122"/>
              </a:rPr>
              <a:t>凡未运行的页面，从文件区调入；曾经运行过又被调出的页面，从对换区调入。共享页面有时无须调入</a:t>
            </a:r>
            <a:r>
              <a:rPr lang="zh-CN" altLang="en-US" dirty="0" smtClean="0">
                <a:latin typeface="宋体" pitchFamily="2" charset="-122"/>
              </a:rPr>
              <a:t> </a:t>
            </a:r>
          </a:p>
        </p:txBody>
      </p:sp>
      <p:sp>
        <p:nvSpPr>
          <p:cNvPr id="4" name="灯片编号占位符 5"/>
          <p:cNvSpPr>
            <a:spLocks noGrp="1"/>
          </p:cNvSpPr>
          <p:nvPr>
            <p:ph type="sldNum" sz="quarter" idx="12"/>
          </p:nvPr>
        </p:nvSpPr>
        <p:spPr/>
        <p:txBody>
          <a:bodyPr/>
          <a:lstStyle/>
          <a:p>
            <a:pPr>
              <a:defRPr/>
            </a:pPr>
            <a:fld id="{6092C786-13F5-465A-9E5E-3F39098F5EAC}" type="slidenum">
              <a:rPr lang="en-US" altLang="zh-CN"/>
              <a:pPr>
                <a:defRPr/>
              </a:pPr>
              <a:t>15</a:t>
            </a:fld>
            <a:endParaRPr lang="en-US" altLang="zh-CN"/>
          </a:p>
        </p:txBody>
      </p:sp>
    </p:spTree>
    <p:extLst>
      <p:ext uri="{BB962C8B-B14F-4D97-AF65-F5344CB8AC3E}">
        <p14:creationId xmlns:p14="http://schemas.microsoft.com/office/powerpoint/2010/main" val="16610070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74787">
                                            <p:txEl>
                                              <p:pRg st="0" end="0"/>
                                            </p:txEl>
                                          </p:spTgt>
                                        </p:tgtEl>
                                        <p:attrNameLst>
                                          <p:attrName>style.visibility</p:attrName>
                                        </p:attrNameLst>
                                      </p:cBhvr>
                                      <p:to>
                                        <p:strVal val="visible"/>
                                      </p:to>
                                    </p:set>
                                    <p:animEffect transition="in" filter="wipe(up)">
                                      <p:cBhvr>
                                        <p:cTn id="7" dur="500"/>
                                        <p:tgtEl>
                                          <p:spTgt spid="374787">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74787">
                                            <p:txEl>
                                              <p:pRg st="1" end="1"/>
                                            </p:txEl>
                                          </p:spTgt>
                                        </p:tgtEl>
                                        <p:attrNameLst>
                                          <p:attrName>style.visibility</p:attrName>
                                        </p:attrNameLst>
                                      </p:cBhvr>
                                      <p:to>
                                        <p:strVal val="visible"/>
                                      </p:to>
                                    </p:set>
                                    <p:animEffect transition="in" filter="wipe(up)">
                                      <p:cBhvr>
                                        <p:cTn id="11" dur="500"/>
                                        <p:tgtEl>
                                          <p:spTgt spid="374787">
                                            <p:txEl>
                                              <p:pRg st="1" end="1"/>
                                            </p:txEl>
                                          </p:spTgt>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74787">
                                            <p:txEl>
                                              <p:pRg st="2" end="2"/>
                                            </p:txEl>
                                          </p:spTgt>
                                        </p:tgtEl>
                                        <p:attrNameLst>
                                          <p:attrName>style.visibility</p:attrName>
                                        </p:attrNameLst>
                                      </p:cBhvr>
                                      <p:to>
                                        <p:strVal val="visible"/>
                                      </p:to>
                                    </p:set>
                                    <p:animEffect transition="in" filter="wipe(up)">
                                      <p:cBhvr>
                                        <p:cTn id="15" dur="500"/>
                                        <p:tgtEl>
                                          <p:spTgt spid="374787">
                                            <p:txEl>
                                              <p:pRg st="2" end="2"/>
                                            </p:txEl>
                                          </p:spTgt>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74787">
                                            <p:txEl>
                                              <p:pRg st="3" end="3"/>
                                            </p:txEl>
                                          </p:spTgt>
                                        </p:tgtEl>
                                        <p:attrNameLst>
                                          <p:attrName>style.visibility</p:attrName>
                                        </p:attrNameLst>
                                      </p:cBhvr>
                                      <p:to>
                                        <p:strVal val="visible"/>
                                      </p:to>
                                    </p:set>
                                    <p:animEffect transition="in" filter="wipe(up)">
                                      <p:cBhvr>
                                        <p:cTn id="19" dur="500"/>
                                        <p:tgtEl>
                                          <p:spTgt spid="374787">
                                            <p:txEl>
                                              <p:pRg st="3" end="3"/>
                                            </p:txEl>
                                          </p:spTgt>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74787">
                                            <p:txEl>
                                              <p:pRg st="4" end="4"/>
                                            </p:txEl>
                                          </p:spTgt>
                                        </p:tgtEl>
                                        <p:attrNameLst>
                                          <p:attrName>style.visibility</p:attrName>
                                        </p:attrNameLst>
                                      </p:cBhvr>
                                      <p:to>
                                        <p:strVal val="visible"/>
                                      </p:to>
                                    </p:set>
                                    <p:animEffect transition="in" filter="wipe(up)">
                                      <p:cBhvr>
                                        <p:cTn id="23" dur="500"/>
                                        <p:tgtEl>
                                          <p:spTgt spid="374787">
                                            <p:txEl>
                                              <p:pRg st="4" end="4"/>
                                            </p:txEl>
                                          </p:spTgt>
                                        </p:tgtEl>
                                      </p:cBhvr>
                                    </p:animEffect>
                                  </p:childTnLst>
                                </p:cTn>
                              </p:par>
                            </p:childTnLst>
                          </p:cTn>
                        </p:par>
                        <p:par>
                          <p:cTn id="24" fill="hold" nodeType="afterGroup">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374787">
                                            <p:txEl>
                                              <p:pRg st="5" end="5"/>
                                            </p:txEl>
                                          </p:spTgt>
                                        </p:tgtEl>
                                        <p:attrNameLst>
                                          <p:attrName>style.visibility</p:attrName>
                                        </p:attrNameLst>
                                      </p:cBhvr>
                                      <p:to>
                                        <p:strVal val="visible"/>
                                      </p:to>
                                    </p:set>
                                    <p:animEffect transition="in" filter="wipe(up)">
                                      <p:cBhvr>
                                        <p:cTn id="27" dur="500"/>
                                        <p:tgtEl>
                                          <p:spTgt spid="374787">
                                            <p:txEl>
                                              <p:pRg st="5" end="5"/>
                                            </p:txEl>
                                          </p:spTgt>
                                        </p:tgtEl>
                                      </p:cBhvr>
                                    </p:animEffect>
                                  </p:childTnLst>
                                </p:cTn>
                              </p:par>
                            </p:childTnLst>
                          </p:cTn>
                        </p:par>
                        <p:par>
                          <p:cTn id="28" fill="hold" nodeType="afterGroup">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374787">
                                            <p:txEl>
                                              <p:pRg st="6" end="6"/>
                                            </p:txEl>
                                          </p:spTgt>
                                        </p:tgtEl>
                                        <p:attrNameLst>
                                          <p:attrName>style.visibility</p:attrName>
                                        </p:attrNameLst>
                                      </p:cBhvr>
                                      <p:to>
                                        <p:strVal val="visible"/>
                                      </p:to>
                                    </p:set>
                                    <p:animEffect transition="in" filter="wipe(up)">
                                      <p:cBhvr>
                                        <p:cTn id="31" dur="500"/>
                                        <p:tgtEl>
                                          <p:spTgt spid="37478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787" grpId="0" build="p" bldLvl="2"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7507" name="Rectangle 2"/>
          <p:cNvSpPr>
            <a:spLocks noGrp="1" noChangeArrowheads="1"/>
          </p:cNvSpPr>
          <p:nvPr>
            <p:ph type="title"/>
          </p:nvPr>
        </p:nvSpPr>
        <p:spPr/>
        <p:txBody>
          <a:bodyPr/>
          <a:lstStyle/>
          <a:p>
            <a:pPr eaLnBrk="1" hangingPunct="1"/>
            <a:r>
              <a:rPr lang="en-US" altLang="zh-CN" dirty="0" smtClean="0"/>
              <a:t>5.2.3  </a:t>
            </a:r>
            <a:r>
              <a:rPr lang="zh-CN" altLang="en-US" dirty="0" smtClean="0"/>
              <a:t>页面调入策略 </a:t>
            </a:r>
          </a:p>
        </p:txBody>
      </p:sp>
      <p:sp>
        <p:nvSpPr>
          <p:cNvPr id="374787" name="Rectangle 3"/>
          <p:cNvSpPr>
            <a:spLocks noGrp="1" noChangeArrowheads="1"/>
          </p:cNvSpPr>
          <p:nvPr>
            <p:ph idx="1"/>
          </p:nvPr>
        </p:nvSpPr>
        <p:spPr>
          <a:xfrm>
            <a:off x="457200" y="1600200"/>
            <a:ext cx="8229600" cy="5069160"/>
          </a:xfrm>
        </p:spPr>
        <p:txBody>
          <a:bodyPr>
            <a:normAutofit/>
          </a:bodyPr>
          <a:lstStyle/>
          <a:p>
            <a:pPr marL="0" indent="0" eaLnBrk="1" hangingPunct="1">
              <a:lnSpc>
                <a:spcPct val="90000"/>
              </a:lnSpc>
              <a:buNone/>
            </a:pPr>
            <a:r>
              <a:rPr lang="zh-CN" altLang="en-US" dirty="0" smtClean="0">
                <a:latin typeface="宋体" pitchFamily="2" charset="-122"/>
              </a:rPr>
              <a:t>页面调入过程</a:t>
            </a:r>
            <a:endParaRPr lang="en-US" altLang="zh-CN" dirty="0" smtClean="0">
              <a:latin typeface="宋体" pitchFamily="2" charset="-122"/>
            </a:endParaRPr>
          </a:p>
          <a:p>
            <a:pPr marL="457200" lvl="1" indent="0">
              <a:lnSpc>
                <a:spcPct val="90000"/>
              </a:lnSpc>
              <a:buNone/>
            </a:pPr>
            <a:r>
              <a:rPr lang="zh-CN" altLang="en-US" dirty="0" smtClean="0">
                <a:solidFill>
                  <a:srgbClr val="000066"/>
                </a:solidFill>
                <a:latin typeface="宋体" pitchFamily="2" charset="-122"/>
              </a:rPr>
              <a:t>当程序访问的页面未在内存时发出缺页中断</a:t>
            </a:r>
            <a:endParaRPr lang="en-US" altLang="zh-CN" dirty="0" smtClean="0">
              <a:solidFill>
                <a:srgbClr val="000066"/>
              </a:solidFill>
              <a:latin typeface="宋体" pitchFamily="2" charset="-122"/>
            </a:endParaRPr>
          </a:p>
          <a:p>
            <a:pPr marL="457200" lvl="1" indent="0">
              <a:lnSpc>
                <a:spcPct val="90000"/>
              </a:lnSpc>
              <a:buNone/>
            </a:pPr>
            <a:r>
              <a:rPr lang="zh-CN" altLang="en-US" dirty="0">
                <a:solidFill>
                  <a:srgbClr val="000066"/>
                </a:solidFill>
                <a:latin typeface="宋体" pitchFamily="2" charset="-122"/>
              </a:rPr>
              <a:t>如果内存能容纳新页</a:t>
            </a:r>
            <a:r>
              <a:rPr lang="en-US" altLang="zh-CN" dirty="0">
                <a:solidFill>
                  <a:srgbClr val="000066"/>
                </a:solidFill>
                <a:latin typeface="宋体" pitchFamily="2" charset="-122"/>
                <a:sym typeface="Wingdings" panose="05000000000000000000" pitchFamily="2" charset="2"/>
              </a:rPr>
              <a:t></a:t>
            </a:r>
            <a:r>
              <a:rPr lang="zh-CN" altLang="en-US" dirty="0">
                <a:solidFill>
                  <a:srgbClr val="000066"/>
                </a:solidFill>
                <a:latin typeface="宋体" pitchFamily="2" charset="-122"/>
              </a:rPr>
              <a:t>调入，修改页表</a:t>
            </a:r>
            <a:endParaRPr lang="en-US" altLang="zh-CN" dirty="0">
              <a:solidFill>
                <a:srgbClr val="000066"/>
              </a:solidFill>
              <a:latin typeface="宋体" pitchFamily="2" charset="-122"/>
            </a:endParaRPr>
          </a:p>
          <a:p>
            <a:pPr marL="457200" lvl="1" indent="0">
              <a:lnSpc>
                <a:spcPct val="90000"/>
              </a:lnSpc>
              <a:buNone/>
            </a:pPr>
            <a:r>
              <a:rPr lang="zh-CN" altLang="en-US" dirty="0">
                <a:solidFill>
                  <a:srgbClr val="000066"/>
                </a:solidFill>
                <a:latin typeface="宋体" pitchFamily="2" charset="-122"/>
              </a:rPr>
              <a:t>如果内存已满</a:t>
            </a:r>
            <a:r>
              <a:rPr lang="en-US" altLang="zh-CN" dirty="0">
                <a:solidFill>
                  <a:srgbClr val="000066"/>
                </a:solidFill>
                <a:latin typeface="宋体" pitchFamily="2" charset="-122"/>
                <a:sym typeface="Wingdings" panose="05000000000000000000" pitchFamily="2" charset="2"/>
              </a:rPr>
              <a:t></a:t>
            </a:r>
            <a:r>
              <a:rPr lang="zh-CN" altLang="en-US" dirty="0">
                <a:solidFill>
                  <a:srgbClr val="000066"/>
                </a:solidFill>
                <a:latin typeface="宋体" pitchFamily="2" charset="-122"/>
                <a:sym typeface="Wingdings" panose="05000000000000000000" pitchFamily="2" charset="2"/>
              </a:rPr>
              <a:t>页面置换</a:t>
            </a:r>
            <a:endParaRPr lang="en-US" altLang="zh-CN" dirty="0">
              <a:solidFill>
                <a:srgbClr val="000066"/>
              </a:solidFill>
              <a:latin typeface="宋体" pitchFamily="2" charset="-122"/>
              <a:sym typeface="Wingdings" panose="05000000000000000000" pitchFamily="2" charset="2"/>
            </a:endParaRPr>
          </a:p>
          <a:p>
            <a:pPr marL="457200" lvl="1" indent="0">
              <a:lnSpc>
                <a:spcPct val="90000"/>
              </a:lnSpc>
              <a:buNone/>
            </a:pPr>
            <a:r>
              <a:rPr lang="zh-CN" altLang="en-US" dirty="0">
                <a:solidFill>
                  <a:srgbClr val="000066"/>
                </a:solidFill>
                <a:latin typeface="宋体" pitchFamily="2" charset="-122"/>
                <a:sym typeface="Wingdings" panose="05000000000000000000" pitchFamily="2" charset="2"/>
              </a:rPr>
              <a:t>调出页面被修改</a:t>
            </a:r>
            <a:r>
              <a:rPr lang="en-US" altLang="zh-CN" dirty="0">
                <a:solidFill>
                  <a:srgbClr val="000066"/>
                </a:solidFill>
                <a:latin typeface="宋体" pitchFamily="2" charset="-122"/>
                <a:sym typeface="Wingdings" panose="05000000000000000000" pitchFamily="2" charset="2"/>
              </a:rPr>
              <a:t></a:t>
            </a:r>
            <a:r>
              <a:rPr lang="zh-CN" altLang="en-US" dirty="0">
                <a:solidFill>
                  <a:srgbClr val="000066"/>
                </a:solidFill>
                <a:latin typeface="宋体" pitchFamily="2" charset="-122"/>
                <a:sym typeface="Wingdings" panose="05000000000000000000" pitchFamily="2" charset="2"/>
              </a:rPr>
              <a:t>写回磁盘</a:t>
            </a:r>
            <a:r>
              <a:rPr lang="zh-CN" altLang="en-US" dirty="0" smtClean="0">
                <a:latin typeface="宋体" pitchFamily="2" charset="-122"/>
              </a:rPr>
              <a:t> </a:t>
            </a:r>
            <a:endParaRPr lang="en-US" altLang="zh-CN" dirty="0" smtClean="0">
              <a:latin typeface="宋体" pitchFamily="2" charset="-122"/>
            </a:endParaRPr>
          </a:p>
          <a:p>
            <a:pPr marL="0" indent="0" eaLnBrk="1" hangingPunct="1">
              <a:lnSpc>
                <a:spcPct val="90000"/>
              </a:lnSpc>
              <a:buNone/>
            </a:pPr>
            <a:r>
              <a:rPr lang="zh-CN" altLang="en-US" dirty="0" smtClean="0">
                <a:latin typeface="宋体" pitchFamily="2" charset="-122"/>
              </a:rPr>
              <a:t>缺页率</a:t>
            </a:r>
            <a:endParaRPr lang="en-US" altLang="zh-CN" dirty="0" smtClean="0">
              <a:latin typeface="宋体" pitchFamily="2" charset="-122"/>
            </a:endParaRPr>
          </a:p>
          <a:p>
            <a:pPr marL="457200" lvl="1" indent="0">
              <a:lnSpc>
                <a:spcPct val="90000"/>
              </a:lnSpc>
              <a:buNone/>
            </a:pPr>
            <a:r>
              <a:rPr lang="zh-CN" altLang="en-US" dirty="0">
                <a:solidFill>
                  <a:srgbClr val="000066"/>
                </a:solidFill>
                <a:latin typeface="宋体" pitchFamily="2" charset="-122"/>
              </a:rPr>
              <a:t>访问页面成功的次数：</a:t>
            </a:r>
            <a:r>
              <a:rPr lang="en-US" altLang="zh-CN" dirty="0">
                <a:solidFill>
                  <a:srgbClr val="000066"/>
                </a:solidFill>
                <a:latin typeface="宋体" pitchFamily="2" charset="-122"/>
              </a:rPr>
              <a:t>S</a:t>
            </a:r>
          </a:p>
          <a:p>
            <a:pPr marL="457200" lvl="1" indent="0">
              <a:lnSpc>
                <a:spcPct val="90000"/>
              </a:lnSpc>
              <a:buNone/>
            </a:pPr>
            <a:r>
              <a:rPr lang="zh-CN" altLang="en-US" dirty="0">
                <a:solidFill>
                  <a:srgbClr val="000066"/>
                </a:solidFill>
                <a:latin typeface="宋体" pitchFamily="2" charset="-122"/>
              </a:rPr>
              <a:t>访问页面失败的次数：</a:t>
            </a:r>
            <a:r>
              <a:rPr lang="en-US" altLang="zh-CN" dirty="0">
                <a:solidFill>
                  <a:srgbClr val="000066"/>
                </a:solidFill>
                <a:latin typeface="宋体" pitchFamily="2" charset="-122"/>
              </a:rPr>
              <a:t>F</a:t>
            </a:r>
          </a:p>
          <a:p>
            <a:pPr marL="457200" lvl="1" indent="0">
              <a:lnSpc>
                <a:spcPct val="90000"/>
              </a:lnSpc>
              <a:buNone/>
            </a:pPr>
            <a:r>
              <a:rPr lang="zh-CN" altLang="en-US" dirty="0">
                <a:solidFill>
                  <a:srgbClr val="000066"/>
                </a:solidFill>
                <a:latin typeface="宋体" pitchFamily="2" charset="-122"/>
              </a:rPr>
              <a:t>缺页率：</a:t>
            </a:r>
            <a:r>
              <a:rPr lang="en-US" altLang="zh-CN" smtClean="0">
                <a:solidFill>
                  <a:srgbClr val="000066"/>
                </a:solidFill>
                <a:latin typeface="宋体" pitchFamily="2" charset="-122"/>
              </a:rPr>
              <a:t>f=F/(</a:t>
            </a:r>
            <a:r>
              <a:rPr lang="en-US" altLang="zh-CN" dirty="0">
                <a:solidFill>
                  <a:srgbClr val="000066"/>
                </a:solidFill>
                <a:latin typeface="宋体" pitchFamily="2" charset="-122"/>
              </a:rPr>
              <a:t>S+F)</a:t>
            </a:r>
            <a:endParaRPr lang="zh-CN" altLang="en-US" dirty="0">
              <a:solidFill>
                <a:srgbClr val="000066"/>
              </a:solidFill>
              <a:latin typeface="宋体" pitchFamily="2" charset="-122"/>
            </a:endParaRPr>
          </a:p>
        </p:txBody>
      </p:sp>
      <p:sp>
        <p:nvSpPr>
          <p:cNvPr id="4" name="灯片编号占位符 5"/>
          <p:cNvSpPr>
            <a:spLocks noGrp="1"/>
          </p:cNvSpPr>
          <p:nvPr>
            <p:ph type="sldNum" sz="quarter" idx="12"/>
          </p:nvPr>
        </p:nvSpPr>
        <p:spPr/>
        <p:txBody>
          <a:bodyPr/>
          <a:lstStyle/>
          <a:p>
            <a:pPr>
              <a:defRPr/>
            </a:pPr>
            <a:fld id="{6092C786-13F5-465A-9E5E-3F39098F5EAC}" type="slidenum">
              <a:rPr lang="en-US" altLang="zh-CN"/>
              <a:pPr>
                <a:defRPr/>
              </a:pPr>
              <a:t>16</a:t>
            </a:fld>
            <a:endParaRPr lang="en-US" altLang="zh-CN"/>
          </a:p>
        </p:txBody>
      </p:sp>
    </p:spTree>
    <p:extLst>
      <p:ext uri="{BB962C8B-B14F-4D97-AF65-F5344CB8AC3E}">
        <p14:creationId xmlns:p14="http://schemas.microsoft.com/office/powerpoint/2010/main" val="31236617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74787">
                                            <p:txEl>
                                              <p:pRg st="0" end="0"/>
                                            </p:txEl>
                                          </p:spTgt>
                                        </p:tgtEl>
                                        <p:attrNameLst>
                                          <p:attrName>style.visibility</p:attrName>
                                        </p:attrNameLst>
                                      </p:cBhvr>
                                      <p:to>
                                        <p:strVal val="visible"/>
                                      </p:to>
                                    </p:set>
                                    <p:animEffect transition="in" filter="wipe(up)">
                                      <p:cBhvr>
                                        <p:cTn id="7" dur="500"/>
                                        <p:tgtEl>
                                          <p:spTgt spid="3747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74787">
                                            <p:txEl>
                                              <p:pRg st="1" end="1"/>
                                            </p:txEl>
                                          </p:spTgt>
                                        </p:tgtEl>
                                        <p:attrNameLst>
                                          <p:attrName>style.visibility</p:attrName>
                                        </p:attrNameLst>
                                      </p:cBhvr>
                                      <p:to>
                                        <p:strVal val="visible"/>
                                      </p:to>
                                    </p:set>
                                    <p:animEffect transition="in" filter="wipe(up)">
                                      <p:cBhvr>
                                        <p:cTn id="12" dur="500"/>
                                        <p:tgtEl>
                                          <p:spTgt spid="3747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74787">
                                            <p:txEl>
                                              <p:pRg st="2" end="2"/>
                                            </p:txEl>
                                          </p:spTgt>
                                        </p:tgtEl>
                                        <p:attrNameLst>
                                          <p:attrName>style.visibility</p:attrName>
                                        </p:attrNameLst>
                                      </p:cBhvr>
                                      <p:to>
                                        <p:strVal val="visible"/>
                                      </p:to>
                                    </p:set>
                                    <p:animEffect transition="in" filter="wipe(up)">
                                      <p:cBhvr>
                                        <p:cTn id="17" dur="500"/>
                                        <p:tgtEl>
                                          <p:spTgt spid="3747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74787">
                                            <p:txEl>
                                              <p:pRg st="3" end="3"/>
                                            </p:txEl>
                                          </p:spTgt>
                                        </p:tgtEl>
                                        <p:attrNameLst>
                                          <p:attrName>style.visibility</p:attrName>
                                        </p:attrNameLst>
                                      </p:cBhvr>
                                      <p:to>
                                        <p:strVal val="visible"/>
                                      </p:to>
                                    </p:set>
                                    <p:animEffect transition="in" filter="wipe(up)">
                                      <p:cBhvr>
                                        <p:cTn id="22" dur="500"/>
                                        <p:tgtEl>
                                          <p:spTgt spid="37478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74787">
                                            <p:txEl>
                                              <p:pRg st="4" end="4"/>
                                            </p:txEl>
                                          </p:spTgt>
                                        </p:tgtEl>
                                        <p:attrNameLst>
                                          <p:attrName>style.visibility</p:attrName>
                                        </p:attrNameLst>
                                      </p:cBhvr>
                                      <p:to>
                                        <p:strVal val="visible"/>
                                      </p:to>
                                    </p:set>
                                    <p:animEffect transition="in" filter="wipe(up)">
                                      <p:cBhvr>
                                        <p:cTn id="27" dur="500"/>
                                        <p:tgtEl>
                                          <p:spTgt spid="37478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74787">
                                            <p:txEl>
                                              <p:pRg st="5" end="5"/>
                                            </p:txEl>
                                          </p:spTgt>
                                        </p:tgtEl>
                                        <p:attrNameLst>
                                          <p:attrName>style.visibility</p:attrName>
                                        </p:attrNameLst>
                                      </p:cBhvr>
                                      <p:to>
                                        <p:strVal val="visible"/>
                                      </p:to>
                                    </p:set>
                                    <p:animEffect transition="in" filter="wipe(up)">
                                      <p:cBhvr>
                                        <p:cTn id="32" dur="500"/>
                                        <p:tgtEl>
                                          <p:spTgt spid="37478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374787">
                                            <p:txEl>
                                              <p:pRg st="6" end="6"/>
                                            </p:txEl>
                                          </p:spTgt>
                                        </p:tgtEl>
                                        <p:attrNameLst>
                                          <p:attrName>style.visibility</p:attrName>
                                        </p:attrNameLst>
                                      </p:cBhvr>
                                      <p:to>
                                        <p:strVal val="visible"/>
                                      </p:to>
                                    </p:set>
                                    <p:animEffect transition="in" filter="wipe(up)">
                                      <p:cBhvr>
                                        <p:cTn id="37" dur="500"/>
                                        <p:tgtEl>
                                          <p:spTgt spid="37478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374787">
                                            <p:txEl>
                                              <p:pRg st="7" end="7"/>
                                            </p:txEl>
                                          </p:spTgt>
                                        </p:tgtEl>
                                        <p:attrNameLst>
                                          <p:attrName>style.visibility</p:attrName>
                                        </p:attrNameLst>
                                      </p:cBhvr>
                                      <p:to>
                                        <p:strVal val="visible"/>
                                      </p:to>
                                    </p:set>
                                    <p:animEffect transition="in" filter="wipe(up)">
                                      <p:cBhvr>
                                        <p:cTn id="42" dur="500"/>
                                        <p:tgtEl>
                                          <p:spTgt spid="37478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374787">
                                            <p:txEl>
                                              <p:pRg st="8" end="8"/>
                                            </p:txEl>
                                          </p:spTgt>
                                        </p:tgtEl>
                                        <p:attrNameLst>
                                          <p:attrName>style.visibility</p:attrName>
                                        </p:attrNameLst>
                                      </p:cBhvr>
                                      <p:to>
                                        <p:strVal val="visible"/>
                                      </p:to>
                                    </p:set>
                                    <p:animEffect transition="in" filter="wipe(up)">
                                      <p:cBhvr>
                                        <p:cTn id="47" dur="500"/>
                                        <p:tgtEl>
                                          <p:spTgt spid="37478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787" grpId="0" build="p" bldLvl="2"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8531" name="Rectangle 2"/>
          <p:cNvSpPr>
            <a:spLocks noGrp="1" noChangeArrowheads="1"/>
          </p:cNvSpPr>
          <p:nvPr>
            <p:ph type="title"/>
          </p:nvPr>
        </p:nvSpPr>
        <p:spPr/>
        <p:txBody>
          <a:bodyPr/>
          <a:lstStyle/>
          <a:p>
            <a:pPr eaLnBrk="1" hangingPunct="1"/>
            <a:r>
              <a:rPr lang="en-US" altLang="zh-CN" dirty="0" smtClean="0"/>
              <a:t>5.3  </a:t>
            </a:r>
            <a:r>
              <a:rPr lang="zh-CN" altLang="en-US" dirty="0" smtClean="0"/>
              <a:t>页面置换算法 </a:t>
            </a:r>
          </a:p>
        </p:txBody>
      </p:sp>
      <p:sp>
        <p:nvSpPr>
          <p:cNvPr id="375811" name="Rectangle 3"/>
          <p:cNvSpPr>
            <a:spLocks noGrp="1" noChangeArrowheads="1"/>
          </p:cNvSpPr>
          <p:nvPr>
            <p:ph idx="1"/>
          </p:nvPr>
        </p:nvSpPr>
        <p:spPr>
          <a:xfrm>
            <a:off x="179512" y="1844824"/>
            <a:ext cx="8820472" cy="4032448"/>
          </a:xfrm>
        </p:spPr>
        <p:txBody>
          <a:bodyPr>
            <a:normAutofit fontScale="92500" lnSpcReduction="10000"/>
          </a:bodyPr>
          <a:lstStyle/>
          <a:p>
            <a:pPr eaLnBrk="1" hangingPunct="1">
              <a:lnSpc>
                <a:spcPct val="90000"/>
              </a:lnSpc>
              <a:buFont typeface="Wingdings" pitchFamily="2" charset="2"/>
              <a:buNone/>
            </a:pPr>
            <a:r>
              <a:rPr lang="zh-CN" altLang="en-US" sz="3500" dirty="0" smtClean="0">
                <a:solidFill>
                  <a:srgbClr val="0000FF"/>
                </a:solidFill>
                <a:latin typeface="黑体" pitchFamily="2" charset="-122"/>
                <a:ea typeface="黑体" pitchFamily="2" charset="-122"/>
              </a:rPr>
              <a:t>好的页面置换算法，应具有较低的页面更换频率</a:t>
            </a:r>
            <a:endParaRPr lang="en-US" altLang="zh-CN" sz="3500" dirty="0" smtClean="0">
              <a:solidFill>
                <a:srgbClr val="0000FF"/>
              </a:solidFill>
              <a:latin typeface="黑体" pitchFamily="2" charset="-122"/>
              <a:ea typeface="黑体" pitchFamily="2" charset="-122"/>
            </a:endParaRPr>
          </a:p>
          <a:p>
            <a:pPr eaLnBrk="1" hangingPunct="1">
              <a:lnSpc>
                <a:spcPct val="90000"/>
              </a:lnSpc>
              <a:buFont typeface="Wingdings" pitchFamily="2" charset="2"/>
              <a:buNone/>
            </a:pPr>
            <a:endParaRPr lang="zh-CN" altLang="en-US" sz="2800" dirty="0" smtClean="0">
              <a:solidFill>
                <a:srgbClr val="0000FF"/>
              </a:solidFill>
              <a:latin typeface="黑体" pitchFamily="2" charset="-122"/>
              <a:ea typeface="黑体" pitchFamily="2" charset="-122"/>
            </a:endParaRPr>
          </a:p>
          <a:p>
            <a:pPr eaLnBrk="1" hangingPunct="1">
              <a:lnSpc>
                <a:spcPct val="90000"/>
              </a:lnSpc>
              <a:buFont typeface="Wingdings" pitchFamily="2" charset="2"/>
              <a:buNone/>
            </a:pPr>
            <a:r>
              <a:rPr lang="en-US" altLang="zh-CN" b="1" dirty="0" smtClean="0">
                <a:latin typeface="宋体" pitchFamily="2" charset="-122"/>
              </a:rPr>
              <a:t>5.3.1</a:t>
            </a:r>
            <a:r>
              <a:rPr lang="zh-CN" altLang="en-US" dirty="0" smtClean="0">
                <a:latin typeface="宋体" pitchFamily="2" charset="-122"/>
              </a:rPr>
              <a:t>最佳置换算法和先进先出置换算法</a:t>
            </a:r>
            <a:endParaRPr lang="en-US" altLang="zh-CN" dirty="0" smtClean="0">
              <a:latin typeface="宋体" pitchFamily="2" charset="-122"/>
            </a:endParaRPr>
          </a:p>
          <a:p>
            <a:pPr eaLnBrk="1" hangingPunct="1">
              <a:lnSpc>
                <a:spcPct val="90000"/>
              </a:lnSpc>
              <a:buFont typeface="Wingdings" pitchFamily="2" charset="2"/>
              <a:buNone/>
            </a:pPr>
            <a:endParaRPr lang="en-US" altLang="zh-CN" dirty="0">
              <a:latin typeface="宋体" pitchFamily="2" charset="-122"/>
            </a:endParaRPr>
          </a:p>
          <a:p>
            <a:pPr eaLnBrk="1" hangingPunct="1">
              <a:lnSpc>
                <a:spcPct val="90000"/>
              </a:lnSpc>
              <a:buFont typeface="Wingdings" pitchFamily="2" charset="2"/>
              <a:buNone/>
            </a:pPr>
            <a:r>
              <a:rPr lang="en-US" altLang="zh-CN" dirty="0" smtClean="0">
                <a:solidFill>
                  <a:srgbClr val="009900"/>
                </a:solidFill>
                <a:latin typeface="宋体" pitchFamily="2" charset="-122"/>
              </a:rPr>
              <a:t>1</a:t>
            </a:r>
            <a:r>
              <a:rPr lang="zh-CN" altLang="en-US" dirty="0" smtClean="0">
                <a:solidFill>
                  <a:srgbClr val="009900"/>
                </a:solidFill>
                <a:latin typeface="宋体" pitchFamily="2" charset="-122"/>
              </a:rPr>
              <a:t>．最佳置换算法（</a:t>
            </a:r>
            <a:r>
              <a:rPr lang="en-US" altLang="zh-CN" dirty="0" smtClean="0">
                <a:solidFill>
                  <a:srgbClr val="009900"/>
                </a:solidFill>
                <a:latin typeface="宋体" pitchFamily="2" charset="-122"/>
              </a:rPr>
              <a:t>OPT</a:t>
            </a:r>
            <a:r>
              <a:rPr lang="zh-CN" altLang="en-US" dirty="0" smtClean="0">
                <a:solidFill>
                  <a:srgbClr val="009900"/>
                </a:solidFill>
                <a:latin typeface="宋体" pitchFamily="2" charset="-122"/>
              </a:rPr>
              <a:t>）</a:t>
            </a:r>
            <a:endParaRPr lang="en-US" altLang="zh-CN" dirty="0" smtClean="0">
              <a:solidFill>
                <a:srgbClr val="009900"/>
              </a:solidFill>
              <a:latin typeface="宋体" pitchFamily="2" charset="-122"/>
            </a:endParaRPr>
          </a:p>
          <a:p>
            <a:pPr eaLnBrk="1" hangingPunct="1">
              <a:lnSpc>
                <a:spcPct val="90000"/>
              </a:lnSpc>
              <a:buFont typeface="Wingdings" pitchFamily="2" charset="2"/>
              <a:buNone/>
            </a:pPr>
            <a:endParaRPr lang="zh-CN" altLang="en-US" dirty="0" smtClean="0">
              <a:solidFill>
                <a:srgbClr val="009900"/>
              </a:solidFill>
              <a:latin typeface="宋体" pitchFamily="2" charset="-122"/>
            </a:endParaRPr>
          </a:p>
          <a:p>
            <a:pPr marL="914400" lvl="2" indent="0" eaLnBrk="1" hangingPunct="1">
              <a:lnSpc>
                <a:spcPct val="90000"/>
              </a:lnSpc>
              <a:buNone/>
            </a:pPr>
            <a:r>
              <a:rPr lang="zh-CN" altLang="en-US" dirty="0" smtClean="0">
                <a:latin typeface="宋体" pitchFamily="2" charset="-122"/>
              </a:rPr>
              <a:t> </a:t>
            </a:r>
            <a:r>
              <a:rPr lang="zh-CN" altLang="en-US" sz="2800" dirty="0" smtClean="0">
                <a:latin typeface="宋体" pitchFamily="2" charset="-122"/>
              </a:rPr>
              <a:t>一种理论上的算法。</a:t>
            </a:r>
          </a:p>
          <a:p>
            <a:pPr marL="914400" lvl="2" indent="0" eaLnBrk="1" hangingPunct="1">
              <a:lnSpc>
                <a:spcPct val="90000"/>
              </a:lnSpc>
              <a:buNone/>
            </a:pPr>
            <a:r>
              <a:rPr lang="zh-CN" altLang="en-US" sz="2800" dirty="0" smtClean="0">
                <a:latin typeface="宋体" pitchFamily="2" charset="-122"/>
              </a:rPr>
              <a:t> 选择以后永不使用的或者是未来最长时间内不再使用的页面淘汰。</a:t>
            </a:r>
          </a:p>
        </p:txBody>
      </p:sp>
      <p:sp>
        <p:nvSpPr>
          <p:cNvPr id="97" name="灯片编号占位符 5"/>
          <p:cNvSpPr>
            <a:spLocks noGrp="1"/>
          </p:cNvSpPr>
          <p:nvPr>
            <p:ph type="sldNum" sz="quarter" idx="12"/>
          </p:nvPr>
        </p:nvSpPr>
        <p:spPr/>
        <p:txBody>
          <a:bodyPr/>
          <a:lstStyle/>
          <a:p>
            <a:pPr>
              <a:defRPr/>
            </a:pPr>
            <a:fld id="{DEFAD08E-9E5A-4BB3-A20C-A6009A3A0E9F}" type="slidenum">
              <a:rPr lang="en-US" altLang="zh-CN">
                <a:solidFill>
                  <a:srgbClr val="2F2F2F">
                    <a:lumMod val="75000"/>
                    <a:lumOff val="25000"/>
                  </a:srgbClr>
                </a:solidFill>
              </a:rPr>
              <a:pPr>
                <a:defRPr/>
              </a:pPr>
              <a:t>17</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22583261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75811">
                                            <p:txEl>
                                              <p:pRg st="0" end="0"/>
                                            </p:txEl>
                                          </p:spTgt>
                                        </p:tgtEl>
                                        <p:attrNameLst>
                                          <p:attrName>style.visibility</p:attrName>
                                        </p:attrNameLst>
                                      </p:cBhvr>
                                      <p:to>
                                        <p:strVal val="visible"/>
                                      </p:to>
                                    </p:set>
                                    <p:animEffect transition="in" filter="wipe(up)">
                                      <p:cBhvr>
                                        <p:cTn id="7" dur="500"/>
                                        <p:tgtEl>
                                          <p:spTgt spid="375811">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75811">
                                            <p:txEl>
                                              <p:pRg st="2" end="2"/>
                                            </p:txEl>
                                          </p:spTgt>
                                        </p:tgtEl>
                                        <p:attrNameLst>
                                          <p:attrName>style.visibility</p:attrName>
                                        </p:attrNameLst>
                                      </p:cBhvr>
                                      <p:to>
                                        <p:strVal val="visible"/>
                                      </p:to>
                                    </p:set>
                                    <p:animEffect transition="in" filter="wipe(up)">
                                      <p:cBhvr>
                                        <p:cTn id="11" dur="500"/>
                                        <p:tgtEl>
                                          <p:spTgt spid="375811">
                                            <p:txEl>
                                              <p:pRg st="2" end="2"/>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75811">
                                            <p:txEl>
                                              <p:pRg st="4" end="4"/>
                                            </p:txEl>
                                          </p:spTgt>
                                        </p:tgtEl>
                                        <p:attrNameLst>
                                          <p:attrName>style.visibility</p:attrName>
                                        </p:attrNameLst>
                                      </p:cBhvr>
                                      <p:to>
                                        <p:strVal val="visible"/>
                                      </p:to>
                                    </p:set>
                                    <p:animEffect transition="in" filter="wipe(up)">
                                      <p:cBhvr>
                                        <p:cTn id="15" dur="500"/>
                                        <p:tgtEl>
                                          <p:spTgt spid="375811">
                                            <p:txEl>
                                              <p:pRg st="4" end="4"/>
                                            </p:txEl>
                                          </p:spTgt>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75811">
                                            <p:txEl>
                                              <p:pRg st="6" end="6"/>
                                            </p:txEl>
                                          </p:spTgt>
                                        </p:tgtEl>
                                        <p:attrNameLst>
                                          <p:attrName>style.visibility</p:attrName>
                                        </p:attrNameLst>
                                      </p:cBhvr>
                                      <p:to>
                                        <p:strVal val="visible"/>
                                      </p:to>
                                    </p:set>
                                    <p:animEffect transition="in" filter="wipe(up)">
                                      <p:cBhvr>
                                        <p:cTn id="19" dur="500"/>
                                        <p:tgtEl>
                                          <p:spTgt spid="375811">
                                            <p:txEl>
                                              <p:pRg st="6" end="6"/>
                                            </p:txEl>
                                          </p:spTgt>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75811">
                                            <p:txEl>
                                              <p:pRg st="7" end="7"/>
                                            </p:txEl>
                                          </p:spTgt>
                                        </p:tgtEl>
                                        <p:attrNameLst>
                                          <p:attrName>style.visibility</p:attrName>
                                        </p:attrNameLst>
                                      </p:cBhvr>
                                      <p:to>
                                        <p:strVal val="visible"/>
                                      </p:to>
                                    </p:set>
                                    <p:animEffect transition="in" filter="wipe(up)">
                                      <p:cBhvr>
                                        <p:cTn id="23" dur="500"/>
                                        <p:tgtEl>
                                          <p:spTgt spid="3758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11" grpId="0" build="p" bldLvl="2"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8531" name="Rectangle 2"/>
          <p:cNvSpPr>
            <a:spLocks noGrp="1" noChangeArrowheads="1"/>
          </p:cNvSpPr>
          <p:nvPr>
            <p:ph type="title"/>
          </p:nvPr>
        </p:nvSpPr>
        <p:spPr/>
        <p:txBody>
          <a:bodyPr/>
          <a:lstStyle/>
          <a:p>
            <a:pPr eaLnBrk="1" hangingPunct="1"/>
            <a:r>
              <a:rPr lang="en-US" altLang="zh-CN" dirty="0" smtClean="0"/>
              <a:t>5.3  </a:t>
            </a:r>
            <a:r>
              <a:rPr lang="zh-CN" altLang="en-US" dirty="0" smtClean="0"/>
              <a:t>页面置换算法 </a:t>
            </a:r>
          </a:p>
        </p:txBody>
      </p:sp>
      <p:sp>
        <p:nvSpPr>
          <p:cNvPr id="97" name="灯片编号占位符 5"/>
          <p:cNvSpPr>
            <a:spLocks noGrp="1"/>
          </p:cNvSpPr>
          <p:nvPr>
            <p:ph type="sldNum" sz="quarter" idx="12"/>
          </p:nvPr>
        </p:nvSpPr>
        <p:spPr/>
        <p:txBody>
          <a:bodyPr/>
          <a:lstStyle/>
          <a:p>
            <a:pPr>
              <a:defRPr/>
            </a:pPr>
            <a:fld id="{DEFAD08E-9E5A-4BB3-A20C-A6009A3A0E9F}" type="slidenum">
              <a:rPr lang="en-US" altLang="zh-CN"/>
              <a:pPr>
                <a:defRPr/>
              </a:pPr>
              <a:t>18</a:t>
            </a:fld>
            <a:endParaRPr lang="en-US" altLang="zh-CN"/>
          </a:p>
        </p:txBody>
      </p:sp>
      <p:sp>
        <p:nvSpPr>
          <p:cNvPr id="375812" name="Text Box 4"/>
          <p:cNvSpPr txBox="1">
            <a:spLocks noChangeArrowheads="1"/>
          </p:cNvSpPr>
          <p:nvPr/>
        </p:nvSpPr>
        <p:spPr bwMode="auto">
          <a:xfrm>
            <a:off x="103354" y="1537109"/>
            <a:ext cx="8610600" cy="13849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buClr>
                <a:srgbClr val="FF3300"/>
              </a:buClr>
              <a:buSzPct val="60000"/>
              <a:buFont typeface="Wingdings" pitchFamily="2" charset="2"/>
              <a:buNone/>
            </a:pPr>
            <a:r>
              <a:rPr lang="en-US" altLang="zh-CN" sz="2800" b="1" dirty="0" smtClean="0">
                <a:solidFill>
                  <a:srgbClr val="0000FF"/>
                </a:solidFill>
                <a:ea typeface="黑体" pitchFamily="2" charset="-122"/>
              </a:rPr>
              <a:t>【</a:t>
            </a:r>
            <a:r>
              <a:rPr lang="zh-CN" altLang="en-US" sz="2800" b="1" dirty="0" smtClean="0">
                <a:solidFill>
                  <a:srgbClr val="0000FF"/>
                </a:solidFill>
                <a:ea typeface="黑体" pitchFamily="2" charset="-122"/>
              </a:rPr>
              <a:t>例题</a:t>
            </a:r>
            <a:r>
              <a:rPr lang="en-US" altLang="zh-CN" sz="2800" b="1" dirty="0" smtClean="0">
                <a:solidFill>
                  <a:srgbClr val="0000FF"/>
                </a:solidFill>
                <a:ea typeface="黑体" pitchFamily="2" charset="-122"/>
              </a:rPr>
              <a:t>1】</a:t>
            </a:r>
            <a:r>
              <a:rPr lang="zh-CN" altLang="en-US" sz="2800" b="1" dirty="0">
                <a:solidFill>
                  <a:srgbClr val="000000"/>
                </a:solidFill>
                <a:ea typeface="黑体" pitchFamily="2" charset="-122"/>
              </a:rPr>
              <a:t>假定系统为某进程分配了</a:t>
            </a:r>
            <a:r>
              <a:rPr lang="en-US" altLang="zh-CN" sz="2800" b="1" dirty="0">
                <a:solidFill>
                  <a:srgbClr val="000000"/>
                </a:solidFill>
                <a:ea typeface="黑体" pitchFamily="2" charset="-122"/>
              </a:rPr>
              <a:t>3</a:t>
            </a:r>
            <a:r>
              <a:rPr lang="zh-CN" altLang="en-US" sz="2800" b="1" dirty="0">
                <a:solidFill>
                  <a:srgbClr val="000000"/>
                </a:solidFill>
                <a:ea typeface="黑体" pitchFamily="2" charset="-122"/>
              </a:rPr>
              <a:t>个物理块，并考虑以下的页面引用串：</a:t>
            </a:r>
            <a:r>
              <a:rPr lang="en-US" altLang="zh-CN" sz="2800" b="1" dirty="0">
                <a:solidFill>
                  <a:srgbClr val="000000"/>
                </a:solidFill>
                <a:ea typeface="黑体" pitchFamily="2" charset="-122"/>
              </a:rPr>
              <a:t>7</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0</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1</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2</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0</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3</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0</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4</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2</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3</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0</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3</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2</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1</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2</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0</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1</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7</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0</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1 </a:t>
            </a:r>
          </a:p>
        </p:txBody>
      </p:sp>
      <p:grpSp>
        <p:nvGrpSpPr>
          <p:cNvPr id="375813" name="Group 5"/>
          <p:cNvGrpSpPr>
            <a:grpSpLocks/>
          </p:cNvGrpSpPr>
          <p:nvPr/>
        </p:nvGrpSpPr>
        <p:grpSpPr bwMode="auto">
          <a:xfrm>
            <a:off x="548128" y="3355560"/>
            <a:ext cx="7888916" cy="2554937"/>
            <a:chOff x="304" y="656"/>
            <a:chExt cx="4952" cy="1347"/>
          </a:xfrm>
        </p:grpSpPr>
        <p:sp>
          <p:nvSpPr>
            <p:cNvPr id="278536" name="Text Box 6"/>
            <p:cNvSpPr txBox="1">
              <a:spLocks noChangeArrowheads="1"/>
            </p:cNvSpPr>
            <p:nvPr/>
          </p:nvSpPr>
          <p:spPr bwMode="auto">
            <a:xfrm>
              <a:off x="312" y="656"/>
              <a:ext cx="49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FF3300"/>
                </a:buClr>
                <a:buSzPct val="60000"/>
                <a:buFont typeface="Wingdings" pitchFamily="2" charset="2"/>
                <a:buNone/>
              </a:pPr>
              <a:r>
                <a:rPr lang="zh-CN" altLang="en-US" sz="1800" b="1">
                  <a:solidFill>
                    <a:srgbClr val="000000"/>
                  </a:solidFill>
                </a:rPr>
                <a:t>引用串  </a:t>
              </a:r>
              <a:r>
                <a:rPr lang="en-US" altLang="zh-CN" sz="1800" b="1">
                  <a:solidFill>
                    <a:srgbClr val="000000"/>
                  </a:solidFill>
                </a:rPr>
                <a:t>7   0   1   2   0   3   0   4   2   3   0   3   2   1   2   0   1   7   0   1</a:t>
              </a:r>
            </a:p>
          </p:txBody>
        </p:sp>
        <p:sp>
          <p:nvSpPr>
            <p:cNvPr id="278537" name="Rectangle 7"/>
            <p:cNvSpPr>
              <a:spLocks noChangeArrowheads="1"/>
            </p:cNvSpPr>
            <p:nvPr/>
          </p:nvSpPr>
          <p:spPr bwMode="auto">
            <a:xfrm>
              <a:off x="4942" y="134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dirty="0">
                  <a:solidFill>
                    <a:srgbClr val="000000"/>
                  </a:solidFill>
                </a:rPr>
                <a:t>1</a:t>
              </a:r>
            </a:p>
          </p:txBody>
        </p:sp>
        <p:sp>
          <p:nvSpPr>
            <p:cNvPr id="278538" name="Rectangle 8"/>
            <p:cNvSpPr>
              <a:spLocks noChangeArrowheads="1"/>
            </p:cNvSpPr>
            <p:nvPr/>
          </p:nvSpPr>
          <p:spPr bwMode="auto">
            <a:xfrm>
              <a:off x="4725" y="134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1</a:t>
              </a:r>
            </a:p>
          </p:txBody>
        </p:sp>
        <p:sp>
          <p:nvSpPr>
            <p:cNvPr id="278539" name="Rectangle 9"/>
            <p:cNvSpPr>
              <a:spLocks noChangeArrowheads="1"/>
            </p:cNvSpPr>
            <p:nvPr/>
          </p:nvSpPr>
          <p:spPr bwMode="auto">
            <a:xfrm>
              <a:off x="4507" y="134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1</a:t>
              </a:r>
            </a:p>
          </p:txBody>
        </p:sp>
        <p:sp>
          <p:nvSpPr>
            <p:cNvPr id="278540" name="Rectangle 10"/>
            <p:cNvSpPr>
              <a:spLocks noChangeArrowheads="1"/>
            </p:cNvSpPr>
            <p:nvPr/>
          </p:nvSpPr>
          <p:spPr bwMode="auto">
            <a:xfrm>
              <a:off x="4290" y="134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1</a:t>
              </a:r>
            </a:p>
          </p:txBody>
        </p:sp>
        <p:sp>
          <p:nvSpPr>
            <p:cNvPr id="278541" name="Rectangle 11"/>
            <p:cNvSpPr>
              <a:spLocks noChangeArrowheads="1"/>
            </p:cNvSpPr>
            <p:nvPr/>
          </p:nvSpPr>
          <p:spPr bwMode="auto">
            <a:xfrm>
              <a:off x="4072" y="134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1</a:t>
              </a:r>
            </a:p>
          </p:txBody>
        </p:sp>
        <p:sp>
          <p:nvSpPr>
            <p:cNvPr id="278542" name="Rectangle 12"/>
            <p:cNvSpPr>
              <a:spLocks noChangeArrowheads="1"/>
            </p:cNvSpPr>
            <p:nvPr/>
          </p:nvSpPr>
          <p:spPr bwMode="auto">
            <a:xfrm>
              <a:off x="3854" y="134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1</a:t>
              </a:r>
            </a:p>
          </p:txBody>
        </p:sp>
        <p:sp>
          <p:nvSpPr>
            <p:cNvPr id="278543" name="Rectangle 13"/>
            <p:cNvSpPr>
              <a:spLocks noChangeArrowheads="1"/>
            </p:cNvSpPr>
            <p:nvPr/>
          </p:nvSpPr>
          <p:spPr bwMode="auto">
            <a:xfrm>
              <a:off x="3637" y="134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1</a:t>
              </a:r>
            </a:p>
          </p:txBody>
        </p:sp>
        <p:sp>
          <p:nvSpPr>
            <p:cNvPr id="278544" name="Rectangle 14"/>
            <p:cNvSpPr>
              <a:spLocks noChangeArrowheads="1"/>
            </p:cNvSpPr>
            <p:nvPr/>
          </p:nvSpPr>
          <p:spPr bwMode="auto">
            <a:xfrm>
              <a:off x="3419" y="134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3</a:t>
              </a:r>
            </a:p>
          </p:txBody>
        </p:sp>
        <p:sp>
          <p:nvSpPr>
            <p:cNvPr id="278545" name="Rectangle 15"/>
            <p:cNvSpPr>
              <a:spLocks noChangeArrowheads="1"/>
            </p:cNvSpPr>
            <p:nvPr/>
          </p:nvSpPr>
          <p:spPr bwMode="auto">
            <a:xfrm>
              <a:off x="3202" y="134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3</a:t>
              </a:r>
            </a:p>
          </p:txBody>
        </p:sp>
        <p:sp>
          <p:nvSpPr>
            <p:cNvPr id="278546" name="Rectangle 16"/>
            <p:cNvSpPr>
              <a:spLocks noChangeArrowheads="1"/>
            </p:cNvSpPr>
            <p:nvPr/>
          </p:nvSpPr>
          <p:spPr bwMode="auto">
            <a:xfrm>
              <a:off x="2984" y="134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3</a:t>
              </a:r>
            </a:p>
          </p:txBody>
        </p:sp>
        <p:sp>
          <p:nvSpPr>
            <p:cNvPr id="278547" name="Rectangle 17"/>
            <p:cNvSpPr>
              <a:spLocks noChangeArrowheads="1"/>
            </p:cNvSpPr>
            <p:nvPr/>
          </p:nvSpPr>
          <p:spPr bwMode="auto">
            <a:xfrm>
              <a:off x="2766" y="134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3</a:t>
              </a:r>
            </a:p>
          </p:txBody>
        </p:sp>
        <p:sp>
          <p:nvSpPr>
            <p:cNvPr id="278548" name="Rectangle 18"/>
            <p:cNvSpPr>
              <a:spLocks noChangeArrowheads="1"/>
            </p:cNvSpPr>
            <p:nvPr/>
          </p:nvSpPr>
          <p:spPr bwMode="auto">
            <a:xfrm>
              <a:off x="2549" y="134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3</a:t>
              </a:r>
            </a:p>
          </p:txBody>
        </p:sp>
        <p:sp>
          <p:nvSpPr>
            <p:cNvPr id="278549" name="Rectangle 19"/>
            <p:cNvSpPr>
              <a:spLocks noChangeArrowheads="1"/>
            </p:cNvSpPr>
            <p:nvPr/>
          </p:nvSpPr>
          <p:spPr bwMode="auto">
            <a:xfrm>
              <a:off x="2331" y="134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3</a:t>
              </a:r>
            </a:p>
          </p:txBody>
        </p:sp>
        <p:sp>
          <p:nvSpPr>
            <p:cNvPr id="278550" name="Rectangle 20"/>
            <p:cNvSpPr>
              <a:spLocks noChangeArrowheads="1"/>
            </p:cNvSpPr>
            <p:nvPr/>
          </p:nvSpPr>
          <p:spPr bwMode="auto">
            <a:xfrm>
              <a:off x="2114" y="134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3</a:t>
              </a:r>
            </a:p>
          </p:txBody>
        </p:sp>
        <p:sp>
          <p:nvSpPr>
            <p:cNvPr id="278551" name="Rectangle 21"/>
            <p:cNvSpPr>
              <a:spLocks noChangeArrowheads="1"/>
            </p:cNvSpPr>
            <p:nvPr/>
          </p:nvSpPr>
          <p:spPr bwMode="auto">
            <a:xfrm>
              <a:off x="1896" y="134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3</a:t>
              </a:r>
            </a:p>
          </p:txBody>
        </p:sp>
        <p:sp>
          <p:nvSpPr>
            <p:cNvPr id="278552" name="Rectangle 22"/>
            <p:cNvSpPr>
              <a:spLocks noChangeArrowheads="1"/>
            </p:cNvSpPr>
            <p:nvPr/>
          </p:nvSpPr>
          <p:spPr bwMode="auto">
            <a:xfrm>
              <a:off x="1678" y="134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1</a:t>
              </a:r>
            </a:p>
          </p:txBody>
        </p:sp>
        <p:sp>
          <p:nvSpPr>
            <p:cNvPr id="278553" name="Rectangle 23"/>
            <p:cNvSpPr>
              <a:spLocks noChangeArrowheads="1"/>
            </p:cNvSpPr>
            <p:nvPr/>
          </p:nvSpPr>
          <p:spPr bwMode="auto">
            <a:xfrm>
              <a:off x="1461" y="134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1</a:t>
              </a:r>
            </a:p>
          </p:txBody>
        </p:sp>
        <p:sp>
          <p:nvSpPr>
            <p:cNvPr id="278554" name="Rectangle 24"/>
            <p:cNvSpPr>
              <a:spLocks noChangeArrowheads="1"/>
            </p:cNvSpPr>
            <p:nvPr/>
          </p:nvSpPr>
          <p:spPr bwMode="auto">
            <a:xfrm>
              <a:off x="1243" y="134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1</a:t>
              </a:r>
            </a:p>
          </p:txBody>
        </p:sp>
        <p:sp>
          <p:nvSpPr>
            <p:cNvPr id="278555" name="Rectangle 25"/>
            <p:cNvSpPr>
              <a:spLocks noChangeArrowheads="1"/>
            </p:cNvSpPr>
            <p:nvPr/>
          </p:nvSpPr>
          <p:spPr bwMode="auto">
            <a:xfrm>
              <a:off x="1026" y="134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endParaRPr kumimoji="1" lang="zh-CN" altLang="zh-CN" b="1">
                <a:solidFill>
                  <a:srgbClr val="000000"/>
                </a:solidFill>
              </a:endParaRPr>
            </a:p>
          </p:txBody>
        </p:sp>
        <p:sp>
          <p:nvSpPr>
            <p:cNvPr id="278556" name="Rectangle 26"/>
            <p:cNvSpPr>
              <a:spLocks noChangeArrowheads="1"/>
            </p:cNvSpPr>
            <p:nvPr/>
          </p:nvSpPr>
          <p:spPr bwMode="auto">
            <a:xfrm>
              <a:off x="808" y="134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endParaRPr kumimoji="1" lang="zh-CN" altLang="zh-CN" b="1">
                <a:solidFill>
                  <a:srgbClr val="000000"/>
                </a:solidFill>
              </a:endParaRPr>
            </a:p>
          </p:txBody>
        </p:sp>
        <p:sp>
          <p:nvSpPr>
            <p:cNvPr id="278557" name="Rectangle 27"/>
            <p:cNvSpPr>
              <a:spLocks noChangeArrowheads="1"/>
            </p:cNvSpPr>
            <p:nvPr/>
          </p:nvSpPr>
          <p:spPr bwMode="auto">
            <a:xfrm>
              <a:off x="4942" y="111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0</a:t>
              </a:r>
            </a:p>
          </p:txBody>
        </p:sp>
        <p:sp>
          <p:nvSpPr>
            <p:cNvPr id="278558" name="Rectangle 28"/>
            <p:cNvSpPr>
              <a:spLocks noChangeArrowheads="1"/>
            </p:cNvSpPr>
            <p:nvPr/>
          </p:nvSpPr>
          <p:spPr bwMode="auto">
            <a:xfrm>
              <a:off x="4725" y="111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0</a:t>
              </a:r>
            </a:p>
          </p:txBody>
        </p:sp>
        <p:sp>
          <p:nvSpPr>
            <p:cNvPr id="278559" name="Rectangle 29"/>
            <p:cNvSpPr>
              <a:spLocks noChangeArrowheads="1"/>
            </p:cNvSpPr>
            <p:nvPr/>
          </p:nvSpPr>
          <p:spPr bwMode="auto">
            <a:xfrm>
              <a:off x="4507" y="111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0</a:t>
              </a:r>
            </a:p>
          </p:txBody>
        </p:sp>
        <p:sp>
          <p:nvSpPr>
            <p:cNvPr id="278560" name="Rectangle 30"/>
            <p:cNvSpPr>
              <a:spLocks noChangeArrowheads="1"/>
            </p:cNvSpPr>
            <p:nvPr/>
          </p:nvSpPr>
          <p:spPr bwMode="auto">
            <a:xfrm>
              <a:off x="4290" y="111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0</a:t>
              </a:r>
            </a:p>
          </p:txBody>
        </p:sp>
        <p:sp>
          <p:nvSpPr>
            <p:cNvPr id="278561" name="Rectangle 31"/>
            <p:cNvSpPr>
              <a:spLocks noChangeArrowheads="1"/>
            </p:cNvSpPr>
            <p:nvPr/>
          </p:nvSpPr>
          <p:spPr bwMode="auto">
            <a:xfrm>
              <a:off x="4072" y="111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0</a:t>
              </a:r>
            </a:p>
          </p:txBody>
        </p:sp>
        <p:sp>
          <p:nvSpPr>
            <p:cNvPr id="278562" name="Rectangle 32"/>
            <p:cNvSpPr>
              <a:spLocks noChangeArrowheads="1"/>
            </p:cNvSpPr>
            <p:nvPr/>
          </p:nvSpPr>
          <p:spPr bwMode="auto">
            <a:xfrm>
              <a:off x="3854" y="111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0</a:t>
              </a:r>
            </a:p>
          </p:txBody>
        </p:sp>
        <p:sp>
          <p:nvSpPr>
            <p:cNvPr id="278563" name="Rectangle 33"/>
            <p:cNvSpPr>
              <a:spLocks noChangeArrowheads="1"/>
            </p:cNvSpPr>
            <p:nvPr/>
          </p:nvSpPr>
          <p:spPr bwMode="auto">
            <a:xfrm>
              <a:off x="3637" y="111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0</a:t>
              </a:r>
            </a:p>
          </p:txBody>
        </p:sp>
        <p:sp>
          <p:nvSpPr>
            <p:cNvPr id="278564" name="Rectangle 34"/>
            <p:cNvSpPr>
              <a:spLocks noChangeArrowheads="1"/>
            </p:cNvSpPr>
            <p:nvPr/>
          </p:nvSpPr>
          <p:spPr bwMode="auto">
            <a:xfrm>
              <a:off x="3419" y="111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0</a:t>
              </a:r>
            </a:p>
          </p:txBody>
        </p:sp>
        <p:sp>
          <p:nvSpPr>
            <p:cNvPr id="278565" name="Rectangle 35"/>
            <p:cNvSpPr>
              <a:spLocks noChangeArrowheads="1"/>
            </p:cNvSpPr>
            <p:nvPr/>
          </p:nvSpPr>
          <p:spPr bwMode="auto">
            <a:xfrm>
              <a:off x="3202" y="111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0</a:t>
              </a:r>
            </a:p>
          </p:txBody>
        </p:sp>
        <p:sp>
          <p:nvSpPr>
            <p:cNvPr id="278566" name="Rectangle 36"/>
            <p:cNvSpPr>
              <a:spLocks noChangeArrowheads="1"/>
            </p:cNvSpPr>
            <p:nvPr/>
          </p:nvSpPr>
          <p:spPr bwMode="auto">
            <a:xfrm>
              <a:off x="2984" y="111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0</a:t>
              </a:r>
            </a:p>
          </p:txBody>
        </p:sp>
        <p:sp>
          <p:nvSpPr>
            <p:cNvPr id="278567" name="Rectangle 37"/>
            <p:cNvSpPr>
              <a:spLocks noChangeArrowheads="1"/>
            </p:cNvSpPr>
            <p:nvPr/>
          </p:nvSpPr>
          <p:spPr bwMode="auto">
            <a:xfrm>
              <a:off x="2766" y="111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4</a:t>
              </a:r>
            </a:p>
          </p:txBody>
        </p:sp>
        <p:sp>
          <p:nvSpPr>
            <p:cNvPr id="278568" name="Rectangle 38"/>
            <p:cNvSpPr>
              <a:spLocks noChangeArrowheads="1"/>
            </p:cNvSpPr>
            <p:nvPr/>
          </p:nvSpPr>
          <p:spPr bwMode="auto">
            <a:xfrm>
              <a:off x="2549" y="111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4</a:t>
              </a:r>
            </a:p>
          </p:txBody>
        </p:sp>
        <p:sp>
          <p:nvSpPr>
            <p:cNvPr id="278569" name="Rectangle 39"/>
            <p:cNvSpPr>
              <a:spLocks noChangeArrowheads="1"/>
            </p:cNvSpPr>
            <p:nvPr/>
          </p:nvSpPr>
          <p:spPr bwMode="auto">
            <a:xfrm>
              <a:off x="2331" y="111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4</a:t>
              </a:r>
            </a:p>
          </p:txBody>
        </p:sp>
        <p:sp>
          <p:nvSpPr>
            <p:cNvPr id="278570" name="Rectangle 40"/>
            <p:cNvSpPr>
              <a:spLocks noChangeArrowheads="1"/>
            </p:cNvSpPr>
            <p:nvPr/>
          </p:nvSpPr>
          <p:spPr bwMode="auto">
            <a:xfrm>
              <a:off x="2114" y="111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0</a:t>
              </a:r>
            </a:p>
          </p:txBody>
        </p:sp>
        <p:sp>
          <p:nvSpPr>
            <p:cNvPr id="278571" name="Rectangle 41"/>
            <p:cNvSpPr>
              <a:spLocks noChangeArrowheads="1"/>
            </p:cNvSpPr>
            <p:nvPr/>
          </p:nvSpPr>
          <p:spPr bwMode="auto">
            <a:xfrm>
              <a:off x="1896" y="111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0</a:t>
              </a:r>
            </a:p>
          </p:txBody>
        </p:sp>
        <p:sp>
          <p:nvSpPr>
            <p:cNvPr id="278572" name="Rectangle 42"/>
            <p:cNvSpPr>
              <a:spLocks noChangeArrowheads="1"/>
            </p:cNvSpPr>
            <p:nvPr/>
          </p:nvSpPr>
          <p:spPr bwMode="auto">
            <a:xfrm>
              <a:off x="1678" y="111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0</a:t>
              </a:r>
            </a:p>
          </p:txBody>
        </p:sp>
        <p:sp>
          <p:nvSpPr>
            <p:cNvPr id="278573" name="Rectangle 43"/>
            <p:cNvSpPr>
              <a:spLocks noChangeArrowheads="1"/>
            </p:cNvSpPr>
            <p:nvPr/>
          </p:nvSpPr>
          <p:spPr bwMode="auto">
            <a:xfrm>
              <a:off x="1461" y="111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0</a:t>
              </a:r>
            </a:p>
          </p:txBody>
        </p:sp>
        <p:sp>
          <p:nvSpPr>
            <p:cNvPr id="278574" name="Rectangle 44"/>
            <p:cNvSpPr>
              <a:spLocks noChangeArrowheads="1"/>
            </p:cNvSpPr>
            <p:nvPr/>
          </p:nvSpPr>
          <p:spPr bwMode="auto">
            <a:xfrm>
              <a:off x="1243" y="111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0</a:t>
              </a:r>
            </a:p>
          </p:txBody>
        </p:sp>
        <p:sp>
          <p:nvSpPr>
            <p:cNvPr id="278575" name="Rectangle 45"/>
            <p:cNvSpPr>
              <a:spLocks noChangeArrowheads="1"/>
            </p:cNvSpPr>
            <p:nvPr/>
          </p:nvSpPr>
          <p:spPr bwMode="auto">
            <a:xfrm>
              <a:off x="1026" y="111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0</a:t>
              </a:r>
            </a:p>
          </p:txBody>
        </p:sp>
        <p:sp>
          <p:nvSpPr>
            <p:cNvPr id="278576" name="Rectangle 46"/>
            <p:cNvSpPr>
              <a:spLocks noChangeArrowheads="1"/>
            </p:cNvSpPr>
            <p:nvPr/>
          </p:nvSpPr>
          <p:spPr bwMode="auto">
            <a:xfrm>
              <a:off x="808" y="111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endParaRPr kumimoji="1" lang="zh-CN" altLang="zh-CN" b="1">
                <a:solidFill>
                  <a:srgbClr val="000000"/>
                </a:solidFill>
              </a:endParaRPr>
            </a:p>
          </p:txBody>
        </p:sp>
        <p:sp>
          <p:nvSpPr>
            <p:cNvPr id="278577" name="Rectangle 47"/>
            <p:cNvSpPr>
              <a:spLocks noChangeArrowheads="1"/>
            </p:cNvSpPr>
            <p:nvPr/>
          </p:nvSpPr>
          <p:spPr bwMode="auto">
            <a:xfrm>
              <a:off x="4942" y="88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7</a:t>
              </a:r>
            </a:p>
          </p:txBody>
        </p:sp>
        <p:sp>
          <p:nvSpPr>
            <p:cNvPr id="278578" name="Rectangle 48"/>
            <p:cNvSpPr>
              <a:spLocks noChangeArrowheads="1"/>
            </p:cNvSpPr>
            <p:nvPr/>
          </p:nvSpPr>
          <p:spPr bwMode="auto">
            <a:xfrm>
              <a:off x="4725" y="88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7</a:t>
              </a:r>
            </a:p>
          </p:txBody>
        </p:sp>
        <p:sp>
          <p:nvSpPr>
            <p:cNvPr id="278579" name="Rectangle 49"/>
            <p:cNvSpPr>
              <a:spLocks noChangeArrowheads="1"/>
            </p:cNvSpPr>
            <p:nvPr/>
          </p:nvSpPr>
          <p:spPr bwMode="auto">
            <a:xfrm>
              <a:off x="4507" y="88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7</a:t>
              </a:r>
            </a:p>
          </p:txBody>
        </p:sp>
        <p:sp>
          <p:nvSpPr>
            <p:cNvPr id="278580" name="Rectangle 50"/>
            <p:cNvSpPr>
              <a:spLocks noChangeArrowheads="1"/>
            </p:cNvSpPr>
            <p:nvPr/>
          </p:nvSpPr>
          <p:spPr bwMode="auto">
            <a:xfrm>
              <a:off x="4290" y="88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2</a:t>
              </a:r>
            </a:p>
          </p:txBody>
        </p:sp>
        <p:sp>
          <p:nvSpPr>
            <p:cNvPr id="278581" name="Rectangle 51"/>
            <p:cNvSpPr>
              <a:spLocks noChangeArrowheads="1"/>
            </p:cNvSpPr>
            <p:nvPr/>
          </p:nvSpPr>
          <p:spPr bwMode="auto">
            <a:xfrm>
              <a:off x="4072" y="88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2</a:t>
              </a:r>
            </a:p>
          </p:txBody>
        </p:sp>
        <p:sp>
          <p:nvSpPr>
            <p:cNvPr id="278582" name="Rectangle 52"/>
            <p:cNvSpPr>
              <a:spLocks noChangeArrowheads="1"/>
            </p:cNvSpPr>
            <p:nvPr/>
          </p:nvSpPr>
          <p:spPr bwMode="auto">
            <a:xfrm>
              <a:off x="3854" y="88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2</a:t>
              </a:r>
            </a:p>
          </p:txBody>
        </p:sp>
        <p:sp>
          <p:nvSpPr>
            <p:cNvPr id="278583" name="Rectangle 53"/>
            <p:cNvSpPr>
              <a:spLocks noChangeArrowheads="1"/>
            </p:cNvSpPr>
            <p:nvPr/>
          </p:nvSpPr>
          <p:spPr bwMode="auto">
            <a:xfrm>
              <a:off x="3637" y="88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2</a:t>
              </a:r>
            </a:p>
          </p:txBody>
        </p:sp>
        <p:sp>
          <p:nvSpPr>
            <p:cNvPr id="278584" name="Rectangle 54"/>
            <p:cNvSpPr>
              <a:spLocks noChangeArrowheads="1"/>
            </p:cNvSpPr>
            <p:nvPr/>
          </p:nvSpPr>
          <p:spPr bwMode="auto">
            <a:xfrm>
              <a:off x="3419" y="88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2</a:t>
              </a:r>
            </a:p>
          </p:txBody>
        </p:sp>
        <p:sp>
          <p:nvSpPr>
            <p:cNvPr id="278585" name="Rectangle 55"/>
            <p:cNvSpPr>
              <a:spLocks noChangeArrowheads="1"/>
            </p:cNvSpPr>
            <p:nvPr/>
          </p:nvSpPr>
          <p:spPr bwMode="auto">
            <a:xfrm>
              <a:off x="3202" y="88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2</a:t>
              </a:r>
            </a:p>
          </p:txBody>
        </p:sp>
        <p:sp>
          <p:nvSpPr>
            <p:cNvPr id="278586" name="Rectangle 56"/>
            <p:cNvSpPr>
              <a:spLocks noChangeArrowheads="1"/>
            </p:cNvSpPr>
            <p:nvPr/>
          </p:nvSpPr>
          <p:spPr bwMode="auto">
            <a:xfrm>
              <a:off x="2984" y="88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2</a:t>
              </a:r>
            </a:p>
          </p:txBody>
        </p:sp>
        <p:sp>
          <p:nvSpPr>
            <p:cNvPr id="278587" name="Rectangle 57"/>
            <p:cNvSpPr>
              <a:spLocks noChangeArrowheads="1"/>
            </p:cNvSpPr>
            <p:nvPr/>
          </p:nvSpPr>
          <p:spPr bwMode="auto">
            <a:xfrm>
              <a:off x="2766" y="88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2</a:t>
              </a:r>
            </a:p>
          </p:txBody>
        </p:sp>
        <p:sp>
          <p:nvSpPr>
            <p:cNvPr id="278588" name="Rectangle 58"/>
            <p:cNvSpPr>
              <a:spLocks noChangeArrowheads="1"/>
            </p:cNvSpPr>
            <p:nvPr/>
          </p:nvSpPr>
          <p:spPr bwMode="auto">
            <a:xfrm>
              <a:off x="2549" y="88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2</a:t>
              </a:r>
            </a:p>
          </p:txBody>
        </p:sp>
        <p:sp>
          <p:nvSpPr>
            <p:cNvPr id="278589" name="Rectangle 59"/>
            <p:cNvSpPr>
              <a:spLocks noChangeArrowheads="1"/>
            </p:cNvSpPr>
            <p:nvPr/>
          </p:nvSpPr>
          <p:spPr bwMode="auto">
            <a:xfrm>
              <a:off x="2331" y="88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2</a:t>
              </a:r>
            </a:p>
          </p:txBody>
        </p:sp>
        <p:sp>
          <p:nvSpPr>
            <p:cNvPr id="278590" name="Rectangle 60"/>
            <p:cNvSpPr>
              <a:spLocks noChangeArrowheads="1"/>
            </p:cNvSpPr>
            <p:nvPr/>
          </p:nvSpPr>
          <p:spPr bwMode="auto">
            <a:xfrm>
              <a:off x="2114" y="88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2</a:t>
              </a:r>
            </a:p>
          </p:txBody>
        </p:sp>
        <p:sp>
          <p:nvSpPr>
            <p:cNvPr id="278591" name="Rectangle 61"/>
            <p:cNvSpPr>
              <a:spLocks noChangeArrowheads="1"/>
            </p:cNvSpPr>
            <p:nvPr/>
          </p:nvSpPr>
          <p:spPr bwMode="auto">
            <a:xfrm>
              <a:off x="1896" y="88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2</a:t>
              </a:r>
            </a:p>
          </p:txBody>
        </p:sp>
        <p:sp>
          <p:nvSpPr>
            <p:cNvPr id="278592" name="Rectangle 62"/>
            <p:cNvSpPr>
              <a:spLocks noChangeArrowheads="1"/>
            </p:cNvSpPr>
            <p:nvPr/>
          </p:nvSpPr>
          <p:spPr bwMode="auto">
            <a:xfrm>
              <a:off x="1678" y="88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2</a:t>
              </a:r>
            </a:p>
          </p:txBody>
        </p:sp>
        <p:sp>
          <p:nvSpPr>
            <p:cNvPr id="278593" name="Rectangle 63"/>
            <p:cNvSpPr>
              <a:spLocks noChangeArrowheads="1"/>
            </p:cNvSpPr>
            <p:nvPr/>
          </p:nvSpPr>
          <p:spPr bwMode="auto">
            <a:xfrm>
              <a:off x="1461" y="88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2</a:t>
              </a:r>
            </a:p>
          </p:txBody>
        </p:sp>
        <p:sp>
          <p:nvSpPr>
            <p:cNvPr id="278594" name="Rectangle 64"/>
            <p:cNvSpPr>
              <a:spLocks noChangeArrowheads="1"/>
            </p:cNvSpPr>
            <p:nvPr/>
          </p:nvSpPr>
          <p:spPr bwMode="auto">
            <a:xfrm>
              <a:off x="1243" y="88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7</a:t>
              </a:r>
            </a:p>
          </p:txBody>
        </p:sp>
        <p:sp>
          <p:nvSpPr>
            <p:cNvPr id="278595" name="Rectangle 65"/>
            <p:cNvSpPr>
              <a:spLocks noChangeArrowheads="1"/>
            </p:cNvSpPr>
            <p:nvPr/>
          </p:nvSpPr>
          <p:spPr bwMode="auto">
            <a:xfrm>
              <a:off x="1026" y="88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7</a:t>
              </a:r>
            </a:p>
          </p:txBody>
        </p:sp>
        <p:sp>
          <p:nvSpPr>
            <p:cNvPr id="278596" name="Rectangle 66"/>
            <p:cNvSpPr>
              <a:spLocks noChangeArrowheads="1"/>
            </p:cNvSpPr>
            <p:nvPr/>
          </p:nvSpPr>
          <p:spPr bwMode="auto">
            <a:xfrm>
              <a:off x="808" y="88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7</a:t>
              </a:r>
            </a:p>
          </p:txBody>
        </p:sp>
        <p:sp>
          <p:nvSpPr>
            <p:cNvPr id="278597" name="Line 67"/>
            <p:cNvSpPr>
              <a:spLocks noChangeShapeType="1"/>
            </p:cNvSpPr>
            <p:nvPr/>
          </p:nvSpPr>
          <p:spPr bwMode="auto">
            <a:xfrm>
              <a:off x="808" y="880"/>
              <a:ext cx="4352"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8598" name="Line 68"/>
            <p:cNvSpPr>
              <a:spLocks noChangeShapeType="1"/>
            </p:cNvSpPr>
            <p:nvPr/>
          </p:nvSpPr>
          <p:spPr bwMode="auto">
            <a:xfrm>
              <a:off x="808" y="1110"/>
              <a:ext cx="435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8599" name="Line 69"/>
            <p:cNvSpPr>
              <a:spLocks noChangeShapeType="1"/>
            </p:cNvSpPr>
            <p:nvPr/>
          </p:nvSpPr>
          <p:spPr bwMode="auto">
            <a:xfrm>
              <a:off x="808" y="1340"/>
              <a:ext cx="435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8600" name="Line 70"/>
            <p:cNvSpPr>
              <a:spLocks noChangeShapeType="1"/>
            </p:cNvSpPr>
            <p:nvPr/>
          </p:nvSpPr>
          <p:spPr bwMode="auto">
            <a:xfrm>
              <a:off x="808" y="1570"/>
              <a:ext cx="4352"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8601" name="Line 71"/>
            <p:cNvSpPr>
              <a:spLocks noChangeShapeType="1"/>
            </p:cNvSpPr>
            <p:nvPr/>
          </p:nvSpPr>
          <p:spPr bwMode="auto">
            <a:xfrm>
              <a:off x="808" y="880"/>
              <a:ext cx="0" cy="69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8602" name="Line 72"/>
            <p:cNvSpPr>
              <a:spLocks noChangeShapeType="1"/>
            </p:cNvSpPr>
            <p:nvPr/>
          </p:nvSpPr>
          <p:spPr bwMode="auto">
            <a:xfrm>
              <a:off x="1026"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8603" name="Line 73"/>
            <p:cNvSpPr>
              <a:spLocks noChangeShapeType="1"/>
            </p:cNvSpPr>
            <p:nvPr/>
          </p:nvSpPr>
          <p:spPr bwMode="auto">
            <a:xfrm>
              <a:off x="1243"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8604" name="Line 74"/>
            <p:cNvSpPr>
              <a:spLocks noChangeShapeType="1"/>
            </p:cNvSpPr>
            <p:nvPr/>
          </p:nvSpPr>
          <p:spPr bwMode="auto">
            <a:xfrm>
              <a:off x="1461"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8605" name="Line 75"/>
            <p:cNvSpPr>
              <a:spLocks noChangeShapeType="1"/>
            </p:cNvSpPr>
            <p:nvPr/>
          </p:nvSpPr>
          <p:spPr bwMode="auto">
            <a:xfrm>
              <a:off x="1678"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8606" name="Line 76"/>
            <p:cNvSpPr>
              <a:spLocks noChangeShapeType="1"/>
            </p:cNvSpPr>
            <p:nvPr/>
          </p:nvSpPr>
          <p:spPr bwMode="auto">
            <a:xfrm>
              <a:off x="1896"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8607" name="Line 77"/>
            <p:cNvSpPr>
              <a:spLocks noChangeShapeType="1"/>
            </p:cNvSpPr>
            <p:nvPr/>
          </p:nvSpPr>
          <p:spPr bwMode="auto">
            <a:xfrm>
              <a:off x="2114"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8608" name="Line 78"/>
            <p:cNvSpPr>
              <a:spLocks noChangeShapeType="1"/>
            </p:cNvSpPr>
            <p:nvPr/>
          </p:nvSpPr>
          <p:spPr bwMode="auto">
            <a:xfrm>
              <a:off x="2331"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8609" name="Line 79"/>
            <p:cNvSpPr>
              <a:spLocks noChangeShapeType="1"/>
            </p:cNvSpPr>
            <p:nvPr/>
          </p:nvSpPr>
          <p:spPr bwMode="auto">
            <a:xfrm>
              <a:off x="2549"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8610" name="Line 80"/>
            <p:cNvSpPr>
              <a:spLocks noChangeShapeType="1"/>
            </p:cNvSpPr>
            <p:nvPr/>
          </p:nvSpPr>
          <p:spPr bwMode="auto">
            <a:xfrm>
              <a:off x="2766"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8611" name="Line 81"/>
            <p:cNvSpPr>
              <a:spLocks noChangeShapeType="1"/>
            </p:cNvSpPr>
            <p:nvPr/>
          </p:nvSpPr>
          <p:spPr bwMode="auto">
            <a:xfrm>
              <a:off x="2984"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8612" name="Line 82"/>
            <p:cNvSpPr>
              <a:spLocks noChangeShapeType="1"/>
            </p:cNvSpPr>
            <p:nvPr/>
          </p:nvSpPr>
          <p:spPr bwMode="auto">
            <a:xfrm>
              <a:off x="3202"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8613" name="Line 83"/>
            <p:cNvSpPr>
              <a:spLocks noChangeShapeType="1"/>
            </p:cNvSpPr>
            <p:nvPr/>
          </p:nvSpPr>
          <p:spPr bwMode="auto">
            <a:xfrm>
              <a:off x="3419"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8614" name="Line 84"/>
            <p:cNvSpPr>
              <a:spLocks noChangeShapeType="1"/>
            </p:cNvSpPr>
            <p:nvPr/>
          </p:nvSpPr>
          <p:spPr bwMode="auto">
            <a:xfrm>
              <a:off x="3637"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8615" name="Line 85"/>
            <p:cNvSpPr>
              <a:spLocks noChangeShapeType="1"/>
            </p:cNvSpPr>
            <p:nvPr/>
          </p:nvSpPr>
          <p:spPr bwMode="auto">
            <a:xfrm>
              <a:off x="3854"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8616" name="Line 86"/>
            <p:cNvSpPr>
              <a:spLocks noChangeShapeType="1"/>
            </p:cNvSpPr>
            <p:nvPr/>
          </p:nvSpPr>
          <p:spPr bwMode="auto">
            <a:xfrm>
              <a:off x="4072"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8617" name="Line 87"/>
            <p:cNvSpPr>
              <a:spLocks noChangeShapeType="1"/>
            </p:cNvSpPr>
            <p:nvPr/>
          </p:nvSpPr>
          <p:spPr bwMode="auto">
            <a:xfrm>
              <a:off x="4290"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8618" name="Line 88"/>
            <p:cNvSpPr>
              <a:spLocks noChangeShapeType="1"/>
            </p:cNvSpPr>
            <p:nvPr/>
          </p:nvSpPr>
          <p:spPr bwMode="auto">
            <a:xfrm>
              <a:off x="4507"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8619" name="Line 89"/>
            <p:cNvSpPr>
              <a:spLocks noChangeShapeType="1"/>
            </p:cNvSpPr>
            <p:nvPr/>
          </p:nvSpPr>
          <p:spPr bwMode="auto">
            <a:xfrm>
              <a:off x="4725"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8620" name="Line 90"/>
            <p:cNvSpPr>
              <a:spLocks noChangeShapeType="1"/>
            </p:cNvSpPr>
            <p:nvPr/>
          </p:nvSpPr>
          <p:spPr bwMode="auto">
            <a:xfrm>
              <a:off x="4942"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8621" name="Line 91"/>
            <p:cNvSpPr>
              <a:spLocks noChangeShapeType="1"/>
            </p:cNvSpPr>
            <p:nvPr/>
          </p:nvSpPr>
          <p:spPr bwMode="auto">
            <a:xfrm>
              <a:off x="5160" y="880"/>
              <a:ext cx="0" cy="69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8622" name="Text Box 92"/>
            <p:cNvSpPr txBox="1">
              <a:spLocks noChangeArrowheads="1"/>
            </p:cNvSpPr>
            <p:nvPr/>
          </p:nvSpPr>
          <p:spPr bwMode="auto">
            <a:xfrm>
              <a:off x="1416" y="1560"/>
              <a:ext cx="33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FF3300"/>
                </a:buClr>
                <a:buSzPct val="60000"/>
                <a:buFont typeface="Wingdings" pitchFamily="2" charset="2"/>
                <a:buNone/>
              </a:pPr>
              <a:r>
                <a:rPr lang="en-US" altLang="zh-CN" sz="1800" b="1">
                  <a:solidFill>
                    <a:srgbClr val="000000"/>
                  </a:solidFill>
                </a:rPr>
                <a:t> 7         1        0             4             3                   2</a:t>
              </a:r>
            </a:p>
          </p:txBody>
        </p:sp>
        <p:sp>
          <p:nvSpPr>
            <p:cNvPr id="278623" name="Text Box 93"/>
            <p:cNvSpPr txBox="1">
              <a:spLocks noChangeArrowheads="1"/>
            </p:cNvSpPr>
            <p:nvPr/>
          </p:nvSpPr>
          <p:spPr bwMode="auto">
            <a:xfrm>
              <a:off x="1480" y="1808"/>
              <a:ext cx="2952" cy="195"/>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en-US" altLang="zh-CN" sz="1800" b="1" dirty="0" smtClean="0">
                  <a:solidFill>
                    <a:srgbClr val="000000"/>
                  </a:solidFill>
                </a:rPr>
                <a:t> </a:t>
              </a:r>
              <a:r>
                <a:rPr lang="zh-CN" altLang="en-US" sz="1800" b="1" dirty="0">
                  <a:solidFill>
                    <a:srgbClr val="000000"/>
                  </a:solidFill>
                </a:rPr>
                <a:t>利用最佳页面置换算法的置换图</a:t>
              </a:r>
            </a:p>
          </p:txBody>
        </p:sp>
        <p:sp>
          <p:nvSpPr>
            <p:cNvPr id="278624" name="Text Box 94"/>
            <p:cNvSpPr txBox="1">
              <a:spLocks noChangeArrowheads="1"/>
            </p:cNvSpPr>
            <p:nvPr/>
          </p:nvSpPr>
          <p:spPr bwMode="auto">
            <a:xfrm>
              <a:off x="304" y="1544"/>
              <a:ext cx="9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36000" rIns="360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1800" b="1">
                  <a:solidFill>
                    <a:srgbClr val="000000"/>
                  </a:solidFill>
                </a:rPr>
                <a:t>被置换的页</a:t>
              </a:r>
            </a:p>
          </p:txBody>
        </p:sp>
        <p:sp>
          <p:nvSpPr>
            <p:cNvPr id="278625" name="Text Box 95"/>
            <p:cNvSpPr txBox="1">
              <a:spLocks noChangeArrowheads="1"/>
            </p:cNvSpPr>
            <p:nvPr/>
          </p:nvSpPr>
          <p:spPr bwMode="auto">
            <a:xfrm>
              <a:off x="605" y="952"/>
              <a:ext cx="195" cy="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vert="eaVert"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1800" b="1">
                  <a:solidFill>
                    <a:srgbClr val="000000"/>
                  </a:solidFill>
                </a:rPr>
                <a:t>物理块</a:t>
              </a:r>
            </a:p>
          </p:txBody>
        </p:sp>
      </p:grpSp>
      <p:sp>
        <p:nvSpPr>
          <p:cNvPr id="375904" name="Text Box 96"/>
          <p:cNvSpPr txBox="1">
            <a:spLocks noChangeArrowheads="1"/>
          </p:cNvSpPr>
          <p:nvPr/>
        </p:nvSpPr>
        <p:spPr bwMode="auto">
          <a:xfrm>
            <a:off x="5302437" y="6082027"/>
            <a:ext cx="3134607" cy="523220"/>
          </a:xfrm>
          <a:prstGeom prst="rect">
            <a:avLst/>
          </a:prstGeom>
          <a:solidFill>
            <a:srgbClr val="0000FF"/>
          </a:solidFill>
          <a:ln w="28575">
            <a:solidFill>
              <a:srgbClr val="00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2800" b="1" dirty="0">
                <a:solidFill>
                  <a:srgbClr val="FFFF00"/>
                </a:solidFill>
                <a:latin typeface="宋体" pitchFamily="2" charset="-122"/>
              </a:rPr>
              <a:t>发生</a:t>
            </a:r>
            <a:r>
              <a:rPr lang="en-US" altLang="zh-CN" sz="2800" b="1" dirty="0">
                <a:solidFill>
                  <a:srgbClr val="FFFF00"/>
                </a:solidFill>
              </a:rPr>
              <a:t>6</a:t>
            </a:r>
            <a:r>
              <a:rPr lang="zh-CN" altLang="en-US" sz="2800" b="1" dirty="0">
                <a:solidFill>
                  <a:srgbClr val="FFFF00"/>
                </a:solidFill>
                <a:latin typeface="宋体" pitchFamily="2" charset="-122"/>
              </a:rPr>
              <a:t>次页面置换</a:t>
            </a:r>
            <a:r>
              <a:rPr lang="zh-CN" altLang="en-US" sz="2800" b="1" dirty="0">
                <a:solidFill>
                  <a:srgbClr val="FFFF00"/>
                </a:solidFill>
              </a:rPr>
              <a:t> </a:t>
            </a:r>
          </a:p>
        </p:txBody>
      </p:sp>
    </p:spTree>
    <p:extLst>
      <p:ext uri="{BB962C8B-B14F-4D97-AF65-F5344CB8AC3E}">
        <p14:creationId xmlns:p14="http://schemas.microsoft.com/office/powerpoint/2010/main" val="38873292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75812"/>
                                        </p:tgtEl>
                                        <p:attrNameLst>
                                          <p:attrName>style.visibility</p:attrName>
                                        </p:attrNameLst>
                                      </p:cBhvr>
                                      <p:to>
                                        <p:strVal val="visible"/>
                                      </p:to>
                                    </p:set>
                                    <p:animEffect transition="in" filter="dissolve">
                                      <p:cBhvr>
                                        <p:cTn id="7" dur="500"/>
                                        <p:tgtEl>
                                          <p:spTgt spid="375812"/>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375813"/>
                                        </p:tgtEl>
                                        <p:attrNameLst>
                                          <p:attrName>style.visibility</p:attrName>
                                        </p:attrNameLst>
                                      </p:cBhvr>
                                      <p:to>
                                        <p:strVal val="visible"/>
                                      </p:to>
                                    </p:set>
                                    <p:animEffect transition="in" filter="wipe(left)">
                                      <p:cBhvr>
                                        <p:cTn id="11" dur="500"/>
                                        <p:tgtEl>
                                          <p:spTgt spid="375813"/>
                                        </p:tgtEl>
                                      </p:cBhvr>
                                    </p:animEffect>
                                  </p:childTnLst>
                                </p:cTn>
                              </p:par>
                            </p:childTnLst>
                          </p:cTn>
                        </p:par>
                        <p:par>
                          <p:cTn id="12" fill="hold" nodeType="afterGroup">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375904"/>
                                        </p:tgtEl>
                                        <p:attrNameLst>
                                          <p:attrName>style.visibility</p:attrName>
                                        </p:attrNameLst>
                                      </p:cBhvr>
                                      <p:to>
                                        <p:strVal val="visible"/>
                                      </p:to>
                                    </p:set>
                                    <p:animEffect transition="in" filter="dissolve">
                                      <p:cBhvr>
                                        <p:cTn id="15" dur="500"/>
                                        <p:tgtEl>
                                          <p:spTgt spid="3759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12" grpId="0" autoUpdateAnimBg="0"/>
      <p:bldP spid="375904"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5" name="Rectangle 2"/>
          <p:cNvSpPr>
            <a:spLocks noGrp="1" noChangeArrowheads="1"/>
          </p:cNvSpPr>
          <p:nvPr>
            <p:ph type="title"/>
          </p:nvPr>
        </p:nvSpPr>
        <p:spPr/>
        <p:txBody>
          <a:bodyPr/>
          <a:lstStyle/>
          <a:p>
            <a:pPr eaLnBrk="1" hangingPunct="1"/>
            <a:r>
              <a:rPr lang="en-US" altLang="zh-CN" dirty="0" smtClean="0"/>
              <a:t>5.3  </a:t>
            </a:r>
            <a:r>
              <a:rPr lang="zh-CN" altLang="en-US" dirty="0" smtClean="0"/>
              <a:t>页面置换算法</a:t>
            </a:r>
          </a:p>
        </p:txBody>
      </p:sp>
      <p:sp>
        <p:nvSpPr>
          <p:cNvPr id="99" name="灯片编号占位符 5"/>
          <p:cNvSpPr>
            <a:spLocks noGrp="1"/>
          </p:cNvSpPr>
          <p:nvPr>
            <p:ph type="sldNum" sz="quarter" idx="12"/>
          </p:nvPr>
        </p:nvSpPr>
        <p:spPr/>
        <p:txBody>
          <a:bodyPr/>
          <a:lstStyle/>
          <a:p>
            <a:pPr>
              <a:defRPr/>
            </a:pPr>
            <a:fld id="{2884696D-A5DA-4CA6-8B29-05B23EA9F05E}" type="slidenum">
              <a:rPr lang="en-US" altLang="zh-CN">
                <a:solidFill>
                  <a:srgbClr val="2F2F2F">
                    <a:lumMod val="75000"/>
                    <a:lumOff val="25000"/>
                  </a:srgbClr>
                </a:solidFill>
              </a:rPr>
              <a:pPr>
                <a:defRPr/>
              </a:pPr>
              <a:t>19</a:t>
            </a:fld>
            <a:endParaRPr lang="en-US" altLang="zh-CN">
              <a:solidFill>
                <a:srgbClr val="2F2F2F">
                  <a:lumMod val="75000"/>
                  <a:lumOff val="25000"/>
                </a:srgbClr>
              </a:solidFill>
            </a:endParaRPr>
          </a:p>
        </p:txBody>
      </p:sp>
      <p:sp>
        <p:nvSpPr>
          <p:cNvPr id="376835" name="Text Box 3"/>
          <p:cNvSpPr txBox="1">
            <a:spLocks noChangeArrowheads="1"/>
          </p:cNvSpPr>
          <p:nvPr/>
        </p:nvSpPr>
        <p:spPr bwMode="auto">
          <a:xfrm>
            <a:off x="460152" y="2449363"/>
            <a:ext cx="70993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FF3300"/>
              </a:buClr>
              <a:buSzPct val="60000"/>
              <a:buFont typeface="Wingdings" pitchFamily="2" charset="2"/>
              <a:buNone/>
            </a:pPr>
            <a:r>
              <a:rPr lang="en-US" altLang="zh-CN" sz="2800" b="1" dirty="0">
                <a:solidFill>
                  <a:srgbClr val="009900"/>
                </a:solidFill>
                <a:latin typeface="Times New Roman" pitchFamily="18" charset="0"/>
              </a:rPr>
              <a:t>2</a:t>
            </a:r>
            <a:r>
              <a:rPr lang="zh-CN" altLang="en-US" sz="2800" b="1" dirty="0">
                <a:solidFill>
                  <a:srgbClr val="009900"/>
                </a:solidFill>
                <a:latin typeface="Times New Roman" pitchFamily="18" charset="0"/>
              </a:rPr>
              <a:t>．先进先出（</a:t>
            </a:r>
            <a:r>
              <a:rPr lang="en-US" altLang="zh-CN" sz="2800" b="1" dirty="0">
                <a:solidFill>
                  <a:srgbClr val="009900"/>
                </a:solidFill>
                <a:latin typeface="Times New Roman" pitchFamily="18" charset="0"/>
              </a:rPr>
              <a:t>FIFO</a:t>
            </a:r>
            <a:r>
              <a:rPr lang="zh-CN" altLang="en-US" sz="2800" b="1" dirty="0">
                <a:solidFill>
                  <a:srgbClr val="009900"/>
                </a:solidFill>
                <a:latin typeface="Times New Roman" pitchFamily="18" charset="0"/>
              </a:rPr>
              <a:t>）页面置换算法 </a:t>
            </a:r>
          </a:p>
        </p:txBody>
      </p:sp>
      <p:sp>
        <p:nvSpPr>
          <p:cNvPr id="376836" name="Text Box 4"/>
          <p:cNvSpPr txBox="1">
            <a:spLocks noChangeArrowheads="1"/>
          </p:cNvSpPr>
          <p:nvPr/>
        </p:nvSpPr>
        <p:spPr bwMode="auto">
          <a:xfrm>
            <a:off x="782972" y="3512368"/>
            <a:ext cx="7150100" cy="9756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
              </a:spcBef>
              <a:spcAft>
                <a:spcPct val="0"/>
              </a:spcAft>
              <a:buClr>
                <a:srgbClr val="FF3300"/>
              </a:buClr>
              <a:buSzPct val="60000"/>
              <a:buFont typeface="Wingdings" pitchFamily="2" charset="2"/>
              <a:buNone/>
            </a:pPr>
            <a:r>
              <a:rPr lang="zh-CN" altLang="en-US" sz="2800" dirty="0">
                <a:solidFill>
                  <a:srgbClr val="000000"/>
                </a:solidFill>
                <a:latin typeface="黑体" pitchFamily="2" charset="-122"/>
                <a:ea typeface="黑体" pitchFamily="2" charset="-122"/>
              </a:rPr>
              <a:t>选择在内存中驻留时间最长的页面淘汰。 </a:t>
            </a:r>
          </a:p>
          <a:p>
            <a:pPr eaLnBrk="1" fontAlgn="base" hangingPunct="1">
              <a:spcBef>
                <a:spcPct val="5000"/>
              </a:spcBef>
              <a:spcAft>
                <a:spcPct val="0"/>
              </a:spcAft>
              <a:buClr>
                <a:srgbClr val="FF3300"/>
              </a:buClr>
              <a:buSzPct val="60000"/>
              <a:buFont typeface="Wingdings" pitchFamily="2" charset="2"/>
              <a:buNone/>
            </a:pPr>
            <a:r>
              <a:rPr lang="zh-CN" altLang="en-US" sz="2800" dirty="0">
                <a:solidFill>
                  <a:srgbClr val="000000"/>
                </a:solidFill>
                <a:latin typeface="黑体" pitchFamily="2" charset="-122"/>
                <a:ea typeface="黑体" pitchFamily="2" charset="-122"/>
              </a:rPr>
              <a:t>设置一个指针，指向最老的页面。 </a:t>
            </a:r>
          </a:p>
        </p:txBody>
      </p:sp>
      <p:sp>
        <p:nvSpPr>
          <p:cNvPr id="3" name="TextBox 2"/>
          <p:cNvSpPr txBox="1"/>
          <p:nvPr/>
        </p:nvSpPr>
        <p:spPr>
          <a:xfrm>
            <a:off x="309712" y="1602409"/>
            <a:ext cx="7704856" cy="535531"/>
          </a:xfrm>
          <a:prstGeom prst="rect">
            <a:avLst/>
          </a:prstGeom>
          <a:noFill/>
        </p:spPr>
        <p:txBody>
          <a:bodyPr wrap="square" rtlCol="0">
            <a:spAutoFit/>
          </a:bodyPr>
          <a:lstStyle/>
          <a:p>
            <a:pPr marL="342900" lvl="0" indent="-342900">
              <a:lnSpc>
                <a:spcPct val="90000"/>
              </a:lnSpc>
              <a:spcBef>
                <a:spcPct val="20000"/>
              </a:spcBef>
              <a:buClr>
                <a:srgbClr val="2F2F2F"/>
              </a:buClr>
              <a:buSzPct val="50000"/>
            </a:pPr>
            <a:r>
              <a:rPr lang="en-US" altLang="zh-CN" sz="3200" b="1" dirty="0">
                <a:solidFill>
                  <a:prstClr val="black"/>
                </a:solidFill>
                <a:latin typeface="宋体" pitchFamily="2" charset="-122"/>
              </a:rPr>
              <a:t>4.8.1</a:t>
            </a:r>
            <a:r>
              <a:rPr lang="zh-CN" altLang="en-US" sz="3200" dirty="0">
                <a:solidFill>
                  <a:prstClr val="black"/>
                </a:solidFill>
                <a:latin typeface="宋体" pitchFamily="2" charset="-122"/>
              </a:rPr>
              <a:t>最佳置换算法和先进先出置换算法</a:t>
            </a:r>
            <a:endParaRPr lang="en-US" altLang="zh-CN" sz="3200" dirty="0">
              <a:solidFill>
                <a:prstClr val="black"/>
              </a:solidFill>
              <a:latin typeface="宋体" pitchFamily="2" charset="-122"/>
            </a:endParaRPr>
          </a:p>
        </p:txBody>
      </p:sp>
    </p:spTree>
    <p:extLst>
      <p:ext uri="{BB962C8B-B14F-4D97-AF65-F5344CB8AC3E}">
        <p14:creationId xmlns:p14="http://schemas.microsoft.com/office/powerpoint/2010/main" val="5449251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76835"/>
                                        </p:tgtEl>
                                        <p:attrNameLst>
                                          <p:attrName>style.visibility</p:attrName>
                                        </p:attrNameLst>
                                      </p:cBhvr>
                                      <p:to>
                                        <p:strVal val="visible"/>
                                      </p:to>
                                    </p:set>
                                    <p:animEffect transition="in" filter="dissolve">
                                      <p:cBhvr>
                                        <p:cTn id="7" dur="500"/>
                                        <p:tgtEl>
                                          <p:spTgt spid="376835"/>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76836">
                                            <p:txEl>
                                              <p:pRg st="0" end="0"/>
                                            </p:txEl>
                                          </p:spTgt>
                                        </p:tgtEl>
                                        <p:attrNameLst>
                                          <p:attrName>style.visibility</p:attrName>
                                        </p:attrNameLst>
                                      </p:cBhvr>
                                      <p:to>
                                        <p:strVal val="visible"/>
                                      </p:to>
                                    </p:set>
                                    <p:animEffect transition="in" filter="wipe(up)">
                                      <p:cBhvr>
                                        <p:cTn id="11" dur="500"/>
                                        <p:tgtEl>
                                          <p:spTgt spid="376836">
                                            <p:txEl>
                                              <p:pRg st="0" end="0"/>
                                            </p:txEl>
                                          </p:spTgt>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76836">
                                            <p:txEl>
                                              <p:pRg st="1" end="1"/>
                                            </p:txEl>
                                          </p:spTgt>
                                        </p:tgtEl>
                                        <p:attrNameLst>
                                          <p:attrName>style.visibility</p:attrName>
                                        </p:attrNameLst>
                                      </p:cBhvr>
                                      <p:to>
                                        <p:strVal val="visible"/>
                                      </p:to>
                                    </p:set>
                                    <p:animEffect transition="in" filter="wipe(up)">
                                      <p:cBhvr>
                                        <p:cTn id="15" dur="500"/>
                                        <p:tgtEl>
                                          <p:spTgt spid="37683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35" grpId="0" autoUpdateAnimBg="0"/>
      <p:bldP spid="376836"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43" name="Rectangle 2"/>
          <p:cNvSpPr>
            <a:spLocks noGrp="1" noChangeArrowheads="1"/>
          </p:cNvSpPr>
          <p:nvPr>
            <p:ph type="title"/>
          </p:nvPr>
        </p:nvSpPr>
        <p:spPr>
          <a:xfrm>
            <a:off x="228600" y="482600"/>
            <a:ext cx="7793038" cy="808038"/>
          </a:xfrm>
        </p:spPr>
        <p:txBody>
          <a:bodyPr>
            <a:normAutofit fontScale="90000"/>
          </a:bodyPr>
          <a:lstStyle/>
          <a:p>
            <a:pPr eaLnBrk="1" hangingPunct="1"/>
            <a:r>
              <a:rPr lang="en-US" altLang="zh-CN" sz="4800" dirty="0" smtClean="0"/>
              <a:t>5.1  </a:t>
            </a:r>
            <a:r>
              <a:rPr lang="zh-CN" altLang="en-US" sz="4800" dirty="0" smtClean="0"/>
              <a:t>虚拟存储器的基本概念 </a:t>
            </a:r>
          </a:p>
        </p:txBody>
      </p:sp>
      <p:sp>
        <p:nvSpPr>
          <p:cNvPr id="364547" name="Rectangle 3"/>
          <p:cNvSpPr>
            <a:spLocks noGrp="1" noChangeArrowheads="1"/>
          </p:cNvSpPr>
          <p:nvPr>
            <p:ph idx="1"/>
          </p:nvPr>
        </p:nvSpPr>
        <p:spPr>
          <a:xfrm>
            <a:off x="539552" y="1700808"/>
            <a:ext cx="8001000" cy="4749800"/>
          </a:xfrm>
        </p:spPr>
        <p:txBody>
          <a:bodyPr>
            <a:normAutofit lnSpcReduction="10000"/>
          </a:bodyPr>
          <a:lstStyle/>
          <a:p>
            <a:pPr marL="0" indent="0" algn="just" eaLnBrk="1" hangingPunct="1">
              <a:buNone/>
            </a:pPr>
            <a:r>
              <a:rPr lang="zh-CN" altLang="en-US" sz="2800" dirty="0" smtClean="0">
                <a:latin typeface="黑体" pitchFamily="49" charset="-122"/>
                <a:ea typeface="黑体" pitchFamily="49" charset="-122"/>
              </a:rPr>
              <a:t>前面介绍的各种存储管理方式，都需要将作业全部装入内存后方可运行。 于是，出现了下面两种情况：</a:t>
            </a:r>
            <a:endParaRPr lang="en-US" altLang="zh-CN" sz="2800" dirty="0" smtClean="0">
              <a:latin typeface="黑体" pitchFamily="49" charset="-122"/>
              <a:ea typeface="黑体" pitchFamily="49" charset="-122"/>
            </a:endParaRPr>
          </a:p>
          <a:p>
            <a:pPr marL="0" indent="0" algn="just" eaLnBrk="1" hangingPunct="1">
              <a:buNone/>
            </a:pPr>
            <a:r>
              <a:rPr lang="en-US" altLang="zh-CN" sz="2400" b="1" dirty="0" smtClean="0">
                <a:solidFill>
                  <a:srgbClr val="000066"/>
                </a:solidFill>
                <a:ea typeface="楷体_GB2312" pitchFamily="49" charset="-122"/>
              </a:rPr>
              <a:t>1</a:t>
            </a:r>
            <a:r>
              <a:rPr lang="zh-CN" altLang="en-US" sz="2400" b="1" dirty="0" smtClean="0">
                <a:solidFill>
                  <a:srgbClr val="000066"/>
                </a:solidFill>
                <a:ea typeface="楷体_GB2312" pitchFamily="49" charset="-122"/>
              </a:rPr>
              <a:t>、当作业要求的内存空间超过内存总容量时，无法装入内存运行；</a:t>
            </a:r>
            <a:endParaRPr lang="en-US" altLang="zh-CN" sz="2400" b="1" dirty="0" smtClean="0">
              <a:solidFill>
                <a:srgbClr val="000066"/>
              </a:solidFill>
              <a:ea typeface="楷体_GB2312" pitchFamily="49" charset="-122"/>
            </a:endParaRPr>
          </a:p>
          <a:p>
            <a:pPr marL="0" indent="0" algn="just" eaLnBrk="1" hangingPunct="1">
              <a:buNone/>
            </a:pPr>
            <a:r>
              <a:rPr lang="en-US" altLang="zh-CN" sz="2400" b="1" dirty="0" smtClean="0">
                <a:solidFill>
                  <a:srgbClr val="000066"/>
                </a:solidFill>
                <a:ea typeface="楷体_GB2312" pitchFamily="49" charset="-122"/>
              </a:rPr>
              <a:t>2</a:t>
            </a:r>
            <a:r>
              <a:rPr lang="zh-CN" altLang="en-US" sz="2400" b="1" dirty="0" smtClean="0">
                <a:solidFill>
                  <a:srgbClr val="000066"/>
                </a:solidFill>
                <a:ea typeface="楷体_GB2312" pitchFamily="49" charset="-122"/>
              </a:rPr>
              <a:t>、有大量作业要求运行，但内存容量不足以容纳所有这些作业，只能将少量作业装入内存运行。</a:t>
            </a:r>
            <a:endParaRPr lang="en-US" altLang="zh-CN" sz="2400" b="1" dirty="0" smtClean="0">
              <a:solidFill>
                <a:srgbClr val="000066"/>
              </a:solidFill>
              <a:ea typeface="楷体_GB2312" pitchFamily="49" charset="-122"/>
            </a:endParaRPr>
          </a:p>
          <a:p>
            <a:pPr marL="0" indent="0" algn="just" eaLnBrk="1" hangingPunct="1">
              <a:buNone/>
            </a:pPr>
            <a:endParaRPr lang="zh-CN" altLang="en-US" sz="2400" b="1" dirty="0" smtClean="0">
              <a:solidFill>
                <a:srgbClr val="000066"/>
              </a:solidFill>
              <a:ea typeface="楷体_GB2312" pitchFamily="49" charset="-122"/>
            </a:endParaRPr>
          </a:p>
          <a:p>
            <a:pPr marL="0" indent="0" algn="just" eaLnBrk="1" hangingPunct="1">
              <a:buNone/>
            </a:pPr>
            <a:r>
              <a:rPr lang="zh-CN" altLang="en-US" sz="2800" dirty="0" smtClean="0">
                <a:latin typeface="黑体" pitchFamily="49" charset="-122"/>
                <a:ea typeface="黑体" pitchFamily="49" charset="-122"/>
              </a:rPr>
              <a:t>解决内存容量不够问题的办法：</a:t>
            </a:r>
          </a:p>
          <a:p>
            <a:pPr marL="457200" lvl="1" indent="0" algn="just" eaLnBrk="1" hangingPunct="1">
              <a:buNone/>
            </a:pPr>
            <a:r>
              <a:rPr lang="zh-CN" altLang="en-US" sz="2400" b="1" dirty="0" smtClean="0">
                <a:latin typeface="仿宋_GB2312" pitchFamily="49" charset="-122"/>
                <a:ea typeface="仿宋_GB2312" pitchFamily="49" charset="-122"/>
              </a:rPr>
              <a:t>从物理上扩充内存；</a:t>
            </a:r>
          </a:p>
          <a:p>
            <a:pPr marL="457200" lvl="1" indent="0" algn="just" eaLnBrk="1" hangingPunct="1">
              <a:buNone/>
            </a:pPr>
            <a:r>
              <a:rPr lang="zh-CN" altLang="en-US" sz="2400" b="1" dirty="0" smtClean="0">
                <a:latin typeface="仿宋_GB2312" pitchFamily="49" charset="-122"/>
                <a:ea typeface="仿宋_GB2312" pitchFamily="49" charset="-122"/>
              </a:rPr>
              <a:t>从逻辑上扩充内存</a:t>
            </a:r>
            <a:r>
              <a:rPr lang="en-US" altLang="zh-CN" sz="2400" b="1" dirty="0" smtClean="0">
                <a:latin typeface="Times New Roman" pitchFamily="18" charset="0"/>
                <a:ea typeface="仿宋_GB2312" pitchFamily="49" charset="-122"/>
              </a:rPr>
              <a:t>——</a:t>
            </a:r>
            <a:r>
              <a:rPr lang="zh-CN" altLang="en-US" sz="2400" b="1" dirty="0" smtClean="0">
                <a:latin typeface="仿宋_GB2312" pitchFamily="49" charset="-122"/>
                <a:ea typeface="仿宋_GB2312" pitchFamily="49" charset="-122"/>
              </a:rPr>
              <a:t>虚拟存储器。</a:t>
            </a:r>
            <a:r>
              <a:rPr lang="zh-CN" altLang="en-US" sz="2400" b="1" dirty="0" smtClean="0"/>
              <a:t> </a:t>
            </a:r>
          </a:p>
        </p:txBody>
      </p:sp>
      <p:sp>
        <p:nvSpPr>
          <p:cNvPr id="4" name="灯片编号占位符 5"/>
          <p:cNvSpPr>
            <a:spLocks noGrp="1"/>
          </p:cNvSpPr>
          <p:nvPr>
            <p:ph type="sldNum" sz="quarter" idx="12"/>
          </p:nvPr>
        </p:nvSpPr>
        <p:spPr/>
        <p:txBody>
          <a:bodyPr/>
          <a:lstStyle/>
          <a:p>
            <a:pPr>
              <a:defRPr/>
            </a:pPr>
            <a:fld id="{D5414B54-54F8-4916-B05A-D4CE2BBAE672}" type="slidenum">
              <a:rPr lang="en-US" altLang="zh-CN"/>
              <a:pPr>
                <a:defRPr/>
              </a:pPr>
              <a:t>2</a:t>
            </a:fld>
            <a:endParaRPr lang="en-US" altLang="zh-CN"/>
          </a:p>
        </p:txBody>
      </p:sp>
    </p:spTree>
    <p:extLst>
      <p:ext uri="{BB962C8B-B14F-4D97-AF65-F5344CB8AC3E}">
        <p14:creationId xmlns:p14="http://schemas.microsoft.com/office/powerpoint/2010/main" val="4365527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64547"/>
                                        </p:tgtEl>
                                        <p:attrNameLst>
                                          <p:attrName>style.visibility</p:attrName>
                                        </p:attrNameLst>
                                      </p:cBhvr>
                                      <p:to>
                                        <p:strVal val="visible"/>
                                      </p:to>
                                    </p:set>
                                    <p:animEffect transition="in" filter="wipe(up)">
                                      <p:cBhvr>
                                        <p:cTn id="7" dur="500"/>
                                        <p:tgtEl>
                                          <p:spTgt spid="3645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7" grpId="0" bldLvl="2"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5" name="Rectangle 2"/>
          <p:cNvSpPr>
            <a:spLocks noGrp="1" noChangeArrowheads="1"/>
          </p:cNvSpPr>
          <p:nvPr>
            <p:ph type="title"/>
          </p:nvPr>
        </p:nvSpPr>
        <p:spPr/>
        <p:txBody>
          <a:bodyPr/>
          <a:lstStyle/>
          <a:p>
            <a:pPr eaLnBrk="1" hangingPunct="1"/>
            <a:r>
              <a:rPr lang="en-US" altLang="zh-CN" dirty="0" smtClean="0"/>
              <a:t>5.3  </a:t>
            </a:r>
            <a:r>
              <a:rPr lang="zh-CN" altLang="en-US" dirty="0" smtClean="0"/>
              <a:t>页面置换算法</a:t>
            </a:r>
          </a:p>
        </p:txBody>
      </p:sp>
      <p:sp>
        <p:nvSpPr>
          <p:cNvPr id="99" name="灯片编号占位符 5"/>
          <p:cNvSpPr>
            <a:spLocks noGrp="1"/>
          </p:cNvSpPr>
          <p:nvPr>
            <p:ph type="sldNum" sz="quarter" idx="12"/>
          </p:nvPr>
        </p:nvSpPr>
        <p:spPr/>
        <p:txBody>
          <a:bodyPr/>
          <a:lstStyle/>
          <a:p>
            <a:pPr>
              <a:defRPr/>
            </a:pPr>
            <a:fld id="{2884696D-A5DA-4CA6-8B29-05B23EA9F05E}" type="slidenum">
              <a:rPr lang="en-US" altLang="zh-CN"/>
              <a:pPr>
                <a:defRPr/>
              </a:pPr>
              <a:t>20</a:t>
            </a:fld>
            <a:endParaRPr lang="en-US" altLang="zh-CN"/>
          </a:p>
        </p:txBody>
      </p:sp>
      <p:sp>
        <p:nvSpPr>
          <p:cNvPr id="376837" name="Text Box 5"/>
          <p:cNvSpPr txBox="1">
            <a:spLocks noChangeArrowheads="1"/>
          </p:cNvSpPr>
          <p:nvPr/>
        </p:nvSpPr>
        <p:spPr bwMode="auto">
          <a:xfrm>
            <a:off x="5307719" y="6223176"/>
            <a:ext cx="3657600" cy="485775"/>
          </a:xfrm>
          <a:prstGeom prst="rect">
            <a:avLst/>
          </a:prstGeom>
          <a:solidFill>
            <a:srgbClr val="0000FF"/>
          </a:solidFill>
          <a:ln w="28575">
            <a:solidFill>
              <a:srgbClr val="00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b="1">
                <a:solidFill>
                  <a:srgbClr val="FFFF00"/>
                </a:solidFill>
                <a:latin typeface="宋体" pitchFamily="2" charset="-122"/>
              </a:rPr>
              <a:t>进行了</a:t>
            </a:r>
            <a:r>
              <a:rPr lang="en-US" altLang="zh-CN" b="1">
                <a:solidFill>
                  <a:srgbClr val="FFFF00"/>
                </a:solidFill>
              </a:rPr>
              <a:t>12</a:t>
            </a:r>
            <a:r>
              <a:rPr lang="zh-CN" altLang="en-US" b="1">
                <a:solidFill>
                  <a:srgbClr val="FFFF00"/>
                </a:solidFill>
                <a:latin typeface="宋体" pitchFamily="2" charset="-122"/>
              </a:rPr>
              <a:t>次页面置换</a:t>
            </a:r>
            <a:r>
              <a:rPr lang="zh-CN" altLang="en-US" b="1">
                <a:solidFill>
                  <a:srgbClr val="FFFF00"/>
                </a:solidFill>
              </a:rPr>
              <a:t> </a:t>
            </a:r>
          </a:p>
        </p:txBody>
      </p:sp>
      <p:grpSp>
        <p:nvGrpSpPr>
          <p:cNvPr id="376838" name="Group 6"/>
          <p:cNvGrpSpPr>
            <a:grpSpLocks/>
          </p:cNvGrpSpPr>
          <p:nvPr/>
        </p:nvGrpSpPr>
        <p:grpSpPr bwMode="auto">
          <a:xfrm>
            <a:off x="482600" y="3771900"/>
            <a:ext cx="7912100" cy="2410510"/>
            <a:chOff x="304" y="656"/>
            <a:chExt cx="4984" cy="1360"/>
          </a:xfrm>
        </p:grpSpPr>
        <p:sp>
          <p:nvSpPr>
            <p:cNvPr id="279562" name="Text Box 7"/>
            <p:cNvSpPr txBox="1">
              <a:spLocks noChangeArrowheads="1"/>
            </p:cNvSpPr>
            <p:nvPr/>
          </p:nvSpPr>
          <p:spPr bwMode="auto">
            <a:xfrm>
              <a:off x="312" y="656"/>
              <a:ext cx="49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FF3300"/>
                </a:buClr>
                <a:buSzPct val="60000"/>
                <a:buFont typeface="Wingdings" pitchFamily="2" charset="2"/>
                <a:buNone/>
              </a:pPr>
              <a:r>
                <a:rPr lang="zh-CN" altLang="en-US" sz="1800" b="1">
                  <a:solidFill>
                    <a:srgbClr val="000000"/>
                  </a:solidFill>
                </a:rPr>
                <a:t>引用串  </a:t>
              </a:r>
              <a:r>
                <a:rPr lang="en-US" altLang="zh-CN" sz="1800" b="1">
                  <a:solidFill>
                    <a:srgbClr val="000000"/>
                  </a:solidFill>
                </a:rPr>
                <a:t>7   0   1   2   0   3   0   4   2   3   0   3   2   1   2   0   1   7   0   1</a:t>
              </a:r>
            </a:p>
          </p:txBody>
        </p:sp>
        <p:sp>
          <p:nvSpPr>
            <p:cNvPr id="279563" name="Rectangle 8"/>
            <p:cNvSpPr>
              <a:spLocks noChangeArrowheads="1"/>
            </p:cNvSpPr>
            <p:nvPr/>
          </p:nvSpPr>
          <p:spPr bwMode="auto">
            <a:xfrm>
              <a:off x="4942" y="134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1</a:t>
              </a:r>
            </a:p>
          </p:txBody>
        </p:sp>
        <p:sp>
          <p:nvSpPr>
            <p:cNvPr id="279564" name="Rectangle 9"/>
            <p:cNvSpPr>
              <a:spLocks noChangeArrowheads="1"/>
            </p:cNvSpPr>
            <p:nvPr/>
          </p:nvSpPr>
          <p:spPr bwMode="auto">
            <a:xfrm>
              <a:off x="4725" y="134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FF"/>
                  </a:solidFill>
                </a:rPr>
                <a:t>2</a:t>
              </a:r>
            </a:p>
          </p:txBody>
        </p:sp>
        <p:sp>
          <p:nvSpPr>
            <p:cNvPr id="279565" name="Rectangle 10"/>
            <p:cNvSpPr>
              <a:spLocks noChangeArrowheads="1"/>
            </p:cNvSpPr>
            <p:nvPr/>
          </p:nvSpPr>
          <p:spPr bwMode="auto">
            <a:xfrm>
              <a:off x="4507" y="134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2</a:t>
              </a:r>
            </a:p>
          </p:txBody>
        </p:sp>
        <p:sp>
          <p:nvSpPr>
            <p:cNvPr id="279566" name="Rectangle 11"/>
            <p:cNvSpPr>
              <a:spLocks noChangeArrowheads="1"/>
            </p:cNvSpPr>
            <p:nvPr/>
          </p:nvSpPr>
          <p:spPr bwMode="auto">
            <a:xfrm>
              <a:off x="4290" y="134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2</a:t>
              </a:r>
            </a:p>
          </p:txBody>
        </p:sp>
        <p:sp>
          <p:nvSpPr>
            <p:cNvPr id="279567" name="Rectangle 12"/>
            <p:cNvSpPr>
              <a:spLocks noChangeArrowheads="1"/>
            </p:cNvSpPr>
            <p:nvPr/>
          </p:nvSpPr>
          <p:spPr bwMode="auto">
            <a:xfrm>
              <a:off x="4072" y="134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2</a:t>
              </a:r>
            </a:p>
          </p:txBody>
        </p:sp>
        <p:sp>
          <p:nvSpPr>
            <p:cNvPr id="279568" name="Rectangle 13"/>
            <p:cNvSpPr>
              <a:spLocks noChangeArrowheads="1"/>
            </p:cNvSpPr>
            <p:nvPr/>
          </p:nvSpPr>
          <p:spPr bwMode="auto">
            <a:xfrm>
              <a:off x="3854" y="134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2</a:t>
              </a:r>
            </a:p>
          </p:txBody>
        </p:sp>
        <p:sp>
          <p:nvSpPr>
            <p:cNvPr id="279569" name="Rectangle 14"/>
            <p:cNvSpPr>
              <a:spLocks noChangeArrowheads="1"/>
            </p:cNvSpPr>
            <p:nvPr/>
          </p:nvSpPr>
          <p:spPr bwMode="auto">
            <a:xfrm>
              <a:off x="3637" y="134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FF"/>
                  </a:solidFill>
                </a:rPr>
                <a:t>3</a:t>
              </a:r>
            </a:p>
          </p:txBody>
        </p:sp>
        <p:sp>
          <p:nvSpPr>
            <p:cNvPr id="279570" name="Rectangle 15"/>
            <p:cNvSpPr>
              <a:spLocks noChangeArrowheads="1"/>
            </p:cNvSpPr>
            <p:nvPr/>
          </p:nvSpPr>
          <p:spPr bwMode="auto">
            <a:xfrm>
              <a:off x="3419" y="134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3</a:t>
              </a:r>
            </a:p>
          </p:txBody>
        </p:sp>
        <p:sp>
          <p:nvSpPr>
            <p:cNvPr id="279571" name="Rectangle 16"/>
            <p:cNvSpPr>
              <a:spLocks noChangeArrowheads="1"/>
            </p:cNvSpPr>
            <p:nvPr/>
          </p:nvSpPr>
          <p:spPr bwMode="auto">
            <a:xfrm>
              <a:off x="3202" y="134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3</a:t>
              </a:r>
            </a:p>
          </p:txBody>
        </p:sp>
        <p:sp>
          <p:nvSpPr>
            <p:cNvPr id="279572" name="Rectangle 17"/>
            <p:cNvSpPr>
              <a:spLocks noChangeArrowheads="1"/>
            </p:cNvSpPr>
            <p:nvPr/>
          </p:nvSpPr>
          <p:spPr bwMode="auto">
            <a:xfrm>
              <a:off x="2984" y="134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3</a:t>
              </a:r>
            </a:p>
          </p:txBody>
        </p:sp>
        <p:sp>
          <p:nvSpPr>
            <p:cNvPr id="279573" name="Rectangle 18"/>
            <p:cNvSpPr>
              <a:spLocks noChangeArrowheads="1"/>
            </p:cNvSpPr>
            <p:nvPr/>
          </p:nvSpPr>
          <p:spPr bwMode="auto">
            <a:xfrm>
              <a:off x="2766" y="134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3</a:t>
              </a:r>
            </a:p>
          </p:txBody>
        </p:sp>
        <p:sp>
          <p:nvSpPr>
            <p:cNvPr id="279574" name="Rectangle 19"/>
            <p:cNvSpPr>
              <a:spLocks noChangeArrowheads="1"/>
            </p:cNvSpPr>
            <p:nvPr/>
          </p:nvSpPr>
          <p:spPr bwMode="auto">
            <a:xfrm>
              <a:off x="2549" y="134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FF"/>
                  </a:solidFill>
                </a:rPr>
                <a:t>0</a:t>
              </a:r>
            </a:p>
          </p:txBody>
        </p:sp>
        <p:sp>
          <p:nvSpPr>
            <p:cNvPr id="279575" name="Rectangle 20"/>
            <p:cNvSpPr>
              <a:spLocks noChangeArrowheads="1"/>
            </p:cNvSpPr>
            <p:nvPr/>
          </p:nvSpPr>
          <p:spPr bwMode="auto">
            <a:xfrm>
              <a:off x="2331" y="134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0</a:t>
              </a:r>
            </a:p>
          </p:txBody>
        </p:sp>
        <p:sp>
          <p:nvSpPr>
            <p:cNvPr id="279576" name="Rectangle 21"/>
            <p:cNvSpPr>
              <a:spLocks noChangeArrowheads="1"/>
            </p:cNvSpPr>
            <p:nvPr/>
          </p:nvSpPr>
          <p:spPr bwMode="auto">
            <a:xfrm>
              <a:off x="2114" y="134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0</a:t>
              </a:r>
            </a:p>
          </p:txBody>
        </p:sp>
        <p:sp>
          <p:nvSpPr>
            <p:cNvPr id="279577" name="Rectangle 22"/>
            <p:cNvSpPr>
              <a:spLocks noChangeArrowheads="1"/>
            </p:cNvSpPr>
            <p:nvPr/>
          </p:nvSpPr>
          <p:spPr bwMode="auto">
            <a:xfrm>
              <a:off x="1896" y="134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FF"/>
                  </a:solidFill>
                </a:rPr>
                <a:t>1</a:t>
              </a:r>
            </a:p>
          </p:txBody>
        </p:sp>
        <p:sp>
          <p:nvSpPr>
            <p:cNvPr id="279578" name="Rectangle 23"/>
            <p:cNvSpPr>
              <a:spLocks noChangeArrowheads="1"/>
            </p:cNvSpPr>
            <p:nvPr/>
          </p:nvSpPr>
          <p:spPr bwMode="auto">
            <a:xfrm>
              <a:off x="1678" y="134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1</a:t>
              </a:r>
            </a:p>
          </p:txBody>
        </p:sp>
        <p:sp>
          <p:nvSpPr>
            <p:cNvPr id="279579" name="Rectangle 24"/>
            <p:cNvSpPr>
              <a:spLocks noChangeArrowheads="1"/>
            </p:cNvSpPr>
            <p:nvPr/>
          </p:nvSpPr>
          <p:spPr bwMode="auto">
            <a:xfrm>
              <a:off x="1461" y="134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1</a:t>
              </a:r>
            </a:p>
          </p:txBody>
        </p:sp>
        <p:sp>
          <p:nvSpPr>
            <p:cNvPr id="279580" name="Rectangle 25"/>
            <p:cNvSpPr>
              <a:spLocks noChangeArrowheads="1"/>
            </p:cNvSpPr>
            <p:nvPr/>
          </p:nvSpPr>
          <p:spPr bwMode="auto">
            <a:xfrm>
              <a:off x="1243" y="134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1</a:t>
              </a:r>
            </a:p>
          </p:txBody>
        </p:sp>
        <p:sp>
          <p:nvSpPr>
            <p:cNvPr id="279581" name="Rectangle 26"/>
            <p:cNvSpPr>
              <a:spLocks noChangeArrowheads="1"/>
            </p:cNvSpPr>
            <p:nvPr/>
          </p:nvSpPr>
          <p:spPr bwMode="auto">
            <a:xfrm>
              <a:off x="1026" y="134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endParaRPr kumimoji="1" lang="zh-CN" altLang="zh-CN" b="1">
                <a:solidFill>
                  <a:srgbClr val="000000"/>
                </a:solidFill>
              </a:endParaRPr>
            </a:p>
          </p:txBody>
        </p:sp>
        <p:sp>
          <p:nvSpPr>
            <p:cNvPr id="279582" name="Rectangle 27"/>
            <p:cNvSpPr>
              <a:spLocks noChangeArrowheads="1"/>
            </p:cNvSpPr>
            <p:nvPr/>
          </p:nvSpPr>
          <p:spPr bwMode="auto">
            <a:xfrm>
              <a:off x="808" y="134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endParaRPr kumimoji="1" lang="zh-CN" altLang="zh-CN" b="1">
                <a:solidFill>
                  <a:srgbClr val="000000"/>
                </a:solidFill>
              </a:endParaRPr>
            </a:p>
          </p:txBody>
        </p:sp>
        <p:sp>
          <p:nvSpPr>
            <p:cNvPr id="279583" name="Rectangle 28"/>
            <p:cNvSpPr>
              <a:spLocks noChangeArrowheads="1"/>
            </p:cNvSpPr>
            <p:nvPr/>
          </p:nvSpPr>
          <p:spPr bwMode="auto">
            <a:xfrm>
              <a:off x="4942" y="111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0</a:t>
              </a:r>
            </a:p>
          </p:txBody>
        </p:sp>
        <p:sp>
          <p:nvSpPr>
            <p:cNvPr id="279584" name="Rectangle 29"/>
            <p:cNvSpPr>
              <a:spLocks noChangeArrowheads="1"/>
            </p:cNvSpPr>
            <p:nvPr/>
          </p:nvSpPr>
          <p:spPr bwMode="auto">
            <a:xfrm>
              <a:off x="4725" y="111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0</a:t>
              </a:r>
            </a:p>
          </p:txBody>
        </p:sp>
        <p:sp>
          <p:nvSpPr>
            <p:cNvPr id="279585" name="Rectangle 30"/>
            <p:cNvSpPr>
              <a:spLocks noChangeArrowheads="1"/>
            </p:cNvSpPr>
            <p:nvPr/>
          </p:nvSpPr>
          <p:spPr bwMode="auto">
            <a:xfrm>
              <a:off x="4507" y="111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FF"/>
                  </a:solidFill>
                </a:rPr>
                <a:t>1</a:t>
              </a:r>
            </a:p>
          </p:txBody>
        </p:sp>
        <p:sp>
          <p:nvSpPr>
            <p:cNvPr id="279586" name="Rectangle 31"/>
            <p:cNvSpPr>
              <a:spLocks noChangeArrowheads="1"/>
            </p:cNvSpPr>
            <p:nvPr/>
          </p:nvSpPr>
          <p:spPr bwMode="auto">
            <a:xfrm>
              <a:off x="4290" y="111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1</a:t>
              </a:r>
            </a:p>
          </p:txBody>
        </p:sp>
        <p:sp>
          <p:nvSpPr>
            <p:cNvPr id="279587" name="Rectangle 32"/>
            <p:cNvSpPr>
              <a:spLocks noChangeArrowheads="1"/>
            </p:cNvSpPr>
            <p:nvPr/>
          </p:nvSpPr>
          <p:spPr bwMode="auto">
            <a:xfrm>
              <a:off x="4072" y="111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1</a:t>
              </a:r>
            </a:p>
          </p:txBody>
        </p:sp>
        <p:sp>
          <p:nvSpPr>
            <p:cNvPr id="279588" name="Rectangle 33"/>
            <p:cNvSpPr>
              <a:spLocks noChangeArrowheads="1"/>
            </p:cNvSpPr>
            <p:nvPr/>
          </p:nvSpPr>
          <p:spPr bwMode="auto">
            <a:xfrm>
              <a:off x="3854" y="111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1</a:t>
              </a:r>
            </a:p>
          </p:txBody>
        </p:sp>
        <p:sp>
          <p:nvSpPr>
            <p:cNvPr id="279589" name="Rectangle 34"/>
            <p:cNvSpPr>
              <a:spLocks noChangeArrowheads="1"/>
            </p:cNvSpPr>
            <p:nvPr/>
          </p:nvSpPr>
          <p:spPr bwMode="auto">
            <a:xfrm>
              <a:off x="3637" y="111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1</a:t>
              </a:r>
            </a:p>
          </p:txBody>
        </p:sp>
        <p:sp>
          <p:nvSpPr>
            <p:cNvPr id="279590" name="Rectangle 35"/>
            <p:cNvSpPr>
              <a:spLocks noChangeArrowheads="1"/>
            </p:cNvSpPr>
            <p:nvPr/>
          </p:nvSpPr>
          <p:spPr bwMode="auto">
            <a:xfrm>
              <a:off x="3419" y="111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FF"/>
                  </a:solidFill>
                </a:rPr>
                <a:t>2</a:t>
              </a:r>
            </a:p>
          </p:txBody>
        </p:sp>
        <p:sp>
          <p:nvSpPr>
            <p:cNvPr id="279591" name="Rectangle 36"/>
            <p:cNvSpPr>
              <a:spLocks noChangeArrowheads="1"/>
            </p:cNvSpPr>
            <p:nvPr/>
          </p:nvSpPr>
          <p:spPr bwMode="auto">
            <a:xfrm>
              <a:off x="3202" y="111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FF"/>
                  </a:solidFill>
                </a:rPr>
                <a:t>2</a:t>
              </a:r>
            </a:p>
          </p:txBody>
        </p:sp>
        <p:sp>
          <p:nvSpPr>
            <p:cNvPr id="279592" name="Rectangle 37"/>
            <p:cNvSpPr>
              <a:spLocks noChangeArrowheads="1"/>
            </p:cNvSpPr>
            <p:nvPr/>
          </p:nvSpPr>
          <p:spPr bwMode="auto">
            <a:xfrm>
              <a:off x="2984" y="111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FF"/>
                  </a:solidFill>
                </a:rPr>
                <a:t>2</a:t>
              </a:r>
            </a:p>
          </p:txBody>
        </p:sp>
        <p:sp>
          <p:nvSpPr>
            <p:cNvPr id="279593" name="Rectangle 38"/>
            <p:cNvSpPr>
              <a:spLocks noChangeArrowheads="1"/>
            </p:cNvSpPr>
            <p:nvPr/>
          </p:nvSpPr>
          <p:spPr bwMode="auto">
            <a:xfrm>
              <a:off x="2766" y="111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2</a:t>
              </a:r>
            </a:p>
          </p:txBody>
        </p:sp>
        <p:sp>
          <p:nvSpPr>
            <p:cNvPr id="279594" name="Rectangle 39"/>
            <p:cNvSpPr>
              <a:spLocks noChangeArrowheads="1"/>
            </p:cNvSpPr>
            <p:nvPr/>
          </p:nvSpPr>
          <p:spPr bwMode="auto">
            <a:xfrm>
              <a:off x="2549" y="111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2</a:t>
              </a:r>
            </a:p>
          </p:txBody>
        </p:sp>
        <p:sp>
          <p:nvSpPr>
            <p:cNvPr id="279595" name="Rectangle 40"/>
            <p:cNvSpPr>
              <a:spLocks noChangeArrowheads="1"/>
            </p:cNvSpPr>
            <p:nvPr/>
          </p:nvSpPr>
          <p:spPr bwMode="auto">
            <a:xfrm>
              <a:off x="2331" y="111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FF"/>
                  </a:solidFill>
                </a:rPr>
                <a:t>3</a:t>
              </a:r>
            </a:p>
          </p:txBody>
        </p:sp>
        <p:sp>
          <p:nvSpPr>
            <p:cNvPr id="279596" name="Rectangle 41"/>
            <p:cNvSpPr>
              <a:spLocks noChangeArrowheads="1"/>
            </p:cNvSpPr>
            <p:nvPr/>
          </p:nvSpPr>
          <p:spPr bwMode="auto">
            <a:xfrm>
              <a:off x="2114" y="111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3</a:t>
              </a:r>
            </a:p>
          </p:txBody>
        </p:sp>
        <p:sp>
          <p:nvSpPr>
            <p:cNvPr id="279597" name="Rectangle 42"/>
            <p:cNvSpPr>
              <a:spLocks noChangeArrowheads="1"/>
            </p:cNvSpPr>
            <p:nvPr/>
          </p:nvSpPr>
          <p:spPr bwMode="auto">
            <a:xfrm>
              <a:off x="1896" y="111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3</a:t>
              </a:r>
            </a:p>
          </p:txBody>
        </p:sp>
        <p:sp>
          <p:nvSpPr>
            <p:cNvPr id="279598" name="Rectangle 43"/>
            <p:cNvSpPr>
              <a:spLocks noChangeArrowheads="1"/>
            </p:cNvSpPr>
            <p:nvPr/>
          </p:nvSpPr>
          <p:spPr bwMode="auto">
            <a:xfrm>
              <a:off x="1678" y="111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FF"/>
                  </a:solidFill>
                </a:rPr>
                <a:t>0</a:t>
              </a:r>
            </a:p>
          </p:txBody>
        </p:sp>
        <p:sp>
          <p:nvSpPr>
            <p:cNvPr id="279599" name="Rectangle 44"/>
            <p:cNvSpPr>
              <a:spLocks noChangeArrowheads="1"/>
            </p:cNvSpPr>
            <p:nvPr/>
          </p:nvSpPr>
          <p:spPr bwMode="auto">
            <a:xfrm>
              <a:off x="1461" y="111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FF"/>
                  </a:solidFill>
                </a:rPr>
                <a:t>0</a:t>
              </a:r>
            </a:p>
          </p:txBody>
        </p:sp>
        <p:sp>
          <p:nvSpPr>
            <p:cNvPr id="279600" name="Rectangle 45"/>
            <p:cNvSpPr>
              <a:spLocks noChangeArrowheads="1"/>
            </p:cNvSpPr>
            <p:nvPr/>
          </p:nvSpPr>
          <p:spPr bwMode="auto">
            <a:xfrm>
              <a:off x="1243" y="111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0</a:t>
              </a:r>
            </a:p>
          </p:txBody>
        </p:sp>
        <p:sp>
          <p:nvSpPr>
            <p:cNvPr id="279601" name="Rectangle 46"/>
            <p:cNvSpPr>
              <a:spLocks noChangeArrowheads="1"/>
            </p:cNvSpPr>
            <p:nvPr/>
          </p:nvSpPr>
          <p:spPr bwMode="auto">
            <a:xfrm>
              <a:off x="1026" y="111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0</a:t>
              </a:r>
            </a:p>
          </p:txBody>
        </p:sp>
        <p:sp>
          <p:nvSpPr>
            <p:cNvPr id="279602" name="Rectangle 47"/>
            <p:cNvSpPr>
              <a:spLocks noChangeArrowheads="1"/>
            </p:cNvSpPr>
            <p:nvPr/>
          </p:nvSpPr>
          <p:spPr bwMode="auto">
            <a:xfrm>
              <a:off x="808" y="111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endParaRPr kumimoji="1" lang="zh-CN" altLang="zh-CN" b="1">
                <a:solidFill>
                  <a:srgbClr val="000000"/>
                </a:solidFill>
              </a:endParaRPr>
            </a:p>
          </p:txBody>
        </p:sp>
        <p:sp>
          <p:nvSpPr>
            <p:cNvPr id="279603" name="Rectangle 48"/>
            <p:cNvSpPr>
              <a:spLocks noChangeArrowheads="1"/>
            </p:cNvSpPr>
            <p:nvPr/>
          </p:nvSpPr>
          <p:spPr bwMode="auto">
            <a:xfrm>
              <a:off x="4942" y="88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7</a:t>
              </a:r>
            </a:p>
          </p:txBody>
        </p:sp>
        <p:sp>
          <p:nvSpPr>
            <p:cNvPr id="279604" name="Rectangle 49"/>
            <p:cNvSpPr>
              <a:spLocks noChangeArrowheads="1"/>
            </p:cNvSpPr>
            <p:nvPr/>
          </p:nvSpPr>
          <p:spPr bwMode="auto">
            <a:xfrm>
              <a:off x="4725" y="88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7</a:t>
              </a:r>
            </a:p>
          </p:txBody>
        </p:sp>
        <p:sp>
          <p:nvSpPr>
            <p:cNvPr id="279605" name="Rectangle 50"/>
            <p:cNvSpPr>
              <a:spLocks noChangeArrowheads="1"/>
            </p:cNvSpPr>
            <p:nvPr/>
          </p:nvSpPr>
          <p:spPr bwMode="auto">
            <a:xfrm>
              <a:off x="4507" y="88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7</a:t>
              </a:r>
            </a:p>
          </p:txBody>
        </p:sp>
        <p:sp>
          <p:nvSpPr>
            <p:cNvPr id="279606" name="Rectangle 51"/>
            <p:cNvSpPr>
              <a:spLocks noChangeArrowheads="1"/>
            </p:cNvSpPr>
            <p:nvPr/>
          </p:nvSpPr>
          <p:spPr bwMode="auto">
            <a:xfrm>
              <a:off x="4290" y="88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FF"/>
                  </a:solidFill>
                </a:rPr>
                <a:t>0</a:t>
              </a:r>
            </a:p>
          </p:txBody>
        </p:sp>
        <p:sp>
          <p:nvSpPr>
            <p:cNvPr id="279607" name="Rectangle 52"/>
            <p:cNvSpPr>
              <a:spLocks noChangeArrowheads="1"/>
            </p:cNvSpPr>
            <p:nvPr/>
          </p:nvSpPr>
          <p:spPr bwMode="auto">
            <a:xfrm>
              <a:off x="4072" y="88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FF"/>
                  </a:solidFill>
                </a:rPr>
                <a:t>0</a:t>
              </a:r>
            </a:p>
          </p:txBody>
        </p:sp>
        <p:sp>
          <p:nvSpPr>
            <p:cNvPr id="279608" name="Rectangle 53"/>
            <p:cNvSpPr>
              <a:spLocks noChangeArrowheads="1"/>
            </p:cNvSpPr>
            <p:nvPr/>
          </p:nvSpPr>
          <p:spPr bwMode="auto">
            <a:xfrm>
              <a:off x="3854" y="88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FF"/>
                  </a:solidFill>
                </a:rPr>
                <a:t>0</a:t>
              </a:r>
            </a:p>
          </p:txBody>
        </p:sp>
        <p:sp>
          <p:nvSpPr>
            <p:cNvPr id="279609" name="Rectangle 54"/>
            <p:cNvSpPr>
              <a:spLocks noChangeArrowheads="1"/>
            </p:cNvSpPr>
            <p:nvPr/>
          </p:nvSpPr>
          <p:spPr bwMode="auto">
            <a:xfrm>
              <a:off x="3637" y="88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0</a:t>
              </a:r>
            </a:p>
          </p:txBody>
        </p:sp>
        <p:sp>
          <p:nvSpPr>
            <p:cNvPr id="279610" name="Rectangle 55"/>
            <p:cNvSpPr>
              <a:spLocks noChangeArrowheads="1"/>
            </p:cNvSpPr>
            <p:nvPr/>
          </p:nvSpPr>
          <p:spPr bwMode="auto">
            <a:xfrm>
              <a:off x="3419" y="88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0</a:t>
              </a:r>
            </a:p>
          </p:txBody>
        </p:sp>
        <p:sp>
          <p:nvSpPr>
            <p:cNvPr id="279611" name="Rectangle 56"/>
            <p:cNvSpPr>
              <a:spLocks noChangeArrowheads="1"/>
            </p:cNvSpPr>
            <p:nvPr/>
          </p:nvSpPr>
          <p:spPr bwMode="auto">
            <a:xfrm>
              <a:off x="3202" y="88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0</a:t>
              </a:r>
            </a:p>
          </p:txBody>
        </p:sp>
        <p:sp>
          <p:nvSpPr>
            <p:cNvPr id="279612" name="Rectangle 57"/>
            <p:cNvSpPr>
              <a:spLocks noChangeArrowheads="1"/>
            </p:cNvSpPr>
            <p:nvPr/>
          </p:nvSpPr>
          <p:spPr bwMode="auto">
            <a:xfrm>
              <a:off x="2984" y="88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0</a:t>
              </a:r>
            </a:p>
          </p:txBody>
        </p:sp>
        <p:sp>
          <p:nvSpPr>
            <p:cNvPr id="279613" name="Rectangle 58"/>
            <p:cNvSpPr>
              <a:spLocks noChangeArrowheads="1"/>
            </p:cNvSpPr>
            <p:nvPr/>
          </p:nvSpPr>
          <p:spPr bwMode="auto">
            <a:xfrm>
              <a:off x="2766" y="88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FF"/>
                  </a:solidFill>
                </a:rPr>
                <a:t>4</a:t>
              </a:r>
            </a:p>
          </p:txBody>
        </p:sp>
        <p:sp>
          <p:nvSpPr>
            <p:cNvPr id="279614" name="Rectangle 59"/>
            <p:cNvSpPr>
              <a:spLocks noChangeArrowheads="1"/>
            </p:cNvSpPr>
            <p:nvPr/>
          </p:nvSpPr>
          <p:spPr bwMode="auto">
            <a:xfrm>
              <a:off x="2549" y="88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4</a:t>
              </a:r>
            </a:p>
          </p:txBody>
        </p:sp>
        <p:sp>
          <p:nvSpPr>
            <p:cNvPr id="279615" name="Rectangle 60"/>
            <p:cNvSpPr>
              <a:spLocks noChangeArrowheads="1"/>
            </p:cNvSpPr>
            <p:nvPr/>
          </p:nvSpPr>
          <p:spPr bwMode="auto">
            <a:xfrm>
              <a:off x="2331" y="88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4</a:t>
              </a:r>
            </a:p>
          </p:txBody>
        </p:sp>
        <p:sp>
          <p:nvSpPr>
            <p:cNvPr id="279616" name="Rectangle 61"/>
            <p:cNvSpPr>
              <a:spLocks noChangeArrowheads="1"/>
            </p:cNvSpPr>
            <p:nvPr/>
          </p:nvSpPr>
          <p:spPr bwMode="auto">
            <a:xfrm>
              <a:off x="2114" y="88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FF"/>
                  </a:solidFill>
                </a:rPr>
                <a:t>2</a:t>
              </a:r>
            </a:p>
          </p:txBody>
        </p:sp>
        <p:sp>
          <p:nvSpPr>
            <p:cNvPr id="279617" name="Rectangle 62"/>
            <p:cNvSpPr>
              <a:spLocks noChangeArrowheads="1"/>
            </p:cNvSpPr>
            <p:nvPr/>
          </p:nvSpPr>
          <p:spPr bwMode="auto">
            <a:xfrm>
              <a:off x="1896" y="88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2</a:t>
              </a:r>
            </a:p>
          </p:txBody>
        </p:sp>
        <p:sp>
          <p:nvSpPr>
            <p:cNvPr id="279618" name="Rectangle 63"/>
            <p:cNvSpPr>
              <a:spLocks noChangeArrowheads="1"/>
            </p:cNvSpPr>
            <p:nvPr/>
          </p:nvSpPr>
          <p:spPr bwMode="auto">
            <a:xfrm>
              <a:off x="1678" y="88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2</a:t>
              </a:r>
            </a:p>
          </p:txBody>
        </p:sp>
        <p:sp>
          <p:nvSpPr>
            <p:cNvPr id="279619" name="Rectangle 64"/>
            <p:cNvSpPr>
              <a:spLocks noChangeArrowheads="1"/>
            </p:cNvSpPr>
            <p:nvPr/>
          </p:nvSpPr>
          <p:spPr bwMode="auto">
            <a:xfrm>
              <a:off x="1461" y="88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2</a:t>
              </a:r>
            </a:p>
          </p:txBody>
        </p:sp>
        <p:sp>
          <p:nvSpPr>
            <p:cNvPr id="279620" name="Rectangle 65"/>
            <p:cNvSpPr>
              <a:spLocks noChangeArrowheads="1"/>
            </p:cNvSpPr>
            <p:nvPr/>
          </p:nvSpPr>
          <p:spPr bwMode="auto">
            <a:xfrm>
              <a:off x="1243" y="88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FF"/>
                  </a:solidFill>
                </a:rPr>
                <a:t>7</a:t>
              </a:r>
            </a:p>
          </p:txBody>
        </p:sp>
        <p:sp>
          <p:nvSpPr>
            <p:cNvPr id="279621" name="Rectangle 66"/>
            <p:cNvSpPr>
              <a:spLocks noChangeArrowheads="1"/>
            </p:cNvSpPr>
            <p:nvPr/>
          </p:nvSpPr>
          <p:spPr bwMode="auto">
            <a:xfrm>
              <a:off x="1026" y="88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FF"/>
                  </a:solidFill>
                </a:rPr>
                <a:t>7</a:t>
              </a:r>
            </a:p>
          </p:txBody>
        </p:sp>
        <p:sp>
          <p:nvSpPr>
            <p:cNvPr id="279622" name="Rectangle 67"/>
            <p:cNvSpPr>
              <a:spLocks noChangeArrowheads="1"/>
            </p:cNvSpPr>
            <p:nvPr/>
          </p:nvSpPr>
          <p:spPr bwMode="auto">
            <a:xfrm>
              <a:off x="808" y="88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FF"/>
                  </a:solidFill>
                </a:rPr>
                <a:t>7</a:t>
              </a:r>
            </a:p>
          </p:txBody>
        </p:sp>
        <p:sp>
          <p:nvSpPr>
            <p:cNvPr id="279623" name="Line 68"/>
            <p:cNvSpPr>
              <a:spLocks noChangeShapeType="1"/>
            </p:cNvSpPr>
            <p:nvPr/>
          </p:nvSpPr>
          <p:spPr bwMode="auto">
            <a:xfrm>
              <a:off x="808" y="880"/>
              <a:ext cx="4352"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9624" name="Line 69"/>
            <p:cNvSpPr>
              <a:spLocks noChangeShapeType="1"/>
            </p:cNvSpPr>
            <p:nvPr/>
          </p:nvSpPr>
          <p:spPr bwMode="auto">
            <a:xfrm>
              <a:off x="808" y="1110"/>
              <a:ext cx="435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9625" name="Line 70"/>
            <p:cNvSpPr>
              <a:spLocks noChangeShapeType="1"/>
            </p:cNvSpPr>
            <p:nvPr/>
          </p:nvSpPr>
          <p:spPr bwMode="auto">
            <a:xfrm>
              <a:off x="808" y="1340"/>
              <a:ext cx="435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9626" name="Line 71"/>
            <p:cNvSpPr>
              <a:spLocks noChangeShapeType="1"/>
            </p:cNvSpPr>
            <p:nvPr/>
          </p:nvSpPr>
          <p:spPr bwMode="auto">
            <a:xfrm>
              <a:off x="808" y="1570"/>
              <a:ext cx="4352"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9627" name="Line 72"/>
            <p:cNvSpPr>
              <a:spLocks noChangeShapeType="1"/>
            </p:cNvSpPr>
            <p:nvPr/>
          </p:nvSpPr>
          <p:spPr bwMode="auto">
            <a:xfrm>
              <a:off x="808" y="880"/>
              <a:ext cx="0" cy="69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9628" name="Line 73"/>
            <p:cNvSpPr>
              <a:spLocks noChangeShapeType="1"/>
            </p:cNvSpPr>
            <p:nvPr/>
          </p:nvSpPr>
          <p:spPr bwMode="auto">
            <a:xfrm>
              <a:off x="1026"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9629" name="Line 74"/>
            <p:cNvSpPr>
              <a:spLocks noChangeShapeType="1"/>
            </p:cNvSpPr>
            <p:nvPr/>
          </p:nvSpPr>
          <p:spPr bwMode="auto">
            <a:xfrm>
              <a:off x="1243"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9630" name="Line 75"/>
            <p:cNvSpPr>
              <a:spLocks noChangeShapeType="1"/>
            </p:cNvSpPr>
            <p:nvPr/>
          </p:nvSpPr>
          <p:spPr bwMode="auto">
            <a:xfrm>
              <a:off x="1461"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9631" name="Line 76"/>
            <p:cNvSpPr>
              <a:spLocks noChangeShapeType="1"/>
            </p:cNvSpPr>
            <p:nvPr/>
          </p:nvSpPr>
          <p:spPr bwMode="auto">
            <a:xfrm>
              <a:off x="1678"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9632" name="Line 77"/>
            <p:cNvSpPr>
              <a:spLocks noChangeShapeType="1"/>
            </p:cNvSpPr>
            <p:nvPr/>
          </p:nvSpPr>
          <p:spPr bwMode="auto">
            <a:xfrm>
              <a:off x="1896"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9633" name="Line 78"/>
            <p:cNvSpPr>
              <a:spLocks noChangeShapeType="1"/>
            </p:cNvSpPr>
            <p:nvPr/>
          </p:nvSpPr>
          <p:spPr bwMode="auto">
            <a:xfrm>
              <a:off x="2114"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9634" name="Line 79"/>
            <p:cNvSpPr>
              <a:spLocks noChangeShapeType="1"/>
            </p:cNvSpPr>
            <p:nvPr/>
          </p:nvSpPr>
          <p:spPr bwMode="auto">
            <a:xfrm>
              <a:off x="2331"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9635" name="Line 80"/>
            <p:cNvSpPr>
              <a:spLocks noChangeShapeType="1"/>
            </p:cNvSpPr>
            <p:nvPr/>
          </p:nvSpPr>
          <p:spPr bwMode="auto">
            <a:xfrm>
              <a:off x="2549"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9636" name="Line 81"/>
            <p:cNvSpPr>
              <a:spLocks noChangeShapeType="1"/>
            </p:cNvSpPr>
            <p:nvPr/>
          </p:nvSpPr>
          <p:spPr bwMode="auto">
            <a:xfrm>
              <a:off x="2766"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9637" name="Line 82"/>
            <p:cNvSpPr>
              <a:spLocks noChangeShapeType="1"/>
            </p:cNvSpPr>
            <p:nvPr/>
          </p:nvSpPr>
          <p:spPr bwMode="auto">
            <a:xfrm>
              <a:off x="2984"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9638" name="Line 83"/>
            <p:cNvSpPr>
              <a:spLocks noChangeShapeType="1"/>
            </p:cNvSpPr>
            <p:nvPr/>
          </p:nvSpPr>
          <p:spPr bwMode="auto">
            <a:xfrm>
              <a:off x="3202"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9639" name="Line 84"/>
            <p:cNvSpPr>
              <a:spLocks noChangeShapeType="1"/>
            </p:cNvSpPr>
            <p:nvPr/>
          </p:nvSpPr>
          <p:spPr bwMode="auto">
            <a:xfrm>
              <a:off x="3419"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9640" name="Line 85"/>
            <p:cNvSpPr>
              <a:spLocks noChangeShapeType="1"/>
            </p:cNvSpPr>
            <p:nvPr/>
          </p:nvSpPr>
          <p:spPr bwMode="auto">
            <a:xfrm>
              <a:off x="3637"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9641" name="Line 86"/>
            <p:cNvSpPr>
              <a:spLocks noChangeShapeType="1"/>
            </p:cNvSpPr>
            <p:nvPr/>
          </p:nvSpPr>
          <p:spPr bwMode="auto">
            <a:xfrm>
              <a:off x="3854"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9642" name="Line 87"/>
            <p:cNvSpPr>
              <a:spLocks noChangeShapeType="1"/>
            </p:cNvSpPr>
            <p:nvPr/>
          </p:nvSpPr>
          <p:spPr bwMode="auto">
            <a:xfrm>
              <a:off x="4072"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9643" name="Line 88"/>
            <p:cNvSpPr>
              <a:spLocks noChangeShapeType="1"/>
            </p:cNvSpPr>
            <p:nvPr/>
          </p:nvSpPr>
          <p:spPr bwMode="auto">
            <a:xfrm>
              <a:off x="4290"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9644" name="Line 89"/>
            <p:cNvSpPr>
              <a:spLocks noChangeShapeType="1"/>
            </p:cNvSpPr>
            <p:nvPr/>
          </p:nvSpPr>
          <p:spPr bwMode="auto">
            <a:xfrm>
              <a:off x="4507"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9645" name="Line 90"/>
            <p:cNvSpPr>
              <a:spLocks noChangeShapeType="1"/>
            </p:cNvSpPr>
            <p:nvPr/>
          </p:nvSpPr>
          <p:spPr bwMode="auto">
            <a:xfrm>
              <a:off x="4725"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9646" name="Line 91"/>
            <p:cNvSpPr>
              <a:spLocks noChangeShapeType="1"/>
            </p:cNvSpPr>
            <p:nvPr/>
          </p:nvSpPr>
          <p:spPr bwMode="auto">
            <a:xfrm>
              <a:off x="4942"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9647" name="Line 92"/>
            <p:cNvSpPr>
              <a:spLocks noChangeShapeType="1"/>
            </p:cNvSpPr>
            <p:nvPr/>
          </p:nvSpPr>
          <p:spPr bwMode="auto">
            <a:xfrm>
              <a:off x="5160" y="880"/>
              <a:ext cx="0" cy="69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79648" name="Text Box 93"/>
            <p:cNvSpPr txBox="1">
              <a:spLocks noChangeArrowheads="1"/>
            </p:cNvSpPr>
            <p:nvPr/>
          </p:nvSpPr>
          <p:spPr bwMode="auto">
            <a:xfrm>
              <a:off x="1416" y="1560"/>
              <a:ext cx="38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FF3300"/>
                </a:buClr>
                <a:buSzPct val="60000"/>
                <a:buFont typeface="Wingdings" pitchFamily="2" charset="2"/>
                <a:buNone/>
              </a:pPr>
              <a:r>
                <a:rPr lang="en-US" altLang="zh-CN" sz="1800" b="1" dirty="0">
                  <a:solidFill>
                    <a:srgbClr val="000000"/>
                  </a:solidFill>
                </a:rPr>
                <a:t> 7         0   1   2   3   0  4              2   3             0    1  2</a:t>
              </a:r>
            </a:p>
          </p:txBody>
        </p:sp>
        <p:sp>
          <p:nvSpPr>
            <p:cNvPr id="279649" name="Text Box 94"/>
            <p:cNvSpPr txBox="1">
              <a:spLocks noChangeArrowheads="1"/>
            </p:cNvSpPr>
            <p:nvPr/>
          </p:nvSpPr>
          <p:spPr bwMode="auto">
            <a:xfrm>
              <a:off x="1480" y="1808"/>
              <a:ext cx="2952" cy="208"/>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en-US" altLang="zh-CN" sz="1800" b="1" dirty="0" smtClean="0">
                  <a:solidFill>
                    <a:srgbClr val="000000"/>
                  </a:solidFill>
                </a:rPr>
                <a:t> </a:t>
              </a:r>
              <a:r>
                <a:rPr lang="zh-CN" altLang="en-US" sz="1800" b="1" dirty="0">
                  <a:solidFill>
                    <a:srgbClr val="000000"/>
                  </a:solidFill>
                </a:rPr>
                <a:t>利用</a:t>
              </a:r>
              <a:r>
                <a:rPr lang="en-US" altLang="zh-CN" sz="1800" b="1" dirty="0">
                  <a:solidFill>
                    <a:srgbClr val="000000"/>
                  </a:solidFill>
                </a:rPr>
                <a:t>FIFO</a:t>
              </a:r>
              <a:r>
                <a:rPr lang="zh-CN" altLang="en-US" sz="1800" b="1" dirty="0">
                  <a:solidFill>
                    <a:srgbClr val="000000"/>
                  </a:solidFill>
                </a:rPr>
                <a:t>页面置换算法时的置换图</a:t>
              </a:r>
            </a:p>
          </p:txBody>
        </p:sp>
        <p:sp>
          <p:nvSpPr>
            <p:cNvPr id="279650" name="Text Box 95"/>
            <p:cNvSpPr txBox="1">
              <a:spLocks noChangeArrowheads="1"/>
            </p:cNvSpPr>
            <p:nvPr/>
          </p:nvSpPr>
          <p:spPr bwMode="auto">
            <a:xfrm>
              <a:off x="304" y="1544"/>
              <a:ext cx="9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36000" rIns="360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1800" b="1">
                  <a:solidFill>
                    <a:srgbClr val="000000"/>
                  </a:solidFill>
                </a:rPr>
                <a:t>被置换的页</a:t>
              </a:r>
            </a:p>
          </p:txBody>
        </p:sp>
        <p:sp>
          <p:nvSpPr>
            <p:cNvPr id="279651" name="Text Box 96"/>
            <p:cNvSpPr txBox="1">
              <a:spLocks noChangeArrowheads="1"/>
            </p:cNvSpPr>
            <p:nvPr/>
          </p:nvSpPr>
          <p:spPr bwMode="auto">
            <a:xfrm>
              <a:off x="605" y="952"/>
              <a:ext cx="195" cy="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vert="eaVert"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1800" b="1">
                  <a:solidFill>
                    <a:srgbClr val="000000"/>
                  </a:solidFill>
                </a:rPr>
                <a:t>物理块</a:t>
              </a:r>
            </a:p>
          </p:txBody>
        </p:sp>
      </p:grpSp>
      <p:sp>
        <p:nvSpPr>
          <p:cNvPr id="376929" name="Text Box 97"/>
          <p:cNvSpPr txBox="1">
            <a:spLocks noChangeArrowheads="1"/>
          </p:cNvSpPr>
          <p:nvPr/>
        </p:nvSpPr>
        <p:spPr bwMode="auto">
          <a:xfrm>
            <a:off x="114300" y="2132856"/>
            <a:ext cx="8610600" cy="13849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buClr>
                <a:srgbClr val="FF3300"/>
              </a:buClr>
              <a:buSzPct val="60000"/>
              <a:buFont typeface="Wingdings" pitchFamily="2" charset="2"/>
              <a:buNone/>
            </a:pPr>
            <a:r>
              <a:rPr lang="en-US" altLang="zh-CN" sz="2800" b="1" dirty="0" smtClean="0">
                <a:solidFill>
                  <a:srgbClr val="0000FF"/>
                </a:solidFill>
                <a:ea typeface="黑体" pitchFamily="2" charset="-122"/>
              </a:rPr>
              <a:t>【</a:t>
            </a:r>
            <a:r>
              <a:rPr lang="zh-CN" altLang="en-US" sz="2800" b="1" dirty="0" smtClean="0">
                <a:solidFill>
                  <a:srgbClr val="0000FF"/>
                </a:solidFill>
                <a:ea typeface="黑体" pitchFamily="2" charset="-122"/>
              </a:rPr>
              <a:t>例</a:t>
            </a:r>
            <a:r>
              <a:rPr lang="en-US" altLang="zh-CN" sz="2800" b="1" dirty="0" smtClean="0">
                <a:solidFill>
                  <a:srgbClr val="0000FF"/>
                </a:solidFill>
                <a:ea typeface="黑体" pitchFamily="2" charset="-122"/>
              </a:rPr>
              <a:t>1</a:t>
            </a:r>
            <a:r>
              <a:rPr lang="en-US" altLang="zh-CN" sz="2800" b="1" dirty="0">
                <a:solidFill>
                  <a:srgbClr val="0000FF"/>
                </a:solidFill>
                <a:ea typeface="黑体" pitchFamily="2" charset="-122"/>
              </a:rPr>
              <a:t>】</a:t>
            </a:r>
            <a:r>
              <a:rPr lang="zh-CN" altLang="en-US" sz="2800" b="1" dirty="0">
                <a:solidFill>
                  <a:srgbClr val="000000"/>
                </a:solidFill>
                <a:ea typeface="黑体" pitchFamily="2" charset="-122"/>
              </a:rPr>
              <a:t>假定系统为某进程分配了</a:t>
            </a:r>
            <a:r>
              <a:rPr lang="en-US" altLang="zh-CN" sz="2800" b="1" dirty="0">
                <a:solidFill>
                  <a:srgbClr val="000000"/>
                </a:solidFill>
                <a:ea typeface="黑体" pitchFamily="2" charset="-122"/>
              </a:rPr>
              <a:t>3</a:t>
            </a:r>
            <a:r>
              <a:rPr lang="zh-CN" altLang="en-US" sz="2800" b="1" dirty="0">
                <a:solidFill>
                  <a:srgbClr val="000000"/>
                </a:solidFill>
                <a:ea typeface="黑体" pitchFamily="2" charset="-122"/>
              </a:rPr>
              <a:t>个物理块，并考虑以下的页面引用串：</a:t>
            </a:r>
            <a:r>
              <a:rPr lang="en-US" altLang="zh-CN" sz="2800" b="1" dirty="0">
                <a:solidFill>
                  <a:srgbClr val="000000"/>
                </a:solidFill>
                <a:ea typeface="黑体" pitchFamily="2" charset="-122"/>
              </a:rPr>
              <a:t>7</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0</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1</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2</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0</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3</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0</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4</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2</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3</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0</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3</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2</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1</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2</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0</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1</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7</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0</a:t>
            </a:r>
            <a:r>
              <a:rPr lang="zh-CN" altLang="en-US" sz="2800" b="1" dirty="0">
                <a:solidFill>
                  <a:srgbClr val="000000"/>
                </a:solidFill>
                <a:ea typeface="黑体" pitchFamily="2" charset="-122"/>
              </a:rPr>
              <a:t>，</a:t>
            </a:r>
            <a:r>
              <a:rPr lang="en-US" altLang="zh-CN" sz="2800" b="1" dirty="0">
                <a:solidFill>
                  <a:srgbClr val="000000"/>
                </a:solidFill>
                <a:ea typeface="黑体" pitchFamily="2" charset="-122"/>
              </a:rPr>
              <a:t>1 </a:t>
            </a:r>
          </a:p>
        </p:txBody>
      </p:sp>
      <p:sp>
        <p:nvSpPr>
          <p:cNvPr id="376930" name="Text Box 98"/>
          <p:cNvSpPr txBox="1">
            <a:spLocks noChangeArrowheads="1"/>
          </p:cNvSpPr>
          <p:nvPr/>
        </p:nvSpPr>
        <p:spPr bwMode="auto">
          <a:xfrm>
            <a:off x="236538" y="1556792"/>
            <a:ext cx="3810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FF3300"/>
              </a:buClr>
              <a:buSzPct val="60000"/>
              <a:buFont typeface="Wingdings" pitchFamily="2" charset="2"/>
              <a:buNone/>
            </a:pPr>
            <a:r>
              <a:rPr lang="zh-CN" altLang="en-US" sz="2800" b="1" dirty="0">
                <a:solidFill>
                  <a:srgbClr val="000066"/>
                </a:solidFill>
                <a:latin typeface="楷体_GB2312" pitchFamily="49" charset="-122"/>
                <a:ea typeface="楷体_GB2312" pitchFamily="49" charset="-122"/>
              </a:rPr>
              <a:t>仍以</a:t>
            </a:r>
            <a:r>
              <a:rPr lang="zh-CN" altLang="en-US" sz="2800" b="1" dirty="0" smtClean="0">
                <a:solidFill>
                  <a:srgbClr val="000066"/>
                </a:solidFill>
                <a:latin typeface="楷体_GB2312" pitchFamily="49" charset="-122"/>
                <a:ea typeface="楷体_GB2312" pitchFamily="49" charset="-122"/>
              </a:rPr>
              <a:t>例</a:t>
            </a:r>
            <a:r>
              <a:rPr lang="en-US" altLang="zh-CN" sz="2800" b="1" dirty="0" smtClean="0">
                <a:solidFill>
                  <a:srgbClr val="000066"/>
                </a:solidFill>
                <a:latin typeface="楷体_GB2312" pitchFamily="49" charset="-122"/>
                <a:ea typeface="楷体_GB2312" pitchFamily="49" charset="-122"/>
              </a:rPr>
              <a:t>1</a:t>
            </a:r>
            <a:r>
              <a:rPr lang="zh-CN" altLang="en-US" sz="2800" b="1" dirty="0">
                <a:solidFill>
                  <a:srgbClr val="000066"/>
                </a:solidFill>
                <a:latin typeface="楷体_GB2312" pitchFamily="49" charset="-122"/>
                <a:ea typeface="楷体_GB2312" pitchFamily="49" charset="-122"/>
              </a:rPr>
              <a:t>为例。</a:t>
            </a:r>
          </a:p>
        </p:txBody>
      </p:sp>
    </p:spTree>
    <p:extLst>
      <p:ext uri="{BB962C8B-B14F-4D97-AF65-F5344CB8AC3E}">
        <p14:creationId xmlns:p14="http://schemas.microsoft.com/office/powerpoint/2010/main" val="10197980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76930"/>
                                        </p:tgtEl>
                                        <p:attrNameLst>
                                          <p:attrName>style.visibility</p:attrName>
                                        </p:attrNameLst>
                                      </p:cBhvr>
                                      <p:to>
                                        <p:strVal val="visible"/>
                                      </p:to>
                                    </p:set>
                                    <p:animEffect transition="in" filter="dissolve">
                                      <p:cBhvr>
                                        <p:cTn id="7" dur="500"/>
                                        <p:tgtEl>
                                          <p:spTgt spid="376930"/>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76929"/>
                                        </p:tgtEl>
                                        <p:attrNameLst>
                                          <p:attrName>style.visibility</p:attrName>
                                        </p:attrNameLst>
                                      </p:cBhvr>
                                      <p:to>
                                        <p:strVal val="visible"/>
                                      </p:to>
                                    </p:set>
                                    <p:animEffect transition="in" filter="dissolve">
                                      <p:cBhvr>
                                        <p:cTn id="11" dur="500"/>
                                        <p:tgtEl>
                                          <p:spTgt spid="376929"/>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376838"/>
                                        </p:tgtEl>
                                        <p:attrNameLst>
                                          <p:attrName>style.visibility</p:attrName>
                                        </p:attrNameLst>
                                      </p:cBhvr>
                                      <p:to>
                                        <p:strVal val="visible"/>
                                      </p:to>
                                    </p:set>
                                    <p:animEffect transition="in" filter="wipe(left)">
                                      <p:cBhvr>
                                        <p:cTn id="15" dur="500"/>
                                        <p:tgtEl>
                                          <p:spTgt spid="376838"/>
                                        </p:tgtEl>
                                      </p:cBhvr>
                                    </p:animEffect>
                                  </p:childTnLst>
                                </p:cTn>
                              </p:par>
                            </p:childTnLst>
                          </p:cTn>
                        </p:par>
                        <p:par>
                          <p:cTn id="16" fill="hold" nodeType="afterGroup">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376837"/>
                                        </p:tgtEl>
                                        <p:attrNameLst>
                                          <p:attrName>style.visibility</p:attrName>
                                        </p:attrNameLst>
                                      </p:cBhvr>
                                      <p:to>
                                        <p:strVal val="visible"/>
                                      </p:to>
                                    </p:set>
                                    <p:animEffect transition="in" filter="dissolve">
                                      <p:cBhvr>
                                        <p:cTn id="19" dur="500"/>
                                        <p:tgtEl>
                                          <p:spTgt spid="3768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37" grpId="0" animBg="1" autoUpdateAnimBg="0"/>
      <p:bldP spid="376929" grpId="0" autoUpdateAnimBg="0"/>
      <p:bldP spid="376930"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9" name="Rectangle 2"/>
          <p:cNvSpPr>
            <a:spLocks noGrp="1" noChangeArrowheads="1"/>
          </p:cNvSpPr>
          <p:nvPr>
            <p:ph type="title"/>
          </p:nvPr>
        </p:nvSpPr>
        <p:spPr>
          <a:xfrm>
            <a:off x="258763" y="0"/>
            <a:ext cx="8648700" cy="790575"/>
          </a:xfrm>
        </p:spPr>
        <p:txBody>
          <a:bodyPr/>
          <a:lstStyle/>
          <a:p>
            <a:pPr eaLnBrk="1" hangingPunct="1"/>
            <a:r>
              <a:rPr lang="en-US" altLang="zh-CN" sz="3600" dirty="0" smtClean="0"/>
              <a:t>5.3.2  </a:t>
            </a:r>
            <a:r>
              <a:rPr lang="zh-CN" altLang="en-US" sz="3600" dirty="0" smtClean="0"/>
              <a:t>最近最久未使用（</a:t>
            </a:r>
            <a:r>
              <a:rPr lang="en-US" altLang="zh-CN" sz="3600" dirty="0" smtClean="0"/>
              <a:t>LRU</a:t>
            </a:r>
            <a:r>
              <a:rPr lang="zh-CN" altLang="en-US" sz="3600" dirty="0" smtClean="0"/>
              <a:t>）置换算法</a:t>
            </a:r>
            <a:r>
              <a:rPr lang="zh-CN" altLang="en-US" sz="4000" dirty="0" smtClean="0"/>
              <a:t> </a:t>
            </a:r>
          </a:p>
        </p:txBody>
      </p:sp>
      <p:sp>
        <p:nvSpPr>
          <p:cNvPr id="98" name="灯片编号占位符 5"/>
          <p:cNvSpPr>
            <a:spLocks noGrp="1"/>
          </p:cNvSpPr>
          <p:nvPr>
            <p:ph type="sldNum" sz="quarter" idx="12"/>
          </p:nvPr>
        </p:nvSpPr>
        <p:spPr/>
        <p:txBody>
          <a:bodyPr/>
          <a:lstStyle/>
          <a:p>
            <a:pPr>
              <a:defRPr/>
            </a:pPr>
            <a:fld id="{2C800260-ADCE-41B1-A5CF-1D254131E1AB}" type="slidenum">
              <a:rPr lang="en-US" altLang="zh-CN"/>
              <a:pPr>
                <a:defRPr/>
              </a:pPr>
              <a:t>21</a:t>
            </a:fld>
            <a:endParaRPr lang="en-US" altLang="zh-CN"/>
          </a:p>
        </p:txBody>
      </p:sp>
      <p:sp>
        <p:nvSpPr>
          <p:cNvPr id="377859" name="Text Box 3"/>
          <p:cNvSpPr txBox="1">
            <a:spLocks noChangeArrowheads="1"/>
          </p:cNvSpPr>
          <p:nvPr/>
        </p:nvSpPr>
        <p:spPr bwMode="auto">
          <a:xfrm>
            <a:off x="533400" y="825500"/>
            <a:ext cx="8001000"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FF3300"/>
              </a:buClr>
              <a:buSzPct val="60000"/>
              <a:buFont typeface="Wingdings" pitchFamily="2" charset="2"/>
              <a:buNone/>
            </a:pPr>
            <a:r>
              <a:rPr lang="zh-CN" altLang="en-US" b="1">
                <a:solidFill>
                  <a:srgbClr val="000000"/>
                </a:solidFill>
                <a:latin typeface="楷体_GB2312" pitchFamily="49" charset="-122"/>
                <a:ea typeface="楷体_GB2312" pitchFamily="49" charset="-122"/>
              </a:rPr>
              <a:t>选择最近最久未使用的页面进行淘汰。</a:t>
            </a:r>
            <a:r>
              <a:rPr lang="en-US" altLang="zh-CN" b="1">
                <a:solidFill>
                  <a:srgbClr val="000000"/>
                </a:solidFill>
                <a:latin typeface="Times New Roman" pitchFamily="18" charset="0"/>
                <a:ea typeface="楷体_GB2312" pitchFamily="49" charset="-122"/>
              </a:rPr>
              <a:t>——</a:t>
            </a:r>
            <a:r>
              <a:rPr lang="zh-CN" altLang="en-US" b="1">
                <a:solidFill>
                  <a:srgbClr val="000000"/>
                </a:solidFill>
                <a:latin typeface="楷体_GB2312" pitchFamily="49" charset="-122"/>
                <a:ea typeface="楷体_GB2312" pitchFamily="49" charset="-122"/>
              </a:rPr>
              <a:t>用</a:t>
            </a:r>
            <a:r>
              <a:rPr lang="zh-CN" altLang="en-US" b="1">
                <a:solidFill>
                  <a:srgbClr val="000000"/>
                </a:solidFill>
                <a:latin typeface="Times New Roman" pitchFamily="18" charset="0"/>
                <a:ea typeface="楷体_GB2312" pitchFamily="49" charset="-122"/>
              </a:rPr>
              <a:t>“</a:t>
            </a:r>
            <a:r>
              <a:rPr lang="zh-CN" altLang="en-US" b="1">
                <a:solidFill>
                  <a:srgbClr val="000000"/>
                </a:solidFill>
                <a:latin typeface="楷体_GB2312" pitchFamily="49" charset="-122"/>
                <a:ea typeface="楷体_GB2312" pitchFamily="49" charset="-122"/>
              </a:rPr>
              <a:t>最近的过去</a:t>
            </a:r>
            <a:r>
              <a:rPr lang="zh-CN" altLang="en-US" b="1">
                <a:solidFill>
                  <a:srgbClr val="000000"/>
                </a:solidFill>
                <a:latin typeface="Times New Roman" pitchFamily="18" charset="0"/>
                <a:ea typeface="楷体_GB2312" pitchFamily="49" charset="-122"/>
              </a:rPr>
              <a:t>”</a:t>
            </a:r>
            <a:r>
              <a:rPr lang="zh-CN" altLang="en-US" b="1">
                <a:solidFill>
                  <a:srgbClr val="000000"/>
                </a:solidFill>
                <a:latin typeface="楷体_GB2312" pitchFamily="49" charset="-122"/>
                <a:ea typeface="楷体_GB2312" pitchFamily="49" charset="-122"/>
              </a:rPr>
              <a:t>作为</a:t>
            </a:r>
            <a:r>
              <a:rPr lang="zh-CN" altLang="en-US" b="1">
                <a:solidFill>
                  <a:srgbClr val="000000"/>
                </a:solidFill>
                <a:latin typeface="Times New Roman" pitchFamily="18" charset="0"/>
                <a:ea typeface="楷体_GB2312" pitchFamily="49" charset="-122"/>
              </a:rPr>
              <a:t>“</a:t>
            </a:r>
            <a:r>
              <a:rPr lang="zh-CN" altLang="en-US" b="1">
                <a:solidFill>
                  <a:srgbClr val="000000"/>
                </a:solidFill>
                <a:latin typeface="楷体_GB2312" pitchFamily="49" charset="-122"/>
                <a:ea typeface="楷体_GB2312" pitchFamily="49" charset="-122"/>
              </a:rPr>
              <a:t>最近的将来</a:t>
            </a:r>
            <a:r>
              <a:rPr lang="zh-CN" altLang="en-US" b="1">
                <a:solidFill>
                  <a:srgbClr val="000000"/>
                </a:solidFill>
                <a:latin typeface="Times New Roman" pitchFamily="18" charset="0"/>
                <a:ea typeface="楷体_GB2312" pitchFamily="49" charset="-122"/>
              </a:rPr>
              <a:t>”</a:t>
            </a:r>
            <a:r>
              <a:rPr lang="zh-CN" altLang="en-US" b="1">
                <a:solidFill>
                  <a:srgbClr val="000000"/>
                </a:solidFill>
                <a:latin typeface="楷体_GB2312" pitchFamily="49" charset="-122"/>
                <a:ea typeface="楷体_GB2312" pitchFamily="49" charset="-122"/>
              </a:rPr>
              <a:t>的近似。 </a:t>
            </a:r>
          </a:p>
        </p:txBody>
      </p:sp>
      <p:sp>
        <p:nvSpPr>
          <p:cNvPr id="377860" name="Text Box 4"/>
          <p:cNvSpPr txBox="1">
            <a:spLocks noChangeArrowheads="1"/>
          </p:cNvSpPr>
          <p:nvPr/>
        </p:nvSpPr>
        <p:spPr bwMode="auto">
          <a:xfrm>
            <a:off x="469900" y="1689100"/>
            <a:ext cx="8480425" cy="976313"/>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
              </a:spcBef>
              <a:spcAft>
                <a:spcPct val="0"/>
              </a:spcAft>
              <a:buClr>
                <a:srgbClr val="FF3300"/>
              </a:buClr>
              <a:buSzPct val="60000"/>
              <a:buFont typeface="Wingdings" pitchFamily="2" charset="2"/>
              <a:buNone/>
            </a:pPr>
            <a:r>
              <a:rPr lang="en-US" altLang="zh-CN" sz="2800" b="1">
                <a:solidFill>
                  <a:srgbClr val="009900"/>
                </a:solidFill>
                <a:latin typeface="仿宋_GB2312" pitchFamily="49" charset="-122"/>
                <a:ea typeface="仿宋_GB2312" pitchFamily="49" charset="-122"/>
              </a:rPr>
              <a:t>LRU</a:t>
            </a:r>
            <a:r>
              <a:rPr lang="zh-CN" altLang="en-US" sz="2800" b="1">
                <a:solidFill>
                  <a:srgbClr val="009900"/>
                </a:solidFill>
                <a:latin typeface="仿宋_GB2312" pitchFamily="49" charset="-122"/>
                <a:ea typeface="仿宋_GB2312" pitchFamily="49" charset="-122"/>
              </a:rPr>
              <a:t>页面置换算法的演算过程可以</a:t>
            </a:r>
            <a:r>
              <a:rPr lang="zh-CN" altLang="en-US" sz="2800" b="1">
                <a:solidFill>
                  <a:srgbClr val="FF3300"/>
                </a:solidFill>
                <a:latin typeface="仿宋_GB2312" pitchFamily="49" charset="-122"/>
                <a:ea typeface="仿宋_GB2312" pitchFamily="49" charset="-122"/>
              </a:rPr>
              <a:t>借助</a:t>
            </a:r>
            <a:r>
              <a:rPr lang="zh-CN" altLang="en-US" sz="2800" b="1">
                <a:solidFill>
                  <a:srgbClr val="FF3300"/>
                </a:solidFill>
                <a:latin typeface="Times New Roman" pitchFamily="18" charset="0"/>
                <a:ea typeface="仿宋_GB2312" pitchFamily="49" charset="-122"/>
              </a:rPr>
              <a:t>“</a:t>
            </a:r>
            <a:r>
              <a:rPr lang="zh-CN" altLang="en-US" sz="2800" b="1">
                <a:solidFill>
                  <a:srgbClr val="FF3300"/>
                </a:solidFill>
                <a:latin typeface="仿宋_GB2312" pitchFamily="49" charset="-122"/>
                <a:ea typeface="仿宋_GB2312" pitchFamily="49" charset="-122"/>
              </a:rPr>
              <a:t>栈</a:t>
            </a:r>
            <a:r>
              <a:rPr lang="zh-CN" altLang="en-US" sz="2800" b="1">
                <a:solidFill>
                  <a:srgbClr val="FF3300"/>
                </a:solidFill>
                <a:latin typeface="Times New Roman" pitchFamily="18" charset="0"/>
                <a:ea typeface="仿宋_GB2312" pitchFamily="49" charset="-122"/>
              </a:rPr>
              <a:t>”</a:t>
            </a:r>
            <a:r>
              <a:rPr lang="zh-CN" altLang="en-US" sz="2800" b="1">
                <a:solidFill>
                  <a:srgbClr val="FF3300"/>
                </a:solidFill>
                <a:latin typeface="仿宋_GB2312" pitchFamily="49" charset="-122"/>
                <a:ea typeface="仿宋_GB2312" pitchFamily="49" charset="-122"/>
              </a:rPr>
              <a:t>来完成</a:t>
            </a:r>
            <a:r>
              <a:rPr lang="zh-CN" altLang="en-US" sz="2800" b="1">
                <a:solidFill>
                  <a:srgbClr val="009900"/>
                </a:solidFill>
                <a:latin typeface="仿宋_GB2312" pitchFamily="49" charset="-122"/>
                <a:ea typeface="仿宋_GB2312" pitchFamily="49" charset="-122"/>
              </a:rPr>
              <a:t>：</a:t>
            </a:r>
          </a:p>
          <a:p>
            <a:pPr eaLnBrk="1" fontAlgn="base" hangingPunct="1">
              <a:spcBef>
                <a:spcPct val="5000"/>
              </a:spcBef>
              <a:spcAft>
                <a:spcPct val="0"/>
              </a:spcAft>
              <a:buClr>
                <a:srgbClr val="FF3300"/>
              </a:buClr>
              <a:buSzPct val="60000"/>
              <a:buFont typeface="Wingdings" pitchFamily="2" charset="2"/>
              <a:buNone/>
            </a:pPr>
            <a:r>
              <a:rPr lang="zh-CN" altLang="en-US" sz="2800" b="1">
                <a:solidFill>
                  <a:srgbClr val="009900"/>
                </a:solidFill>
                <a:latin typeface="仿宋_GB2312" pitchFamily="49" charset="-122"/>
                <a:ea typeface="仿宋_GB2312" pitchFamily="49" charset="-122"/>
              </a:rPr>
              <a:t>栈顶始终是最新的，栈底是最近最久未使用的页面号。</a:t>
            </a:r>
            <a:r>
              <a:rPr lang="zh-CN" altLang="en-US" b="1">
                <a:solidFill>
                  <a:srgbClr val="009900"/>
                </a:solidFill>
                <a:latin typeface="仿宋_GB2312" pitchFamily="49" charset="-122"/>
                <a:ea typeface="仿宋_GB2312" pitchFamily="49" charset="-122"/>
              </a:rPr>
              <a:t> </a:t>
            </a:r>
          </a:p>
        </p:txBody>
      </p:sp>
      <p:grpSp>
        <p:nvGrpSpPr>
          <p:cNvPr id="377861" name="Group 5"/>
          <p:cNvGrpSpPr>
            <a:grpSpLocks/>
          </p:cNvGrpSpPr>
          <p:nvPr/>
        </p:nvGrpSpPr>
        <p:grpSpPr bwMode="auto">
          <a:xfrm>
            <a:off x="522288" y="3697288"/>
            <a:ext cx="7861300" cy="2251075"/>
            <a:chOff x="304" y="656"/>
            <a:chExt cx="4952" cy="1418"/>
          </a:xfrm>
        </p:grpSpPr>
        <p:sp>
          <p:nvSpPr>
            <p:cNvPr id="280585" name="Text Box 6"/>
            <p:cNvSpPr txBox="1">
              <a:spLocks noChangeArrowheads="1"/>
            </p:cNvSpPr>
            <p:nvPr/>
          </p:nvSpPr>
          <p:spPr bwMode="auto">
            <a:xfrm>
              <a:off x="312" y="656"/>
              <a:ext cx="49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FF3300"/>
                </a:buClr>
                <a:buSzPct val="60000"/>
                <a:buFont typeface="Wingdings" pitchFamily="2" charset="2"/>
                <a:buNone/>
              </a:pPr>
              <a:r>
                <a:rPr lang="zh-CN" altLang="en-US" sz="1800" b="1">
                  <a:solidFill>
                    <a:srgbClr val="000000"/>
                  </a:solidFill>
                </a:rPr>
                <a:t>引用串  </a:t>
              </a:r>
              <a:r>
                <a:rPr lang="en-US" altLang="zh-CN" sz="1800" b="1">
                  <a:solidFill>
                    <a:srgbClr val="000000"/>
                  </a:solidFill>
                </a:rPr>
                <a:t>7   0   1   2   0   3   0   4   2   3   0   3   2   1   2   0   1   7   0   1</a:t>
              </a:r>
            </a:p>
          </p:txBody>
        </p:sp>
        <p:sp>
          <p:nvSpPr>
            <p:cNvPr id="280586" name="Rectangle 7"/>
            <p:cNvSpPr>
              <a:spLocks noChangeArrowheads="1"/>
            </p:cNvSpPr>
            <p:nvPr/>
          </p:nvSpPr>
          <p:spPr bwMode="auto">
            <a:xfrm>
              <a:off x="4942" y="134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7</a:t>
              </a:r>
            </a:p>
          </p:txBody>
        </p:sp>
        <p:sp>
          <p:nvSpPr>
            <p:cNvPr id="280587" name="Rectangle 8"/>
            <p:cNvSpPr>
              <a:spLocks noChangeArrowheads="1"/>
            </p:cNvSpPr>
            <p:nvPr/>
          </p:nvSpPr>
          <p:spPr bwMode="auto">
            <a:xfrm>
              <a:off x="4725" y="134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1</a:t>
              </a:r>
            </a:p>
          </p:txBody>
        </p:sp>
        <p:sp>
          <p:nvSpPr>
            <p:cNvPr id="280588" name="Rectangle 9"/>
            <p:cNvSpPr>
              <a:spLocks noChangeArrowheads="1"/>
            </p:cNvSpPr>
            <p:nvPr/>
          </p:nvSpPr>
          <p:spPr bwMode="auto">
            <a:xfrm>
              <a:off x="4507" y="134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0</a:t>
              </a:r>
            </a:p>
          </p:txBody>
        </p:sp>
        <p:sp>
          <p:nvSpPr>
            <p:cNvPr id="280589" name="Rectangle 10"/>
            <p:cNvSpPr>
              <a:spLocks noChangeArrowheads="1"/>
            </p:cNvSpPr>
            <p:nvPr/>
          </p:nvSpPr>
          <p:spPr bwMode="auto">
            <a:xfrm>
              <a:off x="4290" y="134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2</a:t>
              </a:r>
            </a:p>
          </p:txBody>
        </p:sp>
        <p:sp>
          <p:nvSpPr>
            <p:cNvPr id="280590" name="Rectangle 11"/>
            <p:cNvSpPr>
              <a:spLocks noChangeArrowheads="1"/>
            </p:cNvSpPr>
            <p:nvPr/>
          </p:nvSpPr>
          <p:spPr bwMode="auto">
            <a:xfrm>
              <a:off x="4072" y="134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1</a:t>
              </a:r>
            </a:p>
          </p:txBody>
        </p:sp>
        <p:sp>
          <p:nvSpPr>
            <p:cNvPr id="280591" name="Rectangle 12"/>
            <p:cNvSpPr>
              <a:spLocks noChangeArrowheads="1"/>
            </p:cNvSpPr>
            <p:nvPr/>
          </p:nvSpPr>
          <p:spPr bwMode="auto">
            <a:xfrm>
              <a:off x="3854" y="134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3</a:t>
              </a:r>
            </a:p>
          </p:txBody>
        </p:sp>
        <p:sp>
          <p:nvSpPr>
            <p:cNvPr id="280592" name="Rectangle 13"/>
            <p:cNvSpPr>
              <a:spLocks noChangeArrowheads="1"/>
            </p:cNvSpPr>
            <p:nvPr/>
          </p:nvSpPr>
          <p:spPr bwMode="auto">
            <a:xfrm>
              <a:off x="3637" y="134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3</a:t>
              </a:r>
            </a:p>
          </p:txBody>
        </p:sp>
        <p:sp>
          <p:nvSpPr>
            <p:cNvPr id="280593" name="Rectangle 14"/>
            <p:cNvSpPr>
              <a:spLocks noChangeArrowheads="1"/>
            </p:cNvSpPr>
            <p:nvPr/>
          </p:nvSpPr>
          <p:spPr bwMode="auto">
            <a:xfrm>
              <a:off x="3419" y="134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0</a:t>
              </a:r>
            </a:p>
          </p:txBody>
        </p:sp>
        <p:sp>
          <p:nvSpPr>
            <p:cNvPr id="280594" name="Rectangle 15"/>
            <p:cNvSpPr>
              <a:spLocks noChangeArrowheads="1"/>
            </p:cNvSpPr>
            <p:nvPr/>
          </p:nvSpPr>
          <p:spPr bwMode="auto">
            <a:xfrm>
              <a:off x="3202" y="134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2</a:t>
              </a:r>
            </a:p>
          </p:txBody>
        </p:sp>
        <p:sp>
          <p:nvSpPr>
            <p:cNvPr id="280595" name="Rectangle 16"/>
            <p:cNvSpPr>
              <a:spLocks noChangeArrowheads="1"/>
            </p:cNvSpPr>
            <p:nvPr/>
          </p:nvSpPr>
          <p:spPr bwMode="auto">
            <a:xfrm>
              <a:off x="2984" y="134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2</a:t>
              </a:r>
            </a:p>
          </p:txBody>
        </p:sp>
        <p:sp>
          <p:nvSpPr>
            <p:cNvPr id="280596" name="Rectangle 17"/>
            <p:cNvSpPr>
              <a:spLocks noChangeArrowheads="1"/>
            </p:cNvSpPr>
            <p:nvPr/>
          </p:nvSpPr>
          <p:spPr bwMode="auto">
            <a:xfrm>
              <a:off x="2766" y="134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4</a:t>
              </a:r>
            </a:p>
          </p:txBody>
        </p:sp>
        <p:sp>
          <p:nvSpPr>
            <p:cNvPr id="280597" name="Rectangle 18"/>
            <p:cNvSpPr>
              <a:spLocks noChangeArrowheads="1"/>
            </p:cNvSpPr>
            <p:nvPr/>
          </p:nvSpPr>
          <p:spPr bwMode="auto">
            <a:xfrm>
              <a:off x="2549" y="134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0</a:t>
              </a:r>
            </a:p>
          </p:txBody>
        </p:sp>
        <p:sp>
          <p:nvSpPr>
            <p:cNvPr id="280598" name="Rectangle 19"/>
            <p:cNvSpPr>
              <a:spLocks noChangeArrowheads="1"/>
            </p:cNvSpPr>
            <p:nvPr/>
          </p:nvSpPr>
          <p:spPr bwMode="auto">
            <a:xfrm>
              <a:off x="2331" y="134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3</a:t>
              </a:r>
            </a:p>
          </p:txBody>
        </p:sp>
        <p:sp>
          <p:nvSpPr>
            <p:cNvPr id="280599" name="Rectangle 20"/>
            <p:cNvSpPr>
              <a:spLocks noChangeArrowheads="1"/>
            </p:cNvSpPr>
            <p:nvPr/>
          </p:nvSpPr>
          <p:spPr bwMode="auto">
            <a:xfrm>
              <a:off x="2114" y="134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2</a:t>
              </a:r>
            </a:p>
          </p:txBody>
        </p:sp>
        <p:sp>
          <p:nvSpPr>
            <p:cNvPr id="280600" name="Rectangle 21"/>
            <p:cNvSpPr>
              <a:spLocks noChangeArrowheads="1"/>
            </p:cNvSpPr>
            <p:nvPr/>
          </p:nvSpPr>
          <p:spPr bwMode="auto">
            <a:xfrm>
              <a:off x="1896" y="134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2</a:t>
              </a:r>
            </a:p>
          </p:txBody>
        </p:sp>
        <p:sp>
          <p:nvSpPr>
            <p:cNvPr id="280601" name="Rectangle 22"/>
            <p:cNvSpPr>
              <a:spLocks noChangeArrowheads="1"/>
            </p:cNvSpPr>
            <p:nvPr/>
          </p:nvSpPr>
          <p:spPr bwMode="auto">
            <a:xfrm>
              <a:off x="1678" y="134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1</a:t>
              </a:r>
            </a:p>
          </p:txBody>
        </p:sp>
        <p:sp>
          <p:nvSpPr>
            <p:cNvPr id="280602" name="Rectangle 23"/>
            <p:cNvSpPr>
              <a:spLocks noChangeArrowheads="1"/>
            </p:cNvSpPr>
            <p:nvPr/>
          </p:nvSpPr>
          <p:spPr bwMode="auto">
            <a:xfrm>
              <a:off x="1461" y="134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dirty="0">
                  <a:solidFill>
                    <a:srgbClr val="000000"/>
                  </a:solidFill>
                </a:rPr>
                <a:t>0</a:t>
              </a:r>
            </a:p>
          </p:txBody>
        </p:sp>
        <p:sp>
          <p:nvSpPr>
            <p:cNvPr id="280603" name="Rectangle 24"/>
            <p:cNvSpPr>
              <a:spLocks noChangeArrowheads="1"/>
            </p:cNvSpPr>
            <p:nvPr/>
          </p:nvSpPr>
          <p:spPr bwMode="auto">
            <a:xfrm>
              <a:off x="1243" y="134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7</a:t>
              </a:r>
            </a:p>
          </p:txBody>
        </p:sp>
        <p:sp>
          <p:nvSpPr>
            <p:cNvPr id="280604" name="Rectangle 25"/>
            <p:cNvSpPr>
              <a:spLocks noChangeArrowheads="1"/>
            </p:cNvSpPr>
            <p:nvPr/>
          </p:nvSpPr>
          <p:spPr bwMode="auto">
            <a:xfrm>
              <a:off x="1026" y="134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7</a:t>
              </a:r>
            </a:p>
          </p:txBody>
        </p:sp>
        <p:sp>
          <p:nvSpPr>
            <p:cNvPr id="280605" name="Rectangle 26"/>
            <p:cNvSpPr>
              <a:spLocks noChangeArrowheads="1"/>
            </p:cNvSpPr>
            <p:nvPr/>
          </p:nvSpPr>
          <p:spPr bwMode="auto">
            <a:xfrm>
              <a:off x="808" y="134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7</a:t>
              </a:r>
            </a:p>
          </p:txBody>
        </p:sp>
        <p:sp>
          <p:nvSpPr>
            <p:cNvPr id="280606" name="Rectangle 27"/>
            <p:cNvSpPr>
              <a:spLocks noChangeArrowheads="1"/>
            </p:cNvSpPr>
            <p:nvPr/>
          </p:nvSpPr>
          <p:spPr bwMode="auto">
            <a:xfrm>
              <a:off x="4942" y="111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0</a:t>
              </a:r>
            </a:p>
          </p:txBody>
        </p:sp>
        <p:sp>
          <p:nvSpPr>
            <p:cNvPr id="280607" name="Rectangle 28"/>
            <p:cNvSpPr>
              <a:spLocks noChangeArrowheads="1"/>
            </p:cNvSpPr>
            <p:nvPr/>
          </p:nvSpPr>
          <p:spPr bwMode="auto">
            <a:xfrm>
              <a:off x="4725" y="111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7</a:t>
              </a:r>
            </a:p>
          </p:txBody>
        </p:sp>
        <p:sp>
          <p:nvSpPr>
            <p:cNvPr id="280608" name="Rectangle 29"/>
            <p:cNvSpPr>
              <a:spLocks noChangeArrowheads="1"/>
            </p:cNvSpPr>
            <p:nvPr/>
          </p:nvSpPr>
          <p:spPr bwMode="auto">
            <a:xfrm>
              <a:off x="4507" y="111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1</a:t>
              </a:r>
            </a:p>
          </p:txBody>
        </p:sp>
        <p:sp>
          <p:nvSpPr>
            <p:cNvPr id="280609" name="Rectangle 30"/>
            <p:cNvSpPr>
              <a:spLocks noChangeArrowheads="1"/>
            </p:cNvSpPr>
            <p:nvPr/>
          </p:nvSpPr>
          <p:spPr bwMode="auto">
            <a:xfrm>
              <a:off x="4290" y="111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0</a:t>
              </a:r>
            </a:p>
          </p:txBody>
        </p:sp>
        <p:sp>
          <p:nvSpPr>
            <p:cNvPr id="280610" name="Rectangle 31"/>
            <p:cNvSpPr>
              <a:spLocks noChangeArrowheads="1"/>
            </p:cNvSpPr>
            <p:nvPr/>
          </p:nvSpPr>
          <p:spPr bwMode="auto">
            <a:xfrm>
              <a:off x="4072" y="111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2</a:t>
              </a:r>
            </a:p>
          </p:txBody>
        </p:sp>
        <p:sp>
          <p:nvSpPr>
            <p:cNvPr id="280611" name="Rectangle 32"/>
            <p:cNvSpPr>
              <a:spLocks noChangeArrowheads="1"/>
            </p:cNvSpPr>
            <p:nvPr/>
          </p:nvSpPr>
          <p:spPr bwMode="auto">
            <a:xfrm>
              <a:off x="3854" y="111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1</a:t>
              </a:r>
            </a:p>
          </p:txBody>
        </p:sp>
        <p:sp>
          <p:nvSpPr>
            <p:cNvPr id="280612" name="Rectangle 33"/>
            <p:cNvSpPr>
              <a:spLocks noChangeArrowheads="1"/>
            </p:cNvSpPr>
            <p:nvPr/>
          </p:nvSpPr>
          <p:spPr bwMode="auto">
            <a:xfrm>
              <a:off x="3637" y="111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2</a:t>
              </a:r>
            </a:p>
          </p:txBody>
        </p:sp>
        <p:sp>
          <p:nvSpPr>
            <p:cNvPr id="280613" name="Rectangle 34"/>
            <p:cNvSpPr>
              <a:spLocks noChangeArrowheads="1"/>
            </p:cNvSpPr>
            <p:nvPr/>
          </p:nvSpPr>
          <p:spPr bwMode="auto">
            <a:xfrm>
              <a:off x="3419" y="111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3</a:t>
              </a:r>
            </a:p>
          </p:txBody>
        </p:sp>
        <p:sp>
          <p:nvSpPr>
            <p:cNvPr id="280614" name="Rectangle 35"/>
            <p:cNvSpPr>
              <a:spLocks noChangeArrowheads="1"/>
            </p:cNvSpPr>
            <p:nvPr/>
          </p:nvSpPr>
          <p:spPr bwMode="auto">
            <a:xfrm>
              <a:off x="3202" y="111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0</a:t>
              </a:r>
            </a:p>
          </p:txBody>
        </p:sp>
        <p:sp>
          <p:nvSpPr>
            <p:cNvPr id="280615" name="Rectangle 36"/>
            <p:cNvSpPr>
              <a:spLocks noChangeArrowheads="1"/>
            </p:cNvSpPr>
            <p:nvPr/>
          </p:nvSpPr>
          <p:spPr bwMode="auto">
            <a:xfrm>
              <a:off x="2984" y="111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3</a:t>
              </a:r>
            </a:p>
          </p:txBody>
        </p:sp>
        <p:sp>
          <p:nvSpPr>
            <p:cNvPr id="280616" name="Rectangle 37"/>
            <p:cNvSpPr>
              <a:spLocks noChangeArrowheads="1"/>
            </p:cNvSpPr>
            <p:nvPr/>
          </p:nvSpPr>
          <p:spPr bwMode="auto">
            <a:xfrm>
              <a:off x="2766" y="111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2</a:t>
              </a:r>
            </a:p>
          </p:txBody>
        </p:sp>
        <p:sp>
          <p:nvSpPr>
            <p:cNvPr id="280617" name="Rectangle 38"/>
            <p:cNvSpPr>
              <a:spLocks noChangeArrowheads="1"/>
            </p:cNvSpPr>
            <p:nvPr/>
          </p:nvSpPr>
          <p:spPr bwMode="auto">
            <a:xfrm>
              <a:off x="2549" y="111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4</a:t>
              </a:r>
            </a:p>
          </p:txBody>
        </p:sp>
        <p:sp>
          <p:nvSpPr>
            <p:cNvPr id="280618" name="Rectangle 39"/>
            <p:cNvSpPr>
              <a:spLocks noChangeArrowheads="1"/>
            </p:cNvSpPr>
            <p:nvPr/>
          </p:nvSpPr>
          <p:spPr bwMode="auto">
            <a:xfrm>
              <a:off x="2331" y="111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0</a:t>
              </a:r>
            </a:p>
          </p:txBody>
        </p:sp>
        <p:sp>
          <p:nvSpPr>
            <p:cNvPr id="280619" name="Rectangle 40"/>
            <p:cNvSpPr>
              <a:spLocks noChangeArrowheads="1"/>
            </p:cNvSpPr>
            <p:nvPr/>
          </p:nvSpPr>
          <p:spPr bwMode="auto">
            <a:xfrm>
              <a:off x="2114" y="111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3</a:t>
              </a:r>
            </a:p>
          </p:txBody>
        </p:sp>
        <p:sp>
          <p:nvSpPr>
            <p:cNvPr id="280620" name="Rectangle 41"/>
            <p:cNvSpPr>
              <a:spLocks noChangeArrowheads="1"/>
            </p:cNvSpPr>
            <p:nvPr/>
          </p:nvSpPr>
          <p:spPr bwMode="auto">
            <a:xfrm>
              <a:off x="1896" y="111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0</a:t>
              </a:r>
            </a:p>
          </p:txBody>
        </p:sp>
        <p:sp>
          <p:nvSpPr>
            <p:cNvPr id="280621" name="Rectangle 42"/>
            <p:cNvSpPr>
              <a:spLocks noChangeArrowheads="1"/>
            </p:cNvSpPr>
            <p:nvPr/>
          </p:nvSpPr>
          <p:spPr bwMode="auto">
            <a:xfrm>
              <a:off x="1678" y="111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2</a:t>
              </a:r>
            </a:p>
          </p:txBody>
        </p:sp>
        <p:sp>
          <p:nvSpPr>
            <p:cNvPr id="280622" name="Rectangle 43"/>
            <p:cNvSpPr>
              <a:spLocks noChangeArrowheads="1"/>
            </p:cNvSpPr>
            <p:nvPr/>
          </p:nvSpPr>
          <p:spPr bwMode="auto">
            <a:xfrm>
              <a:off x="1461" y="111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dirty="0">
                  <a:solidFill>
                    <a:srgbClr val="000000"/>
                  </a:solidFill>
                </a:rPr>
                <a:t>1</a:t>
              </a:r>
            </a:p>
          </p:txBody>
        </p:sp>
        <p:sp>
          <p:nvSpPr>
            <p:cNvPr id="280623" name="Rectangle 44"/>
            <p:cNvSpPr>
              <a:spLocks noChangeArrowheads="1"/>
            </p:cNvSpPr>
            <p:nvPr/>
          </p:nvSpPr>
          <p:spPr bwMode="auto">
            <a:xfrm>
              <a:off x="1243" y="111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0</a:t>
              </a:r>
            </a:p>
          </p:txBody>
        </p:sp>
        <p:sp>
          <p:nvSpPr>
            <p:cNvPr id="280624" name="Rectangle 45"/>
            <p:cNvSpPr>
              <a:spLocks noChangeArrowheads="1"/>
            </p:cNvSpPr>
            <p:nvPr/>
          </p:nvSpPr>
          <p:spPr bwMode="auto">
            <a:xfrm>
              <a:off x="1026" y="111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0</a:t>
              </a:r>
            </a:p>
          </p:txBody>
        </p:sp>
        <p:sp>
          <p:nvSpPr>
            <p:cNvPr id="280625" name="Rectangle 46"/>
            <p:cNvSpPr>
              <a:spLocks noChangeArrowheads="1"/>
            </p:cNvSpPr>
            <p:nvPr/>
          </p:nvSpPr>
          <p:spPr bwMode="auto">
            <a:xfrm>
              <a:off x="808" y="111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endParaRPr kumimoji="1" lang="zh-CN" altLang="zh-CN" b="1">
                <a:solidFill>
                  <a:srgbClr val="000000"/>
                </a:solidFill>
              </a:endParaRPr>
            </a:p>
          </p:txBody>
        </p:sp>
        <p:sp>
          <p:nvSpPr>
            <p:cNvPr id="280626" name="Rectangle 47"/>
            <p:cNvSpPr>
              <a:spLocks noChangeArrowheads="1"/>
            </p:cNvSpPr>
            <p:nvPr/>
          </p:nvSpPr>
          <p:spPr bwMode="auto">
            <a:xfrm>
              <a:off x="4942" y="88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1</a:t>
              </a:r>
            </a:p>
          </p:txBody>
        </p:sp>
        <p:sp>
          <p:nvSpPr>
            <p:cNvPr id="280627" name="Rectangle 48"/>
            <p:cNvSpPr>
              <a:spLocks noChangeArrowheads="1"/>
            </p:cNvSpPr>
            <p:nvPr/>
          </p:nvSpPr>
          <p:spPr bwMode="auto">
            <a:xfrm>
              <a:off x="4725" y="88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0</a:t>
              </a:r>
            </a:p>
          </p:txBody>
        </p:sp>
        <p:sp>
          <p:nvSpPr>
            <p:cNvPr id="280628" name="Rectangle 49"/>
            <p:cNvSpPr>
              <a:spLocks noChangeArrowheads="1"/>
            </p:cNvSpPr>
            <p:nvPr/>
          </p:nvSpPr>
          <p:spPr bwMode="auto">
            <a:xfrm>
              <a:off x="4507" y="88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7</a:t>
              </a:r>
            </a:p>
          </p:txBody>
        </p:sp>
        <p:sp>
          <p:nvSpPr>
            <p:cNvPr id="280629" name="Rectangle 50"/>
            <p:cNvSpPr>
              <a:spLocks noChangeArrowheads="1"/>
            </p:cNvSpPr>
            <p:nvPr/>
          </p:nvSpPr>
          <p:spPr bwMode="auto">
            <a:xfrm>
              <a:off x="4290" y="88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1</a:t>
              </a:r>
            </a:p>
          </p:txBody>
        </p:sp>
        <p:sp>
          <p:nvSpPr>
            <p:cNvPr id="280630" name="Rectangle 51"/>
            <p:cNvSpPr>
              <a:spLocks noChangeArrowheads="1"/>
            </p:cNvSpPr>
            <p:nvPr/>
          </p:nvSpPr>
          <p:spPr bwMode="auto">
            <a:xfrm>
              <a:off x="4072" y="88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0</a:t>
              </a:r>
            </a:p>
          </p:txBody>
        </p:sp>
        <p:sp>
          <p:nvSpPr>
            <p:cNvPr id="280631" name="Rectangle 52"/>
            <p:cNvSpPr>
              <a:spLocks noChangeArrowheads="1"/>
            </p:cNvSpPr>
            <p:nvPr/>
          </p:nvSpPr>
          <p:spPr bwMode="auto">
            <a:xfrm>
              <a:off x="3854" y="88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2</a:t>
              </a:r>
            </a:p>
          </p:txBody>
        </p:sp>
        <p:sp>
          <p:nvSpPr>
            <p:cNvPr id="280632" name="Rectangle 53"/>
            <p:cNvSpPr>
              <a:spLocks noChangeArrowheads="1"/>
            </p:cNvSpPr>
            <p:nvPr/>
          </p:nvSpPr>
          <p:spPr bwMode="auto">
            <a:xfrm>
              <a:off x="3637" y="88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1</a:t>
              </a:r>
            </a:p>
          </p:txBody>
        </p:sp>
        <p:sp>
          <p:nvSpPr>
            <p:cNvPr id="280633" name="Rectangle 54"/>
            <p:cNvSpPr>
              <a:spLocks noChangeArrowheads="1"/>
            </p:cNvSpPr>
            <p:nvPr/>
          </p:nvSpPr>
          <p:spPr bwMode="auto">
            <a:xfrm>
              <a:off x="3419" y="88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2</a:t>
              </a:r>
            </a:p>
          </p:txBody>
        </p:sp>
        <p:sp>
          <p:nvSpPr>
            <p:cNvPr id="280634" name="Rectangle 55"/>
            <p:cNvSpPr>
              <a:spLocks noChangeArrowheads="1"/>
            </p:cNvSpPr>
            <p:nvPr/>
          </p:nvSpPr>
          <p:spPr bwMode="auto">
            <a:xfrm>
              <a:off x="3202" y="88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3</a:t>
              </a:r>
            </a:p>
          </p:txBody>
        </p:sp>
        <p:sp>
          <p:nvSpPr>
            <p:cNvPr id="280635" name="Rectangle 56"/>
            <p:cNvSpPr>
              <a:spLocks noChangeArrowheads="1"/>
            </p:cNvSpPr>
            <p:nvPr/>
          </p:nvSpPr>
          <p:spPr bwMode="auto">
            <a:xfrm>
              <a:off x="2984" y="88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0</a:t>
              </a:r>
            </a:p>
          </p:txBody>
        </p:sp>
        <p:sp>
          <p:nvSpPr>
            <p:cNvPr id="280636" name="Rectangle 57"/>
            <p:cNvSpPr>
              <a:spLocks noChangeArrowheads="1"/>
            </p:cNvSpPr>
            <p:nvPr/>
          </p:nvSpPr>
          <p:spPr bwMode="auto">
            <a:xfrm>
              <a:off x="2766" y="88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3</a:t>
              </a:r>
            </a:p>
          </p:txBody>
        </p:sp>
        <p:sp>
          <p:nvSpPr>
            <p:cNvPr id="280637" name="Rectangle 58"/>
            <p:cNvSpPr>
              <a:spLocks noChangeArrowheads="1"/>
            </p:cNvSpPr>
            <p:nvPr/>
          </p:nvSpPr>
          <p:spPr bwMode="auto">
            <a:xfrm>
              <a:off x="2549" y="88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2</a:t>
              </a:r>
            </a:p>
          </p:txBody>
        </p:sp>
        <p:sp>
          <p:nvSpPr>
            <p:cNvPr id="280638" name="Rectangle 59"/>
            <p:cNvSpPr>
              <a:spLocks noChangeArrowheads="1"/>
            </p:cNvSpPr>
            <p:nvPr/>
          </p:nvSpPr>
          <p:spPr bwMode="auto">
            <a:xfrm>
              <a:off x="2331" y="88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4</a:t>
              </a:r>
            </a:p>
          </p:txBody>
        </p:sp>
        <p:sp>
          <p:nvSpPr>
            <p:cNvPr id="280639" name="Rectangle 60"/>
            <p:cNvSpPr>
              <a:spLocks noChangeArrowheads="1"/>
            </p:cNvSpPr>
            <p:nvPr/>
          </p:nvSpPr>
          <p:spPr bwMode="auto">
            <a:xfrm>
              <a:off x="2114" y="88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0</a:t>
              </a:r>
            </a:p>
          </p:txBody>
        </p:sp>
        <p:sp>
          <p:nvSpPr>
            <p:cNvPr id="280640" name="Rectangle 61"/>
            <p:cNvSpPr>
              <a:spLocks noChangeArrowheads="1"/>
            </p:cNvSpPr>
            <p:nvPr/>
          </p:nvSpPr>
          <p:spPr bwMode="auto">
            <a:xfrm>
              <a:off x="1896" y="88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3</a:t>
              </a:r>
            </a:p>
          </p:txBody>
        </p:sp>
        <p:sp>
          <p:nvSpPr>
            <p:cNvPr id="280641" name="Rectangle 62"/>
            <p:cNvSpPr>
              <a:spLocks noChangeArrowheads="1"/>
            </p:cNvSpPr>
            <p:nvPr/>
          </p:nvSpPr>
          <p:spPr bwMode="auto">
            <a:xfrm>
              <a:off x="1678" y="88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0</a:t>
              </a:r>
            </a:p>
          </p:txBody>
        </p:sp>
        <p:sp>
          <p:nvSpPr>
            <p:cNvPr id="280642" name="Rectangle 63"/>
            <p:cNvSpPr>
              <a:spLocks noChangeArrowheads="1"/>
            </p:cNvSpPr>
            <p:nvPr/>
          </p:nvSpPr>
          <p:spPr bwMode="auto">
            <a:xfrm>
              <a:off x="1461" y="88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2</a:t>
              </a:r>
            </a:p>
          </p:txBody>
        </p:sp>
        <p:sp>
          <p:nvSpPr>
            <p:cNvPr id="280643" name="Rectangle 64"/>
            <p:cNvSpPr>
              <a:spLocks noChangeArrowheads="1"/>
            </p:cNvSpPr>
            <p:nvPr/>
          </p:nvSpPr>
          <p:spPr bwMode="auto">
            <a:xfrm>
              <a:off x="1243" y="88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1</a:t>
              </a:r>
            </a:p>
          </p:txBody>
        </p:sp>
        <p:sp>
          <p:nvSpPr>
            <p:cNvPr id="280644" name="Rectangle 65"/>
            <p:cNvSpPr>
              <a:spLocks noChangeArrowheads="1"/>
            </p:cNvSpPr>
            <p:nvPr/>
          </p:nvSpPr>
          <p:spPr bwMode="auto">
            <a:xfrm>
              <a:off x="1026" y="880"/>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endParaRPr kumimoji="1" lang="zh-CN" altLang="zh-CN" b="1">
                <a:solidFill>
                  <a:srgbClr val="000000"/>
                </a:solidFill>
              </a:endParaRPr>
            </a:p>
          </p:txBody>
        </p:sp>
        <p:sp>
          <p:nvSpPr>
            <p:cNvPr id="280645" name="Rectangle 66"/>
            <p:cNvSpPr>
              <a:spLocks noChangeArrowheads="1"/>
            </p:cNvSpPr>
            <p:nvPr/>
          </p:nvSpPr>
          <p:spPr bwMode="auto">
            <a:xfrm>
              <a:off x="808" y="880"/>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lstStyle/>
            <a:p>
              <a:pPr algn="ctr" fontAlgn="base">
                <a:spcBef>
                  <a:spcPct val="20000"/>
                </a:spcBef>
                <a:spcAft>
                  <a:spcPct val="0"/>
                </a:spcAft>
                <a:buClr>
                  <a:srgbClr val="FF3300"/>
                </a:buClr>
                <a:buSzPct val="60000"/>
                <a:buFont typeface="Wingdings" pitchFamily="2" charset="2"/>
                <a:buNone/>
              </a:pPr>
              <a:endParaRPr kumimoji="1" lang="zh-CN" altLang="zh-CN" b="1">
                <a:solidFill>
                  <a:srgbClr val="000000"/>
                </a:solidFill>
              </a:endParaRPr>
            </a:p>
          </p:txBody>
        </p:sp>
        <p:sp>
          <p:nvSpPr>
            <p:cNvPr id="280646" name="Line 67"/>
            <p:cNvSpPr>
              <a:spLocks noChangeShapeType="1"/>
            </p:cNvSpPr>
            <p:nvPr/>
          </p:nvSpPr>
          <p:spPr bwMode="auto">
            <a:xfrm>
              <a:off x="808" y="880"/>
              <a:ext cx="4352"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80647" name="Line 68"/>
            <p:cNvSpPr>
              <a:spLocks noChangeShapeType="1"/>
            </p:cNvSpPr>
            <p:nvPr/>
          </p:nvSpPr>
          <p:spPr bwMode="auto">
            <a:xfrm>
              <a:off x="808" y="1110"/>
              <a:ext cx="435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80648" name="Line 69"/>
            <p:cNvSpPr>
              <a:spLocks noChangeShapeType="1"/>
            </p:cNvSpPr>
            <p:nvPr/>
          </p:nvSpPr>
          <p:spPr bwMode="auto">
            <a:xfrm>
              <a:off x="808" y="1340"/>
              <a:ext cx="435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80649" name="Line 70"/>
            <p:cNvSpPr>
              <a:spLocks noChangeShapeType="1"/>
            </p:cNvSpPr>
            <p:nvPr/>
          </p:nvSpPr>
          <p:spPr bwMode="auto">
            <a:xfrm>
              <a:off x="808" y="1570"/>
              <a:ext cx="4352"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80650" name="Line 71"/>
            <p:cNvSpPr>
              <a:spLocks noChangeShapeType="1"/>
            </p:cNvSpPr>
            <p:nvPr/>
          </p:nvSpPr>
          <p:spPr bwMode="auto">
            <a:xfrm>
              <a:off x="808" y="880"/>
              <a:ext cx="0" cy="69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80651" name="Line 72"/>
            <p:cNvSpPr>
              <a:spLocks noChangeShapeType="1"/>
            </p:cNvSpPr>
            <p:nvPr/>
          </p:nvSpPr>
          <p:spPr bwMode="auto">
            <a:xfrm>
              <a:off x="1026"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80652" name="Line 73"/>
            <p:cNvSpPr>
              <a:spLocks noChangeShapeType="1"/>
            </p:cNvSpPr>
            <p:nvPr/>
          </p:nvSpPr>
          <p:spPr bwMode="auto">
            <a:xfrm>
              <a:off x="1243"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80653" name="Line 74"/>
            <p:cNvSpPr>
              <a:spLocks noChangeShapeType="1"/>
            </p:cNvSpPr>
            <p:nvPr/>
          </p:nvSpPr>
          <p:spPr bwMode="auto">
            <a:xfrm>
              <a:off x="1461"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80654" name="Line 75"/>
            <p:cNvSpPr>
              <a:spLocks noChangeShapeType="1"/>
            </p:cNvSpPr>
            <p:nvPr/>
          </p:nvSpPr>
          <p:spPr bwMode="auto">
            <a:xfrm>
              <a:off x="1678"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80655" name="Line 76"/>
            <p:cNvSpPr>
              <a:spLocks noChangeShapeType="1"/>
            </p:cNvSpPr>
            <p:nvPr/>
          </p:nvSpPr>
          <p:spPr bwMode="auto">
            <a:xfrm>
              <a:off x="1896"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80656" name="Line 77"/>
            <p:cNvSpPr>
              <a:spLocks noChangeShapeType="1"/>
            </p:cNvSpPr>
            <p:nvPr/>
          </p:nvSpPr>
          <p:spPr bwMode="auto">
            <a:xfrm>
              <a:off x="2114"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80657" name="Line 78"/>
            <p:cNvSpPr>
              <a:spLocks noChangeShapeType="1"/>
            </p:cNvSpPr>
            <p:nvPr/>
          </p:nvSpPr>
          <p:spPr bwMode="auto">
            <a:xfrm>
              <a:off x="2331"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80658" name="Line 79"/>
            <p:cNvSpPr>
              <a:spLocks noChangeShapeType="1"/>
            </p:cNvSpPr>
            <p:nvPr/>
          </p:nvSpPr>
          <p:spPr bwMode="auto">
            <a:xfrm>
              <a:off x="2549"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80659" name="Line 80"/>
            <p:cNvSpPr>
              <a:spLocks noChangeShapeType="1"/>
            </p:cNvSpPr>
            <p:nvPr/>
          </p:nvSpPr>
          <p:spPr bwMode="auto">
            <a:xfrm>
              <a:off x="2766"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80660" name="Line 81"/>
            <p:cNvSpPr>
              <a:spLocks noChangeShapeType="1"/>
            </p:cNvSpPr>
            <p:nvPr/>
          </p:nvSpPr>
          <p:spPr bwMode="auto">
            <a:xfrm>
              <a:off x="2984"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80661" name="Line 82"/>
            <p:cNvSpPr>
              <a:spLocks noChangeShapeType="1"/>
            </p:cNvSpPr>
            <p:nvPr/>
          </p:nvSpPr>
          <p:spPr bwMode="auto">
            <a:xfrm>
              <a:off x="3202"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80662" name="Line 83"/>
            <p:cNvSpPr>
              <a:spLocks noChangeShapeType="1"/>
            </p:cNvSpPr>
            <p:nvPr/>
          </p:nvSpPr>
          <p:spPr bwMode="auto">
            <a:xfrm>
              <a:off x="3419"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80663" name="Line 84"/>
            <p:cNvSpPr>
              <a:spLocks noChangeShapeType="1"/>
            </p:cNvSpPr>
            <p:nvPr/>
          </p:nvSpPr>
          <p:spPr bwMode="auto">
            <a:xfrm>
              <a:off x="3637"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80664" name="Line 85"/>
            <p:cNvSpPr>
              <a:spLocks noChangeShapeType="1"/>
            </p:cNvSpPr>
            <p:nvPr/>
          </p:nvSpPr>
          <p:spPr bwMode="auto">
            <a:xfrm>
              <a:off x="3854"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80665" name="Line 86"/>
            <p:cNvSpPr>
              <a:spLocks noChangeShapeType="1"/>
            </p:cNvSpPr>
            <p:nvPr/>
          </p:nvSpPr>
          <p:spPr bwMode="auto">
            <a:xfrm>
              <a:off x="4072"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80666" name="Line 87"/>
            <p:cNvSpPr>
              <a:spLocks noChangeShapeType="1"/>
            </p:cNvSpPr>
            <p:nvPr/>
          </p:nvSpPr>
          <p:spPr bwMode="auto">
            <a:xfrm>
              <a:off x="4290"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80667" name="Line 88"/>
            <p:cNvSpPr>
              <a:spLocks noChangeShapeType="1"/>
            </p:cNvSpPr>
            <p:nvPr/>
          </p:nvSpPr>
          <p:spPr bwMode="auto">
            <a:xfrm>
              <a:off x="4507"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80668" name="Line 89"/>
            <p:cNvSpPr>
              <a:spLocks noChangeShapeType="1"/>
            </p:cNvSpPr>
            <p:nvPr/>
          </p:nvSpPr>
          <p:spPr bwMode="auto">
            <a:xfrm>
              <a:off x="4725"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80669" name="Line 90"/>
            <p:cNvSpPr>
              <a:spLocks noChangeShapeType="1"/>
            </p:cNvSpPr>
            <p:nvPr/>
          </p:nvSpPr>
          <p:spPr bwMode="auto">
            <a:xfrm>
              <a:off x="4942" y="880"/>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80670" name="Line 91"/>
            <p:cNvSpPr>
              <a:spLocks noChangeShapeType="1"/>
            </p:cNvSpPr>
            <p:nvPr/>
          </p:nvSpPr>
          <p:spPr bwMode="auto">
            <a:xfrm>
              <a:off x="5160" y="880"/>
              <a:ext cx="0" cy="69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80671" name="Text Box 92"/>
            <p:cNvSpPr txBox="1">
              <a:spLocks noChangeArrowheads="1"/>
            </p:cNvSpPr>
            <p:nvPr/>
          </p:nvSpPr>
          <p:spPr bwMode="auto">
            <a:xfrm>
              <a:off x="1416" y="1560"/>
              <a:ext cx="37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FF3300"/>
                </a:buClr>
                <a:buSzPct val="60000"/>
                <a:buFont typeface="Wingdings" pitchFamily="2" charset="2"/>
                <a:buNone/>
              </a:pPr>
              <a:r>
                <a:rPr lang="en-US" altLang="zh-CN" sz="1800" b="1">
                  <a:solidFill>
                    <a:srgbClr val="000000"/>
                  </a:solidFill>
                </a:rPr>
                <a:t> 7        1        2    3   0  4              0        3        2       </a:t>
              </a:r>
            </a:p>
          </p:txBody>
        </p:sp>
        <p:sp>
          <p:nvSpPr>
            <p:cNvPr id="280672" name="Text Box 93"/>
            <p:cNvSpPr txBox="1">
              <a:spLocks noChangeArrowheads="1"/>
            </p:cNvSpPr>
            <p:nvPr/>
          </p:nvSpPr>
          <p:spPr bwMode="auto">
            <a:xfrm>
              <a:off x="304" y="1544"/>
              <a:ext cx="9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36000" rIns="360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1800" b="1">
                  <a:solidFill>
                    <a:srgbClr val="000000"/>
                  </a:solidFill>
                </a:rPr>
                <a:t>被置换的页</a:t>
              </a:r>
            </a:p>
          </p:txBody>
        </p:sp>
        <p:sp>
          <p:nvSpPr>
            <p:cNvPr id="280673" name="Text Box 94"/>
            <p:cNvSpPr txBox="1">
              <a:spLocks noChangeArrowheads="1"/>
            </p:cNvSpPr>
            <p:nvPr/>
          </p:nvSpPr>
          <p:spPr bwMode="auto">
            <a:xfrm>
              <a:off x="605" y="952"/>
              <a:ext cx="195" cy="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vert="eaVert"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1800" b="1">
                  <a:solidFill>
                    <a:srgbClr val="000000"/>
                  </a:solidFill>
                </a:rPr>
                <a:t>物理块</a:t>
              </a:r>
            </a:p>
          </p:txBody>
        </p:sp>
        <p:sp>
          <p:nvSpPr>
            <p:cNvPr id="280674" name="Text Box 95"/>
            <p:cNvSpPr txBox="1">
              <a:spLocks noChangeArrowheads="1"/>
            </p:cNvSpPr>
            <p:nvPr/>
          </p:nvSpPr>
          <p:spPr bwMode="auto">
            <a:xfrm>
              <a:off x="1336" y="1824"/>
              <a:ext cx="2952" cy="2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en-US" altLang="zh-CN" sz="2000" b="1">
                  <a:solidFill>
                    <a:srgbClr val="000000"/>
                  </a:solidFill>
                </a:rPr>
                <a:t> LRU</a:t>
              </a:r>
              <a:r>
                <a:rPr lang="zh-CN" altLang="en-US" sz="2000" b="1">
                  <a:solidFill>
                    <a:srgbClr val="000000"/>
                  </a:solidFill>
                </a:rPr>
                <a:t>页面置换算法的置换图</a:t>
              </a:r>
            </a:p>
          </p:txBody>
        </p:sp>
      </p:grpSp>
      <p:sp>
        <p:nvSpPr>
          <p:cNvPr id="377952" name="Text Box 96"/>
          <p:cNvSpPr txBox="1">
            <a:spLocks noChangeArrowheads="1"/>
          </p:cNvSpPr>
          <p:nvPr/>
        </p:nvSpPr>
        <p:spPr bwMode="auto">
          <a:xfrm>
            <a:off x="203200" y="5924550"/>
            <a:ext cx="2946400" cy="485775"/>
          </a:xfrm>
          <a:prstGeom prst="rect">
            <a:avLst/>
          </a:prstGeom>
          <a:solidFill>
            <a:srgbClr val="0000FF"/>
          </a:solidFill>
          <a:ln w="28575">
            <a:solidFill>
              <a:srgbClr val="00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b="1">
                <a:solidFill>
                  <a:srgbClr val="FFFF00"/>
                </a:solidFill>
                <a:latin typeface="楷体_GB2312" pitchFamily="49" charset="-122"/>
                <a:ea typeface="楷体_GB2312" pitchFamily="49" charset="-122"/>
              </a:rPr>
              <a:t>发生</a:t>
            </a:r>
            <a:r>
              <a:rPr lang="en-US" altLang="zh-CN" b="1">
                <a:solidFill>
                  <a:srgbClr val="FFFF00"/>
                </a:solidFill>
                <a:latin typeface="楷体_GB2312" pitchFamily="49" charset="-122"/>
                <a:ea typeface="楷体_GB2312" pitchFamily="49" charset="-122"/>
              </a:rPr>
              <a:t>9</a:t>
            </a:r>
            <a:r>
              <a:rPr lang="zh-CN" altLang="en-US" b="1">
                <a:solidFill>
                  <a:srgbClr val="FFFF00"/>
                </a:solidFill>
                <a:latin typeface="楷体_GB2312" pitchFamily="49" charset="-122"/>
                <a:ea typeface="楷体_GB2312" pitchFamily="49" charset="-122"/>
              </a:rPr>
              <a:t>次页面置换 </a:t>
            </a:r>
          </a:p>
        </p:txBody>
      </p:sp>
      <p:sp>
        <p:nvSpPr>
          <p:cNvPr id="377953" name="Text Box 97"/>
          <p:cNvSpPr txBox="1">
            <a:spLocks noChangeArrowheads="1"/>
          </p:cNvSpPr>
          <p:nvPr/>
        </p:nvSpPr>
        <p:spPr bwMode="auto">
          <a:xfrm>
            <a:off x="296863" y="2862263"/>
            <a:ext cx="3810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FF3300"/>
              </a:buClr>
              <a:buSzPct val="60000"/>
              <a:buFont typeface="Wingdings" pitchFamily="2" charset="2"/>
              <a:buNone/>
            </a:pPr>
            <a:r>
              <a:rPr lang="zh-CN" altLang="en-US" sz="2800" b="1" dirty="0">
                <a:solidFill>
                  <a:srgbClr val="000066"/>
                </a:solidFill>
                <a:latin typeface="楷体_GB2312" pitchFamily="49" charset="-122"/>
                <a:ea typeface="楷体_GB2312" pitchFamily="49" charset="-122"/>
              </a:rPr>
              <a:t>仍以</a:t>
            </a:r>
            <a:r>
              <a:rPr lang="zh-CN" altLang="en-US" sz="2800" b="1" dirty="0" smtClean="0">
                <a:solidFill>
                  <a:srgbClr val="000066"/>
                </a:solidFill>
                <a:latin typeface="楷体_GB2312" pitchFamily="49" charset="-122"/>
                <a:ea typeface="楷体_GB2312" pitchFamily="49" charset="-122"/>
              </a:rPr>
              <a:t>例</a:t>
            </a:r>
            <a:r>
              <a:rPr lang="en-US" altLang="zh-CN" sz="2800" b="1" dirty="0" smtClean="0">
                <a:solidFill>
                  <a:srgbClr val="000066"/>
                </a:solidFill>
                <a:latin typeface="楷体_GB2312" pitchFamily="49" charset="-122"/>
                <a:ea typeface="楷体_GB2312" pitchFamily="49" charset="-122"/>
              </a:rPr>
              <a:t>1</a:t>
            </a:r>
            <a:r>
              <a:rPr lang="zh-CN" altLang="en-US" sz="2800" b="1" dirty="0">
                <a:solidFill>
                  <a:srgbClr val="000066"/>
                </a:solidFill>
                <a:latin typeface="楷体_GB2312" pitchFamily="49" charset="-122"/>
                <a:ea typeface="楷体_GB2312" pitchFamily="49" charset="-122"/>
              </a:rPr>
              <a:t>为例。</a:t>
            </a:r>
          </a:p>
        </p:txBody>
      </p:sp>
    </p:spTree>
    <p:extLst>
      <p:ext uri="{BB962C8B-B14F-4D97-AF65-F5344CB8AC3E}">
        <p14:creationId xmlns:p14="http://schemas.microsoft.com/office/powerpoint/2010/main" val="39667196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77859"/>
                                        </p:tgtEl>
                                        <p:attrNameLst>
                                          <p:attrName>style.visibility</p:attrName>
                                        </p:attrNameLst>
                                      </p:cBhvr>
                                      <p:to>
                                        <p:strVal val="visible"/>
                                      </p:to>
                                    </p:set>
                                    <p:animEffect transition="in" filter="wipe(up)">
                                      <p:cBhvr>
                                        <p:cTn id="7" dur="500"/>
                                        <p:tgtEl>
                                          <p:spTgt spid="377859"/>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77860"/>
                                        </p:tgtEl>
                                        <p:attrNameLst>
                                          <p:attrName>style.visibility</p:attrName>
                                        </p:attrNameLst>
                                      </p:cBhvr>
                                      <p:to>
                                        <p:strVal val="visible"/>
                                      </p:to>
                                    </p:set>
                                    <p:animEffect transition="in" filter="wipe(up)">
                                      <p:cBhvr>
                                        <p:cTn id="11" dur="500"/>
                                        <p:tgtEl>
                                          <p:spTgt spid="377860"/>
                                        </p:tgtEl>
                                      </p:cBhvr>
                                    </p:animEffect>
                                  </p:childTnLst>
                                </p:cTn>
                              </p:par>
                            </p:childTnLst>
                          </p:cTn>
                        </p:par>
                        <p:par>
                          <p:cTn id="12" fill="hold" nodeType="afterGroup">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377953"/>
                                        </p:tgtEl>
                                        <p:attrNameLst>
                                          <p:attrName>style.visibility</p:attrName>
                                        </p:attrNameLst>
                                      </p:cBhvr>
                                      <p:to>
                                        <p:strVal val="visible"/>
                                      </p:to>
                                    </p:set>
                                    <p:animEffect transition="in" filter="dissolve">
                                      <p:cBhvr>
                                        <p:cTn id="15" dur="500"/>
                                        <p:tgtEl>
                                          <p:spTgt spid="377953"/>
                                        </p:tgtEl>
                                      </p:cBhvr>
                                    </p:animEffect>
                                  </p:childTnLst>
                                </p:cTn>
                              </p:par>
                            </p:childTnLst>
                          </p:cTn>
                        </p:par>
                        <p:par>
                          <p:cTn id="16" fill="hold" nodeType="afterGroup">
                            <p:stCondLst>
                              <p:cond delay="1500"/>
                            </p:stCondLst>
                            <p:childTnLst>
                              <p:par>
                                <p:cTn id="17" presetID="2" presetClass="entr" presetSubtype="8" fill="hold" nodeType="afterEffect">
                                  <p:stCondLst>
                                    <p:cond delay="0"/>
                                  </p:stCondLst>
                                  <p:childTnLst>
                                    <p:set>
                                      <p:cBhvr>
                                        <p:cTn id="18" dur="1" fill="hold">
                                          <p:stCondLst>
                                            <p:cond delay="0"/>
                                          </p:stCondLst>
                                        </p:cTn>
                                        <p:tgtEl>
                                          <p:spTgt spid="377861"/>
                                        </p:tgtEl>
                                        <p:attrNameLst>
                                          <p:attrName>style.visibility</p:attrName>
                                        </p:attrNameLst>
                                      </p:cBhvr>
                                      <p:to>
                                        <p:strVal val="visible"/>
                                      </p:to>
                                    </p:set>
                                    <p:anim calcmode="lin" valueType="num">
                                      <p:cBhvr additive="base">
                                        <p:cTn id="19" dur="500" fill="hold"/>
                                        <p:tgtEl>
                                          <p:spTgt spid="377861"/>
                                        </p:tgtEl>
                                        <p:attrNameLst>
                                          <p:attrName>ppt_x</p:attrName>
                                        </p:attrNameLst>
                                      </p:cBhvr>
                                      <p:tavLst>
                                        <p:tav tm="0">
                                          <p:val>
                                            <p:strVal val="0-#ppt_w/2"/>
                                          </p:val>
                                        </p:tav>
                                        <p:tav tm="100000">
                                          <p:val>
                                            <p:strVal val="#ppt_x"/>
                                          </p:val>
                                        </p:tav>
                                      </p:tavLst>
                                    </p:anim>
                                    <p:anim calcmode="lin" valueType="num">
                                      <p:cBhvr additive="base">
                                        <p:cTn id="20" dur="500" fill="hold"/>
                                        <p:tgtEl>
                                          <p:spTgt spid="377861"/>
                                        </p:tgtEl>
                                        <p:attrNameLst>
                                          <p:attrName>ppt_y</p:attrName>
                                        </p:attrNameLst>
                                      </p:cBhvr>
                                      <p:tavLst>
                                        <p:tav tm="0">
                                          <p:val>
                                            <p:strVal val="#ppt_y"/>
                                          </p:val>
                                        </p:tav>
                                        <p:tav tm="100000">
                                          <p:val>
                                            <p:strVal val="#ppt_y"/>
                                          </p:val>
                                        </p:tav>
                                      </p:tavLst>
                                    </p:anim>
                                  </p:childTnLst>
                                </p:cTn>
                              </p:par>
                            </p:childTnLst>
                          </p:cTn>
                        </p:par>
                        <p:par>
                          <p:cTn id="21" fill="hold" nodeType="afterGroup">
                            <p:stCondLst>
                              <p:cond delay="2000"/>
                            </p:stCondLst>
                            <p:childTnLst>
                              <p:par>
                                <p:cTn id="22" presetID="9" presetClass="entr" presetSubtype="0" fill="hold" grpId="0" nodeType="afterEffect">
                                  <p:stCondLst>
                                    <p:cond delay="0"/>
                                  </p:stCondLst>
                                  <p:childTnLst>
                                    <p:set>
                                      <p:cBhvr>
                                        <p:cTn id="23" dur="1" fill="hold">
                                          <p:stCondLst>
                                            <p:cond delay="0"/>
                                          </p:stCondLst>
                                        </p:cTn>
                                        <p:tgtEl>
                                          <p:spTgt spid="377952"/>
                                        </p:tgtEl>
                                        <p:attrNameLst>
                                          <p:attrName>style.visibility</p:attrName>
                                        </p:attrNameLst>
                                      </p:cBhvr>
                                      <p:to>
                                        <p:strVal val="visible"/>
                                      </p:to>
                                    </p:set>
                                    <p:animEffect transition="in" filter="dissolve">
                                      <p:cBhvr>
                                        <p:cTn id="24" dur="500"/>
                                        <p:tgtEl>
                                          <p:spTgt spid="3779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59" grpId="0" autoUpdateAnimBg="0"/>
      <p:bldP spid="377860" grpId="0" animBg="1" autoUpdateAnimBg="0"/>
      <p:bldP spid="377952" grpId="0" animBg="1" autoUpdateAnimBg="0"/>
      <p:bldP spid="377953"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8C1CDD2A-B55D-40FE-ADFF-5C122C2FCF6A}" type="slidenum">
              <a:rPr lang="en-US" altLang="zh-CN"/>
              <a:pPr>
                <a:defRPr/>
              </a:pPr>
              <a:t>22</a:t>
            </a:fld>
            <a:endParaRPr lang="en-US" altLang="zh-CN"/>
          </a:p>
        </p:txBody>
      </p:sp>
      <p:sp>
        <p:nvSpPr>
          <p:cNvPr id="381955" name="Text Box 3"/>
          <p:cNvSpPr txBox="1">
            <a:spLocks noChangeArrowheads="1"/>
          </p:cNvSpPr>
          <p:nvPr/>
        </p:nvSpPr>
        <p:spPr bwMode="auto">
          <a:xfrm>
            <a:off x="496888" y="1652588"/>
            <a:ext cx="8204200" cy="467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FF3300"/>
              </a:buClr>
              <a:buSzPct val="60000"/>
              <a:buFont typeface="Wingdings" pitchFamily="2" charset="2"/>
              <a:buNone/>
            </a:pPr>
            <a:endParaRPr lang="en-US" altLang="zh-CN" sz="2800" b="1" dirty="0">
              <a:solidFill>
                <a:srgbClr val="000000"/>
              </a:solidFill>
            </a:endParaRPr>
          </a:p>
          <a:p>
            <a:pPr eaLnBrk="1" fontAlgn="base" hangingPunct="1">
              <a:spcBef>
                <a:spcPct val="50000"/>
              </a:spcBef>
              <a:spcAft>
                <a:spcPct val="0"/>
              </a:spcAft>
              <a:buClr>
                <a:srgbClr val="0000FF"/>
              </a:buClr>
              <a:buFont typeface="Wingdings" pitchFamily="2" charset="2"/>
              <a:buChar char="v"/>
            </a:pPr>
            <a:r>
              <a:rPr lang="zh-CN" altLang="en-US" sz="2800" b="1" dirty="0">
                <a:solidFill>
                  <a:srgbClr val="000000"/>
                </a:solidFill>
              </a:rPr>
              <a:t>为每个页设置一个多位寄存器，开始时，所有计数器全部清</a:t>
            </a:r>
            <a:r>
              <a:rPr lang="en-US" altLang="zh-CN" sz="2800" b="1" dirty="0">
                <a:solidFill>
                  <a:srgbClr val="000000"/>
                </a:solidFill>
              </a:rPr>
              <a:t>0</a:t>
            </a:r>
            <a:r>
              <a:rPr lang="zh-CN" altLang="en-US" sz="2800" b="1" dirty="0">
                <a:solidFill>
                  <a:srgbClr val="000000"/>
                </a:solidFill>
              </a:rPr>
              <a:t>。</a:t>
            </a:r>
          </a:p>
          <a:p>
            <a:pPr eaLnBrk="1" fontAlgn="base" hangingPunct="1">
              <a:spcBef>
                <a:spcPct val="20000"/>
              </a:spcBef>
              <a:spcAft>
                <a:spcPct val="0"/>
              </a:spcAft>
              <a:buClr>
                <a:srgbClr val="0000FF"/>
              </a:buClr>
              <a:buFont typeface="Wingdings" pitchFamily="2" charset="2"/>
              <a:buChar char="v"/>
            </a:pPr>
            <a:r>
              <a:rPr lang="zh-CN" altLang="en-US" sz="2800" b="1" dirty="0">
                <a:solidFill>
                  <a:srgbClr val="000000"/>
                </a:solidFill>
              </a:rPr>
              <a:t>当页面被访问时，将它对应的寄存器的最左边位</a:t>
            </a:r>
            <a:r>
              <a:rPr lang="en-US" altLang="zh-CN" sz="2800" b="1" dirty="0">
                <a:solidFill>
                  <a:srgbClr val="000000"/>
                </a:solidFill>
              </a:rPr>
              <a:t>(</a:t>
            </a:r>
            <a:r>
              <a:rPr lang="zh-CN" altLang="en-US" sz="2800" b="1" dirty="0">
                <a:solidFill>
                  <a:srgbClr val="000000"/>
                </a:solidFill>
              </a:rPr>
              <a:t>最高位</a:t>
            </a:r>
            <a:r>
              <a:rPr lang="en-US" altLang="zh-CN" sz="2800" b="1" dirty="0">
                <a:solidFill>
                  <a:srgbClr val="000000"/>
                </a:solidFill>
              </a:rPr>
              <a:t>)</a:t>
            </a:r>
            <a:r>
              <a:rPr lang="zh-CN" altLang="en-US" sz="2800" b="1" dirty="0">
                <a:solidFill>
                  <a:srgbClr val="000000"/>
                </a:solidFill>
              </a:rPr>
              <a:t>置</a:t>
            </a:r>
            <a:r>
              <a:rPr lang="en-US" altLang="zh-CN" sz="2800" b="1" dirty="0">
                <a:solidFill>
                  <a:srgbClr val="000000"/>
                </a:solidFill>
              </a:rPr>
              <a:t>1</a:t>
            </a:r>
            <a:r>
              <a:rPr lang="zh-CN" altLang="en-US" sz="2800" b="1" dirty="0">
                <a:solidFill>
                  <a:srgbClr val="000000"/>
                </a:solidFill>
              </a:rPr>
              <a:t>。每隔一定时间</a:t>
            </a:r>
            <a:r>
              <a:rPr lang="en-US" altLang="zh-CN" sz="2800" b="1" dirty="0">
                <a:solidFill>
                  <a:srgbClr val="000000"/>
                </a:solidFill>
              </a:rPr>
              <a:t>t</a:t>
            </a:r>
            <a:r>
              <a:rPr lang="zh-CN" altLang="en-US" sz="2800" b="1" dirty="0">
                <a:solidFill>
                  <a:srgbClr val="000000"/>
                </a:solidFill>
              </a:rPr>
              <a:t>，将所有页的寄存器右移一位；</a:t>
            </a:r>
          </a:p>
          <a:p>
            <a:pPr eaLnBrk="1" fontAlgn="base" hangingPunct="1">
              <a:spcBef>
                <a:spcPct val="20000"/>
              </a:spcBef>
              <a:spcAft>
                <a:spcPct val="0"/>
              </a:spcAft>
              <a:buClr>
                <a:srgbClr val="0000FF"/>
              </a:buClr>
              <a:buFont typeface="Wingdings" pitchFamily="2" charset="2"/>
              <a:buChar char="v"/>
            </a:pPr>
            <a:r>
              <a:rPr lang="zh-CN" altLang="en-US" sz="2800" b="1" dirty="0">
                <a:solidFill>
                  <a:srgbClr val="000000"/>
                </a:solidFill>
              </a:rPr>
              <a:t> 在发生缺页中断时，可选择最小数值的寄存器对应页面淘汰。</a:t>
            </a:r>
          </a:p>
          <a:p>
            <a:pPr eaLnBrk="1" fontAlgn="base" hangingPunct="1">
              <a:spcBef>
                <a:spcPct val="60000"/>
              </a:spcBef>
              <a:spcAft>
                <a:spcPct val="0"/>
              </a:spcAft>
              <a:buClr>
                <a:srgbClr val="0000FF"/>
              </a:buClr>
              <a:buFont typeface="Wingdings" pitchFamily="2" charset="2"/>
              <a:buNone/>
            </a:pPr>
            <a:r>
              <a:rPr lang="zh-CN" altLang="en-US" sz="3200" b="1" dirty="0">
                <a:solidFill>
                  <a:srgbClr val="0000FF"/>
                </a:solidFill>
                <a:latin typeface="楷体_GB2312" pitchFamily="49" charset="-122"/>
                <a:ea typeface="楷体_GB2312" pitchFamily="49" charset="-122"/>
              </a:rPr>
              <a:t>该算法也称做老化算法</a:t>
            </a:r>
            <a:r>
              <a:rPr lang="en-US" altLang="zh-CN" sz="3200" b="1" dirty="0">
                <a:solidFill>
                  <a:srgbClr val="0000FF"/>
                </a:solidFill>
                <a:latin typeface="楷体_GB2312" pitchFamily="49" charset="-122"/>
                <a:ea typeface="楷体_GB2312" pitchFamily="49" charset="-122"/>
              </a:rPr>
              <a:t>,</a:t>
            </a:r>
            <a:r>
              <a:rPr lang="zh-CN" altLang="en-US" sz="3200" b="1" dirty="0">
                <a:solidFill>
                  <a:srgbClr val="0000FF"/>
                </a:solidFill>
                <a:latin typeface="楷体_GB2312" pitchFamily="49" charset="-122"/>
                <a:ea typeface="楷体_GB2312" pitchFamily="49" charset="-122"/>
              </a:rPr>
              <a:t>例题详见</a:t>
            </a:r>
            <a:r>
              <a:rPr lang="zh-CN" altLang="en-US" sz="3200" b="1" dirty="0" smtClean="0">
                <a:solidFill>
                  <a:srgbClr val="0000FF"/>
                </a:solidFill>
                <a:latin typeface="楷体_GB2312" pitchFamily="49" charset="-122"/>
                <a:ea typeface="楷体_GB2312" pitchFamily="49" charset="-122"/>
              </a:rPr>
              <a:t>图</a:t>
            </a:r>
            <a:r>
              <a:rPr lang="en-US" altLang="zh-CN" sz="3200" b="1" dirty="0" smtClean="0">
                <a:solidFill>
                  <a:srgbClr val="0000FF"/>
                </a:solidFill>
                <a:latin typeface="楷体_GB2312" pitchFamily="49" charset="-122"/>
                <a:ea typeface="楷体_GB2312" pitchFamily="49" charset="-122"/>
              </a:rPr>
              <a:t>5-6.</a:t>
            </a:r>
            <a:endParaRPr lang="en-US" altLang="zh-CN" sz="3200" b="1" dirty="0">
              <a:solidFill>
                <a:srgbClr val="0000FF"/>
              </a:solidFill>
              <a:latin typeface="楷体_GB2312" pitchFamily="49" charset="-122"/>
              <a:ea typeface="楷体_GB2312" pitchFamily="49" charset="-122"/>
            </a:endParaRPr>
          </a:p>
        </p:txBody>
      </p:sp>
      <p:sp>
        <p:nvSpPr>
          <p:cNvPr id="381956" name="Text Box 4"/>
          <p:cNvSpPr txBox="1">
            <a:spLocks noChangeArrowheads="1"/>
          </p:cNvSpPr>
          <p:nvPr/>
        </p:nvSpPr>
        <p:spPr bwMode="auto">
          <a:xfrm>
            <a:off x="455613" y="776288"/>
            <a:ext cx="7924800" cy="95567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
              </a:spcBef>
              <a:spcAft>
                <a:spcPct val="0"/>
              </a:spcAft>
              <a:buClr>
                <a:srgbClr val="FF3300"/>
              </a:buClr>
              <a:buSzPct val="60000"/>
              <a:buFont typeface="Wingdings" pitchFamily="2" charset="2"/>
              <a:buNone/>
            </a:pPr>
            <a:r>
              <a:rPr lang="en-US" altLang="zh-CN" sz="2800" b="1">
                <a:solidFill>
                  <a:srgbClr val="009900"/>
                </a:solidFill>
                <a:latin typeface="仿宋_GB2312" pitchFamily="49" charset="-122"/>
                <a:ea typeface="仿宋_GB2312" pitchFamily="49" charset="-122"/>
              </a:rPr>
              <a:t>LRU</a:t>
            </a:r>
            <a:r>
              <a:rPr lang="zh-CN" altLang="en-US" sz="2800" b="1">
                <a:solidFill>
                  <a:srgbClr val="009900"/>
                </a:solidFill>
                <a:latin typeface="仿宋_GB2312" pitchFamily="49" charset="-122"/>
                <a:ea typeface="仿宋_GB2312" pitchFamily="49" charset="-122"/>
              </a:rPr>
              <a:t>页面置换算法的演算过程还可以</a:t>
            </a:r>
            <a:r>
              <a:rPr lang="zh-CN" altLang="en-US" sz="2800" b="1">
                <a:solidFill>
                  <a:srgbClr val="FF3300"/>
                </a:solidFill>
                <a:latin typeface="仿宋_GB2312" pitchFamily="49" charset="-122"/>
                <a:ea typeface="仿宋_GB2312" pitchFamily="49" charset="-122"/>
              </a:rPr>
              <a:t>借助</a:t>
            </a:r>
            <a:r>
              <a:rPr lang="zh-CN" altLang="en-US" sz="2800" b="1">
                <a:solidFill>
                  <a:srgbClr val="FF3300"/>
                </a:solidFill>
                <a:latin typeface="Times New Roman" pitchFamily="18" charset="0"/>
                <a:ea typeface="仿宋_GB2312" pitchFamily="49" charset="-122"/>
              </a:rPr>
              <a:t>“</a:t>
            </a:r>
            <a:r>
              <a:rPr lang="zh-CN" altLang="en-US" sz="2800" b="1">
                <a:solidFill>
                  <a:srgbClr val="FF3300"/>
                </a:solidFill>
                <a:latin typeface="仿宋_GB2312" pitchFamily="49" charset="-122"/>
                <a:ea typeface="仿宋_GB2312" pitchFamily="49" charset="-122"/>
              </a:rPr>
              <a:t>寄存器</a:t>
            </a:r>
            <a:r>
              <a:rPr lang="zh-CN" altLang="en-US" sz="2800" b="1">
                <a:solidFill>
                  <a:srgbClr val="FF3300"/>
                </a:solidFill>
                <a:latin typeface="Times New Roman" pitchFamily="18" charset="0"/>
                <a:ea typeface="仿宋_GB2312" pitchFamily="49" charset="-122"/>
              </a:rPr>
              <a:t>”</a:t>
            </a:r>
            <a:r>
              <a:rPr lang="zh-CN" altLang="en-US" sz="2800" b="1">
                <a:solidFill>
                  <a:srgbClr val="FF3300"/>
                </a:solidFill>
                <a:latin typeface="仿宋_GB2312" pitchFamily="49" charset="-122"/>
                <a:ea typeface="仿宋_GB2312" pitchFamily="49" charset="-122"/>
              </a:rPr>
              <a:t>来完成</a:t>
            </a:r>
            <a:r>
              <a:rPr lang="en-US" altLang="zh-CN" sz="2800" b="1">
                <a:solidFill>
                  <a:srgbClr val="009900"/>
                </a:solidFill>
                <a:latin typeface="仿宋_GB2312" pitchFamily="49" charset="-122"/>
                <a:ea typeface="仿宋_GB2312" pitchFamily="49" charset="-122"/>
              </a:rPr>
              <a:t>;  </a:t>
            </a:r>
            <a:r>
              <a:rPr lang="zh-CN" altLang="en-US" sz="2800" b="1">
                <a:solidFill>
                  <a:srgbClr val="009900"/>
                </a:solidFill>
                <a:latin typeface="仿宋_GB2312" pitchFamily="49" charset="-122"/>
                <a:ea typeface="仿宋_GB2312" pitchFamily="49" charset="-122"/>
              </a:rPr>
              <a:t>具体思路如下</a:t>
            </a:r>
            <a:r>
              <a:rPr lang="en-US" altLang="zh-CN" sz="2800" b="1">
                <a:solidFill>
                  <a:srgbClr val="009900"/>
                </a:solidFill>
                <a:latin typeface="仿宋_GB2312" pitchFamily="49" charset="-122"/>
                <a:ea typeface="仿宋_GB2312" pitchFamily="49" charset="-122"/>
              </a:rPr>
              <a:t>: </a:t>
            </a:r>
          </a:p>
        </p:txBody>
      </p:sp>
    </p:spTree>
    <p:extLst>
      <p:ext uri="{BB962C8B-B14F-4D97-AF65-F5344CB8AC3E}">
        <p14:creationId xmlns:p14="http://schemas.microsoft.com/office/powerpoint/2010/main" val="11219655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81955">
                                            <p:txEl>
                                              <p:pRg st="1" end="1"/>
                                            </p:txEl>
                                          </p:spTgt>
                                        </p:tgtEl>
                                        <p:attrNameLst>
                                          <p:attrName>style.visibility</p:attrName>
                                        </p:attrNameLst>
                                      </p:cBhvr>
                                      <p:to>
                                        <p:strVal val="visible"/>
                                      </p:to>
                                    </p:set>
                                    <p:animEffect transition="in" filter="wipe(up)">
                                      <p:cBhvr>
                                        <p:cTn id="7" dur="500"/>
                                        <p:tgtEl>
                                          <p:spTgt spid="381955">
                                            <p:txEl>
                                              <p:pRg st="1" end="1"/>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81955">
                                            <p:txEl>
                                              <p:pRg st="2" end="2"/>
                                            </p:txEl>
                                          </p:spTgt>
                                        </p:tgtEl>
                                        <p:attrNameLst>
                                          <p:attrName>style.visibility</p:attrName>
                                        </p:attrNameLst>
                                      </p:cBhvr>
                                      <p:to>
                                        <p:strVal val="visible"/>
                                      </p:to>
                                    </p:set>
                                    <p:animEffect transition="in" filter="wipe(up)">
                                      <p:cBhvr>
                                        <p:cTn id="11" dur="500"/>
                                        <p:tgtEl>
                                          <p:spTgt spid="381955">
                                            <p:txEl>
                                              <p:pRg st="2" end="2"/>
                                            </p:txEl>
                                          </p:spTgt>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81955">
                                            <p:txEl>
                                              <p:pRg st="3" end="3"/>
                                            </p:txEl>
                                          </p:spTgt>
                                        </p:tgtEl>
                                        <p:attrNameLst>
                                          <p:attrName>style.visibility</p:attrName>
                                        </p:attrNameLst>
                                      </p:cBhvr>
                                      <p:to>
                                        <p:strVal val="visible"/>
                                      </p:to>
                                    </p:set>
                                    <p:animEffect transition="in" filter="wipe(up)">
                                      <p:cBhvr>
                                        <p:cTn id="15" dur="500"/>
                                        <p:tgtEl>
                                          <p:spTgt spid="381955">
                                            <p:txEl>
                                              <p:pRg st="3" end="3"/>
                                            </p:txEl>
                                          </p:spTgt>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81955">
                                            <p:txEl>
                                              <p:pRg st="4" end="4"/>
                                            </p:txEl>
                                          </p:spTgt>
                                        </p:tgtEl>
                                        <p:attrNameLst>
                                          <p:attrName>style.visibility</p:attrName>
                                        </p:attrNameLst>
                                      </p:cBhvr>
                                      <p:to>
                                        <p:strVal val="visible"/>
                                      </p:to>
                                    </p:set>
                                    <p:animEffect transition="in" filter="wipe(up)">
                                      <p:cBhvr>
                                        <p:cTn id="19" dur="500"/>
                                        <p:tgtEl>
                                          <p:spTgt spid="381955">
                                            <p:txEl>
                                              <p:pRg st="4" end="4"/>
                                            </p:txEl>
                                          </p:spTgt>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81956"/>
                                        </p:tgtEl>
                                        <p:attrNameLst>
                                          <p:attrName>style.visibility</p:attrName>
                                        </p:attrNameLst>
                                      </p:cBhvr>
                                      <p:to>
                                        <p:strVal val="visible"/>
                                      </p:to>
                                    </p:set>
                                    <p:animEffect transition="in" filter="wipe(up)">
                                      <p:cBhvr>
                                        <p:cTn id="23" dur="500"/>
                                        <p:tgtEl>
                                          <p:spTgt spid="3819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55" grpId="0" build="p" autoUpdateAnimBg="0"/>
      <p:bldP spid="381956"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pPr>
                <a:defRPr/>
              </a:pPr>
              <a:t>23</a:t>
            </a:fld>
            <a:endParaRPr lang="en-US" altLang="zh-CN"/>
          </a:p>
        </p:txBody>
      </p:sp>
      <p:pic>
        <p:nvPicPr>
          <p:cNvPr id="5" name="图片 4"/>
          <p:cNvPicPr>
            <a:picLocks noChangeAspect="1"/>
          </p:cNvPicPr>
          <p:nvPr/>
        </p:nvPicPr>
        <p:blipFill>
          <a:blip r:embed="rId2"/>
          <a:stretch>
            <a:fillRect/>
          </a:stretch>
        </p:blipFill>
        <p:spPr>
          <a:xfrm>
            <a:off x="280987" y="666750"/>
            <a:ext cx="8582025" cy="5524500"/>
          </a:xfrm>
          <a:prstGeom prst="rect">
            <a:avLst/>
          </a:prstGeom>
        </p:spPr>
      </p:pic>
    </p:spTree>
    <p:extLst>
      <p:ext uri="{BB962C8B-B14F-4D97-AF65-F5344CB8AC3E}">
        <p14:creationId xmlns:p14="http://schemas.microsoft.com/office/powerpoint/2010/main" val="23743516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2627" name="Rectangle 2"/>
          <p:cNvSpPr>
            <a:spLocks noGrp="1" noChangeArrowheads="1"/>
          </p:cNvSpPr>
          <p:nvPr>
            <p:ph type="title"/>
          </p:nvPr>
        </p:nvSpPr>
        <p:spPr/>
        <p:txBody>
          <a:bodyPr/>
          <a:lstStyle/>
          <a:p>
            <a:pPr eaLnBrk="1" hangingPunct="1"/>
            <a:r>
              <a:rPr lang="en-US" altLang="zh-CN" dirty="0" smtClean="0"/>
              <a:t>5.3.3  Clock</a:t>
            </a:r>
            <a:r>
              <a:rPr lang="zh-CN" altLang="en-US" dirty="0" smtClean="0"/>
              <a:t>置换算法</a:t>
            </a:r>
          </a:p>
        </p:txBody>
      </p:sp>
      <p:sp>
        <p:nvSpPr>
          <p:cNvPr id="382996" name="Rectangle 20"/>
          <p:cNvSpPr>
            <a:spLocks noGrp="1" noChangeArrowheads="1"/>
          </p:cNvSpPr>
          <p:nvPr>
            <p:ph idx="1"/>
          </p:nvPr>
        </p:nvSpPr>
        <p:spPr>
          <a:xfrm>
            <a:off x="215900" y="3492500"/>
            <a:ext cx="5170488" cy="2665413"/>
          </a:xfrm>
          <a:solidFill>
            <a:schemeClr val="accent6">
              <a:lumMod val="60000"/>
              <a:lumOff val="40000"/>
            </a:schemeClr>
          </a:solidFill>
        </p:spPr>
        <p:txBody>
          <a:bodyPr/>
          <a:lstStyle/>
          <a:p>
            <a:pPr marL="0" indent="0" algn="just" eaLnBrk="1" hangingPunct="1">
              <a:spcBef>
                <a:spcPct val="0"/>
              </a:spcBef>
              <a:buNone/>
            </a:pPr>
            <a:r>
              <a:rPr lang="zh-CN" altLang="en-US" sz="2400" dirty="0" smtClean="0">
                <a:solidFill>
                  <a:srgbClr val="000066"/>
                </a:solidFill>
                <a:latin typeface="Times New Roman" pitchFamily="18" charset="0"/>
                <a:ea typeface="楷体_GB2312" pitchFamily="49" charset="-122"/>
              </a:rPr>
              <a:t>    </a:t>
            </a:r>
            <a:r>
              <a:rPr lang="zh-CN" altLang="en-US" sz="2400" b="1" dirty="0" smtClean="0">
                <a:solidFill>
                  <a:srgbClr val="000066"/>
                </a:solidFill>
                <a:latin typeface="Times New Roman" pitchFamily="18" charset="0"/>
                <a:ea typeface="楷体_GB2312" pitchFamily="49" charset="-122"/>
              </a:rPr>
              <a:t>当发生页面</a:t>
            </a:r>
            <a:r>
              <a:rPr lang="zh-CN" altLang="en-US" sz="2400" b="1" dirty="0">
                <a:solidFill>
                  <a:srgbClr val="000066"/>
                </a:solidFill>
                <a:latin typeface="Times New Roman" pitchFamily="18" charset="0"/>
                <a:ea typeface="楷体_GB2312" pitchFamily="49" charset="-122"/>
              </a:rPr>
              <a:t>置换</a:t>
            </a:r>
            <a:r>
              <a:rPr lang="zh-CN" altLang="en-US" sz="2400" b="1" dirty="0" smtClean="0">
                <a:solidFill>
                  <a:srgbClr val="000066"/>
                </a:solidFill>
                <a:latin typeface="Times New Roman" pitchFamily="18" charset="0"/>
                <a:ea typeface="楷体_GB2312" pitchFamily="49" charset="-122"/>
              </a:rPr>
              <a:t>时，首先检查指针所指的页面，若它的</a:t>
            </a:r>
            <a:r>
              <a:rPr lang="en-US" altLang="zh-CN" sz="2400" b="1" dirty="0" smtClean="0">
                <a:solidFill>
                  <a:srgbClr val="000066"/>
                </a:solidFill>
                <a:latin typeface="Times New Roman" pitchFamily="18" charset="0"/>
                <a:ea typeface="楷体_GB2312" pitchFamily="49" charset="-122"/>
              </a:rPr>
              <a:t>A</a:t>
            </a:r>
            <a:r>
              <a:rPr lang="zh-CN" altLang="en-US" sz="2400" b="1" dirty="0" smtClean="0">
                <a:solidFill>
                  <a:srgbClr val="000066"/>
                </a:solidFill>
                <a:latin typeface="Times New Roman" pitchFamily="18" charset="0"/>
                <a:ea typeface="楷体_GB2312" pitchFamily="49" charset="-122"/>
              </a:rPr>
              <a:t>位是</a:t>
            </a:r>
            <a:r>
              <a:rPr lang="en-US" altLang="zh-CN" sz="2400" b="1" dirty="0" smtClean="0">
                <a:solidFill>
                  <a:srgbClr val="000066"/>
                </a:solidFill>
                <a:latin typeface="Times New Roman" pitchFamily="18" charset="0"/>
                <a:ea typeface="楷体_GB2312" pitchFamily="49" charset="-122"/>
              </a:rPr>
              <a:t>0</a:t>
            </a:r>
            <a:r>
              <a:rPr lang="zh-CN" altLang="en-US" sz="2400" b="1" dirty="0" smtClean="0">
                <a:solidFill>
                  <a:srgbClr val="000066"/>
                </a:solidFill>
                <a:latin typeface="Times New Roman" pitchFamily="18" charset="0"/>
                <a:ea typeface="楷体_GB2312" pitchFamily="49" charset="-122"/>
              </a:rPr>
              <a:t>就淘汰该页面，并把新页面插入这个位置，指针前移一个位置；</a:t>
            </a:r>
          </a:p>
          <a:p>
            <a:pPr marL="0" indent="0" algn="just" eaLnBrk="1" hangingPunct="1">
              <a:spcBef>
                <a:spcPct val="0"/>
              </a:spcBef>
              <a:buNone/>
            </a:pPr>
            <a:r>
              <a:rPr lang="zh-CN" altLang="en-US" sz="2400" b="1" dirty="0" smtClean="0">
                <a:solidFill>
                  <a:srgbClr val="000066"/>
                </a:solidFill>
                <a:latin typeface="Times New Roman" pitchFamily="18" charset="0"/>
                <a:ea typeface="楷体_GB2312" pitchFamily="49" charset="-122"/>
              </a:rPr>
              <a:t>     若</a:t>
            </a:r>
            <a:r>
              <a:rPr lang="en-US" altLang="zh-CN" sz="2400" b="1" dirty="0" smtClean="0">
                <a:solidFill>
                  <a:srgbClr val="000066"/>
                </a:solidFill>
                <a:latin typeface="Times New Roman" pitchFamily="18" charset="0"/>
                <a:ea typeface="楷体_GB2312" pitchFamily="49" charset="-122"/>
              </a:rPr>
              <a:t>A</a:t>
            </a:r>
            <a:r>
              <a:rPr lang="zh-CN" altLang="en-US" sz="2400" b="1" dirty="0" smtClean="0">
                <a:solidFill>
                  <a:srgbClr val="000066"/>
                </a:solidFill>
                <a:latin typeface="Times New Roman" pitchFamily="18" charset="0"/>
                <a:ea typeface="楷体_GB2312" pitchFamily="49" charset="-122"/>
              </a:rPr>
              <a:t>位是</a:t>
            </a:r>
            <a:r>
              <a:rPr lang="en-US" altLang="zh-CN" sz="2400" b="1" dirty="0" smtClean="0">
                <a:solidFill>
                  <a:srgbClr val="000066"/>
                </a:solidFill>
                <a:latin typeface="Times New Roman" pitchFamily="18" charset="0"/>
                <a:ea typeface="楷体_GB2312" pitchFamily="49" charset="-122"/>
              </a:rPr>
              <a:t>1</a:t>
            </a:r>
            <a:r>
              <a:rPr lang="zh-CN" altLang="en-US" sz="2400" b="1" dirty="0" smtClean="0">
                <a:solidFill>
                  <a:srgbClr val="000066"/>
                </a:solidFill>
                <a:latin typeface="Times New Roman" pitchFamily="18" charset="0"/>
                <a:ea typeface="楷体_GB2312" pitchFamily="49" charset="-122"/>
              </a:rPr>
              <a:t>，就清除</a:t>
            </a:r>
            <a:r>
              <a:rPr lang="en-US" altLang="zh-CN" sz="2400" b="1" dirty="0" smtClean="0">
                <a:solidFill>
                  <a:srgbClr val="000066"/>
                </a:solidFill>
                <a:latin typeface="Times New Roman" pitchFamily="18" charset="0"/>
                <a:ea typeface="楷体_GB2312" pitchFamily="49" charset="-122"/>
              </a:rPr>
              <a:t>A</a:t>
            </a:r>
            <a:r>
              <a:rPr lang="zh-CN" altLang="en-US" sz="2400" b="1" dirty="0" smtClean="0">
                <a:solidFill>
                  <a:srgbClr val="000066"/>
                </a:solidFill>
                <a:latin typeface="Times New Roman" pitchFamily="18" charset="0"/>
                <a:ea typeface="楷体_GB2312" pitchFamily="49" charset="-122"/>
              </a:rPr>
              <a:t>位，并把指针前移一个位置；重复这个过程，直到找到一个</a:t>
            </a:r>
            <a:r>
              <a:rPr lang="en-US" altLang="zh-CN" sz="2400" b="1" dirty="0" smtClean="0">
                <a:solidFill>
                  <a:srgbClr val="000066"/>
                </a:solidFill>
                <a:latin typeface="Times New Roman" pitchFamily="18" charset="0"/>
                <a:ea typeface="楷体_GB2312" pitchFamily="49" charset="-122"/>
              </a:rPr>
              <a:t>A</a:t>
            </a:r>
            <a:r>
              <a:rPr lang="zh-CN" altLang="en-US" sz="2400" b="1" dirty="0" smtClean="0">
                <a:solidFill>
                  <a:srgbClr val="000066"/>
                </a:solidFill>
                <a:latin typeface="Times New Roman" pitchFamily="18" charset="0"/>
                <a:ea typeface="楷体_GB2312" pitchFamily="49" charset="-122"/>
              </a:rPr>
              <a:t>位是</a:t>
            </a:r>
            <a:r>
              <a:rPr lang="en-US" altLang="zh-CN" sz="2400" b="1" dirty="0" smtClean="0">
                <a:solidFill>
                  <a:srgbClr val="000066"/>
                </a:solidFill>
                <a:latin typeface="Times New Roman" pitchFamily="18" charset="0"/>
                <a:ea typeface="楷体_GB2312" pitchFamily="49" charset="-122"/>
              </a:rPr>
              <a:t>0</a:t>
            </a:r>
            <a:r>
              <a:rPr lang="zh-CN" altLang="en-US" sz="2400" b="1" dirty="0" smtClean="0">
                <a:solidFill>
                  <a:srgbClr val="000066"/>
                </a:solidFill>
                <a:latin typeface="Times New Roman" pitchFamily="18" charset="0"/>
                <a:ea typeface="楷体_GB2312" pitchFamily="49" charset="-122"/>
              </a:rPr>
              <a:t>的页面为止。</a:t>
            </a:r>
          </a:p>
        </p:txBody>
      </p:sp>
      <p:sp>
        <p:nvSpPr>
          <p:cNvPr id="21" name="灯片编号占位符 5"/>
          <p:cNvSpPr>
            <a:spLocks noGrp="1"/>
          </p:cNvSpPr>
          <p:nvPr>
            <p:ph type="sldNum" sz="quarter" idx="12"/>
          </p:nvPr>
        </p:nvSpPr>
        <p:spPr/>
        <p:txBody>
          <a:bodyPr/>
          <a:lstStyle/>
          <a:p>
            <a:pPr>
              <a:defRPr/>
            </a:pPr>
            <a:fld id="{786E1D1F-E3B3-4E88-B5E6-E218F3367883}" type="slidenum">
              <a:rPr lang="en-US" altLang="zh-CN"/>
              <a:pPr>
                <a:defRPr/>
              </a:pPr>
              <a:t>24</a:t>
            </a:fld>
            <a:endParaRPr lang="en-US" altLang="zh-CN"/>
          </a:p>
        </p:txBody>
      </p:sp>
      <p:sp>
        <p:nvSpPr>
          <p:cNvPr id="382979" name="Text Box 3"/>
          <p:cNvSpPr txBox="1">
            <a:spLocks noChangeArrowheads="1"/>
          </p:cNvSpPr>
          <p:nvPr/>
        </p:nvSpPr>
        <p:spPr bwMode="auto">
          <a:xfrm>
            <a:off x="371004" y="1031875"/>
            <a:ext cx="7086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buClr>
                <a:srgbClr val="FF3300"/>
              </a:buClr>
              <a:buSzPct val="60000"/>
              <a:buFont typeface="Wingdings" pitchFamily="2" charset="2"/>
              <a:buNone/>
            </a:pPr>
            <a:endParaRPr lang="en-US" altLang="zh-CN" b="1" dirty="0">
              <a:solidFill>
                <a:srgbClr val="000000"/>
              </a:solidFill>
              <a:ea typeface="楷体_GB2312" pitchFamily="49" charset="-122"/>
            </a:endParaRPr>
          </a:p>
          <a:p>
            <a:pPr eaLnBrk="1" fontAlgn="base" hangingPunct="1">
              <a:spcBef>
                <a:spcPct val="0"/>
              </a:spcBef>
              <a:spcAft>
                <a:spcPct val="0"/>
              </a:spcAft>
              <a:buClr>
                <a:srgbClr val="FF3300"/>
              </a:buClr>
              <a:buSzPct val="60000"/>
              <a:buFont typeface="Wingdings" pitchFamily="2" charset="2"/>
              <a:buNone/>
            </a:pPr>
            <a:r>
              <a:rPr lang="zh-CN" altLang="en-US" b="1" dirty="0">
                <a:solidFill>
                  <a:srgbClr val="000000"/>
                </a:solidFill>
                <a:ea typeface="楷体_GB2312" pitchFamily="49" charset="-122"/>
              </a:rPr>
              <a:t>需为每页设置一个</a:t>
            </a:r>
            <a:r>
              <a:rPr lang="zh-CN" altLang="en-US" b="1" dirty="0">
                <a:solidFill>
                  <a:srgbClr val="0000FF"/>
                </a:solidFill>
                <a:ea typeface="黑体" pitchFamily="2" charset="-122"/>
              </a:rPr>
              <a:t>访问位</a:t>
            </a:r>
            <a:r>
              <a:rPr lang="en-US" altLang="zh-CN" b="1" dirty="0">
                <a:solidFill>
                  <a:srgbClr val="0000FF"/>
                </a:solidFill>
                <a:ea typeface="黑体" pitchFamily="2" charset="-122"/>
              </a:rPr>
              <a:t>A</a:t>
            </a:r>
            <a:r>
              <a:rPr lang="zh-CN" altLang="en-US" b="1" dirty="0">
                <a:solidFill>
                  <a:srgbClr val="000000"/>
                </a:solidFill>
                <a:ea typeface="楷体_GB2312" pitchFamily="49" charset="-122"/>
              </a:rPr>
              <a:t>。</a:t>
            </a:r>
          </a:p>
        </p:txBody>
      </p:sp>
      <p:sp>
        <p:nvSpPr>
          <p:cNvPr id="382980" name="Text Box 4"/>
          <p:cNvSpPr txBox="1">
            <a:spLocks noChangeArrowheads="1"/>
          </p:cNvSpPr>
          <p:nvPr/>
        </p:nvSpPr>
        <p:spPr bwMode="auto">
          <a:xfrm>
            <a:off x="416490" y="2089150"/>
            <a:ext cx="48133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buClr>
                <a:srgbClr val="FF3300"/>
              </a:buClr>
              <a:buSzPct val="60000"/>
              <a:buFont typeface="Wingdings" pitchFamily="2" charset="2"/>
              <a:buNone/>
            </a:pPr>
            <a:r>
              <a:rPr lang="zh-CN" altLang="en-US" b="1" dirty="0">
                <a:solidFill>
                  <a:srgbClr val="000000"/>
                </a:solidFill>
                <a:latin typeface="Times New Roman" pitchFamily="18" charset="0"/>
                <a:ea typeface="黑体" pitchFamily="2" charset="-122"/>
              </a:rPr>
              <a:t>在内存中的页面链接成一个循环队列，有一个指针指向最老的页面。如</a:t>
            </a:r>
            <a:r>
              <a:rPr lang="zh-CN" altLang="en-US" b="1" dirty="0" smtClean="0">
                <a:solidFill>
                  <a:srgbClr val="000000"/>
                </a:solidFill>
                <a:latin typeface="Times New Roman" pitchFamily="18" charset="0"/>
                <a:ea typeface="黑体" pitchFamily="2" charset="-122"/>
              </a:rPr>
              <a:t>图所</a:t>
            </a:r>
            <a:r>
              <a:rPr lang="zh-CN" altLang="en-US" b="1" dirty="0">
                <a:solidFill>
                  <a:srgbClr val="000000"/>
                </a:solidFill>
                <a:latin typeface="Times New Roman" pitchFamily="18" charset="0"/>
                <a:ea typeface="黑体" pitchFamily="2" charset="-122"/>
              </a:rPr>
              <a:t>示。</a:t>
            </a:r>
          </a:p>
        </p:txBody>
      </p:sp>
      <p:grpSp>
        <p:nvGrpSpPr>
          <p:cNvPr id="382981" name="Group 5"/>
          <p:cNvGrpSpPr>
            <a:grpSpLocks/>
          </p:cNvGrpSpPr>
          <p:nvPr/>
        </p:nvGrpSpPr>
        <p:grpSpPr bwMode="auto">
          <a:xfrm>
            <a:off x="5397500" y="1257300"/>
            <a:ext cx="3441700" cy="3571875"/>
            <a:chOff x="3400" y="792"/>
            <a:chExt cx="2168" cy="2250"/>
          </a:xfrm>
        </p:grpSpPr>
        <p:sp>
          <p:nvSpPr>
            <p:cNvPr id="282632" name="Rectangle 6"/>
            <p:cNvSpPr>
              <a:spLocks noChangeArrowheads="1"/>
            </p:cNvSpPr>
            <p:nvPr/>
          </p:nvSpPr>
          <p:spPr bwMode="auto">
            <a:xfrm>
              <a:off x="4288" y="792"/>
              <a:ext cx="248" cy="208"/>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algn="ctr" fontAlgn="base">
                <a:spcBef>
                  <a:spcPct val="50000"/>
                </a:spcBef>
                <a:spcAft>
                  <a:spcPct val="0"/>
                </a:spcAft>
                <a:buClr>
                  <a:srgbClr val="FF3300"/>
                </a:buClr>
                <a:buSzPct val="60000"/>
                <a:buFont typeface="Wingdings" pitchFamily="2" charset="2"/>
                <a:buNone/>
              </a:pPr>
              <a:r>
                <a:rPr kumimoji="1" lang="en-US" altLang="zh-CN" b="1">
                  <a:solidFill>
                    <a:srgbClr val="000000"/>
                  </a:solidFill>
                </a:rPr>
                <a:t>A</a:t>
              </a:r>
            </a:p>
          </p:txBody>
        </p:sp>
        <p:sp>
          <p:nvSpPr>
            <p:cNvPr id="282633" name="Rectangle 7"/>
            <p:cNvSpPr>
              <a:spLocks noChangeArrowheads="1"/>
            </p:cNvSpPr>
            <p:nvPr/>
          </p:nvSpPr>
          <p:spPr bwMode="auto">
            <a:xfrm>
              <a:off x="4752" y="944"/>
              <a:ext cx="248" cy="208"/>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algn="ctr" fontAlgn="base">
                <a:spcBef>
                  <a:spcPct val="50000"/>
                </a:spcBef>
                <a:spcAft>
                  <a:spcPct val="0"/>
                </a:spcAft>
                <a:buClr>
                  <a:srgbClr val="FF3300"/>
                </a:buClr>
                <a:buSzPct val="60000"/>
                <a:buFont typeface="Wingdings" pitchFamily="2" charset="2"/>
                <a:buNone/>
              </a:pPr>
              <a:r>
                <a:rPr kumimoji="1" lang="en-US" altLang="zh-CN" b="1">
                  <a:solidFill>
                    <a:srgbClr val="000000"/>
                  </a:solidFill>
                </a:rPr>
                <a:t>B</a:t>
              </a:r>
            </a:p>
          </p:txBody>
        </p:sp>
        <p:sp>
          <p:nvSpPr>
            <p:cNvPr id="282634" name="Rectangle 8"/>
            <p:cNvSpPr>
              <a:spLocks noChangeArrowheads="1"/>
            </p:cNvSpPr>
            <p:nvPr/>
          </p:nvSpPr>
          <p:spPr bwMode="auto">
            <a:xfrm>
              <a:off x="5016" y="1240"/>
              <a:ext cx="248" cy="208"/>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algn="ctr" fontAlgn="base">
                <a:spcBef>
                  <a:spcPct val="50000"/>
                </a:spcBef>
                <a:spcAft>
                  <a:spcPct val="0"/>
                </a:spcAft>
                <a:buClr>
                  <a:srgbClr val="FF3300"/>
                </a:buClr>
                <a:buSzPct val="60000"/>
                <a:buFont typeface="Wingdings" pitchFamily="2" charset="2"/>
                <a:buNone/>
              </a:pPr>
              <a:r>
                <a:rPr kumimoji="1" lang="en-US" altLang="zh-CN" b="1">
                  <a:solidFill>
                    <a:srgbClr val="000000"/>
                  </a:solidFill>
                </a:rPr>
                <a:t>C</a:t>
              </a:r>
            </a:p>
          </p:txBody>
        </p:sp>
        <p:sp>
          <p:nvSpPr>
            <p:cNvPr id="282635" name="Rectangle 9"/>
            <p:cNvSpPr>
              <a:spLocks noChangeArrowheads="1"/>
            </p:cNvSpPr>
            <p:nvPr/>
          </p:nvSpPr>
          <p:spPr bwMode="auto">
            <a:xfrm>
              <a:off x="5104" y="1608"/>
              <a:ext cx="248" cy="208"/>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algn="ctr" fontAlgn="base">
                <a:spcBef>
                  <a:spcPct val="50000"/>
                </a:spcBef>
                <a:spcAft>
                  <a:spcPct val="0"/>
                </a:spcAft>
                <a:buClr>
                  <a:srgbClr val="FF3300"/>
                </a:buClr>
                <a:buSzPct val="60000"/>
                <a:buFont typeface="Wingdings" pitchFamily="2" charset="2"/>
                <a:buNone/>
              </a:pPr>
              <a:r>
                <a:rPr kumimoji="1" lang="en-US" altLang="zh-CN" b="1">
                  <a:solidFill>
                    <a:srgbClr val="000000"/>
                  </a:solidFill>
                </a:rPr>
                <a:t>D</a:t>
              </a:r>
            </a:p>
          </p:txBody>
        </p:sp>
        <p:sp>
          <p:nvSpPr>
            <p:cNvPr id="282636" name="Rectangle 10"/>
            <p:cNvSpPr>
              <a:spLocks noChangeArrowheads="1"/>
            </p:cNvSpPr>
            <p:nvPr/>
          </p:nvSpPr>
          <p:spPr bwMode="auto">
            <a:xfrm>
              <a:off x="5048" y="1968"/>
              <a:ext cx="248" cy="208"/>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algn="ctr" fontAlgn="base">
                <a:spcBef>
                  <a:spcPct val="50000"/>
                </a:spcBef>
                <a:spcAft>
                  <a:spcPct val="0"/>
                </a:spcAft>
                <a:buClr>
                  <a:srgbClr val="FF3300"/>
                </a:buClr>
                <a:buSzPct val="60000"/>
                <a:buFont typeface="Wingdings" pitchFamily="2" charset="2"/>
                <a:buNone/>
              </a:pPr>
              <a:r>
                <a:rPr kumimoji="1" lang="en-US" altLang="zh-CN" b="1">
                  <a:solidFill>
                    <a:srgbClr val="000000"/>
                  </a:solidFill>
                </a:rPr>
                <a:t>E</a:t>
              </a:r>
            </a:p>
          </p:txBody>
        </p:sp>
        <p:sp>
          <p:nvSpPr>
            <p:cNvPr id="282637" name="Rectangle 11"/>
            <p:cNvSpPr>
              <a:spLocks noChangeArrowheads="1"/>
            </p:cNvSpPr>
            <p:nvPr/>
          </p:nvSpPr>
          <p:spPr bwMode="auto">
            <a:xfrm>
              <a:off x="4768" y="2320"/>
              <a:ext cx="248" cy="208"/>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algn="ctr" fontAlgn="base">
                <a:spcBef>
                  <a:spcPct val="50000"/>
                </a:spcBef>
                <a:spcAft>
                  <a:spcPct val="0"/>
                </a:spcAft>
                <a:buClr>
                  <a:srgbClr val="FF3300"/>
                </a:buClr>
                <a:buSzPct val="60000"/>
                <a:buFont typeface="Wingdings" pitchFamily="2" charset="2"/>
                <a:buNone/>
              </a:pPr>
              <a:r>
                <a:rPr kumimoji="1" lang="en-US" altLang="zh-CN" b="1">
                  <a:solidFill>
                    <a:srgbClr val="000000"/>
                  </a:solidFill>
                </a:rPr>
                <a:t>F</a:t>
              </a:r>
            </a:p>
          </p:txBody>
        </p:sp>
        <p:sp>
          <p:nvSpPr>
            <p:cNvPr id="282638" name="Rectangle 12"/>
            <p:cNvSpPr>
              <a:spLocks noChangeArrowheads="1"/>
            </p:cNvSpPr>
            <p:nvPr/>
          </p:nvSpPr>
          <p:spPr bwMode="auto">
            <a:xfrm>
              <a:off x="4256" y="2488"/>
              <a:ext cx="248" cy="208"/>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algn="ctr" fontAlgn="base">
                <a:spcBef>
                  <a:spcPct val="50000"/>
                </a:spcBef>
                <a:spcAft>
                  <a:spcPct val="0"/>
                </a:spcAft>
                <a:buClr>
                  <a:srgbClr val="FF3300"/>
                </a:buClr>
                <a:buSzPct val="60000"/>
                <a:buFont typeface="Wingdings" pitchFamily="2" charset="2"/>
                <a:buNone/>
              </a:pPr>
              <a:r>
                <a:rPr kumimoji="1" lang="en-US" altLang="zh-CN" b="1">
                  <a:solidFill>
                    <a:srgbClr val="000000"/>
                  </a:solidFill>
                </a:rPr>
                <a:t>G</a:t>
              </a:r>
            </a:p>
          </p:txBody>
        </p:sp>
        <p:sp>
          <p:nvSpPr>
            <p:cNvPr id="282639" name="Rectangle 13"/>
            <p:cNvSpPr>
              <a:spLocks noChangeArrowheads="1"/>
            </p:cNvSpPr>
            <p:nvPr/>
          </p:nvSpPr>
          <p:spPr bwMode="auto">
            <a:xfrm>
              <a:off x="3760" y="2320"/>
              <a:ext cx="248" cy="208"/>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algn="ctr" fontAlgn="base">
                <a:spcBef>
                  <a:spcPct val="50000"/>
                </a:spcBef>
                <a:spcAft>
                  <a:spcPct val="0"/>
                </a:spcAft>
                <a:buClr>
                  <a:srgbClr val="FF3300"/>
                </a:buClr>
                <a:buSzPct val="60000"/>
                <a:buFont typeface="Wingdings" pitchFamily="2" charset="2"/>
                <a:buNone/>
              </a:pPr>
              <a:r>
                <a:rPr kumimoji="1" lang="en-US" altLang="zh-CN" b="1">
                  <a:solidFill>
                    <a:srgbClr val="000000"/>
                  </a:solidFill>
                </a:rPr>
                <a:t>H</a:t>
              </a:r>
            </a:p>
          </p:txBody>
        </p:sp>
        <p:sp>
          <p:nvSpPr>
            <p:cNvPr id="282640" name="Rectangle 14"/>
            <p:cNvSpPr>
              <a:spLocks noChangeArrowheads="1"/>
            </p:cNvSpPr>
            <p:nvPr/>
          </p:nvSpPr>
          <p:spPr bwMode="auto">
            <a:xfrm>
              <a:off x="3480" y="1960"/>
              <a:ext cx="248" cy="208"/>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algn="ctr" fontAlgn="base">
                <a:spcBef>
                  <a:spcPct val="50000"/>
                </a:spcBef>
                <a:spcAft>
                  <a:spcPct val="0"/>
                </a:spcAft>
                <a:buClr>
                  <a:srgbClr val="FF3300"/>
                </a:buClr>
                <a:buSzPct val="60000"/>
                <a:buFont typeface="Wingdings" pitchFamily="2" charset="2"/>
                <a:buNone/>
              </a:pPr>
              <a:r>
                <a:rPr kumimoji="1" lang="en-US" altLang="zh-CN" b="1">
                  <a:solidFill>
                    <a:srgbClr val="000000"/>
                  </a:solidFill>
                </a:rPr>
                <a:t>I</a:t>
              </a:r>
            </a:p>
          </p:txBody>
        </p:sp>
        <p:sp>
          <p:nvSpPr>
            <p:cNvPr id="282641" name="Rectangle 15"/>
            <p:cNvSpPr>
              <a:spLocks noChangeArrowheads="1"/>
            </p:cNvSpPr>
            <p:nvPr/>
          </p:nvSpPr>
          <p:spPr bwMode="auto">
            <a:xfrm>
              <a:off x="3400" y="1560"/>
              <a:ext cx="248" cy="208"/>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algn="ctr" fontAlgn="base">
                <a:spcBef>
                  <a:spcPct val="50000"/>
                </a:spcBef>
                <a:spcAft>
                  <a:spcPct val="0"/>
                </a:spcAft>
                <a:buClr>
                  <a:srgbClr val="FF3300"/>
                </a:buClr>
                <a:buSzPct val="60000"/>
                <a:buFont typeface="Wingdings" pitchFamily="2" charset="2"/>
                <a:buNone/>
              </a:pPr>
              <a:r>
                <a:rPr kumimoji="1" lang="en-US" altLang="zh-CN" b="1">
                  <a:solidFill>
                    <a:srgbClr val="000000"/>
                  </a:solidFill>
                </a:rPr>
                <a:t>J</a:t>
              </a:r>
            </a:p>
          </p:txBody>
        </p:sp>
        <p:sp>
          <p:nvSpPr>
            <p:cNvPr id="282642" name="Rectangle 16"/>
            <p:cNvSpPr>
              <a:spLocks noChangeArrowheads="1"/>
            </p:cNvSpPr>
            <p:nvPr/>
          </p:nvSpPr>
          <p:spPr bwMode="auto">
            <a:xfrm>
              <a:off x="3480" y="1216"/>
              <a:ext cx="248" cy="208"/>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algn="ctr" fontAlgn="base">
                <a:spcBef>
                  <a:spcPct val="50000"/>
                </a:spcBef>
                <a:spcAft>
                  <a:spcPct val="0"/>
                </a:spcAft>
                <a:buClr>
                  <a:srgbClr val="FF3300"/>
                </a:buClr>
                <a:buSzPct val="60000"/>
                <a:buFont typeface="Wingdings" pitchFamily="2" charset="2"/>
                <a:buNone/>
              </a:pPr>
              <a:r>
                <a:rPr kumimoji="1" lang="en-US" altLang="zh-CN" b="1">
                  <a:solidFill>
                    <a:srgbClr val="000000"/>
                  </a:solidFill>
                </a:rPr>
                <a:t>K</a:t>
              </a:r>
            </a:p>
          </p:txBody>
        </p:sp>
        <p:sp>
          <p:nvSpPr>
            <p:cNvPr id="282643" name="Rectangle 17"/>
            <p:cNvSpPr>
              <a:spLocks noChangeArrowheads="1"/>
            </p:cNvSpPr>
            <p:nvPr/>
          </p:nvSpPr>
          <p:spPr bwMode="auto">
            <a:xfrm>
              <a:off x="3816" y="896"/>
              <a:ext cx="248" cy="208"/>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algn="ctr" fontAlgn="base">
                <a:spcBef>
                  <a:spcPct val="50000"/>
                </a:spcBef>
                <a:spcAft>
                  <a:spcPct val="0"/>
                </a:spcAft>
                <a:buClr>
                  <a:srgbClr val="FF3300"/>
                </a:buClr>
                <a:buSzPct val="60000"/>
                <a:buFont typeface="Wingdings" pitchFamily="2" charset="2"/>
                <a:buNone/>
              </a:pPr>
              <a:r>
                <a:rPr kumimoji="1" lang="en-US" altLang="zh-CN" b="1">
                  <a:solidFill>
                    <a:srgbClr val="000000"/>
                  </a:solidFill>
                </a:rPr>
                <a:t>H</a:t>
              </a:r>
            </a:p>
          </p:txBody>
        </p:sp>
        <p:sp>
          <p:nvSpPr>
            <p:cNvPr id="282644" name="Line 18"/>
            <p:cNvSpPr>
              <a:spLocks noChangeShapeType="1"/>
            </p:cNvSpPr>
            <p:nvPr/>
          </p:nvSpPr>
          <p:spPr bwMode="auto">
            <a:xfrm flipV="1">
              <a:off x="4392" y="1168"/>
              <a:ext cx="400" cy="576"/>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82645" name="Text Box 19"/>
            <p:cNvSpPr txBox="1">
              <a:spLocks noChangeArrowheads="1"/>
            </p:cNvSpPr>
            <p:nvPr/>
          </p:nvSpPr>
          <p:spPr bwMode="auto">
            <a:xfrm>
              <a:off x="3400" y="2792"/>
              <a:ext cx="216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rIns="180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en-US" altLang="zh-CN" sz="2000" b="1">
                  <a:solidFill>
                    <a:srgbClr val="0000FF"/>
                  </a:solidFill>
                </a:rPr>
                <a:t> </a:t>
              </a:r>
              <a:r>
                <a:rPr lang="zh-CN" altLang="en-US" sz="2000" b="1">
                  <a:solidFill>
                    <a:srgbClr val="0000FF"/>
                  </a:solidFill>
                </a:rPr>
                <a:t>时钟页面置换算法</a:t>
              </a:r>
            </a:p>
          </p:txBody>
        </p:sp>
      </p:grpSp>
    </p:spTree>
    <p:extLst>
      <p:ext uri="{BB962C8B-B14F-4D97-AF65-F5344CB8AC3E}">
        <p14:creationId xmlns:p14="http://schemas.microsoft.com/office/powerpoint/2010/main" val="15576331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82979"/>
                                        </p:tgtEl>
                                        <p:attrNameLst>
                                          <p:attrName>style.visibility</p:attrName>
                                        </p:attrNameLst>
                                      </p:cBhvr>
                                      <p:to>
                                        <p:strVal val="visible"/>
                                      </p:to>
                                    </p:set>
                                    <p:animEffect transition="in" filter="wipe(up)">
                                      <p:cBhvr>
                                        <p:cTn id="7" dur="500"/>
                                        <p:tgtEl>
                                          <p:spTgt spid="382979"/>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82980"/>
                                        </p:tgtEl>
                                        <p:attrNameLst>
                                          <p:attrName>style.visibility</p:attrName>
                                        </p:attrNameLst>
                                      </p:cBhvr>
                                      <p:to>
                                        <p:strVal val="visible"/>
                                      </p:to>
                                    </p:set>
                                    <p:animEffect transition="in" filter="dissolve">
                                      <p:cBhvr>
                                        <p:cTn id="11" dur="500"/>
                                        <p:tgtEl>
                                          <p:spTgt spid="382980"/>
                                        </p:tgtEl>
                                      </p:cBhvr>
                                    </p:animEffect>
                                  </p:childTnLst>
                                </p:cTn>
                              </p:par>
                            </p:childTnLst>
                          </p:cTn>
                        </p:par>
                        <p:par>
                          <p:cTn id="12" fill="hold" nodeType="afterGroup">
                            <p:stCondLst>
                              <p:cond delay="1000"/>
                            </p:stCondLst>
                            <p:childTnLst>
                              <p:par>
                                <p:cTn id="13" presetID="2" presetClass="entr" presetSubtype="2" fill="hold" nodeType="afterEffect">
                                  <p:stCondLst>
                                    <p:cond delay="0"/>
                                  </p:stCondLst>
                                  <p:childTnLst>
                                    <p:set>
                                      <p:cBhvr>
                                        <p:cTn id="14" dur="1" fill="hold">
                                          <p:stCondLst>
                                            <p:cond delay="0"/>
                                          </p:stCondLst>
                                        </p:cTn>
                                        <p:tgtEl>
                                          <p:spTgt spid="382981"/>
                                        </p:tgtEl>
                                        <p:attrNameLst>
                                          <p:attrName>style.visibility</p:attrName>
                                        </p:attrNameLst>
                                      </p:cBhvr>
                                      <p:to>
                                        <p:strVal val="visible"/>
                                      </p:to>
                                    </p:set>
                                    <p:anim calcmode="lin" valueType="num">
                                      <p:cBhvr additive="base">
                                        <p:cTn id="15" dur="500" fill="hold"/>
                                        <p:tgtEl>
                                          <p:spTgt spid="382981"/>
                                        </p:tgtEl>
                                        <p:attrNameLst>
                                          <p:attrName>ppt_x</p:attrName>
                                        </p:attrNameLst>
                                      </p:cBhvr>
                                      <p:tavLst>
                                        <p:tav tm="0">
                                          <p:val>
                                            <p:strVal val="1+#ppt_w/2"/>
                                          </p:val>
                                        </p:tav>
                                        <p:tav tm="100000">
                                          <p:val>
                                            <p:strVal val="#ppt_x"/>
                                          </p:val>
                                        </p:tav>
                                      </p:tavLst>
                                    </p:anim>
                                    <p:anim calcmode="lin" valueType="num">
                                      <p:cBhvr additive="base">
                                        <p:cTn id="16" dur="500" fill="hold"/>
                                        <p:tgtEl>
                                          <p:spTgt spid="382981"/>
                                        </p:tgtEl>
                                        <p:attrNameLst>
                                          <p:attrName>ppt_y</p:attrName>
                                        </p:attrNameLst>
                                      </p:cBhvr>
                                      <p:tavLst>
                                        <p:tav tm="0">
                                          <p:val>
                                            <p:strVal val="#ppt_y"/>
                                          </p:val>
                                        </p:tav>
                                        <p:tav tm="100000">
                                          <p:val>
                                            <p:strVal val="#ppt_y"/>
                                          </p:val>
                                        </p:tav>
                                      </p:tavLst>
                                    </p:anim>
                                  </p:childTnLst>
                                </p:cTn>
                              </p:par>
                            </p:childTnLst>
                          </p:cTn>
                        </p:par>
                        <p:par>
                          <p:cTn id="17" fill="hold" nodeType="afterGroup">
                            <p:stCondLst>
                              <p:cond delay="1500"/>
                            </p:stCondLst>
                            <p:childTnLst>
                              <p:par>
                                <p:cTn id="18" presetID="22" presetClass="entr" presetSubtype="1" fill="hold" grpId="0" nodeType="afterEffect">
                                  <p:stCondLst>
                                    <p:cond delay="0"/>
                                  </p:stCondLst>
                                  <p:childTnLst>
                                    <p:set>
                                      <p:cBhvr>
                                        <p:cTn id="19" dur="1" fill="hold">
                                          <p:stCondLst>
                                            <p:cond delay="0"/>
                                          </p:stCondLst>
                                        </p:cTn>
                                        <p:tgtEl>
                                          <p:spTgt spid="382996">
                                            <p:txEl>
                                              <p:pRg st="0" end="0"/>
                                            </p:txEl>
                                          </p:spTgt>
                                        </p:tgtEl>
                                        <p:attrNameLst>
                                          <p:attrName>style.visibility</p:attrName>
                                        </p:attrNameLst>
                                      </p:cBhvr>
                                      <p:to>
                                        <p:strVal val="visible"/>
                                      </p:to>
                                    </p:set>
                                    <p:animEffect transition="in" filter="wipe(up)">
                                      <p:cBhvr>
                                        <p:cTn id="20" dur="500"/>
                                        <p:tgtEl>
                                          <p:spTgt spid="382996">
                                            <p:txEl>
                                              <p:pRg st="0" end="0"/>
                                            </p:txEl>
                                          </p:spTgt>
                                        </p:tgtEl>
                                      </p:cBhvr>
                                    </p:animEffect>
                                  </p:childTnLst>
                                </p:cTn>
                              </p:par>
                            </p:childTnLst>
                          </p:cTn>
                        </p:par>
                        <p:par>
                          <p:cTn id="21" fill="hold" nodeType="afterGroup">
                            <p:stCondLst>
                              <p:cond delay="2000"/>
                            </p:stCondLst>
                            <p:childTnLst>
                              <p:par>
                                <p:cTn id="22" presetID="22" presetClass="entr" presetSubtype="1" fill="hold" grpId="0" nodeType="afterEffect">
                                  <p:stCondLst>
                                    <p:cond delay="0"/>
                                  </p:stCondLst>
                                  <p:childTnLst>
                                    <p:set>
                                      <p:cBhvr>
                                        <p:cTn id="23" dur="1" fill="hold">
                                          <p:stCondLst>
                                            <p:cond delay="0"/>
                                          </p:stCondLst>
                                        </p:cTn>
                                        <p:tgtEl>
                                          <p:spTgt spid="382996">
                                            <p:txEl>
                                              <p:pRg st="1" end="1"/>
                                            </p:txEl>
                                          </p:spTgt>
                                        </p:tgtEl>
                                        <p:attrNameLst>
                                          <p:attrName>style.visibility</p:attrName>
                                        </p:attrNameLst>
                                      </p:cBhvr>
                                      <p:to>
                                        <p:strVal val="visible"/>
                                      </p:to>
                                    </p:set>
                                    <p:animEffect transition="in" filter="wipe(up)">
                                      <p:cBhvr>
                                        <p:cTn id="24" dur="500"/>
                                        <p:tgtEl>
                                          <p:spTgt spid="38299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996" grpId="0" build="p" autoUpdateAnimBg="0"/>
      <p:bldP spid="382979" grpId="0" autoUpdateAnimBg="0"/>
      <p:bldP spid="382980"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1" name="Rectangle 2"/>
          <p:cNvSpPr>
            <a:spLocks noGrp="1" noChangeArrowheads="1"/>
          </p:cNvSpPr>
          <p:nvPr>
            <p:ph type="title"/>
          </p:nvPr>
        </p:nvSpPr>
        <p:spPr>
          <a:xfrm>
            <a:off x="381000" y="50800"/>
            <a:ext cx="8534400" cy="808038"/>
          </a:xfrm>
        </p:spPr>
        <p:txBody>
          <a:bodyPr/>
          <a:lstStyle/>
          <a:p>
            <a:pPr eaLnBrk="1" hangingPunct="1"/>
            <a:r>
              <a:rPr lang="en-US" altLang="zh-CN" smtClean="0"/>
              <a:t>Clock</a:t>
            </a:r>
            <a:r>
              <a:rPr lang="zh-CN" altLang="en-US" smtClean="0"/>
              <a:t>置换算法举例</a:t>
            </a:r>
          </a:p>
        </p:txBody>
      </p:sp>
      <p:sp>
        <p:nvSpPr>
          <p:cNvPr id="100" name="灯片编号占位符 5"/>
          <p:cNvSpPr>
            <a:spLocks noGrp="1"/>
          </p:cNvSpPr>
          <p:nvPr>
            <p:ph type="sldNum" sz="quarter" idx="12"/>
          </p:nvPr>
        </p:nvSpPr>
        <p:spPr/>
        <p:txBody>
          <a:bodyPr/>
          <a:lstStyle/>
          <a:p>
            <a:pPr>
              <a:defRPr/>
            </a:pPr>
            <a:fld id="{1897E550-EE28-44CF-B028-EC833C117BB8}" type="slidenum">
              <a:rPr lang="en-US" altLang="zh-CN"/>
              <a:pPr>
                <a:defRPr/>
              </a:pPr>
              <a:t>25</a:t>
            </a:fld>
            <a:endParaRPr lang="en-US" altLang="zh-CN"/>
          </a:p>
        </p:txBody>
      </p:sp>
      <p:grpSp>
        <p:nvGrpSpPr>
          <p:cNvPr id="384003" name="Group 3"/>
          <p:cNvGrpSpPr>
            <a:grpSpLocks/>
          </p:cNvGrpSpPr>
          <p:nvPr/>
        </p:nvGrpSpPr>
        <p:grpSpPr bwMode="auto">
          <a:xfrm>
            <a:off x="482600" y="2971800"/>
            <a:ext cx="7861300" cy="2251075"/>
            <a:chOff x="304" y="1072"/>
            <a:chExt cx="4952" cy="1418"/>
          </a:xfrm>
        </p:grpSpPr>
        <p:sp>
          <p:nvSpPr>
            <p:cNvPr id="283659" name="Text Box 4"/>
            <p:cNvSpPr txBox="1">
              <a:spLocks noChangeArrowheads="1"/>
            </p:cNvSpPr>
            <p:nvPr/>
          </p:nvSpPr>
          <p:spPr bwMode="auto">
            <a:xfrm>
              <a:off x="312" y="1072"/>
              <a:ext cx="49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FF3300"/>
                </a:buClr>
                <a:buSzPct val="60000"/>
                <a:buFont typeface="Wingdings" pitchFamily="2" charset="2"/>
                <a:buNone/>
              </a:pPr>
              <a:r>
                <a:rPr lang="zh-CN" altLang="en-US" sz="1800" b="1">
                  <a:solidFill>
                    <a:srgbClr val="000000"/>
                  </a:solidFill>
                </a:rPr>
                <a:t>引用串  </a:t>
              </a:r>
              <a:r>
                <a:rPr lang="en-US" altLang="zh-CN" sz="1800" b="1">
                  <a:solidFill>
                    <a:srgbClr val="000000"/>
                  </a:solidFill>
                </a:rPr>
                <a:t>7   0   1   2   0   3   0   4   2   3   0   3   2   1   2   0   1   7   0   1</a:t>
              </a:r>
            </a:p>
          </p:txBody>
        </p:sp>
        <p:sp>
          <p:nvSpPr>
            <p:cNvPr id="283660" name="Rectangle 5"/>
            <p:cNvSpPr>
              <a:spLocks noChangeArrowheads="1"/>
            </p:cNvSpPr>
            <p:nvPr/>
          </p:nvSpPr>
          <p:spPr bwMode="auto">
            <a:xfrm>
              <a:off x="4942" y="1756"/>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1*</a:t>
              </a:r>
            </a:p>
          </p:txBody>
        </p:sp>
        <p:sp>
          <p:nvSpPr>
            <p:cNvPr id="283661" name="Rectangle 6"/>
            <p:cNvSpPr>
              <a:spLocks noChangeArrowheads="1"/>
            </p:cNvSpPr>
            <p:nvPr/>
          </p:nvSpPr>
          <p:spPr bwMode="auto">
            <a:xfrm>
              <a:off x="4725" y="1756"/>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FF"/>
                  </a:solidFill>
                </a:rPr>
                <a:t>2</a:t>
              </a:r>
            </a:p>
          </p:txBody>
        </p:sp>
        <p:sp>
          <p:nvSpPr>
            <p:cNvPr id="283662" name="Rectangle 7"/>
            <p:cNvSpPr>
              <a:spLocks noChangeArrowheads="1"/>
            </p:cNvSpPr>
            <p:nvPr/>
          </p:nvSpPr>
          <p:spPr bwMode="auto">
            <a:xfrm>
              <a:off x="4507" y="1756"/>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FF"/>
                  </a:solidFill>
                </a:rPr>
                <a:t>2</a:t>
              </a:r>
            </a:p>
          </p:txBody>
        </p:sp>
        <p:sp>
          <p:nvSpPr>
            <p:cNvPr id="283663" name="Rectangle 8"/>
            <p:cNvSpPr>
              <a:spLocks noChangeArrowheads="1"/>
            </p:cNvSpPr>
            <p:nvPr/>
          </p:nvSpPr>
          <p:spPr bwMode="auto">
            <a:xfrm>
              <a:off x="4290" y="1756"/>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2*</a:t>
              </a:r>
            </a:p>
          </p:txBody>
        </p:sp>
        <p:sp>
          <p:nvSpPr>
            <p:cNvPr id="283664" name="Rectangle 9"/>
            <p:cNvSpPr>
              <a:spLocks noChangeArrowheads="1"/>
            </p:cNvSpPr>
            <p:nvPr/>
          </p:nvSpPr>
          <p:spPr bwMode="auto">
            <a:xfrm>
              <a:off x="4072" y="1756"/>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2*</a:t>
              </a:r>
            </a:p>
          </p:txBody>
        </p:sp>
        <p:sp>
          <p:nvSpPr>
            <p:cNvPr id="283665" name="Rectangle 10"/>
            <p:cNvSpPr>
              <a:spLocks noChangeArrowheads="1"/>
            </p:cNvSpPr>
            <p:nvPr/>
          </p:nvSpPr>
          <p:spPr bwMode="auto">
            <a:xfrm>
              <a:off x="3854" y="1756"/>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2*</a:t>
              </a:r>
            </a:p>
          </p:txBody>
        </p:sp>
        <p:sp>
          <p:nvSpPr>
            <p:cNvPr id="283666" name="Rectangle 11"/>
            <p:cNvSpPr>
              <a:spLocks noChangeArrowheads="1"/>
            </p:cNvSpPr>
            <p:nvPr/>
          </p:nvSpPr>
          <p:spPr bwMode="auto">
            <a:xfrm>
              <a:off x="3637" y="1756"/>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FF"/>
                  </a:solidFill>
                </a:rPr>
                <a:t>0</a:t>
              </a:r>
            </a:p>
          </p:txBody>
        </p:sp>
        <p:sp>
          <p:nvSpPr>
            <p:cNvPr id="283667" name="Rectangle 12"/>
            <p:cNvSpPr>
              <a:spLocks noChangeArrowheads="1"/>
            </p:cNvSpPr>
            <p:nvPr/>
          </p:nvSpPr>
          <p:spPr bwMode="auto">
            <a:xfrm>
              <a:off x="3419" y="1756"/>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0*</a:t>
              </a:r>
            </a:p>
          </p:txBody>
        </p:sp>
        <p:sp>
          <p:nvSpPr>
            <p:cNvPr id="283668" name="Rectangle 13"/>
            <p:cNvSpPr>
              <a:spLocks noChangeArrowheads="1"/>
            </p:cNvSpPr>
            <p:nvPr/>
          </p:nvSpPr>
          <p:spPr bwMode="auto">
            <a:xfrm>
              <a:off x="3202" y="1756"/>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0*</a:t>
              </a:r>
            </a:p>
          </p:txBody>
        </p:sp>
        <p:sp>
          <p:nvSpPr>
            <p:cNvPr id="283669" name="Rectangle 14"/>
            <p:cNvSpPr>
              <a:spLocks noChangeArrowheads="1"/>
            </p:cNvSpPr>
            <p:nvPr/>
          </p:nvSpPr>
          <p:spPr bwMode="auto">
            <a:xfrm>
              <a:off x="2984" y="1756"/>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0*</a:t>
              </a:r>
            </a:p>
          </p:txBody>
        </p:sp>
        <p:sp>
          <p:nvSpPr>
            <p:cNvPr id="283670" name="Rectangle 15"/>
            <p:cNvSpPr>
              <a:spLocks noChangeArrowheads="1"/>
            </p:cNvSpPr>
            <p:nvPr/>
          </p:nvSpPr>
          <p:spPr bwMode="auto">
            <a:xfrm>
              <a:off x="2766" y="1756"/>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FF"/>
                  </a:solidFill>
                </a:rPr>
                <a:t>3</a:t>
              </a:r>
              <a:r>
                <a:rPr kumimoji="1" lang="en-US" altLang="zh-CN" b="1">
                  <a:solidFill>
                    <a:srgbClr val="000000"/>
                  </a:solidFill>
                </a:rPr>
                <a:t>*</a:t>
              </a:r>
            </a:p>
          </p:txBody>
        </p:sp>
        <p:sp>
          <p:nvSpPr>
            <p:cNvPr id="283671" name="Rectangle 16"/>
            <p:cNvSpPr>
              <a:spLocks noChangeArrowheads="1"/>
            </p:cNvSpPr>
            <p:nvPr/>
          </p:nvSpPr>
          <p:spPr bwMode="auto">
            <a:xfrm>
              <a:off x="2549" y="1756"/>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FF"/>
                  </a:solidFill>
                </a:rPr>
                <a:t>3</a:t>
              </a:r>
            </a:p>
          </p:txBody>
        </p:sp>
        <p:sp>
          <p:nvSpPr>
            <p:cNvPr id="283672" name="Rectangle 17"/>
            <p:cNvSpPr>
              <a:spLocks noChangeArrowheads="1"/>
            </p:cNvSpPr>
            <p:nvPr/>
          </p:nvSpPr>
          <p:spPr bwMode="auto">
            <a:xfrm>
              <a:off x="2331" y="1756"/>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3</a:t>
              </a:r>
            </a:p>
          </p:txBody>
        </p:sp>
        <p:sp>
          <p:nvSpPr>
            <p:cNvPr id="283673" name="Rectangle 18"/>
            <p:cNvSpPr>
              <a:spLocks noChangeArrowheads="1"/>
            </p:cNvSpPr>
            <p:nvPr/>
          </p:nvSpPr>
          <p:spPr bwMode="auto">
            <a:xfrm>
              <a:off x="2114" y="1756"/>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3*</a:t>
              </a:r>
            </a:p>
          </p:txBody>
        </p:sp>
        <p:sp>
          <p:nvSpPr>
            <p:cNvPr id="283674" name="Rectangle 19"/>
            <p:cNvSpPr>
              <a:spLocks noChangeArrowheads="1"/>
            </p:cNvSpPr>
            <p:nvPr/>
          </p:nvSpPr>
          <p:spPr bwMode="auto">
            <a:xfrm>
              <a:off x="1896" y="1756"/>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3*</a:t>
              </a:r>
            </a:p>
          </p:txBody>
        </p:sp>
        <p:sp>
          <p:nvSpPr>
            <p:cNvPr id="283675" name="Rectangle 20"/>
            <p:cNvSpPr>
              <a:spLocks noChangeArrowheads="1"/>
            </p:cNvSpPr>
            <p:nvPr/>
          </p:nvSpPr>
          <p:spPr bwMode="auto">
            <a:xfrm>
              <a:off x="1678" y="1756"/>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1</a:t>
              </a:r>
            </a:p>
          </p:txBody>
        </p:sp>
        <p:sp>
          <p:nvSpPr>
            <p:cNvPr id="283676" name="Rectangle 21"/>
            <p:cNvSpPr>
              <a:spLocks noChangeArrowheads="1"/>
            </p:cNvSpPr>
            <p:nvPr/>
          </p:nvSpPr>
          <p:spPr bwMode="auto">
            <a:xfrm>
              <a:off x="1461" y="1756"/>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1</a:t>
              </a:r>
            </a:p>
          </p:txBody>
        </p:sp>
        <p:sp>
          <p:nvSpPr>
            <p:cNvPr id="283677" name="Rectangle 22"/>
            <p:cNvSpPr>
              <a:spLocks noChangeArrowheads="1"/>
            </p:cNvSpPr>
            <p:nvPr/>
          </p:nvSpPr>
          <p:spPr bwMode="auto">
            <a:xfrm>
              <a:off x="1243" y="1756"/>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1*</a:t>
              </a:r>
            </a:p>
          </p:txBody>
        </p:sp>
        <p:sp>
          <p:nvSpPr>
            <p:cNvPr id="283678" name="Rectangle 23"/>
            <p:cNvSpPr>
              <a:spLocks noChangeArrowheads="1"/>
            </p:cNvSpPr>
            <p:nvPr/>
          </p:nvSpPr>
          <p:spPr bwMode="auto">
            <a:xfrm>
              <a:off x="1026" y="1756"/>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endParaRPr kumimoji="1" lang="zh-CN" altLang="zh-CN" b="1">
                <a:solidFill>
                  <a:srgbClr val="000000"/>
                </a:solidFill>
              </a:endParaRPr>
            </a:p>
          </p:txBody>
        </p:sp>
        <p:sp>
          <p:nvSpPr>
            <p:cNvPr id="283679" name="Rectangle 24"/>
            <p:cNvSpPr>
              <a:spLocks noChangeArrowheads="1"/>
            </p:cNvSpPr>
            <p:nvPr/>
          </p:nvSpPr>
          <p:spPr bwMode="auto">
            <a:xfrm>
              <a:off x="808" y="1756"/>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endParaRPr kumimoji="1" lang="zh-CN" altLang="zh-CN" b="1">
                <a:solidFill>
                  <a:srgbClr val="000000"/>
                </a:solidFill>
              </a:endParaRPr>
            </a:p>
          </p:txBody>
        </p:sp>
        <p:sp>
          <p:nvSpPr>
            <p:cNvPr id="283680" name="Rectangle 25"/>
            <p:cNvSpPr>
              <a:spLocks noChangeArrowheads="1"/>
            </p:cNvSpPr>
            <p:nvPr/>
          </p:nvSpPr>
          <p:spPr bwMode="auto">
            <a:xfrm>
              <a:off x="4942" y="1526"/>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7*</a:t>
              </a:r>
            </a:p>
          </p:txBody>
        </p:sp>
        <p:sp>
          <p:nvSpPr>
            <p:cNvPr id="283681" name="Rectangle 26"/>
            <p:cNvSpPr>
              <a:spLocks noChangeArrowheads="1"/>
            </p:cNvSpPr>
            <p:nvPr/>
          </p:nvSpPr>
          <p:spPr bwMode="auto">
            <a:xfrm>
              <a:off x="4725" y="1526"/>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7*</a:t>
              </a:r>
            </a:p>
          </p:txBody>
        </p:sp>
        <p:sp>
          <p:nvSpPr>
            <p:cNvPr id="283682" name="Rectangle 27"/>
            <p:cNvSpPr>
              <a:spLocks noChangeArrowheads="1"/>
            </p:cNvSpPr>
            <p:nvPr/>
          </p:nvSpPr>
          <p:spPr bwMode="auto">
            <a:xfrm>
              <a:off x="4507" y="1526"/>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7*</a:t>
              </a:r>
            </a:p>
          </p:txBody>
        </p:sp>
        <p:sp>
          <p:nvSpPr>
            <p:cNvPr id="283683" name="Rectangle 28"/>
            <p:cNvSpPr>
              <a:spLocks noChangeArrowheads="1"/>
            </p:cNvSpPr>
            <p:nvPr/>
          </p:nvSpPr>
          <p:spPr bwMode="auto">
            <a:xfrm>
              <a:off x="4290" y="1526"/>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FF"/>
                  </a:solidFill>
                </a:rPr>
                <a:t>1</a:t>
              </a:r>
              <a:r>
                <a:rPr kumimoji="1" lang="en-US" altLang="zh-CN" b="1">
                  <a:solidFill>
                    <a:srgbClr val="000000"/>
                  </a:solidFill>
                </a:rPr>
                <a:t>*</a:t>
              </a:r>
            </a:p>
          </p:txBody>
        </p:sp>
        <p:sp>
          <p:nvSpPr>
            <p:cNvPr id="283684" name="Rectangle 29"/>
            <p:cNvSpPr>
              <a:spLocks noChangeArrowheads="1"/>
            </p:cNvSpPr>
            <p:nvPr/>
          </p:nvSpPr>
          <p:spPr bwMode="auto">
            <a:xfrm>
              <a:off x="4072" y="1526"/>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FF"/>
                  </a:solidFill>
                </a:rPr>
                <a:t>1</a:t>
              </a:r>
              <a:r>
                <a:rPr kumimoji="1" lang="en-US" altLang="zh-CN" b="1">
                  <a:solidFill>
                    <a:srgbClr val="000000"/>
                  </a:solidFill>
                </a:rPr>
                <a:t>*</a:t>
              </a:r>
            </a:p>
          </p:txBody>
        </p:sp>
        <p:sp>
          <p:nvSpPr>
            <p:cNvPr id="283685" name="Rectangle 30"/>
            <p:cNvSpPr>
              <a:spLocks noChangeArrowheads="1"/>
            </p:cNvSpPr>
            <p:nvPr/>
          </p:nvSpPr>
          <p:spPr bwMode="auto">
            <a:xfrm>
              <a:off x="3854" y="1526"/>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1*</a:t>
              </a:r>
            </a:p>
          </p:txBody>
        </p:sp>
        <p:sp>
          <p:nvSpPr>
            <p:cNvPr id="283686" name="Rectangle 31"/>
            <p:cNvSpPr>
              <a:spLocks noChangeArrowheads="1"/>
            </p:cNvSpPr>
            <p:nvPr/>
          </p:nvSpPr>
          <p:spPr bwMode="auto">
            <a:xfrm>
              <a:off x="3637" y="1526"/>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1*</a:t>
              </a:r>
            </a:p>
          </p:txBody>
        </p:sp>
        <p:sp>
          <p:nvSpPr>
            <p:cNvPr id="283687" name="Rectangle 32"/>
            <p:cNvSpPr>
              <a:spLocks noChangeArrowheads="1"/>
            </p:cNvSpPr>
            <p:nvPr/>
          </p:nvSpPr>
          <p:spPr bwMode="auto">
            <a:xfrm>
              <a:off x="3419" y="1526"/>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FF"/>
                  </a:solidFill>
                </a:rPr>
                <a:t>2</a:t>
              </a:r>
              <a:r>
                <a:rPr kumimoji="1" lang="en-US" altLang="zh-CN" b="1">
                  <a:solidFill>
                    <a:srgbClr val="000000"/>
                  </a:solidFill>
                </a:rPr>
                <a:t>*</a:t>
              </a:r>
            </a:p>
          </p:txBody>
        </p:sp>
        <p:sp>
          <p:nvSpPr>
            <p:cNvPr id="283688" name="Rectangle 33"/>
            <p:cNvSpPr>
              <a:spLocks noChangeArrowheads="1"/>
            </p:cNvSpPr>
            <p:nvPr/>
          </p:nvSpPr>
          <p:spPr bwMode="auto">
            <a:xfrm>
              <a:off x="3202" y="1526"/>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FF"/>
                  </a:solidFill>
                </a:rPr>
                <a:t>2</a:t>
              </a:r>
            </a:p>
          </p:txBody>
        </p:sp>
        <p:sp>
          <p:nvSpPr>
            <p:cNvPr id="283689" name="Rectangle 34"/>
            <p:cNvSpPr>
              <a:spLocks noChangeArrowheads="1"/>
            </p:cNvSpPr>
            <p:nvPr/>
          </p:nvSpPr>
          <p:spPr bwMode="auto">
            <a:xfrm>
              <a:off x="2984" y="1526"/>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2</a:t>
              </a:r>
            </a:p>
          </p:txBody>
        </p:sp>
        <p:sp>
          <p:nvSpPr>
            <p:cNvPr id="283690" name="Rectangle 35"/>
            <p:cNvSpPr>
              <a:spLocks noChangeArrowheads="1"/>
            </p:cNvSpPr>
            <p:nvPr/>
          </p:nvSpPr>
          <p:spPr bwMode="auto">
            <a:xfrm>
              <a:off x="2766" y="1526"/>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2*</a:t>
              </a:r>
            </a:p>
          </p:txBody>
        </p:sp>
        <p:sp>
          <p:nvSpPr>
            <p:cNvPr id="283691" name="Rectangle 36"/>
            <p:cNvSpPr>
              <a:spLocks noChangeArrowheads="1"/>
            </p:cNvSpPr>
            <p:nvPr/>
          </p:nvSpPr>
          <p:spPr bwMode="auto">
            <a:xfrm>
              <a:off x="2549" y="1526"/>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2*</a:t>
              </a:r>
            </a:p>
          </p:txBody>
        </p:sp>
        <p:sp>
          <p:nvSpPr>
            <p:cNvPr id="283692" name="Rectangle 37"/>
            <p:cNvSpPr>
              <a:spLocks noChangeArrowheads="1"/>
            </p:cNvSpPr>
            <p:nvPr/>
          </p:nvSpPr>
          <p:spPr bwMode="auto">
            <a:xfrm>
              <a:off x="2331" y="1526"/>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FF"/>
                  </a:solidFill>
                </a:rPr>
                <a:t>0</a:t>
              </a:r>
            </a:p>
          </p:txBody>
        </p:sp>
        <p:sp>
          <p:nvSpPr>
            <p:cNvPr id="283693" name="Rectangle 38"/>
            <p:cNvSpPr>
              <a:spLocks noChangeArrowheads="1"/>
            </p:cNvSpPr>
            <p:nvPr/>
          </p:nvSpPr>
          <p:spPr bwMode="auto">
            <a:xfrm>
              <a:off x="2114" y="1526"/>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0*</a:t>
              </a:r>
            </a:p>
          </p:txBody>
        </p:sp>
        <p:sp>
          <p:nvSpPr>
            <p:cNvPr id="283694" name="Rectangle 39"/>
            <p:cNvSpPr>
              <a:spLocks noChangeArrowheads="1"/>
            </p:cNvSpPr>
            <p:nvPr/>
          </p:nvSpPr>
          <p:spPr bwMode="auto">
            <a:xfrm>
              <a:off x="1896" y="1526"/>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0</a:t>
              </a:r>
            </a:p>
          </p:txBody>
        </p:sp>
        <p:sp>
          <p:nvSpPr>
            <p:cNvPr id="283695" name="Rectangle 40"/>
            <p:cNvSpPr>
              <a:spLocks noChangeArrowheads="1"/>
            </p:cNvSpPr>
            <p:nvPr/>
          </p:nvSpPr>
          <p:spPr bwMode="auto">
            <a:xfrm>
              <a:off x="1678" y="1526"/>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FF"/>
                  </a:solidFill>
                </a:rPr>
                <a:t>0</a:t>
              </a:r>
              <a:r>
                <a:rPr kumimoji="1" lang="en-US" altLang="zh-CN" b="1">
                  <a:solidFill>
                    <a:srgbClr val="000000"/>
                  </a:solidFill>
                </a:rPr>
                <a:t>*</a:t>
              </a:r>
            </a:p>
          </p:txBody>
        </p:sp>
        <p:sp>
          <p:nvSpPr>
            <p:cNvPr id="283696" name="Rectangle 41"/>
            <p:cNvSpPr>
              <a:spLocks noChangeArrowheads="1"/>
            </p:cNvSpPr>
            <p:nvPr/>
          </p:nvSpPr>
          <p:spPr bwMode="auto">
            <a:xfrm>
              <a:off x="1461" y="1526"/>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FF"/>
                  </a:solidFill>
                </a:rPr>
                <a:t>0</a:t>
              </a:r>
            </a:p>
          </p:txBody>
        </p:sp>
        <p:sp>
          <p:nvSpPr>
            <p:cNvPr id="283697" name="Rectangle 42"/>
            <p:cNvSpPr>
              <a:spLocks noChangeArrowheads="1"/>
            </p:cNvSpPr>
            <p:nvPr/>
          </p:nvSpPr>
          <p:spPr bwMode="auto">
            <a:xfrm>
              <a:off x="1243" y="1526"/>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0*</a:t>
              </a:r>
            </a:p>
          </p:txBody>
        </p:sp>
        <p:sp>
          <p:nvSpPr>
            <p:cNvPr id="283698" name="Rectangle 43"/>
            <p:cNvSpPr>
              <a:spLocks noChangeArrowheads="1"/>
            </p:cNvSpPr>
            <p:nvPr/>
          </p:nvSpPr>
          <p:spPr bwMode="auto">
            <a:xfrm>
              <a:off x="1026" y="1526"/>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0*</a:t>
              </a:r>
            </a:p>
          </p:txBody>
        </p:sp>
        <p:sp>
          <p:nvSpPr>
            <p:cNvPr id="283699" name="Rectangle 44"/>
            <p:cNvSpPr>
              <a:spLocks noChangeArrowheads="1"/>
            </p:cNvSpPr>
            <p:nvPr/>
          </p:nvSpPr>
          <p:spPr bwMode="auto">
            <a:xfrm>
              <a:off x="808" y="1526"/>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endParaRPr kumimoji="1" lang="zh-CN" altLang="zh-CN" b="1">
                <a:solidFill>
                  <a:srgbClr val="000000"/>
                </a:solidFill>
              </a:endParaRPr>
            </a:p>
          </p:txBody>
        </p:sp>
        <p:sp>
          <p:nvSpPr>
            <p:cNvPr id="283700" name="Rectangle 45"/>
            <p:cNvSpPr>
              <a:spLocks noChangeArrowheads="1"/>
            </p:cNvSpPr>
            <p:nvPr/>
          </p:nvSpPr>
          <p:spPr bwMode="auto">
            <a:xfrm>
              <a:off x="4942" y="1296"/>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0*</a:t>
              </a:r>
            </a:p>
          </p:txBody>
        </p:sp>
        <p:sp>
          <p:nvSpPr>
            <p:cNvPr id="283701" name="Rectangle 46"/>
            <p:cNvSpPr>
              <a:spLocks noChangeArrowheads="1"/>
            </p:cNvSpPr>
            <p:nvPr/>
          </p:nvSpPr>
          <p:spPr bwMode="auto">
            <a:xfrm>
              <a:off x="4725" y="1296"/>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0*</a:t>
              </a:r>
            </a:p>
          </p:txBody>
        </p:sp>
        <p:sp>
          <p:nvSpPr>
            <p:cNvPr id="283702" name="Rectangle 47"/>
            <p:cNvSpPr>
              <a:spLocks noChangeArrowheads="1"/>
            </p:cNvSpPr>
            <p:nvPr/>
          </p:nvSpPr>
          <p:spPr bwMode="auto">
            <a:xfrm>
              <a:off x="4507" y="1296"/>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0</a:t>
              </a:r>
            </a:p>
          </p:txBody>
        </p:sp>
        <p:sp>
          <p:nvSpPr>
            <p:cNvPr id="283703" name="Rectangle 48"/>
            <p:cNvSpPr>
              <a:spLocks noChangeArrowheads="1"/>
            </p:cNvSpPr>
            <p:nvPr/>
          </p:nvSpPr>
          <p:spPr bwMode="auto">
            <a:xfrm>
              <a:off x="4290" y="1296"/>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0*</a:t>
              </a:r>
            </a:p>
          </p:txBody>
        </p:sp>
        <p:sp>
          <p:nvSpPr>
            <p:cNvPr id="283704" name="Rectangle 49"/>
            <p:cNvSpPr>
              <a:spLocks noChangeArrowheads="1"/>
            </p:cNvSpPr>
            <p:nvPr/>
          </p:nvSpPr>
          <p:spPr bwMode="auto">
            <a:xfrm>
              <a:off x="4072" y="1296"/>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0*</a:t>
              </a:r>
            </a:p>
          </p:txBody>
        </p:sp>
        <p:sp>
          <p:nvSpPr>
            <p:cNvPr id="283705" name="Rectangle 50"/>
            <p:cNvSpPr>
              <a:spLocks noChangeArrowheads="1"/>
            </p:cNvSpPr>
            <p:nvPr/>
          </p:nvSpPr>
          <p:spPr bwMode="auto">
            <a:xfrm>
              <a:off x="3854" y="1296"/>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FF"/>
                  </a:solidFill>
                </a:rPr>
                <a:t>3</a:t>
              </a:r>
            </a:p>
          </p:txBody>
        </p:sp>
        <p:sp>
          <p:nvSpPr>
            <p:cNvPr id="283706" name="Rectangle 51"/>
            <p:cNvSpPr>
              <a:spLocks noChangeArrowheads="1"/>
            </p:cNvSpPr>
            <p:nvPr/>
          </p:nvSpPr>
          <p:spPr bwMode="auto">
            <a:xfrm>
              <a:off x="3637" y="1296"/>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3</a:t>
              </a:r>
            </a:p>
          </p:txBody>
        </p:sp>
        <p:sp>
          <p:nvSpPr>
            <p:cNvPr id="283707" name="Rectangle 52"/>
            <p:cNvSpPr>
              <a:spLocks noChangeArrowheads="1"/>
            </p:cNvSpPr>
            <p:nvPr/>
          </p:nvSpPr>
          <p:spPr bwMode="auto">
            <a:xfrm>
              <a:off x="3419" y="1296"/>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3*</a:t>
              </a:r>
            </a:p>
          </p:txBody>
        </p:sp>
        <p:sp>
          <p:nvSpPr>
            <p:cNvPr id="283708" name="Rectangle 53"/>
            <p:cNvSpPr>
              <a:spLocks noChangeArrowheads="1"/>
            </p:cNvSpPr>
            <p:nvPr/>
          </p:nvSpPr>
          <p:spPr bwMode="auto">
            <a:xfrm>
              <a:off x="3202" y="1296"/>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3*</a:t>
              </a:r>
            </a:p>
          </p:txBody>
        </p:sp>
        <p:sp>
          <p:nvSpPr>
            <p:cNvPr id="283709" name="Rectangle 54"/>
            <p:cNvSpPr>
              <a:spLocks noChangeArrowheads="1"/>
            </p:cNvSpPr>
            <p:nvPr/>
          </p:nvSpPr>
          <p:spPr bwMode="auto">
            <a:xfrm>
              <a:off x="2984" y="1296"/>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FF"/>
                  </a:solidFill>
                </a:rPr>
                <a:t>4</a:t>
              </a:r>
            </a:p>
          </p:txBody>
        </p:sp>
        <p:sp>
          <p:nvSpPr>
            <p:cNvPr id="283710" name="Rectangle 55"/>
            <p:cNvSpPr>
              <a:spLocks noChangeArrowheads="1"/>
            </p:cNvSpPr>
            <p:nvPr/>
          </p:nvSpPr>
          <p:spPr bwMode="auto">
            <a:xfrm>
              <a:off x="2766" y="1296"/>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4*</a:t>
              </a:r>
            </a:p>
          </p:txBody>
        </p:sp>
        <p:sp>
          <p:nvSpPr>
            <p:cNvPr id="283711" name="Rectangle 56"/>
            <p:cNvSpPr>
              <a:spLocks noChangeArrowheads="1"/>
            </p:cNvSpPr>
            <p:nvPr/>
          </p:nvSpPr>
          <p:spPr bwMode="auto">
            <a:xfrm>
              <a:off x="2549" y="1296"/>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4*</a:t>
              </a:r>
            </a:p>
          </p:txBody>
        </p:sp>
        <p:sp>
          <p:nvSpPr>
            <p:cNvPr id="283712" name="Rectangle 57"/>
            <p:cNvSpPr>
              <a:spLocks noChangeArrowheads="1"/>
            </p:cNvSpPr>
            <p:nvPr/>
          </p:nvSpPr>
          <p:spPr bwMode="auto">
            <a:xfrm>
              <a:off x="2331" y="1296"/>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4*</a:t>
              </a:r>
            </a:p>
          </p:txBody>
        </p:sp>
        <p:sp>
          <p:nvSpPr>
            <p:cNvPr id="283713" name="Rectangle 58"/>
            <p:cNvSpPr>
              <a:spLocks noChangeArrowheads="1"/>
            </p:cNvSpPr>
            <p:nvPr/>
          </p:nvSpPr>
          <p:spPr bwMode="auto">
            <a:xfrm>
              <a:off x="2114" y="1296"/>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FF"/>
                  </a:solidFill>
                </a:rPr>
                <a:t>2</a:t>
              </a:r>
              <a:r>
                <a:rPr kumimoji="1" lang="en-US" altLang="zh-CN" b="1">
                  <a:solidFill>
                    <a:srgbClr val="000000"/>
                  </a:solidFill>
                </a:rPr>
                <a:t>*</a:t>
              </a:r>
            </a:p>
          </p:txBody>
        </p:sp>
        <p:sp>
          <p:nvSpPr>
            <p:cNvPr id="283714" name="Rectangle 59"/>
            <p:cNvSpPr>
              <a:spLocks noChangeArrowheads="1"/>
            </p:cNvSpPr>
            <p:nvPr/>
          </p:nvSpPr>
          <p:spPr bwMode="auto">
            <a:xfrm>
              <a:off x="1896" y="1296"/>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FF"/>
                  </a:solidFill>
                </a:rPr>
                <a:t>2</a:t>
              </a:r>
              <a:r>
                <a:rPr kumimoji="1" lang="en-US" altLang="zh-CN" b="1">
                  <a:solidFill>
                    <a:srgbClr val="000000"/>
                  </a:solidFill>
                </a:rPr>
                <a:t>*</a:t>
              </a:r>
            </a:p>
          </p:txBody>
        </p:sp>
        <p:sp>
          <p:nvSpPr>
            <p:cNvPr id="283715" name="Rectangle 60"/>
            <p:cNvSpPr>
              <a:spLocks noChangeArrowheads="1"/>
            </p:cNvSpPr>
            <p:nvPr/>
          </p:nvSpPr>
          <p:spPr bwMode="auto">
            <a:xfrm>
              <a:off x="1678" y="1296"/>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2*</a:t>
              </a:r>
            </a:p>
          </p:txBody>
        </p:sp>
        <p:sp>
          <p:nvSpPr>
            <p:cNvPr id="283716" name="Rectangle 61"/>
            <p:cNvSpPr>
              <a:spLocks noChangeArrowheads="1"/>
            </p:cNvSpPr>
            <p:nvPr/>
          </p:nvSpPr>
          <p:spPr bwMode="auto">
            <a:xfrm>
              <a:off x="1461" y="1296"/>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2*</a:t>
              </a:r>
            </a:p>
          </p:txBody>
        </p:sp>
        <p:sp>
          <p:nvSpPr>
            <p:cNvPr id="283717" name="Rectangle 62"/>
            <p:cNvSpPr>
              <a:spLocks noChangeArrowheads="1"/>
            </p:cNvSpPr>
            <p:nvPr/>
          </p:nvSpPr>
          <p:spPr bwMode="auto">
            <a:xfrm>
              <a:off x="1243" y="1296"/>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FF"/>
                  </a:solidFill>
                </a:rPr>
                <a:t>7</a:t>
              </a:r>
              <a:r>
                <a:rPr kumimoji="1" lang="en-US" altLang="zh-CN" b="1">
                  <a:solidFill>
                    <a:srgbClr val="000000"/>
                  </a:solidFill>
                </a:rPr>
                <a:t>*</a:t>
              </a:r>
            </a:p>
          </p:txBody>
        </p:sp>
        <p:sp>
          <p:nvSpPr>
            <p:cNvPr id="283718" name="Rectangle 63"/>
            <p:cNvSpPr>
              <a:spLocks noChangeArrowheads="1"/>
            </p:cNvSpPr>
            <p:nvPr/>
          </p:nvSpPr>
          <p:spPr bwMode="auto">
            <a:xfrm>
              <a:off x="1026" y="1296"/>
              <a:ext cx="21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7*</a:t>
              </a:r>
            </a:p>
          </p:txBody>
        </p:sp>
        <p:sp>
          <p:nvSpPr>
            <p:cNvPr id="283719" name="Rectangle 64"/>
            <p:cNvSpPr>
              <a:spLocks noChangeArrowheads="1"/>
            </p:cNvSpPr>
            <p:nvPr/>
          </p:nvSpPr>
          <p:spPr bwMode="auto">
            <a:xfrm>
              <a:off x="808" y="1296"/>
              <a:ext cx="21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lstStyle/>
            <a:p>
              <a:pPr algn="ctr" fontAlgn="base">
                <a:spcBef>
                  <a:spcPct val="20000"/>
                </a:spcBef>
                <a:spcAft>
                  <a:spcPct val="0"/>
                </a:spcAft>
                <a:buClr>
                  <a:srgbClr val="FF3300"/>
                </a:buClr>
                <a:buSzPct val="60000"/>
                <a:buFont typeface="Wingdings" pitchFamily="2" charset="2"/>
                <a:buNone/>
              </a:pPr>
              <a:r>
                <a:rPr kumimoji="1" lang="en-US" altLang="zh-CN" b="1">
                  <a:solidFill>
                    <a:srgbClr val="000000"/>
                  </a:solidFill>
                </a:rPr>
                <a:t>7*</a:t>
              </a:r>
            </a:p>
          </p:txBody>
        </p:sp>
        <p:sp>
          <p:nvSpPr>
            <p:cNvPr id="283720" name="Line 65"/>
            <p:cNvSpPr>
              <a:spLocks noChangeShapeType="1"/>
            </p:cNvSpPr>
            <p:nvPr/>
          </p:nvSpPr>
          <p:spPr bwMode="auto">
            <a:xfrm>
              <a:off x="808" y="1296"/>
              <a:ext cx="4352"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283721" name="Line 66"/>
            <p:cNvSpPr>
              <a:spLocks noChangeShapeType="1"/>
            </p:cNvSpPr>
            <p:nvPr/>
          </p:nvSpPr>
          <p:spPr bwMode="auto">
            <a:xfrm>
              <a:off x="808" y="1526"/>
              <a:ext cx="435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283722" name="Line 67"/>
            <p:cNvSpPr>
              <a:spLocks noChangeShapeType="1"/>
            </p:cNvSpPr>
            <p:nvPr/>
          </p:nvSpPr>
          <p:spPr bwMode="auto">
            <a:xfrm>
              <a:off x="808" y="1756"/>
              <a:ext cx="435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283723" name="Line 68"/>
            <p:cNvSpPr>
              <a:spLocks noChangeShapeType="1"/>
            </p:cNvSpPr>
            <p:nvPr/>
          </p:nvSpPr>
          <p:spPr bwMode="auto">
            <a:xfrm>
              <a:off x="808" y="1986"/>
              <a:ext cx="4352"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283724" name="Line 69"/>
            <p:cNvSpPr>
              <a:spLocks noChangeShapeType="1"/>
            </p:cNvSpPr>
            <p:nvPr/>
          </p:nvSpPr>
          <p:spPr bwMode="auto">
            <a:xfrm>
              <a:off x="808" y="1296"/>
              <a:ext cx="0" cy="69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283725" name="Line 70"/>
            <p:cNvSpPr>
              <a:spLocks noChangeShapeType="1"/>
            </p:cNvSpPr>
            <p:nvPr/>
          </p:nvSpPr>
          <p:spPr bwMode="auto">
            <a:xfrm>
              <a:off x="1026" y="1296"/>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283726" name="Line 71"/>
            <p:cNvSpPr>
              <a:spLocks noChangeShapeType="1"/>
            </p:cNvSpPr>
            <p:nvPr/>
          </p:nvSpPr>
          <p:spPr bwMode="auto">
            <a:xfrm>
              <a:off x="1243" y="1296"/>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283727" name="Line 72"/>
            <p:cNvSpPr>
              <a:spLocks noChangeShapeType="1"/>
            </p:cNvSpPr>
            <p:nvPr/>
          </p:nvSpPr>
          <p:spPr bwMode="auto">
            <a:xfrm>
              <a:off x="1461" y="1296"/>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283728" name="Line 73"/>
            <p:cNvSpPr>
              <a:spLocks noChangeShapeType="1"/>
            </p:cNvSpPr>
            <p:nvPr/>
          </p:nvSpPr>
          <p:spPr bwMode="auto">
            <a:xfrm>
              <a:off x="1678" y="1296"/>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283729" name="Line 74"/>
            <p:cNvSpPr>
              <a:spLocks noChangeShapeType="1"/>
            </p:cNvSpPr>
            <p:nvPr/>
          </p:nvSpPr>
          <p:spPr bwMode="auto">
            <a:xfrm>
              <a:off x="1896" y="1296"/>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283730" name="Line 75"/>
            <p:cNvSpPr>
              <a:spLocks noChangeShapeType="1"/>
            </p:cNvSpPr>
            <p:nvPr/>
          </p:nvSpPr>
          <p:spPr bwMode="auto">
            <a:xfrm>
              <a:off x="2114" y="1296"/>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283731" name="Line 76"/>
            <p:cNvSpPr>
              <a:spLocks noChangeShapeType="1"/>
            </p:cNvSpPr>
            <p:nvPr/>
          </p:nvSpPr>
          <p:spPr bwMode="auto">
            <a:xfrm>
              <a:off x="2331" y="1296"/>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283732" name="Line 77"/>
            <p:cNvSpPr>
              <a:spLocks noChangeShapeType="1"/>
            </p:cNvSpPr>
            <p:nvPr/>
          </p:nvSpPr>
          <p:spPr bwMode="auto">
            <a:xfrm>
              <a:off x="2549" y="1296"/>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283733" name="Line 78"/>
            <p:cNvSpPr>
              <a:spLocks noChangeShapeType="1"/>
            </p:cNvSpPr>
            <p:nvPr/>
          </p:nvSpPr>
          <p:spPr bwMode="auto">
            <a:xfrm>
              <a:off x="2766" y="1296"/>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283734" name="Line 79"/>
            <p:cNvSpPr>
              <a:spLocks noChangeShapeType="1"/>
            </p:cNvSpPr>
            <p:nvPr/>
          </p:nvSpPr>
          <p:spPr bwMode="auto">
            <a:xfrm>
              <a:off x="2984" y="1296"/>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283735" name="Line 80"/>
            <p:cNvSpPr>
              <a:spLocks noChangeShapeType="1"/>
            </p:cNvSpPr>
            <p:nvPr/>
          </p:nvSpPr>
          <p:spPr bwMode="auto">
            <a:xfrm>
              <a:off x="3202" y="1296"/>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283736" name="Line 81"/>
            <p:cNvSpPr>
              <a:spLocks noChangeShapeType="1"/>
            </p:cNvSpPr>
            <p:nvPr/>
          </p:nvSpPr>
          <p:spPr bwMode="auto">
            <a:xfrm>
              <a:off x="3419" y="1296"/>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283737" name="Line 82"/>
            <p:cNvSpPr>
              <a:spLocks noChangeShapeType="1"/>
            </p:cNvSpPr>
            <p:nvPr/>
          </p:nvSpPr>
          <p:spPr bwMode="auto">
            <a:xfrm>
              <a:off x="3637" y="1296"/>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283738" name="Line 83"/>
            <p:cNvSpPr>
              <a:spLocks noChangeShapeType="1"/>
            </p:cNvSpPr>
            <p:nvPr/>
          </p:nvSpPr>
          <p:spPr bwMode="auto">
            <a:xfrm>
              <a:off x="3854" y="1296"/>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283739" name="Line 84"/>
            <p:cNvSpPr>
              <a:spLocks noChangeShapeType="1"/>
            </p:cNvSpPr>
            <p:nvPr/>
          </p:nvSpPr>
          <p:spPr bwMode="auto">
            <a:xfrm>
              <a:off x="4072" y="1296"/>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283740" name="Line 85"/>
            <p:cNvSpPr>
              <a:spLocks noChangeShapeType="1"/>
            </p:cNvSpPr>
            <p:nvPr/>
          </p:nvSpPr>
          <p:spPr bwMode="auto">
            <a:xfrm>
              <a:off x="4290" y="1296"/>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283741" name="Line 86"/>
            <p:cNvSpPr>
              <a:spLocks noChangeShapeType="1"/>
            </p:cNvSpPr>
            <p:nvPr/>
          </p:nvSpPr>
          <p:spPr bwMode="auto">
            <a:xfrm>
              <a:off x="4507" y="1296"/>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283742" name="Line 87"/>
            <p:cNvSpPr>
              <a:spLocks noChangeShapeType="1"/>
            </p:cNvSpPr>
            <p:nvPr/>
          </p:nvSpPr>
          <p:spPr bwMode="auto">
            <a:xfrm>
              <a:off x="4725" y="1296"/>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283743" name="Line 88"/>
            <p:cNvSpPr>
              <a:spLocks noChangeShapeType="1"/>
            </p:cNvSpPr>
            <p:nvPr/>
          </p:nvSpPr>
          <p:spPr bwMode="auto">
            <a:xfrm>
              <a:off x="4942" y="1296"/>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283744" name="Line 89"/>
            <p:cNvSpPr>
              <a:spLocks noChangeShapeType="1"/>
            </p:cNvSpPr>
            <p:nvPr/>
          </p:nvSpPr>
          <p:spPr bwMode="auto">
            <a:xfrm>
              <a:off x="5160" y="1296"/>
              <a:ext cx="0" cy="69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lIns="18000" tIns="10800" rIns="18000" bIns="10800" anchor="ctr"/>
            <a:lstStyle/>
            <a:p>
              <a:pPr fontAlgn="base">
                <a:spcBef>
                  <a:spcPct val="0"/>
                </a:spcBef>
                <a:spcAft>
                  <a:spcPct val="0"/>
                </a:spcAft>
              </a:pPr>
              <a:endParaRPr kumimoji="1" lang="zh-CN" altLang="en-US" sz="2400">
                <a:solidFill>
                  <a:srgbClr val="000000"/>
                </a:solidFill>
              </a:endParaRPr>
            </a:p>
          </p:txBody>
        </p:sp>
        <p:sp>
          <p:nvSpPr>
            <p:cNvPr id="283745" name="Text Box 90"/>
            <p:cNvSpPr txBox="1">
              <a:spLocks noChangeArrowheads="1"/>
            </p:cNvSpPr>
            <p:nvPr/>
          </p:nvSpPr>
          <p:spPr bwMode="auto">
            <a:xfrm>
              <a:off x="1416" y="1976"/>
              <a:ext cx="3736"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FF3300"/>
                </a:buClr>
                <a:buSzPct val="60000"/>
                <a:buFont typeface="Wingdings" pitchFamily="2" charset="2"/>
                <a:buNone/>
              </a:pPr>
              <a:r>
                <a:rPr lang="en-US" altLang="zh-CN" sz="1800" b="1">
                  <a:solidFill>
                    <a:srgbClr val="000000"/>
                  </a:solidFill>
                </a:rPr>
                <a:t>  7        1        2    0        3   4        2   0   3        1         2</a:t>
              </a:r>
            </a:p>
          </p:txBody>
        </p:sp>
        <p:sp>
          <p:nvSpPr>
            <p:cNvPr id="283746" name="Text Box 91"/>
            <p:cNvSpPr txBox="1">
              <a:spLocks noChangeArrowheads="1"/>
            </p:cNvSpPr>
            <p:nvPr/>
          </p:nvSpPr>
          <p:spPr bwMode="auto">
            <a:xfrm>
              <a:off x="304" y="1960"/>
              <a:ext cx="904"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1800" b="1">
                  <a:solidFill>
                    <a:srgbClr val="000000"/>
                  </a:solidFill>
                </a:rPr>
                <a:t>被置换的页</a:t>
              </a:r>
            </a:p>
          </p:txBody>
        </p:sp>
        <p:sp>
          <p:nvSpPr>
            <p:cNvPr id="283747" name="Text Box 92"/>
            <p:cNvSpPr txBox="1">
              <a:spLocks noChangeArrowheads="1"/>
            </p:cNvSpPr>
            <p:nvPr/>
          </p:nvSpPr>
          <p:spPr bwMode="auto">
            <a:xfrm>
              <a:off x="605" y="1368"/>
              <a:ext cx="195" cy="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vert="eaVert" lIns="18000" tIns="10800" rIns="1800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1800" b="1">
                  <a:solidFill>
                    <a:srgbClr val="000000"/>
                  </a:solidFill>
                </a:rPr>
                <a:t>物理块</a:t>
              </a:r>
            </a:p>
          </p:txBody>
        </p:sp>
        <p:sp>
          <p:nvSpPr>
            <p:cNvPr id="283748" name="Text Box 93"/>
            <p:cNvSpPr txBox="1">
              <a:spLocks noChangeArrowheads="1"/>
            </p:cNvSpPr>
            <p:nvPr/>
          </p:nvSpPr>
          <p:spPr bwMode="auto">
            <a:xfrm>
              <a:off x="1336" y="2240"/>
              <a:ext cx="2952" cy="2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en-US" altLang="zh-CN" sz="2000" b="1">
                  <a:solidFill>
                    <a:srgbClr val="000000"/>
                  </a:solidFill>
                </a:rPr>
                <a:t>  Clock</a:t>
              </a:r>
              <a:r>
                <a:rPr lang="zh-CN" altLang="en-US" sz="2000" b="1">
                  <a:solidFill>
                    <a:srgbClr val="000000"/>
                  </a:solidFill>
                </a:rPr>
                <a:t>页面置换算法的置换图</a:t>
              </a:r>
            </a:p>
          </p:txBody>
        </p:sp>
      </p:grpSp>
      <p:sp>
        <p:nvSpPr>
          <p:cNvPr id="384094" name="Text Box 94"/>
          <p:cNvSpPr txBox="1">
            <a:spLocks noChangeArrowheads="1"/>
          </p:cNvSpPr>
          <p:nvPr/>
        </p:nvSpPr>
        <p:spPr bwMode="auto">
          <a:xfrm>
            <a:off x="482600" y="889000"/>
            <a:ext cx="3810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FF3300"/>
              </a:buClr>
              <a:buSzPct val="60000"/>
              <a:buFont typeface="Wingdings" pitchFamily="2" charset="2"/>
              <a:buNone/>
            </a:pPr>
            <a:r>
              <a:rPr lang="zh-CN" altLang="en-US" sz="2800" b="1" dirty="0">
                <a:solidFill>
                  <a:srgbClr val="000066"/>
                </a:solidFill>
                <a:latin typeface="楷体_GB2312" pitchFamily="49" charset="-122"/>
                <a:ea typeface="楷体_GB2312" pitchFamily="49" charset="-122"/>
              </a:rPr>
              <a:t>仍以</a:t>
            </a:r>
            <a:r>
              <a:rPr lang="zh-CN" altLang="en-US" sz="2800" b="1" dirty="0" smtClean="0">
                <a:solidFill>
                  <a:srgbClr val="000066"/>
                </a:solidFill>
                <a:latin typeface="楷体_GB2312" pitchFamily="49" charset="-122"/>
                <a:ea typeface="楷体_GB2312" pitchFamily="49" charset="-122"/>
              </a:rPr>
              <a:t>例</a:t>
            </a:r>
            <a:r>
              <a:rPr lang="en-US" altLang="zh-CN" sz="2800" b="1" dirty="0" smtClean="0">
                <a:solidFill>
                  <a:srgbClr val="000066"/>
                </a:solidFill>
                <a:latin typeface="楷体_GB2312" pitchFamily="49" charset="-122"/>
                <a:ea typeface="楷体_GB2312" pitchFamily="49" charset="-122"/>
              </a:rPr>
              <a:t>1</a:t>
            </a:r>
            <a:r>
              <a:rPr lang="zh-CN" altLang="en-US" sz="2800" b="1" dirty="0">
                <a:solidFill>
                  <a:srgbClr val="000066"/>
                </a:solidFill>
                <a:latin typeface="楷体_GB2312" pitchFamily="49" charset="-122"/>
                <a:ea typeface="楷体_GB2312" pitchFamily="49" charset="-122"/>
              </a:rPr>
              <a:t>为例：</a:t>
            </a:r>
          </a:p>
        </p:txBody>
      </p:sp>
      <p:sp>
        <p:nvSpPr>
          <p:cNvPr id="384095" name="Text Box 95"/>
          <p:cNvSpPr txBox="1">
            <a:spLocks noChangeArrowheads="1"/>
          </p:cNvSpPr>
          <p:nvPr/>
        </p:nvSpPr>
        <p:spPr bwMode="auto">
          <a:xfrm>
            <a:off x="215900" y="5924550"/>
            <a:ext cx="3517900" cy="547688"/>
          </a:xfrm>
          <a:prstGeom prst="rect">
            <a:avLst/>
          </a:prstGeom>
          <a:solidFill>
            <a:srgbClr val="0000FF"/>
          </a:solidFill>
          <a:ln w="28575">
            <a:solidFill>
              <a:srgbClr val="00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2800" b="1">
                <a:solidFill>
                  <a:srgbClr val="FFFF00"/>
                </a:solidFill>
                <a:latin typeface="楷体_GB2312" pitchFamily="49" charset="-122"/>
                <a:ea typeface="楷体_GB2312" pitchFamily="49" charset="-122"/>
              </a:rPr>
              <a:t>发生</a:t>
            </a:r>
            <a:r>
              <a:rPr lang="en-US" altLang="zh-CN" sz="2800" b="1">
                <a:solidFill>
                  <a:srgbClr val="FFFF00"/>
                </a:solidFill>
                <a:latin typeface="楷体_GB2312" pitchFamily="49" charset="-122"/>
                <a:ea typeface="楷体_GB2312" pitchFamily="49" charset="-122"/>
              </a:rPr>
              <a:t>11</a:t>
            </a:r>
            <a:r>
              <a:rPr lang="zh-CN" altLang="en-US" sz="2800" b="1">
                <a:solidFill>
                  <a:srgbClr val="FFFF00"/>
                </a:solidFill>
                <a:latin typeface="楷体_GB2312" pitchFamily="49" charset="-122"/>
                <a:ea typeface="楷体_GB2312" pitchFamily="49" charset="-122"/>
              </a:rPr>
              <a:t>次页面置换 </a:t>
            </a:r>
          </a:p>
        </p:txBody>
      </p:sp>
      <p:sp>
        <p:nvSpPr>
          <p:cNvPr id="384096" name="Text Box 96"/>
          <p:cNvSpPr txBox="1">
            <a:spLocks noChangeArrowheads="1"/>
          </p:cNvSpPr>
          <p:nvPr/>
        </p:nvSpPr>
        <p:spPr bwMode="auto">
          <a:xfrm>
            <a:off x="533400" y="1524000"/>
            <a:ext cx="83185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FF3300"/>
              </a:buClr>
              <a:buSzPct val="60000"/>
              <a:buFont typeface="Wingdings" pitchFamily="2" charset="2"/>
              <a:buNone/>
            </a:pPr>
            <a:r>
              <a:rPr lang="zh-CN" altLang="en-US" b="1">
                <a:solidFill>
                  <a:srgbClr val="0000FF"/>
                </a:solidFill>
                <a:latin typeface="Times New Roman" pitchFamily="18" charset="0"/>
                <a:ea typeface="楷体_GB2312" pitchFamily="49" charset="-122"/>
              </a:rPr>
              <a:t>假定系统为某进程分配了</a:t>
            </a:r>
            <a:r>
              <a:rPr lang="en-US" altLang="zh-CN" b="1">
                <a:solidFill>
                  <a:srgbClr val="0000FF"/>
                </a:solidFill>
                <a:latin typeface="Times New Roman" pitchFamily="18" charset="0"/>
                <a:ea typeface="楷体_GB2312" pitchFamily="49" charset="-122"/>
              </a:rPr>
              <a:t>3</a:t>
            </a:r>
            <a:r>
              <a:rPr lang="zh-CN" altLang="en-US" b="1">
                <a:solidFill>
                  <a:srgbClr val="0000FF"/>
                </a:solidFill>
                <a:latin typeface="Times New Roman" pitchFamily="18" charset="0"/>
                <a:ea typeface="楷体_GB2312" pitchFamily="49" charset="-122"/>
              </a:rPr>
              <a:t>个物理块，并考虑以下的页面引用串：</a:t>
            </a:r>
            <a:r>
              <a:rPr lang="en-US" altLang="zh-CN" b="1">
                <a:solidFill>
                  <a:srgbClr val="0000FF"/>
                </a:solidFill>
                <a:latin typeface="Times New Roman" pitchFamily="18" charset="0"/>
                <a:ea typeface="楷体_GB2312" pitchFamily="49" charset="-122"/>
              </a:rPr>
              <a:t>7</a:t>
            </a:r>
            <a:r>
              <a:rPr lang="zh-CN" altLang="en-US" b="1">
                <a:solidFill>
                  <a:srgbClr val="0000FF"/>
                </a:solidFill>
                <a:latin typeface="Times New Roman" pitchFamily="18" charset="0"/>
                <a:ea typeface="楷体_GB2312" pitchFamily="49" charset="-122"/>
              </a:rPr>
              <a:t>，</a:t>
            </a:r>
            <a:r>
              <a:rPr lang="en-US" altLang="zh-CN" b="1">
                <a:solidFill>
                  <a:srgbClr val="0000FF"/>
                </a:solidFill>
                <a:latin typeface="Times New Roman" pitchFamily="18" charset="0"/>
                <a:ea typeface="楷体_GB2312" pitchFamily="49" charset="-122"/>
              </a:rPr>
              <a:t>0</a:t>
            </a:r>
            <a:r>
              <a:rPr lang="zh-CN" altLang="en-US" b="1">
                <a:solidFill>
                  <a:srgbClr val="0000FF"/>
                </a:solidFill>
                <a:latin typeface="Times New Roman" pitchFamily="18" charset="0"/>
                <a:ea typeface="楷体_GB2312" pitchFamily="49" charset="-122"/>
              </a:rPr>
              <a:t>，</a:t>
            </a:r>
            <a:r>
              <a:rPr lang="en-US" altLang="zh-CN" b="1">
                <a:solidFill>
                  <a:srgbClr val="0000FF"/>
                </a:solidFill>
                <a:latin typeface="Times New Roman" pitchFamily="18" charset="0"/>
                <a:ea typeface="楷体_GB2312" pitchFamily="49" charset="-122"/>
              </a:rPr>
              <a:t>1</a:t>
            </a:r>
            <a:r>
              <a:rPr lang="zh-CN" altLang="en-US" b="1">
                <a:solidFill>
                  <a:srgbClr val="0000FF"/>
                </a:solidFill>
                <a:latin typeface="Times New Roman" pitchFamily="18" charset="0"/>
                <a:ea typeface="楷体_GB2312" pitchFamily="49" charset="-122"/>
              </a:rPr>
              <a:t>，</a:t>
            </a:r>
            <a:r>
              <a:rPr lang="en-US" altLang="zh-CN" b="1">
                <a:solidFill>
                  <a:srgbClr val="0000FF"/>
                </a:solidFill>
                <a:latin typeface="Times New Roman" pitchFamily="18" charset="0"/>
                <a:ea typeface="楷体_GB2312" pitchFamily="49" charset="-122"/>
              </a:rPr>
              <a:t>2</a:t>
            </a:r>
            <a:r>
              <a:rPr lang="zh-CN" altLang="en-US" b="1">
                <a:solidFill>
                  <a:srgbClr val="0000FF"/>
                </a:solidFill>
                <a:latin typeface="Times New Roman" pitchFamily="18" charset="0"/>
                <a:ea typeface="楷体_GB2312" pitchFamily="49" charset="-122"/>
              </a:rPr>
              <a:t>，</a:t>
            </a:r>
            <a:r>
              <a:rPr lang="en-US" altLang="zh-CN" b="1">
                <a:solidFill>
                  <a:srgbClr val="0000FF"/>
                </a:solidFill>
                <a:latin typeface="Times New Roman" pitchFamily="18" charset="0"/>
                <a:ea typeface="楷体_GB2312" pitchFamily="49" charset="-122"/>
              </a:rPr>
              <a:t>0</a:t>
            </a:r>
            <a:r>
              <a:rPr lang="zh-CN" altLang="en-US" b="1">
                <a:solidFill>
                  <a:srgbClr val="0000FF"/>
                </a:solidFill>
                <a:latin typeface="Times New Roman" pitchFamily="18" charset="0"/>
                <a:ea typeface="楷体_GB2312" pitchFamily="49" charset="-122"/>
              </a:rPr>
              <a:t>，</a:t>
            </a:r>
            <a:r>
              <a:rPr lang="en-US" altLang="zh-CN" b="1">
                <a:solidFill>
                  <a:srgbClr val="0000FF"/>
                </a:solidFill>
                <a:latin typeface="Times New Roman" pitchFamily="18" charset="0"/>
                <a:ea typeface="楷体_GB2312" pitchFamily="49" charset="-122"/>
              </a:rPr>
              <a:t>3</a:t>
            </a:r>
            <a:r>
              <a:rPr lang="zh-CN" altLang="en-US" b="1">
                <a:solidFill>
                  <a:srgbClr val="0000FF"/>
                </a:solidFill>
                <a:latin typeface="Times New Roman" pitchFamily="18" charset="0"/>
                <a:ea typeface="楷体_GB2312" pitchFamily="49" charset="-122"/>
              </a:rPr>
              <a:t>，</a:t>
            </a:r>
            <a:r>
              <a:rPr lang="en-US" altLang="zh-CN" b="1">
                <a:solidFill>
                  <a:srgbClr val="0000FF"/>
                </a:solidFill>
                <a:latin typeface="Times New Roman" pitchFamily="18" charset="0"/>
                <a:ea typeface="楷体_GB2312" pitchFamily="49" charset="-122"/>
              </a:rPr>
              <a:t>0</a:t>
            </a:r>
            <a:r>
              <a:rPr lang="zh-CN" altLang="en-US" b="1">
                <a:solidFill>
                  <a:srgbClr val="0000FF"/>
                </a:solidFill>
                <a:latin typeface="Times New Roman" pitchFamily="18" charset="0"/>
                <a:ea typeface="楷体_GB2312" pitchFamily="49" charset="-122"/>
              </a:rPr>
              <a:t>，</a:t>
            </a:r>
            <a:r>
              <a:rPr lang="en-US" altLang="zh-CN" b="1">
                <a:solidFill>
                  <a:srgbClr val="0000FF"/>
                </a:solidFill>
                <a:latin typeface="Times New Roman" pitchFamily="18" charset="0"/>
                <a:ea typeface="楷体_GB2312" pitchFamily="49" charset="-122"/>
              </a:rPr>
              <a:t>4</a:t>
            </a:r>
            <a:r>
              <a:rPr lang="zh-CN" altLang="en-US" b="1">
                <a:solidFill>
                  <a:srgbClr val="0000FF"/>
                </a:solidFill>
                <a:latin typeface="Times New Roman" pitchFamily="18" charset="0"/>
                <a:ea typeface="楷体_GB2312" pitchFamily="49" charset="-122"/>
              </a:rPr>
              <a:t>，</a:t>
            </a:r>
            <a:r>
              <a:rPr lang="en-US" altLang="zh-CN" b="1">
                <a:solidFill>
                  <a:srgbClr val="0000FF"/>
                </a:solidFill>
                <a:latin typeface="Times New Roman" pitchFamily="18" charset="0"/>
                <a:ea typeface="楷体_GB2312" pitchFamily="49" charset="-122"/>
              </a:rPr>
              <a:t>2</a:t>
            </a:r>
            <a:r>
              <a:rPr lang="zh-CN" altLang="en-US" b="1">
                <a:solidFill>
                  <a:srgbClr val="0000FF"/>
                </a:solidFill>
                <a:latin typeface="Times New Roman" pitchFamily="18" charset="0"/>
                <a:ea typeface="楷体_GB2312" pitchFamily="49" charset="-122"/>
              </a:rPr>
              <a:t>，</a:t>
            </a:r>
            <a:r>
              <a:rPr lang="en-US" altLang="zh-CN" b="1">
                <a:solidFill>
                  <a:srgbClr val="0000FF"/>
                </a:solidFill>
                <a:latin typeface="Times New Roman" pitchFamily="18" charset="0"/>
                <a:ea typeface="楷体_GB2312" pitchFamily="49" charset="-122"/>
              </a:rPr>
              <a:t>3</a:t>
            </a:r>
            <a:r>
              <a:rPr lang="zh-CN" altLang="en-US" b="1">
                <a:solidFill>
                  <a:srgbClr val="0000FF"/>
                </a:solidFill>
                <a:latin typeface="Times New Roman" pitchFamily="18" charset="0"/>
                <a:ea typeface="楷体_GB2312" pitchFamily="49" charset="-122"/>
              </a:rPr>
              <a:t>，</a:t>
            </a:r>
            <a:r>
              <a:rPr lang="en-US" altLang="zh-CN" b="1">
                <a:solidFill>
                  <a:srgbClr val="0000FF"/>
                </a:solidFill>
                <a:latin typeface="Times New Roman" pitchFamily="18" charset="0"/>
                <a:ea typeface="楷体_GB2312" pitchFamily="49" charset="-122"/>
              </a:rPr>
              <a:t>0</a:t>
            </a:r>
            <a:r>
              <a:rPr lang="zh-CN" altLang="en-US" b="1">
                <a:solidFill>
                  <a:srgbClr val="0000FF"/>
                </a:solidFill>
                <a:latin typeface="Times New Roman" pitchFamily="18" charset="0"/>
                <a:ea typeface="楷体_GB2312" pitchFamily="49" charset="-122"/>
              </a:rPr>
              <a:t>，</a:t>
            </a:r>
            <a:r>
              <a:rPr lang="en-US" altLang="zh-CN" b="1">
                <a:solidFill>
                  <a:srgbClr val="0000FF"/>
                </a:solidFill>
                <a:latin typeface="Times New Roman" pitchFamily="18" charset="0"/>
                <a:ea typeface="楷体_GB2312" pitchFamily="49" charset="-122"/>
              </a:rPr>
              <a:t>3</a:t>
            </a:r>
            <a:r>
              <a:rPr lang="zh-CN" altLang="en-US" b="1">
                <a:solidFill>
                  <a:srgbClr val="0000FF"/>
                </a:solidFill>
                <a:latin typeface="Times New Roman" pitchFamily="18" charset="0"/>
                <a:ea typeface="楷体_GB2312" pitchFamily="49" charset="-122"/>
              </a:rPr>
              <a:t>，</a:t>
            </a:r>
            <a:r>
              <a:rPr lang="en-US" altLang="zh-CN" b="1">
                <a:solidFill>
                  <a:srgbClr val="0000FF"/>
                </a:solidFill>
                <a:latin typeface="Times New Roman" pitchFamily="18" charset="0"/>
                <a:ea typeface="楷体_GB2312" pitchFamily="49" charset="-122"/>
              </a:rPr>
              <a:t>2</a:t>
            </a:r>
            <a:r>
              <a:rPr lang="zh-CN" altLang="en-US" b="1">
                <a:solidFill>
                  <a:srgbClr val="0000FF"/>
                </a:solidFill>
                <a:latin typeface="Times New Roman" pitchFamily="18" charset="0"/>
                <a:ea typeface="楷体_GB2312" pitchFamily="49" charset="-122"/>
              </a:rPr>
              <a:t>，</a:t>
            </a:r>
            <a:r>
              <a:rPr lang="en-US" altLang="zh-CN" b="1">
                <a:solidFill>
                  <a:srgbClr val="0000FF"/>
                </a:solidFill>
                <a:latin typeface="Times New Roman" pitchFamily="18" charset="0"/>
                <a:ea typeface="楷体_GB2312" pitchFamily="49" charset="-122"/>
              </a:rPr>
              <a:t>1</a:t>
            </a:r>
            <a:r>
              <a:rPr lang="zh-CN" altLang="en-US" b="1">
                <a:solidFill>
                  <a:srgbClr val="0000FF"/>
                </a:solidFill>
                <a:latin typeface="Times New Roman" pitchFamily="18" charset="0"/>
                <a:ea typeface="楷体_GB2312" pitchFamily="49" charset="-122"/>
              </a:rPr>
              <a:t>，</a:t>
            </a:r>
            <a:r>
              <a:rPr lang="en-US" altLang="zh-CN" b="1">
                <a:solidFill>
                  <a:srgbClr val="0000FF"/>
                </a:solidFill>
                <a:latin typeface="Times New Roman" pitchFamily="18" charset="0"/>
                <a:ea typeface="楷体_GB2312" pitchFamily="49" charset="-122"/>
              </a:rPr>
              <a:t>2</a:t>
            </a:r>
            <a:r>
              <a:rPr lang="zh-CN" altLang="en-US" b="1">
                <a:solidFill>
                  <a:srgbClr val="0000FF"/>
                </a:solidFill>
                <a:latin typeface="Times New Roman" pitchFamily="18" charset="0"/>
                <a:ea typeface="楷体_GB2312" pitchFamily="49" charset="-122"/>
              </a:rPr>
              <a:t>，</a:t>
            </a:r>
            <a:r>
              <a:rPr lang="en-US" altLang="zh-CN" b="1">
                <a:solidFill>
                  <a:srgbClr val="0000FF"/>
                </a:solidFill>
                <a:latin typeface="Times New Roman" pitchFamily="18" charset="0"/>
                <a:ea typeface="楷体_GB2312" pitchFamily="49" charset="-122"/>
              </a:rPr>
              <a:t>0</a:t>
            </a:r>
            <a:r>
              <a:rPr lang="zh-CN" altLang="en-US" b="1">
                <a:solidFill>
                  <a:srgbClr val="0000FF"/>
                </a:solidFill>
                <a:latin typeface="Times New Roman" pitchFamily="18" charset="0"/>
                <a:ea typeface="楷体_GB2312" pitchFamily="49" charset="-122"/>
              </a:rPr>
              <a:t>，</a:t>
            </a:r>
            <a:r>
              <a:rPr lang="en-US" altLang="zh-CN" b="1">
                <a:solidFill>
                  <a:srgbClr val="0000FF"/>
                </a:solidFill>
                <a:latin typeface="Times New Roman" pitchFamily="18" charset="0"/>
                <a:ea typeface="楷体_GB2312" pitchFamily="49" charset="-122"/>
              </a:rPr>
              <a:t>1</a:t>
            </a:r>
            <a:r>
              <a:rPr lang="zh-CN" altLang="en-US" b="1">
                <a:solidFill>
                  <a:srgbClr val="0000FF"/>
                </a:solidFill>
                <a:latin typeface="Times New Roman" pitchFamily="18" charset="0"/>
                <a:ea typeface="楷体_GB2312" pitchFamily="49" charset="-122"/>
              </a:rPr>
              <a:t>，</a:t>
            </a:r>
            <a:r>
              <a:rPr lang="en-US" altLang="zh-CN" b="1">
                <a:solidFill>
                  <a:srgbClr val="0000FF"/>
                </a:solidFill>
                <a:latin typeface="Times New Roman" pitchFamily="18" charset="0"/>
                <a:ea typeface="楷体_GB2312" pitchFamily="49" charset="-122"/>
              </a:rPr>
              <a:t>7</a:t>
            </a:r>
            <a:r>
              <a:rPr lang="zh-CN" altLang="en-US" b="1">
                <a:solidFill>
                  <a:srgbClr val="0000FF"/>
                </a:solidFill>
                <a:latin typeface="Times New Roman" pitchFamily="18" charset="0"/>
                <a:ea typeface="楷体_GB2312" pitchFamily="49" charset="-122"/>
              </a:rPr>
              <a:t>，</a:t>
            </a:r>
            <a:r>
              <a:rPr lang="en-US" altLang="zh-CN" b="1">
                <a:solidFill>
                  <a:srgbClr val="0000FF"/>
                </a:solidFill>
                <a:latin typeface="Times New Roman" pitchFamily="18" charset="0"/>
                <a:ea typeface="楷体_GB2312" pitchFamily="49" charset="-122"/>
              </a:rPr>
              <a:t>0</a:t>
            </a:r>
            <a:r>
              <a:rPr lang="zh-CN" altLang="en-US" b="1">
                <a:solidFill>
                  <a:srgbClr val="0000FF"/>
                </a:solidFill>
                <a:latin typeface="Times New Roman" pitchFamily="18" charset="0"/>
                <a:ea typeface="楷体_GB2312" pitchFamily="49" charset="-122"/>
              </a:rPr>
              <a:t>，</a:t>
            </a:r>
            <a:r>
              <a:rPr lang="en-US" altLang="zh-CN" b="1">
                <a:solidFill>
                  <a:srgbClr val="0000FF"/>
                </a:solidFill>
                <a:latin typeface="Times New Roman" pitchFamily="18" charset="0"/>
                <a:ea typeface="楷体_GB2312" pitchFamily="49" charset="-122"/>
              </a:rPr>
              <a:t>1</a:t>
            </a:r>
            <a:r>
              <a:rPr lang="zh-CN" altLang="en-US" b="1">
                <a:solidFill>
                  <a:srgbClr val="0000FF"/>
                </a:solidFill>
                <a:latin typeface="Times New Roman" pitchFamily="18" charset="0"/>
                <a:ea typeface="楷体_GB2312" pitchFamily="49" charset="-122"/>
              </a:rPr>
              <a:t>。采用</a:t>
            </a:r>
            <a:r>
              <a:rPr lang="en-US" altLang="zh-CN" b="1">
                <a:solidFill>
                  <a:srgbClr val="0000FF"/>
                </a:solidFill>
                <a:latin typeface="Times New Roman" pitchFamily="18" charset="0"/>
                <a:ea typeface="楷体_GB2312" pitchFamily="49" charset="-122"/>
              </a:rPr>
              <a:t>Clock</a:t>
            </a:r>
            <a:r>
              <a:rPr lang="zh-CN" altLang="en-US" b="1">
                <a:solidFill>
                  <a:srgbClr val="0000FF"/>
                </a:solidFill>
                <a:latin typeface="Times New Roman" pitchFamily="18" charset="0"/>
                <a:ea typeface="楷体_GB2312" pitchFamily="49" charset="-122"/>
              </a:rPr>
              <a:t>置换算法，计算其页面置换次数。</a:t>
            </a:r>
          </a:p>
        </p:txBody>
      </p:sp>
      <p:grpSp>
        <p:nvGrpSpPr>
          <p:cNvPr id="384097" name="Group 97"/>
          <p:cNvGrpSpPr>
            <a:grpSpLocks/>
          </p:cNvGrpSpPr>
          <p:nvPr/>
        </p:nvGrpSpPr>
        <p:grpSpPr bwMode="auto">
          <a:xfrm>
            <a:off x="6210300" y="4559300"/>
            <a:ext cx="2832100" cy="1638300"/>
            <a:chOff x="4128" y="2872"/>
            <a:chExt cx="1568" cy="1032"/>
          </a:xfrm>
        </p:grpSpPr>
        <p:sp>
          <p:nvSpPr>
            <p:cNvPr id="283657" name="Rectangle 98"/>
            <p:cNvSpPr>
              <a:spLocks noChangeArrowheads="1"/>
            </p:cNvSpPr>
            <p:nvPr/>
          </p:nvSpPr>
          <p:spPr bwMode="auto">
            <a:xfrm>
              <a:off x="4128" y="3408"/>
              <a:ext cx="1568" cy="496"/>
            </a:xfrm>
            <a:prstGeom prst="rect">
              <a:avLst/>
            </a:prstGeom>
            <a:solidFill>
              <a:srgbClr val="FFFFCC"/>
            </a:solidFill>
            <a:ln w="28575">
              <a:solidFill>
                <a:schemeClr val="hlink"/>
              </a:solidFill>
              <a:miter lim="800000"/>
              <a:headEnd/>
              <a:tailEnd/>
            </a:ln>
            <a:effectLst/>
            <a:extLst>
              <a:ext uri="{AF507438-7753-43E0-B8FC-AC1667EBCBE1}">
                <a14:hiddenEffects xmlns:a14="http://schemas.microsoft.com/office/drawing/2010/main">
                  <a:effectLst>
                    <a:outerShdw dist="45791" dir="3378596" algn="ctr" rotWithShape="0">
                      <a:schemeClr val="bg2"/>
                    </a:outerShdw>
                  </a:effectLst>
                </a14:hiddenEffects>
              </a:ext>
            </a:extLst>
          </p:spPr>
          <p:txBody>
            <a:bodyPr anchor="ctr"/>
            <a:lstStyle/>
            <a:p>
              <a:pPr fontAlgn="base">
                <a:lnSpc>
                  <a:spcPct val="95000"/>
                </a:lnSpc>
                <a:spcBef>
                  <a:spcPct val="0"/>
                </a:spcBef>
                <a:spcAft>
                  <a:spcPct val="0"/>
                </a:spcAft>
                <a:buClr>
                  <a:srgbClr val="FF3300"/>
                </a:buClr>
                <a:buSzPct val="60000"/>
                <a:buFont typeface="Wingdings" pitchFamily="2" charset="2"/>
                <a:buNone/>
              </a:pPr>
              <a:r>
                <a:rPr kumimoji="1" lang="zh-CN" altLang="en-US" sz="2400" b="1">
                  <a:solidFill>
                    <a:srgbClr val="0000FF"/>
                  </a:solidFill>
                  <a:ea typeface="楷体_GB2312" pitchFamily="49" charset="-122"/>
                </a:rPr>
                <a:t>兰色为指针位置，*为访问标志</a:t>
              </a:r>
            </a:p>
          </p:txBody>
        </p:sp>
        <p:sp>
          <p:nvSpPr>
            <p:cNvPr id="283658" name="Freeform 99"/>
            <p:cNvSpPr>
              <a:spLocks/>
            </p:cNvSpPr>
            <p:nvPr/>
          </p:nvSpPr>
          <p:spPr bwMode="auto">
            <a:xfrm>
              <a:off x="4816" y="2872"/>
              <a:ext cx="243" cy="528"/>
            </a:xfrm>
            <a:custGeom>
              <a:avLst/>
              <a:gdLst>
                <a:gd name="T0" fmla="*/ 208 w 243"/>
                <a:gd name="T1" fmla="*/ 528 h 528"/>
                <a:gd name="T2" fmla="*/ 208 w 243"/>
                <a:gd name="T3" fmla="*/ 288 h 528"/>
                <a:gd name="T4" fmla="*/ 0 w 243"/>
                <a:gd name="T5" fmla="*/ 0 h 528"/>
                <a:gd name="T6" fmla="*/ 0 60000 65536"/>
                <a:gd name="T7" fmla="*/ 0 60000 65536"/>
                <a:gd name="T8" fmla="*/ 0 60000 65536"/>
              </a:gdLst>
              <a:ahLst/>
              <a:cxnLst>
                <a:cxn ang="T6">
                  <a:pos x="T0" y="T1"/>
                </a:cxn>
                <a:cxn ang="T7">
                  <a:pos x="T2" y="T3"/>
                </a:cxn>
                <a:cxn ang="T8">
                  <a:pos x="T4" y="T5"/>
                </a:cxn>
              </a:cxnLst>
              <a:rect l="0" t="0" r="r" b="b"/>
              <a:pathLst>
                <a:path w="243" h="528">
                  <a:moveTo>
                    <a:pt x="208" y="528"/>
                  </a:moveTo>
                  <a:cubicBezTo>
                    <a:pt x="225" y="452"/>
                    <a:pt x="243" y="376"/>
                    <a:pt x="208" y="288"/>
                  </a:cubicBezTo>
                  <a:cubicBezTo>
                    <a:pt x="173" y="200"/>
                    <a:pt x="32" y="35"/>
                    <a:pt x="0" y="0"/>
                  </a:cubicBezTo>
                </a:path>
              </a:pathLst>
            </a:custGeom>
            <a:noFill/>
            <a:ln w="28575" cap="flat" cmpd="sng">
              <a:solidFill>
                <a:schemeClr val="hlink"/>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grpSp>
    </p:spTree>
    <p:extLst>
      <p:ext uri="{BB962C8B-B14F-4D97-AF65-F5344CB8AC3E}">
        <p14:creationId xmlns:p14="http://schemas.microsoft.com/office/powerpoint/2010/main" val="2752805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84094"/>
                                        </p:tgtEl>
                                        <p:attrNameLst>
                                          <p:attrName>style.visibility</p:attrName>
                                        </p:attrNameLst>
                                      </p:cBhvr>
                                      <p:to>
                                        <p:strVal val="visible"/>
                                      </p:to>
                                    </p:set>
                                    <p:anim calcmode="lin" valueType="num">
                                      <p:cBhvr additive="base">
                                        <p:cTn id="7" dur="500" fill="hold"/>
                                        <p:tgtEl>
                                          <p:spTgt spid="384094"/>
                                        </p:tgtEl>
                                        <p:attrNameLst>
                                          <p:attrName>ppt_x</p:attrName>
                                        </p:attrNameLst>
                                      </p:cBhvr>
                                      <p:tavLst>
                                        <p:tav tm="0">
                                          <p:val>
                                            <p:strVal val="0-#ppt_w/2"/>
                                          </p:val>
                                        </p:tav>
                                        <p:tav tm="100000">
                                          <p:val>
                                            <p:strVal val="#ppt_x"/>
                                          </p:val>
                                        </p:tav>
                                      </p:tavLst>
                                    </p:anim>
                                    <p:anim calcmode="lin" valueType="num">
                                      <p:cBhvr additive="base">
                                        <p:cTn id="8" dur="500" fill="hold"/>
                                        <p:tgtEl>
                                          <p:spTgt spid="384094"/>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384096"/>
                                        </p:tgtEl>
                                        <p:attrNameLst>
                                          <p:attrName>style.visibility</p:attrName>
                                        </p:attrNameLst>
                                      </p:cBhvr>
                                      <p:to>
                                        <p:strVal val="visible"/>
                                      </p:to>
                                    </p:set>
                                    <p:animEffect transition="in" filter="dissolve">
                                      <p:cBhvr>
                                        <p:cTn id="12" dur="500"/>
                                        <p:tgtEl>
                                          <p:spTgt spid="384096"/>
                                        </p:tgtEl>
                                      </p:cBhvr>
                                    </p:animEffect>
                                  </p:childTnLst>
                                </p:cTn>
                              </p:par>
                            </p:childTnLst>
                          </p:cTn>
                        </p:par>
                        <p:par>
                          <p:cTn id="13" fill="hold" nodeType="afterGroup">
                            <p:stCondLst>
                              <p:cond delay="1000"/>
                            </p:stCondLst>
                            <p:childTnLst>
                              <p:par>
                                <p:cTn id="14" presetID="22" presetClass="entr" presetSubtype="8" fill="hold" nodeType="afterEffect">
                                  <p:stCondLst>
                                    <p:cond delay="0"/>
                                  </p:stCondLst>
                                  <p:childTnLst>
                                    <p:set>
                                      <p:cBhvr>
                                        <p:cTn id="15" dur="1" fill="hold">
                                          <p:stCondLst>
                                            <p:cond delay="0"/>
                                          </p:stCondLst>
                                        </p:cTn>
                                        <p:tgtEl>
                                          <p:spTgt spid="384003"/>
                                        </p:tgtEl>
                                        <p:attrNameLst>
                                          <p:attrName>style.visibility</p:attrName>
                                        </p:attrNameLst>
                                      </p:cBhvr>
                                      <p:to>
                                        <p:strVal val="visible"/>
                                      </p:to>
                                    </p:set>
                                    <p:animEffect transition="in" filter="wipe(left)">
                                      <p:cBhvr>
                                        <p:cTn id="16" dur="500"/>
                                        <p:tgtEl>
                                          <p:spTgt spid="384003"/>
                                        </p:tgtEl>
                                      </p:cBhvr>
                                    </p:animEffect>
                                  </p:childTnLst>
                                </p:cTn>
                              </p:par>
                            </p:childTnLst>
                          </p:cTn>
                        </p:par>
                        <p:par>
                          <p:cTn id="17" fill="hold" nodeType="afterGroup">
                            <p:stCondLst>
                              <p:cond delay="1500"/>
                            </p:stCondLst>
                            <p:childTnLst>
                              <p:par>
                                <p:cTn id="18" presetID="2" presetClass="entr" presetSubtype="2" fill="hold" nodeType="afterEffect">
                                  <p:stCondLst>
                                    <p:cond delay="0"/>
                                  </p:stCondLst>
                                  <p:childTnLst>
                                    <p:set>
                                      <p:cBhvr>
                                        <p:cTn id="19" dur="1" fill="hold">
                                          <p:stCondLst>
                                            <p:cond delay="0"/>
                                          </p:stCondLst>
                                        </p:cTn>
                                        <p:tgtEl>
                                          <p:spTgt spid="384097"/>
                                        </p:tgtEl>
                                        <p:attrNameLst>
                                          <p:attrName>style.visibility</p:attrName>
                                        </p:attrNameLst>
                                      </p:cBhvr>
                                      <p:to>
                                        <p:strVal val="visible"/>
                                      </p:to>
                                    </p:set>
                                    <p:anim calcmode="lin" valueType="num">
                                      <p:cBhvr additive="base">
                                        <p:cTn id="20" dur="500" fill="hold"/>
                                        <p:tgtEl>
                                          <p:spTgt spid="384097"/>
                                        </p:tgtEl>
                                        <p:attrNameLst>
                                          <p:attrName>ppt_x</p:attrName>
                                        </p:attrNameLst>
                                      </p:cBhvr>
                                      <p:tavLst>
                                        <p:tav tm="0">
                                          <p:val>
                                            <p:strVal val="1+#ppt_w/2"/>
                                          </p:val>
                                        </p:tav>
                                        <p:tav tm="100000">
                                          <p:val>
                                            <p:strVal val="#ppt_x"/>
                                          </p:val>
                                        </p:tav>
                                      </p:tavLst>
                                    </p:anim>
                                    <p:anim calcmode="lin" valueType="num">
                                      <p:cBhvr additive="base">
                                        <p:cTn id="21" dur="500" fill="hold"/>
                                        <p:tgtEl>
                                          <p:spTgt spid="384097"/>
                                        </p:tgtEl>
                                        <p:attrNameLst>
                                          <p:attrName>ppt_y</p:attrName>
                                        </p:attrNameLst>
                                      </p:cBhvr>
                                      <p:tavLst>
                                        <p:tav tm="0">
                                          <p:val>
                                            <p:strVal val="#ppt_y"/>
                                          </p:val>
                                        </p:tav>
                                        <p:tav tm="100000">
                                          <p:val>
                                            <p:strVal val="#ppt_y"/>
                                          </p:val>
                                        </p:tav>
                                      </p:tavLst>
                                    </p:anim>
                                  </p:childTnLst>
                                </p:cTn>
                              </p:par>
                            </p:childTnLst>
                          </p:cTn>
                        </p:par>
                        <p:par>
                          <p:cTn id="22" fill="hold" nodeType="afterGroup">
                            <p:stCondLst>
                              <p:cond delay="2000"/>
                            </p:stCondLst>
                            <p:childTnLst>
                              <p:par>
                                <p:cTn id="23" presetID="2" presetClass="entr" presetSubtype="4" fill="hold" grpId="0" nodeType="afterEffect">
                                  <p:stCondLst>
                                    <p:cond delay="0"/>
                                  </p:stCondLst>
                                  <p:childTnLst>
                                    <p:set>
                                      <p:cBhvr>
                                        <p:cTn id="24" dur="1" fill="hold">
                                          <p:stCondLst>
                                            <p:cond delay="0"/>
                                          </p:stCondLst>
                                        </p:cTn>
                                        <p:tgtEl>
                                          <p:spTgt spid="384095"/>
                                        </p:tgtEl>
                                        <p:attrNameLst>
                                          <p:attrName>style.visibility</p:attrName>
                                        </p:attrNameLst>
                                      </p:cBhvr>
                                      <p:to>
                                        <p:strVal val="visible"/>
                                      </p:to>
                                    </p:set>
                                    <p:anim calcmode="lin" valueType="num">
                                      <p:cBhvr additive="base">
                                        <p:cTn id="25" dur="500" fill="hold"/>
                                        <p:tgtEl>
                                          <p:spTgt spid="384095"/>
                                        </p:tgtEl>
                                        <p:attrNameLst>
                                          <p:attrName>ppt_x</p:attrName>
                                        </p:attrNameLst>
                                      </p:cBhvr>
                                      <p:tavLst>
                                        <p:tav tm="0">
                                          <p:val>
                                            <p:strVal val="#ppt_x"/>
                                          </p:val>
                                        </p:tav>
                                        <p:tav tm="100000">
                                          <p:val>
                                            <p:strVal val="#ppt_x"/>
                                          </p:val>
                                        </p:tav>
                                      </p:tavLst>
                                    </p:anim>
                                    <p:anim calcmode="lin" valueType="num">
                                      <p:cBhvr additive="base">
                                        <p:cTn id="26" dur="500" fill="hold"/>
                                        <p:tgtEl>
                                          <p:spTgt spid="3840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094" grpId="0" autoUpdateAnimBg="0"/>
      <p:bldP spid="384095" grpId="0" animBg="1" autoUpdateAnimBg="0"/>
      <p:bldP spid="384096"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4675" name="Rectangle 2"/>
          <p:cNvSpPr>
            <a:spLocks noGrp="1" noChangeArrowheads="1"/>
          </p:cNvSpPr>
          <p:nvPr>
            <p:ph type="title"/>
          </p:nvPr>
        </p:nvSpPr>
        <p:spPr>
          <a:xfrm>
            <a:off x="203200" y="764704"/>
            <a:ext cx="8940800" cy="1152128"/>
          </a:xfrm>
        </p:spPr>
        <p:txBody>
          <a:bodyPr>
            <a:normAutofit fontScale="90000"/>
          </a:bodyPr>
          <a:lstStyle/>
          <a:p>
            <a:pPr eaLnBrk="1" hangingPunct="1"/>
            <a:r>
              <a:rPr lang="en-US" altLang="zh-CN" sz="4000" dirty="0" smtClean="0"/>
              <a:t>2. </a:t>
            </a:r>
            <a:r>
              <a:rPr lang="zh-CN" altLang="en-US" sz="4000" dirty="0" smtClean="0"/>
              <a:t>改进型</a:t>
            </a:r>
            <a:r>
              <a:rPr lang="en-US" altLang="zh-CN" sz="4000" dirty="0" smtClean="0"/>
              <a:t>Clock</a:t>
            </a:r>
            <a:r>
              <a:rPr lang="zh-CN" altLang="en-US" sz="4000" dirty="0" smtClean="0"/>
              <a:t>置换算法</a:t>
            </a:r>
            <a:r>
              <a:rPr lang="en-US" altLang="zh-CN" sz="4000" dirty="0" smtClean="0"/>
              <a:t/>
            </a:r>
            <a:br>
              <a:rPr lang="en-US" altLang="zh-CN" sz="4000" dirty="0" smtClean="0"/>
            </a:br>
            <a:r>
              <a:rPr lang="en-US" altLang="zh-CN" sz="3200" dirty="0" smtClean="0">
                <a:solidFill>
                  <a:srgbClr val="FF0000"/>
                </a:solidFill>
                <a:latin typeface="Times New Roman" pitchFamily="18" charset="0"/>
              </a:rPr>
              <a:t>(</a:t>
            </a:r>
            <a:r>
              <a:rPr lang="en-US" altLang="zh-CN" sz="2400" dirty="0" smtClean="0">
                <a:solidFill>
                  <a:srgbClr val="FF0000"/>
                </a:solidFill>
                <a:latin typeface="Times New Roman" pitchFamily="18" charset="0"/>
              </a:rPr>
              <a:t>UNIX SVR4</a:t>
            </a:r>
            <a:r>
              <a:rPr lang="zh-CN" altLang="en-US" sz="2400" dirty="0" smtClean="0">
                <a:solidFill>
                  <a:srgbClr val="FF0000"/>
                </a:solidFill>
                <a:latin typeface="Times New Roman" pitchFamily="18" charset="0"/>
                <a:ea typeface="楷体_GB2312" pitchFamily="49" charset="-122"/>
              </a:rPr>
              <a:t>采用此算法</a:t>
            </a:r>
            <a:r>
              <a:rPr lang="en-US" altLang="zh-CN" sz="3200" dirty="0" smtClean="0">
                <a:solidFill>
                  <a:srgbClr val="FF0000"/>
                </a:solidFill>
                <a:latin typeface="Times New Roman" pitchFamily="18" charset="0"/>
              </a:rPr>
              <a:t>)</a:t>
            </a:r>
          </a:p>
        </p:txBody>
      </p:sp>
      <p:sp>
        <p:nvSpPr>
          <p:cNvPr id="385027" name="Rectangle 3"/>
          <p:cNvSpPr>
            <a:spLocks noGrp="1" noChangeArrowheads="1"/>
          </p:cNvSpPr>
          <p:nvPr>
            <p:ph idx="1"/>
          </p:nvPr>
        </p:nvSpPr>
        <p:spPr>
          <a:xfrm>
            <a:off x="251520" y="1916832"/>
            <a:ext cx="8281988" cy="4392488"/>
          </a:xfrm>
        </p:spPr>
        <p:txBody>
          <a:bodyPr>
            <a:normAutofit/>
          </a:bodyPr>
          <a:lstStyle/>
          <a:p>
            <a:pPr algn="just" eaLnBrk="1" hangingPunct="1">
              <a:spcBef>
                <a:spcPct val="0"/>
              </a:spcBef>
              <a:buFont typeface="Wingdings" pitchFamily="2" charset="2"/>
              <a:buNone/>
            </a:pPr>
            <a:r>
              <a:rPr lang="en-US" altLang="zh-CN" sz="2000" dirty="0" smtClean="0">
                <a:ea typeface="黑体" pitchFamily="2" charset="-122"/>
              </a:rPr>
              <a:t>   </a:t>
            </a:r>
            <a:r>
              <a:rPr lang="zh-CN" altLang="en-US" sz="2800" b="1" dirty="0" smtClean="0">
                <a:solidFill>
                  <a:srgbClr val="000066"/>
                </a:solidFill>
                <a:latin typeface="Times New Roman" pitchFamily="18" charset="0"/>
                <a:ea typeface="楷体_GB2312" pitchFamily="49" charset="-122"/>
              </a:rPr>
              <a:t>淘汰被修改过的页面时，需将其写回磁盘</a:t>
            </a:r>
            <a:r>
              <a:rPr lang="en-US" altLang="zh-CN" sz="2800" b="1" dirty="0" smtClean="0">
                <a:solidFill>
                  <a:srgbClr val="000066"/>
                </a:solidFill>
                <a:latin typeface="Times New Roman" pitchFamily="18" charset="0"/>
                <a:ea typeface="楷体_GB2312" pitchFamily="49" charset="-122"/>
              </a:rPr>
              <a:t>(</a:t>
            </a:r>
            <a:r>
              <a:rPr lang="zh-CN" altLang="en-US" sz="2800" b="1" dirty="0" smtClean="0">
                <a:solidFill>
                  <a:srgbClr val="000066"/>
                </a:solidFill>
                <a:latin typeface="Times New Roman" pitchFamily="18" charset="0"/>
                <a:ea typeface="楷体_GB2312" pitchFamily="49" charset="-122"/>
              </a:rPr>
              <a:t>置换代价高</a:t>
            </a:r>
            <a:r>
              <a:rPr lang="en-US" altLang="zh-CN" sz="2800" b="1" dirty="0" smtClean="0">
                <a:solidFill>
                  <a:srgbClr val="000066"/>
                </a:solidFill>
                <a:latin typeface="Times New Roman" pitchFamily="18" charset="0"/>
                <a:ea typeface="楷体_GB2312" pitchFamily="49" charset="-122"/>
              </a:rPr>
              <a:t>)</a:t>
            </a:r>
            <a:r>
              <a:rPr lang="zh-CN" altLang="en-US" sz="2800" b="1" dirty="0" smtClean="0">
                <a:solidFill>
                  <a:srgbClr val="000066"/>
                </a:solidFill>
                <a:latin typeface="Times New Roman" pitchFamily="18" charset="0"/>
                <a:ea typeface="楷体_GB2312" pitchFamily="49" charset="-122"/>
              </a:rPr>
              <a:t>，因此应淘汰既未被访问又未被修改的页面。为此，每个页面除了有</a:t>
            </a:r>
            <a:r>
              <a:rPr lang="zh-CN" altLang="en-US" sz="2800" dirty="0" smtClean="0">
                <a:solidFill>
                  <a:srgbClr val="FF0000"/>
                </a:solidFill>
                <a:latin typeface="Times New Roman" pitchFamily="18" charset="0"/>
                <a:ea typeface="黑体" pitchFamily="2" charset="-122"/>
              </a:rPr>
              <a:t>访问位</a:t>
            </a:r>
            <a:r>
              <a:rPr lang="en-US" altLang="zh-CN" sz="2800" dirty="0" smtClean="0">
                <a:solidFill>
                  <a:srgbClr val="FF0000"/>
                </a:solidFill>
                <a:latin typeface="Times New Roman" pitchFamily="18" charset="0"/>
                <a:ea typeface="楷体_GB2312" pitchFamily="49" charset="-122"/>
              </a:rPr>
              <a:t>A</a:t>
            </a:r>
            <a:r>
              <a:rPr lang="zh-CN" altLang="en-US" sz="2800" b="1" dirty="0" smtClean="0">
                <a:solidFill>
                  <a:srgbClr val="000066"/>
                </a:solidFill>
                <a:latin typeface="Times New Roman" pitchFamily="18" charset="0"/>
                <a:ea typeface="楷体_GB2312" pitchFamily="49" charset="-122"/>
              </a:rPr>
              <a:t>外，还增加一个</a:t>
            </a:r>
            <a:r>
              <a:rPr lang="zh-CN" altLang="en-US" sz="2800" dirty="0" smtClean="0">
                <a:solidFill>
                  <a:srgbClr val="FF0000"/>
                </a:solidFill>
                <a:latin typeface="Times New Roman" pitchFamily="18" charset="0"/>
                <a:ea typeface="黑体" pitchFamily="2" charset="-122"/>
              </a:rPr>
              <a:t>修改位</a:t>
            </a:r>
            <a:r>
              <a:rPr lang="en-US" altLang="zh-CN" sz="2800" dirty="0" smtClean="0">
                <a:solidFill>
                  <a:srgbClr val="FF0000"/>
                </a:solidFill>
                <a:latin typeface="Times New Roman" pitchFamily="18" charset="0"/>
                <a:ea typeface="楷体_GB2312" pitchFamily="49" charset="-122"/>
              </a:rPr>
              <a:t>M</a:t>
            </a:r>
            <a:r>
              <a:rPr lang="zh-CN" altLang="en-US" sz="2800" dirty="0" smtClean="0">
                <a:solidFill>
                  <a:srgbClr val="000066"/>
                </a:solidFill>
                <a:latin typeface="Times New Roman" pitchFamily="18" charset="0"/>
                <a:ea typeface="楷体_GB2312" pitchFamily="49" charset="-122"/>
              </a:rPr>
              <a:t>。</a:t>
            </a:r>
            <a:r>
              <a:rPr lang="zh-CN" altLang="en-US" sz="2800" b="1" dirty="0" smtClean="0">
                <a:solidFill>
                  <a:srgbClr val="000066"/>
                </a:solidFill>
                <a:latin typeface="Times New Roman" pitchFamily="18" charset="0"/>
                <a:ea typeface="楷体_GB2312" pitchFamily="49" charset="-122"/>
              </a:rPr>
              <a:t>由访问位</a:t>
            </a:r>
            <a:r>
              <a:rPr lang="en-US" altLang="zh-CN" sz="2800" b="1" dirty="0" smtClean="0">
                <a:solidFill>
                  <a:srgbClr val="000066"/>
                </a:solidFill>
                <a:latin typeface="Times New Roman" pitchFamily="18" charset="0"/>
                <a:ea typeface="楷体_GB2312" pitchFamily="49" charset="-122"/>
              </a:rPr>
              <a:t>A</a:t>
            </a:r>
            <a:r>
              <a:rPr lang="zh-CN" altLang="en-US" sz="2800" b="1" dirty="0" smtClean="0">
                <a:solidFill>
                  <a:srgbClr val="000066"/>
                </a:solidFill>
                <a:latin typeface="Times New Roman" pitchFamily="18" charset="0"/>
                <a:ea typeface="楷体_GB2312" pitchFamily="49" charset="-122"/>
              </a:rPr>
              <a:t>与修改位</a:t>
            </a:r>
            <a:r>
              <a:rPr lang="en-US" altLang="zh-CN" sz="2800" b="1" dirty="0" smtClean="0">
                <a:solidFill>
                  <a:srgbClr val="000066"/>
                </a:solidFill>
                <a:latin typeface="Times New Roman" pitchFamily="18" charset="0"/>
                <a:ea typeface="楷体_GB2312" pitchFamily="49" charset="-122"/>
              </a:rPr>
              <a:t>M</a:t>
            </a:r>
            <a:r>
              <a:rPr lang="zh-CN" altLang="en-US" sz="2800" b="1" dirty="0" smtClean="0">
                <a:solidFill>
                  <a:srgbClr val="000066"/>
                </a:solidFill>
                <a:latin typeface="Times New Roman" pitchFamily="18" charset="0"/>
                <a:ea typeface="楷体_GB2312" pitchFamily="49" charset="-122"/>
              </a:rPr>
              <a:t>可以组成下面</a:t>
            </a:r>
            <a:r>
              <a:rPr lang="en-US" altLang="zh-CN" sz="2800" b="1" dirty="0" smtClean="0">
                <a:solidFill>
                  <a:srgbClr val="000066"/>
                </a:solidFill>
                <a:latin typeface="Times New Roman" pitchFamily="18" charset="0"/>
                <a:ea typeface="楷体_GB2312" pitchFamily="49" charset="-122"/>
              </a:rPr>
              <a:t>4</a:t>
            </a:r>
            <a:r>
              <a:rPr lang="zh-CN" altLang="en-US" sz="2800" b="1" dirty="0" smtClean="0">
                <a:solidFill>
                  <a:srgbClr val="000066"/>
                </a:solidFill>
                <a:latin typeface="Times New Roman" pitchFamily="18" charset="0"/>
                <a:ea typeface="楷体_GB2312" pitchFamily="49" charset="-122"/>
              </a:rPr>
              <a:t>种类型的页面：</a:t>
            </a:r>
          </a:p>
          <a:p>
            <a:pPr marL="0" indent="0" eaLnBrk="1" hangingPunct="1">
              <a:spcBef>
                <a:spcPct val="0"/>
              </a:spcBef>
              <a:buNone/>
            </a:pPr>
            <a:r>
              <a:rPr lang="en-US" altLang="zh-CN" sz="2000" dirty="0" smtClean="0">
                <a:ea typeface="黑体" pitchFamily="2" charset="-122"/>
              </a:rPr>
              <a:t>           </a:t>
            </a:r>
            <a:r>
              <a:rPr lang="en-US" altLang="zh-CN" sz="2400" dirty="0" smtClean="0">
                <a:ea typeface="黑体" pitchFamily="2" charset="-122"/>
              </a:rPr>
              <a:t>1</a:t>
            </a:r>
            <a:r>
              <a:rPr lang="zh-CN" altLang="en-US" sz="2400" dirty="0" smtClean="0">
                <a:ea typeface="黑体" pitchFamily="2" charset="-122"/>
              </a:rPr>
              <a:t>类</a:t>
            </a:r>
            <a:r>
              <a:rPr lang="en-US" altLang="zh-CN" sz="2400" dirty="0" smtClean="0">
                <a:ea typeface="黑体" pitchFamily="2" charset="-122"/>
              </a:rPr>
              <a:t>(A=0,M=0)</a:t>
            </a:r>
            <a:r>
              <a:rPr lang="zh-CN" altLang="en-US" sz="2400" dirty="0" smtClean="0">
                <a:ea typeface="黑体" pitchFamily="2" charset="-122"/>
              </a:rPr>
              <a:t>，是最佳淘汰页；</a:t>
            </a:r>
          </a:p>
          <a:p>
            <a:pPr marL="0" indent="0" eaLnBrk="1" hangingPunct="1">
              <a:spcBef>
                <a:spcPct val="0"/>
              </a:spcBef>
              <a:buNone/>
            </a:pPr>
            <a:r>
              <a:rPr lang="en-US" altLang="zh-CN" sz="2400" dirty="0" smtClean="0">
                <a:ea typeface="黑体" pitchFamily="2" charset="-122"/>
              </a:rPr>
              <a:t>         2</a:t>
            </a:r>
            <a:r>
              <a:rPr lang="zh-CN" altLang="en-US" sz="2400" dirty="0" smtClean="0">
                <a:ea typeface="黑体" pitchFamily="2" charset="-122"/>
              </a:rPr>
              <a:t>类</a:t>
            </a:r>
            <a:r>
              <a:rPr lang="en-US" altLang="zh-CN" sz="2400" dirty="0" smtClean="0">
                <a:ea typeface="黑体" pitchFamily="2" charset="-122"/>
              </a:rPr>
              <a:t>(A=0,M=1) </a:t>
            </a:r>
            <a:r>
              <a:rPr lang="zh-CN" altLang="en-US" sz="2400" dirty="0" smtClean="0">
                <a:ea typeface="黑体" pitchFamily="2" charset="-122"/>
              </a:rPr>
              <a:t>；</a:t>
            </a:r>
          </a:p>
          <a:p>
            <a:pPr marL="0" indent="0" eaLnBrk="1" hangingPunct="1">
              <a:spcBef>
                <a:spcPct val="0"/>
              </a:spcBef>
              <a:buNone/>
            </a:pPr>
            <a:r>
              <a:rPr lang="en-US" altLang="zh-CN" sz="2400" dirty="0" smtClean="0">
                <a:ea typeface="黑体" pitchFamily="2" charset="-122"/>
              </a:rPr>
              <a:t>         3</a:t>
            </a:r>
            <a:r>
              <a:rPr lang="zh-CN" altLang="en-US" sz="2400" dirty="0" smtClean="0">
                <a:ea typeface="黑体" pitchFamily="2" charset="-122"/>
              </a:rPr>
              <a:t>类</a:t>
            </a:r>
            <a:r>
              <a:rPr lang="en-US" altLang="zh-CN" sz="2400" dirty="0" smtClean="0">
                <a:ea typeface="黑体" pitchFamily="2" charset="-122"/>
              </a:rPr>
              <a:t>(A=1,M=0) </a:t>
            </a:r>
            <a:r>
              <a:rPr lang="zh-CN" altLang="en-US" sz="2400" dirty="0" smtClean="0">
                <a:ea typeface="黑体" pitchFamily="2" charset="-122"/>
              </a:rPr>
              <a:t>；</a:t>
            </a:r>
          </a:p>
          <a:p>
            <a:pPr marL="0" indent="0" eaLnBrk="1" hangingPunct="1">
              <a:spcBef>
                <a:spcPct val="0"/>
              </a:spcBef>
              <a:buNone/>
            </a:pPr>
            <a:r>
              <a:rPr lang="en-US" altLang="zh-CN" sz="2400" dirty="0" smtClean="0">
                <a:ea typeface="黑体" pitchFamily="2" charset="-122"/>
              </a:rPr>
              <a:t>         4</a:t>
            </a:r>
            <a:r>
              <a:rPr lang="zh-CN" altLang="en-US" sz="2400" dirty="0" smtClean="0">
                <a:ea typeface="黑体" pitchFamily="2" charset="-122"/>
              </a:rPr>
              <a:t>类</a:t>
            </a:r>
            <a:r>
              <a:rPr lang="en-US" altLang="zh-CN" sz="2400" dirty="0" smtClean="0">
                <a:ea typeface="黑体" pitchFamily="2" charset="-122"/>
              </a:rPr>
              <a:t>(A=1,M=1) </a:t>
            </a:r>
            <a:r>
              <a:rPr lang="zh-CN" altLang="en-US" sz="2400" dirty="0" smtClean="0">
                <a:ea typeface="黑体" pitchFamily="2" charset="-122"/>
              </a:rPr>
              <a:t>，最近被访问且被修改过的页，最不应该淘汰</a:t>
            </a:r>
            <a:r>
              <a:rPr lang="zh-CN" altLang="en-US" sz="2000" dirty="0" smtClean="0">
                <a:ea typeface="黑体" pitchFamily="2" charset="-122"/>
              </a:rPr>
              <a:t>。</a:t>
            </a:r>
          </a:p>
        </p:txBody>
      </p:sp>
      <p:sp>
        <p:nvSpPr>
          <p:cNvPr id="7" name="灯片编号占位符 5"/>
          <p:cNvSpPr>
            <a:spLocks noGrp="1"/>
          </p:cNvSpPr>
          <p:nvPr>
            <p:ph type="sldNum" sz="quarter" idx="12"/>
          </p:nvPr>
        </p:nvSpPr>
        <p:spPr/>
        <p:txBody>
          <a:bodyPr/>
          <a:lstStyle/>
          <a:p>
            <a:pPr>
              <a:defRPr/>
            </a:pPr>
            <a:fld id="{A31F414A-9DC6-4FE6-839D-7D110278D492}" type="slidenum">
              <a:rPr lang="en-US" altLang="zh-CN">
                <a:solidFill>
                  <a:srgbClr val="2F2F2F">
                    <a:lumMod val="75000"/>
                    <a:lumOff val="25000"/>
                  </a:srgbClr>
                </a:solidFill>
              </a:rPr>
              <a:pPr>
                <a:defRPr/>
              </a:pPr>
              <a:t>26</a:t>
            </a:fld>
            <a:endParaRPr lang="en-US" altLang="zh-CN">
              <a:solidFill>
                <a:srgbClr val="2F2F2F">
                  <a:lumMod val="75000"/>
                  <a:lumOff val="25000"/>
                </a:srgbClr>
              </a:solidFill>
            </a:endParaRPr>
          </a:p>
        </p:txBody>
      </p:sp>
    </p:spTree>
    <p:extLst>
      <p:ext uri="{BB962C8B-B14F-4D97-AF65-F5344CB8AC3E}">
        <p14:creationId xmlns:p14="http://schemas.microsoft.com/office/powerpoint/2010/main" val="7065025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85027">
                                            <p:txEl>
                                              <p:pRg st="0" end="0"/>
                                            </p:txEl>
                                          </p:spTgt>
                                        </p:tgtEl>
                                        <p:attrNameLst>
                                          <p:attrName>style.visibility</p:attrName>
                                        </p:attrNameLst>
                                      </p:cBhvr>
                                      <p:to>
                                        <p:strVal val="visible"/>
                                      </p:to>
                                    </p:set>
                                    <p:animEffect transition="in" filter="wipe(up)">
                                      <p:cBhvr>
                                        <p:cTn id="7" dur="500"/>
                                        <p:tgtEl>
                                          <p:spTgt spid="385027">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85027">
                                            <p:txEl>
                                              <p:pRg st="1" end="1"/>
                                            </p:txEl>
                                          </p:spTgt>
                                        </p:tgtEl>
                                        <p:attrNameLst>
                                          <p:attrName>style.visibility</p:attrName>
                                        </p:attrNameLst>
                                      </p:cBhvr>
                                      <p:to>
                                        <p:strVal val="visible"/>
                                      </p:to>
                                    </p:set>
                                    <p:animEffect transition="in" filter="wipe(up)">
                                      <p:cBhvr>
                                        <p:cTn id="11" dur="500"/>
                                        <p:tgtEl>
                                          <p:spTgt spid="385027">
                                            <p:txEl>
                                              <p:pRg st="1" end="1"/>
                                            </p:txEl>
                                          </p:spTgt>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85027">
                                            <p:txEl>
                                              <p:pRg st="2" end="2"/>
                                            </p:txEl>
                                          </p:spTgt>
                                        </p:tgtEl>
                                        <p:attrNameLst>
                                          <p:attrName>style.visibility</p:attrName>
                                        </p:attrNameLst>
                                      </p:cBhvr>
                                      <p:to>
                                        <p:strVal val="visible"/>
                                      </p:to>
                                    </p:set>
                                    <p:animEffect transition="in" filter="wipe(up)">
                                      <p:cBhvr>
                                        <p:cTn id="15" dur="500"/>
                                        <p:tgtEl>
                                          <p:spTgt spid="385027">
                                            <p:txEl>
                                              <p:pRg st="2" end="2"/>
                                            </p:txEl>
                                          </p:spTgt>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85027">
                                            <p:txEl>
                                              <p:pRg st="3" end="3"/>
                                            </p:txEl>
                                          </p:spTgt>
                                        </p:tgtEl>
                                        <p:attrNameLst>
                                          <p:attrName>style.visibility</p:attrName>
                                        </p:attrNameLst>
                                      </p:cBhvr>
                                      <p:to>
                                        <p:strVal val="visible"/>
                                      </p:to>
                                    </p:set>
                                    <p:animEffect transition="in" filter="wipe(up)">
                                      <p:cBhvr>
                                        <p:cTn id="19" dur="500"/>
                                        <p:tgtEl>
                                          <p:spTgt spid="385027">
                                            <p:txEl>
                                              <p:pRg st="3" end="3"/>
                                            </p:txEl>
                                          </p:spTgt>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85027">
                                            <p:txEl>
                                              <p:pRg st="4" end="4"/>
                                            </p:txEl>
                                          </p:spTgt>
                                        </p:tgtEl>
                                        <p:attrNameLst>
                                          <p:attrName>style.visibility</p:attrName>
                                        </p:attrNameLst>
                                      </p:cBhvr>
                                      <p:to>
                                        <p:strVal val="visible"/>
                                      </p:to>
                                    </p:set>
                                    <p:animEffect transition="in" filter="wipe(up)">
                                      <p:cBhvr>
                                        <p:cTn id="23" dur="500"/>
                                        <p:tgtEl>
                                          <p:spTgt spid="3850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027"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4675" name="Rectangle 2"/>
          <p:cNvSpPr>
            <a:spLocks noGrp="1" noChangeArrowheads="1"/>
          </p:cNvSpPr>
          <p:nvPr>
            <p:ph type="title"/>
          </p:nvPr>
        </p:nvSpPr>
        <p:spPr>
          <a:xfrm>
            <a:off x="203200" y="692696"/>
            <a:ext cx="8940800" cy="1340768"/>
          </a:xfrm>
        </p:spPr>
        <p:txBody>
          <a:bodyPr>
            <a:normAutofit/>
          </a:bodyPr>
          <a:lstStyle/>
          <a:p>
            <a:pPr eaLnBrk="1" hangingPunct="1"/>
            <a:r>
              <a:rPr lang="en-US" altLang="zh-CN" sz="4000" dirty="0" smtClean="0"/>
              <a:t>2. </a:t>
            </a:r>
            <a:r>
              <a:rPr lang="zh-CN" altLang="en-US" sz="4000" dirty="0" smtClean="0"/>
              <a:t>改进型</a:t>
            </a:r>
            <a:r>
              <a:rPr lang="en-US" altLang="zh-CN" sz="4000" dirty="0" smtClean="0"/>
              <a:t>Clock</a:t>
            </a:r>
            <a:r>
              <a:rPr lang="zh-CN" altLang="en-US" sz="4000" dirty="0" smtClean="0"/>
              <a:t>置换算法</a:t>
            </a:r>
            <a:r>
              <a:rPr lang="en-US" altLang="zh-CN" sz="4000" dirty="0" smtClean="0"/>
              <a:t/>
            </a:r>
            <a:br>
              <a:rPr lang="en-US" altLang="zh-CN" sz="4000" dirty="0" smtClean="0"/>
            </a:br>
            <a:r>
              <a:rPr lang="en-US" altLang="zh-CN" sz="3200" dirty="0" smtClean="0">
                <a:solidFill>
                  <a:srgbClr val="FF0000"/>
                </a:solidFill>
                <a:latin typeface="Times New Roman" pitchFamily="18" charset="0"/>
              </a:rPr>
              <a:t>(</a:t>
            </a:r>
            <a:r>
              <a:rPr lang="en-US" altLang="zh-CN" sz="2400" dirty="0" smtClean="0">
                <a:solidFill>
                  <a:srgbClr val="FF0000"/>
                </a:solidFill>
                <a:latin typeface="Times New Roman" pitchFamily="18" charset="0"/>
              </a:rPr>
              <a:t>UNIX SVR4</a:t>
            </a:r>
            <a:r>
              <a:rPr lang="zh-CN" altLang="en-US" sz="2400" dirty="0" smtClean="0">
                <a:solidFill>
                  <a:srgbClr val="FF0000"/>
                </a:solidFill>
                <a:latin typeface="Times New Roman" pitchFamily="18" charset="0"/>
                <a:ea typeface="楷体_GB2312" pitchFamily="49" charset="-122"/>
              </a:rPr>
              <a:t>采用此算法</a:t>
            </a:r>
            <a:r>
              <a:rPr lang="en-US" altLang="zh-CN" sz="3200" dirty="0" smtClean="0">
                <a:solidFill>
                  <a:srgbClr val="FF0000"/>
                </a:solidFill>
                <a:latin typeface="Times New Roman" pitchFamily="18" charset="0"/>
              </a:rPr>
              <a:t>)</a:t>
            </a:r>
          </a:p>
        </p:txBody>
      </p:sp>
      <p:sp>
        <p:nvSpPr>
          <p:cNvPr id="7" name="灯片编号占位符 5"/>
          <p:cNvSpPr>
            <a:spLocks noGrp="1"/>
          </p:cNvSpPr>
          <p:nvPr>
            <p:ph type="sldNum" sz="quarter" idx="12"/>
          </p:nvPr>
        </p:nvSpPr>
        <p:spPr/>
        <p:txBody>
          <a:bodyPr/>
          <a:lstStyle/>
          <a:p>
            <a:pPr>
              <a:defRPr/>
            </a:pPr>
            <a:fld id="{A31F414A-9DC6-4FE6-839D-7D110278D492}" type="slidenum">
              <a:rPr lang="en-US" altLang="zh-CN"/>
              <a:pPr>
                <a:defRPr/>
              </a:pPr>
              <a:t>27</a:t>
            </a:fld>
            <a:endParaRPr lang="en-US" altLang="zh-CN"/>
          </a:p>
        </p:txBody>
      </p:sp>
      <p:sp>
        <p:nvSpPr>
          <p:cNvPr id="385028" name="Text Box 4"/>
          <p:cNvSpPr txBox="1">
            <a:spLocks noChangeArrowheads="1"/>
          </p:cNvSpPr>
          <p:nvPr/>
        </p:nvSpPr>
        <p:spPr bwMode="auto">
          <a:xfrm>
            <a:off x="520700" y="2276872"/>
            <a:ext cx="816610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0"/>
              </a:spcBef>
              <a:spcAft>
                <a:spcPct val="0"/>
              </a:spcAft>
              <a:buClr>
                <a:srgbClr val="FF3300"/>
              </a:buClr>
              <a:buSzPct val="60000"/>
              <a:buFont typeface="Wingdings" pitchFamily="2" charset="2"/>
              <a:buNone/>
            </a:pPr>
            <a:r>
              <a:rPr lang="en-US" altLang="zh-CN" sz="2800" b="1" dirty="0">
                <a:solidFill>
                  <a:srgbClr val="FF0000"/>
                </a:solidFill>
                <a:latin typeface="Times New Roman" pitchFamily="18" charset="0"/>
                <a:ea typeface="仿宋_GB2312" pitchFamily="49" charset="-122"/>
              </a:rPr>
              <a:t>(1</a:t>
            </a:r>
            <a:r>
              <a:rPr lang="en-US" altLang="zh-CN" sz="2800" b="1" dirty="0" smtClean="0">
                <a:solidFill>
                  <a:srgbClr val="FF0000"/>
                </a:solidFill>
                <a:latin typeface="Times New Roman" pitchFamily="18" charset="0"/>
                <a:ea typeface="仿宋_GB2312" pitchFamily="49" charset="-122"/>
              </a:rPr>
              <a:t>) </a:t>
            </a:r>
            <a:r>
              <a:rPr lang="zh-CN" altLang="en-US" sz="2800" b="1" dirty="0" smtClean="0">
                <a:latin typeface="Times New Roman" pitchFamily="18" charset="0"/>
                <a:ea typeface="仿宋_GB2312" pitchFamily="49" charset="-122"/>
              </a:rPr>
              <a:t>从</a:t>
            </a:r>
            <a:r>
              <a:rPr lang="zh-CN" altLang="en-US" sz="2800" b="1" dirty="0">
                <a:latin typeface="Times New Roman" pitchFamily="18" charset="0"/>
                <a:ea typeface="仿宋_GB2312" pitchFamily="49" charset="-122"/>
              </a:rPr>
              <a:t>指针当前位置开始，扫描循环队列，寻找</a:t>
            </a:r>
            <a:r>
              <a:rPr lang="en-US" altLang="zh-CN" sz="2800" b="1" dirty="0">
                <a:latin typeface="Times New Roman" pitchFamily="18" charset="0"/>
                <a:ea typeface="仿宋_GB2312" pitchFamily="49" charset="-122"/>
              </a:rPr>
              <a:t>A=0</a:t>
            </a:r>
            <a:r>
              <a:rPr lang="zh-CN" altLang="en-US" sz="2800" b="1" dirty="0">
                <a:latin typeface="Times New Roman" pitchFamily="18" charset="0"/>
                <a:ea typeface="仿宋_GB2312" pitchFamily="49" charset="-122"/>
              </a:rPr>
              <a:t>且</a:t>
            </a:r>
            <a:r>
              <a:rPr lang="en-US" altLang="zh-CN" sz="2800" b="1" dirty="0">
                <a:latin typeface="Times New Roman" pitchFamily="18" charset="0"/>
                <a:ea typeface="仿宋_GB2312" pitchFamily="49" charset="-122"/>
              </a:rPr>
              <a:t>M=0</a:t>
            </a:r>
            <a:r>
              <a:rPr lang="zh-CN" altLang="en-US" sz="2800" b="1" dirty="0">
                <a:latin typeface="Times New Roman" pitchFamily="18" charset="0"/>
                <a:ea typeface="仿宋_GB2312" pitchFamily="49" charset="-122"/>
              </a:rPr>
              <a:t>的第</a:t>
            </a:r>
            <a:r>
              <a:rPr lang="en-US" altLang="zh-CN" sz="2800" b="1" dirty="0">
                <a:latin typeface="Times New Roman" pitchFamily="18" charset="0"/>
                <a:ea typeface="仿宋_GB2312" pitchFamily="49" charset="-122"/>
              </a:rPr>
              <a:t>1</a:t>
            </a:r>
            <a:r>
              <a:rPr lang="zh-CN" altLang="en-US" sz="2800" b="1" dirty="0">
                <a:latin typeface="Times New Roman" pitchFamily="18" charset="0"/>
                <a:ea typeface="仿宋_GB2312" pitchFamily="49" charset="-122"/>
              </a:rPr>
              <a:t>类页面，将所遇到的第一个页面淘汰。</a:t>
            </a:r>
          </a:p>
          <a:p>
            <a:pPr eaLnBrk="1" fontAlgn="base" hangingPunct="1">
              <a:spcBef>
                <a:spcPct val="0"/>
              </a:spcBef>
              <a:spcAft>
                <a:spcPct val="0"/>
              </a:spcAft>
              <a:buClr>
                <a:srgbClr val="FF3300"/>
              </a:buClr>
              <a:buSzPct val="60000"/>
              <a:buFont typeface="Wingdings" pitchFamily="2" charset="2"/>
              <a:buNone/>
            </a:pPr>
            <a:r>
              <a:rPr lang="en-US" altLang="zh-CN" sz="2800" b="1" dirty="0">
                <a:solidFill>
                  <a:srgbClr val="FF0000"/>
                </a:solidFill>
                <a:latin typeface="Times New Roman" pitchFamily="18" charset="0"/>
                <a:ea typeface="仿宋_GB2312" pitchFamily="49" charset="-122"/>
              </a:rPr>
              <a:t>(2</a:t>
            </a:r>
            <a:r>
              <a:rPr lang="en-US" altLang="zh-CN" sz="2800" b="1" dirty="0" smtClean="0">
                <a:solidFill>
                  <a:srgbClr val="FF0000"/>
                </a:solidFill>
                <a:latin typeface="Times New Roman" pitchFamily="18" charset="0"/>
                <a:ea typeface="仿宋_GB2312" pitchFamily="49" charset="-122"/>
              </a:rPr>
              <a:t>) </a:t>
            </a:r>
            <a:r>
              <a:rPr lang="zh-CN" altLang="en-US" sz="2800" b="1" dirty="0" smtClean="0">
                <a:latin typeface="Times New Roman" pitchFamily="18" charset="0"/>
                <a:ea typeface="仿宋_GB2312" pitchFamily="49" charset="-122"/>
              </a:rPr>
              <a:t>若</a:t>
            </a:r>
            <a:r>
              <a:rPr lang="zh-CN" altLang="en-US" sz="2800" b="1" dirty="0">
                <a:latin typeface="Times New Roman" pitchFamily="18" charset="0"/>
                <a:ea typeface="仿宋_GB2312" pitchFamily="49" charset="-122"/>
              </a:rPr>
              <a:t>第</a:t>
            </a:r>
            <a:r>
              <a:rPr lang="en-US" altLang="zh-CN" sz="2800" b="1" dirty="0">
                <a:latin typeface="Times New Roman" pitchFamily="18" charset="0"/>
                <a:ea typeface="仿宋_GB2312" pitchFamily="49" charset="-122"/>
              </a:rPr>
              <a:t>1</a:t>
            </a:r>
            <a:r>
              <a:rPr lang="zh-CN" altLang="en-US" sz="2800" b="1" dirty="0">
                <a:latin typeface="Times New Roman" pitchFamily="18" charset="0"/>
                <a:ea typeface="仿宋_GB2312" pitchFamily="49" charset="-122"/>
              </a:rPr>
              <a:t>步查找一周后未遇到第</a:t>
            </a:r>
            <a:r>
              <a:rPr lang="en-US" altLang="zh-CN" sz="2800" b="1" dirty="0">
                <a:latin typeface="Times New Roman" pitchFamily="18" charset="0"/>
                <a:ea typeface="仿宋_GB2312" pitchFamily="49" charset="-122"/>
              </a:rPr>
              <a:t>1</a:t>
            </a:r>
            <a:r>
              <a:rPr lang="zh-CN" altLang="en-US" sz="2800" b="1" dirty="0">
                <a:latin typeface="Times New Roman" pitchFamily="18" charset="0"/>
                <a:ea typeface="仿宋_GB2312" pitchFamily="49" charset="-122"/>
              </a:rPr>
              <a:t>类页面，则寻找</a:t>
            </a:r>
            <a:r>
              <a:rPr lang="en-US" altLang="zh-CN" sz="2800" b="1" dirty="0">
                <a:latin typeface="Times New Roman" pitchFamily="18" charset="0"/>
                <a:ea typeface="仿宋_GB2312" pitchFamily="49" charset="-122"/>
              </a:rPr>
              <a:t>A=0</a:t>
            </a:r>
            <a:r>
              <a:rPr lang="zh-CN" altLang="en-US" sz="2800" b="1" dirty="0">
                <a:latin typeface="Times New Roman" pitchFamily="18" charset="0"/>
                <a:ea typeface="仿宋_GB2312" pitchFamily="49" charset="-122"/>
              </a:rPr>
              <a:t>且</a:t>
            </a:r>
            <a:r>
              <a:rPr lang="en-US" altLang="zh-CN" sz="2800" b="1" dirty="0">
                <a:latin typeface="Times New Roman" pitchFamily="18" charset="0"/>
                <a:ea typeface="仿宋_GB2312" pitchFamily="49" charset="-122"/>
              </a:rPr>
              <a:t>M=1</a:t>
            </a:r>
            <a:r>
              <a:rPr lang="zh-CN" altLang="en-US" sz="2800" b="1" dirty="0">
                <a:latin typeface="Times New Roman" pitchFamily="18" charset="0"/>
                <a:ea typeface="仿宋_GB2312" pitchFamily="49" charset="-122"/>
              </a:rPr>
              <a:t>的第</a:t>
            </a:r>
            <a:r>
              <a:rPr lang="en-US" altLang="zh-CN" sz="2800" b="1" dirty="0">
                <a:latin typeface="Times New Roman" pitchFamily="18" charset="0"/>
                <a:ea typeface="仿宋_GB2312" pitchFamily="49" charset="-122"/>
              </a:rPr>
              <a:t>2</a:t>
            </a:r>
            <a:r>
              <a:rPr lang="zh-CN" altLang="en-US" sz="2800" b="1" dirty="0">
                <a:latin typeface="Times New Roman" pitchFamily="18" charset="0"/>
                <a:ea typeface="仿宋_GB2312" pitchFamily="49" charset="-122"/>
              </a:rPr>
              <a:t>类页面，将所遇到的第一个页面淘汰。第</a:t>
            </a:r>
            <a:r>
              <a:rPr lang="en-US" altLang="zh-CN" sz="2800" b="1" dirty="0">
                <a:latin typeface="Times New Roman" pitchFamily="18" charset="0"/>
                <a:ea typeface="仿宋_GB2312" pitchFamily="49" charset="-122"/>
              </a:rPr>
              <a:t>2</a:t>
            </a:r>
            <a:r>
              <a:rPr lang="zh-CN" altLang="en-US" sz="2800" b="1" dirty="0">
                <a:latin typeface="Times New Roman" pitchFamily="18" charset="0"/>
                <a:ea typeface="仿宋_GB2312" pitchFamily="49" charset="-122"/>
              </a:rPr>
              <a:t>轮扫描中将所有扫描过的页面的访问位</a:t>
            </a:r>
            <a:r>
              <a:rPr lang="en-US" altLang="zh-CN" sz="2800" b="1" dirty="0">
                <a:latin typeface="Times New Roman" pitchFamily="18" charset="0"/>
                <a:ea typeface="仿宋_GB2312" pitchFamily="49" charset="-122"/>
              </a:rPr>
              <a:t>A</a:t>
            </a:r>
            <a:r>
              <a:rPr lang="zh-CN" altLang="en-US" sz="2800" b="1" dirty="0">
                <a:latin typeface="Times New Roman" pitchFamily="18" charset="0"/>
                <a:ea typeface="仿宋_GB2312" pitchFamily="49" charset="-122"/>
              </a:rPr>
              <a:t>清</a:t>
            </a:r>
            <a:r>
              <a:rPr lang="en-US" altLang="zh-CN" sz="2800" b="1" dirty="0">
                <a:latin typeface="Times New Roman" pitchFamily="18" charset="0"/>
                <a:ea typeface="仿宋_GB2312" pitchFamily="49" charset="-122"/>
              </a:rPr>
              <a:t>0</a:t>
            </a:r>
            <a:r>
              <a:rPr lang="zh-CN" altLang="en-US" sz="2800" b="1" dirty="0">
                <a:latin typeface="Times New Roman" pitchFamily="18" charset="0"/>
                <a:ea typeface="仿宋_GB2312" pitchFamily="49" charset="-122"/>
              </a:rPr>
              <a:t>。</a:t>
            </a:r>
          </a:p>
          <a:p>
            <a:pPr eaLnBrk="1" fontAlgn="base" hangingPunct="1">
              <a:spcBef>
                <a:spcPct val="0"/>
              </a:spcBef>
              <a:spcAft>
                <a:spcPct val="0"/>
              </a:spcAft>
              <a:buClr>
                <a:srgbClr val="FF3300"/>
              </a:buClr>
              <a:buSzPct val="60000"/>
              <a:buFont typeface="Wingdings" pitchFamily="2" charset="2"/>
              <a:buNone/>
            </a:pPr>
            <a:r>
              <a:rPr lang="en-US" altLang="zh-CN" sz="2800" b="1" dirty="0">
                <a:solidFill>
                  <a:srgbClr val="FF0000"/>
                </a:solidFill>
                <a:latin typeface="Times New Roman" pitchFamily="18" charset="0"/>
                <a:ea typeface="仿宋_GB2312" pitchFamily="49" charset="-122"/>
              </a:rPr>
              <a:t>(3)</a:t>
            </a:r>
            <a:r>
              <a:rPr lang="zh-CN" altLang="en-US" sz="2800" b="1" dirty="0">
                <a:latin typeface="Times New Roman" pitchFamily="18" charset="0"/>
                <a:ea typeface="仿宋_GB2312" pitchFamily="49" charset="-122"/>
              </a:rPr>
              <a:t>若第</a:t>
            </a:r>
            <a:r>
              <a:rPr lang="en-US" altLang="zh-CN" sz="2800" b="1" dirty="0">
                <a:latin typeface="Times New Roman" pitchFamily="18" charset="0"/>
                <a:ea typeface="仿宋_GB2312" pitchFamily="49" charset="-122"/>
              </a:rPr>
              <a:t>2</a:t>
            </a:r>
            <a:r>
              <a:rPr lang="zh-CN" altLang="en-US" sz="2800" b="1" dirty="0">
                <a:latin typeface="Times New Roman" pitchFamily="18" charset="0"/>
                <a:ea typeface="仿宋_GB2312" pitchFamily="49" charset="-122"/>
              </a:rPr>
              <a:t>轮扫描失败，则返回</a:t>
            </a:r>
            <a:r>
              <a:rPr lang="en-US" altLang="zh-CN" sz="2800" b="1" dirty="0">
                <a:latin typeface="Times New Roman" pitchFamily="18" charset="0"/>
                <a:ea typeface="仿宋_GB2312" pitchFamily="49" charset="-122"/>
              </a:rPr>
              <a:t>(1)</a:t>
            </a:r>
            <a:r>
              <a:rPr lang="zh-CN" altLang="en-US" sz="2800" b="1" dirty="0">
                <a:latin typeface="Times New Roman" pitchFamily="18" charset="0"/>
                <a:ea typeface="仿宋_GB2312" pitchFamily="49" charset="-122"/>
              </a:rPr>
              <a:t>，若仍失败，再重复第</a:t>
            </a:r>
            <a:r>
              <a:rPr lang="en-US" altLang="zh-CN" sz="2800" b="1" dirty="0">
                <a:latin typeface="Times New Roman" pitchFamily="18" charset="0"/>
                <a:ea typeface="仿宋_GB2312" pitchFamily="49" charset="-122"/>
              </a:rPr>
              <a:t>(2)</a:t>
            </a:r>
            <a:r>
              <a:rPr lang="zh-CN" altLang="en-US" sz="2800" b="1" dirty="0">
                <a:latin typeface="Times New Roman" pitchFamily="18" charset="0"/>
                <a:ea typeface="仿宋_GB2312" pitchFamily="49" charset="-122"/>
              </a:rPr>
              <a:t>步，此时就一定能找到被淘汰的页。</a:t>
            </a:r>
          </a:p>
        </p:txBody>
      </p:sp>
      <p:sp>
        <p:nvSpPr>
          <p:cNvPr id="385029" name="AutoShape 5"/>
          <p:cNvSpPr>
            <a:spLocks noChangeArrowheads="1"/>
          </p:cNvSpPr>
          <p:nvPr/>
        </p:nvSpPr>
        <p:spPr bwMode="auto">
          <a:xfrm>
            <a:off x="5308600" y="5999041"/>
            <a:ext cx="1574800" cy="406400"/>
          </a:xfrm>
          <a:prstGeom prst="wedgeRectCallout">
            <a:avLst>
              <a:gd name="adj1" fmla="val -43929"/>
              <a:gd name="adj2" fmla="val -230426"/>
            </a:avLst>
          </a:prstGeom>
          <a:noFill/>
          <a:ln w="1905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anchor="ctr"/>
          <a:lstStyle/>
          <a:p>
            <a:pPr algn="ctr" fontAlgn="base">
              <a:spcBef>
                <a:spcPct val="50000"/>
              </a:spcBef>
              <a:spcAft>
                <a:spcPct val="0"/>
              </a:spcAft>
              <a:buClr>
                <a:srgbClr val="FF3300"/>
              </a:buClr>
              <a:buSzPct val="60000"/>
              <a:buFont typeface="Wingdings" pitchFamily="2" charset="2"/>
              <a:buNone/>
            </a:pPr>
            <a:r>
              <a:rPr kumimoji="1" lang="zh-CN" altLang="en-US" b="1" dirty="0">
                <a:solidFill>
                  <a:srgbClr val="000000"/>
                </a:solidFill>
              </a:rPr>
              <a:t>淘汰原</a:t>
            </a:r>
            <a:r>
              <a:rPr kumimoji="1" lang="en-US" altLang="zh-CN" b="1" dirty="0">
                <a:solidFill>
                  <a:srgbClr val="000000"/>
                </a:solidFill>
              </a:rPr>
              <a:t>3</a:t>
            </a:r>
            <a:r>
              <a:rPr kumimoji="1" lang="zh-CN" altLang="en-US" b="1" dirty="0">
                <a:solidFill>
                  <a:srgbClr val="000000"/>
                </a:solidFill>
              </a:rPr>
              <a:t>类页</a:t>
            </a:r>
          </a:p>
        </p:txBody>
      </p:sp>
      <p:sp>
        <p:nvSpPr>
          <p:cNvPr id="385030" name="AutoShape 6"/>
          <p:cNvSpPr>
            <a:spLocks noChangeArrowheads="1"/>
          </p:cNvSpPr>
          <p:nvPr/>
        </p:nvSpPr>
        <p:spPr bwMode="auto">
          <a:xfrm>
            <a:off x="1619672" y="6193069"/>
            <a:ext cx="1574800" cy="406400"/>
          </a:xfrm>
          <a:prstGeom prst="wedgeRectCallout">
            <a:avLst>
              <a:gd name="adj1" fmla="val -51993"/>
              <a:gd name="adj2" fmla="val -167926"/>
            </a:avLst>
          </a:prstGeom>
          <a:noFill/>
          <a:ln w="1905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45791" dir="3378596" algn="ctr" rotWithShape="0">
                    <a:schemeClr val="bg2"/>
                  </a:outerShdw>
                </a:effectLst>
              </a14:hiddenEffects>
            </a:ext>
          </a:extLst>
        </p:spPr>
        <p:txBody>
          <a:bodyPr anchor="ctr"/>
          <a:lstStyle/>
          <a:p>
            <a:pPr algn="ctr" fontAlgn="base">
              <a:spcBef>
                <a:spcPct val="50000"/>
              </a:spcBef>
              <a:spcAft>
                <a:spcPct val="0"/>
              </a:spcAft>
              <a:buClr>
                <a:srgbClr val="FF3300"/>
              </a:buClr>
              <a:buSzPct val="60000"/>
              <a:buFont typeface="Wingdings" pitchFamily="2" charset="2"/>
              <a:buNone/>
            </a:pPr>
            <a:r>
              <a:rPr kumimoji="1" lang="zh-CN" altLang="en-US" b="1" dirty="0">
                <a:solidFill>
                  <a:srgbClr val="000000"/>
                </a:solidFill>
              </a:rPr>
              <a:t>淘汰原</a:t>
            </a:r>
            <a:r>
              <a:rPr kumimoji="1" lang="en-US" altLang="zh-CN" b="1" dirty="0">
                <a:solidFill>
                  <a:srgbClr val="000000"/>
                </a:solidFill>
              </a:rPr>
              <a:t>4</a:t>
            </a:r>
            <a:r>
              <a:rPr kumimoji="1" lang="zh-CN" altLang="en-US" b="1" dirty="0">
                <a:solidFill>
                  <a:srgbClr val="000000"/>
                </a:solidFill>
              </a:rPr>
              <a:t>类页</a:t>
            </a:r>
          </a:p>
        </p:txBody>
      </p:sp>
    </p:spTree>
    <p:extLst>
      <p:ext uri="{BB962C8B-B14F-4D97-AF65-F5344CB8AC3E}">
        <p14:creationId xmlns:p14="http://schemas.microsoft.com/office/powerpoint/2010/main" val="2142492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85028">
                                            <p:txEl>
                                              <p:pRg st="0" end="0"/>
                                            </p:txEl>
                                          </p:spTgt>
                                        </p:tgtEl>
                                        <p:attrNameLst>
                                          <p:attrName>style.visibility</p:attrName>
                                        </p:attrNameLst>
                                      </p:cBhvr>
                                      <p:to>
                                        <p:strVal val="visible"/>
                                      </p:to>
                                    </p:set>
                                    <p:animEffect transition="in" filter="wipe(up)">
                                      <p:cBhvr>
                                        <p:cTn id="7" dur="500"/>
                                        <p:tgtEl>
                                          <p:spTgt spid="385028">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85028">
                                            <p:txEl>
                                              <p:pRg st="1" end="1"/>
                                            </p:txEl>
                                          </p:spTgt>
                                        </p:tgtEl>
                                        <p:attrNameLst>
                                          <p:attrName>style.visibility</p:attrName>
                                        </p:attrNameLst>
                                      </p:cBhvr>
                                      <p:to>
                                        <p:strVal val="visible"/>
                                      </p:to>
                                    </p:set>
                                    <p:animEffect transition="in" filter="wipe(up)">
                                      <p:cBhvr>
                                        <p:cTn id="11" dur="500"/>
                                        <p:tgtEl>
                                          <p:spTgt spid="385028">
                                            <p:txEl>
                                              <p:pRg st="1" end="1"/>
                                            </p:txEl>
                                          </p:spTgt>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85028">
                                            <p:txEl>
                                              <p:pRg st="2" end="2"/>
                                            </p:txEl>
                                          </p:spTgt>
                                        </p:tgtEl>
                                        <p:attrNameLst>
                                          <p:attrName>style.visibility</p:attrName>
                                        </p:attrNameLst>
                                      </p:cBhvr>
                                      <p:to>
                                        <p:strVal val="visible"/>
                                      </p:to>
                                    </p:set>
                                    <p:animEffect transition="in" filter="wipe(up)">
                                      <p:cBhvr>
                                        <p:cTn id="15" dur="500"/>
                                        <p:tgtEl>
                                          <p:spTgt spid="385028">
                                            <p:txEl>
                                              <p:pRg st="2" end="2"/>
                                            </p:txEl>
                                          </p:spTgt>
                                        </p:tgtEl>
                                      </p:cBhvr>
                                    </p:animEffect>
                                  </p:childTnLst>
                                </p:cTn>
                              </p:par>
                            </p:childTnLst>
                          </p:cTn>
                        </p:par>
                        <p:par>
                          <p:cTn id="16" fill="hold" nodeType="afterGroup">
                            <p:stCondLst>
                              <p:cond delay="1500"/>
                            </p:stCondLst>
                            <p:childTnLst>
                              <p:par>
                                <p:cTn id="17" presetID="2" presetClass="entr" presetSubtype="4" fill="hold" grpId="0" nodeType="afterEffect">
                                  <p:stCondLst>
                                    <p:cond delay="0"/>
                                  </p:stCondLst>
                                  <p:childTnLst>
                                    <p:set>
                                      <p:cBhvr>
                                        <p:cTn id="18" dur="1" fill="hold">
                                          <p:stCondLst>
                                            <p:cond delay="0"/>
                                          </p:stCondLst>
                                        </p:cTn>
                                        <p:tgtEl>
                                          <p:spTgt spid="385029"/>
                                        </p:tgtEl>
                                        <p:attrNameLst>
                                          <p:attrName>style.visibility</p:attrName>
                                        </p:attrNameLst>
                                      </p:cBhvr>
                                      <p:to>
                                        <p:strVal val="visible"/>
                                      </p:to>
                                    </p:set>
                                    <p:anim calcmode="lin" valueType="num">
                                      <p:cBhvr additive="base">
                                        <p:cTn id="19" dur="500" fill="hold"/>
                                        <p:tgtEl>
                                          <p:spTgt spid="385029"/>
                                        </p:tgtEl>
                                        <p:attrNameLst>
                                          <p:attrName>ppt_x</p:attrName>
                                        </p:attrNameLst>
                                      </p:cBhvr>
                                      <p:tavLst>
                                        <p:tav tm="0">
                                          <p:val>
                                            <p:strVal val="#ppt_x"/>
                                          </p:val>
                                        </p:tav>
                                        <p:tav tm="100000">
                                          <p:val>
                                            <p:strVal val="#ppt_x"/>
                                          </p:val>
                                        </p:tav>
                                      </p:tavLst>
                                    </p:anim>
                                    <p:anim calcmode="lin" valueType="num">
                                      <p:cBhvr additive="base">
                                        <p:cTn id="20" dur="500" fill="hold"/>
                                        <p:tgtEl>
                                          <p:spTgt spid="385029"/>
                                        </p:tgtEl>
                                        <p:attrNameLst>
                                          <p:attrName>ppt_y</p:attrName>
                                        </p:attrNameLst>
                                      </p:cBhvr>
                                      <p:tavLst>
                                        <p:tav tm="0">
                                          <p:val>
                                            <p:strVal val="1+#ppt_h/2"/>
                                          </p:val>
                                        </p:tav>
                                        <p:tav tm="100000">
                                          <p:val>
                                            <p:strVal val="#ppt_y"/>
                                          </p:val>
                                        </p:tav>
                                      </p:tavLst>
                                    </p:anim>
                                  </p:childTnLst>
                                </p:cTn>
                              </p:par>
                            </p:childTnLst>
                          </p:cTn>
                        </p:par>
                        <p:par>
                          <p:cTn id="21" fill="hold" nodeType="afterGroup">
                            <p:stCondLst>
                              <p:cond delay="2000"/>
                            </p:stCondLst>
                            <p:childTnLst>
                              <p:par>
                                <p:cTn id="22" presetID="2" presetClass="entr" presetSubtype="2" fill="hold" grpId="0" nodeType="afterEffect">
                                  <p:stCondLst>
                                    <p:cond delay="0"/>
                                  </p:stCondLst>
                                  <p:childTnLst>
                                    <p:set>
                                      <p:cBhvr>
                                        <p:cTn id="23" dur="1" fill="hold">
                                          <p:stCondLst>
                                            <p:cond delay="0"/>
                                          </p:stCondLst>
                                        </p:cTn>
                                        <p:tgtEl>
                                          <p:spTgt spid="385030"/>
                                        </p:tgtEl>
                                        <p:attrNameLst>
                                          <p:attrName>style.visibility</p:attrName>
                                        </p:attrNameLst>
                                      </p:cBhvr>
                                      <p:to>
                                        <p:strVal val="visible"/>
                                      </p:to>
                                    </p:set>
                                    <p:anim calcmode="lin" valueType="num">
                                      <p:cBhvr additive="base">
                                        <p:cTn id="24" dur="500" fill="hold"/>
                                        <p:tgtEl>
                                          <p:spTgt spid="385030"/>
                                        </p:tgtEl>
                                        <p:attrNameLst>
                                          <p:attrName>ppt_x</p:attrName>
                                        </p:attrNameLst>
                                      </p:cBhvr>
                                      <p:tavLst>
                                        <p:tav tm="0">
                                          <p:val>
                                            <p:strVal val="1+#ppt_w/2"/>
                                          </p:val>
                                        </p:tav>
                                        <p:tav tm="100000">
                                          <p:val>
                                            <p:strVal val="#ppt_x"/>
                                          </p:val>
                                        </p:tav>
                                      </p:tavLst>
                                    </p:anim>
                                    <p:anim calcmode="lin" valueType="num">
                                      <p:cBhvr additive="base">
                                        <p:cTn id="25" dur="500" fill="hold"/>
                                        <p:tgtEl>
                                          <p:spTgt spid="3850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028" grpId="0" build="p" autoUpdateAnimBg="0"/>
      <p:bldP spid="385029" grpId="0" animBg="1" autoUpdateAnimBg="0"/>
      <p:bldP spid="385030"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5.3.4  </a:t>
            </a:r>
            <a:r>
              <a:rPr lang="zh-CN" altLang="en-US" dirty="0"/>
              <a:t>页面缓冲算法</a:t>
            </a:r>
            <a:r>
              <a:rPr lang="en-US" altLang="zh-CN" dirty="0"/>
              <a:t>(PBA)</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n"/>
            </a:pPr>
            <a:r>
              <a:rPr lang="zh-CN" altLang="en-US" dirty="0" smtClean="0"/>
              <a:t>影响页面换进换出效率的若干因素</a:t>
            </a:r>
            <a:endParaRPr lang="en-US" altLang="zh-CN" dirty="0" smtClean="0"/>
          </a:p>
          <a:p>
            <a:pPr lvl="1">
              <a:buFont typeface="Wingdings" panose="05000000000000000000" pitchFamily="2" charset="2"/>
              <a:buChar char="n"/>
            </a:pPr>
            <a:r>
              <a:rPr lang="zh-CN" altLang="en-US" dirty="0" smtClean="0"/>
              <a:t>页面置换算法</a:t>
            </a:r>
            <a:endParaRPr lang="en-US" altLang="zh-CN" dirty="0" smtClean="0"/>
          </a:p>
          <a:p>
            <a:pPr lvl="1">
              <a:buFont typeface="Wingdings" panose="05000000000000000000" pitchFamily="2" charset="2"/>
              <a:buChar char="n"/>
            </a:pPr>
            <a:r>
              <a:rPr lang="zh-CN" altLang="en-US" dirty="0"/>
              <a:t>写</a:t>
            </a:r>
            <a:r>
              <a:rPr lang="zh-CN" altLang="en-US" dirty="0" smtClean="0"/>
              <a:t>回磁盘的频率</a:t>
            </a:r>
            <a:endParaRPr lang="en-US" altLang="zh-CN" dirty="0" smtClean="0"/>
          </a:p>
          <a:p>
            <a:pPr lvl="1">
              <a:buFont typeface="Wingdings" panose="05000000000000000000" pitchFamily="2" charset="2"/>
              <a:buChar char="n"/>
            </a:pPr>
            <a:r>
              <a:rPr lang="zh-CN" altLang="en-US" dirty="0" smtClean="0"/>
              <a:t>读入内存的频率</a:t>
            </a:r>
            <a:endParaRPr lang="en-US" altLang="zh-CN" dirty="0" smtClean="0"/>
          </a:p>
          <a:p>
            <a:r>
              <a:rPr lang="en-US" altLang="zh-CN" dirty="0" smtClean="0"/>
              <a:t>PBA</a:t>
            </a:r>
            <a:r>
              <a:rPr lang="zh-CN" altLang="en-US" dirty="0" smtClean="0"/>
              <a:t>算法的主要特点</a:t>
            </a:r>
            <a:endParaRPr lang="en-US" altLang="zh-CN" dirty="0" smtClean="0"/>
          </a:p>
          <a:p>
            <a:pPr lvl="1"/>
            <a:r>
              <a:rPr lang="zh-CN" altLang="en-US" dirty="0" smtClean="0"/>
              <a:t>显著降低页面换进换出的频率</a:t>
            </a:r>
            <a:endParaRPr lang="en-US" altLang="zh-CN" dirty="0" smtClean="0"/>
          </a:p>
          <a:p>
            <a:pPr lvl="1"/>
            <a:r>
              <a:rPr lang="zh-CN" altLang="en-US" dirty="0" smtClean="0"/>
              <a:t>可以使用较为简单的页面</a:t>
            </a:r>
            <a:r>
              <a:rPr lang="zh-CN" altLang="en-US" dirty="0"/>
              <a:t>置换</a:t>
            </a:r>
            <a:r>
              <a:rPr lang="zh-CN" altLang="en-US" dirty="0" smtClean="0"/>
              <a:t>策略</a:t>
            </a:r>
            <a:endParaRPr lang="en-US" altLang="zh-CN" dirty="0" smtClean="0"/>
          </a:p>
          <a:p>
            <a:pPr lvl="1">
              <a:buFont typeface="Wingdings" panose="05000000000000000000" pitchFamily="2" charset="2"/>
              <a:buChar char="n"/>
            </a:pPr>
            <a:endParaRPr lang="zh-CN" altLang="en-US" dirty="0"/>
          </a:p>
        </p:txBody>
      </p:sp>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pPr>
                <a:defRPr/>
              </a:pPr>
              <a:t>28</a:t>
            </a:fld>
            <a:endParaRPr lang="en-US" altLang="zh-CN"/>
          </a:p>
        </p:txBody>
      </p:sp>
    </p:spTree>
    <p:extLst>
      <p:ext uri="{BB962C8B-B14F-4D97-AF65-F5344CB8AC3E}">
        <p14:creationId xmlns:p14="http://schemas.microsoft.com/office/powerpoint/2010/main" val="9413056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9" name="Rectangle 2"/>
          <p:cNvSpPr>
            <a:spLocks noGrp="1" noChangeArrowheads="1"/>
          </p:cNvSpPr>
          <p:nvPr>
            <p:ph type="title"/>
          </p:nvPr>
        </p:nvSpPr>
        <p:spPr>
          <a:xfrm>
            <a:off x="457200" y="116632"/>
            <a:ext cx="8229600" cy="1143000"/>
          </a:xfrm>
        </p:spPr>
        <p:txBody>
          <a:bodyPr/>
          <a:lstStyle/>
          <a:p>
            <a:pPr eaLnBrk="1" hangingPunct="1"/>
            <a:r>
              <a:rPr lang="en-US" altLang="zh-CN" dirty="0" smtClean="0"/>
              <a:t>5.3.4  </a:t>
            </a:r>
            <a:r>
              <a:rPr lang="zh-CN" altLang="en-US" dirty="0" smtClean="0"/>
              <a:t>页面缓冲算法</a:t>
            </a:r>
            <a:r>
              <a:rPr lang="en-US" altLang="zh-CN" dirty="0" smtClean="0"/>
              <a:t>(PBA)</a:t>
            </a:r>
          </a:p>
        </p:txBody>
      </p:sp>
      <p:sp>
        <p:nvSpPr>
          <p:cNvPr id="5" name="灯片编号占位符 5"/>
          <p:cNvSpPr>
            <a:spLocks noGrp="1"/>
          </p:cNvSpPr>
          <p:nvPr>
            <p:ph type="sldNum" sz="quarter" idx="12"/>
          </p:nvPr>
        </p:nvSpPr>
        <p:spPr/>
        <p:txBody>
          <a:bodyPr/>
          <a:lstStyle/>
          <a:p>
            <a:pPr>
              <a:defRPr/>
            </a:pPr>
            <a:fld id="{50B52D8F-0315-4EB5-B0C4-7D9D72DF3A1C}" type="slidenum">
              <a:rPr lang="en-US" altLang="zh-CN"/>
              <a:pPr>
                <a:defRPr/>
              </a:pPr>
              <a:t>29</a:t>
            </a:fld>
            <a:endParaRPr lang="en-US" altLang="zh-CN"/>
          </a:p>
        </p:txBody>
      </p:sp>
      <p:sp>
        <p:nvSpPr>
          <p:cNvPr id="386051" name="Text Box 3"/>
          <p:cNvSpPr txBox="1">
            <a:spLocks noChangeArrowheads="1"/>
          </p:cNvSpPr>
          <p:nvPr/>
        </p:nvSpPr>
        <p:spPr bwMode="auto">
          <a:xfrm>
            <a:off x="431380" y="1556792"/>
            <a:ext cx="8432800" cy="4142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buClr>
                <a:srgbClr val="FF3300"/>
              </a:buClr>
              <a:buSzPct val="60000"/>
              <a:buFont typeface="Wingdings" pitchFamily="2" charset="2"/>
              <a:buNone/>
            </a:pPr>
            <a:r>
              <a:rPr lang="en-US" altLang="zh-CN" sz="2800" b="1" dirty="0">
                <a:solidFill>
                  <a:srgbClr val="000000"/>
                </a:solidFill>
              </a:rPr>
              <a:t>VAX/VMS</a:t>
            </a:r>
            <a:r>
              <a:rPr lang="zh-CN" altLang="en-US" sz="2800" b="1" dirty="0">
                <a:solidFill>
                  <a:srgbClr val="000000"/>
                </a:solidFill>
              </a:rPr>
              <a:t>操作系统采用页面缓冲算法。</a:t>
            </a:r>
          </a:p>
          <a:p>
            <a:pPr eaLnBrk="1" fontAlgn="base" hangingPunct="1">
              <a:spcBef>
                <a:spcPct val="10000"/>
              </a:spcBef>
              <a:spcAft>
                <a:spcPct val="0"/>
              </a:spcAft>
              <a:buClr>
                <a:srgbClr val="0000FF"/>
              </a:buClr>
              <a:buFont typeface="Wingdings" pitchFamily="2" charset="2"/>
              <a:buChar char="v"/>
            </a:pPr>
            <a:r>
              <a:rPr lang="zh-CN" altLang="en-US" sz="2800" b="1" dirty="0">
                <a:solidFill>
                  <a:srgbClr val="000000"/>
                </a:solidFill>
              </a:rPr>
              <a:t>采用可变分配局部置换方式，置换算法采用</a:t>
            </a:r>
            <a:r>
              <a:rPr lang="en-US" altLang="zh-CN" sz="2800" b="1" dirty="0">
                <a:solidFill>
                  <a:srgbClr val="000000"/>
                </a:solidFill>
              </a:rPr>
              <a:t>FIFO</a:t>
            </a:r>
            <a:r>
              <a:rPr lang="zh-CN" altLang="en-US" sz="2800" b="1" dirty="0">
                <a:solidFill>
                  <a:srgbClr val="000000"/>
                </a:solidFill>
              </a:rPr>
              <a:t>；</a:t>
            </a:r>
          </a:p>
          <a:p>
            <a:pPr eaLnBrk="1" fontAlgn="base" hangingPunct="1">
              <a:spcBef>
                <a:spcPct val="10000"/>
              </a:spcBef>
              <a:spcAft>
                <a:spcPct val="0"/>
              </a:spcAft>
              <a:buClr>
                <a:srgbClr val="0000FF"/>
              </a:buClr>
              <a:buFont typeface="Wingdings" pitchFamily="2" charset="2"/>
              <a:buChar char="v"/>
            </a:pPr>
            <a:r>
              <a:rPr lang="zh-CN" altLang="en-US" sz="2800" b="1" dirty="0">
                <a:solidFill>
                  <a:srgbClr val="000000"/>
                </a:solidFill>
              </a:rPr>
              <a:t>将一个淘汰的页放入两个链表之一</a:t>
            </a:r>
            <a:r>
              <a:rPr lang="en-US" altLang="zh-CN" sz="2800" b="1" dirty="0">
                <a:solidFill>
                  <a:srgbClr val="000000"/>
                </a:solidFill>
                <a:latin typeface="Times New Roman" pitchFamily="18" charset="0"/>
              </a:rPr>
              <a:t>——</a:t>
            </a:r>
            <a:r>
              <a:rPr lang="zh-CN" altLang="en-US" sz="2800" b="1" dirty="0">
                <a:solidFill>
                  <a:srgbClr val="000000"/>
                </a:solidFill>
              </a:rPr>
              <a:t>空闲链表或已修改页面链表；</a:t>
            </a:r>
          </a:p>
          <a:p>
            <a:pPr eaLnBrk="1" fontAlgn="base" hangingPunct="1">
              <a:spcBef>
                <a:spcPct val="10000"/>
              </a:spcBef>
              <a:spcAft>
                <a:spcPct val="0"/>
              </a:spcAft>
              <a:buClr>
                <a:srgbClr val="0000FF"/>
              </a:buClr>
              <a:buFont typeface="Wingdings" pitchFamily="2" charset="2"/>
              <a:buChar char="v"/>
            </a:pPr>
            <a:r>
              <a:rPr lang="zh-CN" altLang="en-US" sz="2800" b="1" dirty="0">
                <a:solidFill>
                  <a:srgbClr val="000000"/>
                </a:solidFill>
              </a:rPr>
              <a:t>当该进程以后再次访问这些页时，只需花费较小的开销，使这些页面又返回到该进程的驻留集中。</a:t>
            </a:r>
          </a:p>
          <a:p>
            <a:pPr eaLnBrk="1" fontAlgn="base" hangingPunct="1">
              <a:spcBef>
                <a:spcPct val="10000"/>
              </a:spcBef>
              <a:spcAft>
                <a:spcPct val="0"/>
              </a:spcAft>
              <a:buClr>
                <a:srgbClr val="0000FF"/>
              </a:buClr>
              <a:buFont typeface="Wingdings" pitchFamily="2" charset="2"/>
              <a:buChar char="v"/>
            </a:pPr>
            <a:r>
              <a:rPr lang="zh-CN" altLang="en-US" sz="2800" b="1" dirty="0">
                <a:solidFill>
                  <a:srgbClr val="000000"/>
                </a:solidFill>
              </a:rPr>
              <a:t>当被修改的页数目达到一定值时，例如</a:t>
            </a:r>
            <a:r>
              <a:rPr lang="en-US" altLang="zh-CN" sz="2800" b="1" dirty="0">
                <a:solidFill>
                  <a:srgbClr val="000000"/>
                </a:solidFill>
              </a:rPr>
              <a:t>64</a:t>
            </a:r>
            <a:r>
              <a:rPr lang="zh-CN" altLang="en-US" sz="2800" b="1" dirty="0">
                <a:solidFill>
                  <a:srgbClr val="000000"/>
                </a:solidFill>
              </a:rPr>
              <a:t>个页面时，再将它们一起写回磁盘，从而减少了磁盘</a:t>
            </a:r>
            <a:r>
              <a:rPr lang="en-US" altLang="zh-CN" sz="2800" b="1" dirty="0">
                <a:solidFill>
                  <a:srgbClr val="000000"/>
                </a:solidFill>
              </a:rPr>
              <a:t>I/O</a:t>
            </a:r>
            <a:r>
              <a:rPr lang="zh-CN" altLang="en-US" sz="2800" b="1" dirty="0">
                <a:solidFill>
                  <a:srgbClr val="000000"/>
                </a:solidFill>
              </a:rPr>
              <a:t>操作次数。</a:t>
            </a:r>
          </a:p>
        </p:txBody>
      </p:sp>
    </p:spTree>
    <p:extLst>
      <p:ext uri="{BB962C8B-B14F-4D97-AF65-F5344CB8AC3E}">
        <p14:creationId xmlns:p14="http://schemas.microsoft.com/office/powerpoint/2010/main" val="39915568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86051">
                                            <p:txEl>
                                              <p:pRg st="0" end="0"/>
                                            </p:txEl>
                                          </p:spTgt>
                                        </p:tgtEl>
                                        <p:attrNameLst>
                                          <p:attrName>style.visibility</p:attrName>
                                        </p:attrNameLst>
                                      </p:cBhvr>
                                      <p:to>
                                        <p:strVal val="visible"/>
                                      </p:to>
                                    </p:set>
                                    <p:animEffect transition="in" filter="wipe(up)">
                                      <p:cBhvr>
                                        <p:cTn id="7" dur="500"/>
                                        <p:tgtEl>
                                          <p:spTgt spid="386051">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86051">
                                            <p:txEl>
                                              <p:pRg st="1" end="1"/>
                                            </p:txEl>
                                          </p:spTgt>
                                        </p:tgtEl>
                                        <p:attrNameLst>
                                          <p:attrName>style.visibility</p:attrName>
                                        </p:attrNameLst>
                                      </p:cBhvr>
                                      <p:to>
                                        <p:strVal val="visible"/>
                                      </p:to>
                                    </p:set>
                                    <p:animEffect transition="in" filter="wipe(up)">
                                      <p:cBhvr>
                                        <p:cTn id="11" dur="500"/>
                                        <p:tgtEl>
                                          <p:spTgt spid="386051">
                                            <p:txEl>
                                              <p:pRg st="1" end="1"/>
                                            </p:txEl>
                                          </p:spTgt>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86051">
                                            <p:txEl>
                                              <p:pRg st="2" end="2"/>
                                            </p:txEl>
                                          </p:spTgt>
                                        </p:tgtEl>
                                        <p:attrNameLst>
                                          <p:attrName>style.visibility</p:attrName>
                                        </p:attrNameLst>
                                      </p:cBhvr>
                                      <p:to>
                                        <p:strVal val="visible"/>
                                      </p:to>
                                    </p:set>
                                    <p:animEffect transition="in" filter="wipe(up)">
                                      <p:cBhvr>
                                        <p:cTn id="15" dur="500"/>
                                        <p:tgtEl>
                                          <p:spTgt spid="386051">
                                            <p:txEl>
                                              <p:pRg st="2" end="2"/>
                                            </p:txEl>
                                          </p:spTgt>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86051">
                                            <p:txEl>
                                              <p:pRg st="3" end="3"/>
                                            </p:txEl>
                                          </p:spTgt>
                                        </p:tgtEl>
                                        <p:attrNameLst>
                                          <p:attrName>style.visibility</p:attrName>
                                        </p:attrNameLst>
                                      </p:cBhvr>
                                      <p:to>
                                        <p:strVal val="visible"/>
                                      </p:to>
                                    </p:set>
                                    <p:animEffect transition="in" filter="wipe(up)">
                                      <p:cBhvr>
                                        <p:cTn id="19" dur="500"/>
                                        <p:tgtEl>
                                          <p:spTgt spid="386051">
                                            <p:txEl>
                                              <p:pRg st="3" end="3"/>
                                            </p:txEl>
                                          </p:spTgt>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86051">
                                            <p:txEl>
                                              <p:pRg st="4" end="4"/>
                                            </p:txEl>
                                          </p:spTgt>
                                        </p:tgtEl>
                                        <p:attrNameLst>
                                          <p:attrName>style.visibility</p:attrName>
                                        </p:attrNameLst>
                                      </p:cBhvr>
                                      <p:to>
                                        <p:strVal val="visible"/>
                                      </p:to>
                                    </p:set>
                                    <p:animEffect transition="in" filter="wipe(up)">
                                      <p:cBhvr>
                                        <p:cTn id="23" dur="500"/>
                                        <p:tgtEl>
                                          <p:spTgt spid="3860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051"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7267" name="Rectangle 2"/>
          <p:cNvSpPr>
            <a:spLocks noGrp="1" noChangeArrowheads="1"/>
          </p:cNvSpPr>
          <p:nvPr>
            <p:ph type="title"/>
          </p:nvPr>
        </p:nvSpPr>
        <p:spPr/>
        <p:txBody>
          <a:bodyPr/>
          <a:lstStyle/>
          <a:p>
            <a:pPr eaLnBrk="1" hangingPunct="1"/>
            <a:r>
              <a:rPr lang="en-US" altLang="zh-CN" dirty="0" smtClean="0"/>
              <a:t>5.1.1  </a:t>
            </a:r>
            <a:r>
              <a:rPr lang="zh-CN" altLang="en-US" dirty="0" smtClean="0"/>
              <a:t>虚拟存储器的引入 </a:t>
            </a:r>
          </a:p>
        </p:txBody>
      </p:sp>
      <p:sp>
        <p:nvSpPr>
          <p:cNvPr id="365571" name="Rectangle 3"/>
          <p:cNvSpPr>
            <a:spLocks noGrp="1" noChangeArrowheads="1"/>
          </p:cNvSpPr>
          <p:nvPr>
            <p:ph idx="1"/>
          </p:nvPr>
        </p:nvSpPr>
        <p:spPr>
          <a:xfrm>
            <a:off x="251520" y="1700808"/>
            <a:ext cx="8488363" cy="1574800"/>
          </a:xfrm>
        </p:spPr>
        <p:txBody>
          <a:bodyPr/>
          <a:lstStyle/>
          <a:p>
            <a:pPr eaLnBrk="1" hangingPunct="1">
              <a:spcBef>
                <a:spcPct val="10000"/>
              </a:spcBef>
              <a:buFont typeface="Wingdings" pitchFamily="2" charset="2"/>
              <a:buNone/>
            </a:pPr>
            <a:r>
              <a:rPr lang="en-US" altLang="zh-CN" dirty="0" smtClean="0">
                <a:latin typeface="Times New Roman" pitchFamily="18" charset="0"/>
                <a:ea typeface="黑体" pitchFamily="2" charset="-122"/>
              </a:rPr>
              <a:t>1</a:t>
            </a:r>
            <a:r>
              <a:rPr lang="zh-CN" altLang="en-US" dirty="0" smtClean="0">
                <a:latin typeface="Times New Roman" pitchFamily="18" charset="0"/>
                <a:ea typeface="黑体" pitchFamily="2" charset="-122"/>
              </a:rPr>
              <a:t>．常规存储器管理方式的特征</a:t>
            </a:r>
            <a:r>
              <a:rPr lang="zh-CN" altLang="en-US" dirty="0" smtClean="0"/>
              <a:t> </a:t>
            </a:r>
          </a:p>
          <a:p>
            <a:pPr marL="457200" lvl="1" indent="0" eaLnBrk="1" hangingPunct="1">
              <a:spcBef>
                <a:spcPct val="10000"/>
              </a:spcBef>
              <a:buNone/>
            </a:pPr>
            <a:r>
              <a:rPr lang="zh-CN" altLang="en-US" dirty="0" smtClean="0">
                <a:latin typeface="宋体" pitchFamily="2" charset="-122"/>
              </a:rPr>
              <a:t>   一次性</a:t>
            </a:r>
            <a:r>
              <a:rPr lang="zh-CN" altLang="en-US" dirty="0" smtClean="0"/>
              <a:t> </a:t>
            </a:r>
          </a:p>
          <a:p>
            <a:pPr marL="457200" lvl="1" indent="0" eaLnBrk="1" hangingPunct="1">
              <a:spcBef>
                <a:spcPct val="10000"/>
              </a:spcBef>
              <a:buNone/>
            </a:pPr>
            <a:r>
              <a:rPr lang="zh-CN" altLang="en-US" dirty="0" smtClean="0">
                <a:latin typeface="宋体" pitchFamily="2" charset="-122"/>
              </a:rPr>
              <a:t>   驻留性</a:t>
            </a:r>
            <a:endParaRPr lang="zh-CN" altLang="en-US" dirty="0" smtClean="0"/>
          </a:p>
        </p:txBody>
      </p:sp>
      <p:sp>
        <p:nvSpPr>
          <p:cNvPr id="6" name="灯片编号占位符 5"/>
          <p:cNvSpPr>
            <a:spLocks noGrp="1"/>
          </p:cNvSpPr>
          <p:nvPr>
            <p:ph type="sldNum" sz="quarter" idx="12"/>
          </p:nvPr>
        </p:nvSpPr>
        <p:spPr/>
        <p:txBody>
          <a:bodyPr/>
          <a:lstStyle/>
          <a:p>
            <a:pPr>
              <a:defRPr/>
            </a:pPr>
            <a:fld id="{1F4599A6-BF08-4D65-BCD5-B2654B94C72A}" type="slidenum">
              <a:rPr lang="en-US" altLang="zh-CN">
                <a:solidFill>
                  <a:srgbClr val="2F2F2F">
                    <a:lumMod val="75000"/>
                    <a:lumOff val="25000"/>
                  </a:srgbClr>
                </a:solidFill>
              </a:rPr>
              <a:pPr>
                <a:defRPr/>
              </a:pPr>
              <a:t>3</a:t>
            </a:fld>
            <a:endParaRPr lang="en-US" altLang="zh-CN">
              <a:solidFill>
                <a:srgbClr val="2F2F2F">
                  <a:lumMod val="75000"/>
                  <a:lumOff val="25000"/>
                </a:srgbClr>
              </a:solidFill>
            </a:endParaRPr>
          </a:p>
        </p:txBody>
      </p:sp>
      <p:sp>
        <p:nvSpPr>
          <p:cNvPr id="365572" name="Text Box 4"/>
          <p:cNvSpPr txBox="1">
            <a:spLocks noChangeArrowheads="1"/>
          </p:cNvSpPr>
          <p:nvPr/>
        </p:nvSpPr>
        <p:spPr bwMode="auto">
          <a:xfrm>
            <a:off x="873612" y="3645024"/>
            <a:ext cx="7442804" cy="954107"/>
          </a:xfrm>
          <a:prstGeom prst="rect">
            <a:avLst/>
          </a:prstGeom>
          <a:solidFill>
            <a:srgbClr val="FFFFFF"/>
          </a:solidFill>
          <a:ln w="9525">
            <a:solidFill>
              <a:schemeClr val="hlink"/>
            </a:solidFill>
            <a:miter lim="800000"/>
            <a:headEnd/>
            <a:tailEnd/>
          </a:ln>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fontAlgn="base">
              <a:spcBef>
                <a:spcPct val="0"/>
              </a:spcBef>
              <a:spcAft>
                <a:spcPct val="0"/>
              </a:spcAft>
            </a:pPr>
            <a:r>
              <a:rPr kumimoji="0" lang="zh-CN" altLang="en-US" sz="2800" b="1" dirty="0">
                <a:solidFill>
                  <a:srgbClr val="0000FF"/>
                </a:solidFill>
                <a:latin typeface="Times New Roman" pitchFamily="18" charset="0"/>
                <a:ea typeface="楷体_GB2312" pitchFamily="49" charset="-122"/>
              </a:rPr>
              <a:t>不用或暂不用的程序（数据）占据了大量内存空间，使得需要运行的作业无法装入运行。</a:t>
            </a:r>
          </a:p>
        </p:txBody>
      </p:sp>
    </p:spTree>
    <p:extLst>
      <p:ext uri="{BB962C8B-B14F-4D97-AF65-F5344CB8AC3E}">
        <p14:creationId xmlns:p14="http://schemas.microsoft.com/office/powerpoint/2010/main" val="15045291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65571">
                                            <p:txEl>
                                              <p:pRg st="0" end="0"/>
                                            </p:txEl>
                                          </p:spTgt>
                                        </p:tgtEl>
                                        <p:attrNameLst>
                                          <p:attrName>style.visibility</p:attrName>
                                        </p:attrNameLst>
                                      </p:cBhvr>
                                      <p:to>
                                        <p:strVal val="visible"/>
                                      </p:to>
                                    </p:set>
                                    <p:animEffect transition="in" filter="wipe(up)">
                                      <p:cBhvr>
                                        <p:cTn id="7" dur="500"/>
                                        <p:tgtEl>
                                          <p:spTgt spid="365571">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65571">
                                            <p:txEl>
                                              <p:pRg st="1" end="1"/>
                                            </p:txEl>
                                          </p:spTgt>
                                        </p:tgtEl>
                                        <p:attrNameLst>
                                          <p:attrName>style.visibility</p:attrName>
                                        </p:attrNameLst>
                                      </p:cBhvr>
                                      <p:to>
                                        <p:strVal val="visible"/>
                                      </p:to>
                                    </p:set>
                                    <p:animEffect transition="in" filter="wipe(up)">
                                      <p:cBhvr>
                                        <p:cTn id="11" dur="500"/>
                                        <p:tgtEl>
                                          <p:spTgt spid="365571">
                                            <p:txEl>
                                              <p:pRg st="1" end="1"/>
                                            </p:txEl>
                                          </p:spTgt>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65571">
                                            <p:txEl>
                                              <p:pRg st="2" end="2"/>
                                            </p:txEl>
                                          </p:spTgt>
                                        </p:tgtEl>
                                        <p:attrNameLst>
                                          <p:attrName>style.visibility</p:attrName>
                                        </p:attrNameLst>
                                      </p:cBhvr>
                                      <p:to>
                                        <p:strVal val="visible"/>
                                      </p:to>
                                    </p:set>
                                    <p:animEffect transition="in" filter="wipe(up)">
                                      <p:cBhvr>
                                        <p:cTn id="15" dur="500"/>
                                        <p:tgtEl>
                                          <p:spTgt spid="365571">
                                            <p:txEl>
                                              <p:pRg st="2" end="2"/>
                                            </p:txEl>
                                          </p:spTgt>
                                        </p:tgtEl>
                                      </p:cBhvr>
                                    </p:animEffect>
                                  </p:childTnLst>
                                </p:cTn>
                              </p:par>
                            </p:childTnLst>
                          </p:cTn>
                        </p:par>
                        <p:par>
                          <p:cTn id="16" fill="hold" nodeType="afterGroup">
                            <p:stCondLst>
                              <p:cond delay="1500"/>
                            </p:stCondLst>
                            <p:childTnLst>
                              <p:par>
                                <p:cTn id="17" presetID="2" presetClass="entr" presetSubtype="2" fill="hold" grpId="0" nodeType="afterEffect">
                                  <p:stCondLst>
                                    <p:cond delay="0"/>
                                  </p:stCondLst>
                                  <p:childTnLst>
                                    <p:set>
                                      <p:cBhvr>
                                        <p:cTn id="18" dur="1" fill="hold">
                                          <p:stCondLst>
                                            <p:cond delay="0"/>
                                          </p:stCondLst>
                                        </p:cTn>
                                        <p:tgtEl>
                                          <p:spTgt spid="365572"/>
                                        </p:tgtEl>
                                        <p:attrNameLst>
                                          <p:attrName>style.visibility</p:attrName>
                                        </p:attrNameLst>
                                      </p:cBhvr>
                                      <p:to>
                                        <p:strVal val="visible"/>
                                      </p:to>
                                    </p:set>
                                    <p:anim calcmode="lin" valueType="num">
                                      <p:cBhvr additive="base">
                                        <p:cTn id="19" dur="500" fill="hold"/>
                                        <p:tgtEl>
                                          <p:spTgt spid="365572"/>
                                        </p:tgtEl>
                                        <p:attrNameLst>
                                          <p:attrName>ppt_x</p:attrName>
                                        </p:attrNameLst>
                                      </p:cBhvr>
                                      <p:tavLst>
                                        <p:tav tm="0">
                                          <p:val>
                                            <p:strVal val="1+#ppt_w/2"/>
                                          </p:val>
                                        </p:tav>
                                        <p:tav tm="100000">
                                          <p:val>
                                            <p:strVal val="#ppt_x"/>
                                          </p:val>
                                        </p:tav>
                                      </p:tavLst>
                                    </p:anim>
                                    <p:anim calcmode="lin" valueType="num">
                                      <p:cBhvr additive="base">
                                        <p:cTn id="20" dur="500" fill="hold"/>
                                        <p:tgtEl>
                                          <p:spTgt spid="3655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571" grpId="0" build="p" bldLvl="2" autoUpdateAnimBg="0"/>
      <p:bldP spid="365572" grpId="0"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5.3.5 </a:t>
            </a:r>
            <a:r>
              <a:rPr lang="zh-CN" altLang="en-US" dirty="0" smtClean="0"/>
              <a:t>访问内存的有效时间</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请求分页管理方式中，内存访问的有效时间不仅要考虑页表和访问实际物理地址数据的时间，还需考虑中断处理时间</a:t>
            </a:r>
            <a:endParaRPr lang="en-US" altLang="zh-CN" dirty="0" smtClean="0"/>
          </a:p>
          <a:p>
            <a:pPr lvl="1"/>
            <a:r>
              <a:rPr lang="zh-CN" altLang="en-US" dirty="0" smtClean="0"/>
              <a:t>设查找快表时间为λ</a:t>
            </a:r>
            <a:r>
              <a:rPr lang="en-US" altLang="zh-CN" dirty="0" smtClean="0"/>
              <a:t>,</a:t>
            </a:r>
            <a:r>
              <a:rPr lang="zh-CN" altLang="en-US" dirty="0" smtClean="0"/>
              <a:t>物理地址访问时间为</a:t>
            </a:r>
            <a:r>
              <a:rPr lang="en-US" altLang="zh-CN" dirty="0" smtClean="0"/>
              <a:t>t</a:t>
            </a:r>
          </a:p>
          <a:p>
            <a:pPr lvl="1"/>
            <a:r>
              <a:rPr lang="zh-CN" altLang="en-US" dirty="0" smtClean="0"/>
              <a:t>被访问页在内存中，其对应项在</a:t>
            </a:r>
            <a:r>
              <a:rPr lang="zh-CN" altLang="en-US" dirty="0"/>
              <a:t>快</a:t>
            </a:r>
            <a:r>
              <a:rPr lang="zh-CN" altLang="en-US" dirty="0" smtClean="0"/>
              <a:t>表中</a:t>
            </a:r>
            <a:endParaRPr lang="en-US" altLang="zh-CN" dirty="0" smtClean="0"/>
          </a:p>
          <a:p>
            <a:pPr marL="914400" lvl="2" indent="0">
              <a:buNone/>
            </a:pPr>
            <a:r>
              <a:rPr lang="en-US" altLang="zh-CN" dirty="0" smtClean="0"/>
              <a:t>ETA = </a:t>
            </a:r>
            <a:r>
              <a:rPr lang="zh-CN" altLang="en-US" dirty="0" smtClean="0"/>
              <a:t>λ</a:t>
            </a:r>
            <a:r>
              <a:rPr lang="en-US" altLang="zh-CN" dirty="0" smtClean="0"/>
              <a:t>+ t</a:t>
            </a:r>
          </a:p>
          <a:p>
            <a:pPr lvl="1"/>
            <a:r>
              <a:rPr lang="zh-CN" altLang="en-US" dirty="0" smtClean="0"/>
              <a:t>被访问页在内存中，其对应项不在快表中</a:t>
            </a:r>
            <a:endParaRPr lang="en-US" altLang="zh-CN" dirty="0" smtClean="0"/>
          </a:p>
          <a:p>
            <a:pPr marL="914400" lvl="2" indent="0">
              <a:buNone/>
            </a:pPr>
            <a:r>
              <a:rPr lang="en-US" altLang="zh-CN" dirty="0" smtClean="0"/>
              <a:t>ETA = 2×(</a:t>
            </a:r>
            <a:r>
              <a:rPr lang="zh-CN" altLang="en-US" dirty="0"/>
              <a:t>λ</a:t>
            </a:r>
            <a:r>
              <a:rPr lang="en-US" altLang="zh-CN" dirty="0"/>
              <a:t>+ </a:t>
            </a:r>
            <a:r>
              <a:rPr lang="en-US" altLang="zh-CN" dirty="0" smtClean="0"/>
              <a:t>t)</a:t>
            </a:r>
            <a:endParaRPr lang="en-US" altLang="zh-CN" dirty="0"/>
          </a:p>
          <a:p>
            <a:pPr lvl="1"/>
            <a:r>
              <a:rPr lang="zh-CN" altLang="en-US" dirty="0"/>
              <a:t>被访问页不在内存中，设缺页中断处理时间</a:t>
            </a:r>
            <a:r>
              <a:rPr lang="el-GR" altLang="zh-CN" dirty="0"/>
              <a:t>ε</a:t>
            </a:r>
            <a:endParaRPr lang="en-US" altLang="zh-CN" dirty="0"/>
          </a:p>
          <a:p>
            <a:pPr marL="914400" lvl="2" indent="0">
              <a:buNone/>
            </a:pPr>
            <a:r>
              <a:rPr lang="en-US" altLang="zh-CN" dirty="0"/>
              <a:t>ETA = </a:t>
            </a:r>
            <a:r>
              <a:rPr lang="el-GR" altLang="zh-CN" dirty="0"/>
              <a:t>ε</a:t>
            </a:r>
            <a:r>
              <a:rPr lang="en-US" altLang="zh-CN" dirty="0"/>
              <a:t>+ 2×(</a:t>
            </a:r>
            <a:r>
              <a:rPr lang="zh-CN" altLang="en-US" dirty="0"/>
              <a:t>λ</a:t>
            </a:r>
            <a:r>
              <a:rPr lang="en-US" altLang="zh-CN" dirty="0"/>
              <a:t>+ t</a:t>
            </a:r>
            <a:r>
              <a:rPr lang="en-US" altLang="zh-CN" dirty="0" smtClean="0"/>
              <a:t>)</a:t>
            </a:r>
            <a:endParaRPr lang="en-US" altLang="zh-CN" dirty="0"/>
          </a:p>
        </p:txBody>
      </p:sp>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pPr>
                <a:defRPr/>
              </a:pPr>
              <a:t>30</a:t>
            </a:fld>
            <a:endParaRPr lang="en-US" altLang="zh-CN"/>
          </a:p>
        </p:txBody>
      </p:sp>
    </p:spTree>
    <p:extLst>
      <p:ext uri="{BB962C8B-B14F-4D97-AF65-F5344CB8AC3E}">
        <p14:creationId xmlns:p14="http://schemas.microsoft.com/office/powerpoint/2010/main" val="4110086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灯片编号占位符 3"/>
          <p:cNvSpPr>
            <a:spLocks noGrp="1"/>
          </p:cNvSpPr>
          <p:nvPr>
            <p:ph type="sldNum" sz="quarter" idx="12"/>
          </p:nvPr>
        </p:nvSpPr>
        <p:spPr/>
        <p:txBody>
          <a:bodyPr/>
          <a:lstStyle/>
          <a:p>
            <a:fld id="{EE21DB42-3550-4A22-B2AF-7A225A55EB59}" type="slidenum">
              <a:rPr lang="en-US" altLang="zh-CN"/>
              <a:pPr/>
              <a:t>31</a:t>
            </a:fld>
            <a:endParaRPr lang="en-US" altLang="zh-CN"/>
          </a:p>
        </p:txBody>
      </p:sp>
      <p:sp>
        <p:nvSpPr>
          <p:cNvPr id="685060" name="Text Box 4"/>
          <p:cNvSpPr txBox="1">
            <a:spLocks noChangeArrowheads="1"/>
          </p:cNvSpPr>
          <p:nvPr/>
        </p:nvSpPr>
        <p:spPr bwMode="auto">
          <a:xfrm>
            <a:off x="468313" y="333375"/>
            <a:ext cx="813593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dirty="0" smtClean="0">
                <a:ea typeface="宋体" panose="02010600030101010101" pitchFamily="2" charset="-122"/>
              </a:rPr>
              <a:t>1</a:t>
            </a:r>
            <a:r>
              <a:rPr lang="zh-CN" altLang="en-US" sz="2400" b="1" dirty="0" smtClean="0">
                <a:ea typeface="宋体" panose="02010600030101010101" pitchFamily="2" charset="-122"/>
              </a:rPr>
              <a:t>．</a:t>
            </a:r>
            <a:r>
              <a:rPr lang="zh-CN" altLang="en-US" sz="2400" b="1" dirty="0" smtClean="0">
                <a:latin typeface="Tahoma" panose="020B0604030504040204" pitchFamily="34" charset="0"/>
                <a:ea typeface="宋体" panose="02010600030101010101" pitchFamily="2" charset="-122"/>
              </a:rPr>
              <a:t>请求</a:t>
            </a:r>
            <a:r>
              <a:rPr lang="zh-CN" altLang="en-US" sz="2400" b="1" dirty="0">
                <a:latin typeface="Tahoma" panose="020B0604030504040204" pitchFamily="34" charset="0"/>
                <a:ea typeface="宋体" panose="02010600030101010101" pitchFamily="2" charset="-122"/>
              </a:rPr>
              <a:t>分页管理系统中，假设某进程的页表内容如下表所示。 </a:t>
            </a:r>
            <a:endParaRPr lang="en-US" altLang="zh-CN" sz="2400" b="1" dirty="0">
              <a:solidFill>
                <a:srgbClr val="0000FF"/>
              </a:solidFill>
              <a:latin typeface="仿宋_GB2312" pitchFamily="49" charset="-122"/>
              <a:ea typeface="仿宋_GB2312" pitchFamily="49" charset="-122"/>
            </a:endParaRPr>
          </a:p>
        </p:txBody>
      </p:sp>
      <p:sp>
        <p:nvSpPr>
          <p:cNvPr id="685061" name="Text Box 5"/>
          <p:cNvSpPr txBox="1">
            <a:spLocks noChangeArrowheads="1"/>
          </p:cNvSpPr>
          <p:nvPr/>
        </p:nvSpPr>
        <p:spPr bwMode="auto">
          <a:xfrm>
            <a:off x="2195513" y="1052513"/>
            <a:ext cx="4464050" cy="391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800" bIns="10800">
            <a:spAutoFit/>
          </a:bodyPr>
          <a:lstStyle/>
          <a:p>
            <a:pPr algn="ctr"/>
            <a:r>
              <a:rPr lang="zh-CN" altLang="en-US" sz="2400" b="1" dirty="0">
                <a:latin typeface="Tahoma" panose="020B0604030504040204" pitchFamily="34" charset="0"/>
                <a:ea typeface="宋体" panose="02010600030101010101" pitchFamily="2" charset="-122"/>
              </a:rPr>
              <a:t>页表内容 </a:t>
            </a:r>
          </a:p>
        </p:txBody>
      </p:sp>
      <p:graphicFrame>
        <p:nvGraphicFramePr>
          <p:cNvPr id="685145" name="Group 89"/>
          <p:cNvGraphicFramePr>
            <a:graphicFrameLocks noGrp="1"/>
          </p:cNvGraphicFramePr>
          <p:nvPr/>
        </p:nvGraphicFramePr>
        <p:xfrm>
          <a:off x="827088" y="1412875"/>
          <a:ext cx="7416800" cy="1706880"/>
        </p:xfrm>
        <a:graphic>
          <a:graphicData uri="http://schemas.openxmlformats.org/drawingml/2006/table">
            <a:tbl>
              <a:tblPr/>
              <a:tblGrid>
                <a:gridCol w="1503362"/>
                <a:gridCol w="3225800"/>
                <a:gridCol w="2687638"/>
              </a:tblGrid>
              <a:tr h="415925">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页号</a:t>
                      </a:r>
                      <a:endParaRPr kumimoji="0" lang="zh-CN" alt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页框</a:t>
                      </a: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(Page frame)</a:t>
                      </a:r>
                      <a:r>
                        <a:rPr kumimoji="0"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号</a:t>
                      </a:r>
                      <a:endParaRPr kumimoji="0" lang="zh-CN" alt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有效位</a:t>
                      </a: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存在位</a:t>
                      </a: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8938">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101H</a:t>
                      </a:r>
                      <a:endParaRPr kumimoji="0"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0525">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8938">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254H</a:t>
                      </a:r>
                      <a:endParaRPr kumimoji="0"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85144" name="Text Box 88"/>
          <p:cNvSpPr txBox="1">
            <a:spLocks noChangeArrowheads="1"/>
          </p:cNvSpPr>
          <p:nvPr/>
        </p:nvSpPr>
        <p:spPr bwMode="auto">
          <a:xfrm>
            <a:off x="250825" y="3152775"/>
            <a:ext cx="8569325"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0"/>
              </a:spcBef>
            </a:pPr>
            <a:r>
              <a:rPr lang="zh-CN" altLang="en-US" sz="2200" b="1" dirty="0">
                <a:ea typeface="宋体" panose="02010600030101010101" pitchFamily="2" charset="-122"/>
              </a:rPr>
              <a:t>页面大小为</a:t>
            </a:r>
            <a:r>
              <a:rPr lang="en-US" altLang="zh-CN" sz="2200" b="1" dirty="0">
                <a:ea typeface="宋体" panose="02010600030101010101" pitchFamily="2" charset="-122"/>
              </a:rPr>
              <a:t>4KB</a:t>
            </a:r>
            <a:r>
              <a:rPr lang="zh-CN" altLang="en-US" sz="2200" b="1" dirty="0">
                <a:ea typeface="宋体" panose="02010600030101010101" pitchFamily="2" charset="-122"/>
              </a:rPr>
              <a:t>，一次内存的访问时间是</a:t>
            </a:r>
            <a:r>
              <a:rPr lang="en-US" altLang="zh-CN" sz="2200" b="1" dirty="0">
                <a:ea typeface="宋体" panose="02010600030101010101" pitchFamily="2" charset="-122"/>
              </a:rPr>
              <a:t>100ns</a:t>
            </a:r>
            <a:r>
              <a:rPr lang="zh-CN" altLang="en-US" sz="2200" b="1" dirty="0">
                <a:ea typeface="宋体" panose="02010600030101010101" pitchFamily="2" charset="-122"/>
              </a:rPr>
              <a:t>，一次快表</a:t>
            </a:r>
            <a:r>
              <a:rPr lang="en-US" altLang="zh-CN" sz="2200" b="1" dirty="0">
                <a:ea typeface="宋体" panose="02010600030101010101" pitchFamily="2" charset="-122"/>
              </a:rPr>
              <a:t>(TLB)</a:t>
            </a:r>
            <a:r>
              <a:rPr lang="zh-CN" altLang="en-US" sz="2200" b="1" dirty="0">
                <a:ea typeface="宋体" panose="02010600030101010101" pitchFamily="2" charset="-122"/>
              </a:rPr>
              <a:t>的访问时间是</a:t>
            </a:r>
            <a:r>
              <a:rPr lang="en-US" altLang="zh-CN" sz="2200" b="1" dirty="0">
                <a:ea typeface="宋体" panose="02010600030101010101" pitchFamily="2" charset="-122"/>
              </a:rPr>
              <a:t>10ns</a:t>
            </a:r>
            <a:r>
              <a:rPr lang="zh-CN" altLang="en-US" sz="2200" b="1" dirty="0">
                <a:ea typeface="宋体" panose="02010600030101010101" pitchFamily="2" charset="-122"/>
              </a:rPr>
              <a:t>，处理一次缺页的平均时间为</a:t>
            </a:r>
            <a:r>
              <a:rPr lang="en-US" altLang="zh-CN" sz="2200" b="1" dirty="0">
                <a:ea typeface="宋体" panose="02010600030101010101" pitchFamily="2" charset="-122"/>
              </a:rPr>
              <a:t>10</a:t>
            </a:r>
            <a:r>
              <a:rPr lang="en-US" altLang="zh-CN" sz="2200" b="1" baseline="30000" dirty="0">
                <a:ea typeface="宋体" panose="02010600030101010101" pitchFamily="2" charset="-122"/>
              </a:rPr>
              <a:t>8</a:t>
            </a:r>
            <a:r>
              <a:rPr lang="en-US" altLang="zh-CN" sz="2200" b="1" dirty="0">
                <a:ea typeface="宋体" panose="02010600030101010101" pitchFamily="2" charset="-122"/>
              </a:rPr>
              <a:t>ns(</a:t>
            </a:r>
            <a:r>
              <a:rPr lang="zh-CN" altLang="en-US" sz="2200" b="1" dirty="0">
                <a:ea typeface="宋体" panose="02010600030101010101" pitchFamily="2" charset="-122"/>
              </a:rPr>
              <a:t>已含更新</a:t>
            </a:r>
            <a:r>
              <a:rPr lang="en-US" altLang="zh-CN" sz="2200" b="1" dirty="0">
                <a:ea typeface="宋体" panose="02010600030101010101" pitchFamily="2" charset="-122"/>
              </a:rPr>
              <a:t>TLB</a:t>
            </a:r>
            <a:r>
              <a:rPr lang="zh-CN" altLang="en-US" sz="2200" b="1" dirty="0">
                <a:ea typeface="宋体" panose="02010600030101010101" pitchFamily="2" charset="-122"/>
              </a:rPr>
              <a:t>和页表的时间</a:t>
            </a:r>
            <a:r>
              <a:rPr lang="en-US" altLang="zh-CN" sz="2200" b="1" dirty="0">
                <a:ea typeface="宋体" panose="02010600030101010101" pitchFamily="2" charset="-122"/>
              </a:rPr>
              <a:t>)</a:t>
            </a:r>
            <a:r>
              <a:rPr lang="zh-CN" altLang="en-US" sz="2200" b="1" dirty="0">
                <a:ea typeface="宋体" panose="02010600030101010101" pitchFamily="2" charset="-122"/>
              </a:rPr>
              <a:t>，进程的驻留集大小固定为</a:t>
            </a:r>
            <a:r>
              <a:rPr lang="en-US" altLang="zh-CN" sz="2200" b="1" dirty="0">
                <a:ea typeface="宋体" panose="02010600030101010101" pitchFamily="2" charset="-122"/>
              </a:rPr>
              <a:t>2</a:t>
            </a:r>
            <a:r>
              <a:rPr lang="zh-CN" altLang="en-US" sz="2200" b="1" dirty="0">
                <a:ea typeface="宋体" panose="02010600030101010101" pitchFamily="2" charset="-122"/>
              </a:rPr>
              <a:t>，采用最近最少使用置换算法</a:t>
            </a:r>
            <a:r>
              <a:rPr lang="en-US" altLang="zh-CN" sz="2200" b="1" dirty="0">
                <a:ea typeface="宋体" panose="02010600030101010101" pitchFamily="2" charset="-122"/>
              </a:rPr>
              <a:t>(LRU)</a:t>
            </a:r>
            <a:r>
              <a:rPr lang="zh-CN" altLang="en-US" sz="2200" b="1" dirty="0">
                <a:ea typeface="宋体" panose="02010600030101010101" pitchFamily="2" charset="-122"/>
              </a:rPr>
              <a:t>和局部淘汰策略。假设①</a:t>
            </a:r>
            <a:r>
              <a:rPr lang="en-US" altLang="zh-CN" sz="2200" b="1" dirty="0">
                <a:ea typeface="宋体" panose="02010600030101010101" pitchFamily="2" charset="-122"/>
              </a:rPr>
              <a:t>TLB</a:t>
            </a:r>
            <a:r>
              <a:rPr lang="zh-CN" altLang="en-US" sz="2200" b="1" dirty="0">
                <a:ea typeface="宋体" panose="02010600030101010101" pitchFamily="2" charset="-122"/>
              </a:rPr>
              <a:t>初始为空；②地址转换时先访问</a:t>
            </a:r>
            <a:r>
              <a:rPr lang="en-US" altLang="zh-CN" sz="2200" b="1" dirty="0">
                <a:ea typeface="宋体" panose="02010600030101010101" pitchFamily="2" charset="-122"/>
              </a:rPr>
              <a:t>TLB</a:t>
            </a:r>
            <a:r>
              <a:rPr lang="zh-CN" altLang="en-US" sz="2200" b="1" dirty="0">
                <a:ea typeface="宋体" panose="02010600030101010101" pitchFamily="2" charset="-122"/>
              </a:rPr>
              <a:t>，若</a:t>
            </a:r>
            <a:r>
              <a:rPr lang="en-US" altLang="zh-CN" sz="2200" b="1" dirty="0">
                <a:ea typeface="宋体" panose="02010600030101010101" pitchFamily="2" charset="-122"/>
              </a:rPr>
              <a:t>TLB</a:t>
            </a:r>
            <a:r>
              <a:rPr lang="zh-CN" altLang="en-US" sz="2200" b="1" dirty="0">
                <a:ea typeface="宋体" panose="02010600030101010101" pitchFamily="2" charset="-122"/>
              </a:rPr>
              <a:t>未命中，再访问页表</a:t>
            </a:r>
            <a:r>
              <a:rPr lang="en-US" altLang="zh-CN" sz="2200" b="1" dirty="0">
                <a:ea typeface="宋体" panose="02010600030101010101" pitchFamily="2" charset="-122"/>
              </a:rPr>
              <a:t>(</a:t>
            </a:r>
            <a:r>
              <a:rPr lang="zh-CN" altLang="en-US" sz="2200" b="1" dirty="0">
                <a:ea typeface="宋体" panose="02010600030101010101" pitchFamily="2" charset="-122"/>
              </a:rPr>
              <a:t>忽略访问页表之后的</a:t>
            </a:r>
            <a:r>
              <a:rPr lang="en-US" altLang="zh-CN" sz="2200" b="1" dirty="0">
                <a:ea typeface="宋体" panose="02010600030101010101" pitchFamily="2" charset="-122"/>
              </a:rPr>
              <a:t>TLB</a:t>
            </a:r>
            <a:r>
              <a:rPr lang="zh-CN" altLang="en-US" sz="2200" b="1" dirty="0">
                <a:ea typeface="宋体" panose="02010600030101010101" pitchFamily="2" charset="-122"/>
              </a:rPr>
              <a:t>更新时间</a:t>
            </a:r>
            <a:r>
              <a:rPr lang="en-US" altLang="zh-CN" sz="2200" b="1" dirty="0">
                <a:ea typeface="宋体" panose="02010600030101010101" pitchFamily="2" charset="-122"/>
              </a:rPr>
              <a:t>)</a:t>
            </a:r>
            <a:r>
              <a:rPr lang="zh-CN" altLang="en-US" sz="2200" b="1" dirty="0">
                <a:ea typeface="宋体" panose="02010600030101010101" pitchFamily="2" charset="-122"/>
              </a:rPr>
              <a:t>；③有效位为</a:t>
            </a:r>
            <a:r>
              <a:rPr lang="en-US" altLang="zh-CN" sz="2200" b="1" dirty="0">
                <a:ea typeface="宋体" panose="02010600030101010101" pitchFamily="2" charset="-122"/>
              </a:rPr>
              <a:t>0</a:t>
            </a:r>
            <a:r>
              <a:rPr lang="zh-CN" altLang="en-US" sz="2200" b="1" dirty="0">
                <a:ea typeface="宋体" panose="02010600030101010101" pitchFamily="2" charset="-122"/>
              </a:rPr>
              <a:t>表示页面不在内存，产生缺页中断，缺页中断后，返回到产生缺页中断的指令处重新执行。设有虚地址访问序列</a:t>
            </a:r>
            <a:r>
              <a:rPr lang="en-US" altLang="zh-CN" sz="2200" b="1" dirty="0">
                <a:ea typeface="宋体" panose="02010600030101010101" pitchFamily="2" charset="-122"/>
              </a:rPr>
              <a:t>2362H</a:t>
            </a:r>
            <a:r>
              <a:rPr lang="zh-CN" altLang="en-US" sz="2200" b="1" dirty="0">
                <a:ea typeface="宋体" panose="02010600030101010101" pitchFamily="2" charset="-122"/>
              </a:rPr>
              <a:t>、</a:t>
            </a:r>
            <a:r>
              <a:rPr lang="en-US" altLang="zh-CN" sz="2200" b="1" dirty="0">
                <a:ea typeface="宋体" panose="02010600030101010101" pitchFamily="2" charset="-122"/>
              </a:rPr>
              <a:t>1565H</a:t>
            </a:r>
            <a:r>
              <a:rPr lang="zh-CN" altLang="en-US" sz="2200" b="1" dirty="0">
                <a:ea typeface="宋体" panose="02010600030101010101" pitchFamily="2" charset="-122"/>
              </a:rPr>
              <a:t>、</a:t>
            </a:r>
            <a:r>
              <a:rPr lang="en-US" altLang="zh-CN" sz="2200" b="1" dirty="0">
                <a:ea typeface="宋体" panose="02010600030101010101" pitchFamily="2" charset="-122"/>
              </a:rPr>
              <a:t>25A5H</a:t>
            </a:r>
            <a:r>
              <a:rPr lang="zh-CN" altLang="en-US" sz="2200" b="1" dirty="0">
                <a:ea typeface="宋体" panose="02010600030101010101" pitchFamily="2" charset="-122"/>
              </a:rPr>
              <a:t>，请问： </a:t>
            </a:r>
          </a:p>
          <a:p>
            <a:pPr algn="just">
              <a:spcBef>
                <a:spcPct val="0"/>
              </a:spcBef>
            </a:pPr>
            <a:r>
              <a:rPr lang="en-US" altLang="zh-CN" sz="2200" b="1" dirty="0">
                <a:ea typeface="宋体" panose="02010600030101010101" pitchFamily="2" charset="-122"/>
              </a:rPr>
              <a:t>(1) </a:t>
            </a:r>
            <a:r>
              <a:rPr lang="zh-CN" altLang="en-US" sz="2200" b="1" dirty="0">
                <a:ea typeface="宋体" panose="02010600030101010101" pitchFamily="2" charset="-122"/>
              </a:rPr>
              <a:t>依次访问上述三个虚地址，各需多少时间？给出计算过程。</a:t>
            </a:r>
          </a:p>
          <a:p>
            <a:pPr algn="just">
              <a:spcBef>
                <a:spcPct val="0"/>
              </a:spcBef>
            </a:pPr>
            <a:r>
              <a:rPr lang="en-US" altLang="zh-CN" sz="2200" b="1" dirty="0">
                <a:ea typeface="宋体" panose="02010600030101010101" pitchFamily="2" charset="-122"/>
              </a:rPr>
              <a:t>(2)</a:t>
            </a:r>
            <a:r>
              <a:rPr lang="zh-CN" altLang="en-US" sz="2200" b="1" dirty="0">
                <a:ea typeface="宋体" panose="02010600030101010101" pitchFamily="2" charset="-122"/>
              </a:rPr>
              <a:t>基于上述访问序列</a:t>
            </a:r>
            <a:r>
              <a:rPr lang="en-US" altLang="zh-CN" sz="2200" b="1" dirty="0">
                <a:ea typeface="宋体" panose="02010600030101010101" pitchFamily="2" charset="-122"/>
              </a:rPr>
              <a:t>,</a:t>
            </a:r>
            <a:r>
              <a:rPr lang="zh-CN" altLang="en-US" sz="2200" b="1" dirty="0">
                <a:ea typeface="宋体" panose="02010600030101010101" pitchFamily="2" charset="-122"/>
              </a:rPr>
              <a:t>虚地址</a:t>
            </a:r>
            <a:r>
              <a:rPr lang="en-US" altLang="zh-CN" sz="2200" b="1" dirty="0">
                <a:ea typeface="宋体" panose="02010600030101010101" pitchFamily="2" charset="-122"/>
              </a:rPr>
              <a:t>1565H</a:t>
            </a:r>
            <a:r>
              <a:rPr lang="zh-CN" altLang="en-US" sz="2200" b="1" dirty="0">
                <a:ea typeface="宋体" panose="02010600030101010101" pitchFamily="2" charset="-122"/>
              </a:rPr>
              <a:t>的物理地址是多少</a:t>
            </a:r>
            <a:r>
              <a:rPr lang="en-US" altLang="zh-CN" sz="2200" b="1" dirty="0">
                <a:ea typeface="宋体" panose="02010600030101010101" pitchFamily="2" charset="-122"/>
              </a:rPr>
              <a:t>?</a:t>
            </a:r>
            <a:r>
              <a:rPr lang="zh-CN" altLang="en-US" sz="2200" b="1" dirty="0">
                <a:ea typeface="宋体" panose="02010600030101010101" pitchFamily="2" charset="-122"/>
              </a:rPr>
              <a:t>请说明理由。 </a:t>
            </a:r>
          </a:p>
        </p:txBody>
      </p:sp>
    </p:spTree>
    <p:extLst>
      <p:ext uri="{BB962C8B-B14F-4D97-AF65-F5344CB8AC3E}">
        <p14:creationId xmlns:p14="http://schemas.microsoft.com/office/powerpoint/2010/main" val="25668305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09226060-2344-4AD6-ACAA-7F9D3B1CEB17}" type="slidenum">
              <a:rPr lang="en-US" altLang="zh-CN"/>
              <a:pPr/>
              <a:t>32</a:t>
            </a:fld>
            <a:endParaRPr lang="en-US" altLang="zh-CN"/>
          </a:p>
        </p:txBody>
      </p:sp>
      <p:sp>
        <p:nvSpPr>
          <p:cNvPr id="702468" name="Text Box 4"/>
          <p:cNvSpPr txBox="1">
            <a:spLocks noChangeArrowheads="1"/>
          </p:cNvSpPr>
          <p:nvPr/>
        </p:nvSpPr>
        <p:spPr bwMode="auto">
          <a:xfrm>
            <a:off x="296863" y="233363"/>
            <a:ext cx="8550275" cy="5090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20000"/>
              </a:spcBef>
            </a:pPr>
            <a:r>
              <a:rPr lang="en-US" altLang="zh-CN" sz="2800" dirty="0">
                <a:ea typeface="宋体" panose="02010600030101010101" pitchFamily="2" charset="-122"/>
              </a:rPr>
              <a:t>(1) </a:t>
            </a:r>
            <a:r>
              <a:rPr lang="zh-CN" altLang="en-US" sz="2800" dirty="0">
                <a:ea typeface="宋体" panose="02010600030101010101" pitchFamily="2" charset="-122"/>
              </a:rPr>
              <a:t>因页的大小为</a:t>
            </a:r>
            <a:r>
              <a:rPr lang="en-US" altLang="zh-CN" sz="2800" dirty="0">
                <a:ea typeface="宋体" panose="02010600030101010101" pitchFamily="2" charset="-122"/>
              </a:rPr>
              <a:t>4KB</a:t>
            </a:r>
            <a:r>
              <a:rPr lang="zh-CN" altLang="en-US" sz="2800" dirty="0">
                <a:ea typeface="宋体" panose="02010600030101010101" pitchFamily="2" charset="-122"/>
              </a:rPr>
              <a:t>，即</a:t>
            </a:r>
            <a:r>
              <a:rPr lang="en-US" altLang="zh-CN" sz="2800" dirty="0">
                <a:ea typeface="宋体" panose="02010600030101010101" pitchFamily="2" charset="-122"/>
              </a:rPr>
              <a:t>2</a:t>
            </a:r>
            <a:r>
              <a:rPr lang="en-US" altLang="zh-CN" sz="2800" baseline="30000" dirty="0">
                <a:ea typeface="宋体" panose="02010600030101010101" pitchFamily="2" charset="-122"/>
              </a:rPr>
              <a:t>12</a:t>
            </a:r>
            <a:r>
              <a:rPr lang="zh-CN" altLang="en-US" sz="2800" dirty="0">
                <a:ea typeface="宋体" panose="02010600030101010101" pitchFamily="2" charset="-122"/>
              </a:rPr>
              <a:t>，故十六进制地址的低</a:t>
            </a:r>
            <a:r>
              <a:rPr lang="en-US" altLang="zh-CN" sz="2800" dirty="0">
                <a:ea typeface="宋体" panose="02010600030101010101" pitchFamily="2" charset="-122"/>
              </a:rPr>
              <a:t>3</a:t>
            </a:r>
            <a:r>
              <a:rPr lang="zh-CN" altLang="en-US" sz="2800" dirty="0">
                <a:ea typeface="宋体" panose="02010600030101010101" pitchFamily="2" charset="-122"/>
              </a:rPr>
              <a:t>位是页内偏移，高位是页号。</a:t>
            </a:r>
          </a:p>
          <a:p>
            <a:pPr algn="just">
              <a:spcBef>
                <a:spcPct val="20000"/>
              </a:spcBef>
            </a:pPr>
            <a:r>
              <a:rPr lang="en-US" altLang="zh-CN" sz="2800" dirty="0">
                <a:solidFill>
                  <a:srgbClr val="000066"/>
                </a:solidFill>
                <a:ea typeface="宋体" panose="02010600030101010101" pitchFamily="2" charset="-122"/>
              </a:rPr>
              <a:t>2362H</a:t>
            </a:r>
            <a:r>
              <a:rPr lang="zh-CN" altLang="en-US" sz="2800" dirty="0">
                <a:ea typeface="宋体" panose="02010600030101010101" pitchFamily="2" charset="-122"/>
              </a:rPr>
              <a:t>：页号</a:t>
            </a:r>
            <a:r>
              <a:rPr lang="en-US" altLang="zh-CN" sz="2800" dirty="0">
                <a:ea typeface="宋体" panose="02010600030101010101" pitchFamily="2" charset="-122"/>
              </a:rPr>
              <a:t>P=2</a:t>
            </a:r>
            <a:r>
              <a:rPr lang="zh-CN" altLang="en-US" sz="2800" dirty="0">
                <a:ea typeface="宋体" panose="02010600030101010101" pitchFamily="2" charset="-122"/>
              </a:rPr>
              <a:t>，访问快表</a:t>
            </a:r>
            <a:r>
              <a:rPr lang="en-US" altLang="zh-CN" sz="2800" dirty="0">
                <a:ea typeface="宋体" panose="02010600030101010101" pitchFamily="2" charset="-122"/>
              </a:rPr>
              <a:t>10ns</a:t>
            </a:r>
            <a:r>
              <a:rPr lang="zh-CN" altLang="en-US" sz="2800" dirty="0">
                <a:ea typeface="宋体" panose="02010600030101010101" pitchFamily="2" charset="-122"/>
              </a:rPr>
              <a:t>，因初始为空，访问页表</a:t>
            </a:r>
            <a:r>
              <a:rPr lang="en-US" altLang="zh-CN" sz="2800" dirty="0">
                <a:ea typeface="宋体" panose="02010600030101010101" pitchFamily="2" charset="-122"/>
              </a:rPr>
              <a:t>100ns</a:t>
            </a:r>
            <a:r>
              <a:rPr lang="zh-CN" altLang="en-US" sz="2800" dirty="0">
                <a:ea typeface="宋体" panose="02010600030101010101" pitchFamily="2" charset="-122"/>
              </a:rPr>
              <a:t>得到页框号，与页内偏移合成物理地址后访问内存</a:t>
            </a:r>
            <a:r>
              <a:rPr lang="en-US" altLang="zh-CN" sz="2800" dirty="0">
                <a:ea typeface="宋体" panose="02010600030101010101" pitchFamily="2" charset="-122"/>
              </a:rPr>
              <a:t>100ns</a:t>
            </a:r>
            <a:r>
              <a:rPr lang="zh-CN" altLang="en-US" sz="2800" dirty="0">
                <a:ea typeface="宋体" panose="02010600030101010101" pitchFamily="2" charset="-122"/>
              </a:rPr>
              <a:t>，</a:t>
            </a:r>
            <a:r>
              <a:rPr lang="zh-CN" altLang="en-US" sz="2800" dirty="0">
                <a:solidFill>
                  <a:srgbClr val="000066"/>
                </a:solidFill>
                <a:ea typeface="宋体" panose="02010600030101010101" pitchFamily="2" charset="-122"/>
              </a:rPr>
              <a:t>共花时间</a:t>
            </a:r>
            <a:r>
              <a:rPr lang="en-US" altLang="zh-CN" sz="2800" dirty="0">
                <a:solidFill>
                  <a:srgbClr val="000066"/>
                </a:solidFill>
                <a:ea typeface="宋体" panose="02010600030101010101" pitchFamily="2" charset="-122"/>
              </a:rPr>
              <a:t>210ns</a:t>
            </a:r>
            <a:r>
              <a:rPr lang="zh-CN" altLang="en-US" sz="2800" dirty="0">
                <a:ea typeface="宋体" panose="02010600030101010101" pitchFamily="2" charset="-122"/>
              </a:rPr>
              <a:t>。</a:t>
            </a:r>
          </a:p>
          <a:p>
            <a:pPr algn="just">
              <a:spcBef>
                <a:spcPct val="20000"/>
              </a:spcBef>
            </a:pPr>
            <a:r>
              <a:rPr lang="en-US" altLang="zh-CN" sz="2800" dirty="0">
                <a:solidFill>
                  <a:srgbClr val="000066"/>
                </a:solidFill>
                <a:ea typeface="宋体" panose="02010600030101010101" pitchFamily="2" charset="-122"/>
              </a:rPr>
              <a:t>1565H</a:t>
            </a:r>
            <a:r>
              <a:rPr lang="zh-CN" altLang="en-US" sz="2800" dirty="0">
                <a:ea typeface="宋体" panose="02010600030101010101" pitchFamily="2" charset="-122"/>
              </a:rPr>
              <a:t>：</a:t>
            </a:r>
            <a:r>
              <a:rPr lang="en-US" altLang="zh-CN" sz="2800" dirty="0">
                <a:ea typeface="宋体" panose="02010600030101010101" pitchFamily="2" charset="-122"/>
              </a:rPr>
              <a:t>P=1</a:t>
            </a:r>
            <a:r>
              <a:rPr lang="zh-CN" altLang="en-US" sz="2800" dirty="0">
                <a:ea typeface="宋体" panose="02010600030101010101" pitchFamily="2" charset="-122"/>
              </a:rPr>
              <a:t>，访问快表</a:t>
            </a:r>
            <a:r>
              <a:rPr lang="en-US" altLang="zh-CN" sz="2800" dirty="0">
                <a:ea typeface="宋体" panose="02010600030101010101" pitchFamily="2" charset="-122"/>
              </a:rPr>
              <a:t>10ns</a:t>
            </a:r>
            <a:r>
              <a:rPr lang="zh-CN" altLang="en-US" sz="2800" dirty="0">
                <a:ea typeface="宋体" panose="02010600030101010101" pitchFamily="2" charset="-122"/>
              </a:rPr>
              <a:t>，落空，访问页表</a:t>
            </a:r>
            <a:r>
              <a:rPr lang="en-US" altLang="zh-CN" sz="2800" dirty="0">
                <a:ea typeface="宋体" panose="02010600030101010101" pitchFamily="2" charset="-122"/>
              </a:rPr>
              <a:t>100ns</a:t>
            </a:r>
            <a:r>
              <a:rPr lang="zh-CN" altLang="en-US" sz="2800" dirty="0">
                <a:ea typeface="宋体" panose="02010600030101010101" pitchFamily="2" charset="-122"/>
              </a:rPr>
              <a:t>缺页，进行缺页中断处理</a:t>
            </a:r>
            <a:r>
              <a:rPr lang="en-US" altLang="zh-CN" sz="2800" dirty="0">
                <a:ea typeface="宋体" panose="02010600030101010101" pitchFamily="2" charset="-122"/>
              </a:rPr>
              <a:t>10</a:t>
            </a:r>
            <a:r>
              <a:rPr lang="en-US" altLang="zh-CN" sz="2800" baseline="30000" dirty="0">
                <a:ea typeface="宋体" panose="02010600030101010101" pitchFamily="2" charset="-122"/>
              </a:rPr>
              <a:t>8</a:t>
            </a:r>
            <a:r>
              <a:rPr lang="en-US" altLang="zh-CN" sz="2800" dirty="0">
                <a:ea typeface="宋体" panose="02010600030101010101" pitchFamily="2" charset="-122"/>
              </a:rPr>
              <a:t>ns</a:t>
            </a:r>
            <a:r>
              <a:rPr lang="zh-CN" altLang="en-US" sz="2800" dirty="0" smtClean="0">
                <a:ea typeface="宋体" panose="02010600030101010101" pitchFamily="2" charset="-122"/>
              </a:rPr>
              <a:t>，返回缺页中断处重新执行</a:t>
            </a:r>
            <a:r>
              <a:rPr lang="zh-CN" altLang="en-US" sz="2800" dirty="0" smtClean="0">
                <a:ea typeface="宋体" panose="02010600030101010101" pitchFamily="2" charset="-122"/>
              </a:rPr>
              <a:t>，合成</a:t>
            </a:r>
            <a:r>
              <a:rPr lang="zh-CN" altLang="en-US" sz="2800" dirty="0">
                <a:ea typeface="宋体" panose="02010600030101010101" pitchFamily="2" charset="-122"/>
              </a:rPr>
              <a:t>物理地址后访问内存</a:t>
            </a:r>
            <a:r>
              <a:rPr lang="en-US" altLang="zh-CN" sz="2800" dirty="0">
                <a:ea typeface="宋体" panose="02010600030101010101" pitchFamily="2" charset="-122"/>
              </a:rPr>
              <a:t>100ns</a:t>
            </a:r>
            <a:r>
              <a:rPr lang="zh-CN" altLang="en-US" sz="2800" dirty="0">
                <a:ea typeface="宋体" panose="02010600030101010101" pitchFamily="2" charset="-122"/>
              </a:rPr>
              <a:t>，</a:t>
            </a:r>
            <a:r>
              <a:rPr lang="zh-CN" altLang="en-US" sz="2800" dirty="0" smtClean="0">
                <a:solidFill>
                  <a:srgbClr val="000066"/>
                </a:solidFill>
                <a:ea typeface="宋体" panose="02010600030101010101" pitchFamily="2" charset="-122"/>
              </a:rPr>
              <a:t>共计</a:t>
            </a:r>
            <a:r>
              <a:rPr lang="en-US" altLang="zh-CN" sz="2800" smtClean="0">
                <a:solidFill>
                  <a:srgbClr val="000066"/>
                </a:solidFill>
                <a:ea typeface="宋体" panose="02010600030101010101" pitchFamily="2" charset="-122"/>
              </a:rPr>
              <a:t>10+100+10</a:t>
            </a:r>
            <a:r>
              <a:rPr lang="en-US" altLang="zh-CN" sz="2800" baseline="30000" smtClean="0">
                <a:solidFill>
                  <a:srgbClr val="000066"/>
                </a:solidFill>
                <a:ea typeface="宋体" panose="02010600030101010101" pitchFamily="2" charset="-122"/>
              </a:rPr>
              <a:t>8</a:t>
            </a:r>
            <a:r>
              <a:rPr lang="en-US" altLang="zh-CN" sz="2800" smtClean="0">
                <a:solidFill>
                  <a:srgbClr val="000066"/>
                </a:solidFill>
                <a:ea typeface="宋体" panose="02010600030101010101" pitchFamily="2" charset="-122"/>
              </a:rPr>
              <a:t>+100=100000210ns</a:t>
            </a:r>
            <a:r>
              <a:rPr lang="zh-CN" altLang="en-US" sz="2800" dirty="0">
                <a:ea typeface="宋体" panose="02010600030101010101" pitchFamily="2" charset="-122"/>
              </a:rPr>
              <a:t>。</a:t>
            </a:r>
          </a:p>
          <a:p>
            <a:pPr algn="just">
              <a:spcBef>
                <a:spcPct val="20000"/>
              </a:spcBef>
            </a:pPr>
            <a:r>
              <a:rPr lang="en-US" altLang="zh-CN" sz="2800" dirty="0">
                <a:solidFill>
                  <a:srgbClr val="000066"/>
                </a:solidFill>
                <a:ea typeface="宋体" panose="02010600030101010101" pitchFamily="2" charset="-122"/>
              </a:rPr>
              <a:t>25A5H</a:t>
            </a:r>
            <a:r>
              <a:rPr lang="zh-CN" altLang="en-US" sz="2800" dirty="0">
                <a:ea typeface="宋体" panose="02010600030101010101" pitchFamily="2" charset="-122"/>
              </a:rPr>
              <a:t>：</a:t>
            </a:r>
            <a:r>
              <a:rPr lang="en-US" altLang="zh-CN" sz="2800" dirty="0">
                <a:ea typeface="宋体" panose="02010600030101010101" pitchFamily="2" charset="-122"/>
              </a:rPr>
              <a:t>P=2</a:t>
            </a:r>
            <a:r>
              <a:rPr lang="zh-CN" altLang="en-US" sz="2800" dirty="0">
                <a:ea typeface="宋体" panose="02010600030101010101" pitchFamily="2" charset="-122"/>
              </a:rPr>
              <a:t>，访问快表</a:t>
            </a:r>
            <a:r>
              <a:rPr lang="en-US" altLang="zh-CN" sz="2800" dirty="0">
                <a:ea typeface="宋体" panose="02010600030101010101" pitchFamily="2" charset="-122"/>
              </a:rPr>
              <a:t>10ns</a:t>
            </a:r>
            <a:r>
              <a:rPr lang="zh-CN" altLang="en-US" sz="2800" dirty="0">
                <a:ea typeface="宋体" panose="02010600030101010101" pitchFamily="2" charset="-122"/>
              </a:rPr>
              <a:t>命中，合成物理地址后访问内存</a:t>
            </a:r>
            <a:r>
              <a:rPr lang="en-US" altLang="zh-CN" sz="2800" dirty="0">
                <a:ea typeface="宋体" panose="02010600030101010101" pitchFamily="2" charset="-122"/>
              </a:rPr>
              <a:t>100ns</a:t>
            </a:r>
            <a:r>
              <a:rPr lang="zh-CN" altLang="en-US" sz="2800" dirty="0">
                <a:ea typeface="宋体" panose="02010600030101010101" pitchFamily="2" charset="-122"/>
              </a:rPr>
              <a:t>，</a:t>
            </a:r>
            <a:r>
              <a:rPr lang="zh-CN" altLang="en-US" sz="2800" dirty="0">
                <a:solidFill>
                  <a:srgbClr val="000066"/>
                </a:solidFill>
                <a:ea typeface="宋体" panose="02010600030101010101" pitchFamily="2" charset="-122"/>
              </a:rPr>
              <a:t>共计</a:t>
            </a:r>
            <a:r>
              <a:rPr lang="en-US" altLang="zh-CN" sz="2800" dirty="0">
                <a:solidFill>
                  <a:srgbClr val="000066"/>
                </a:solidFill>
                <a:ea typeface="宋体" panose="02010600030101010101" pitchFamily="2" charset="-122"/>
              </a:rPr>
              <a:t>110ns</a:t>
            </a:r>
            <a:r>
              <a:rPr lang="zh-CN" altLang="en-US" sz="2800" dirty="0" smtClean="0">
                <a:ea typeface="宋体" panose="02010600030101010101" pitchFamily="2" charset="-122"/>
              </a:rPr>
              <a:t>。</a:t>
            </a:r>
            <a:endParaRPr lang="zh-CN" altLang="en-US" sz="2800" dirty="0">
              <a:ea typeface="宋体" panose="02010600030101010101" pitchFamily="2" charset="-122"/>
            </a:endParaRPr>
          </a:p>
        </p:txBody>
      </p:sp>
    </p:spTree>
    <p:extLst>
      <p:ext uri="{BB962C8B-B14F-4D97-AF65-F5344CB8AC3E}">
        <p14:creationId xmlns:p14="http://schemas.microsoft.com/office/powerpoint/2010/main" val="41546247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09226060-2344-4AD6-ACAA-7F9D3B1CEB17}" type="slidenum">
              <a:rPr lang="en-US" altLang="zh-CN"/>
              <a:pPr/>
              <a:t>33</a:t>
            </a:fld>
            <a:endParaRPr lang="en-US" altLang="zh-CN"/>
          </a:p>
        </p:txBody>
      </p:sp>
      <p:sp>
        <p:nvSpPr>
          <p:cNvPr id="702468" name="Text Box 4"/>
          <p:cNvSpPr txBox="1">
            <a:spLocks noChangeArrowheads="1"/>
          </p:cNvSpPr>
          <p:nvPr/>
        </p:nvSpPr>
        <p:spPr bwMode="auto">
          <a:xfrm>
            <a:off x="296863" y="233363"/>
            <a:ext cx="8550275"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20000"/>
              </a:spcBef>
            </a:pPr>
            <a:r>
              <a:rPr lang="en-US" altLang="zh-CN" sz="2800" dirty="0" smtClean="0">
                <a:ea typeface="宋体" panose="02010600030101010101" pitchFamily="2" charset="-122"/>
              </a:rPr>
              <a:t>(</a:t>
            </a:r>
            <a:r>
              <a:rPr lang="en-US" altLang="zh-CN" sz="2800" dirty="0">
                <a:ea typeface="宋体" panose="02010600030101010101" pitchFamily="2" charset="-122"/>
              </a:rPr>
              <a:t>2) </a:t>
            </a:r>
            <a:r>
              <a:rPr lang="zh-CN" altLang="en-US" sz="2800" dirty="0">
                <a:ea typeface="宋体" panose="02010600030101010101" pitchFamily="2" charset="-122"/>
              </a:rPr>
              <a:t>因采用</a:t>
            </a:r>
            <a:r>
              <a:rPr lang="en-US" altLang="zh-CN" sz="2800" dirty="0">
                <a:ea typeface="宋体" panose="02010600030101010101" pitchFamily="2" charset="-122"/>
              </a:rPr>
              <a:t>LRU</a:t>
            </a:r>
            <a:r>
              <a:rPr lang="zh-CN" altLang="en-US" sz="2800" dirty="0">
                <a:ea typeface="宋体" panose="02010600030101010101" pitchFamily="2" charset="-122"/>
              </a:rPr>
              <a:t>算法，故访问</a:t>
            </a:r>
            <a:r>
              <a:rPr lang="en-US" altLang="zh-CN" sz="2800" dirty="0">
                <a:ea typeface="宋体" panose="02010600030101010101" pitchFamily="2" charset="-122"/>
              </a:rPr>
              <a:t>1565H</a:t>
            </a:r>
            <a:r>
              <a:rPr lang="zh-CN" altLang="en-US" sz="2800" dirty="0">
                <a:ea typeface="宋体" panose="02010600030101010101" pitchFamily="2" charset="-122"/>
              </a:rPr>
              <a:t>时淘汰的是</a:t>
            </a:r>
            <a:r>
              <a:rPr lang="en-US" altLang="zh-CN" sz="2800" dirty="0">
                <a:ea typeface="宋体" panose="02010600030101010101" pitchFamily="2" charset="-122"/>
              </a:rPr>
              <a:t>0</a:t>
            </a:r>
            <a:r>
              <a:rPr lang="zh-CN" altLang="en-US" sz="2800" dirty="0">
                <a:ea typeface="宋体" panose="02010600030101010101" pitchFamily="2" charset="-122"/>
              </a:rPr>
              <a:t>号页，空出</a:t>
            </a:r>
            <a:r>
              <a:rPr lang="en-US" altLang="zh-CN" sz="2800" dirty="0">
                <a:ea typeface="宋体" panose="02010600030101010101" pitchFamily="2" charset="-122"/>
              </a:rPr>
              <a:t>101H</a:t>
            </a:r>
            <a:r>
              <a:rPr lang="zh-CN" altLang="en-US" sz="2800" dirty="0">
                <a:ea typeface="宋体" panose="02010600030101010101" pitchFamily="2" charset="-122"/>
              </a:rPr>
              <a:t>号页框存放逻辑地址</a:t>
            </a:r>
            <a:r>
              <a:rPr lang="en-US" altLang="zh-CN" sz="2800" dirty="0">
                <a:ea typeface="宋体" panose="02010600030101010101" pitchFamily="2" charset="-122"/>
              </a:rPr>
              <a:t>1565H</a:t>
            </a:r>
            <a:r>
              <a:rPr lang="zh-CN" altLang="en-US" sz="2800" dirty="0">
                <a:ea typeface="宋体" panose="02010600030101010101" pitchFamily="2" charset="-122"/>
              </a:rPr>
              <a:t>所在的</a:t>
            </a:r>
            <a:r>
              <a:rPr lang="en-US" altLang="zh-CN" sz="2800" dirty="0">
                <a:ea typeface="宋体" panose="02010600030101010101" pitchFamily="2" charset="-122"/>
              </a:rPr>
              <a:t>1</a:t>
            </a:r>
            <a:r>
              <a:rPr lang="zh-CN" altLang="en-US" sz="2800" dirty="0">
                <a:ea typeface="宋体" panose="02010600030101010101" pitchFamily="2" charset="-122"/>
              </a:rPr>
              <a:t>号页。由页框号</a:t>
            </a:r>
            <a:r>
              <a:rPr lang="en-US" altLang="zh-CN" sz="2800" dirty="0">
                <a:ea typeface="宋体" panose="02010600030101010101" pitchFamily="2" charset="-122"/>
              </a:rPr>
              <a:t>101H</a:t>
            </a:r>
            <a:r>
              <a:rPr lang="zh-CN" altLang="en-US" sz="2800" dirty="0">
                <a:ea typeface="宋体" panose="02010600030101010101" pitchFamily="2" charset="-122"/>
              </a:rPr>
              <a:t>和页内偏移</a:t>
            </a:r>
            <a:r>
              <a:rPr lang="en-US" altLang="zh-CN" sz="2800" dirty="0">
                <a:ea typeface="宋体" panose="02010600030101010101" pitchFamily="2" charset="-122"/>
              </a:rPr>
              <a:t>565H</a:t>
            </a:r>
            <a:r>
              <a:rPr lang="zh-CN" altLang="en-US" sz="2800" dirty="0">
                <a:ea typeface="宋体" panose="02010600030101010101" pitchFamily="2" charset="-122"/>
              </a:rPr>
              <a:t>合成得到虚地址</a:t>
            </a:r>
            <a:r>
              <a:rPr lang="en-US" altLang="zh-CN" sz="2800" dirty="0">
                <a:ea typeface="宋体" panose="02010600030101010101" pitchFamily="2" charset="-122"/>
              </a:rPr>
              <a:t>1565H</a:t>
            </a:r>
            <a:r>
              <a:rPr lang="zh-CN" altLang="en-US" sz="2800" dirty="0">
                <a:ea typeface="宋体" panose="02010600030101010101" pitchFamily="2" charset="-122"/>
              </a:rPr>
              <a:t>对应的物理地址为</a:t>
            </a:r>
            <a:r>
              <a:rPr lang="en-US" altLang="zh-CN" sz="2800" dirty="0">
                <a:solidFill>
                  <a:srgbClr val="000066"/>
                </a:solidFill>
                <a:ea typeface="宋体" panose="02010600030101010101" pitchFamily="2" charset="-122"/>
              </a:rPr>
              <a:t>101565H</a:t>
            </a:r>
            <a:r>
              <a:rPr lang="zh-CN" altLang="en-US" sz="2800" dirty="0">
                <a:ea typeface="宋体" panose="02010600030101010101" pitchFamily="2" charset="-122"/>
              </a:rPr>
              <a:t>。 </a:t>
            </a:r>
          </a:p>
        </p:txBody>
      </p:sp>
    </p:spTree>
    <p:extLst>
      <p:ext uri="{BB962C8B-B14F-4D97-AF65-F5344CB8AC3E}">
        <p14:creationId xmlns:p14="http://schemas.microsoft.com/office/powerpoint/2010/main" val="36724525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灯片编号占位符 3"/>
          <p:cNvSpPr>
            <a:spLocks noGrp="1"/>
          </p:cNvSpPr>
          <p:nvPr>
            <p:ph type="sldNum" sz="quarter" idx="12"/>
          </p:nvPr>
        </p:nvSpPr>
        <p:spPr/>
        <p:txBody>
          <a:bodyPr/>
          <a:lstStyle/>
          <a:p>
            <a:fld id="{20984B8B-6C22-45F4-A7B2-F7D98A904309}" type="slidenum">
              <a:rPr lang="en-US" altLang="zh-CN"/>
              <a:pPr/>
              <a:t>34</a:t>
            </a:fld>
            <a:endParaRPr lang="en-US" altLang="zh-CN"/>
          </a:p>
        </p:txBody>
      </p:sp>
      <p:sp>
        <p:nvSpPr>
          <p:cNvPr id="710660" name="Text Box 4"/>
          <p:cNvSpPr txBox="1">
            <a:spLocks noChangeArrowheads="1"/>
          </p:cNvSpPr>
          <p:nvPr/>
        </p:nvSpPr>
        <p:spPr bwMode="auto">
          <a:xfrm>
            <a:off x="358775" y="296863"/>
            <a:ext cx="842645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dirty="0" smtClean="0">
                <a:ea typeface="宋体" panose="02010600030101010101" pitchFamily="2" charset="-122"/>
              </a:rPr>
              <a:t>2.</a:t>
            </a:r>
            <a:r>
              <a:rPr lang="zh-CN" altLang="en-US" sz="2400" dirty="0" smtClean="0">
                <a:ea typeface="宋体" panose="02010600030101010101" pitchFamily="2" charset="-122"/>
              </a:rPr>
              <a:t>设</a:t>
            </a:r>
            <a:r>
              <a:rPr lang="zh-CN" altLang="en-US" sz="2400" dirty="0">
                <a:ea typeface="宋体" panose="02010600030101010101" pitchFamily="2" charset="-122"/>
              </a:rPr>
              <a:t>某计算机的逻辑地址空间和物理地址空间均为</a:t>
            </a:r>
            <a:r>
              <a:rPr lang="en-US" altLang="zh-CN" sz="2400" dirty="0">
                <a:ea typeface="宋体" panose="02010600030101010101" pitchFamily="2" charset="-122"/>
              </a:rPr>
              <a:t>64KB</a:t>
            </a:r>
            <a:r>
              <a:rPr lang="zh-CN" altLang="en-US" sz="2400" dirty="0">
                <a:ea typeface="宋体" panose="02010600030101010101" pitchFamily="2" charset="-122"/>
              </a:rPr>
              <a:t>，按字节编址。若某进程最多需要</a:t>
            </a:r>
            <a:r>
              <a:rPr lang="en-US" altLang="zh-CN" sz="2400" dirty="0">
                <a:ea typeface="宋体" panose="02010600030101010101" pitchFamily="2" charset="-122"/>
              </a:rPr>
              <a:t>6</a:t>
            </a:r>
            <a:r>
              <a:rPr lang="zh-CN" altLang="en-US" sz="2400" dirty="0">
                <a:ea typeface="宋体" panose="02010600030101010101" pitchFamily="2" charset="-122"/>
              </a:rPr>
              <a:t>页</a:t>
            </a:r>
            <a:r>
              <a:rPr lang="en-US" altLang="zh-CN" sz="2400" dirty="0">
                <a:ea typeface="宋体" panose="02010600030101010101" pitchFamily="2" charset="-122"/>
              </a:rPr>
              <a:t>(Page)</a:t>
            </a:r>
            <a:r>
              <a:rPr lang="zh-CN" altLang="en-US" sz="2400" dirty="0">
                <a:ea typeface="宋体" panose="02010600030101010101" pitchFamily="2" charset="-122"/>
              </a:rPr>
              <a:t>数据存储空间，页的大小为</a:t>
            </a:r>
            <a:r>
              <a:rPr lang="en-US" altLang="zh-CN" sz="2400" dirty="0">
                <a:ea typeface="宋体" panose="02010600030101010101" pitchFamily="2" charset="-122"/>
              </a:rPr>
              <a:t>1KB</a:t>
            </a:r>
            <a:r>
              <a:rPr lang="zh-CN" altLang="en-US" sz="2400" dirty="0">
                <a:ea typeface="宋体" panose="02010600030101010101" pitchFamily="2" charset="-122"/>
              </a:rPr>
              <a:t>，操作系统采用固定分配局部置换策略为此进程分配</a:t>
            </a:r>
            <a:r>
              <a:rPr lang="en-US" altLang="zh-CN" sz="2400" dirty="0">
                <a:ea typeface="宋体" panose="02010600030101010101" pitchFamily="2" charset="-122"/>
              </a:rPr>
              <a:t>4</a:t>
            </a:r>
            <a:r>
              <a:rPr lang="zh-CN" altLang="en-US" sz="2400" dirty="0">
                <a:ea typeface="宋体" panose="02010600030101010101" pitchFamily="2" charset="-122"/>
              </a:rPr>
              <a:t>个页框</a:t>
            </a:r>
            <a:r>
              <a:rPr lang="en-US" altLang="zh-CN" sz="2400" dirty="0">
                <a:ea typeface="宋体" panose="02010600030101010101" pitchFamily="2" charset="-122"/>
              </a:rPr>
              <a:t>(Page Frame)</a:t>
            </a:r>
            <a:r>
              <a:rPr lang="zh-CN" altLang="en-US" sz="2400" dirty="0">
                <a:ea typeface="宋体" panose="02010600030101010101" pitchFamily="2" charset="-122"/>
              </a:rPr>
              <a:t>。在时刻</a:t>
            </a:r>
            <a:r>
              <a:rPr lang="en-US" altLang="zh-CN" sz="2400" dirty="0">
                <a:ea typeface="宋体" panose="02010600030101010101" pitchFamily="2" charset="-122"/>
              </a:rPr>
              <a:t>260</a:t>
            </a:r>
            <a:r>
              <a:rPr lang="zh-CN" altLang="en-US" sz="2400" dirty="0">
                <a:ea typeface="宋体" panose="02010600030101010101" pitchFamily="2" charset="-122"/>
              </a:rPr>
              <a:t>前的该进程访问情况如下表所示</a:t>
            </a:r>
            <a:r>
              <a:rPr lang="en-US" altLang="zh-CN" sz="2400" dirty="0">
                <a:ea typeface="宋体" panose="02010600030101010101" pitchFamily="2" charset="-122"/>
              </a:rPr>
              <a:t>(</a:t>
            </a:r>
            <a:r>
              <a:rPr lang="zh-CN" altLang="en-US" sz="2400" dirty="0">
                <a:ea typeface="宋体" panose="02010600030101010101" pitchFamily="2" charset="-122"/>
              </a:rPr>
              <a:t>访问位即使用位</a:t>
            </a:r>
            <a:r>
              <a:rPr lang="en-US" altLang="zh-CN" sz="2400" dirty="0">
                <a:ea typeface="宋体" panose="02010600030101010101" pitchFamily="2" charset="-122"/>
              </a:rPr>
              <a:t>)</a:t>
            </a:r>
            <a:r>
              <a:rPr lang="zh-CN" altLang="en-US" sz="2400" dirty="0" smtClean="0">
                <a:ea typeface="宋体" panose="02010600030101010101" pitchFamily="2" charset="-122"/>
              </a:rPr>
              <a:t>。</a:t>
            </a:r>
            <a:endParaRPr lang="en-US" altLang="zh-CN" sz="2400" dirty="0">
              <a:solidFill>
                <a:srgbClr val="0000FF"/>
              </a:solidFill>
              <a:ea typeface="宋体" panose="02010600030101010101" pitchFamily="2" charset="-122"/>
            </a:endParaRPr>
          </a:p>
        </p:txBody>
      </p:sp>
      <p:graphicFrame>
        <p:nvGraphicFramePr>
          <p:cNvPr id="710793" name="Group 137"/>
          <p:cNvGraphicFramePr>
            <a:graphicFrameLocks noGrp="1"/>
          </p:cNvGraphicFramePr>
          <p:nvPr/>
        </p:nvGraphicFramePr>
        <p:xfrm>
          <a:off x="1079500" y="2312988"/>
          <a:ext cx="6588125" cy="2286000"/>
        </p:xfrm>
        <a:graphic>
          <a:graphicData uri="http://schemas.openxmlformats.org/drawingml/2006/table">
            <a:tbl>
              <a:tblPr/>
              <a:tblGrid>
                <a:gridCol w="1276350"/>
                <a:gridCol w="1595438"/>
                <a:gridCol w="2070100"/>
                <a:gridCol w="1646237"/>
              </a:tblGrid>
              <a:tr h="207963">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页号</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页框号</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装入时间</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访问位</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130</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230</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160</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10794" name="Text Box 138"/>
          <p:cNvSpPr txBox="1">
            <a:spLocks noChangeArrowheads="1"/>
          </p:cNvSpPr>
          <p:nvPr/>
        </p:nvSpPr>
        <p:spPr bwMode="auto">
          <a:xfrm>
            <a:off x="323850" y="4624709"/>
            <a:ext cx="84963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0"/>
              </a:spcBef>
            </a:pPr>
            <a:r>
              <a:rPr lang="zh-CN" altLang="en-US" sz="2400" dirty="0">
                <a:ea typeface="宋体" panose="02010600030101010101" pitchFamily="2" charset="-122"/>
              </a:rPr>
              <a:t>当进程执行到时刻</a:t>
            </a:r>
            <a:r>
              <a:rPr lang="en-US" altLang="zh-CN" sz="2400" dirty="0">
                <a:ea typeface="宋体" panose="02010600030101010101" pitchFamily="2" charset="-122"/>
              </a:rPr>
              <a:t>260</a:t>
            </a:r>
            <a:r>
              <a:rPr lang="zh-CN" altLang="en-US" sz="2400" dirty="0">
                <a:ea typeface="宋体" panose="02010600030101010101" pitchFamily="2" charset="-122"/>
              </a:rPr>
              <a:t>时，要访问逻辑地址为</a:t>
            </a:r>
            <a:r>
              <a:rPr lang="en-US" altLang="zh-CN" sz="2400" dirty="0">
                <a:ea typeface="宋体" panose="02010600030101010101" pitchFamily="2" charset="-122"/>
              </a:rPr>
              <a:t>17CAH</a:t>
            </a:r>
            <a:r>
              <a:rPr lang="zh-CN" altLang="en-US" sz="2400" dirty="0">
                <a:ea typeface="宋体" panose="02010600030101010101" pitchFamily="2" charset="-122"/>
              </a:rPr>
              <a:t>的数据。请回答下列问题：</a:t>
            </a:r>
          </a:p>
          <a:p>
            <a:pPr algn="just">
              <a:spcBef>
                <a:spcPct val="0"/>
              </a:spcBef>
            </a:pPr>
            <a:r>
              <a:rPr lang="zh-CN" altLang="en-US" sz="2400" dirty="0">
                <a:ea typeface="宋体" panose="02010600030101010101" pitchFamily="2" charset="-122"/>
              </a:rPr>
              <a:t>（</a:t>
            </a:r>
            <a:r>
              <a:rPr lang="en-US" altLang="zh-CN" sz="2400" dirty="0">
                <a:ea typeface="宋体" panose="02010600030101010101" pitchFamily="2" charset="-122"/>
              </a:rPr>
              <a:t>1</a:t>
            </a:r>
            <a:r>
              <a:rPr lang="zh-CN" altLang="en-US" sz="2400" dirty="0">
                <a:ea typeface="宋体" panose="02010600030101010101" pitchFamily="2" charset="-122"/>
              </a:rPr>
              <a:t>）该逻辑地址的对应的页号是多少？</a:t>
            </a:r>
          </a:p>
          <a:p>
            <a:pPr algn="just">
              <a:spcBef>
                <a:spcPct val="0"/>
              </a:spcBef>
            </a:pPr>
            <a:r>
              <a:rPr lang="zh-CN" altLang="en-US" sz="2400" dirty="0">
                <a:ea typeface="宋体" panose="02010600030101010101" pitchFamily="2" charset="-122"/>
              </a:rPr>
              <a:t>（</a:t>
            </a:r>
            <a:r>
              <a:rPr lang="en-US" altLang="zh-CN" sz="2400" dirty="0">
                <a:ea typeface="宋体" panose="02010600030101010101" pitchFamily="2" charset="-122"/>
              </a:rPr>
              <a:t>2</a:t>
            </a:r>
            <a:r>
              <a:rPr lang="zh-CN" altLang="en-US" sz="2400" dirty="0">
                <a:ea typeface="宋体" panose="02010600030101010101" pitchFamily="2" charset="-122"/>
              </a:rPr>
              <a:t>）若采用先进先出</a:t>
            </a:r>
            <a:r>
              <a:rPr lang="en-US" altLang="zh-CN" sz="2400" dirty="0">
                <a:ea typeface="宋体" panose="02010600030101010101" pitchFamily="2" charset="-122"/>
              </a:rPr>
              <a:t>(FIFO)</a:t>
            </a:r>
            <a:r>
              <a:rPr lang="zh-CN" altLang="en-US" sz="2400" dirty="0">
                <a:ea typeface="宋体" panose="02010600030101010101" pitchFamily="2" charset="-122"/>
              </a:rPr>
              <a:t>置换算法，该逻辑地址对应的物理地址是多少？要求给出计算过程。 </a:t>
            </a:r>
          </a:p>
        </p:txBody>
      </p:sp>
    </p:spTree>
    <p:extLst>
      <p:ext uri="{BB962C8B-B14F-4D97-AF65-F5344CB8AC3E}">
        <p14:creationId xmlns:p14="http://schemas.microsoft.com/office/powerpoint/2010/main" val="5419317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灯片编号占位符 3"/>
          <p:cNvSpPr>
            <a:spLocks noGrp="1"/>
          </p:cNvSpPr>
          <p:nvPr>
            <p:ph type="sldNum" sz="quarter" idx="12"/>
          </p:nvPr>
        </p:nvSpPr>
        <p:spPr/>
        <p:txBody>
          <a:bodyPr/>
          <a:lstStyle/>
          <a:p>
            <a:fld id="{02AC569B-C7F9-4388-81ED-555F59E24A24}" type="slidenum">
              <a:rPr lang="en-US" altLang="zh-CN"/>
              <a:pPr/>
              <a:t>35</a:t>
            </a:fld>
            <a:endParaRPr lang="en-US" altLang="zh-CN"/>
          </a:p>
        </p:txBody>
      </p:sp>
      <p:sp>
        <p:nvSpPr>
          <p:cNvPr id="711684" name="Text Box 4"/>
          <p:cNvSpPr txBox="1">
            <a:spLocks noChangeArrowheads="1"/>
          </p:cNvSpPr>
          <p:nvPr/>
        </p:nvSpPr>
        <p:spPr bwMode="auto">
          <a:xfrm>
            <a:off x="503238" y="549275"/>
            <a:ext cx="802957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800">
                <a:ea typeface="宋体" panose="02010600030101010101" pitchFamily="2" charset="-122"/>
              </a:rPr>
              <a:t>（</a:t>
            </a:r>
            <a:r>
              <a:rPr lang="en-US" altLang="zh-CN" sz="2800">
                <a:ea typeface="宋体" panose="02010600030101010101" pitchFamily="2" charset="-122"/>
              </a:rPr>
              <a:t>3</a:t>
            </a:r>
            <a:r>
              <a:rPr lang="zh-CN" altLang="en-US" sz="2800">
                <a:ea typeface="宋体" panose="02010600030101010101" pitchFamily="2" charset="-122"/>
              </a:rPr>
              <a:t>）若采用时钟</a:t>
            </a:r>
            <a:r>
              <a:rPr lang="en-US" altLang="zh-CN" sz="2800">
                <a:ea typeface="宋体" panose="02010600030101010101" pitchFamily="2" charset="-122"/>
              </a:rPr>
              <a:t>(CLOCK)</a:t>
            </a:r>
            <a:r>
              <a:rPr lang="zh-CN" altLang="en-US" sz="2800">
                <a:ea typeface="宋体" panose="02010600030101010101" pitchFamily="2" charset="-122"/>
              </a:rPr>
              <a:t>置换算法，该逻辑地址对应的物理地址是多少？要求给出计算过程</a:t>
            </a:r>
            <a:r>
              <a:rPr lang="en-US" altLang="zh-CN" sz="2800">
                <a:ea typeface="宋体" panose="02010600030101010101" pitchFamily="2" charset="-122"/>
              </a:rPr>
              <a:t>(</a:t>
            </a:r>
            <a:r>
              <a:rPr lang="zh-CN" altLang="en-US" sz="2800">
                <a:ea typeface="宋体" panose="02010600030101010101" pitchFamily="2" charset="-122"/>
              </a:rPr>
              <a:t>设搜索下一页的指针沿顺时针方向移动，且当前指向</a:t>
            </a:r>
            <a:r>
              <a:rPr lang="en-US" altLang="zh-CN" sz="2800">
                <a:ea typeface="宋体" panose="02010600030101010101" pitchFamily="2" charset="-122"/>
              </a:rPr>
              <a:t>2</a:t>
            </a:r>
            <a:r>
              <a:rPr lang="zh-CN" altLang="en-US" sz="2800">
                <a:ea typeface="宋体" panose="02010600030101010101" pitchFamily="2" charset="-122"/>
              </a:rPr>
              <a:t>号页框，示意图如下</a:t>
            </a:r>
            <a:r>
              <a:rPr lang="en-US" altLang="zh-CN" sz="2800">
                <a:ea typeface="宋体" panose="02010600030101010101" pitchFamily="2" charset="-122"/>
              </a:rPr>
              <a:t>)</a:t>
            </a:r>
            <a:r>
              <a:rPr lang="zh-CN" altLang="en-US" sz="2800">
                <a:ea typeface="宋体" panose="02010600030101010101" pitchFamily="2" charset="-122"/>
              </a:rPr>
              <a:t>。 </a:t>
            </a:r>
          </a:p>
        </p:txBody>
      </p:sp>
      <p:grpSp>
        <p:nvGrpSpPr>
          <p:cNvPr id="711699" name="Group 19"/>
          <p:cNvGrpSpPr>
            <a:grpSpLocks/>
          </p:cNvGrpSpPr>
          <p:nvPr/>
        </p:nvGrpSpPr>
        <p:grpSpPr bwMode="auto">
          <a:xfrm>
            <a:off x="2449513" y="2806700"/>
            <a:ext cx="4427537" cy="2709863"/>
            <a:chOff x="907" y="1661"/>
            <a:chExt cx="2789" cy="1707"/>
          </a:xfrm>
        </p:grpSpPr>
        <p:sp>
          <p:nvSpPr>
            <p:cNvPr id="711686" name="Oval 6"/>
            <p:cNvSpPr>
              <a:spLocks noChangeAspect="1" noChangeArrowheads="1"/>
            </p:cNvSpPr>
            <p:nvPr/>
          </p:nvSpPr>
          <p:spPr bwMode="auto">
            <a:xfrm>
              <a:off x="1448" y="1661"/>
              <a:ext cx="1706" cy="1707"/>
            </a:xfrm>
            <a:prstGeom prst="ellipse">
              <a:avLst/>
            </a:prstGeom>
            <a:solidFill>
              <a:srgbClr val="FFFFFF"/>
            </a:solidFill>
            <a:ln w="9525">
              <a:solidFill>
                <a:srgbClr val="000000"/>
              </a:solidFill>
              <a:round/>
              <a:headEnd/>
              <a:tailEnd/>
            </a:ln>
          </p:spPr>
          <p:txBody>
            <a:bodyPr/>
            <a:lstStyle/>
            <a:p>
              <a:endParaRPr lang="zh-CN" altLang="en-US"/>
            </a:p>
          </p:txBody>
        </p:sp>
        <p:sp>
          <p:nvSpPr>
            <p:cNvPr id="711687" name="Line 7"/>
            <p:cNvSpPr>
              <a:spLocks noChangeAspect="1" noChangeShapeType="1"/>
            </p:cNvSpPr>
            <p:nvPr/>
          </p:nvSpPr>
          <p:spPr bwMode="auto">
            <a:xfrm>
              <a:off x="1448" y="2521"/>
              <a:ext cx="170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1688" name="Line 8"/>
            <p:cNvSpPr>
              <a:spLocks noChangeAspect="1" noChangeShapeType="1"/>
            </p:cNvSpPr>
            <p:nvPr/>
          </p:nvSpPr>
          <p:spPr bwMode="auto">
            <a:xfrm>
              <a:off x="2296" y="1671"/>
              <a:ext cx="0" cy="169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1689" name="Oval 9"/>
            <p:cNvSpPr>
              <a:spLocks noChangeAspect="1" noChangeArrowheads="1"/>
            </p:cNvSpPr>
            <p:nvPr/>
          </p:nvSpPr>
          <p:spPr bwMode="auto">
            <a:xfrm>
              <a:off x="1960" y="2189"/>
              <a:ext cx="676" cy="676"/>
            </a:xfrm>
            <a:prstGeom prst="ellipse">
              <a:avLst/>
            </a:prstGeom>
            <a:solidFill>
              <a:srgbClr val="FFFFFF"/>
            </a:solidFill>
            <a:ln w="9525">
              <a:solidFill>
                <a:srgbClr val="000000"/>
              </a:solidFill>
              <a:round/>
              <a:headEnd/>
              <a:tailEnd/>
            </a:ln>
          </p:spPr>
          <p:txBody>
            <a:bodyPr/>
            <a:lstStyle/>
            <a:p>
              <a:endParaRPr lang="zh-CN" altLang="en-US"/>
            </a:p>
          </p:txBody>
        </p:sp>
        <p:sp>
          <p:nvSpPr>
            <p:cNvPr id="711690" name="Line 10"/>
            <p:cNvSpPr>
              <a:spLocks noChangeAspect="1" noChangeShapeType="1"/>
            </p:cNvSpPr>
            <p:nvPr/>
          </p:nvSpPr>
          <p:spPr bwMode="auto">
            <a:xfrm flipV="1">
              <a:off x="2296" y="2303"/>
              <a:ext cx="218" cy="21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1691" name="Text Box 11"/>
            <p:cNvSpPr txBox="1">
              <a:spLocks noChangeAspect="1" noChangeArrowheads="1"/>
            </p:cNvSpPr>
            <p:nvPr/>
          </p:nvSpPr>
          <p:spPr bwMode="auto">
            <a:xfrm>
              <a:off x="1576" y="2748"/>
              <a:ext cx="736"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200"/>
                <a:t>0</a:t>
              </a:r>
              <a:r>
                <a:rPr lang="zh-CN" altLang="en-US" sz="2200"/>
                <a:t>号页</a:t>
              </a:r>
              <a:endParaRPr lang="zh-CN" altLang="en-US" sz="2200">
                <a:latin typeface="Tahoma" panose="020B0604030504040204" pitchFamily="34" charset="0"/>
                <a:ea typeface="宋体" panose="02010600030101010101" pitchFamily="2" charset="-122"/>
              </a:endParaRPr>
            </a:p>
          </p:txBody>
        </p:sp>
        <p:sp>
          <p:nvSpPr>
            <p:cNvPr id="711692" name="Text Box 12"/>
            <p:cNvSpPr txBox="1">
              <a:spLocks noChangeAspect="1" noChangeArrowheads="1"/>
            </p:cNvSpPr>
            <p:nvPr/>
          </p:nvSpPr>
          <p:spPr bwMode="auto">
            <a:xfrm>
              <a:off x="2484" y="2771"/>
              <a:ext cx="736"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200"/>
                <a:t>1</a:t>
              </a:r>
              <a:r>
                <a:rPr lang="zh-CN" altLang="en-US" sz="2200"/>
                <a:t>号页</a:t>
              </a:r>
              <a:endParaRPr lang="zh-CN" altLang="en-US" sz="2200">
                <a:latin typeface="Tahoma" panose="020B0604030504040204" pitchFamily="34" charset="0"/>
                <a:ea typeface="宋体" panose="02010600030101010101" pitchFamily="2" charset="-122"/>
              </a:endParaRPr>
            </a:p>
          </p:txBody>
        </p:sp>
        <p:sp>
          <p:nvSpPr>
            <p:cNvPr id="711693" name="Text Box 13"/>
            <p:cNvSpPr txBox="1">
              <a:spLocks noChangeAspect="1" noChangeArrowheads="1"/>
            </p:cNvSpPr>
            <p:nvPr/>
          </p:nvSpPr>
          <p:spPr bwMode="auto">
            <a:xfrm>
              <a:off x="2462" y="2033"/>
              <a:ext cx="73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200"/>
                <a:t>2</a:t>
              </a:r>
              <a:r>
                <a:rPr lang="zh-CN" altLang="en-US" sz="2200"/>
                <a:t>号页</a:t>
              </a:r>
              <a:endParaRPr lang="zh-CN" altLang="en-US" sz="2200">
                <a:latin typeface="Tahoma" panose="020B0604030504040204" pitchFamily="34" charset="0"/>
                <a:ea typeface="宋体" panose="02010600030101010101" pitchFamily="2" charset="-122"/>
              </a:endParaRPr>
            </a:p>
          </p:txBody>
        </p:sp>
        <p:sp>
          <p:nvSpPr>
            <p:cNvPr id="711694" name="Text Box 14"/>
            <p:cNvSpPr txBox="1">
              <a:spLocks noChangeAspect="1" noChangeArrowheads="1"/>
            </p:cNvSpPr>
            <p:nvPr/>
          </p:nvSpPr>
          <p:spPr bwMode="auto">
            <a:xfrm>
              <a:off x="1621" y="2024"/>
              <a:ext cx="737"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200"/>
                <a:t>3</a:t>
              </a:r>
              <a:r>
                <a:rPr lang="zh-CN" altLang="en-US" sz="2200"/>
                <a:t>号页</a:t>
              </a:r>
              <a:endParaRPr lang="zh-CN" altLang="en-US" sz="2200">
                <a:latin typeface="Tahoma" panose="020B0604030504040204" pitchFamily="34" charset="0"/>
                <a:ea typeface="宋体" panose="02010600030101010101" pitchFamily="2" charset="-122"/>
              </a:endParaRPr>
            </a:p>
          </p:txBody>
        </p:sp>
        <p:sp>
          <p:nvSpPr>
            <p:cNvPr id="711695" name="Text Box 15"/>
            <p:cNvSpPr txBox="1">
              <a:spLocks noChangeAspect="1" noChangeArrowheads="1"/>
            </p:cNvSpPr>
            <p:nvPr/>
          </p:nvSpPr>
          <p:spPr bwMode="auto">
            <a:xfrm>
              <a:off x="2921" y="1752"/>
              <a:ext cx="73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ctr"/>
              <a:r>
                <a:rPr lang="en-US" altLang="zh-CN" sz="2200"/>
                <a:t>2</a:t>
              </a:r>
              <a:r>
                <a:rPr lang="zh-CN" altLang="en-US" sz="2200"/>
                <a:t>号页框</a:t>
              </a:r>
              <a:endParaRPr lang="zh-CN" altLang="en-US" sz="2200">
                <a:latin typeface="Tahoma" panose="020B0604030504040204" pitchFamily="34" charset="0"/>
                <a:ea typeface="宋体" panose="02010600030101010101" pitchFamily="2" charset="-122"/>
              </a:endParaRPr>
            </a:p>
          </p:txBody>
        </p:sp>
        <p:sp>
          <p:nvSpPr>
            <p:cNvPr id="711696" name="Text Box 16"/>
            <p:cNvSpPr txBox="1">
              <a:spLocks noChangeAspect="1" noChangeArrowheads="1"/>
            </p:cNvSpPr>
            <p:nvPr/>
          </p:nvSpPr>
          <p:spPr bwMode="auto">
            <a:xfrm>
              <a:off x="2959" y="3040"/>
              <a:ext cx="73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ctr"/>
              <a:r>
                <a:rPr lang="en-US" altLang="zh-CN" sz="2200"/>
                <a:t>4</a:t>
              </a:r>
              <a:r>
                <a:rPr lang="zh-CN" altLang="en-US" sz="2200"/>
                <a:t>号页框</a:t>
              </a:r>
              <a:endParaRPr lang="zh-CN" altLang="en-US" sz="2200">
                <a:latin typeface="Tahoma" panose="020B0604030504040204" pitchFamily="34" charset="0"/>
                <a:ea typeface="宋体" panose="02010600030101010101" pitchFamily="2" charset="-122"/>
              </a:endParaRPr>
            </a:p>
          </p:txBody>
        </p:sp>
        <p:sp>
          <p:nvSpPr>
            <p:cNvPr id="711697" name="Text Box 17"/>
            <p:cNvSpPr txBox="1">
              <a:spLocks noChangeAspect="1" noChangeArrowheads="1"/>
            </p:cNvSpPr>
            <p:nvPr/>
          </p:nvSpPr>
          <p:spPr bwMode="auto">
            <a:xfrm>
              <a:off x="965" y="3049"/>
              <a:ext cx="73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ctr"/>
              <a:r>
                <a:rPr lang="en-US" altLang="zh-CN" sz="2200"/>
                <a:t>7</a:t>
              </a:r>
              <a:r>
                <a:rPr lang="zh-CN" altLang="en-US" sz="2200"/>
                <a:t>号页框</a:t>
              </a:r>
              <a:endParaRPr lang="zh-CN" altLang="en-US" sz="2200">
                <a:latin typeface="Tahoma" panose="020B0604030504040204" pitchFamily="34" charset="0"/>
                <a:ea typeface="宋体" panose="02010600030101010101" pitchFamily="2" charset="-122"/>
              </a:endParaRPr>
            </a:p>
          </p:txBody>
        </p:sp>
        <p:sp>
          <p:nvSpPr>
            <p:cNvPr id="711698" name="Text Box 18"/>
            <p:cNvSpPr txBox="1">
              <a:spLocks noChangeAspect="1" noChangeArrowheads="1"/>
            </p:cNvSpPr>
            <p:nvPr/>
          </p:nvSpPr>
          <p:spPr bwMode="auto">
            <a:xfrm>
              <a:off x="907" y="1796"/>
              <a:ext cx="73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ctr"/>
              <a:r>
                <a:rPr lang="en-US" altLang="zh-CN" sz="2200"/>
                <a:t>9</a:t>
              </a:r>
              <a:r>
                <a:rPr lang="zh-CN" altLang="en-US" sz="2200"/>
                <a:t>号页框</a:t>
              </a:r>
              <a:endParaRPr lang="zh-CN" altLang="en-US" sz="2200">
                <a:latin typeface="Tahoma" panose="020B0604030504040204" pitchFamily="34" charset="0"/>
                <a:ea typeface="宋体" panose="02010600030101010101" pitchFamily="2" charset="-122"/>
              </a:endParaRPr>
            </a:p>
          </p:txBody>
        </p:sp>
      </p:grpSp>
    </p:spTree>
    <p:extLst>
      <p:ext uri="{BB962C8B-B14F-4D97-AF65-F5344CB8AC3E}">
        <p14:creationId xmlns:p14="http://schemas.microsoft.com/office/powerpoint/2010/main" val="15183014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6DCF1140-D634-487D-A86F-C4F6838C1E50}" type="slidenum">
              <a:rPr lang="en-US" altLang="zh-CN"/>
              <a:pPr/>
              <a:t>36</a:t>
            </a:fld>
            <a:endParaRPr lang="en-US" altLang="zh-CN"/>
          </a:p>
        </p:txBody>
      </p:sp>
      <p:sp>
        <p:nvSpPr>
          <p:cNvPr id="712708" name="Text Box 4"/>
          <p:cNvSpPr txBox="1">
            <a:spLocks noChangeArrowheads="1"/>
          </p:cNvSpPr>
          <p:nvPr/>
        </p:nvSpPr>
        <p:spPr bwMode="auto">
          <a:xfrm>
            <a:off x="503238" y="409575"/>
            <a:ext cx="8101012" cy="617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10000"/>
              </a:spcBef>
            </a:pPr>
            <a:r>
              <a:rPr lang="en-US" altLang="zh-CN" sz="2800" dirty="0" smtClean="0">
                <a:solidFill>
                  <a:srgbClr val="0000FF"/>
                </a:solidFill>
                <a:latin typeface="楷体_GB2312" pitchFamily="49" charset="-122"/>
              </a:rPr>
              <a:t>4</a:t>
            </a:r>
            <a:r>
              <a:rPr lang="zh-CN" altLang="en-US" sz="2800" dirty="0" smtClean="0">
                <a:solidFill>
                  <a:srgbClr val="0000FF"/>
                </a:solidFill>
                <a:latin typeface="楷体_GB2312" pitchFamily="49" charset="-122"/>
              </a:rPr>
              <a:t>．</a:t>
            </a:r>
            <a:r>
              <a:rPr lang="zh-CN" altLang="en-US" sz="2800" dirty="0">
                <a:solidFill>
                  <a:srgbClr val="0000FF"/>
                </a:solidFill>
                <a:latin typeface="楷体_GB2312" pitchFamily="49" charset="-122"/>
              </a:rPr>
              <a:t>答案要点：</a:t>
            </a:r>
          </a:p>
          <a:p>
            <a:pPr marL="457200" indent="-457200" algn="just">
              <a:spcBef>
                <a:spcPct val="10000"/>
              </a:spcBef>
              <a:buAutoNum type="arabicParenBoth"/>
            </a:pPr>
            <a:r>
              <a:rPr lang="zh-CN" altLang="en-US" sz="2400" dirty="0" smtClean="0">
                <a:ea typeface="宋体" panose="02010600030101010101" pitchFamily="2" charset="-122"/>
              </a:rPr>
              <a:t>因为</a:t>
            </a:r>
            <a:r>
              <a:rPr lang="en-US" altLang="zh-CN" sz="2400" dirty="0">
                <a:ea typeface="宋体" panose="02010600030101010101" pitchFamily="2" charset="-122"/>
              </a:rPr>
              <a:t>17CAH=0001 0111 1100 1010B</a:t>
            </a:r>
            <a:r>
              <a:rPr lang="zh-CN" altLang="en-US" sz="2400" dirty="0">
                <a:ea typeface="宋体" panose="02010600030101010101" pitchFamily="2" charset="-122"/>
              </a:rPr>
              <a:t>，表示页号的位是左边</a:t>
            </a:r>
            <a:r>
              <a:rPr lang="en-US" altLang="zh-CN" sz="2400" dirty="0">
                <a:ea typeface="宋体" panose="02010600030101010101" pitchFamily="2" charset="-122"/>
              </a:rPr>
              <a:t>6</a:t>
            </a:r>
            <a:r>
              <a:rPr lang="zh-CN" altLang="en-US" sz="2400" dirty="0">
                <a:ea typeface="宋体" panose="02010600030101010101" pitchFamily="2" charset="-122"/>
              </a:rPr>
              <a:t>位，即</a:t>
            </a:r>
            <a:r>
              <a:rPr lang="en-US" altLang="zh-CN" sz="2400" dirty="0">
                <a:ea typeface="宋体" panose="02010600030101010101" pitchFamily="2" charset="-122"/>
              </a:rPr>
              <a:t>00101B</a:t>
            </a:r>
            <a:r>
              <a:rPr lang="zh-CN" altLang="en-US" sz="2400" dirty="0">
                <a:ea typeface="宋体" panose="02010600030101010101" pitchFamily="2" charset="-122"/>
              </a:rPr>
              <a:t>，所以页号为</a:t>
            </a:r>
            <a:r>
              <a:rPr lang="en-US" altLang="zh-CN" sz="2400" dirty="0">
                <a:ea typeface="宋体" panose="02010600030101010101" pitchFamily="2" charset="-122"/>
              </a:rPr>
              <a:t>5</a:t>
            </a:r>
            <a:r>
              <a:rPr lang="zh-CN" altLang="en-US" sz="2400" dirty="0" smtClean="0">
                <a:ea typeface="宋体" panose="02010600030101010101" pitchFamily="2" charset="-122"/>
              </a:rPr>
              <a:t>。</a:t>
            </a:r>
            <a:endParaRPr lang="en-US" altLang="zh-CN" sz="2400" dirty="0" smtClean="0">
              <a:ea typeface="宋体" panose="02010600030101010101" pitchFamily="2" charset="-122"/>
            </a:endParaRPr>
          </a:p>
          <a:p>
            <a:pPr marL="457200" indent="-457200" algn="just">
              <a:spcBef>
                <a:spcPct val="10000"/>
              </a:spcBef>
              <a:buAutoNum type="arabicParenBoth"/>
            </a:pPr>
            <a:r>
              <a:rPr lang="zh-CN" altLang="en-US" sz="2400" dirty="0" smtClean="0">
                <a:ea typeface="宋体" panose="02010600030101010101" pitchFamily="2" charset="-122"/>
              </a:rPr>
              <a:t>根据</a:t>
            </a:r>
            <a:r>
              <a:rPr lang="en-US" altLang="zh-CN" sz="2400" dirty="0">
                <a:ea typeface="宋体" panose="02010600030101010101" pitchFamily="2" charset="-122"/>
              </a:rPr>
              <a:t>FIFO</a:t>
            </a:r>
            <a:r>
              <a:rPr lang="zh-CN" altLang="en-US" sz="2400" dirty="0">
                <a:ea typeface="宋体" panose="02010600030101010101" pitchFamily="2" charset="-122"/>
              </a:rPr>
              <a:t>算法，需要替换装入时间最早的页，故需要置换装入时间最早的</a:t>
            </a:r>
            <a:r>
              <a:rPr lang="en-US" altLang="zh-CN" sz="2400" dirty="0">
                <a:ea typeface="宋体" panose="02010600030101010101" pitchFamily="2" charset="-122"/>
              </a:rPr>
              <a:t>0</a:t>
            </a:r>
            <a:r>
              <a:rPr lang="zh-CN" altLang="en-US" sz="2400" dirty="0">
                <a:ea typeface="宋体" panose="02010600030101010101" pitchFamily="2" charset="-122"/>
              </a:rPr>
              <a:t>号页，即将</a:t>
            </a:r>
            <a:r>
              <a:rPr lang="en-US" altLang="zh-CN" sz="2400" dirty="0">
                <a:ea typeface="宋体" panose="02010600030101010101" pitchFamily="2" charset="-122"/>
              </a:rPr>
              <a:t>5</a:t>
            </a:r>
            <a:r>
              <a:rPr lang="zh-CN" altLang="en-US" sz="2400" dirty="0">
                <a:ea typeface="宋体" panose="02010600030101010101" pitchFamily="2" charset="-122"/>
              </a:rPr>
              <a:t>页装入</a:t>
            </a:r>
            <a:r>
              <a:rPr lang="en-US" altLang="zh-CN" sz="2400" dirty="0">
                <a:ea typeface="宋体" panose="02010600030101010101" pitchFamily="2" charset="-122"/>
              </a:rPr>
              <a:t>7</a:t>
            </a:r>
            <a:r>
              <a:rPr lang="zh-CN" altLang="en-US" sz="2400" dirty="0">
                <a:ea typeface="宋体" panose="02010600030101010101" pitchFamily="2" charset="-122"/>
              </a:rPr>
              <a:t>号页框中，所以物理地址为</a:t>
            </a:r>
            <a:r>
              <a:rPr lang="en-US" altLang="zh-CN" sz="2400" dirty="0">
                <a:ea typeface="宋体" panose="02010600030101010101" pitchFamily="2" charset="-122"/>
              </a:rPr>
              <a:t>0001 1111 1100 1010B</a:t>
            </a:r>
            <a:r>
              <a:rPr lang="zh-CN" altLang="en-US" sz="2400" dirty="0">
                <a:ea typeface="宋体" panose="02010600030101010101" pitchFamily="2" charset="-122"/>
              </a:rPr>
              <a:t>，换算成十六进制，为</a:t>
            </a:r>
            <a:r>
              <a:rPr lang="en-US" altLang="zh-CN" sz="2400" dirty="0">
                <a:ea typeface="宋体" panose="02010600030101010101" pitchFamily="2" charset="-122"/>
              </a:rPr>
              <a:t>1FCAH</a:t>
            </a:r>
            <a:r>
              <a:rPr lang="zh-CN" altLang="en-US" sz="2400" dirty="0" smtClean="0">
                <a:ea typeface="宋体" panose="02010600030101010101" pitchFamily="2" charset="-122"/>
              </a:rPr>
              <a:t>。</a:t>
            </a:r>
            <a:endParaRPr lang="en-US" altLang="zh-CN" sz="2400" dirty="0" smtClean="0">
              <a:ea typeface="宋体" panose="02010600030101010101" pitchFamily="2" charset="-122"/>
            </a:endParaRPr>
          </a:p>
          <a:p>
            <a:pPr marL="457200" indent="-457200" algn="just">
              <a:spcBef>
                <a:spcPct val="10000"/>
              </a:spcBef>
              <a:buAutoNum type="arabicParenBoth"/>
            </a:pPr>
            <a:r>
              <a:rPr lang="zh-CN" altLang="en-US" sz="2400" dirty="0" smtClean="0">
                <a:ea typeface="宋体" panose="02010600030101010101" pitchFamily="2" charset="-122"/>
              </a:rPr>
              <a:t>根据</a:t>
            </a:r>
            <a:r>
              <a:rPr lang="en-US" altLang="zh-CN" sz="2400" dirty="0">
                <a:ea typeface="宋体" panose="02010600030101010101" pitchFamily="2" charset="-122"/>
              </a:rPr>
              <a:t>CLOCK</a:t>
            </a:r>
            <a:r>
              <a:rPr lang="zh-CN" altLang="en-US" sz="2400" dirty="0">
                <a:ea typeface="宋体" panose="02010600030101010101" pitchFamily="2" charset="-122"/>
              </a:rPr>
              <a:t>算法，如果当前指针所指页框的使用位为</a:t>
            </a:r>
            <a:r>
              <a:rPr lang="en-US" altLang="zh-CN" sz="2400" dirty="0">
                <a:ea typeface="宋体" panose="02010600030101010101" pitchFamily="2" charset="-122"/>
              </a:rPr>
              <a:t>0</a:t>
            </a:r>
            <a:r>
              <a:rPr lang="zh-CN" altLang="en-US" sz="2400" dirty="0">
                <a:ea typeface="宋体" panose="02010600030101010101" pitchFamily="2" charset="-122"/>
              </a:rPr>
              <a:t>，则替换该页；否则将其使用位清零，并将指针指向下一个页框，继续查找。根据题设和示意图，将从</a:t>
            </a:r>
            <a:r>
              <a:rPr lang="en-US" altLang="zh-CN" sz="2400" dirty="0">
                <a:ea typeface="宋体" panose="02010600030101010101" pitchFamily="2" charset="-122"/>
              </a:rPr>
              <a:t>2</a:t>
            </a:r>
            <a:r>
              <a:rPr lang="zh-CN" altLang="en-US" sz="2400" dirty="0">
                <a:ea typeface="宋体" panose="02010600030101010101" pitchFamily="2" charset="-122"/>
              </a:rPr>
              <a:t>号页框开始，前</a:t>
            </a:r>
            <a:r>
              <a:rPr lang="en-US" altLang="zh-CN" sz="2400" dirty="0">
                <a:ea typeface="宋体" panose="02010600030101010101" pitchFamily="2" charset="-122"/>
              </a:rPr>
              <a:t>4</a:t>
            </a:r>
            <a:r>
              <a:rPr lang="zh-CN" altLang="en-US" sz="2400" dirty="0">
                <a:ea typeface="宋体" panose="02010600030101010101" pitchFamily="2" charset="-122"/>
              </a:rPr>
              <a:t>次查找页框顺序为</a:t>
            </a:r>
            <a:r>
              <a:rPr lang="en-US" altLang="zh-CN" sz="2400" dirty="0">
                <a:ea typeface="宋体" panose="02010600030101010101" pitchFamily="2" charset="-122"/>
              </a:rPr>
              <a:t>2→4→7→9</a:t>
            </a:r>
            <a:r>
              <a:rPr lang="zh-CN" altLang="en-US" sz="2400" dirty="0">
                <a:ea typeface="宋体" panose="02010600030101010101" pitchFamily="2" charset="-122"/>
              </a:rPr>
              <a:t>，并将对应页框的使用位清零。在第</a:t>
            </a:r>
            <a:r>
              <a:rPr lang="en-US" altLang="zh-CN" sz="2400" dirty="0">
                <a:ea typeface="宋体" panose="02010600030101010101" pitchFamily="2" charset="-122"/>
              </a:rPr>
              <a:t>5</a:t>
            </a:r>
            <a:r>
              <a:rPr lang="zh-CN" altLang="en-US" sz="2400" dirty="0">
                <a:ea typeface="宋体" panose="02010600030101010101" pitchFamily="2" charset="-122"/>
              </a:rPr>
              <a:t>次查找中，指针指向</a:t>
            </a:r>
            <a:r>
              <a:rPr lang="en-US" altLang="zh-CN" sz="2400" dirty="0">
                <a:ea typeface="宋体" panose="02010600030101010101" pitchFamily="2" charset="-122"/>
              </a:rPr>
              <a:t>2</a:t>
            </a:r>
            <a:r>
              <a:rPr lang="zh-CN" altLang="en-US" sz="2400" dirty="0">
                <a:ea typeface="宋体" panose="02010600030101010101" pitchFamily="2" charset="-122"/>
              </a:rPr>
              <a:t>号页框，因</a:t>
            </a:r>
            <a:r>
              <a:rPr lang="en-US" altLang="zh-CN" sz="2400" dirty="0">
                <a:ea typeface="宋体" panose="02010600030101010101" pitchFamily="2" charset="-122"/>
              </a:rPr>
              <a:t>2</a:t>
            </a:r>
            <a:r>
              <a:rPr lang="zh-CN" altLang="en-US" sz="2400" dirty="0">
                <a:ea typeface="宋体" panose="02010600030101010101" pitchFamily="2" charset="-122"/>
              </a:rPr>
              <a:t>号页框的使用位为</a:t>
            </a:r>
            <a:r>
              <a:rPr lang="en-US" altLang="zh-CN" sz="2400" dirty="0">
                <a:ea typeface="宋体" panose="02010600030101010101" pitchFamily="2" charset="-122"/>
              </a:rPr>
              <a:t>0</a:t>
            </a:r>
            <a:r>
              <a:rPr lang="zh-CN" altLang="en-US" sz="2400" dirty="0">
                <a:ea typeface="宋体" panose="02010600030101010101" pitchFamily="2" charset="-122"/>
              </a:rPr>
              <a:t>，故淘汰</a:t>
            </a:r>
            <a:r>
              <a:rPr lang="en-US" altLang="zh-CN" sz="2400" dirty="0">
                <a:ea typeface="宋体" panose="02010600030101010101" pitchFamily="2" charset="-122"/>
              </a:rPr>
              <a:t>2</a:t>
            </a:r>
            <a:r>
              <a:rPr lang="zh-CN" altLang="en-US" sz="2400" dirty="0">
                <a:ea typeface="宋体" panose="02010600030101010101" pitchFamily="2" charset="-122"/>
              </a:rPr>
              <a:t>号页框对应的</a:t>
            </a:r>
            <a:r>
              <a:rPr lang="en-US" altLang="zh-CN" sz="2400" dirty="0">
                <a:ea typeface="宋体" panose="02010600030101010101" pitchFamily="2" charset="-122"/>
              </a:rPr>
              <a:t>2</a:t>
            </a:r>
            <a:r>
              <a:rPr lang="zh-CN" altLang="en-US" sz="2400" dirty="0">
                <a:ea typeface="宋体" panose="02010600030101010101" pitchFamily="2" charset="-122"/>
              </a:rPr>
              <a:t>号页，把</a:t>
            </a:r>
            <a:r>
              <a:rPr lang="en-US" altLang="zh-CN" sz="2400" dirty="0">
                <a:ea typeface="宋体" panose="02010600030101010101" pitchFamily="2" charset="-122"/>
              </a:rPr>
              <a:t>5</a:t>
            </a:r>
            <a:r>
              <a:rPr lang="zh-CN" altLang="en-US" sz="2400" dirty="0">
                <a:ea typeface="宋体" panose="02010600030101010101" pitchFamily="2" charset="-122"/>
              </a:rPr>
              <a:t>号页装入</a:t>
            </a:r>
            <a:r>
              <a:rPr lang="en-US" altLang="zh-CN" sz="2400" dirty="0">
                <a:ea typeface="宋体" panose="02010600030101010101" pitchFamily="2" charset="-122"/>
              </a:rPr>
              <a:t>2</a:t>
            </a:r>
            <a:r>
              <a:rPr lang="zh-CN" altLang="en-US" sz="2400" dirty="0">
                <a:ea typeface="宋体" panose="02010600030101010101" pitchFamily="2" charset="-122"/>
              </a:rPr>
              <a:t>号页框中，并将对应的使用位置为</a:t>
            </a:r>
            <a:r>
              <a:rPr lang="en-US" altLang="zh-CN" sz="2400" dirty="0">
                <a:ea typeface="宋体" panose="02010600030101010101" pitchFamily="2" charset="-122"/>
              </a:rPr>
              <a:t>1</a:t>
            </a:r>
            <a:r>
              <a:rPr lang="zh-CN" altLang="en-US" sz="2400" dirty="0">
                <a:ea typeface="宋体" panose="02010600030101010101" pitchFamily="2" charset="-122"/>
              </a:rPr>
              <a:t>，所以对应的物理地址为</a:t>
            </a:r>
            <a:r>
              <a:rPr lang="en-US" altLang="zh-CN" sz="2400" dirty="0">
                <a:ea typeface="宋体" panose="02010600030101010101" pitchFamily="2" charset="-122"/>
              </a:rPr>
              <a:t>0000 1011 1100 1010B</a:t>
            </a:r>
            <a:r>
              <a:rPr lang="zh-CN" altLang="en-US" sz="2400" dirty="0">
                <a:ea typeface="宋体" panose="02010600030101010101" pitchFamily="2" charset="-122"/>
              </a:rPr>
              <a:t>，换算成十六进制，为</a:t>
            </a:r>
            <a:r>
              <a:rPr lang="en-US" altLang="zh-CN" sz="2400" dirty="0">
                <a:ea typeface="宋体" panose="02010600030101010101" pitchFamily="2" charset="-122"/>
              </a:rPr>
              <a:t>0BCAH</a:t>
            </a:r>
            <a:r>
              <a:rPr lang="zh-CN" altLang="en-US" sz="2400" dirty="0" smtClean="0">
                <a:ea typeface="宋体" panose="02010600030101010101" pitchFamily="2" charset="-122"/>
              </a:rPr>
              <a:t>。</a:t>
            </a:r>
            <a:endParaRPr lang="zh-CN" altLang="en-US" sz="2400" dirty="0">
              <a:ea typeface="宋体" panose="02010600030101010101" pitchFamily="2" charset="-122"/>
            </a:endParaRPr>
          </a:p>
        </p:txBody>
      </p:sp>
    </p:spTree>
    <p:extLst>
      <p:ext uri="{BB962C8B-B14F-4D97-AF65-F5344CB8AC3E}">
        <p14:creationId xmlns:p14="http://schemas.microsoft.com/office/powerpoint/2010/main" val="24889308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5.4 </a:t>
            </a:r>
            <a:r>
              <a:rPr lang="zh-CN" altLang="en-US" dirty="0" smtClean="0"/>
              <a:t>“抖动”与工作集</a:t>
            </a:r>
            <a:endParaRPr lang="zh-CN" altLang="en-US" dirty="0"/>
          </a:p>
        </p:txBody>
      </p:sp>
      <p:sp>
        <p:nvSpPr>
          <p:cNvPr id="3" name="内容占位符 2"/>
          <p:cNvSpPr>
            <a:spLocks noGrp="1"/>
          </p:cNvSpPr>
          <p:nvPr>
            <p:ph idx="1"/>
          </p:nvPr>
        </p:nvSpPr>
        <p:spPr/>
        <p:txBody>
          <a:bodyPr/>
          <a:lstStyle/>
          <a:p>
            <a:r>
              <a:rPr lang="zh-CN" altLang="en-US" dirty="0" smtClean="0"/>
              <a:t>什么是“抖动”</a:t>
            </a:r>
            <a:endParaRPr lang="en-US" altLang="zh-CN" dirty="0" smtClean="0"/>
          </a:p>
          <a:p>
            <a:pPr lvl="1"/>
            <a:r>
              <a:rPr kumimoji="1" lang="zh-CN" altLang="en-US" dirty="0">
                <a:latin typeface="Tahoma" panose="020B0604030504040204" pitchFamily="34" charset="0"/>
                <a:ea typeface="宋体" panose="02010600030101010101" pitchFamily="2" charset="-122"/>
              </a:rPr>
              <a:t>当需要将一个新页面调入内存时，因内存空间紧张，不得不将一个老页面置换出去，而刚刚置换出去的老页面可能又要被使用，需要重新将它调入。若一个进程频繁地进行页面调入调出，使系统效率降低，通常称这种现象为该进程发生了</a:t>
            </a:r>
            <a:r>
              <a:rPr kumimoji="1" lang="zh-CN" altLang="en-US" dirty="0">
                <a:solidFill>
                  <a:srgbClr val="0000FF"/>
                </a:solidFill>
                <a:latin typeface="Tahoma" panose="020B0604030504040204" pitchFamily="34" charset="0"/>
              </a:rPr>
              <a:t>抖动</a:t>
            </a:r>
            <a:r>
              <a:rPr kumimoji="1" lang="zh-CN" altLang="en-US" dirty="0">
                <a:latin typeface="Tahoma" panose="020B0604030504040204" pitchFamily="34" charset="0"/>
                <a:ea typeface="宋体" panose="02010600030101010101" pitchFamily="2" charset="-122"/>
              </a:rPr>
              <a:t>。</a:t>
            </a:r>
          </a:p>
          <a:p>
            <a:pPr lvl="1"/>
            <a:endParaRPr lang="zh-CN" altLang="en-US" dirty="0"/>
          </a:p>
        </p:txBody>
      </p:sp>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pPr>
                <a:defRPr/>
              </a:pPr>
              <a:t>37</a:t>
            </a:fld>
            <a:endParaRPr lang="en-US" altLang="zh-CN"/>
          </a:p>
        </p:txBody>
      </p:sp>
      <p:sp>
        <p:nvSpPr>
          <p:cNvPr id="5" name="文本框 4"/>
          <p:cNvSpPr txBox="1"/>
          <p:nvPr/>
        </p:nvSpPr>
        <p:spPr>
          <a:xfrm>
            <a:off x="1763688" y="5143332"/>
            <a:ext cx="6288901" cy="523220"/>
          </a:xfrm>
          <a:prstGeom prst="rect">
            <a:avLst/>
          </a:prstGeom>
          <a:solidFill>
            <a:schemeClr val="accent5">
              <a:lumMod val="60000"/>
              <a:lumOff val="40000"/>
            </a:schemeClr>
          </a:solidFill>
          <a:ln w="38100">
            <a:solidFill>
              <a:srgbClr val="FF0000"/>
            </a:solidFill>
          </a:ln>
        </p:spPr>
        <p:txBody>
          <a:bodyPr wrap="none" rtlCol="0">
            <a:spAutoFit/>
          </a:bodyPr>
          <a:lstStyle/>
          <a:p>
            <a:r>
              <a:rPr kumimoji="1" lang="zh-CN" altLang="en-US" sz="2800" b="1" dirty="0">
                <a:solidFill>
                  <a:srgbClr val="C00000"/>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“抖动”是由于竞争内存空间引起的</a:t>
            </a:r>
            <a:r>
              <a:rPr kumimoji="1" lang="zh-CN" altLang="en-US" sz="2800" b="1" dirty="0" smtClean="0">
                <a:solidFill>
                  <a:srgbClr val="C00000"/>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a:t>
            </a:r>
            <a:endParaRPr lang="zh-CN" altLang="en-US" b="1" dirty="0">
              <a:solidFill>
                <a:srgbClr val="C0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92428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5.4 </a:t>
            </a:r>
            <a:r>
              <a:rPr lang="zh-CN" altLang="en-US" dirty="0" smtClean="0"/>
              <a:t>“抖动”与工作集</a:t>
            </a:r>
            <a:endParaRPr lang="zh-CN" altLang="en-US" dirty="0"/>
          </a:p>
        </p:txBody>
      </p:sp>
      <p:sp>
        <p:nvSpPr>
          <p:cNvPr id="3" name="内容占位符 2"/>
          <p:cNvSpPr>
            <a:spLocks noGrp="1"/>
          </p:cNvSpPr>
          <p:nvPr>
            <p:ph idx="1"/>
          </p:nvPr>
        </p:nvSpPr>
        <p:spPr/>
        <p:txBody>
          <a:bodyPr>
            <a:normAutofit/>
          </a:bodyPr>
          <a:lstStyle/>
          <a:p>
            <a:r>
              <a:rPr lang="zh-CN" altLang="en-US" sz="3600" dirty="0" smtClean="0"/>
              <a:t>产生“抖动”的原因</a:t>
            </a:r>
            <a:endParaRPr lang="en-US" altLang="zh-CN" sz="3600" dirty="0" smtClean="0"/>
          </a:p>
          <a:p>
            <a:pPr lvl="1"/>
            <a:r>
              <a:rPr kumimoji="1" lang="zh-CN" altLang="en-US" sz="3200" dirty="0">
                <a:latin typeface="Tahoma" panose="020B0604030504040204" pitchFamily="34" charset="0"/>
                <a:ea typeface="宋体" panose="02010600030101010101" pitchFamily="2" charset="-122"/>
              </a:rPr>
              <a:t>系统内的进程数太多，致使一个进程分得的内存块过少；</a:t>
            </a:r>
          </a:p>
          <a:p>
            <a:pPr lvl="1"/>
            <a:r>
              <a:rPr kumimoji="1" lang="zh-CN" altLang="en-US" sz="3200" dirty="0">
                <a:latin typeface="Tahoma" panose="020B0604030504040204" pitchFamily="34" charset="0"/>
                <a:ea typeface="宋体" panose="02010600030101010101" pitchFamily="2" charset="-122"/>
              </a:rPr>
              <a:t>系统采用的页面置换算法不合理。</a:t>
            </a:r>
          </a:p>
          <a:p>
            <a:pPr lvl="1"/>
            <a:endParaRPr lang="zh-CN" altLang="en-US" sz="3200" dirty="0"/>
          </a:p>
        </p:txBody>
      </p:sp>
      <p:sp>
        <p:nvSpPr>
          <p:cNvPr id="4" name="灯片编号占位符 3"/>
          <p:cNvSpPr>
            <a:spLocks noGrp="1"/>
          </p:cNvSpPr>
          <p:nvPr>
            <p:ph type="sldNum" sz="quarter" idx="12"/>
          </p:nvPr>
        </p:nvSpPr>
        <p:spPr/>
        <p:txBody>
          <a:bodyPr/>
          <a:lstStyle/>
          <a:p>
            <a:pPr>
              <a:defRPr/>
            </a:pPr>
            <a:fld id="{863E8733-4791-4BAF-8950-BBE872D7D468}" type="slidenum">
              <a:rPr lang="en-US" altLang="zh-CN" smtClean="0"/>
              <a:pPr>
                <a:defRPr/>
              </a:pPr>
              <a:t>38</a:t>
            </a:fld>
            <a:endParaRPr lang="en-US" altLang="zh-CN"/>
          </a:p>
        </p:txBody>
      </p:sp>
      <p:sp>
        <p:nvSpPr>
          <p:cNvPr id="6" name="文本框 5"/>
          <p:cNvSpPr txBox="1"/>
          <p:nvPr/>
        </p:nvSpPr>
        <p:spPr>
          <a:xfrm>
            <a:off x="1043608" y="4221088"/>
            <a:ext cx="7398179" cy="954107"/>
          </a:xfrm>
          <a:prstGeom prst="rect">
            <a:avLst/>
          </a:prstGeom>
          <a:solidFill>
            <a:schemeClr val="accent5">
              <a:lumMod val="60000"/>
              <a:lumOff val="40000"/>
            </a:schemeClr>
          </a:solidFill>
          <a:ln w="38100">
            <a:solidFill>
              <a:srgbClr val="0070C0"/>
            </a:solidFill>
          </a:ln>
        </p:spPr>
        <p:txBody>
          <a:bodyPr wrap="none" rtlCol="0">
            <a:spAutoFit/>
          </a:bodyPr>
          <a:lstStyle/>
          <a:p>
            <a:r>
              <a:rPr kumimoji="1" lang="zh-CN" altLang="en-US" sz="2800" b="1" dirty="0" smtClean="0">
                <a:solidFill>
                  <a:srgbClr val="002060"/>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“抖动”的发生与系统为进程分配的物理块的</a:t>
            </a:r>
            <a:endParaRPr kumimoji="1" lang="en-US" altLang="zh-CN" sz="2800" b="1" dirty="0" smtClean="0">
              <a:solidFill>
                <a:srgbClr val="002060"/>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endParaRPr>
          </a:p>
          <a:p>
            <a:r>
              <a:rPr kumimoji="1" lang="zh-CN" altLang="en-US" sz="2800" b="1" dirty="0" smtClean="0">
                <a:solidFill>
                  <a:srgbClr val="002060"/>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多少有关，由此引出了“</a:t>
            </a:r>
            <a:r>
              <a:rPr kumimoji="1" lang="zh-CN" altLang="en-US" sz="2800" b="1" dirty="0" smtClean="0">
                <a:solidFill>
                  <a:srgbClr val="C00000"/>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工作集</a:t>
            </a:r>
            <a:r>
              <a:rPr kumimoji="1" lang="zh-CN" altLang="en-US" sz="2800" b="1" dirty="0" smtClean="0">
                <a:solidFill>
                  <a:srgbClr val="002060"/>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”的概念</a:t>
            </a:r>
            <a:endParaRPr lang="zh-CN" altLang="en-US" b="1" dirty="0">
              <a:solidFill>
                <a:srgbClr val="00206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42191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394AE42F-1280-4246-9A68-796FEDE3E79E}" type="slidenum">
              <a:rPr lang="en-US" altLang="zh-CN"/>
              <a:pPr/>
              <a:t>39</a:t>
            </a:fld>
            <a:endParaRPr lang="en-US" altLang="zh-CN"/>
          </a:p>
        </p:txBody>
      </p:sp>
      <p:sp>
        <p:nvSpPr>
          <p:cNvPr id="452611" name="Text Box 3"/>
          <p:cNvSpPr txBox="1">
            <a:spLocks noChangeArrowheads="1"/>
          </p:cNvSpPr>
          <p:nvPr/>
        </p:nvSpPr>
        <p:spPr bwMode="auto">
          <a:xfrm>
            <a:off x="323528" y="1556792"/>
            <a:ext cx="8305800" cy="4968552"/>
          </a:xfrm>
          <a:prstGeom prst="rect">
            <a:avLst/>
          </a:prstGeom>
          <a:noFill/>
          <a:extLst/>
        </p:spPr>
        <p:txBody>
          <a:bodyPr vert="horz" rtlCol="0">
            <a:normAutofit/>
          </a:bodyPr>
          <a:lstStyle>
            <a:lvl1pPr marL="342900" indent="-342900">
              <a:spcBef>
                <a:spcPct val="20000"/>
              </a:spcBef>
              <a:buClr>
                <a:srgbClr val="C00000"/>
              </a:buClr>
              <a:buSzPct val="50000"/>
              <a:buFont typeface="Wingdings" panose="05000000000000000000" pitchFamily="2" charset="2"/>
              <a:buChar char="n"/>
              <a:defRPr kumimoji="0" sz="3600"/>
            </a:lvl1pPr>
            <a:lvl2pPr marL="742950" lvl="1" indent="-285750">
              <a:spcBef>
                <a:spcPct val="20000"/>
              </a:spcBef>
              <a:buClr>
                <a:srgbClr val="003399"/>
              </a:buClr>
              <a:buSzPct val="50000"/>
              <a:buFont typeface="Wingdings" panose="05000000000000000000" pitchFamily="2" charset="2"/>
              <a:buChar char="p"/>
              <a:defRPr kumimoji="1" sz="3200">
                <a:latin typeface="Tahoma" panose="020B0604030504040204" pitchFamily="34" charset="0"/>
                <a:ea typeface="宋体" panose="02010600030101010101" pitchFamily="2" charset="-122"/>
              </a:defRPr>
            </a:lvl2pPr>
            <a:lvl3pPr marL="1143000" indent="-228600">
              <a:spcBef>
                <a:spcPct val="20000"/>
              </a:spcBef>
              <a:buClr>
                <a:schemeClr val="tx2"/>
              </a:buClr>
              <a:buSzPct val="50000"/>
              <a:buFont typeface="Wingdings 2"/>
              <a:buChar char=""/>
              <a:defRPr kumimoji="0" sz="2400"/>
            </a:lvl3pPr>
            <a:lvl4pPr marL="1600200" indent="-228600">
              <a:spcBef>
                <a:spcPct val="20000"/>
              </a:spcBef>
              <a:buClr>
                <a:schemeClr val="tx2"/>
              </a:buClr>
              <a:buSzPct val="50000"/>
              <a:buFont typeface="Wingdings 2"/>
              <a:buChar char=""/>
              <a:defRPr kumimoji="0" sz="2000"/>
            </a:lvl4pPr>
            <a:lvl5pPr marL="2057400" indent="-228600">
              <a:spcBef>
                <a:spcPct val="20000"/>
              </a:spcBef>
              <a:buClr>
                <a:schemeClr val="tx2"/>
              </a:buClr>
              <a:buSzPct val="50000"/>
              <a:buFont typeface="Wingdings 2"/>
              <a:buChar char=""/>
              <a:defRPr kumimoji="0" sz="2000"/>
            </a:lvl5pPr>
            <a:lvl6pPr marL="2514600" indent="-228600">
              <a:spcBef>
                <a:spcPct val="20000"/>
              </a:spcBef>
              <a:buFont typeface="Arial"/>
              <a:buChar char="•"/>
              <a:defRPr kumimoji="0" sz="2000"/>
            </a:lvl6pPr>
            <a:lvl7pPr marL="2971800" indent="-228600">
              <a:spcBef>
                <a:spcPct val="20000"/>
              </a:spcBef>
              <a:buFont typeface="Arial"/>
              <a:buChar char="•"/>
              <a:defRPr kumimoji="0" sz="2000"/>
            </a:lvl7pPr>
            <a:lvl8pPr marL="3429000" indent="-228600">
              <a:spcBef>
                <a:spcPct val="20000"/>
              </a:spcBef>
              <a:buFont typeface="Arial"/>
              <a:buChar char="•"/>
              <a:defRPr kumimoji="0" sz="2000"/>
            </a:lvl8pPr>
            <a:lvl9pPr marL="3886200" indent="-228600">
              <a:spcBef>
                <a:spcPct val="20000"/>
              </a:spcBef>
              <a:buFont typeface="Arial"/>
              <a:buChar char="•"/>
              <a:defRPr kumimoji="0" sz="2000"/>
            </a:lvl9pPr>
          </a:lstStyle>
          <a:p>
            <a:r>
              <a:rPr lang="zh-CN" altLang="en-US" sz="3200" dirty="0" smtClean="0"/>
              <a:t>由局部性原理可知：程序运行期间对页面的访问是不均匀的，在一段时间内仅局限于较少的页面，另一段时间有可能局限于另一些较少的页面。</a:t>
            </a:r>
            <a:endParaRPr lang="en-US" altLang="zh-CN" sz="3200" dirty="0" smtClean="0"/>
          </a:p>
          <a:p>
            <a:r>
              <a:rPr lang="zh-CN" altLang="en-US" sz="3200" dirty="0" smtClean="0"/>
              <a:t>我们把这些页面称为</a:t>
            </a:r>
            <a:r>
              <a:rPr lang="zh-CN" altLang="en-US" sz="3200" dirty="0" smtClean="0">
                <a:solidFill>
                  <a:srgbClr val="FF0000"/>
                </a:solidFill>
              </a:rPr>
              <a:t>活跃页面</a:t>
            </a:r>
            <a:r>
              <a:rPr lang="zh-CN" altLang="en-US" sz="3200" dirty="0" smtClean="0"/>
              <a:t>。</a:t>
            </a:r>
            <a:endParaRPr lang="en-US" altLang="zh-CN" sz="3200" dirty="0" smtClean="0"/>
          </a:p>
          <a:p>
            <a:r>
              <a:rPr lang="zh-CN" altLang="en-US" sz="3200" dirty="0" smtClean="0">
                <a:solidFill>
                  <a:srgbClr val="C00000"/>
                </a:solidFill>
              </a:rPr>
              <a:t>如果能够预知程序在某段时间间隔内要访问的页面，并将它们调入内存，将会大大降低缺页率，从而显著提高处理机的利用率</a:t>
            </a:r>
            <a:r>
              <a:rPr lang="zh-CN" altLang="en-US" sz="3200" dirty="0" smtClean="0"/>
              <a:t>。</a:t>
            </a:r>
            <a:endParaRPr lang="zh-CN" altLang="en-US" sz="3200" dirty="0"/>
          </a:p>
        </p:txBody>
      </p:sp>
      <p:sp>
        <p:nvSpPr>
          <p:cNvPr id="7" name="标题 1"/>
          <p:cNvSpPr>
            <a:spLocks noGrp="1"/>
          </p:cNvSpPr>
          <p:nvPr>
            <p:ph type="title"/>
          </p:nvPr>
        </p:nvSpPr>
        <p:spPr>
          <a:xfrm>
            <a:off x="457200" y="274638"/>
            <a:ext cx="8229600" cy="1143000"/>
          </a:xfrm>
        </p:spPr>
        <p:txBody>
          <a:bodyPr>
            <a:normAutofit/>
          </a:bodyPr>
          <a:lstStyle/>
          <a:p>
            <a:pPr algn="l"/>
            <a:r>
              <a:rPr lang="en-US" altLang="zh-CN" sz="3600" dirty="0" smtClean="0"/>
              <a:t>5.4.2 </a:t>
            </a:r>
            <a:r>
              <a:rPr lang="zh-CN" altLang="en-US" sz="3600" dirty="0" smtClean="0"/>
              <a:t>工作集</a:t>
            </a:r>
            <a:endParaRPr lang="zh-CN" altLang="en-US" sz="3600" dirty="0"/>
          </a:p>
        </p:txBody>
      </p:sp>
    </p:spTree>
    <p:extLst>
      <p:ext uri="{BB962C8B-B14F-4D97-AF65-F5344CB8AC3E}">
        <p14:creationId xmlns:p14="http://schemas.microsoft.com/office/powerpoint/2010/main" val="10981623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7267" name="Rectangle 2"/>
          <p:cNvSpPr>
            <a:spLocks noGrp="1" noChangeArrowheads="1"/>
          </p:cNvSpPr>
          <p:nvPr>
            <p:ph type="title"/>
          </p:nvPr>
        </p:nvSpPr>
        <p:spPr/>
        <p:txBody>
          <a:bodyPr/>
          <a:lstStyle/>
          <a:p>
            <a:pPr eaLnBrk="1" hangingPunct="1"/>
            <a:r>
              <a:rPr lang="en-US" altLang="zh-CN" dirty="0" smtClean="0"/>
              <a:t>5.1.1  </a:t>
            </a:r>
            <a:r>
              <a:rPr lang="zh-CN" altLang="en-US" dirty="0" smtClean="0"/>
              <a:t>虚拟存储器的引入 </a:t>
            </a:r>
          </a:p>
        </p:txBody>
      </p:sp>
      <p:sp>
        <p:nvSpPr>
          <p:cNvPr id="6" name="灯片编号占位符 5"/>
          <p:cNvSpPr>
            <a:spLocks noGrp="1"/>
          </p:cNvSpPr>
          <p:nvPr>
            <p:ph type="sldNum" sz="quarter" idx="12"/>
          </p:nvPr>
        </p:nvSpPr>
        <p:spPr/>
        <p:txBody>
          <a:bodyPr/>
          <a:lstStyle/>
          <a:p>
            <a:pPr>
              <a:defRPr/>
            </a:pPr>
            <a:fld id="{1F4599A6-BF08-4D65-BCD5-B2654B94C72A}" type="slidenum">
              <a:rPr lang="en-US" altLang="zh-CN"/>
              <a:pPr>
                <a:defRPr/>
              </a:pPr>
              <a:t>4</a:t>
            </a:fld>
            <a:endParaRPr lang="en-US" altLang="zh-CN"/>
          </a:p>
        </p:txBody>
      </p:sp>
      <p:sp>
        <p:nvSpPr>
          <p:cNvPr id="365573" name="Rectangle 5"/>
          <p:cNvSpPr>
            <a:spLocks noChangeArrowheads="1"/>
          </p:cNvSpPr>
          <p:nvPr/>
        </p:nvSpPr>
        <p:spPr bwMode="auto">
          <a:xfrm>
            <a:off x="323528" y="1844824"/>
            <a:ext cx="8574088" cy="3833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fontAlgn="base">
              <a:spcBef>
                <a:spcPct val="10000"/>
              </a:spcBef>
              <a:spcAft>
                <a:spcPct val="0"/>
              </a:spcAft>
              <a:buClr>
                <a:srgbClr val="FF3300"/>
              </a:buClr>
              <a:buSzPct val="60000"/>
              <a:buFont typeface="Wingdings" pitchFamily="2" charset="2"/>
              <a:buNone/>
            </a:pPr>
            <a:r>
              <a:rPr kumimoji="1" lang="en-US" altLang="zh-CN" sz="3200" dirty="0">
                <a:latin typeface="Times New Roman" pitchFamily="18" charset="0"/>
                <a:ea typeface="黑体" pitchFamily="2" charset="-122"/>
              </a:rPr>
              <a:t>2</a:t>
            </a:r>
            <a:r>
              <a:rPr kumimoji="1" lang="zh-CN" altLang="en-US" sz="3200" dirty="0">
                <a:latin typeface="Times New Roman" pitchFamily="18" charset="0"/>
                <a:ea typeface="黑体" pitchFamily="2" charset="-122"/>
              </a:rPr>
              <a:t>．局部性原理</a:t>
            </a:r>
            <a:r>
              <a:rPr kumimoji="1" lang="zh-CN" altLang="en-US" sz="3200" dirty="0"/>
              <a:t> </a:t>
            </a:r>
          </a:p>
          <a:p>
            <a:pPr marL="742950" lvl="1" indent="-285750" fontAlgn="base">
              <a:spcBef>
                <a:spcPct val="10000"/>
              </a:spcBef>
              <a:spcAft>
                <a:spcPct val="0"/>
              </a:spcAft>
              <a:buClr>
                <a:srgbClr val="0000FF"/>
              </a:buClr>
              <a:buSzPct val="55000"/>
              <a:buFont typeface="Wingdings" pitchFamily="2" charset="2"/>
              <a:buChar char="n"/>
            </a:pPr>
            <a:r>
              <a:rPr kumimoji="1" lang="zh-CN" altLang="en-US" sz="2800" dirty="0">
                <a:solidFill>
                  <a:srgbClr val="000000"/>
                </a:solidFill>
                <a:latin typeface="宋体" pitchFamily="2" charset="-122"/>
              </a:rPr>
              <a:t>程序在执行时将呈现局部性规律，即在一较短的时间内，程序的执行仅局限于某个部分；相应地，它所访问的存储空间也局限于某个区域。</a:t>
            </a:r>
          </a:p>
          <a:p>
            <a:pPr marL="742950" lvl="1" indent="-285750" fontAlgn="base">
              <a:spcBef>
                <a:spcPct val="10000"/>
              </a:spcBef>
              <a:spcAft>
                <a:spcPct val="0"/>
              </a:spcAft>
              <a:buClr>
                <a:srgbClr val="0000FF"/>
              </a:buClr>
              <a:buSzPct val="55000"/>
              <a:buFont typeface="Wingdings" pitchFamily="2" charset="2"/>
              <a:buChar char="n"/>
            </a:pPr>
            <a:r>
              <a:rPr kumimoji="1" lang="zh-CN" altLang="en-US" sz="2800" dirty="0">
                <a:solidFill>
                  <a:srgbClr val="000000"/>
                </a:solidFill>
                <a:latin typeface="宋体" pitchFamily="2" charset="-122"/>
              </a:rPr>
              <a:t>时间局部性</a:t>
            </a:r>
            <a:r>
              <a:rPr kumimoji="1" lang="en-US" altLang="zh-CN" sz="2800" dirty="0">
                <a:solidFill>
                  <a:srgbClr val="000000"/>
                </a:solidFill>
                <a:latin typeface="Times New Roman" pitchFamily="18" charset="0"/>
              </a:rPr>
              <a:t>——</a:t>
            </a:r>
            <a:r>
              <a:rPr kumimoji="1" lang="zh-CN" altLang="en-US" sz="2800" dirty="0">
                <a:solidFill>
                  <a:srgbClr val="000000"/>
                </a:solidFill>
                <a:latin typeface="宋体" pitchFamily="2" charset="-122"/>
              </a:rPr>
              <a:t>某指令一旦执行，则不久后该指令可能再次被执行（数据亦然）。</a:t>
            </a:r>
            <a:r>
              <a:rPr kumimoji="1" lang="zh-CN" altLang="en-US" sz="2800" dirty="0">
                <a:solidFill>
                  <a:srgbClr val="0000FF"/>
                </a:solidFill>
                <a:latin typeface="黑体" pitchFamily="2" charset="-122"/>
                <a:ea typeface="黑体" pitchFamily="2" charset="-122"/>
              </a:rPr>
              <a:t>循环</a:t>
            </a:r>
          </a:p>
          <a:p>
            <a:pPr marL="742950" lvl="1" indent="-285750" fontAlgn="base">
              <a:spcBef>
                <a:spcPct val="10000"/>
              </a:spcBef>
              <a:spcAft>
                <a:spcPct val="0"/>
              </a:spcAft>
              <a:buClr>
                <a:srgbClr val="0000FF"/>
              </a:buClr>
              <a:buSzPct val="55000"/>
              <a:buFont typeface="Wingdings" pitchFamily="2" charset="2"/>
              <a:buChar char="n"/>
            </a:pPr>
            <a:r>
              <a:rPr kumimoji="1" lang="zh-CN" altLang="en-US" sz="2800" dirty="0">
                <a:solidFill>
                  <a:srgbClr val="000000"/>
                </a:solidFill>
                <a:latin typeface="宋体" pitchFamily="2" charset="-122"/>
              </a:rPr>
              <a:t>空间局部性</a:t>
            </a:r>
            <a:r>
              <a:rPr kumimoji="1" lang="en-US" altLang="zh-CN" sz="2800" dirty="0">
                <a:solidFill>
                  <a:srgbClr val="000000"/>
                </a:solidFill>
                <a:latin typeface="Times New Roman" pitchFamily="18" charset="0"/>
              </a:rPr>
              <a:t>——</a:t>
            </a:r>
            <a:r>
              <a:rPr kumimoji="1" lang="zh-CN" altLang="en-US" sz="2800" dirty="0">
                <a:solidFill>
                  <a:srgbClr val="000000"/>
                </a:solidFill>
                <a:latin typeface="宋体" pitchFamily="2" charset="-122"/>
              </a:rPr>
              <a:t>程序一旦访问了某个存储单元，不久后，附近的存储单元也将被访问。</a:t>
            </a:r>
            <a:r>
              <a:rPr kumimoji="1" lang="zh-CN" altLang="en-US" sz="2800" dirty="0">
                <a:solidFill>
                  <a:srgbClr val="0000FF"/>
                </a:solidFill>
                <a:latin typeface="黑体" pitchFamily="2" charset="-122"/>
                <a:ea typeface="黑体" pitchFamily="2" charset="-122"/>
              </a:rPr>
              <a:t>顺序执行</a:t>
            </a:r>
          </a:p>
        </p:txBody>
      </p:sp>
    </p:spTree>
    <p:extLst>
      <p:ext uri="{BB962C8B-B14F-4D97-AF65-F5344CB8AC3E}">
        <p14:creationId xmlns:p14="http://schemas.microsoft.com/office/powerpoint/2010/main" val="31540628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65573"/>
                                        </p:tgtEl>
                                        <p:attrNameLst>
                                          <p:attrName>style.visibility</p:attrName>
                                        </p:attrNameLst>
                                      </p:cBhvr>
                                      <p:to>
                                        <p:strVal val="visible"/>
                                      </p:to>
                                    </p:set>
                                    <p:animEffect transition="in" filter="wipe(up)">
                                      <p:cBhvr>
                                        <p:cTn id="7" dur="500"/>
                                        <p:tgtEl>
                                          <p:spTgt spid="3655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573" grpId="0" bldLvl="2"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394AE42F-1280-4246-9A68-796FEDE3E79E}" type="slidenum">
              <a:rPr lang="en-US" altLang="zh-CN"/>
              <a:pPr/>
              <a:t>40</a:t>
            </a:fld>
            <a:endParaRPr lang="en-US" altLang="zh-CN"/>
          </a:p>
        </p:txBody>
      </p:sp>
      <p:sp>
        <p:nvSpPr>
          <p:cNvPr id="452611" name="Text Box 3"/>
          <p:cNvSpPr txBox="1">
            <a:spLocks noChangeArrowheads="1"/>
          </p:cNvSpPr>
          <p:nvPr/>
        </p:nvSpPr>
        <p:spPr bwMode="auto">
          <a:xfrm>
            <a:off x="323528" y="1556792"/>
            <a:ext cx="8305800" cy="4968552"/>
          </a:xfrm>
          <a:prstGeom prst="rect">
            <a:avLst/>
          </a:prstGeom>
          <a:noFill/>
          <a:extLst/>
        </p:spPr>
        <p:txBody>
          <a:bodyPr vert="horz" rtlCol="0">
            <a:normAutofit/>
          </a:bodyPr>
          <a:lstStyle>
            <a:lvl1pPr marL="342900" indent="-342900">
              <a:spcBef>
                <a:spcPct val="20000"/>
              </a:spcBef>
              <a:buClr>
                <a:srgbClr val="C00000"/>
              </a:buClr>
              <a:buSzPct val="50000"/>
              <a:buFont typeface="Wingdings" panose="05000000000000000000" pitchFamily="2" charset="2"/>
              <a:buChar char="n"/>
              <a:defRPr kumimoji="0" sz="3600"/>
            </a:lvl1pPr>
            <a:lvl2pPr marL="742950" lvl="1" indent="-285750">
              <a:spcBef>
                <a:spcPct val="20000"/>
              </a:spcBef>
              <a:buClr>
                <a:srgbClr val="003399"/>
              </a:buClr>
              <a:buSzPct val="50000"/>
              <a:buFont typeface="Wingdings" panose="05000000000000000000" pitchFamily="2" charset="2"/>
              <a:buChar char="p"/>
              <a:defRPr kumimoji="1" sz="3200">
                <a:latin typeface="Tahoma" panose="020B0604030504040204" pitchFamily="34" charset="0"/>
                <a:ea typeface="宋体" panose="02010600030101010101" pitchFamily="2" charset="-122"/>
              </a:defRPr>
            </a:lvl2pPr>
            <a:lvl3pPr marL="1143000" indent="-228600">
              <a:spcBef>
                <a:spcPct val="20000"/>
              </a:spcBef>
              <a:buClr>
                <a:schemeClr val="tx2"/>
              </a:buClr>
              <a:buSzPct val="50000"/>
              <a:buFont typeface="Wingdings 2"/>
              <a:buChar char=""/>
              <a:defRPr kumimoji="0" sz="2400"/>
            </a:lvl3pPr>
            <a:lvl4pPr marL="1600200" indent="-228600">
              <a:spcBef>
                <a:spcPct val="20000"/>
              </a:spcBef>
              <a:buClr>
                <a:schemeClr val="tx2"/>
              </a:buClr>
              <a:buSzPct val="50000"/>
              <a:buFont typeface="Wingdings 2"/>
              <a:buChar char=""/>
              <a:defRPr kumimoji="0" sz="2000"/>
            </a:lvl4pPr>
            <a:lvl5pPr marL="2057400" indent="-228600">
              <a:spcBef>
                <a:spcPct val="20000"/>
              </a:spcBef>
              <a:buClr>
                <a:schemeClr val="tx2"/>
              </a:buClr>
              <a:buSzPct val="50000"/>
              <a:buFont typeface="Wingdings 2"/>
              <a:buChar char=""/>
              <a:defRPr kumimoji="0" sz="2000"/>
            </a:lvl5pPr>
            <a:lvl6pPr marL="2514600" indent="-228600">
              <a:spcBef>
                <a:spcPct val="20000"/>
              </a:spcBef>
              <a:buFont typeface="Arial"/>
              <a:buChar char="•"/>
              <a:defRPr kumimoji="0" sz="2000"/>
            </a:lvl6pPr>
            <a:lvl7pPr marL="2971800" indent="-228600">
              <a:spcBef>
                <a:spcPct val="20000"/>
              </a:spcBef>
              <a:buFont typeface="Arial"/>
              <a:buChar char="•"/>
              <a:defRPr kumimoji="0" sz="2000"/>
            </a:lvl7pPr>
            <a:lvl8pPr marL="3429000" indent="-228600">
              <a:spcBef>
                <a:spcPct val="20000"/>
              </a:spcBef>
              <a:buFont typeface="Arial"/>
              <a:buChar char="•"/>
              <a:defRPr kumimoji="0" sz="2000"/>
            </a:lvl8pPr>
            <a:lvl9pPr marL="3886200" indent="-228600">
              <a:spcBef>
                <a:spcPct val="20000"/>
              </a:spcBef>
              <a:buFont typeface="Arial"/>
              <a:buChar char="•"/>
              <a:defRPr kumimoji="0" sz="2000"/>
            </a:lvl9pPr>
          </a:lstStyle>
          <a:p>
            <a:r>
              <a:rPr lang="zh-CN" altLang="en-US" sz="3200" dirty="0"/>
              <a:t>一个进程在时刻</a:t>
            </a:r>
            <a:r>
              <a:rPr lang="en-US" altLang="zh-CN" sz="3200" dirty="0"/>
              <a:t>t-△</a:t>
            </a:r>
            <a:r>
              <a:rPr lang="zh-CN" altLang="en-US" sz="3200" dirty="0"/>
              <a:t>到时刻</a:t>
            </a:r>
            <a:r>
              <a:rPr lang="en-US" altLang="zh-CN" sz="3200" dirty="0"/>
              <a:t>t</a:t>
            </a:r>
            <a:r>
              <a:rPr lang="zh-CN" altLang="en-US" sz="3200" dirty="0"/>
              <a:t>之间所访问的页面的集合称为该进程在时刻</a:t>
            </a:r>
            <a:r>
              <a:rPr lang="en-US" altLang="zh-CN" sz="3200" dirty="0"/>
              <a:t>t</a:t>
            </a:r>
            <a:r>
              <a:rPr lang="zh-CN" altLang="en-US" sz="3200" dirty="0"/>
              <a:t>的工作集 ，用</a:t>
            </a:r>
            <a:r>
              <a:rPr lang="en-US" altLang="zh-CN" sz="3200" dirty="0"/>
              <a:t>W(t, △)</a:t>
            </a:r>
            <a:r>
              <a:rPr lang="zh-CN" altLang="en-US" sz="3200" dirty="0"/>
              <a:t>表示。</a:t>
            </a:r>
          </a:p>
          <a:p>
            <a:r>
              <a:rPr lang="zh-CN" altLang="en-US" sz="3200" dirty="0"/>
              <a:t>变量△称为</a:t>
            </a:r>
            <a:r>
              <a:rPr lang="zh-CN" altLang="en-US" sz="3200" dirty="0" smtClean="0"/>
              <a:t>“工作集窗口尺寸”</a:t>
            </a:r>
            <a:endParaRPr lang="en-US" altLang="zh-CN" sz="3200" dirty="0" smtClean="0"/>
          </a:p>
          <a:p>
            <a:r>
              <a:rPr lang="zh-CN" altLang="en-US" sz="3200" dirty="0" smtClean="0"/>
              <a:t>如果</a:t>
            </a:r>
            <a:r>
              <a:rPr lang="zh-CN" altLang="en-US" sz="3200" dirty="0"/>
              <a:t>系统能</a:t>
            </a:r>
            <a:r>
              <a:rPr lang="zh-CN" altLang="en-US" sz="3200" dirty="0" smtClean="0"/>
              <a:t>随窗口尺寸的</a:t>
            </a:r>
            <a:r>
              <a:rPr lang="zh-CN" altLang="en-US" sz="3200" dirty="0"/>
              <a:t>大小来分配主存块的话，就既能有效地利用主存，又可以使缺页中断尽量少地发生。或者说，程序要有效运行，工作集必须在主存中。</a:t>
            </a:r>
          </a:p>
        </p:txBody>
      </p:sp>
      <p:sp>
        <p:nvSpPr>
          <p:cNvPr id="7" name="标题 1"/>
          <p:cNvSpPr>
            <a:spLocks noGrp="1"/>
          </p:cNvSpPr>
          <p:nvPr>
            <p:ph type="title"/>
          </p:nvPr>
        </p:nvSpPr>
        <p:spPr>
          <a:xfrm>
            <a:off x="457200" y="274638"/>
            <a:ext cx="8229600" cy="1143000"/>
          </a:xfrm>
        </p:spPr>
        <p:txBody>
          <a:bodyPr>
            <a:normAutofit/>
          </a:bodyPr>
          <a:lstStyle/>
          <a:p>
            <a:pPr algn="l"/>
            <a:r>
              <a:rPr lang="en-US" altLang="zh-CN" sz="3600" dirty="0" smtClean="0"/>
              <a:t>5.4.2 </a:t>
            </a:r>
            <a:r>
              <a:rPr lang="zh-CN" altLang="en-US" sz="3600" dirty="0" smtClean="0"/>
              <a:t>工作集</a:t>
            </a:r>
            <a:endParaRPr lang="zh-CN" altLang="en-US" sz="3600" dirty="0"/>
          </a:p>
        </p:txBody>
      </p:sp>
    </p:spTree>
    <p:extLst>
      <p:ext uri="{BB962C8B-B14F-4D97-AF65-F5344CB8AC3E}">
        <p14:creationId xmlns:p14="http://schemas.microsoft.com/office/powerpoint/2010/main" val="374396646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394AE42F-1280-4246-9A68-796FEDE3E79E}" type="slidenum">
              <a:rPr lang="en-US" altLang="zh-CN"/>
              <a:pPr/>
              <a:t>41</a:t>
            </a:fld>
            <a:endParaRPr lang="en-US" altLang="zh-CN"/>
          </a:p>
        </p:txBody>
      </p:sp>
      <p:sp>
        <p:nvSpPr>
          <p:cNvPr id="452611" name="Text Box 3"/>
          <p:cNvSpPr txBox="1">
            <a:spLocks noChangeArrowheads="1"/>
          </p:cNvSpPr>
          <p:nvPr/>
        </p:nvSpPr>
        <p:spPr bwMode="auto">
          <a:xfrm>
            <a:off x="251520" y="1628800"/>
            <a:ext cx="8305800" cy="4708981"/>
          </a:xfrm>
          <a:prstGeom prst="rect">
            <a:avLst/>
          </a:prstGeom>
          <a:noFill/>
          <a:extLst/>
        </p:spPr>
        <p:txBody>
          <a:bodyPr vert="horz" rtlCol="0">
            <a:normAutofit/>
          </a:bodyPr>
          <a:lstStyle>
            <a:defPPr>
              <a:defRPr lang="zh-CN"/>
            </a:defPPr>
            <a:lvl1pPr marL="342900" indent="-342900">
              <a:spcBef>
                <a:spcPct val="20000"/>
              </a:spcBef>
              <a:buClr>
                <a:srgbClr val="C00000"/>
              </a:buClr>
              <a:buSzPct val="50000"/>
              <a:buFont typeface="Wingdings" panose="05000000000000000000" pitchFamily="2" charset="2"/>
              <a:buChar char="n"/>
              <a:defRPr kumimoji="0" sz="3600"/>
            </a:lvl1pPr>
            <a:lvl2pPr marL="742950" lvl="1" indent="-285750">
              <a:spcBef>
                <a:spcPct val="20000"/>
              </a:spcBef>
              <a:buClr>
                <a:srgbClr val="003399"/>
              </a:buClr>
              <a:buSzPct val="50000"/>
              <a:buFont typeface="Wingdings" panose="05000000000000000000" pitchFamily="2" charset="2"/>
              <a:buChar char="p"/>
              <a:defRPr kumimoji="1" sz="3200">
                <a:latin typeface="Tahoma" panose="020B0604030504040204" pitchFamily="34" charset="0"/>
                <a:ea typeface="宋体" panose="02010600030101010101" pitchFamily="2" charset="-122"/>
              </a:defRPr>
            </a:lvl2pPr>
            <a:lvl3pPr marL="1143000" indent="-228600">
              <a:spcBef>
                <a:spcPct val="20000"/>
              </a:spcBef>
              <a:buClr>
                <a:schemeClr val="tx2"/>
              </a:buClr>
              <a:buSzPct val="50000"/>
              <a:buFont typeface="Wingdings 2"/>
              <a:buChar char=""/>
              <a:defRPr kumimoji="0" sz="2400"/>
            </a:lvl3pPr>
            <a:lvl4pPr marL="1600200" indent="-228600">
              <a:spcBef>
                <a:spcPct val="20000"/>
              </a:spcBef>
              <a:buClr>
                <a:schemeClr val="tx2"/>
              </a:buClr>
              <a:buSzPct val="50000"/>
              <a:buFont typeface="Wingdings 2"/>
              <a:buChar char=""/>
              <a:defRPr kumimoji="0" sz="2000"/>
            </a:lvl4pPr>
            <a:lvl5pPr marL="2057400" indent="-228600">
              <a:spcBef>
                <a:spcPct val="20000"/>
              </a:spcBef>
              <a:buClr>
                <a:schemeClr val="tx2"/>
              </a:buClr>
              <a:buSzPct val="50000"/>
              <a:buFont typeface="Wingdings 2"/>
              <a:buChar char=""/>
              <a:defRPr kumimoji="0" sz="2000"/>
            </a:lvl5pPr>
            <a:lvl6pPr marL="2514600" indent="-228600">
              <a:spcBef>
                <a:spcPct val="20000"/>
              </a:spcBef>
              <a:buFont typeface="Arial"/>
              <a:buChar char="•"/>
              <a:defRPr kumimoji="0" sz="2000"/>
            </a:lvl6pPr>
            <a:lvl7pPr marL="2971800" indent="-228600">
              <a:spcBef>
                <a:spcPct val="20000"/>
              </a:spcBef>
              <a:buFont typeface="Arial"/>
              <a:buChar char="•"/>
              <a:defRPr kumimoji="0" sz="2000"/>
            </a:lvl7pPr>
            <a:lvl8pPr marL="3429000" indent="-228600">
              <a:spcBef>
                <a:spcPct val="20000"/>
              </a:spcBef>
              <a:buFont typeface="Arial"/>
              <a:buChar char="•"/>
              <a:defRPr kumimoji="0" sz="2000"/>
            </a:lvl8pPr>
            <a:lvl9pPr marL="3886200" indent="-228600">
              <a:spcBef>
                <a:spcPct val="20000"/>
              </a:spcBef>
              <a:buFont typeface="Arial"/>
              <a:buChar char="•"/>
              <a:defRPr kumimoji="0" sz="2000"/>
            </a:lvl9pPr>
          </a:lstStyle>
          <a:p>
            <a:r>
              <a:rPr lang="zh-CN" altLang="en-US" sz="3200" dirty="0"/>
              <a:t>由于无法预知一个程序在最近的将来会访问哪些页面，只好用最近的过去在△时间间隔内访问过的页面作为实际工作集的近似。</a:t>
            </a:r>
          </a:p>
          <a:p>
            <a:r>
              <a:rPr lang="zh-CN" altLang="en-US" sz="3200" dirty="0"/>
              <a:t>正确选择△的大小对系统性能有很大影响。</a:t>
            </a:r>
            <a:endParaRPr lang="en-US" altLang="zh-CN" sz="3200" dirty="0"/>
          </a:p>
          <a:p>
            <a:pPr lvl="1"/>
            <a:r>
              <a:rPr lang="zh-CN" altLang="en-US" b="1" dirty="0"/>
              <a:t>△过大，就成了实存管理；</a:t>
            </a:r>
            <a:endParaRPr lang="en-US" altLang="zh-CN" b="1" dirty="0"/>
          </a:p>
          <a:p>
            <a:pPr lvl="1"/>
            <a:r>
              <a:rPr lang="zh-CN" altLang="en-US" b="1" dirty="0"/>
              <a:t>△太小，就会出现“抖动”。</a:t>
            </a:r>
          </a:p>
        </p:txBody>
      </p:sp>
      <p:sp>
        <p:nvSpPr>
          <p:cNvPr id="7" name="标题 1"/>
          <p:cNvSpPr>
            <a:spLocks noGrp="1"/>
          </p:cNvSpPr>
          <p:nvPr>
            <p:ph type="title"/>
          </p:nvPr>
        </p:nvSpPr>
        <p:spPr>
          <a:xfrm>
            <a:off x="457200" y="274638"/>
            <a:ext cx="8229600" cy="1143000"/>
          </a:xfrm>
        </p:spPr>
        <p:txBody>
          <a:bodyPr>
            <a:normAutofit/>
          </a:bodyPr>
          <a:lstStyle/>
          <a:p>
            <a:pPr algn="l"/>
            <a:r>
              <a:rPr lang="en-US" altLang="zh-CN" sz="3600" dirty="0" smtClean="0"/>
              <a:t>5.4.2 </a:t>
            </a:r>
            <a:r>
              <a:rPr lang="zh-CN" altLang="en-US" sz="3600" dirty="0" smtClean="0"/>
              <a:t>工作集</a:t>
            </a:r>
            <a:endParaRPr lang="zh-CN" altLang="en-US" sz="3600" dirty="0"/>
          </a:p>
        </p:txBody>
      </p:sp>
    </p:spTree>
    <p:extLst>
      <p:ext uri="{BB962C8B-B14F-4D97-AF65-F5344CB8AC3E}">
        <p14:creationId xmlns:p14="http://schemas.microsoft.com/office/powerpoint/2010/main" val="327712089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394AE42F-1280-4246-9A68-796FEDE3E79E}" type="slidenum">
              <a:rPr lang="en-US" altLang="zh-CN"/>
              <a:pPr/>
              <a:t>42</a:t>
            </a:fld>
            <a:endParaRPr lang="en-US" altLang="zh-CN"/>
          </a:p>
        </p:txBody>
      </p:sp>
      <p:sp>
        <p:nvSpPr>
          <p:cNvPr id="452611" name="Text Box 3"/>
          <p:cNvSpPr txBox="1">
            <a:spLocks noChangeArrowheads="1"/>
          </p:cNvSpPr>
          <p:nvPr/>
        </p:nvSpPr>
        <p:spPr bwMode="auto">
          <a:xfrm>
            <a:off x="251520" y="1628800"/>
            <a:ext cx="8305800" cy="4708981"/>
          </a:xfrm>
          <a:prstGeom prst="rect">
            <a:avLst/>
          </a:prstGeom>
          <a:noFill/>
          <a:extLst/>
        </p:spPr>
        <p:txBody>
          <a:bodyPr vert="horz" rtlCol="0">
            <a:normAutofit/>
          </a:bodyPr>
          <a:lstStyle>
            <a:defPPr>
              <a:defRPr lang="zh-CN"/>
            </a:defPPr>
            <a:lvl1pPr marL="342900" indent="-342900">
              <a:spcBef>
                <a:spcPct val="20000"/>
              </a:spcBef>
              <a:buClr>
                <a:srgbClr val="C00000"/>
              </a:buClr>
              <a:buSzPct val="50000"/>
              <a:buFont typeface="Wingdings" panose="05000000000000000000" pitchFamily="2" charset="2"/>
              <a:buChar char="n"/>
              <a:defRPr kumimoji="0" sz="3600"/>
            </a:lvl1pPr>
            <a:lvl2pPr marL="742950" lvl="1" indent="-285750">
              <a:spcBef>
                <a:spcPct val="20000"/>
              </a:spcBef>
              <a:buClr>
                <a:srgbClr val="003399"/>
              </a:buClr>
              <a:buSzPct val="50000"/>
              <a:buFont typeface="Wingdings" panose="05000000000000000000" pitchFamily="2" charset="2"/>
              <a:buChar char="p"/>
              <a:defRPr kumimoji="1" sz="3200">
                <a:latin typeface="Tahoma" panose="020B0604030504040204" pitchFamily="34" charset="0"/>
                <a:ea typeface="宋体" panose="02010600030101010101" pitchFamily="2" charset="-122"/>
              </a:defRPr>
            </a:lvl2pPr>
            <a:lvl3pPr marL="1143000" indent="-228600">
              <a:spcBef>
                <a:spcPct val="20000"/>
              </a:spcBef>
              <a:buClr>
                <a:schemeClr val="tx2"/>
              </a:buClr>
              <a:buSzPct val="50000"/>
              <a:buFont typeface="Wingdings 2"/>
              <a:buChar char=""/>
              <a:defRPr kumimoji="0" sz="2400"/>
            </a:lvl3pPr>
            <a:lvl4pPr marL="1600200" indent="-228600">
              <a:spcBef>
                <a:spcPct val="20000"/>
              </a:spcBef>
              <a:buClr>
                <a:schemeClr val="tx2"/>
              </a:buClr>
              <a:buSzPct val="50000"/>
              <a:buFont typeface="Wingdings 2"/>
              <a:buChar char=""/>
              <a:defRPr kumimoji="0" sz="2000"/>
            </a:lvl4pPr>
            <a:lvl5pPr marL="2057400" indent="-228600">
              <a:spcBef>
                <a:spcPct val="20000"/>
              </a:spcBef>
              <a:buClr>
                <a:schemeClr val="tx2"/>
              </a:buClr>
              <a:buSzPct val="50000"/>
              <a:buFont typeface="Wingdings 2"/>
              <a:buChar char=""/>
              <a:defRPr kumimoji="0" sz="2000"/>
            </a:lvl5pPr>
            <a:lvl6pPr marL="2514600" indent="-228600">
              <a:spcBef>
                <a:spcPct val="20000"/>
              </a:spcBef>
              <a:buFont typeface="Arial"/>
              <a:buChar char="•"/>
              <a:defRPr kumimoji="0" sz="2000"/>
            </a:lvl6pPr>
            <a:lvl7pPr marL="2971800" indent="-228600">
              <a:spcBef>
                <a:spcPct val="20000"/>
              </a:spcBef>
              <a:buFont typeface="Arial"/>
              <a:buChar char="•"/>
              <a:defRPr kumimoji="0" sz="2000"/>
            </a:lvl7pPr>
            <a:lvl8pPr marL="3429000" indent="-228600">
              <a:spcBef>
                <a:spcPct val="20000"/>
              </a:spcBef>
              <a:buFont typeface="Arial"/>
              <a:buChar char="•"/>
              <a:defRPr kumimoji="0" sz="2000"/>
            </a:lvl8pPr>
            <a:lvl9pPr marL="3886200" indent="-228600">
              <a:spcBef>
                <a:spcPct val="20000"/>
              </a:spcBef>
              <a:buFont typeface="Arial"/>
              <a:buChar char="•"/>
              <a:defRPr kumimoji="0" sz="2000"/>
            </a:lvl9pPr>
          </a:lstStyle>
          <a:p>
            <a:r>
              <a:rPr lang="zh-CN" altLang="en-US" sz="3200" b="1" dirty="0" smtClean="0"/>
              <a:t>采用局部置换策略</a:t>
            </a:r>
            <a:endParaRPr lang="en-US" altLang="zh-CN" sz="3200" b="1" dirty="0" smtClean="0"/>
          </a:p>
          <a:p>
            <a:pPr lvl="1"/>
            <a:r>
              <a:rPr lang="zh-CN" altLang="en-US" sz="2800" b="1" dirty="0" smtClean="0"/>
              <a:t>局部置换策略可以防止进程从其他进程获得物理块</a:t>
            </a:r>
            <a:endParaRPr lang="en-US" altLang="zh-CN" sz="2800" b="1" dirty="0" smtClean="0"/>
          </a:p>
          <a:p>
            <a:pPr lvl="1"/>
            <a:r>
              <a:rPr lang="zh-CN" altLang="en-US" sz="2800" b="1" dirty="0" smtClean="0"/>
              <a:t>“即使”抖动发生也不会影响其他进程</a:t>
            </a:r>
            <a:endParaRPr lang="en-US" altLang="zh-CN" sz="2800" b="1" dirty="0" smtClean="0"/>
          </a:p>
          <a:p>
            <a:r>
              <a:rPr lang="zh-CN" altLang="en-US" sz="3200" b="1" dirty="0" smtClean="0"/>
              <a:t>把工作集算法融入处理机调度</a:t>
            </a:r>
            <a:endParaRPr lang="en-US" altLang="zh-CN" sz="2800" b="1" dirty="0" smtClean="0"/>
          </a:p>
          <a:p>
            <a:r>
              <a:rPr lang="zh-CN" altLang="en-US" sz="3200" b="1" dirty="0" smtClean="0"/>
              <a:t>利用“</a:t>
            </a:r>
            <a:r>
              <a:rPr lang="en-US" altLang="zh-CN" sz="3200" b="1" dirty="0" smtClean="0"/>
              <a:t>L=S</a:t>
            </a:r>
            <a:r>
              <a:rPr lang="zh-CN" altLang="en-US" sz="3200" b="1" dirty="0" smtClean="0"/>
              <a:t>”准则调节缺页率</a:t>
            </a:r>
            <a:endParaRPr lang="en-US" altLang="zh-CN" sz="3200" b="1" dirty="0" smtClean="0"/>
          </a:p>
          <a:p>
            <a:pPr lvl="1"/>
            <a:r>
              <a:rPr lang="en-US" altLang="zh-CN" sz="2800" b="1" dirty="0" smtClean="0"/>
              <a:t>L</a:t>
            </a:r>
            <a:r>
              <a:rPr lang="zh-CN" altLang="en-US" sz="2800" b="1" dirty="0" smtClean="0"/>
              <a:t>：缺页间隔时间    </a:t>
            </a:r>
            <a:r>
              <a:rPr lang="en-US" altLang="zh-CN" sz="2800" b="1" dirty="0" smtClean="0"/>
              <a:t>S</a:t>
            </a:r>
            <a:r>
              <a:rPr lang="zh-CN" altLang="en-US" sz="2800" b="1" dirty="0" smtClean="0"/>
              <a:t>：缺页服务时间</a:t>
            </a:r>
            <a:endParaRPr lang="en-US" altLang="zh-CN" sz="2800" b="1" dirty="0" smtClean="0"/>
          </a:p>
          <a:p>
            <a:r>
              <a:rPr lang="zh-CN" altLang="en-US" sz="3200" b="1" dirty="0" smtClean="0"/>
              <a:t>选择暂停的进程</a:t>
            </a:r>
            <a:endParaRPr lang="zh-CN" altLang="en-US" sz="3200" b="1" dirty="0"/>
          </a:p>
        </p:txBody>
      </p:sp>
      <p:sp>
        <p:nvSpPr>
          <p:cNvPr id="7" name="标题 1"/>
          <p:cNvSpPr>
            <a:spLocks noGrp="1"/>
          </p:cNvSpPr>
          <p:nvPr>
            <p:ph type="title"/>
          </p:nvPr>
        </p:nvSpPr>
        <p:spPr>
          <a:xfrm>
            <a:off x="457200" y="274638"/>
            <a:ext cx="8229600" cy="1143000"/>
          </a:xfrm>
        </p:spPr>
        <p:txBody>
          <a:bodyPr>
            <a:normAutofit/>
          </a:bodyPr>
          <a:lstStyle/>
          <a:p>
            <a:pPr algn="l"/>
            <a:r>
              <a:rPr lang="en-US" altLang="zh-CN" sz="3600" dirty="0" smtClean="0"/>
              <a:t>5.4.3 </a:t>
            </a:r>
            <a:r>
              <a:rPr lang="zh-CN" altLang="en-US" sz="3600" dirty="0" smtClean="0"/>
              <a:t>“抖动”的预防方法</a:t>
            </a:r>
            <a:endParaRPr lang="zh-CN" altLang="en-US" sz="3600" dirty="0"/>
          </a:p>
        </p:txBody>
      </p:sp>
    </p:spTree>
    <p:extLst>
      <p:ext uri="{BB962C8B-B14F-4D97-AF65-F5344CB8AC3E}">
        <p14:creationId xmlns:p14="http://schemas.microsoft.com/office/powerpoint/2010/main" val="368293817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7747" name="Rectangle 2"/>
          <p:cNvSpPr>
            <a:spLocks noGrp="1" noChangeArrowheads="1"/>
          </p:cNvSpPr>
          <p:nvPr>
            <p:ph type="title"/>
          </p:nvPr>
        </p:nvSpPr>
        <p:spPr/>
        <p:txBody>
          <a:bodyPr/>
          <a:lstStyle/>
          <a:p>
            <a:pPr eaLnBrk="1" hangingPunct="1"/>
            <a:r>
              <a:rPr lang="en-US" altLang="zh-CN" dirty="0" smtClean="0">
                <a:latin typeface="宋体" pitchFamily="2" charset="-122"/>
              </a:rPr>
              <a:t>5.5  </a:t>
            </a:r>
            <a:r>
              <a:rPr lang="zh-CN" altLang="en-US" dirty="0" smtClean="0">
                <a:latin typeface="黑体" pitchFamily="2" charset="-122"/>
              </a:rPr>
              <a:t>请求分段存储管理方式</a:t>
            </a:r>
            <a:r>
              <a:rPr lang="zh-CN" altLang="en-US" dirty="0" smtClean="0"/>
              <a:t> </a:t>
            </a:r>
          </a:p>
        </p:txBody>
      </p:sp>
      <p:sp>
        <p:nvSpPr>
          <p:cNvPr id="390147" name="Rectangle 3"/>
          <p:cNvSpPr>
            <a:spLocks noGrp="1" noChangeArrowheads="1"/>
          </p:cNvSpPr>
          <p:nvPr>
            <p:ph idx="1"/>
          </p:nvPr>
        </p:nvSpPr>
        <p:spPr/>
        <p:txBody>
          <a:bodyPr/>
          <a:lstStyle/>
          <a:p>
            <a:pPr eaLnBrk="1" hangingPunct="1"/>
            <a:r>
              <a:rPr lang="zh-CN" altLang="en-US" dirty="0" smtClean="0"/>
              <a:t>在请求分段系统中，程序运行之前，只需调入若干分段（不必调入所有分段），便可启动运行。</a:t>
            </a:r>
          </a:p>
          <a:p>
            <a:pPr eaLnBrk="1" hangingPunct="1"/>
            <a:r>
              <a:rPr lang="zh-CN" altLang="en-US" dirty="0" smtClean="0"/>
              <a:t>当所访问的段不在内存时，可请求</a:t>
            </a:r>
            <a:r>
              <a:rPr lang="en-US" altLang="zh-CN" dirty="0" smtClean="0"/>
              <a:t>OS</a:t>
            </a:r>
            <a:r>
              <a:rPr lang="zh-CN" altLang="en-US" dirty="0" smtClean="0"/>
              <a:t>将所缺的段调入内存。</a:t>
            </a:r>
          </a:p>
          <a:p>
            <a:pPr eaLnBrk="1" hangingPunct="1"/>
            <a:r>
              <a:rPr lang="zh-CN" altLang="en-US" dirty="0" smtClean="0"/>
              <a:t>像请求分页系统一样，为实现请求分段存储管理功能，同样需要一定的硬件支持和相应的软件。</a:t>
            </a:r>
          </a:p>
        </p:txBody>
      </p:sp>
      <p:sp>
        <p:nvSpPr>
          <p:cNvPr id="4" name="灯片编号占位符 5"/>
          <p:cNvSpPr>
            <a:spLocks noGrp="1"/>
          </p:cNvSpPr>
          <p:nvPr>
            <p:ph type="sldNum" sz="quarter" idx="12"/>
          </p:nvPr>
        </p:nvSpPr>
        <p:spPr/>
        <p:txBody>
          <a:bodyPr/>
          <a:lstStyle/>
          <a:p>
            <a:pPr>
              <a:defRPr/>
            </a:pPr>
            <a:fld id="{527256B9-B0AE-426E-954C-974E71747D92}" type="slidenum">
              <a:rPr lang="en-US" altLang="zh-CN"/>
              <a:pPr>
                <a:defRPr/>
              </a:pPr>
              <a:t>43</a:t>
            </a:fld>
            <a:endParaRPr lang="en-US" altLang="zh-CN"/>
          </a:p>
        </p:txBody>
      </p:sp>
    </p:spTree>
    <p:extLst>
      <p:ext uri="{BB962C8B-B14F-4D97-AF65-F5344CB8AC3E}">
        <p14:creationId xmlns:p14="http://schemas.microsoft.com/office/powerpoint/2010/main" val="3097729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90147">
                                            <p:txEl>
                                              <p:pRg st="0" end="0"/>
                                            </p:txEl>
                                          </p:spTgt>
                                        </p:tgtEl>
                                        <p:attrNameLst>
                                          <p:attrName>style.visibility</p:attrName>
                                        </p:attrNameLst>
                                      </p:cBhvr>
                                      <p:to>
                                        <p:strVal val="visible"/>
                                      </p:to>
                                    </p:set>
                                    <p:animEffect transition="in" filter="wipe(up)">
                                      <p:cBhvr>
                                        <p:cTn id="7" dur="500"/>
                                        <p:tgtEl>
                                          <p:spTgt spid="390147">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90147">
                                            <p:txEl>
                                              <p:pRg st="1" end="1"/>
                                            </p:txEl>
                                          </p:spTgt>
                                        </p:tgtEl>
                                        <p:attrNameLst>
                                          <p:attrName>style.visibility</p:attrName>
                                        </p:attrNameLst>
                                      </p:cBhvr>
                                      <p:to>
                                        <p:strVal val="visible"/>
                                      </p:to>
                                    </p:set>
                                    <p:animEffect transition="in" filter="wipe(up)">
                                      <p:cBhvr>
                                        <p:cTn id="11" dur="500"/>
                                        <p:tgtEl>
                                          <p:spTgt spid="390147">
                                            <p:txEl>
                                              <p:pRg st="1" end="1"/>
                                            </p:txEl>
                                          </p:spTgt>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90147">
                                            <p:txEl>
                                              <p:pRg st="2" end="2"/>
                                            </p:txEl>
                                          </p:spTgt>
                                        </p:tgtEl>
                                        <p:attrNameLst>
                                          <p:attrName>style.visibility</p:attrName>
                                        </p:attrNameLst>
                                      </p:cBhvr>
                                      <p:to>
                                        <p:strVal val="visible"/>
                                      </p:to>
                                    </p:set>
                                    <p:animEffect transition="in" filter="wipe(up)">
                                      <p:cBhvr>
                                        <p:cTn id="15" dur="500"/>
                                        <p:tgtEl>
                                          <p:spTgt spid="3901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47"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1" name="Rectangle 2"/>
          <p:cNvSpPr>
            <a:spLocks noGrp="1" noChangeArrowheads="1"/>
          </p:cNvSpPr>
          <p:nvPr>
            <p:ph type="title"/>
          </p:nvPr>
        </p:nvSpPr>
        <p:spPr/>
        <p:txBody>
          <a:bodyPr/>
          <a:lstStyle/>
          <a:p>
            <a:pPr eaLnBrk="1" hangingPunct="1"/>
            <a:r>
              <a:rPr lang="en-US" altLang="zh-CN" dirty="0" smtClean="0"/>
              <a:t>5.5.1  </a:t>
            </a:r>
            <a:r>
              <a:rPr lang="zh-CN" altLang="en-US" dirty="0" smtClean="0"/>
              <a:t>请求分段中的硬件支持</a:t>
            </a:r>
          </a:p>
        </p:txBody>
      </p:sp>
      <p:sp>
        <p:nvSpPr>
          <p:cNvPr id="28" name="灯片编号占位符 5"/>
          <p:cNvSpPr>
            <a:spLocks noGrp="1"/>
          </p:cNvSpPr>
          <p:nvPr>
            <p:ph type="sldNum" sz="quarter" idx="12"/>
          </p:nvPr>
        </p:nvSpPr>
        <p:spPr/>
        <p:txBody>
          <a:bodyPr/>
          <a:lstStyle/>
          <a:p>
            <a:pPr>
              <a:defRPr/>
            </a:pPr>
            <a:fld id="{C8F060A7-424B-40DF-A389-07CCD4E70214}" type="slidenum">
              <a:rPr lang="en-US" altLang="zh-CN"/>
              <a:pPr>
                <a:defRPr/>
              </a:pPr>
              <a:t>44</a:t>
            </a:fld>
            <a:endParaRPr lang="en-US" altLang="zh-CN"/>
          </a:p>
        </p:txBody>
      </p:sp>
      <p:sp>
        <p:nvSpPr>
          <p:cNvPr id="391171" name="Text Box 3"/>
          <p:cNvSpPr txBox="1">
            <a:spLocks noChangeArrowheads="1"/>
          </p:cNvSpPr>
          <p:nvPr/>
        </p:nvSpPr>
        <p:spPr bwMode="auto">
          <a:xfrm>
            <a:off x="381000" y="1041400"/>
            <a:ext cx="4114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FF3300"/>
              </a:buClr>
              <a:buSzPct val="60000"/>
              <a:buFont typeface="Wingdings" pitchFamily="2" charset="2"/>
              <a:buNone/>
            </a:pPr>
            <a:r>
              <a:rPr lang="en-US" altLang="zh-CN" sz="3200" b="1">
                <a:solidFill>
                  <a:srgbClr val="000000"/>
                </a:solidFill>
              </a:rPr>
              <a:t>1.  </a:t>
            </a:r>
            <a:r>
              <a:rPr lang="zh-CN" altLang="en-US" sz="3200" b="1">
                <a:solidFill>
                  <a:srgbClr val="000000"/>
                </a:solidFill>
                <a:ea typeface="楷体_GB2312" pitchFamily="49" charset="-122"/>
              </a:rPr>
              <a:t>段表机制</a:t>
            </a:r>
          </a:p>
        </p:txBody>
      </p:sp>
      <p:sp>
        <p:nvSpPr>
          <p:cNvPr id="391172" name="Text Box 4"/>
          <p:cNvSpPr txBox="1">
            <a:spLocks noChangeArrowheads="1"/>
          </p:cNvSpPr>
          <p:nvPr/>
        </p:nvSpPr>
        <p:spPr bwMode="auto">
          <a:xfrm>
            <a:off x="457200" y="1752600"/>
            <a:ext cx="8305800" cy="129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5000"/>
              </a:spcBef>
              <a:spcAft>
                <a:spcPct val="0"/>
              </a:spcAft>
              <a:buClr>
                <a:srgbClr val="FF3300"/>
              </a:buClr>
              <a:buFont typeface="Wingdings" pitchFamily="2" charset="2"/>
              <a:buChar char="v"/>
            </a:pPr>
            <a:r>
              <a:rPr lang="zh-CN" altLang="en-US" b="1">
                <a:solidFill>
                  <a:srgbClr val="000000"/>
                </a:solidFill>
              </a:rPr>
              <a:t>请求分段式管理中，所需的最主要数据结构是</a:t>
            </a:r>
            <a:r>
              <a:rPr lang="zh-CN" altLang="en-US" b="1">
                <a:solidFill>
                  <a:srgbClr val="0000FF"/>
                </a:solidFill>
                <a:ea typeface="黑体" pitchFamily="2" charset="-122"/>
              </a:rPr>
              <a:t>段表</a:t>
            </a:r>
            <a:r>
              <a:rPr lang="zh-CN" altLang="en-US" b="1">
                <a:solidFill>
                  <a:srgbClr val="000000"/>
                </a:solidFill>
              </a:rPr>
              <a:t>。</a:t>
            </a:r>
          </a:p>
          <a:p>
            <a:pPr eaLnBrk="1" fontAlgn="base" hangingPunct="1">
              <a:spcBef>
                <a:spcPct val="15000"/>
              </a:spcBef>
              <a:spcAft>
                <a:spcPct val="0"/>
              </a:spcAft>
              <a:buClr>
                <a:srgbClr val="FF3300"/>
              </a:buClr>
              <a:buFont typeface="Wingdings" pitchFamily="2" charset="2"/>
              <a:buChar char="v"/>
            </a:pPr>
            <a:r>
              <a:rPr lang="zh-CN" altLang="en-US" b="1">
                <a:solidFill>
                  <a:srgbClr val="000000"/>
                </a:solidFill>
              </a:rPr>
              <a:t>由于应用程序的段，只有一部分装入内存，故需在段表</a:t>
            </a:r>
          </a:p>
          <a:p>
            <a:pPr eaLnBrk="1" fontAlgn="base" hangingPunct="1">
              <a:spcBef>
                <a:spcPct val="15000"/>
              </a:spcBef>
              <a:spcAft>
                <a:spcPct val="0"/>
              </a:spcAft>
              <a:buClr>
                <a:srgbClr val="FF3300"/>
              </a:buClr>
              <a:buFont typeface="Wingdings" pitchFamily="2" charset="2"/>
              <a:buNone/>
            </a:pPr>
            <a:r>
              <a:rPr lang="zh-CN" altLang="en-US" b="1">
                <a:solidFill>
                  <a:srgbClr val="000000"/>
                </a:solidFill>
              </a:rPr>
              <a:t>   中增加若干项，以供程序在调进、调出时参考。</a:t>
            </a:r>
          </a:p>
        </p:txBody>
      </p:sp>
      <p:graphicFrame>
        <p:nvGraphicFramePr>
          <p:cNvPr id="391173" name="Group 5"/>
          <p:cNvGraphicFramePr>
            <a:graphicFrameLocks noGrp="1"/>
          </p:cNvGraphicFramePr>
          <p:nvPr/>
        </p:nvGraphicFramePr>
        <p:xfrm>
          <a:off x="228600" y="3276600"/>
          <a:ext cx="8686800" cy="1143000"/>
        </p:xfrm>
        <a:graphic>
          <a:graphicData uri="http://schemas.openxmlformats.org/drawingml/2006/table">
            <a:tbl>
              <a:tblPr/>
              <a:tblGrid>
                <a:gridCol w="966788"/>
                <a:gridCol w="925512"/>
                <a:gridCol w="947738"/>
                <a:gridCol w="927100"/>
                <a:gridCol w="1058862"/>
                <a:gridCol w="965200"/>
                <a:gridCol w="954088"/>
                <a:gridCol w="912812"/>
                <a:gridCol w="1028700"/>
              </a:tblGrid>
              <a:tr h="1143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段名</a:t>
                      </a:r>
                    </a:p>
                  </a:txBody>
                  <a:tcPr marL="19050" marR="1905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段长</a:t>
                      </a:r>
                    </a:p>
                  </a:txBody>
                  <a:tcPr marL="19050" marR="190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段的基址</a:t>
                      </a:r>
                    </a:p>
                  </a:txBody>
                  <a:tcPr marL="19050" marR="190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存取方式</a:t>
                      </a:r>
                    </a:p>
                  </a:txBody>
                  <a:tcPr marL="19050" marR="190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访问字段</a:t>
                      </a:r>
                      <a:r>
                        <a:rPr kumimoji="1" lang="en-US" altLang="zh-CN" sz="2800" b="1" i="0" u="none" strike="noStrike" cap="none" normalizeH="0" baseline="0" smtClean="0">
                          <a:ln>
                            <a:noFill/>
                          </a:ln>
                          <a:solidFill>
                            <a:schemeClr val="tx1"/>
                          </a:solidFill>
                          <a:effectLst/>
                          <a:latin typeface="Tahoma" pitchFamily="34" charset="0"/>
                          <a:ea typeface="宋体" pitchFamily="2" charset="-122"/>
                        </a:rPr>
                        <a:t>A</a:t>
                      </a:r>
                    </a:p>
                  </a:txBody>
                  <a:tcPr marL="19050" marR="190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修改位</a:t>
                      </a:r>
                      <a:r>
                        <a:rPr kumimoji="1" lang="en-US" altLang="zh-CN" sz="2800" b="1" i="0" u="none" strike="noStrike" cap="none" normalizeH="0" baseline="0" smtClean="0">
                          <a:ln>
                            <a:noFill/>
                          </a:ln>
                          <a:solidFill>
                            <a:schemeClr val="tx1"/>
                          </a:solidFill>
                          <a:effectLst/>
                          <a:latin typeface="Tahoma" pitchFamily="34" charset="0"/>
                          <a:ea typeface="宋体" pitchFamily="2" charset="-122"/>
                        </a:rPr>
                        <a:t>M</a:t>
                      </a:r>
                    </a:p>
                  </a:txBody>
                  <a:tcPr marL="19050" marR="190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存在位</a:t>
                      </a:r>
                      <a:r>
                        <a:rPr kumimoji="1" lang="en-US" altLang="zh-CN" sz="2800" b="1" i="0" u="none" strike="noStrike" cap="none" normalizeH="0" baseline="0" smtClean="0">
                          <a:ln>
                            <a:noFill/>
                          </a:ln>
                          <a:solidFill>
                            <a:schemeClr val="tx1"/>
                          </a:solidFill>
                          <a:effectLst/>
                          <a:latin typeface="Tahoma" pitchFamily="34" charset="0"/>
                          <a:ea typeface="宋体" pitchFamily="2" charset="-122"/>
                        </a:rPr>
                        <a:t>P</a:t>
                      </a:r>
                    </a:p>
                  </a:txBody>
                  <a:tcPr marL="19050" marR="190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增补位</a:t>
                      </a:r>
                    </a:p>
                  </a:txBody>
                  <a:tcPr marL="19050" marR="190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1" i="0" u="none" strike="noStrike" cap="none" normalizeH="0" baseline="0" smtClean="0">
                          <a:ln>
                            <a:noFill/>
                          </a:ln>
                          <a:solidFill>
                            <a:schemeClr val="tx1"/>
                          </a:solidFill>
                          <a:effectLst/>
                          <a:latin typeface="Tahoma" pitchFamily="34" charset="0"/>
                          <a:ea typeface="宋体" pitchFamily="2" charset="-122"/>
                        </a:rPr>
                        <a:t>外存始址</a:t>
                      </a:r>
                    </a:p>
                  </a:txBody>
                  <a:tcPr marL="19050" marR="1905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91195" name="Text Box 27"/>
          <p:cNvSpPr txBox="1">
            <a:spLocks noChangeArrowheads="1"/>
          </p:cNvSpPr>
          <p:nvPr/>
        </p:nvSpPr>
        <p:spPr bwMode="auto">
          <a:xfrm>
            <a:off x="325438" y="4759325"/>
            <a:ext cx="8516937" cy="140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FF3300"/>
              </a:buClr>
              <a:buSzPct val="60000"/>
              <a:buFont typeface="Wingdings" pitchFamily="2" charset="2"/>
              <a:buNone/>
            </a:pPr>
            <a:r>
              <a:rPr lang="zh-CN" altLang="en-US" b="1">
                <a:solidFill>
                  <a:srgbClr val="333399"/>
                </a:solidFill>
                <a:ea typeface="黑体" pitchFamily="2" charset="-122"/>
              </a:rPr>
              <a:t>增加了以下诸项：</a:t>
            </a:r>
          </a:p>
          <a:p>
            <a:pPr eaLnBrk="1" fontAlgn="base" hangingPunct="1">
              <a:spcBef>
                <a:spcPct val="50000"/>
              </a:spcBef>
              <a:spcAft>
                <a:spcPct val="0"/>
              </a:spcAft>
              <a:buClr>
                <a:srgbClr val="FF3300"/>
              </a:buClr>
              <a:buSzPct val="60000"/>
              <a:buFont typeface="Wingdings" pitchFamily="2" charset="2"/>
              <a:buNone/>
            </a:pPr>
            <a:r>
              <a:rPr lang="zh-CN" altLang="en-US" b="1">
                <a:solidFill>
                  <a:srgbClr val="0000FF"/>
                </a:solidFill>
              </a:rPr>
              <a:t>存取方式</a:t>
            </a:r>
            <a:r>
              <a:rPr lang="zh-CN" altLang="en-US" b="1">
                <a:solidFill>
                  <a:srgbClr val="000000"/>
                </a:solidFill>
              </a:rPr>
              <a:t>：用于标识本分段的存取属性是执行、只读、读</a:t>
            </a:r>
            <a:r>
              <a:rPr lang="en-US" altLang="zh-CN" b="1">
                <a:solidFill>
                  <a:srgbClr val="000000"/>
                </a:solidFill>
              </a:rPr>
              <a:t>/</a:t>
            </a:r>
            <a:r>
              <a:rPr lang="zh-CN" altLang="en-US" b="1">
                <a:solidFill>
                  <a:srgbClr val="000000"/>
                </a:solidFill>
              </a:rPr>
              <a:t>写</a:t>
            </a:r>
          </a:p>
          <a:p>
            <a:pPr eaLnBrk="1" fontAlgn="base" hangingPunct="1">
              <a:spcBef>
                <a:spcPct val="10000"/>
              </a:spcBef>
              <a:spcAft>
                <a:spcPct val="0"/>
              </a:spcAft>
              <a:buClr>
                <a:srgbClr val="FF3300"/>
              </a:buClr>
              <a:buSzPct val="60000"/>
              <a:buFont typeface="Wingdings" pitchFamily="2" charset="2"/>
              <a:buNone/>
            </a:pPr>
            <a:r>
              <a:rPr lang="zh-CN" altLang="en-US" b="1">
                <a:solidFill>
                  <a:srgbClr val="0000FF"/>
                </a:solidFill>
              </a:rPr>
              <a:t>访问字段</a:t>
            </a:r>
            <a:r>
              <a:rPr lang="en-US" altLang="zh-CN" b="1">
                <a:solidFill>
                  <a:srgbClr val="0000FF"/>
                </a:solidFill>
              </a:rPr>
              <a:t>A</a:t>
            </a:r>
            <a:r>
              <a:rPr lang="zh-CN" altLang="en-US" b="1">
                <a:solidFill>
                  <a:srgbClr val="000000"/>
                </a:solidFill>
              </a:rPr>
              <a:t>：用于记录该分段被访问的频繁程度</a:t>
            </a:r>
          </a:p>
        </p:txBody>
      </p:sp>
    </p:spTree>
    <p:extLst>
      <p:ext uri="{BB962C8B-B14F-4D97-AF65-F5344CB8AC3E}">
        <p14:creationId xmlns:p14="http://schemas.microsoft.com/office/powerpoint/2010/main" val="42882573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91171"/>
                                        </p:tgtEl>
                                        <p:attrNameLst>
                                          <p:attrName>style.visibility</p:attrName>
                                        </p:attrNameLst>
                                      </p:cBhvr>
                                      <p:to>
                                        <p:strVal val="visible"/>
                                      </p:to>
                                    </p:set>
                                    <p:animEffect transition="in" filter="dissolve">
                                      <p:cBhvr>
                                        <p:cTn id="7" dur="500"/>
                                        <p:tgtEl>
                                          <p:spTgt spid="391171"/>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91172">
                                            <p:txEl>
                                              <p:pRg st="0" end="0"/>
                                            </p:txEl>
                                          </p:spTgt>
                                        </p:tgtEl>
                                        <p:attrNameLst>
                                          <p:attrName>style.visibility</p:attrName>
                                        </p:attrNameLst>
                                      </p:cBhvr>
                                      <p:to>
                                        <p:strVal val="visible"/>
                                      </p:to>
                                    </p:set>
                                    <p:animEffect transition="in" filter="wipe(up)">
                                      <p:cBhvr>
                                        <p:cTn id="11" dur="500"/>
                                        <p:tgtEl>
                                          <p:spTgt spid="391172">
                                            <p:txEl>
                                              <p:pRg st="0" end="0"/>
                                            </p:txEl>
                                          </p:spTgt>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91172">
                                            <p:txEl>
                                              <p:pRg st="1" end="1"/>
                                            </p:txEl>
                                          </p:spTgt>
                                        </p:tgtEl>
                                        <p:attrNameLst>
                                          <p:attrName>style.visibility</p:attrName>
                                        </p:attrNameLst>
                                      </p:cBhvr>
                                      <p:to>
                                        <p:strVal val="visible"/>
                                      </p:to>
                                    </p:set>
                                    <p:animEffect transition="in" filter="wipe(up)">
                                      <p:cBhvr>
                                        <p:cTn id="15" dur="500"/>
                                        <p:tgtEl>
                                          <p:spTgt spid="391172">
                                            <p:txEl>
                                              <p:pRg st="1" end="1"/>
                                            </p:txEl>
                                          </p:spTgt>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91172">
                                            <p:txEl>
                                              <p:pRg st="2" end="2"/>
                                            </p:txEl>
                                          </p:spTgt>
                                        </p:tgtEl>
                                        <p:attrNameLst>
                                          <p:attrName>style.visibility</p:attrName>
                                        </p:attrNameLst>
                                      </p:cBhvr>
                                      <p:to>
                                        <p:strVal val="visible"/>
                                      </p:to>
                                    </p:set>
                                    <p:animEffect transition="in" filter="wipe(up)">
                                      <p:cBhvr>
                                        <p:cTn id="19" dur="500"/>
                                        <p:tgtEl>
                                          <p:spTgt spid="391172">
                                            <p:txEl>
                                              <p:pRg st="2" end="2"/>
                                            </p:txEl>
                                          </p:spTgt>
                                        </p:tgtEl>
                                      </p:cBhvr>
                                    </p:animEffect>
                                  </p:childTnLst>
                                </p:cTn>
                              </p:par>
                            </p:childTnLst>
                          </p:cTn>
                        </p:par>
                        <p:par>
                          <p:cTn id="20" fill="hold" nodeType="afterGroup">
                            <p:stCondLst>
                              <p:cond delay="2000"/>
                            </p:stCondLst>
                            <p:childTnLst>
                              <p:par>
                                <p:cTn id="21" presetID="9" presetClass="entr" presetSubtype="0" fill="hold" nodeType="afterEffect">
                                  <p:stCondLst>
                                    <p:cond delay="0"/>
                                  </p:stCondLst>
                                  <p:childTnLst>
                                    <p:set>
                                      <p:cBhvr>
                                        <p:cTn id="22" dur="1" fill="hold">
                                          <p:stCondLst>
                                            <p:cond delay="0"/>
                                          </p:stCondLst>
                                        </p:cTn>
                                        <p:tgtEl>
                                          <p:spTgt spid="391173"/>
                                        </p:tgtEl>
                                        <p:attrNameLst>
                                          <p:attrName>style.visibility</p:attrName>
                                        </p:attrNameLst>
                                      </p:cBhvr>
                                      <p:to>
                                        <p:strVal val="visible"/>
                                      </p:to>
                                    </p:set>
                                    <p:animEffect transition="in" filter="dissolve">
                                      <p:cBhvr>
                                        <p:cTn id="23" dur="500"/>
                                        <p:tgtEl>
                                          <p:spTgt spid="391173"/>
                                        </p:tgtEl>
                                      </p:cBhvr>
                                    </p:animEffect>
                                  </p:childTnLst>
                                </p:cTn>
                              </p:par>
                            </p:childTnLst>
                          </p:cTn>
                        </p:par>
                        <p:par>
                          <p:cTn id="24" fill="hold" nodeType="afterGroup">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391195">
                                            <p:txEl>
                                              <p:pRg st="0" end="0"/>
                                            </p:txEl>
                                          </p:spTgt>
                                        </p:tgtEl>
                                        <p:attrNameLst>
                                          <p:attrName>style.visibility</p:attrName>
                                        </p:attrNameLst>
                                      </p:cBhvr>
                                      <p:to>
                                        <p:strVal val="visible"/>
                                      </p:to>
                                    </p:set>
                                    <p:animEffect transition="in" filter="wipe(up)">
                                      <p:cBhvr>
                                        <p:cTn id="27" dur="500"/>
                                        <p:tgtEl>
                                          <p:spTgt spid="391195">
                                            <p:txEl>
                                              <p:pRg st="0" end="0"/>
                                            </p:txEl>
                                          </p:spTgt>
                                        </p:tgtEl>
                                      </p:cBhvr>
                                    </p:animEffect>
                                  </p:childTnLst>
                                </p:cTn>
                              </p:par>
                            </p:childTnLst>
                          </p:cTn>
                        </p:par>
                        <p:par>
                          <p:cTn id="28" fill="hold" nodeType="afterGroup">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391195">
                                            <p:txEl>
                                              <p:pRg st="1" end="1"/>
                                            </p:txEl>
                                          </p:spTgt>
                                        </p:tgtEl>
                                        <p:attrNameLst>
                                          <p:attrName>style.visibility</p:attrName>
                                        </p:attrNameLst>
                                      </p:cBhvr>
                                      <p:to>
                                        <p:strVal val="visible"/>
                                      </p:to>
                                    </p:set>
                                    <p:animEffect transition="in" filter="wipe(up)">
                                      <p:cBhvr>
                                        <p:cTn id="31" dur="500"/>
                                        <p:tgtEl>
                                          <p:spTgt spid="391195">
                                            <p:txEl>
                                              <p:pRg st="1" end="1"/>
                                            </p:txEl>
                                          </p:spTgt>
                                        </p:tgtEl>
                                      </p:cBhvr>
                                    </p:animEffect>
                                  </p:childTnLst>
                                </p:cTn>
                              </p:par>
                            </p:childTnLst>
                          </p:cTn>
                        </p:par>
                        <p:par>
                          <p:cTn id="32" fill="hold" nodeType="afterGroup">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391195">
                                            <p:txEl>
                                              <p:pRg st="2" end="2"/>
                                            </p:txEl>
                                          </p:spTgt>
                                        </p:tgtEl>
                                        <p:attrNameLst>
                                          <p:attrName>style.visibility</p:attrName>
                                        </p:attrNameLst>
                                      </p:cBhvr>
                                      <p:to>
                                        <p:strVal val="visible"/>
                                      </p:to>
                                    </p:set>
                                    <p:animEffect transition="in" filter="wipe(up)">
                                      <p:cBhvr>
                                        <p:cTn id="35" dur="500"/>
                                        <p:tgtEl>
                                          <p:spTgt spid="3911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171" grpId="0" autoUpdateAnimBg="0"/>
      <p:bldP spid="391172" grpId="0" build="p" autoUpdateAnimBg="0"/>
      <p:bldP spid="391195"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pPr>
              <a:defRPr/>
            </a:pPr>
            <a:fld id="{8DE4A64F-E1EB-47CF-AAC2-1D30612871AE}" type="slidenum">
              <a:rPr lang="en-US" altLang="zh-CN"/>
              <a:pPr>
                <a:defRPr/>
              </a:pPr>
              <a:t>45</a:t>
            </a:fld>
            <a:endParaRPr lang="en-US" altLang="zh-CN"/>
          </a:p>
        </p:txBody>
      </p:sp>
      <p:sp>
        <p:nvSpPr>
          <p:cNvPr id="392194" name="Text Box 2"/>
          <p:cNvSpPr txBox="1">
            <a:spLocks noChangeArrowheads="1"/>
          </p:cNvSpPr>
          <p:nvPr/>
        </p:nvSpPr>
        <p:spPr bwMode="auto">
          <a:xfrm>
            <a:off x="412750" y="263525"/>
            <a:ext cx="8443913" cy="2027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10000"/>
              </a:spcBef>
              <a:spcAft>
                <a:spcPct val="0"/>
              </a:spcAft>
              <a:buClr>
                <a:srgbClr val="FF3300"/>
              </a:buClr>
              <a:buSzPct val="60000"/>
              <a:buFont typeface="Wingdings" pitchFamily="2" charset="2"/>
              <a:buNone/>
            </a:pPr>
            <a:r>
              <a:rPr lang="zh-CN" altLang="en-US" b="1">
                <a:solidFill>
                  <a:srgbClr val="0000FF"/>
                </a:solidFill>
              </a:rPr>
              <a:t>修改位</a:t>
            </a:r>
            <a:r>
              <a:rPr lang="en-US" altLang="zh-CN" b="1">
                <a:solidFill>
                  <a:srgbClr val="0000FF"/>
                </a:solidFill>
              </a:rPr>
              <a:t>M</a:t>
            </a:r>
            <a:r>
              <a:rPr lang="zh-CN" altLang="en-US" b="1">
                <a:solidFill>
                  <a:srgbClr val="000000"/>
                </a:solidFill>
              </a:rPr>
              <a:t>：用于表示该段进入内存后是否被修改，供分段</a:t>
            </a:r>
            <a:br>
              <a:rPr lang="zh-CN" altLang="en-US" b="1">
                <a:solidFill>
                  <a:srgbClr val="000000"/>
                </a:solidFill>
              </a:rPr>
            </a:br>
            <a:r>
              <a:rPr lang="zh-CN" altLang="en-US" b="1">
                <a:solidFill>
                  <a:srgbClr val="000000"/>
                </a:solidFill>
              </a:rPr>
              <a:t>                 置换时参考</a:t>
            </a:r>
          </a:p>
          <a:p>
            <a:pPr eaLnBrk="1" fontAlgn="base" hangingPunct="1">
              <a:spcBef>
                <a:spcPct val="10000"/>
              </a:spcBef>
              <a:spcAft>
                <a:spcPct val="0"/>
              </a:spcAft>
              <a:buClr>
                <a:srgbClr val="FF3300"/>
              </a:buClr>
              <a:buSzPct val="60000"/>
              <a:buFont typeface="Wingdings" pitchFamily="2" charset="2"/>
              <a:buNone/>
            </a:pPr>
            <a:r>
              <a:rPr lang="zh-CN" altLang="en-US" b="1">
                <a:solidFill>
                  <a:srgbClr val="0000FF"/>
                </a:solidFill>
              </a:rPr>
              <a:t>存在位</a:t>
            </a:r>
            <a:r>
              <a:rPr lang="en-US" altLang="zh-CN" b="1">
                <a:solidFill>
                  <a:srgbClr val="0000FF"/>
                </a:solidFill>
              </a:rPr>
              <a:t>P</a:t>
            </a:r>
            <a:r>
              <a:rPr lang="zh-CN" altLang="en-US" b="1">
                <a:solidFill>
                  <a:srgbClr val="000000"/>
                </a:solidFill>
              </a:rPr>
              <a:t>：指示本段是否已调入内存，供程序访问时参考</a:t>
            </a:r>
          </a:p>
          <a:p>
            <a:pPr eaLnBrk="1" fontAlgn="base" hangingPunct="1">
              <a:spcBef>
                <a:spcPct val="10000"/>
              </a:spcBef>
              <a:spcAft>
                <a:spcPct val="0"/>
              </a:spcAft>
              <a:buClr>
                <a:srgbClr val="FF3300"/>
              </a:buClr>
              <a:buSzPct val="60000"/>
              <a:buFont typeface="Wingdings" pitchFamily="2" charset="2"/>
              <a:buNone/>
            </a:pPr>
            <a:r>
              <a:rPr lang="zh-CN" altLang="en-US" b="1">
                <a:solidFill>
                  <a:srgbClr val="0000FF"/>
                </a:solidFill>
              </a:rPr>
              <a:t>增补位</a:t>
            </a:r>
            <a:r>
              <a:rPr lang="zh-CN" altLang="en-US" b="1">
                <a:solidFill>
                  <a:srgbClr val="000000"/>
                </a:solidFill>
              </a:rPr>
              <a:t>：用于表示该段进入内存后是否做过动态增长</a:t>
            </a:r>
          </a:p>
          <a:p>
            <a:pPr eaLnBrk="1" fontAlgn="base" hangingPunct="1">
              <a:spcBef>
                <a:spcPct val="10000"/>
              </a:spcBef>
              <a:spcAft>
                <a:spcPct val="0"/>
              </a:spcAft>
              <a:buClr>
                <a:srgbClr val="FF3300"/>
              </a:buClr>
              <a:buSzPct val="60000"/>
              <a:buFont typeface="Wingdings" pitchFamily="2" charset="2"/>
              <a:buNone/>
            </a:pPr>
            <a:r>
              <a:rPr lang="zh-CN" altLang="en-US" b="1">
                <a:solidFill>
                  <a:srgbClr val="0000FF"/>
                </a:solidFill>
              </a:rPr>
              <a:t>外存始址</a:t>
            </a:r>
            <a:r>
              <a:rPr lang="zh-CN" altLang="en-US" b="1">
                <a:solidFill>
                  <a:srgbClr val="000000"/>
                </a:solidFill>
              </a:rPr>
              <a:t>：指示本段在外存中的起始地址，即起始盘块号</a:t>
            </a:r>
          </a:p>
        </p:txBody>
      </p:sp>
      <p:sp>
        <p:nvSpPr>
          <p:cNvPr id="392195" name="Text Box 3"/>
          <p:cNvSpPr txBox="1">
            <a:spLocks noChangeArrowheads="1"/>
          </p:cNvSpPr>
          <p:nvPr/>
        </p:nvSpPr>
        <p:spPr bwMode="auto">
          <a:xfrm>
            <a:off x="514350" y="2514600"/>
            <a:ext cx="53482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FF3300"/>
              </a:buClr>
              <a:buSzPct val="60000"/>
              <a:buFont typeface="Wingdings" pitchFamily="2" charset="2"/>
              <a:buNone/>
            </a:pPr>
            <a:r>
              <a:rPr lang="en-US" altLang="zh-CN" sz="3200" b="1">
                <a:solidFill>
                  <a:srgbClr val="000000"/>
                </a:solidFill>
              </a:rPr>
              <a:t>2.  </a:t>
            </a:r>
            <a:r>
              <a:rPr lang="zh-CN" altLang="en-US" sz="3200" b="1">
                <a:solidFill>
                  <a:srgbClr val="000000"/>
                </a:solidFill>
                <a:ea typeface="楷体_GB2312" pitchFamily="49" charset="-122"/>
              </a:rPr>
              <a:t>缺段中断机构</a:t>
            </a:r>
          </a:p>
        </p:txBody>
      </p:sp>
      <p:sp>
        <p:nvSpPr>
          <p:cNvPr id="392196" name="Text Box 4"/>
          <p:cNvSpPr txBox="1">
            <a:spLocks noChangeArrowheads="1"/>
          </p:cNvSpPr>
          <p:nvPr/>
        </p:nvSpPr>
        <p:spPr bwMode="auto">
          <a:xfrm>
            <a:off x="663575" y="3127375"/>
            <a:ext cx="8016875" cy="235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just" eaLnBrk="1" fontAlgn="base" hangingPunct="1">
              <a:spcBef>
                <a:spcPct val="10000"/>
              </a:spcBef>
              <a:spcAft>
                <a:spcPct val="0"/>
              </a:spcAft>
              <a:buClr>
                <a:srgbClr val="FF3300"/>
              </a:buClr>
              <a:buSzPct val="60000"/>
              <a:buFont typeface="Wingdings" pitchFamily="2" charset="2"/>
              <a:buChar char="n"/>
            </a:pPr>
            <a:r>
              <a:rPr lang="en-US" altLang="zh-CN" b="1">
                <a:solidFill>
                  <a:srgbClr val="000000"/>
                </a:solidFill>
              </a:rPr>
              <a:t> </a:t>
            </a:r>
            <a:r>
              <a:rPr lang="zh-CN" altLang="en-US" b="1">
                <a:solidFill>
                  <a:srgbClr val="000000"/>
                </a:solidFill>
              </a:rPr>
              <a:t>在请求分段系统中，每当发现运行进程所要访问的段不</a:t>
            </a:r>
            <a:br>
              <a:rPr lang="zh-CN" altLang="en-US" b="1">
                <a:solidFill>
                  <a:srgbClr val="000000"/>
                </a:solidFill>
              </a:rPr>
            </a:br>
            <a:r>
              <a:rPr lang="zh-CN" altLang="en-US" b="1">
                <a:solidFill>
                  <a:srgbClr val="000000"/>
                </a:solidFill>
              </a:rPr>
              <a:t>   在内存时，便由缺段中断机构产生一缺段中断信号，进</a:t>
            </a:r>
            <a:br>
              <a:rPr lang="zh-CN" altLang="en-US" b="1">
                <a:solidFill>
                  <a:srgbClr val="000000"/>
                </a:solidFill>
              </a:rPr>
            </a:br>
            <a:r>
              <a:rPr lang="zh-CN" altLang="en-US" b="1">
                <a:solidFill>
                  <a:srgbClr val="000000"/>
                </a:solidFill>
              </a:rPr>
              <a:t>   入</a:t>
            </a:r>
            <a:r>
              <a:rPr lang="en-US" altLang="zh-CN" b="1">
                <a:solidFill>
                  <a:srgbClr val="000000"/>
                </a:solidFill>
              </a:rPr>
              <a:t>OS</a:t>
            </a:r>
            <a:r>
              <a:rPr lang="zh-CN" altLang="en-US" b="1">
                <a:solidFill>
                  <a:srgbClr val="000000"/>
                </a:solidFill>
              </a:rPr>
              <a:t>后由缺段中断处理程序将所需的段调入内存。</a:t>
            </a:r>
          </a:p>
          <a:p>
            <a:pPr algn="just" eaLnBrk="1" fontAlgn="base" hangingPunct="1">
              <a:spcBef>
                <a:spcPct val="10000"/>
              </a:spcBef>
              <a:spcAft>
                <a:spcPct val="0"/>
              </a:spcAft>
              <a:buClr>
                <a:srgbClr val="FF3300"/>
              </a:buClr>
              <a:buSzPct val="60000"/>
              <a:buFont typeface="Wingdings" pitchFamily="2" charset="2"/>
              <a:buChar char="n"/>
            </a:pPr>
            <a:r>
              <a:rPr lang="zh-CN" altLang="en-US" b="1">
                <a:solidFill>
                  <a:srgbClr val="000000"/>
                </a:solidFill>
              </a:rPr>
              <a:t> 同样需要在一条指令的执行期间，产生和处理中断（一</a:t>
            </a:r>
            <a:br>
              <a:rPr lang="zh-CN" altLang="en-US" b="1">
                <a:solidFill>
                  <a:srgbClr val="000000"/>
                </a:solidFill>
              </a:rPr>
            </a:br>
            <a:r>
              <a:rPr lang="zh-CN" altLang="en-US" b="1">
                <a:solidFill>
                  <a:srgbClr val="000000"/>
                </a:solidFill>
              </a:rPr>
              <a:t>   条指令执行期间可能产生多次缺段中断）</a:t>
            </a:r>
          </a:p>
          <a:p>
            <a:pPr algn="just" eaLnBrk="1" fontAlgn="base" hangingPunct="1">
              <a:spcBef>
                <a:spcPct val="10000"/>
              </a:spcBef>
              <a:spcAft>
                <a:spcPct val="0"/>
              </a:spcAft>
              <a:buClr>
                <a:srgbClr val="FF3300"/>
              </a:buClr>
              <a:buSzPct val="60000"/>
              <a:buFont typeface="Wingdings" pitchFamily="2" charset="2"/>
              <a:buChar char="n"/>
            </a:pPr>
            <a:r>
              <a:rPr lang="zh-CN" altLang="en-US" b="1">
                <a:solidFill>
                  <a:srgbClr val="000000"/>
                </a:solidFill>
              </a:rPr>
              <a:t> 缺段中断的处理比缺页中断复杂（段不是定长）</a:t>
            </a:r>
          </a:p>
        </p:txBody>
      </p:sp>
      <p:sp>
        <p:nvSpPr>
          <p:cNvPr id="392197" name="Text Box 5"/>
          <p:cNvSpPr txBox="1">
            <a:spLocks noChangeArrowheads="1"/>
          </p:cNvSpPr>
          <p:nvPr/>
        </p:nvSpPr>
        <p:spPr bwMode="auto">
          <a:xfrm>
            <a:off x="788988" y="5773738"/>
            <a:ext cx="5637212" cy="466725"/>
          </a:xfrm>
          <a:prstGeom prst="rect">
            <a:avLst/>
          </a:prstGeom>
          <a:solidFill>
            <a:srgbClr val="00FF99"/>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b="1" dirty="0">
                <a:solidFill>
                  <a:srgbClr val="000000"/>
                </a:solidFill>
              </a:rPr>
              <a:t>缺段中断的处理过程如</a:t>
            </a:r>
            <a:r>
              <a:rPr lang="zh-CN" altLang="en-US" b="1" dirty="0" smtClean="0">
                <a:solidFill>
                  <a:srgbClr val="000000"/>
                </a:solidFill>
              </a:rPr>
              <a:t>图</a:t>
            </a:r>
            <a:r>
              <a:rPr lang="en-US" altLang="zh-CN" b="1" dirty="0" smtClean="0">
                <a:solidFill>
                  <a:srgbClr val="000000"/>
                </a:solidFill>
              </a:rPr>
              <a:t>5-12</a:t>
            </a:r>
            <a:r>
              <a:rPr lang="zh-CN" altLang="en-US" b="1" dirty="0">
                <a:solidFill>
                  <a:srgbClr val="000000"/>
                </a:solidFill>
              </a:rPr>
              <a:t>所示。</a:t>
            </a:r>
          </a:p>
        </p:txBody>
      </p:sp>
    </p:spTree>
    <p:extLst>
      <p:ext uri="{BB962C8B-B14F-4D97-AF65-F5344CB8AC3E}">
        <p14:creationId xmlns:p14="http://schemas.microsoft.com/office/powerpoint/2010/main" val="2368681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92194">
                                            <p:txEl>
                                              <p:pRg st="0" end="0"/>
                                            </p:txEl>
                                          </p:spTgt>
                                        </p:tgtEl>
                                        <p:attrNameLst>
                                          <p:attrName>style.visibility</p:attrName>
                                        </p:attrNameLst>
                                      </p:cBhvr>
                                      <p:to>
                                        <p:strVal val="visible"/>
                                      </p:to>
                                    </p:set>
                                    <p:animEffect transition="in" filter="wipe(up)">
                                      <p:cBhvr>
                                        <p:cTn id="7" dur="500"/>
                                        <p:tgtEl>
                                          <p:spTgt spid="392194">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92194">
                                            <p:txEl>
                                              <p:pRg st="1" end="1"/>
                                            </p:txEl>
                                          </p:spTgt>
                                        </p:tgtEl>
                                        <p:attrNameLst>
                                          <p:attrName>style.visibility</p:attrName>
                                        </p:attrNameLst>
                                      </p:cBhvr>
                                      <p:to>
                                        <p:strVal val="visible"/>
                                      </p:to>
                                    </p:set>
                                    <p:animEffect transition="in" filter="wipe(up)">
                                      <p:cBhvr>
                                        <p:cTn id="11" dur="500"/>
                                        <p:tgtEl>
                                          <p:spTgt spid="392194">
                                            <p:txEl>
                                              <p:pRg st="1" end="1"/>
                                            </p:txEl>
                                          </p:spTgt>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92194">
                                            <p:txEl>
                                              <p:pRg st="2" end="2"/>
                                            </p:txEl>
                                          </p:spTgt>
                                        </p:tgtEl>
                                        <p:attrNameLst>
                                          <p:attrName>style.visibility</p:attrName>
                                        </p:attrNameLst>
                                      </p:cBhvr>
                                      <p:to>
                                        <p:strVal val="visible"/>
                                      </p:to>
                                    </p:set>
                                    <p:animEffect transition="in" filter="wipe(up)">
                                      <p:cBhvr>
                                        <p:cTn id="15" dur="500"/>
                                        <p:tgtEl>
                                          <p:spTgt spid="392194">
                                            <p:txEl>
                                              <p:pRg st="2" end="2"/>
                                            </p:txEl>
                                          </p:spTgt>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92194">
                                            <p:txEl>
                                              <p:pRg st="3" end="3"/>
                                            </p:txEl>
                                          </p:spTgt>
                                        </p:tgtEl>
                                        <p:attrNameLst>
                                          <p:attrName>style.visibility</p:attrName>
                                        </p:attrNameLst>
                                      </p:cBhvr>
                                      <p:to>
                                        <p:strVal val="visible"/>
                                      </p:to>
                                    </p:set>
                                    <p:animEffect transition="in" filter="wipe(up)">
                                      <p:cBhvr>
                                        <p:cTn id="19" dur="500"/>
                                        <p:tgtEl>
                                          <p:spTgt spid="392194">
                                            <p:txEl>
                                              <p:pRg st="3" end="3"/>
                                            </p:txEl>
                                          </p:spTgt>
                                        </p:tgtEl>
                                      </p:cBhvr>
                                    </p:animEffect>
                                  </p:childTnLst>
                                </p:cTn>
                              </p:par>
                            </p:childTnLst>
                          </p:cTn>
                        </p:par>
                        <p:par>
                          <p:cTn id="20" fill="hold" nodeType="afterGroup">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392195"/>
                                        </p:tgtEl>
                                        <p:attrNameLst>
                                          <p:attrName>style.visibility</p:attrName>
                                        </p:attrNameLst>
                                      </p:cBhvr>
                                      <p:to>
                                        <p:strVal val="visible"/>
                                      </p:to>
                                    </p:set>
                                    <p:animEffect transition="in" filter="dissolve">
                                      <p:cBhvr>
                                        <p:cTn id="23" dur="500"/>
                                        <p:tgtEl>
                                          <p:spTgt spid="392195"/>
                                        </p:tgtEl>
                                      </p:cBhvr>
                                    </p:animEffect>
                                  </p:childTnLst>
                                </p:cTn>
                              </p:par>
                            </p:childTnLst>
                          </p:cTn>
                        </p:par>
                        <p:par>
                          <p:cTn id="24" fill="hold" nodeType="afterGroup">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392196">
                                            <p:txEl>
                                              <p:pRg st="0" end="0"/>
                                            </p:txEl>
                                          </p:spTgt>
                                        </p:tgtEl>
                                        <p:attrNameLst>
                                          <p:attrName>style.visibility</p:attrName>
                                        </p:attrNameLst>
                                      </p:cBhvr>
                                      <p:to>
                                        <p:strVal val="visible"/>
                                      </p:to>
                                    </p:set>
                                    <p:animEffect transition="in" filter="wipe(up)">
                                      <p:cBhvr>
                                        <p:cTn id="27" dur="500"/>
                                        <p:tgtEl>
                                          <p:spTgt spid="392196">
                                            <p:txEl>
                                              <p:pRg st="0" end="0"/>
                                            </p:txEl>
                                          </p:spTgt>
                                        </p:tgtEl>
                                      </p:cBhvr>
                                    </p:animEffect>
                                  </p:childTnLst>
                                </p:cTn>
                              </p:par>
                            </p:childTnLst>
                          </p:cTn>
                        </p:par>
                        <p:par>
                          <p:cTn id="28" fill="hold" nodeType="afterGroup">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392196">
                                            <p:txEl>
                                              <p:pRg st="1" end="1"/>
                                            </p:txEl>
                                          </p:spTgt>
                                        </p:tgtEl>
                                        <p:attrNameLst>
                                          <p:attrName>style.visibility</p:attrName>
                                        </p:attrNameLst>
                                      </p:cBhvr>
                                      <p:to>
                                        <p:strVal val="visible"/>
                                      </p:to>
                                    </p:set>
                                    <p:animEffect transition="in" filter="wipe(up)">
                                      <p:cBhvr>
                                        <p:cTn id="31" dur="500"/>
                                        <p:tgtEl>
                                          <p:spTgt spid="392196">
                                            <p:txEl>
                                              <p:pRg st="1" end="1"/>
                                            </p:txEl>
                                          </p:spTgt>
                                        </p:tgtEl>
                                      </p:cBhvr>
                                    </p:animEffect>
                                  </p:childTnLst>
                                </p:cTn>
                              </p:par>
                            </p:childTnLst>
                          </p:cTn>
                        </p:par>
                        <p:par>
                          <p:cTn id="32" fill="hold" nodeType="afterGroup">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392196">
                                            <p:txEl>
                                              <p:pRg st="2" end="2"/>
                                            </p:txEl>
                                          </p:spTgt>
                                        </p:tgtEl>
                                        <p:attrNameLst>
                                          <p:attrName>style.visibility</p:attrName>
                                        </p:attrNameLst>
                                      </p:cBhvr>
                                      <p:to>
                                        <p:strVal val="visible"/>
                                      </p:to>
                                    </p:set>
                                    <p:animEffect transition="in" filter="wipe(up)">
                                      <p:cBhvr>
                                        <p:cTn id="35" dur="500"/>
                                        <p:tgtEl>
                                          <p:spTgt spid="392196">
                                            <p:txEl>
                                              <p:pRg st="2" end="2"/>
                                            </p:txEl>
                                          </p:spTgt>
                                        </p:tgtEl>
                                      </p:cBhvr>
                                    </p:animEffect>
                                  </p:childTnLst>
                                </p:cTn>
                              </p:par>
                            </p:childTnLst>
                          </p:cTn>
                        </p:par>
                        <p:par>
                          <p:cTn id="36" fill="hold" nodeType="afterGroup">
                            <p:stCondLst>
                              <p:cond delay="4000"/>
                            </p:stCondLst>
                            <p:childTnLst>
                              <p:par>
                                <p:cTn id="37" presetID="2" presetClass="entr" presetSubtype="8" fill="hold" grpId="0" nodeType="afterEffect">
                                  <p:stCondLst>
                                    <p:cond delay="0"/>
                                  </p:stCondLst>
                                  <p:childTnLst>
                                    <p:set>
                                      <p:cBhvr>
                                        <p:cTn id="38" dur="1" fill="hold">
                                          <p:stCondLst>
                                            <p:cond delay="0"/>
                                          </p:stCondLst>
                                        </p:cTn>
                                        <p:tgtEl>
                                          <p:spTgt spid="392197"/>
                                        </p:tgtEl>
                                        <p:attrNameLst>
                                          <p:attrName>style.visibility</p:attrName>
                                        </p:attrNameLst>
                                      </p:cBhvr>
                                      <p:to>
                                        <p:strVal val="visible"/>
                                      </p:to>
                                    </p:set>
                                    <p:anim calcmode="lin" valueType="num">
                                      <p:cBhvr additive="base">
                                        <p:cTn id="39" dur="500" fill="hold"/>
                                        <p:tgtEl>
                                          <p:spTgt spid="392197"/>
                                        </p:tgtEl>
                                        <p:attrNameLst>
                                          <p:attrName>ppt_x</p:attrName>
                                        </p:attrNameLst>
                                      </p:cBhvr>
                                      <p:tavLst>
                                        <p:tav tm="0">
                                          <p:val>
                                            <p:strVal val="0-#ppt_w/2"/>
                                          </p:val>
                                        </p:tav>
                                        <p:tav tm="100000">
                                          <p:val>
                                            <p:strVal val="#ppt_x"/>
                                          </p:val>
                                        </p:tav>
                                      </p:tavLst>
                                    </p:anim>
                                    <p:anim calcmode="lin" valueType="num">
                                      <p:cBhvr additive="base">
                                        <p:cTn id="40" dur="500" fill="hold"/>
                                        <p:tgtEl>
                                          <p:spTgt spid="39219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194" grpId="0" build="p" autoUpdateAnimBg="0"/>
      <p:bldP spid="392195" grpId="0" autoUpdateAnimBg="0"/>
      <p:bldP spid="392196" grpId="0" build="p" autoUpdateAnimBg="0"/>
      <p:bldP spid="392197" grpId="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灯片编号占位符 3"/>
          <p:cNvSpPr>
            <a:spLocks noGrp="1"/>
          </p:cNvSpPr>
          <p:nvPr>
            <p:ph type="sldNum" sz="quarter" idx="12"/>
          </p:nvPr>
        </p:nvSpPr>
        <p:spPr/>
        <p:txBody>
          <a:bodyPr/>
          <a:lstStyle/>
          <a:p>
            <a:pPr>
              <a:defRPr/>
            </a:pPr>
            <a:fld id="{B4F04DB6-780A-4EF9-A486-62382ABD69EA}" type="slidenum">
              <a:rPr lang="en-US" altLang="zh-CN"/>
              <a:pPr>
                <a:defRPr/>
              </a:pPr>
              <a:t>46</a:t>
            </a:fld>
            <a:endParaRPr lang="en-US" altLang="zh-CN"/>
          </a:p>
        </p:txBody>
      </p:sp>
      <p:grpSp>
        <p:nvGrpSpPr>
          <p:cNvPr id="393218" name="Group 2"/>
          <p:cNvGrpSpPr>
            <a:grpSpLocks/>
          </p:cNvGrpSpPr>
          <p:nvPr/>
        </p:nvGrpSpPr>
        <p:grpSpPr bwMode="auto">
          <a:xfrm>
            <a:off x="685800" y="488950"/>
            <a:ext cx="8088313" cy="5545138"/>
            <a:chOff x="432" y="308"/>
            <a:chExt cx="5095" cy="3493"/>
          </a:xfrm>
        </p:grpSpPr>
        <p:sp>
          <p:nvSpPr>
            <p:cNvPr id="290820" name="AutoShape 3"/>
            <p:cNvSpPr>
              <a:spLocks noChangeArrowheads="1"/>
            </p:cNvSpPr>
            <p:nvPr/>
          </p:nvSpPr>
          <p:spPr bwMode="auto">
            <a:xfrm>
              <a:off x="828" y="308"/>
              <a:ext cx="1232" cy="260"/>
            </a:xfrm>
            <a:prstGeom prst="flowChartAlternateProcess">
              <a:avLst/>
            </a:prstGeom>
            <a:solidFill>
              <a:schemeClr val="accent6">
                <a:lumMod val="60000"/>
                <a:lumOff val="40000"/>
              </a:schemeClr>
            </a:solidFill>
            <a:ln w="9525">
              <a:solidFill>
                <a:schemeClr val="tx1"/>
              </a:solidFill>
              <a:miter lim="800000"/>
              <a:headEnd/>
              <a:tailEnd/>
            </a:ln>
            <a:effectLst>
              <a:outerShdw dist="45791" dir="2021404" algn="ctr" rotWithShape="0">
                <a:schemeClr val="bg2"/>
              </a:outerShdw>
            </a:effectLst>
          </p:spPr>
          <p:txBody>
            <a:bodyPr wrap="none" anchor="ctr"/>
            <a:lstStyle/>
            <a:p>
              <a:pPr algn="ctr" fontAlgn="base">
                <a:spcBef>
                  <a:spcPct val="20000"/>
                </a:spcBef>
                <a:spcAft>
                  <a:spcPct val="0"/>
                </a:spcAft>
                <a:buClr>
                  <a:srgbClr val="FF3300"/>
                </a:buClr>
                <a:buSzPct val="60000"/>
                <a:buFont typeface="Wingdings" pitchFamily="2" charset="2"/>
                <a:buNone/>
              </a:pPr>
              <a:r>
                <a:rPr kumimoji="1" lang="zh-CN" altLang="en-US" sz="2000" b="1" dirty="0">
                  <a:solidFill>
                    <a:srgbClr val="000000"/>
                  </a:solidFill>
                </a:rPr>
                <a:t>虚段</a:t>
              </a:r>
              <a:r>
                <a:rPr kumimoji="1" lang="en-US" altLang="zh-CN" sz="2000" b="1" dirty="0">
                  <a:solidFill>
                    <a:srgbClr val="000000"/>
                  </a:solidFill>
                </a:rPr>
                <a:t>S</a:t>
              </a:r>
              <a:r>
                <a:rPr kumimoji="1" lang="zh-CN" altLang="en-US" sz="2000" b="1" dirty="0">
                  <a:solidFill>
                    <a:srgbClr val="000000"/>
                  </a:solidFill>
                </a:rPr>
                <a:t>不在内存</a:t>
              </a:r>
            </a:p>
          </p:txBody>
        </p:sp>
        <p:sp>
          <p:nvSpPr>
            <p:cNvPr id="290821" name="AutoShape 4"/>
            <p:cNvSpPr>
              <a:spLocks noChangeArrowheads="1"/>
            </p:cNvSpPr>
            <p:nvPr/>
          </p:nvSpPr>
          <p:spPr bwMode="auto">
            <a:xfrm>
              <a:off x="567" y="750"/>
              <a:ext cx="1705" cy="276"/>
            </a:xfrm>
            <a:prstGeom prst="flowChartProcess">
              <a:avLst/>
            </a:prstGeom>
            <a:solidFill>
              <a:schemeClr val="accent6">
                <a:lumMod val="60000"/>
                <a:lumOff val="40000"/>
              </a:schemeClr>
            </a:solidFill>
            <a:ln w="9525">
              <a:solidFill>
                <a:schemeClr val="tx1"/>
              </a:solidFill>
              <a:miter lim="800000"/>
              <a:headEnd/>
              <a:tailEnd/>
            </a:ln>
            <a:effectLst>
              <a:outerShdw dist="45791" dir="2021404" algn="ctr" rotWithShape="0">
                <a:schemeClr val="bg2"/>
              </a:outerShdw>
            </a:effectLst>
          </p:spPr>
          <p:txBody>
            <a:bodyPr wrap="none" anchor="ctr"/>
            <a:lstStyle/>
            <a:p>
              <a:pPr algn="ctr" fontAlgn="base">
                <a:spcBef>
                  <a:spcPct val="20000"/>
                </a:spcBef>
                <a:spcAft>
                  <a:spcPct val="0"/>
                </a:spcAft>
                <a:buClr>
                  <a:srgbClr val="FF3300"/>
                </a:buClr>
                <a:buSzPct val="60000"/>
                <a:buFont typeface="Wingdings" pitchFamily="2" charset="2"/>
                <a:buNone/>
              </a:pPr>
              <a:r>
                <a:rPr kumimoji="1" lang="zh-CN" altLang="en-US" sz="2000" b="1">
                  <a:solidFill>
                    <a:srgbClr val="000000"/>
                  </a:solidFill>
                </a:rPr>
                <a:t>阻塞请求进程</a:t>
              </a:r>
            </a:p>
          </p:txBody>
        </p:sp>
        <p:sp>
          <p:nvSpPr>
            <p:cNvPr id="290822" name="AutoShape 5"/>
            <p:cNvSpPr>
              <a:spLocks noChangeArrowheads="1"/>
            </p:cNvSpPr>
            <p:nvPr/>
          </p:nvSpPr>
          <p:spPr bwMode="auto">
            <a:xfrm>
              <a:off x="598" y="1178"/>
              <a:ext cx="1641" cy="576"/>
            </a:xfrm>
            <a:prstGeom prst="flowChartDecision">
              <a:avLst/>
            </a:prstGeom>
            <a:solidFill>
              <a:schemeClr val="accent6">
                <a:lumMod val="60000"/>
                <a:lumOff val="40000"/>
              </a:schemeClr>
            </a:solidFill>
            <a:ln w="9525">
              <a:solidFill>
                <a:schemeClr val="tx1"/>
              </a:solidFill>
              <a:miter lim="800000"/>
              <a:headEnd/>
              <a:tailEnd/>
            </a:ln>
            <a:effectLst>
              <a:outerShdw dist="45791" dir="2021404" algn="ctr" rotWithShape="0">
                <a:schemeClr val="bg2"/>
              </a:outerShdw>
            </a:effec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90823" name="Text Box 6"/>
            <p:cNvSpPr txBox="1">
              <a:spLocks noChangeArrowheads="1"/>
            </p:cNvSpPr>
            <p:nvPr/>
          </p:nvSpPr>
          <p:spPr bwMode="auto">
            <a:xfrm>
              <a:off x="962" y="1286"/>
              <a:ext cx="987"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0800" rIns="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1800" b="1" dirty="0">
                  <a:solidFill>
                    <a:srgbClr val="000000"/>
                  </a:solidFill>
                </a:rPr>
                <a:t>内存中有合适的空闲区吗？</a:t>
              </a:r>
            </a:p>
          </p:txBody>
        </p:sp>
        <p:sp>
          <p:nvSpPr>
            <p:cNvPr id="290824" name="AutoShape 7"/>
            <p:cNvSpPr>
              <a:spLocks noChangeArrowheads="1"/>
            </p:cNvSpPr>
            <p:nvPr/>
          </p:nvSpPr>
          <p:spPr bwMode="auto">
            <a:xfrm>
              <a:off x="836" y="1909"/>
              <a:ext cx="1302" cy="245"/>
            </a:xfrm>
            <a:prstGeom prst="flowChartProcess">
              <a:avLst/>
            </a:prstGeom>
            <a:solidFill>
              <a:schemeClr val="accent6">
                <a:lumMod val="60000"/>
                <a:lumOff val="40000"/>
              </a:schemeClr>
            </a:solidFill>
            <a:ln w="9525">
              <a:solidFill>
                <a:schemeClr val="tx1"/>
              </a:solidFill>
              <a:miter lim="800000"/>
              <a:headEnd/>
              <a:tailEnd/>
            </a:ln>
            <a:effectLst>
              <a:outerShdw dist="56796" dir="1593903" algn="ctr" rotWithShape="0">
                <a:schemeClr val="bg2"/>
              </a:outerShdw>
            </a:effectLst>
          </p:spPr>
          <p:txBody>
            <a:bodyPr wrap="none" anchor="ctr"/>
            <a:lstStyle/>
            <a:p>
              <a:pPr algn="ctr" fontAlgn="base">
                <a:spcBef>
                  <a:spcPct val="20000"/>
                </a:spcBef>
                <a:spcAft>
                  <a:spcPct val="0"/>
                </a:spcAft>
                <a:buClr>
                  <a:srgbClr val="FF3300"/>
                </a:buClr>
                <a:buSzPct val="60000"/>
                <a:buFont typeface="Wingdings" pitchFamily="2" charset="2"/>
                <a:buNone/>
              </a:pPr>
              <a:r>
                <a:rPr kumimoji="1" lang="zh-CN" altLang="en-US" sz="2000" b="1" dirty="0">
                  <a:solidFill>
                    <a:srgbClr val="000000"/>
                  </a:solidFill>
                </a:rPr>
                <a:t>从外存读入段</a:t>
              </a:r>
              <a:r>
                <a:rPr kumimoji="1" lang="en-US" altLang="zh-CN" sz="2000" b="1" dirty="0">
                  <a:solidFill>
                    <a:srgbClr val="000000"/>
                  </a:solidFill>
                </a:rPr>
                <a:t>S</a:t>
              </a:r>
            </a:p>
          </p:txBody>
        </p:sp>
        <p:sp>
          <p:nvSpPr>
            <p:cNvPr id="290825" name="AutoShape 8"/>
            <p:cNvSpPr>
              <a:spLocks noChangeArrowheads="1"/>
            </p:cNvSpPr>
            <p:nvPr/>
          </p:nvSpPr>
          <p:spPr bwMode="auto">
            <a:xfrm>
              <a:off x="432" y="2327"/>
              <a:ext cx="1988" cy="269"/>
            </a:xfrm>
            <a:prstGeom prst="flowChartProcess">
              <a:avLst/>
            </a:prstGeom>
            <a:solidFill>
              <a:schemeClr val="accent6">
                <a:lumMod val="60000"/>
                <a:lumOff val="40000"/>
              </a:schemeClr>
            </a:solidFill>
            <a:ln w="9525">
              <a:solidFill>
                <a:schemeClr val="tx1"/>
              </a:solidFill>
              <a:miter lim="800000"/>
              <a:headEnd/>
              <a:tailEnd/>
            </a:ln>
            <a:effectLst>
              <a:outerShdw dist="45791" dir="2021404" algn="ctr" rotWithShape="0">
                <a:schemeClr val="bg2"/>
              </a:outerShdw>
            </a:effectLst>
          </p:spPr>
          <p:txBody>
            <a:bodyPr wrap="none" anchor="ctr"/>
            <a:lstStyle/>
            <a:p>
              <a:pPr algn="ctr" fontAlgn="base">
                <a:spcBef>
                  <a:spcPct val="20000"/>
                </a:spcBef>
                <a:spcAft>
                  <a:spcPct val="0"/>
                </a:spcAft>
                <a:buClr>
                  <a:srgbClr val="FF3300"/>
                </a:buClr>
                <a:buSzPct val="60000"/>
                <a:buFont typeface="Wingdings" pitchFamily="2" charset="2"/>
                <a:buNone/>
              </a:pPr>
              <a:r>
                <a:rPr kumimoji="1" lang="zh-CN" altLang="en-US" sz="2000" b="1" dirty="0">
                  <a:solidFill>
                    <a:srgbClr val="000000"/>
                  </a:solidFill>
                </a:rPr>
                <a:t>修改段表及内存空闲区链</a:t>
              </a:r>
            </a:p>
          </p:txBody>
        </p:sp>
        <p:sp>
          <p:nvSpPr>
            <p:cNvPr id="290826" name="AutoShape 9"/>
            <p:cNvSpPr>
              <a:spLocks noChangeArrowheads="1"/>
            </p:cNvSpPr>
            <p:nvPr/>
          </p:nvSpPr>
          <p:spPr bwMode="auto">
            <a:xfrm>
              <a:off x="598" y="2770"/>
              <a:ext cx="1633" cy="236"/>
            </a:xfrm>
            <a:prstGeom prst="flowChartProcess">
              <a:avLst/>
            </a:prstGeom>
            <a:solidFill>
              <a:schemeClr val="accent6">
                <a:lumMod val="60000"/>
                <a:lumOff val="40000"/>
              </a:schemeClr>
            </a:solidFill>
            <a:ln w="9525">
              <a:solidFill>
                <a:schemeClr val="tx1"/>
              </a:solidFill>
              <a:miter lim="800000"/>
              <a:headEnd/>
              <a:tailEnd/>
            </a:ln>
            <a:effectLst>
              <a:outerShdw dist="45791" dir="2021404" algn="ctr" rotWithShape="0">
                <a:schemeClr val="bg2"/>
              </a:outerShdw>
            </a:effectLst>
          </p:spPr>
          <p:txBody>
            <a:bodyPr wrap="none" anchor="ctr"/>
            <a:lstStyle/>
            <a:p>
              <a:pPr algn="ctr" fontAlgn="base">
                <a:spcBef>
                  <a:spcPct val="20000"/>
                </a:spcBef>
                <a:spcAft>
                  <a:spcPct val="0"/>
                </a:spcAft>
                <a:buClr>
                  <a:srgbClr val="FF3300"/>
                </a:buClr>
                <a:buSzPct val="60000"/>
                <a:buFont typeface="Wingdings" pitchFamily="2" charset="2"/>
                <a:buNone/>
              </a:pPr>
              <a:r>
                <a:rPr kumimoji="1" lang="zh-CN" altLang="en-US" sz="2000" b="1">
                  <a:solidFill>
                    <a:srgbClr val="000000"/>
                  </a:solidFill>
                </a:rPr>
                <a:t>唤醒请求进程</a:t>
              </a:r>
            </a:p>
          </p:txBody>
        </p:sp>
        <p:sp>
          <p:nvSpPr>
            <p:cNvPr id="290827" name="AutoShape 10"/>
            <p:cNvSpPr>
              <a:spLocks noChangeArrowheads="1"/>
            </p:cNvSpPr>
            <p:nvPr/>
          </p:nvSpPr>
          <p:spPr bwMode="auto">
            <a:xfrm>
              <a:off x="938" y="3217"/>
              <a:ext cx="979" cy="230"/>
            </a:xfrm>
            <a:prstGeom prst="flowChartAlternateProcess">
              <a:avLst/>
            </a:prstGeom>
            <a:solidFill>
              <a:schemeClr val="accent6">
                <a:lumMod val="60000"/>
                <a:lumOff val="40000"/>
              </a:schemeClr>
            </a:solidFill>
            <a:ln w="9525">
              <a:solidFill>
                <a:schemeClr val="tx1"/>
              </a:solidFill>
              <a:miter lim="800000"/>
              <a:headEnd/>
              <a:tailEnd/>
            </a:ln>
            <a:effectLst>
              <a:outerShdw dist="45791" dir="2021404" algn="ctr" rotWithShape="0">
                <a:schemeClr val="bg2"/>
              </a:outerShdw>
            </a:effectLst>
          </p:spPr>
          <p:txBody>
            <a:bodyPr wrap="none" anchor="ctr"/>
            <a:lstStyle/>
            <a:p>
              <a:pPr algn="ctr" fontAlgn="base">
                <a:spcBef>
                  <a:spcPct val="20000"/>
                </a:spcBef>
                <a:spcAft>
                  <a:spcPct val="0"/>
                </a:spcAft>
                <a:buClr>
                  <a:srgbClr val="FF3300"/>
                </a:buClr>
                <a:buSzPct val="60000"/>
                <a:buFont typeface="Wingdings" pitchFamily="2" charset="2"/>
                <a:buNone/>
              </a:pPr>
              <a:r>
                <a:rPr kumimoji="1" lang="zh-CN" altLang="en-US" sz="2000" b="1" dirty="0">
                  <a:solidFill>
                    <a:srgbClr val="000000"/>
                  </a:solidFill>
                </a:rPr>
                <a:t>返回</a:t>
              </a:r>
            </a:p>
          </p:txBody>
        </p:sp>
        <p:sp>
          <p:nvSpPr>
            <p:cNvPr id="290828" name="AutoShape 11"/>
            <p:cNvSpPr>
              <a:spLocks noChangeArrowheads="1"/>
            </p:cNvSpPr>
            <p:nvPr/>
          </p:nvSpPr>
          <p:spPr bwMode="auto">
            <a:xfrm>
              <a:off x="2699" y="651"/>
              <a:ext cx="1641" cy="576"/>
            </a:xfrm>
            <a:prstGeom prst="flowChartDecision">
              <a:avLst/>
            </a:prstGeom>
            <a:solidFill>
              <a:schemeClr val="accent1"/>
            </a:solidFill>
            <a:ln w="9525">
              <a:solidFill>
                <a:schemeClr val="tx1"/>
              </a:solidFill>
              <a:miter lim="800000"/>
              <a:headEnd/>
              <a:tailEnd/>
            </a:ln>
            <a:effectLst>
              <a:outerShdw dist="45791" dir="2021404" algn="ctr" rotWithShape="0">
                <a:schemeClr val="bg2"/>
              </a:outerShdw>
            </a:effec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90829" name="Text Box 12"/>
            <p:cNvSpPr txBox="1">
              <a:spLocks noChangeArrowheads="1"/>
            </p:cNvSpPr>
            <p:nvPr/>
          </p:nvSpPr>
          <p:spPr bwMode="auto">
            <a:xfrm>
              <a:off x="3026" y="759"/>
              <a:ext cx="987"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0800" rIns="0" bIns="1080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1800" b="1" dirty="0">
                  <a:solidFill>
                    <a:srgbClr val="000000"/>
                  </a:solidFill>
                </a:rPr>
                <a:t>空区容量总和能否满足？</a:t>
              </a:r>
            </a:p>
          </p:txBody>
        </p:sp>
        <p:sp>
          <p:nvSpPr>
            <p:cNvPr id="290830" name="AutoShape 13"/>
            <p:cNvSpPr>
              <a:spLocks noChangeArrowheads="1"/>
            </p:cNvSpPr>
            <p:nvPr/>
          </p:nvSpPr>
          <p:spPr bwMode="auto">
            <a:xfrm>
              <a:off x="2785" y="1445"/>
              <a:ext cx="1318" cy="448"/>
            </a:xfrm>
            <a:prstGeom prst="flowChartProcess">
              <a:avLst/>
            </a:prstGeom>
            <a:solidFill>
              <a:schemeClr val="accent6">
                <a:lumMod val="60000"/>
                <a:lumOff val="40000"/>
              </a:schemeClr>
            </a:solidFill>
            <a:ln w="9525">
              <a:solidFill>
                <a:schemeClr val="tx1"/>
              </a:solidFill>
              <a:miter lim="800000"/>
              <a:headEnd/>
              <a:tailEnd/>
            </a:ln>
            <a:effectLst>
              <a:outerShdw dist="45791" dir="2021404" algn="ctr" rotWithShape="0">
                <a:schemeClr val="bg2"/>
              </a:outerShdw>
            </a:effectLst>
          </p:spPr>
          <p:txBody>
            <a:bodyPr anchor="ctr">
              <a:spAutoFit/>
            </a:bodyPr>
            <a:lstStyle/>
            <a:p>
              <a:pPr algn="ctr" fontAlgn="base">
                <a:spcBef>
                  <a:spcPct val="20000"/>
                </a:spcBef>
                <a:spcAft>
                  <a:spcPct val="0"/>
                </a:spcAft>
                <a:buClr>
                  <a:srgbClr val="FF3300"/>
                </a:buClr>
                <a:buSzPct val="60000"/>
                <a:buFont typeface="Wingdings" pitchFamily="2" charset="2"/>
                <a:buNone/>
              </a:pPr>
              <a:r>
                <a:rPr kumimoji="1" lang="zh-CN" altLang="en-US" sz="2000" b="1" dirty="0">
                  <a:solidFill>
                    <a:srgbClr val="000000"/>
                  </a:solidFill>
                </a:rPr>
                <a:t>空区拼接形成一个合适的空区</a:t>
              </a:r>
            </a:p>
          </p:txBody>
        </p:sp>
        <p:sp>
          <p:nvSpPr>
            <p:cNvPr id="290831" name="AutoShape 14"/>
            <p:cNvSpPr>
              <a:spLocks noChangeArrowheads="1"/>
            </p:cNvSpPr>
            <p:nvPr/>
          </p:nvSpPr>
          <p:spPr bwMode="auto">
            <a:xfrm>
              <a:off x="4209" y="1349"/>
              <a:ext cx="1318" cy="640"/>
            </a:xfrm>
            <a:prstGeom prst="flowChartProcess">
              <a:avLst/>
            </a:prstGeom>
            <a:solidFill>
              <a:schemeClr val="accent6">
                <a:lumMod val="60000"/>
                <a:lumOff val="40000"/>
              </a:schemeClr>
            </a:solidFill>
            <a:ln w="9525">
              <a:solidFill>
                <a:schemeClr val="tx1"/>
              </a:solidFill>
              <a:miter lim="800000"/>
              <a:headEnd/>
              <a:tailEnd/>
            </a:ln>
            <a:effectLst>
              <a:outerShdw dist="45791" dir="2021404" algn="ctr" rotWithShape="0">
                <a:schemeClr val="bg2"/>
              </a:outerShdw>
            </a:effectLst>
          </p:spPr>
          <p:txBody>
            <a:bodyPr anchor="ctr">
              <a:spAutoFit/>
            </a:bodyPr>
            <a:lstStyle/>
            <a:p>
              <a:pPr algn="ctr" fontAlgn="base">
                <a:spcBef>
                  <a:spcPct val="20000"/>
                </a:spcBef>
                <a:spcAft>
                  <a:spcPct val="0"/>
                </a:spcAft>
                <a:buClr>
                  <a:srgbClr val="FF3300"/>
                </a:buClr>
                <a:buSzPct val="60000"/>
                <a:buFont typeface="Wingdings" pitchFamily="2" charset="2"/>
                <a:buNone/>
              </a:pPr>
              <a:r>
                <a:rPr kumimoji="1" lang="zh-CN" altLang="en-US" sz="2000" b="1" dirty="0">
                  <a:solidFill>
                    <a:srgbClr val="000000"/>
                  </a:solidFill>
                </a:rPr>
                <a:t>淘汰一个或几个实段，以形成一个合适的空区</a:t>
              </a:r>
            </a:p>
          </p:txBody>
        </p:sp>
        <p:sp>
          <p:nvSpPr>
            <p:cNvPr id="290832" name="Line 15"/>
            <p:cNvSpPr>
              <a:spLocks noChangeShapeType="1"/>
            </p:cNvSpPr>
            <p:nvPr/>
          </p:nvSpPr>
          <p:spPr bwMode="auto">
            <a:xfrm>
              <a:off x="1420" y="568"/>
              <a:ext cx="0" cy="182"/>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90833" name="Line 16"/>
            <p:cNvSpPr>
              <a:spLocks noChangeShapeType="1"/>
            </p:cNvSpPr>
            <p:nvPr/>
          </p:nvSpPr>
          <p:spPr bwMode="auto">
            <a:xfrm>
              <a:off x="1428" y="1034"/>
              <a:ext cx="0" cy="134"/>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90834" name="Line 17"/>
            <p:cNvSpPr>
              <a:spLocks noChangeShapeType="1"/>
            </p:cNvSpPr>
            <p:nvPr/>
          </p:nvSpPr>
          <p:spPr bwMode="auto">
            <a:xfrm>
              <a:off x="1420" y="1760"/>
              <a:ext cx="0" cy="14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90835" name="Line 18"/>
            <p:cNvSpPr>
              <a:spLocks noChangeShapeType="1"/>
            </p:cNvSpPr>
            <p:nvPr/>
          </p:nvSpPr>
          <p:spPr bwMode="auto">
            <a:xfrm>
              <a:off x="1420" y="2162"/>
              <a:ext cx="0" cy="15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90836" name="Line 19"/>
            <p:cNvSpPr>
              <a:spLocks noChangeShapeType="1"/>
            </p:cNvSpPr>
            <p:nvPr/>
          </p:nvSpPr>
          <p:spPr bwMode="auto">
            <a:xfrm>
              <a:off x="1420" y="2604"/>
              <a:ext cx="0" cy="15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90837" name="Line 20"/>
            <p:cNvSpPr>
              <a:spLocks noChangeShapeType="1"/>
            </p:cNvSpPr>
            <p:nvPr/>
          </p:nvSpPr>
          <p:spPr bwMode="auto">
            <a:xfrm>
              <a:off x="1420" y="3022"/>
              <a:ext cx="0" cy="182"/>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90838" name="Line 21"/>
            <p:cNvSpPr>
              <a:spLocks noChangeShapeType="1"/>
            </p:cNvSpPr>
            <p:nvPr/>
          </p:nvSpPr>
          <p:spPr bwMode="auto">
            <a:xfrm>
              <a:off x="2233" y="1476"/>
              <a:ext cx="31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90839" name="Line 22"/>
            <p:cNvSpPr>
              <a:spLocks noChangeShapeType="1"/>
            </p:cNvSpPr>
            <p:nvPr/>
          </p:nvSpPr>
          <p:spPr bwMode="auto">
            <a:xfrm flipV="1">
              <a:off x="2541" y="939"/>
              <a:ext cx="0" cy="54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90840" name="Line 23"/>
            <p:cNvSpPr>
              <a:spLocks noChangeShapeType="1"/>
            </p:cNvSpPr>
            <p:nvPr/>
          </p:nvSpPr>
          <p:spPr bwMode="auto">
            <a:xfrm>
              <a:off x="2541" y="939"/>
              <a:ext cx="15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90841" name="Line 24"/>
            <p:cNvSpPr>
              <a:spLocks noChangeShapeType="1"/>
            </p:cNvSpPr>
            <p:nvPr/>
          </p:nvSpPr>
          <p:spPr bwMode="auto">
            <a:xfrm>
              <a:off x="3519" y="1239"/>
              <a:ext cx="0" cy="18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90842" name="Line 25"/>
            <p:cNvSpPr>
              <a:spLocks noChangeShapeType="1"/>
            </p:cNvSpPr>
            <p:nvPr/>
          </p:nvSpPr>
          <p:spPr bwMode="auto">
            <a:xfrm>
              <a:off x="4324" y="955"/>
              <a:ext cx="56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90843" name="Line 26"/>
            <p:cNvSpPr>
              <a:spLocks noChangeShapeType="1"/>
            </p:cNvSpPr>
            <p:nvPr/>
          </p:nvSpPr>
          <p:spPr bwMode="auto">
            <a:xfrm>
              <a:off x="4884" y="955"/>
              <a:ext cx="0" cy="37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90844" name="Line 27"/>
            <p:cNvSpPr>
              <a:spLocks noChangeShapeType="1"/>
            </p:cNvSpPr>
            <p:nvPr/>
          </p:nvSpPr>
          <p:spPr bwMode="auto">
            <a:xfrm>
              <a:off x="4892" y="2004"/>
              <a:ext cx="0" cy="28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90845" name="Line 28"/>
            <p:cNvSpPr>
              <a:spLocks noChangeShapeType="1"/>
            </p:cNvSpPr>
            <p:nvPr/>
          </p:nvSpPr>
          <p:spPr bwMode="auto">
            <a:xfrm flipH="1">
              <a:off x="2564" y="2280"/>
              <a:ext cx="233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90846" name="Line 29"/>
            <p:cNvSpPr>
              <a:spLocks noChangeShapeType="1"/>
            </p:cNvSpPr>
            <p:nvPr/>
          </p:nvSpPr>
          <p:spPr bwMode="auto">
            <a:xfrm flipV="1">
              <a:off x="2564" y="1815"/>
              <a:ext cx="0" cy="46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90847" name="Line 30"/>
            <p:cNvSpPr>
              <a:spLocks noChangeShapeType="1"/>
            </p:cNvSpPr>
            <p:nvPr/>
          </p:nvSpPr>
          <p:spPr bwMode="auto">
            <a:xfrm flipH="1">
              <a:off x="1436" y="1815"/>
              <a:ext cx="112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90848" name="Line 31"/>
            <p:cNvSpPr>
              <a:spLocks noChangeShapeType="1"/>
            </p:cNvSpPr>
            <p:nvPr/>
          </p:nvSpPr>
          <p:spPr bwMode="auto">
            <a:xfrm>
              <a:off x="3511" y="1894"/>
              <a:ext cx="0" cy="37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90849" name="Text Box 32"/>
            <p:cNvSpPr txBox="1">
              <a:spLocks noChangeArrowheads="1"/>
            </p:cNvSpPr>
            <p:nvPr/>
          </p:nvSpPr>
          <p:spPr bwMode="auto">
            <a:xfrm>
              <a:off x="2154" y="1254"/>
              <a:ext cx="45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2000" b="1">
                  <a:solidFill>
                    <a:srgbClr val="000000"/>
                  </a:solidFill>
                </a:rPr>
                <a:t>否</a:t>
              </a:r>
            </a:p>
          </p:txBody>
        </p:sp>
        <p:sp>
          <p:nvSpPr>
            <p:cNvPr id="290850" name="Text Box 33"/>
            <p:cNvSpPr txBox="1">
              <a:spLocks noChangeArrowheads="1"/>
            </p:cNvSpPr>
            <p:nvPr/>
          </p:nvSpPr>
          <p:spPr bwMode="auto">
            <a:xfrm>
              <a:off x="4372" y="726"/>
              <a:ext cx="45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2000" b="1">
                  <a:solidFill>
                    <a:srgbClr val="000000"/>
                  </a:solidFill>
                </a:rPr>
                <a:t>否</a:t>
              </a:r>
            </a:p>
          </p:txBody>
        </p:sp>
        <p:sp>
          <p:nvSpPr>
            <p:cNvPr id="290851" name="Text Box 34"/>
            <p:cNvSpPr txBox="1">
              <a:spLocks noChangeArrowheads="1"/>
            </p:cNvSpPr>
            <p:nvPr/>
          </p:nvSpPr>
          <p:spPr bwMode="auto">
            <a:xfrm>
              <a:off x="3158" y="1184"/>
              <a:ext cx="45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2000" b="1">
                  <a:solidFill>
                    <a:srgbClr val="000000"/>
                  </a:solidFill>
                </a:rPr>
                <a:t>是</a:t>
              </a:r>
            </a:p>
          </p:txBody>
        </p:sp>
        <p:sp>
          <p:nvSpPr>
            <p:cNvPr id="290852" name="Text Box 35"/>
            <p:cNvSpPr txBox="1">
              <a:spLocks noChangeArrowheads="1"/>
            </p:cNvSpPr>
            <p:nvPr/>
          </p:nvSpPr>
          <p:spPr bwMode="auto">
            <a:xfrm>
              <a:off x="1044" y="1675"/>
              <a:ext cx="45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2000" b="1">
                  <a:solidFill>
                    <a:srgbClr val="000000"/>
                  </a:solidFill>
                </a:rPr>
                <a:t>是</a:t>
              </a:r>
            </a:p>
          </p:txBody>
        </p:sp>
        <p:sp>
          <p:nvSpPr>
            <p:cNvPr id="290853" name="Text Box 36"/>
            <p:cNvSpPr txBox="1">
              <a:spLocks noChangeArrowheads="1"/>
            </p:cNvSpPr>
            <p:nvPr/>
          </p:nvSpPr>
          <p:spPr bwMode="auto">
            <a:xfrm>
              <a:off x="1460" y="3551"/>
              <a:ext cx="340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en-US" altLang="zh-CN" sz="2000" b="1" dirty="0" smtClean="0">
                  <a:solidFill>
                    <a:srgbClr val="0000FF"/>
                  </a:solidFill>
                </a:rPr>
                <a:t> </a:t>
              </a:r>
              <a:r>
                <a:rPr lang="zh-CN" altLang="en-US" sz="2000" b="1" dirty="0">
                  <a:solidFill>
                    <a:srgbClr val="0000FF"/>
                  </a:solidFill>
                  <a:ea typeface="黑体" pitchFamily="2" charset="-122"/>
                </a:rPr>
                <a:t>请求分段系统中的中断处理过程</a:t>
              </a:r>
            </a:p>
          </p:txBody>
        </p:sp>
      </p:grpSp>
    </p:spTree>
    <p:extLst>
      <p:ext uri="{BB962C8B-B14F-4D97-AF65-F5344CB8AC3E}">
        <p14:creationId xmlns:p14="http://schemas.microsoft.com/office/powerpoint/2010/main" val="15632942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393218"/>
                                        </p:tgtEl>
                                        <p:attrNameLst>
                                          <p:attrName>style.visibility</p:attrName>
                                        </p:attrNameLst>
                                      </p:cBhvr>
                                      <p:to>
                                        <p:strVal val="visible"/>
                                      </p:to>
                                    </p:set>
                                    <p:animEffect transition="in" filter="wipe(up)">
                                      <p:cBhvr>
                                        <p:cTn id="7" dur="500"/>
                                        <p:tgtEl>
                                          <p:spTgt spid="393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1518F1F4-8D41-412B-B95F-AFD99FF9FAC1}" type="slidenum">
              <a:rPr lang="en-US" altLang="zh-CN"/>
              <a:pPr>
                <a:defRPr/>
              </a:pPr>
              <a:t>47</a:t>
            </a:fld>
            <a:endParaRPr lang="en-US" altLang="zh-CN"/>
          </a:p>
        </p:txBody>
      </p:sp>
      <p:sp>
        <p:nvSpPr>
          <p:cNvPr id="291843" name="Text Box 2"/>
          <p:cNvSpPr txBox="1">
            <a:spLocks noChangeArrowheads="1"/>
          </p:cNvSpPr>
          <p:nvPr/>
        </p:nvSpPr>
        <p:spPr bwMode="auto">
          <a:xfrm>
            <a:off x="525087" y="859015"/>
            <a:ext cx="40465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FF3300"/>
              </a:buClr>
              <a:buSzPct val="60000"/>
              <a:buFont typeface="Wingdings" pitchFamily="2" charset="2"/>
              <a:buNone/>
            </a:pPr>
            <a:r>
              <a:rPr lang="en-US" altLang="zh-CN" sz="3200" b="1">
                <a:solidFill>
                  <a:srgbClr val="000000"/>
                </a:solidFill>
              </a:rPr>
              <a:t>3.  </a:t>
            </a:r>
            <a:r>
              <a:rPr lang="zh-CN" altLang="en-US" sz="3200" b="1">
                <a:solidFill>
                  <a:srgbClr val="000000"/>
                </a:solidFill>
                <a:ea typeface="楷体_GB2312" pitchFamily="49" charset="-122"/>
              </a:rPr>
              <a:t>地址变换机构</a:t>
            </a:r>
          </a:p>
        </p:txBody>
      </p:sp>
      <p:sp>
        <p:nvSpPr>
          <p:cNvPr id="394243" name="Text Box 3"/>
          <p:cNvSpPr txBox="1">
            <a:spLocks noChangeArrowheads="1"/>
          </p:cNvSpPr>
          <p:nvPr/>
        </p:nvSpPr>
        <p:spPr bwMode="auto">
          <a:xfrm>
            <a:off x="387350" y="2204864"/>
            <a:ext cx="8393113" cy="3509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fontAlgn="base" hangingPunct="1">
              <a:spcBef>
                <a:spcPct val="50000"/>
              </a:spcBef>
              <a:spcAft>
                <a:spcPct val="0"/>
              </a:spcAft>
              <a:buClr>
                <a:srgbClr val="FF3300"/>
              </a:buClr>
              <a:buSzPct val="60000"/>
              <a:buFont typeface="Wingdings" pitchFamily="2" charset="2"/>
              <a:buNone/>
            </a:pPr>
            <a:r>
              <a:rPr lang="en-US" altLang="zh-CN" sz="2800" b="1" dirty="0">
                <a:solidFill>
                  <a:srgbClr val="000000"/>
                </a:solidFill>
              </a:rPr>
              <a:t>    </a:t>
            </a:r>
            <a:r>
              <a:rPr lang="zh-CN" altLang="en-US" sz="2800" b="1" dirty="0">
                <a:solidFill>
                  <a:srgbClr val="000000"/>
                </a:solidFill>
              </a:rPr>
              <a:t>请求分段系统的地址变换机构，是在分段系统的地址变换机构的基础上形成的。</a:t>
            </a:r>
          </a:p>
          <a:p>
            <a:pPr eaLnBrk="1" fontAlgn="base" hangingPunct="1">
              <a:spcBef>
                <a:spcPct val="50000"/>
              </a:spcBef>
              <a:spcAft>
                <a:spcPct val="0"/>
              </a:spcAft>
              <a:buClr>
                <a:srgbClr val="FF3300"/>
              </a:buClr>
              <a:buSzPct val="60000"/>
              <a:buFont typeface="Wingdings" pitchFamily="2" charset="2"/>
              <a:buNone/>
            </a:pPr>
            <a:r>
              <a:rPr lang="zh-CN" altLang="en-US" sz="2800" b="1" dirty="0">
                <a:solidFill>
                  <a:srgbClr val="000000"/>
                </a:solidFill>
              </a:rPr>
              <a:t>    因为在地址变换时，若发现所要访问的段不在内存，必须先将所缺的段调入内存，并修改段表，然后才能利用段表进行地址变换。因此在地址变换机构中</a:t>
            </a:r>
            <a:r>
              <a:rPr lang="zh-CN" altLang="en-US" sz="2800" b="1" dirty="0">
                <a:solidFill>
                  <a:srgbClr val="0000FF"/>
                </a:solidFill>
              </a:rPr>
              <a:t>增加了</a:t>
            </a:r>
            <a:r>
              <a:rPr lang="zh-CN" altLang="en-US" sz="2800" b="1" dirty="0" smtClean="0">
                <a:solidFill>
                  <a:srgbClr val="0000FF"/>
                </a:solidFill>
              </a:rPr>
              <a:t>缺</a:t>
            </a:r>
            <a:r>
              <a:rPr lang="zh-CN" altLang="en-US" sz="2800" b="1" dirty="0">
                <a:solidFill>
                  <a:srgbClr val="0000FF"/>
                </a:solidFill>
              </a:rPr>
              <a:t>段</a:t>
            </a:r>
            <a:r>
              <a:rPr lang="zh-CN" altLang="en-US" sz="2800" b="1" dirty="0" smtClean="0">
                <a:solidFill>
                  <a:srgbClr val="0000FF"/>
                </a:solidFill>
              </a:rPr>
              <a:t>中断</a:t>
            </a:r>
            <a:r>
              <a:rPr lang="zh-CN" altLang="en-US" sz="2800" b="1" dirty="0">
                <a:solidFill>
                  <a:srgbClr val="0000FF"/>
                </a:solidFill>
              </a:rPr>
              <a:t>的请求和处理</a:t>
            </a:r>
            <a:r>
              <a:rPr lang="zh-CN" altLang="en-US" sz="2800" b="1" dirty="0">
                <a:solidFill>
                  <a:srgbClr val="000000"/>
                </a:solidFill>
              </a:rPr>
              <a:t>等功能。</a:t>
            </a:r>
          </a:p>
          <a:p>
            <a:pPr eaLnBrk="1" fontAlgn="base" hangingPunct="1">
              <a:spcBef>
                <a:spcPct val="50000"/>
              </a:spcBef>
              <a:spcAft>
                <a:spcPct val="0"/>
              </a:spcAft>
              <a:buClr>
                <a:srgbClr val="FF3300"/>
              </a:buClr>
              <a:buSzPct val="60000"/>
              <a:buFont typeface="Wingdings" pitchFamily="2" charset="2"/>
              <a:buNone/>
            </a:pPr>
            <a:r>
              <a:rPr lang="zh-CN" altLang="en-US" sz="2800" b="1" dirty="0">
                <a:solidFill>
                  <a:srgbClr val="000000"/>
                </a:solidFill>
              </a:rPr>
              <a:t>    请求分段系统的地址变换过程如</a:t>
            </a:r>
            <a:r>
              <a:rPr lang="zh-CN" altLang="en-US" sz="2800" b="1" dirty="0" smtClean="0">
                <a:solidFill>
                  <a:srgbClr val="000000"/>
                </a:solidFill>
              </a:rPr>
              <a:t>图</a:t>
            </a:r>
            <a:r>
              <a:rPr lang="en-US" altLang="zh-CN" sz="2800" b="1" dirty="0" smtClean="0">
                <a:solidFill>
                  <a:srgbClr val="000000"/>
                </a:solidFill>
              </a:rPr>
              <a:t>5-13</a:t>
            </a:r>
            <a:r>
              <a:rPr lang="zh-CN" altLang="en-US" sz="2800" b="1" dirty="0" smtClean="0">
                <a:solidFill>
                  <a:srgbClr val="000000"/>
                </a:solidFill>
              </a:rPr>
              <a:t>所</a:t>
            </a:r>
            <a:r>
              <a:rPr lang="zh-CN" altLang="en-US" sz="2800" b="1" dirty="0">
                <a:solidFill>
                  <a:srgbClr val="000000"/>
                </a:solidFill>
              </a:rPr>
              <a:t>示。</a:t>
            </a:r>
          </a:p>
        </p:txBody>
      </p:sp>
    </p:spTree>
    <p:extLst>
      <p:ext uri="{BB962C8B-B14F-4D97-AF65-F5344CB8AC3E}">
        <p14:creationId xmlns:p14="http://schemas.microsoft.com/office/powerpoint/2010/main" val="13644147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94243">
                                            <p:txEl>
                                              <p:pRg st="0" end="0"/>
                                            </p:txEl>
                                          </p:spTgt>
                                        </p:tgtEl>
                                        <p:attrNameLst>
                                          <p:attrName>style.visibility</p:attrName>
                                        </p:attrNameLst>
                                      </p:cBhvr>
                                      <p:to>
                                        <p:strVal val="visible"/>
                                      </p:to>
                                    </p:set>
                                    <p:animEffect transition="in" filter="wipe(up)">
                                      <p:cBhvr>
                                        <p:cTn id="7" dur="500"/>
                                        <p:tgtEl>
                                          <p:spTgt spid="394243">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94243">
                                            <p:txEl>
                                              <p:pRg st="1" end="1"/>
                                            </p:txEl>
                                          </p:spTgt>
                                        </p:tgtEl>
                                        <p:attrNameLst>
                                          <p:attrName>style.visibility</p:attrName>
                                        </p:attrNameLst>
                                      </p:cBhvr>
                                      <p:to>
                                        <p:strVal val="visible"/>
                                      </p:to>
                                    </p:set>
                                    <p:animEffect transition="in" filter="wipe(up)">
                                      <p:cBhvr>
                                        <p:cTn id="11" dur="500"/>
                                        <p:tgtEl>
                                          <p:spTgt spid="394243">
                                            <p:txEl>
                                              <p:pRg st="1" end="1"/>
                                            </p:txEl>
                                          </p:spTgt>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94243">
                                            <p:txEl>
                                              <p:pRg st="2" end="2"/>
                                            </p:txEl>
                                          </p:spTgt>
                                        </p:tgtEl>
                                        <p:attrNameLst>
                                          <p:attrName>style.visibility</p:attrName>
                                        </p:attrNameLst>
                                      </p:cBhvr>
                                      <p:to>
                                        <p:strVal val="visible"/>
                                      </p:to>
                                    </p:set>
                                    <p:animEffect transition="in" filter="wipe(up)">
                                      <p:cBhvr>
                                        <p:cTn id="15" dur="500"/>
                                        <p:tgtEl>
                                          <p:spTgt spid="3942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243"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灯片编号占位符 3"/>
          <p:cNvSpPr>
            <a:spLocks noGrp="1"/>
          </p:cNvSpPr>
          <p:nvPr>
            <p:ph type="sldNum" sz="quarter" idx="12"/>
          </p:nvPr>
        </p:nvSpPr>
        <p:spPr/>
        <p:txBody>
          <a:bodyPr/>
          <a:lstStyle/>
          <a:p>
            <a:pPr>
              <a:defRPr/>
            </a:pPr>
            <a:fld id="{F6E35EC7-48E1-4241-B1D2-652BC8CA405E}" type="slidenum">
              <a:rPr lang="en-US" altLang="zh-CN"/>
              <a:pPr>
                <a:defRPr/>
              </a:pPr>
              <a:t>48</a:t>
            </a:fld>
            <a:endParaRPr lang="en-US" altLang="zh-CN"/>
          </a:p>
        </p:txBody>
      </p:sp>
      <p:sp>
        <p:nvSpPr>
          <p:cNvPr id="292867" name="AutoShape 2"/>
          <p:cNvSpPr>
            <a:spLocks noChangeArrowheads="1"/>
          </p:cNvSpPr>
          <p:nvPr/>
        </p:nvSpPr>
        <p:spPr bwMode="auto">
          <a:xfrm>
            <a:off x="2555875" y="122238"/>
            <a:ext cx="2316163" cy="425450"/>
          </a:xfrm>
          <a:prstGeom prst="flowChartAlternateProcess">
            <a:avLst/>
          </a:prstGeom>
          <a:solidFill>
            <a:srgbClr val="FFFFCC"/>
          </a:solidFill>
          <a:ln w="19050">
            <a:solidFill>
              <a:schemeClr val="tx1"/>
            </a:solidFill>
            <a:miter lim="800000"/>
            <a:headEnd/>
            <a:tailEnd/>
          </a:ln>
          <a:effectLst>
            <a:outerShdw dist="63500" dir="3187806" algn="ctr" rotWithShape="0">
              <a:srgbClr val="CC3300">
                <a:alpha val="50000"/>
              </a:srgbClr>
            </a:outerShdw>
          </a:effectLst>
        </p:spPr>
        <p:txBody>
          <a:bodyPr wrap="none" anchor="ctr"/>
          <a:lstStyle/>
          <a:p>
            <a:pPr algn="ctr" fontAlgn="base">
              <a:spcBef>
                <a:spcPct val="20000"/>
              </a:spcBef>
              <a:spcAft>
                <a:spcPct val="0"/>
              </a:spcAft>
              <a:buClr>
                <a:srgbClr val="FF3300"/>
              </a:buClr>
              <a:buSzPct val="60000"/>
              <a:buFont typeface="Wingdings" pitchFamily="2" charset="2"/>
              <a:buNone/>
            </a:pPr>
            <a:r>
              <a:rPr kumimoji="1" lang="zh-CN" altLang="en-US" sz="2000" b="1">
                <a:solidFill>
                  <a:srgbClr val="000000"/>
                </a:solidFill>
              </a:rPr>
              <a:t>访问</a:t>
            </a:r>
            <a:r>
              <a:rPr kumimoji="1" lang="en-US" altLang="zh-CN" sz="2000" b="1">
                <a:solidFill>
                  <a:srgbClr val="000000"/>
                </a:solidFill>
              </a:rPr>
              <a:t>[S][W]</a:t>
            </a:r>
          </a:p>
        </p:txBody>
      </p:sp>
      <p:sp>
        <p:nvSpPr>
          <p:cNvPr id="292868" name="AutoShape 3"/>
          <p:cNvSpPr>
            <a:spLocks noChangeArrowheads="1"/>
          </p:cNvSpPr>
          <p:nvPr/>
        </p:nvSpPr>
        <p:spPr bwMode="auto">
          <a:xfrm>
            <a:off x="2430463" y="708025"/>
            <a:ext cx="2541587" cy="550863"/>
          </a:xfrm>
          <a:prstGeom prst="flowChartDecision">
            <a:avLst/>
          </a:prstGeom>
          <a:solidFill>
            <a:srgbClr val="FFFFCC"/>
          </a:solidFill>
          <a:ln w="19050">
            <a:solidFill>
              <a:schemeClr val="tx1"/>
            </a:solidFill>
            <a:miter lim="800000"/>
            <a:headEnd/>
            <a:tailEnd/>
          </a:ln>
          <a:effectLst>
            <a:outerShdw dist="71842" dir="2700000" algn="ctr" rotWithShape="0">
              <a:srgbClr val="CC3300">
                <a:alpha val="50000"/>
              </a:srgbClr>
            </a:outerShdw>
          </a:effectLst>
        </p:spPr>
        <p:txBody>
          <a:bodyPr wrap="none" anchor="ctr"/>
          <a:lstStyle/>
          <a:p>
            <a:pPr algn="ctr" fontAlgn="base">
              <a:spcBef>
                <a:spcPct val="20000"/>
              </a:spcBef>
              <a:spcAft>
                <a:spcPct val="0"/>
              </a:spcAft>
              <a:buClr>
                <a:srgbClr val="FF3300"/>
              </a:buClr>
              <a:buSzPct val="60000"/>
              <a:buFont typeface="Wingdings" pitchFamily="2" charset="2"/>
              <a:buNone/>
            </a:pPr>
            <a:r>
              <a:rPr kumimoji="1" lang="en-US" altLang="zh-CN" sz="2000" b="1">
                <a:solidFill>
                  <a:srgbClr val="000000"/>
                </a:solidFill>
              </a:rPr>
              <a:t>W≤</a:t>
            </a:r>
            <a:r>
              <a:rPr kumimoji="1" lang="zh-CN" altLang="en-US" sz="2000" b="1">
                <a:solidFill>
                  <a:srgbClr val="000000"/>
                </a:solidFill>
              </a:rPr>
              <a:t>段长</a:t>
            </a:r>
          </a:p>
        </p:txBody>
      </p:sp>
      <p:sp>
        <p:nvSpPr>
          <p:cNvPr id="292869" name="AutoShape 4"/>
          <p:cNvSpPr>
            <a:spLocks noChangeArrowheads="1"/>
          </p:cNvSpPr>
          <p:nvPr/>
        </p:nvSpPr>
        <p:spPr bwMode="auto">
          <a:xfrm>
            <a:off x="2293938" y="1573213"/>
            <a:ext cx="2779712" cy="588962"/>
          </a:xfrm>
          <a:prstGeom prst="flowChartDecision">
            <a:avLst/>
          </a:prstGeom>
          <a:solidFill>
            <a:srgbClr val="FFFFCC"/>
          </a:solidFill>
          <a:ln w="19050">
            <a:solidFill>
              <a:schemeClr val="tx1"/>
            </a:solidFill>
            <a:miter lim="800000"/>
            <a:headEnd/>
            <a:tailEnd/>
          </a:ln>
          <a:effectLst>
            <a:outerShdw dist="56796" dir="3806097" algn="ctr" rotWithShape="0">
              <a:srgbClr val="663300">
                <a:alpha val="50000"/>
              </a:srgbClr>
            </a:outerShdw>
          </a:effectLst>
        </p:spPr>
        <p:txBody>
          <a:bodyPr wrap="none" anchor="ctr"/>
          <a:lstStyle/>
          <a:p>
            <a:pPr algn="ctr" fontAlgn="base">
              <a:spcBef>
                <a:spcPct val="20000"/>
              </a:spcBef>
              <a:spcAft>
                <a:spcPct val="0"/>
              </a:spcAft>
              <a:buClr>
                <a:srgbClr val="FF3300"/>
              </a:buClr>
              <a:buSzPct val="60000"/>
              <a:buFont typeface="Wingdings" pitchFamily="2" charset="2"/>
              <a:buNone/>
            </a:pPr>
            <a:endParaRPr kumimoji="1" lang="zh-CN" altLang="zh-CN" sz="2000" b="1">
              <a:solidFill>
                <a:srgbClr val="000000"/>
              </a:solidFill>
            </a:endParaRPr>
          </a:p>
        </p:txBody>
      </p:sp>
      <p:sp>
        <p:nvSpPr>
          <p:cNvPr id="292870" name="Text Box 5"/>
          <p:cNvSpPr txBox="1">
            <a:spLocks noChangeArrowheads="1"/>
          </p:cNvSpPr>
          <p:nvPr/>
        </p:nvSpPr>
        <p:spPr bwMode="auto">
          <a:xfrm>
            <a:off x="2368550" y="1649413"/>
            <a:ext cx="27193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0000FF">
                      <a:alpha val="50000"/>
                    </a:srgbClr>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2000" b="1">
                <a:solidFill>
                  <a:srgbClr val="000000"/>
                </a:solidFill>
              </a:rPr>
              <a:t>符合存取方式？</a:t>
            </a:r>
          </a:p>
        </p:txBody>
      </p:sp>
      <p:sp>
        <p:nvSpPr>
          <p:cNvPr id="292871" name="Line 6"/>
          <p:cNvSpPr>
            <a:spLocks noChangeShapeType="1"/>
          </p:cNvSpPr>
          <p:nvPr/>
        </p:nvSpPr>
        <p:spPr bwMode="auto">
          <a:xfrm>
            <a:off x="3683000" y="2176463"/>
            <a:ext cx="0" cy="263525"/>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FF">
                      <a:alpha val="50000"/>
                    </a:srgbClr>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92872" name="Line 7"/>
          <p:cNvSpPr>
            <a:spLocks noChangeShapeType="1"/>
          </p:cNvSpPr>
          <p:nvPr/>
        </p:nvSpPr>
        <p:spPr bwMode="auto">
          <a:xfrm>
            <a:off x="5073650" y="1876425"/>
            <a:ext cx="72548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FF">
                      <a:alpha val="50000"/>
                    </a:srgbClr>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92873" name="Text Box 8"/>
          <p:cNvSpPr txBox="1">
            <a:spLocks noChangeArrowheads="1"/>
          </p:cNvSpPr>
          <p:nvPr/>
        </p:nvSpPr>
        <p:spPr bwMode="auto">
          <a:xfrm>
            <a:off x="3133725" y="2076450"/>
            <a:ext cx="650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0000FF">
                      <a:alpha val="50000"/>
                    </a:srgbClr>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2000" b="1">
                <a:solidFill>
                  <a:srgbClr val="000000"/>
                </a:solidFill>
              </a:rPr>
              <a:t>是</a:t>
            </a:r>
          </a:p>
        </p:txBody>
      </p:sp>
      <p:sp>
        <p:nvSpPr>
          <p:cNvPr id="292874" name="Text Box 9"/>
          <p:cNvSpPr txBox="1">
            <a:spLocks noChangeArrowheads="1"/>
          </p:cNvSpPr>
          <p:nvPr/>
        </p:nvSpPr>
        <p:spPr bwMode="auto">
          <a:xfrm>
            <a:off x="4940300" y="1501775"/>
            <a:ext cx="650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0000FF">
                      <a:alpha val="50000"/>
                    </a:srgbClr>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2000" b="1">
                <a:solidFill>
                  <a:srgbClr val="000000"/>
                </a:solidFill>
              </a:rPr>
              <a:t>否</a:t>
            </a:r>
          </a:p>
        </p:txBody>
      </p:sp>
      <p:sp>
        <p:nvSpPr>
          <p:cNvPr id="292875" name="AutoShape 10"/>
          <p:cNvSpPr>
            <a:spLocks noChangeArrowheads="1"/>
          </p:cNvSpPr>
          <p:nvPr/>
        </p:nvSpPr>
        <p:spPr bwMode="auto">
          <a:xfrm>
            <a:off x="2293938" y="2436813"/>
            <a:ext cx="2779712" cy="588962"/>
          </a:xfrm>
          <a:prstGeom prst="flowChartDecision">
            <a:avLst/>
          </a:prstGeom>
          <a:solidFill>
            <a:srgbClr val="FFFFCC"/>
          </a:solidFill>
          <a:ln w="19050">
            <a:solidFill>
              <a:schemeClr val="tx1"/>
            </a:solidFill>
            <a:miter lim="800000"/>
            <a:headEnd/>
            <a:tailEnd/>
          </a:ln>
          <a:effectLst>
            <a:outerShdw dist="56796" dir="3806097" algn="ctr" rotWithShape="0">
              <a:srgbClr val="CC3300">
                <a:alpha val="50000"/>
              </a:srgbClr>
            </a:outerShdw>
          </a:effectLst>
        </p:spPr>
        <p:txBody>
          <a:bodyPr wrap="none" anchor="ctr"/>
          <a:lstStyle/>
          <a:p>
            <a:pPr algn="ctr" fontAlgn="base">
              <a:spcBef>
                <a:spcPct val="20000"/>
              </a:spcBef>
              <a:spcAft>
                <a:spcPct val="0"/>
              </a:spcAft>
              <a:buClr>
                <a:srgbClr val="FF3300"/>
              </a:buClr>
              <a:buSzPct val="60000"/>
              <a:buFont typeface="Wingdings" pitchFamily="2" charset="2"/>
              <a:buNone/>
            </a:pPr>
            <a:endParaRPr kumimoji="1" lang="zh-CN" altLang="zh-CN" sz="2000" b="1">
              <a:solidFill>
                <a:srgbClr val="000000"/>
              </a:solidFill>
            </a:endParaRPr>
          </a:p>
        </p:txBody>
      </p:sp>
      <p:sp>
        <p:nvSpPr>
          <p:cNvPr id="292876" name="Text Box 11"/>
          <p:cNvSpPr txBox="1">
            <a:spLocks noChangeArrowheads="1"/>
          </p:cNvSpPr>
          <p:nvPr/>
        </p:nvSpPr>
        <p:spPr bwMode="auto">
          <a:xfrm>
            <a:off x="2770188" y="2513013"/>
            <a:ext cx="1968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45791" dir="3378596" algn="ctr" rotWithShape="0">
                    <a:srgbClr val="0000FF">
                      <a:alpha val="50000"/>
                    </a:srgbClr>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2000" b="1">
                <a:solidFill>
                  <a:srgbClr val="000000"/>
                </a:solidFill>
              </a:rPr>
              <a:t>段</a:t>
            </a:r>
            <a:r>
              <a:rPr lang="en-US" altLang="zh-CN" sz="2000" b="1">
                <a:solidFill>
                  <a:srgbClr val="000000"/>
                </a:solidFill>
              </a:rPr>
              <a:t>S</a:t>
            </a:r>
            <a:r>
              <a:rPr lang="zh-CN" altLang="en-US" sz="2000" b="1">
                <a:solidFill>
                  <a:srgbClr val="000000"/>
                </a:solidFill>
              </a:rPr>
              <a:t>在主存？</a:t>
            </a:r>
          </a:p>
        </p:txBody>
      </p:sp>
      <p:sp>
        <p:nvSpPr>
          <p:cNvPr id="292877" name="Line 12"/>
          <p:cNvSpPr>
            <a:spLocks noChangeShapeType="1"/>
          </p:cNvSpPr>
          <p:nvPr/>
        </p:nvSpPr>
        <p:spPr bwMode="auto">
          <a:xfrm>
            <a:off x="3683000" y="3040063"/>
            <a:ext cx="0" cy="314325"/>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FF">
                      <a:alpha val="50000"/>
                    </a:srgbClr>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92878" name="Line 13"/>
          <p:cNvSpPr>
            <a:spLocks noChangeShapeType="1"/>
          </p:cNvSpPr>
          <p:nvPr/>
        </p:nvSpPr>
        <p:spPr bwMode="auto">
          <a:xfrm>
            <a:off x="5073650" y="2740025"/>
            <a:ext cx="68738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FF">
                      <a:alpha val="50000"/>
                    </a:srgbClr>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92879" name="Text Box 14"/>
          <p:cNvSpPr txBox="1">
            <a:spLocks noChangeArrowheads="1"/>
          </p:cNvSpPr>
          <p:nvPr/>
        </p:nvSpPr>
        <p:spPr bwMode="auto">
          <a:xfrm>
            <a:off x="3133725" y="2940050"/>
            <a:ext cx="650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0000FF">
                      <a:alpha val="50000"/>
                    </a:srgbClr>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2000" b="1">
                <a:solidFill>
                  <a:srgbClr val="000000"/>
                </a:solidFill>
              </a:rPr>
              <a:t>是</a:t>
            </a:r>
          </a:p>
        </p:txBody>
      </p:sp>
      <p:sp>
        <p:nvSpPr>
          <p:cNvPr id="292880" name="Text Box 15"/>
          <p:cNvSpPr txBox="1">
            <a:spLocks noChangeArrowheads="1"/>
          </p:cNvSpPr>
          <p:nvPr/>
        </p:nvSpPr>
        <p:spPr bwMode="auto">
          <a:xfrm>
            <a:off x="4940300" y="2365375"/>
            <a:ext cx="650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0000FF">
                      <a:alpha val="50000"/>
                    </a:srgbClr>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2000" b="1">
                <a:solidFill>
                  <a:srgbClr val="000000"/>
                </a:solidFill>
              </a:rPr>
              <a:t>否</a:t>
            </a:r>
          </a:p>
        </p:txBody>
      </p:sp>
      <p:sp>
        <p:nvSpPr>
          <p:cNvPr id="292881" name="Line 16"/>
          <p:cNvSpPr>
            <a:spLocks noChangeShapeType="1"/>
          </p:cNvSpPr>
          <p:nvPr/>
        </p:nvSpPr>
        <p:spPr bwMode="auto">
          <a:xfrm>
            <a:off x="3695700" y="1262063"/>
            <a:ext cx="0" cy="301625"/>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FF">
                      <a:alpha val="50000"/>
                    </a:srgbClr>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92882" name="Text Box 17"/>
          <p:cNvSpPr txBox="1">
            <a:spLocks noChangeArrowheads="1"/>
          </p:cNvSpPr>
          <p:nvPr/>
        </p:nvSpPr>
        <p:spPr bwMode="auto">
          <a:xfrm>
            <a:off x="3187700" y="1176338"/>
            <a:ext cx="650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0000FF">
                      <a:alpha val="50000"/>
                    </a:srgbClr>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2000" b="1">
                <a:solidFill>
                  <a:srgbClr val="000000"/>
                </a:solidFill>
              </a:rPr>
              <a:t>是</a:t>
            </a:r>
          </a:p>
        </p:txBody>
      </p:sp>
      <p:sp>
        <p:nvSpPr>
          <p:cNvPr id="292883" name="Text Box 18"/>
          <p:cNvSpPr txBox="1">
            <a:spLocks noChangeArrowheads="1"/>
          </p:cNvSpPr>
          <p:nvPr/>
        </p:nvSpPr>
        <p:spPr bwMode="auto">
          <a:xfrm>
            <a:off x="4954588" y="627063"/>
            <a:ext cx="650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0000FF">
                      <a:alpha val="50000"/>
                    </a:srgbClr>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2000" b="1">
                <a:solidFill>
                  <a:srgbClr val="000000"/>
                </a:solidFill>
              </a:rPr>
              <a:t>否</a:t>
            </a:r>
          </a:p>
        </p:txBody>
      </p:sp>
      <p:sp>
        <p:nvSpPr>
          <p:cNvPr id="292884" name="Line 19"/>
          <p:cNvSpPr>
            <a:spLocks noChangeShapeType="1"/>
          </p:cNvSpPr>
          <p:nvPr/>
        </p:nvSpPr>
        <p:spPr bwMode="auto">
          <a:xfrm>
            <a:off x="3706813" y="560388"/>
            <a:ext cx="0" cy="138112"/>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FF">
                      <a:alpha val="50000"/>
                    </a:srgbClr>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92885" name="AutoShape 20"/>
          <p:cNvSpPr>
            <a:spLocks noChangeArrowheads="1"/>
          </p:cNvSpPr>
          <p:nvPr/>
        </p:nvSpPr>
        <p:spPr bwMode="auto">
          <a:xfrm>
            <a:off x="5786438" y="665163"/>
            <a:ext cx="1252537" cy="649287"/>
          </a:xfrm>
          <a:prstGeom prst="flowChartProcess">
            <a:avLst/>
          </a:prstGeom>
          <a:solidFill>
            <a:srgbClr val="FFFFCC"/>
          </a:solidFill>
          <a:ln w="19050">
            <a:solidFill>
              <a:schemeClr val="tx1"/>
            </a:solidFill>
            <a:miter lim="800000"/>
            <a:headEnd/>
            <a:tailEnd/>
          </a:ln>
          <a:effectLst>
            <a:outerShdw dist="63500" dir="3187806" algn="ctr" rotWithShape="0">
              <a:srgbClr val="CC3300">
                <a:alpha val="50000"/>
              </a:srgbClr>
            </a:outerShdw>
          </a:effectLst>
        </p:spPr>
        <p:txBody>
          <a:bodyPr anchor="ctr"/>
          <a:lstStyle/>
          <a:p>
            <a:pPr algn="ctr" fontAlgn="base">
              <a:spcBef>
                <a:spcPct val="20000"/>
              </a:spcBef>
              <a:spcAft>
                <a:spcPct val="0"/>
              </a:spcAft>
              <a:buClr>
                <a:srgbClr val="FF3300"/>
              </a:buClr>
              <a:buSzPct val="60000"/>
              <a:buFont typeface="Wingdings" pitchFamily="2" charset="2"/>
              <a:buNone/>
            </a:pPr>
            <a:r>
              <a:rPr kumimoji="1" lang="zh-CN" altLang="en-US" sz="2000" b="1">
                <a:solidFill>
                  <a:srgbClr val="000000"/>
                </a:solidFill>
              </a:rPr>
              <a:t>分段越界中断处理</a:t>
            </a:r>
          </a:p>
        </p:txBody>
      </p:sp>
      <p:sp>
        <p:nvSpPr>
          <p:cNvPr id="292886" name="AutoShape 21"/>
          <p:cNvSpPr>
            <a:spLocks noChangeArrowheads="1"/>
          </p:cNvSpPr>
          <p:nvPr/>
        </p:nvSpPr>
        <p:spPr bwMode="auto">
          <a:xfrm>
            <a:off x="5799138" y="1566863"/>
            <a:ext cx="1252537" cy="649287"/>
          </a:xfrm>
          <a:prstGeom prst="flowChartProcess">
            <a:avLst/>
          </a:prstGeom>
          <a:solidFill>
            <a:srgbClr val="FFFFCC"/>
          </a:solidFill>
          <a:ln w="19050">
            <a:solidFill>
              <a:schemeClr val="tx1"/>
            </a:solidFill>
            <a:miter lim="800000"/>
            <a:headEnd/>
            <a:tailEnd/>
          </a:ln>
          <a:effectLst>
            <a:outerShdw dist="63500" dir="3187806" algn="ctr" rotWithShape="0">
              <a:srgbClr val="CC3300">
                <a:alpha val="50000"/>
              </a:srgbClr>
            </a:outerShdw>
          </a:effectLst>
        </p:spPr>
        <p:txBody>
          <a:bodyPr anchor="ctr"/>
          <a:lstStyle/>
          <a:p>
            <a:pPr algn="ctr" fontAlgn="base">
              <a:spcBef>
                <a:spcPct val="20000"/>
              </a:spcBef>
              <a:spcAft>
                <a:spcPct val="0"/>
              </a:spcAft>
              <a:buClr>
                <a:srgbClr val="FF3300"/>
              </a:buClr>
              <a:buSzPct val="60000"/>
              <a:buFont typeface="Wingdings" pitchFamily="2" charset="2"/>
              <a:buNone/>
            </a:pPr>
            <a:r>
              <a:rPr kumimoji="1" lang="zh-CN" altLang="en-US" sz="2000" b="1">
                <a:solidFill>
                  <a:srgbClr val="000000"/>
                </a:solidFill>
              </a:rPr>
              <a:t>分段保护中断处理</a:t>
            </a:r>
          </a:p>
        </p:txBody>
      </p:sp>
      <p:sp>
        <p:nvSpPr>
          <p:cNvPr id="292887" name="AutoShape 22"/>
          <p:cNvSpPr>
            <a:spLocks noChangeArrowheads="1"/>
          </p:cNvSpPr>
          <p:nvPr/>
        </p:nvSpPr>
        <p:spPr bwMode="auto">
          <a:xfrm>
            <a:off x="5799138" y="2443163"/>
            <a:ext cx="1252537" cy="649287"/>
          </a:xfrm>
          <a:prstGeom prst="flowChartProcess">
            <a:avLst/>
          </a:prstGeom>
          <a:solidFill>
            <a:srgbClr val="FFFFCC"/>
          </a:solidFill>
          <a:ln w="19050">
            <a:solidFill>
              <a:schemeClr val="tx1"/>
            </a:solidFill>
            <a:miter lim="800000"/>
            <a:headEnd/>
            <a:tailEnd/>
          </a:ln>
          <a:effectLst>
            <a:outerShdw dist="63500" dir="3187806" algn="ctr" rotWithShape="0">
              <a:srgbClr val="CC3300">
                <a:alpha val="50000"/>
              </a:srgbClr>
            </a:outerShdw>
          </a:effectLst>
        </p:spPr>
        <p:txBody>
          <a:bodyPr anchor="ctr"/>
          <a:lstStyle/>
          <a:p>
            <a:pPr algn="ctr" fontAlgn="base">
              <a:spcBef>
                <a:spcPct val="20000"/>
              </a:spcBef>
              <a:spcAft>
                <a:spcPct val="0"/>
              </a:spcAft>
              <a:buClr>
                <a:srgbClr val="FF3300"/>
              </a:buClr>
              <a:buSzPct val="60000"/>
              <a:buFont typeface="Wingdings" pitchFamily="2" charset="2"/>
              <a:buNone/>
            </a:pPr>
            <a:r>
              <a:rPr kumimoji="1" lang="zh-CN" altLang="en-US" sz="2000" b="1">
                <a:solidFill>
                  <a:srgbClr val="000000"/>
                </a:solidFill>
              </a:rPr>
              <a:t>缺段中断处理</a:t>
            </a:r>
          </a:p>
        </p:txBody>
      </p:sp>
      <p:sp>
        <p:nvSpPr>
          <p:cNvPr id="292888" name="Line 23"/>
          <p:cNvSpPr>
            <a:spLocks noChangeShapeType="1"/>
          </p:cNvSpPr>
          <p:nvPr/>
        </p:nvSpPr>
        <p:spPr bwMode="auto">
          <a:xfrm>
            <a:off x="4984750" y="987425"/>
            <a:ext cx="78898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FF">
                      <a:alpha val="50000"/>
                    </a:srgbClr>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92889" name="AutoShape 24"/>
          <p:cNvSpPr>
            <a:spLocks noChangeArrowheads="1"/>
          </p:cNvSpPr>
          <p:nvPr/>
        </p:nvSpPr>
        <p:spPr bwMode="auto">
          <a:xfrm>
            <a:off x="2368550" y="3379788"/>
            <a:ext cx="2630488" cy="625475"/>
          </a:xfrm>
          <a:prstGeom prst="flowChartProcess">
            <a:avLst/>
          </a:prstGeom>
          <a:solidFill>
            <a:srgbClr val="FFFFCC"/>
          </a:solidFill>
          <a:ln w="19050">
            <a:solidFill>
              <a:schemeClr val="tx1"/>
            </a:solidFill>
            <a:miter lim="800000"/>
            <a:headEnd/>
            <a:tailEnd/>
          </a:ln>
          <a:effectLst>
            <a:outerShdw dist="63500" dir="3187806" algn="ctr" rotWithShape="0">
              <a:srgbClr val="CC3300">
                <a:alpha val="50000"/>
              </a:srgbClr>
            </a:outerShdw>
          </a:effectLst>
        </p:spPr>
        <p:txBody>
          <a:bodyPr anchor="ctr"/>
          <a:lstStyle/>
          <a:p>
            <a:pPr algn="ctr" fontAlgn="base">
              <a:spcBef>
                <a:spcPct val="20000"/>
              </a:spcBef>
              <a:spcAft>
                <a:spcPct val="0"/>
              </a:spcAft>
              <a:buClr>
                <a:srgbClr val="FF3300"/>
              </a:buClr>
              <a:buSzPct val="60000"/>
              <a:buFont typeface="Wingdings" pitchFamily="2" charset="2"/>
              <a:buNone/>
            </a:pPr>
            <a:r>
              <a:rPr kumimoji="1" lang="zh-CN" altLang="en-US" sz="2000" b="1">
                <a:solidFill>
                  <a:srgbClr val="000000"/>
                </a:solidFill>
              </a:rPr>
              <a:t>修改访问字段，如写访问，置修改位</a:t>
            </a:r>
            <a:r>
              <a:rPr kumimoji="1" lang="en-US" altLang="zh-CN" sz="2000" b="1">
                <a:solidFill>
                  <a:srgbClr val="000000"/>
                </a:solidFill>
              </a:rPr>
              <a:t>=1</a:t>
            </a:r>
          </a:p>
        </p:txBody>
      </p:sp>
      <p:sp>
        <p:nvSpPr>
          <p:cNvPr id="292890" name="AutoShape 25"/>
          <p:cNvSpPr>
            <a:spLocks noChangeArrowheads="1"/>
          </p:cNvSpPr>
          <p:nvPr/>
        </p:nvSpPr>
        <p:spPr bwMode="auto">
          <a:xfrm>
            <a:off x="1924050" y="4279900"/>
            <a:ext cx="3506788" cy="725488"/>
          </a:xfrm>
          <a:prstGeom prst="flowChartProcess">
            <a:avLst/>
          </a:prstGeom>
          <a:solidFill>
            <a:srgbClr val="FFFFCC"/>
          </a:solidFill>
          <a:ln w="19050">
            <a:solidFill>
              <a:schemeClr val="tx1"/>
            </a:solidFill>
            <a:miter lim="800000"/>
            <a:headEnd/>
            <a:tailEnd/>
          </a:ln>
          <a:effectLst>
            <a:outerShdw dist="63500" dir="3187806" algn="ctr" rotWithShape="0">
              <a:srgbClr val="CC3300">
                <a:alpha val="50000"/>
              </a:srgbClr>
            </a:outerShdw>
          </a:effectLst>
        </p:spPr>
        <p:txBody>
          <a:bodyPr wrap="none" anchor="ctr"/>
          <a:lstStyle/>
          <a:p>
            <a:pPr algn="ctr" fontAlgn="base">
              <a:spcBef>
                <a:spcPct val="20000"/>
              </a:spcBef>
              <a:spcAft>
                <a:spcPct val="0"/>
              </a:spcAft>
              <a:buClr>
                <a:srgbClr val="FF3300"/>
              </a:buClr>
              <a:buSzPct val="60000"/>
              <a:buFont typeface="Wingdings" pitchFamily="2" charset="2"/>
              <a:buNone/>
            </a:pPr>
            <a:r>
              <a:rPr kumimoji="1" lang="zh-CN" altLang="en-US" sz="2000" b="1">
                <a:solidFill>
                  <a:srgbClr val="000000"/>
                </a:solidFill>
              </a:rPr>
              <a:t>形成访问主存地址</a:t>
            </a:r>
          </a:p>
          <a:p>
            <a:pPr algn="ctr" fontAlgn="base">
              <a:spcBef>
                <a:spcPct val="20000"/>
              </a:spcBef>
              <a:spcAft>
                <a:spcPct val="0"/>
              </a:spcAft>
              <a:buClr>
                <a:srgbClr val="FF3300"/>
              </a:buClr>
              <a:buSzPct val="60000"/>
              <a:buFont typeface="Wingdings" pitchFamily="2" charset="2"/>
              <a:buNone/>
            </a:pPr>
            <a:r>
              <a:rPr kumimoji="1" lang="en-US" altLang="zh-CN" sz="2000" b="1">
                <a:solidFill>
                  <a:srgbClr val="000000"/>
                </a:solidFill>
              </a:rPr>
              <a:t>(A)=(</a:t>
            </a:r>
            <a:r>
              <a:rPr kumimoji="1" lang="zh-CN" altLang="en-US" sz="2000" b="1">
                <a:solidFill>
                  <a:srgbClr val="000000"/>
                </a:solidFill>
              </a:rPr>
              <a:t>主存始址</a:t>
            </a:r>
            <a:r>
              <a:rPr kumimoji="1" lang="en-US" altLang="zh-CN" sz="2000" b="1">
                <a:solidFill>
                  <a:srgbClr val="000000"/>
                </a:solidFill>
              </a:rPr>
              <a:t>)+(</a:t>
            </a:r>
            <a:r>
              <a:rPr kumimoji="1" lang="zh-CN" altLang="en-US" sz="2000" b="1">
                <a:solidFill>
                  <a:srgbClr val="000000"/>
                </a:solidFill>
              </a:rPr>
              <a:t>位移量</a:t>
            </a:r>
            <a:r>
              <a:rPr kumimoji="1" lang="en-US" altLang="zh-CN" sz="2000" b="1">
                <a:solidFill>
                  <a:srgbClr val="000000"/>
                </a:solidFill>
              </a:rPr>
              <a:t>W)</a:t>
            </a:r>
          </a:p>
        </p:txBody>
      </p:sp>
      <p:sp>
        <p:nvSpPr>
          <p:cNvPr id="292891" name="AutoShape 26"/>
          <p:cNvSpPr>
            <a:spLocks noChangeArrowheads="1"/>
          </p:cNvSpPr>
          <p:nvPr/>
        </p:nvSpPr>
        <p:spPr bwMode="auto">
          <a:xfrm>
            <a:off x="2781300" y="5305425"/>
            <a:ext cx="1690688" cy="414338"/>
          </a:xfrm>
          <a:prstGeom prst="flowChartAlternateProcess">
            <a:avLst/>
          </a:prstGeom>
          <a:solidFill>
            <a:srgbClr val="FFFFCC"/>
          </a:solidFill>
          <a:ln w="19050">
            <a:solidFill>
              <a:schemeClr val="tx1"/>
            </a:solidFill>
            <a:miter lim="800000"/>
            <a:headEnd/>
            <a:tailEnd/>
          </a:ln>
          <a:effectLst>
            <a:outerShdw dist="63500" dir="3187806" algn="ctr" rotWithShape="0">
              <a:srgbClr val="CC3300">
                <a:alpha val="50000"/>
              </a:srgbClr>
            </a:outerShdw>
          </a:effectLst>
        </p:spPr>
        <p:txBody>
          <a:bodyPr wrap="none" anchor="ctr"/>
          <a:lstStyle/>
          <a:p>
            <a:pPr algn="ctr" fontAlgn="base">
              <a:spcBef>
                <a:spcPct val="20000"/>
              </a:spcBef>
              <a:spcAft>
                <a:spcPct val="0"/>
              </a:spcAft>
              <a:buClr>
                <a:srgbClr val="FF3300"/>
              </a:buClr>
              <a:buSzPct val="60000"/>
              <a:buFont typeface="Wingdings" pitchFamily="2" charset="2"/>
              <a:buNone/>
            </a:pPr>
            <a:r>
              <a:rPr kumimoji="1" lang="zh-CN" altLang="en-US" sz="2000" b="1">
                <a:solidFill>
                  <a:srgbClr val="000000"/>
                </a:solidFill>
              </a:rPr>
              <a:t>返回</a:t>
            </a:r>
          </a:p>
        </p:txBody>
      </p:sp>
      <p:sp>
        <p:nvSpPr>
          <p:cNvPr id="292892" name="Line 27"/>
          <p:cNvSpPr>
            <a:spLocks noChangeShapeType="1"/>
          </p:cNvSpPr>
          <p:nvPr/>
        </p:nvSpPr>
        <p:spPr bwMode="auto">
          <a:xfrm>
            <a:off x="3670300" y="4017963"/>
            <a:ext cx="0" cy="263525"/>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FF">
                      <a:alpha val="50000"/>
                    </a:srgbClr>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92893" name="Line 28"/>
          <p:cNvSpPr>
            <a:spLocks noChangeShapeType="1"/>
          </p:cNvSpPr>
          <p:nvPr/>
        </p:nvSpPr>
        <p:spPr bwMode="auto">
          <a:xfrm>
            <a:off x="3632200" y="5019675"/>
            <a:ext cx="0" cy="276225"/>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FF">
                      <a:alpha val="50000"/>
                    </a:srgbClr>
                  </a:outerShdw>
                </a:effectLst>
              </a14:hiddenEffects>
            </a:ext>
          </a:extLst>
        </p:spPr>
        <p:txBody>
          <a:bodyPr wrap="none" anchor="ctr"/>
          <a:lstStyle/>
          <a:p>
            <a:pPr fontAlgn="base">
              <a:spcBef>
                <a:spcPct val="0"/>
              </a:spcBef>
              <a:spcAft>
                <a:spcPct val="0"/>
              </a:spcAft>
            </a:pPr>
            <a:endParaRPr kumimoji="1" lang="zh-CN" altLang="en-US" sz="2400">
              <a:solidFill>
                <a:srgbClr val="000000"/>
              </a:solidFill>
            </a:endParaRPr>
          </a:p>
        </p:txBody>
      </p:sp>
      <p:sp>
        <p:nvSpPr>
          <p:cNvPr id="292894" name="Text Box 29"/>
          <p:cNvSpPr txBox="1">
            <a:spLocks noChangeArrowheads="1"/>
          </p:cNvSpPr>
          <p:nvPr/>
        </p:nvSpPr>
        <p:spPr bwMode="auto">
          <a:xfrm>
            <a:off x="2343150" y="5937250"/>
            <a:ext cx="4733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en-US" altLang="zh-CN" sz="2000" b="1" dirty="0" smtClean="0">
                <a:solidFill>
                  <a:srgbClr val="0000FF"/>
                </a:solidFill>
              </a:rPr>
              <a:t>  </a:t>
            </a:r>
            <a:r>
              <a:rPr lang="zh-CN" altLang="en-US" sz="2000" b="1" dirty="0">
                <a:solidFill>
                  <a:srgbClr val="0000FF"/>
                </a:solidFill>
                <a:ea typeface="黑体" pitchFamily="2" charset="-122"/>
              </a:rPr>
              <a:t>请求分段系统的地址变换过程</a:t>
            </a:r>
          </a:p>
        </p:txBody>
      </p:sp>
    </p:spTree>
    <p:extLst>
      <p:ext uri="{BB962C8B-B14F-4D97-AF65-F5344CB8AC3E}">
        <p14:creationId xmlns:p14="http://schemas.microsoft.com/office/powerpoint/2010/main" val="1411444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8291" name="Rectangle 2"/>
          <p:cNvSpPr>
            <a:spLocks noGrp="1" noChangeArrowheads="1"/>
          </p:cNvSpPr>
          <p:nvPr>
            <p:ph type="title"/>
          </p:nvPr>
        </p:nvSpPr>
        <p:spPr>
          <a:xfrm>
            <a:off x="395536" y="1556792"/>
            <a:ext cx="8229600" cy="1143000"/>
          </a:xfrm>
          <a:extLst>
            <a:ext uri="{91240B29-F687-4F45-9708-019B960494DF}">
              <a14:hiddenLine xmlns:a14="http://schemas.microsoft.com/office/drawing/2010/main" w="9525">
                <a:solidFill>
                  <a:schemeClr val="hlink"/>
                </a:solidFill>
                <a:miter lim="800000"/>
                <a:headEnd/>
                <a:tailEnd/>
              </a14:hiddenLine>
            </a:ext>
          </a:extLst>
        </p:spPr>
        <p:txBody>
          <a:bodyPr>
            <a:normAutofit/>
          </a:bodyPr>
          <a:lstStyle/>
          <a:p>
            <a:pPr algn="l" eaLnBrk="1" hangingPunct="1"/>
            <a:r>
              <a:rPr lang="en-US" altLang="zh-CN" sz="3200" dirty="0" smtClean="0">
                <a:solidFill>
                  <a:schemeClr val="tx1"/>
                </a:solidFill>
                <a:latin typeface="Times New Roman" pitchFamily="18" charset="0"/>
              </a:rPr>
              <a:t>1</a:t>
            </a:r>
            <a:r>
              <a:rPr lang="zh-CN" altLang="en-US" sz="3200" dirty="0" smtClean="0">
                <a:solidFill>
                  <a:schemeClr val="tx1"/>
                </a:solidFill>
                <a:latin typeface="Times New Roman" pitchFamily="18" charset="0"/>
              </a:rPr>
              <a:t>．虚拟存储器的定义</a:t>
            </a:r>
            <a:r>
              <a:rPr lang="zh-CN" altLang="en-US" sz="3200" dirty="0" smtClean="0">
                <a:solidFill>
                  <a:schemeClr val="tx1"/>
                </a:solidFill>
                <a:latin typeface="仿宋_GB2312" pitchFamily="49" charset="-122"/>
                <a:ea typeface="仿宋_GB2312" pitchFamily="49" charset="-122"/>
              </a:rPr>
              <a:t> </a:t>
            </a:r>
          </a:p>
        </p:txBody>
      </p:sp>
      <p:sp>
        <p:nvSpPr>
          <p:cNvPr id="366595" name="Rectangle 3"/>
          <p:cNvSpPr>
            <a:spLocks noGrp="1" noChangeArrowheads="1"/>
          </p:cNvSpPr>
          <p:nvPr>
            <p:ph idx="1"/>
          </p:nvPr>
        </p:nvSpPr>
        <p:spPr>
          <a:xfrm>
            <a:off x="395536" y="3068960"/>
            <a:ext cx="8488363" cy="1390650"/>
          </a:xfrm>
        </p:spPr>
        <p:txBody>
          <a:bodyPr/>
          <a:lstStyle/>
          <a:p>
            <a:pPr marL="0" indent="0" eaLnBrk="1" hangingPunct="1">
              <a:buNone/>
            </a:pPr>
            <a:r>
              <a:rPr lang="zh-CN" altLang="en-US" sz="2800" b="1" dirty="0" smtClean="0">
                <a:latin typeface="Times New Roman" pitchFamily="18" charset="0"/>
                <a:ea typeface="仿宋_GB2312" pitchFamily="49" charset="-122"/>
              </a:rPr>
              <a:t>所谓虚拟存储器，是指具有请求调入功能和置换功能，能从逻辑上对内存容量加以扩充的一种存储系统</a:t>
            </a:r>
            <a:r>
              <a:rPr lang="zh-CN" altLang="en-US" sz="2800" b="1" dirty="0" smtClean="0">
                <a:latin typeface="宋体" pitchFamily="2" charset="-122"/>
              </a:rPr>
              <a:t>。</a:t>
            </a:r>
            <a:endParaRPr lang="zh-CN" altLang="en-US" sz="2800" b="1" dirty="0" smtClean="0">
              <a:solidFill>
                <a:schemeClr val="hlink"/>
              </a:solidFill>
              <a:latin typeface="Times New Roman" pitchFamily="18" charset="0"/>
              <a:ea typeface="黑体" pitchFamily="2" charset="-122"/>
            </a:endParaRPr>
          </a:p>
        </p:txBody>
      </p:sp>
      <p:sp>
        <p:nvSpPr>
          <p:cNvPr id="9" name="灯片编号占位符 5"/>
          <p:cNvSpPr>
            <a:spLocks noGrp="1"/>
          </p:cNvSpPr>
          <p:nvPr>
            <p:ph type="sldNum" sz="quarter" idx="12"/>
          </p:nvPr>
        </p:nvSpPr>
        <p:spPr/>
        <p:txBody>
          <a:bodyPr/>
          <a:lstStyle/>
          <a:p>
            <a:pPr>
              <a:defRPr/>
            </a:pPr>
            <a:fld id="{245D0AA1-EEC0-433E-B58F-B192C4722260}" type="slidenum">
              <a:rPr lang="en-US" altLang="zh-CN">
                <a:solidFill>
                  <a:srgbClr val="2F2F2F">
                    <a:lumMod val="75000"/>
                    <a:lumOff val="25000"/>
                  </a:srgbClr>
                </a:solidFill>
              </a:rPr>
              <a:pPr>
                <a:defRPr/>
              </a:pPr>
              <a:t>5</a:t>
            </a:fld>
            <a:endParaRPr lang="en-US" altLang="zh-CN">
              <a:solidFill>
                <a:srgbClr val="2F2F2F">
                  <a:lumMod val="75000"/>
                  <a:lumOff val="25000"/>
                </a:srgbClr>
              </a:solidFill>
            </a:endParaRPr>
          </a:p>
        </p:txBody>
      </p:sp>
      <p:sp>
        <p:nvSpPr>
          <p:cNvPr id="6" name="Rectangle 2"/>
          <p:cNvSpPr txBox="1">
            <a:spLocks noChangeArrowheads="1"/>
          </p:cNvSpPr>
          <p:nvPr/>
        </p:nvSpPr>
        <p:spPr>
          <a:xfrm>
            <a:off x="457200" y="274638"/>
            <a:ext cx="8229600" cy="1143000"/>
          </a:xfrm>
          <a:prstGeom prst="rect">
            <a:avLst/>
          </a:prstGeom>
        </p:spPr>
        <p:txBody>
          <a:bodyPr vert="horz" rtlCol="0" anchor="ctr">
            <a:normAutofit/>
          </a:bodyPr>
          <a:lst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en-US" altLang="zh-CN" dirty="0" smtClean="0"/>
              <a:t>5.1.2  </a:t>
            </a:r>
            <a:r>
              <a:rPr lang="zh-CN" altLang="en-US" dirty="0" smtClean="0"/>
              <a:t>虚拟存储器的定义和特征 </a:t>
            </a:r>
          </a:p>
        </p:txBody>
      </p:sp>
    </p:spTree>
    <p:extLst>
      <p:ext uri="{BB962C8B-B14F-4D97-AF65-F5344CB8AC3E}">
        <p14:creationId xmlns:p14="http://schemas.microsoft.com/office/powerpoint/2010/main" val="8675630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66595">
                                            <p:txEl>
                                              <p:pRg st="0" end="0"/>
                                            </p:txEl>
                                          </p:spTgt>
                                        </p:tgtEl>
                                        <p:attrNameLst>
                                          <p:attrName>style.visibility</p:attrName>
                                        </p:attrNameLst>
                                      </p:cBhvr>
                                      <p:to>
                                        <p:strVal val="visible"/>
                                      </p:to>
                                    </p:set>
                                    <p:animEffect transition="in" filter="wipe(up)">
                                      <p:cBhvr>
                                        <p:cTn id="7" dur="500"/>
                                        <p:tgtEl>
                                          <p:spTgt spid="36659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5" grpId="0" build="p" bldLvl="2"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pPr>
              <a:defRPr/>
            </a:pPr>
            <a:fld id="{245D0AA1-EEC0-433E-B58F-B192C4722260}" type="slidenum">
              <a:rPr lang="en-US" altLang="zh-CN"/>
              <a:pPr>
                <a:defRPr/>
              </a:pPr>
              <a:t>6</a:t>
            </a:fld>
            <a:endParaRPr lang="en-US" altLang="zh-CN"/>
          </a:p>
        </p:txBody>
      </p:sp>
      <p:sp>
        <p:nvSpPr>
          <p:cNvPr id="366596" name="Text Box 4"/>
          <p:cNvSpPr txBox="1">
            <a:spLocks noChangeArrowheads="1"/>
          </p:cNvSpPr>
          <p:nvPr/>
        </p:nvSpPr>
        <p:spPr bwMode="auto">
          <a:xfrm>
            <a:off x="204788" y="3068960"/>
            <a:ext cx="1041400" cy="854075"/>
          </a:xfrm>
          <a:prstGeom prst="rect">
            <a:avLst/>
          </a:prstGeom>
          <a:solidFill>
            <a:schemeClr val="accent3">
              <a:lumMod val="60000"/>
              <a:lumOff val="40000"/>
              <a:alpha val="50000"/>
            </a:schemeClr>
          </a:solidFill>
          <a:ln>
            <a:noFill/>
          </a:ln>
          <a:effectLst/>
          <a:extLst/>
        </p:spPr>
        <p:txBody>
          <a:bodyPr lIns="18000" tIns="0" rIns="1800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2800" b="1" dirty="0">
                <a:solidFill>
                  <a:srgbClr val="0000CC"/>
                </a:solidFill>
                <a:latin typeface="黑体" pitchFamily="2" charset="-122"/>
                <a:ea typeface="黑体" pitchFamily="2" charset="-122"/>
              </a:rPr>
              <a:t>部分装入</a:t>
            </a:r>
          </a:p>
        </p:txBody>
      </p:sp>
      <p:sp>
        <p:nvSpPr>
          <p:cNvPr id="366597" name="Text Box 5"/>
          <p:cNvSpPr txBox="1">
            <a:spLocks noChangeArrowheads="1"/>
          </p:cNvSpPr>
          <p:nvPr/>
        </p:nvSpPr>
        <p:spPr bwMode="auto">
          <a:xfrm>
            <a:off x="204788" y="4309268"/>
            <a:ext cx="990600" cy="854075"/>
          </a:xfrm>
          <a:prstGeom prst="rect">
            <a:avLst/>
          </a:prstGeom>
          <a:solidFill>
            <a:schemeClr val="accent3">
              <a:lumMod val="60000"/>
              <a:lumOff val="40000"/>
              <a:alpha val="50000"/>
            </a:schemeClr>
          </a:solidFill>
          <a:ln>
            <a:noFill/>
          </a:ln>
          <a:effectLst/>
          <a:extLst/>
        </p:spPr>
        <p:txBody>
          <a:bodyPr lIns="18000" tIns="0" rIns="1800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2800" b="1" dirty="0">
                <a:solidFill>
                  <a:srgbClr val="0000CC"/>
                </a:solidFill>
                <a:latin typeface="黑体" pitchFamily="2" charset="-122"/>
                <a:ea typeface="黑体" pitchFamily="2" charset="-122"/>
              </a:rPr>
              <a:t>请求</a:t>
            </a:r>
            <a:r>
              <a:rPr lang="zh-CN" altLang="en-US" sz="2800" b="1" dirty="0" smtClean="0">
                <a:solidFill>
                  <a:srgbClr val="0000CC"/>
                </a:solidFill>
                <a:latin typeface="黑体" pitchFamily="2" charset="-122"/>
                <a:ea typeface="黑体" pitchFamily="2" charset="-122"/>
              </a:rPr>
              <a:t>调</a:t>
            </a:r>
            <a:r>
              <a:rPr lang="zh-CN" altLang="en-US" sz="2800" b="1" dirty="0">
                <a:solidFill>
                  <a:srgbClr val="0000CC"/>
                </a:solidFill>
                <a:latin typeface="黑体" pitchFamily="2" charset="-122"/>
                <a:ea typeface="黑体" pitchFamily="2" charset="-122"/>
              </a:rPr>
              <a:t>入</a:t>
            </a:r>
          </a:p>
        </p:txBody>
      </p:sp>
      <p:sp>
        <p:nvSpPr>
          <p:cNvPr id="366598" name="Text Box 6"/>
          <p:cNvSpPr txBox="1">
            <a:spLocks noChangeArrowheads="1"/>
          </p:cNvSpPr>
          <p:nvPr/>
        </p:nvSpPr>
        <p:spPr bwMode="auto">
          <a:xfrm>
            <a:off x="366440" y="5424487"/>
            <a:ext cx="965200" cy="861774"/>
          </a:xfrm>
          <a:prstGeom prst="rect">
            <a:avLst/>
          </a:prstGeom>
          <a:solidFill>
            <a:schemeClr val="accent3">
              <a:lumMod val="60000"/>
              <a:lumOff val="40000"/>
              <a:alpha val="50000"/>
            </a:schemeClr>
          </a:solidFill>
          <a:ln>
            <a:noFill/>
          </a:ln>
          <a:effectLst/>
          <a:extLst/>
        </p:spPr>
        <p:txBody>
          <a:bodyPr lIns="18000" tIns="0" rIns="18000" bIns="0">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lang="zh-CN" altLang="en-US" sz="2800" b="1" dirty="0" smtClean="0">
                <a:solidFill>
                  <a:srgbClr val="0000CC"/>
                </a:solidFill>
                <a:latin typeface="黑体" pitchFamily="2" charset="-122"/>
                <a:ea typeface="黑体" pitchFamily="2" charset="-122"/>
              </a:rPr>
              <a:t>页</a:t>
            </a:r>
            <a:r>
              <a:rPr lang="en-US" altLang="zh-CN" sz="2800" b="1" dirty="0" smtClean="0">
                <a:solidFill>
                  <a:srgbClr val="0000CC"/>
                </a:solidFill>
                <a:latin typeface="黑体" pitchFamily="2" charset="-122"/>
                <a:ea typeface="黑体" pitchFamily="2" charset="-122"/>
              </a:rPr>
              <a:t>/</a:t>
            </a:r>
            <a:r>
              <a:rPr lang="zh-CN" altLang="en-US" sz="2800" b="1" dirty="0" smtClean="0">
                <a:solidFill>
                  <a:srgbClr val="0000CC"/>
                </a:solidFill>
                <a:latin typeface="黑体" pitchFamily="2" charset="-122"/>
                <a:ea typeface="黑体" pitchFamily="2" charset="-122"/>
              </a:rPr>
              <a:t>段置换</a:t>
            </a:r>
            <a:endParaRPr lang="zh-CN" altLang="en-US" sz="2800" b="1" dirty="0">
              <a:solidFill>
                <a:srgbClr val="0000CC"/>
              </a:solidFill>
              <a:latin typeface="黑体" pitchFamily="2" charset="-122"/>
              <a:ea typeface="黑体" pitchFamily="2" charset="-122"/>
            </a:endParaRPr>
          </a:p>
        </p:txBody>
      </p:sp>
      <p:sp>
        <p:nvSpPr>
          <p:cNvPr id="366599" name="Rectangle 7"/>
          <p:cNvSpPr>
            <a:spLocks noChangeArrowheads="1"/>
          </p:cNvSpPr>
          <p:nvPr/>
        </p:nvSpPr>
        <p:spPr bwMode="auto">
          <a:xfrm>
            <a:off x="825500" y="2908300"/>
            <a:ext cx="8066088" cy="3656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lvl="1" indent="-285750" fontAlgn="base">
              <a:spcBef>
                <a:spcPct val="20000"/>
              </a:spcBef>
              <a:spcAft>
                <a:spcPct val="0"/>
              </a:spcAft>
              <a:buClr>
                <a:srgbClr val="0000FF"/>
              </a:buClr>
              <a:buSzPct val="55000"/>
              <a:buFont typeface="Wingdings" pitchFamily="2" charset="2"/>
              <a:buChar char="n"/>
            </a:pPr>
            <a:r>
              <a:rPr kumimoji="1" lang="zh-CN" altLang="en-US" sz="2400" b="1" dirty="0">
                <a:solidFill>
                  <a:srgbClr val="FF0000"/>
                </a:solidFill>
                <a:latin typeface="楷体_GB2312" pitchFamily="49" charset="-122"/>
                <a:ea typeface="楷体_GB2312" pitchFamily="49" charset="-122"/>
              </a:rPr>
              <a:t>应用程序在运行前</a:t>
            </a:r>
            <a:r>
              <a:rPr kumimoji="1" lang="zh-CN" altLang="en-US" sz="2400" b="1" dirty="0">
                <a:solidFill>
                  <a:srgbClr val="000000"/>
                </a:solidFill>
                <a:latin typeface="楷体_GB2312" pitchFamily="49" charset="-122"/>
                <a:ea typeface="楷体_GB2312" pitchFamily="49" charset="-122"/>
              </a:rPr>
              <a:t>，没有必要全部装入</a:t>
            </a:r>
            <a:r>
              <a:rPr kumimoji="1" lang="en-US" altLang="zh-CN" sz="2400" b="1" dirty="0">
                <a:solidFill>
                  <a:srgbClr val="000000"/>
                </a:solidFill>
                <a:latin typeface="楷体_GB2312" pitchFamily="49" charset="-122"/>
                <a:ea typeface="楷体_GB2312" pitchFamily="49" charset="-122"/>
              </a:rPr>
              <a:t>(</a:t>
            </a:r>
            <a:r>
              <a:rPr kumimoji="1" lang="zh-CN" altLang="en-US" sz="2400" b="1" dirty="0">
                <a:solidFill>
                  <a:srgbClr val="FF0000"/>
                </a:solidFill>
                <a:latin typeface="楷体_GB2312" pitchFamily="49" charset="-122"/>
                <a:ea typeface="楷体_GB2312" pitchFamily="49" charset="-122"/>
              </a:rPr>
              <a:t>局部性原理</a:t>
            </a:r>
            <a:r>
              <a:rPr kumimoji="1" lang="en-US" altLang="zh-CN" sz="2400" b="1" dirty="0">
                <a:solidFill>
                  <a:srgbClr val="000000"/>
                </a:solidFill>
                <a:latin typeface="楷体_GB2312" pitchFamily="49" charset="-122"/>
                <a:ea typeface="楷体_GB2312" pitchFamily="49" charset="-122"/>
              </a:rPr>
              <a:t>)</a:t>
            </a:r>
            <a:r>
              <a:rPr kumimoji="1" lang="zh-CN" altLang="en-US" sz="2400" b="1" dirty="0">
                <a:solidFill>
                  <a:srgbClr val="000000"/>
                </a:solidFill>
                <a:latin typeface="楷体_GB2312" pitchFamily="49" charset="-122"/>
                <a:ea typeface="楷体_GB2312" pitchFamily="49" charset="-122"/>
              </a:rPr>
              <a:t>，仅将那些当前要运行的页面或段先装入内存便可以运行，其余部分暂留在磁盘上。</a:t>
            </a:r>
            <a:endParaRPr kumimoji="1" lang="zh-CN" altLang="en-US" sz="2400" b="1" dirty="0">
              <a:solidFill>
                <a:srgbClr val="0000CC"/>
              </a:solidFill>
              <a:latin typeface="黑体" pitchFamily="2" charset="-122"/>
              <a:ea typeface="黑体" pitchFamily="2" charset="-122"/>
            </a:endParaRPr>
          </a:p>
          <a:p>
            <a:pPr marL="742950" lvl="1" indent="-285750" fontAlgn="base">
              <a:spcBef>
                <a:spcPct val="20000"/>
              </a:spcBef>
              <a:spcAft>
                <a:spcPct val="0"/>
              </a:spcAft>
              <a:buClr>
                <a:srgbClr val="0000FF"/>
              </a:buClr>
              <a:buSzPct val="55000"/>
              <a:buFont typeface="Wingdings" pitchFamily="2" charset="2"/>
              <a:buChar char="n"/>
            </a:pPr>
            <a:r>
              <a:rPr kumimoji="1" lang="zh-CN" altLang="en-US" sz="2400" b="1" dirty="0">
                <a:solidFill>
                  <a:srgbClr val="FF0000"/>
                </a:solidFill>
                <a:latin typeface="楷体_GB2312" pitchFamily="49" charset="-122"/>
                <a:ea typeface="楷体_GB2312" pitchFamily="49" charset="-122"/>
              </a:rPr>
              <a:t>程序在运行时</a:t>
            </a:r>
            <a:r>
              <a:rPr kumimoji="1" lang="zh-CN" altLang="en-US" sz="2400" b="1" dirty="0">
                <a:solidFill>
                  <a:srgbClr val="000000"/>
                </a:solidFill>
                <a:latin typeface="楷体_GB2312" pitchFamily="49" charset="-122"/>
                <a:ea typeface="楷体_GB2312" pitchFamily="49" charset="-122"/>
              </a:rPr>
              <a:t>，如果所要访问的页（段）</a:t>
            </a:r>
            <a:r>
              <a:rPr kumimoji="1" lang="zh-CN" altLang="en-US" sz="2400" b="1" dirty="0">
                <a:solidFill>
                  <a:srgbClr val="FF0000"/>
                </a:solidFill>
                <a:latin typeface="楷体_GB2312" pitchFamily="49" charset="-122"/>
                <a:ea typeface="楷体_GB2312" pitchFamily="49" charset="-122"/>
              </a:rPr>
              <a:t>已调入内存</a:t>
            </a:r>
            <a:r>
              <a:rPr kumimoji="1" lang="zh-CN" altLang="en-US" sz="2400" b="1" dirty="0">
                <a:solidFill>
                  <a:srgbClr val="000000"/>
                </a:solidFill>
                <a:latin typeface="楷体_GB2312" pitchFamily="49" charset="-122"/>
                <a:ea typeface="楷体_GB2312" pitchFamily="49" charset="-122"/>
              </a:rPr>
              <a:t>，便可继续执行下去；否则，应利用</a:t>
            </a:r>
            <a:r>
              <a:rPr kumimoji="1" lang="en-US" altLang="zh-CN" sz="2400" b="1" dirty="0">
                <a:solidFill>
                  <a:srgbClr val="000000"/>
                </a:solidFill>
                <a:latin typeface="楷体_GB2312" pitchFamily="49" charset="-122"/>
                <a:ea typeface="楷体_GB2312" pitchFamily="49" charset="-122"/>
              </a:rPr>
              <a:t>OS</a:t>
            </a:r>
            <a:r>
              <a:rPr kumimoji="1" lang="zh-CN" altLang="en-US" sz="2400" b="1" dirty="0">
                <a:solidFill>
                  <a:srgbClr val="000000"/>
                </a:solidFill>
                <a:latin typeface="楷体_GB2312" pitchFamily="49" charset="-122"/>
                <a:ea typeface="楷体_GB2312" pitchFamily="49" charset="-122"/>
              </a:rPr>
              <a:t>所提供的</a:t>
            </a:r>
            <a:r>
              <a:rPr kumimoji="1" lang="zh-CN" altLang="en-US" sz="2400" b="1" dirty="0">
                <a:solidFill>
                  <a:srgbClr val="FF0000"/>
                </a:solidFill>
                <a:latin typeface="楷体_GB2312" pitchFamily="49" charset="-122"/>
                <a:ea typeface="楷体_GB2312" pitchFamily="49" charset="-122"/>
              </a:rPr>
              <a:t>请求调页（段）</a:t>
            </a:r>
            <a:r>
              <a:rPr kumimoji="1" lang="zh-CN" altLang="en-US" sz="2400" b="1" dirty="0">
                <a:solidFill>
                  <a:srgbClr val="000000"/>
                </a:solidFill>
                <a:latin typeface="楷体_GB2312" pitchFamily="49" charset="-122"/>
                <a:ea typeface="楷体_GB2312" pitchFamily="49" charset="-122"/>
              </a:rPr>
              <a:t>功能，将它们调入内存，以便继续运行。</a:t>
            </a:r>
            <a:endParaRPr kumimoji="1" lang="zh-CN" altLang="en-US" sz="2400" b="1" dirty="0">
              <a:solidFill>
                <a:srgbClr val="0000CC"/>
              </a:solidFill>
              <a:latin typeface="黑体" pitchFamily="2" charset="-122"/>
              <a:ea typeface="黑体" pitchFamily="2" charset="-122"/>
            </a:endParaRPr>
          </a:p>
          <a:p>
            <a:pPr marL="742950" lvl="1" indent="-285750" fontAlgn="base">
              <a:spcBef>
                <a:spcPct val="20000"/>
              </a:spcBef>
              <a:spcAft>
                <a:spcPct val="0"/>
              </a:spcAft>
              <a:buClr>
                <a:srgbClr val="0000FF"/>
              </a:buClr>
              <a:buSzPct val="55000"/>
              <a:buFont typeface="Wingdings" pitchFamily="2" charset="2"/>
              <a:buChar char="n"/>
            </a:pPr>
            <a:r>
              <a:rPr kumimoji="1" lang="zh-CN" altLang="en-US" sz="2400" b="1" dirty="0">
                <a:solidFill>
                  <a:srgbClr val="000000"/>
                </a:solidFill>
                <a:latin typeface="楷体_GB2312" pitchFamily="49" charset="-122"/>
                <a:ea typeface="楷体_GB2312" pitchFamily="49" charset="-122"/>
              </a:rPr>
              <a:t>如果此时</a:t>
            </a:r>
            <a:r>
              <a:rPr kumimoji="1" lang="zh-CN" altLang="en-US" sz="2400" b="1" dirty="0">
                <a:solidFill>
                  <a:srgbClr val="FF0000"/>
                </a:solidFill>
                <a:latin typeface="楷体_GB2312" pitchFamily="49" charset="-122"/>
                <a:ea typeface="楷体_GB2312" pitchFamily="49" charset="-122"/>
              </a:rPr>
              <a:t>内存已满</a:t>
            </a:r>
            <a:r>
              <a:rPr kumimoji="1" lang="zh-CN" altLang="en-US" sz="2400" b="1" dirty="0">
                <a:solidFill>
                  <a:srgbClr val="000000"/>
                </a:solidFill>
                <a:latin typeface="楷体_GB2312" pitchFamily="49" charset="-122"/>
                <a:ea typeface="楷体_GB2312" pitchFamily="49" charset="-122"/>
              </a:rPr>
              <a:t>，则需利用</a:t>
            </a:r>
            <a:r>
              <a:rPr kumimoji="1" lang="zh-CN" altLang="en-US" sz="2400" b="1" dirty="0">
                <a:solidFill>
                  <a:srgbClr val="FF0000"/>
                </a:solidFill>
                <a:latin typeface="楷体_GB2312" pitchFamily="49" charset="-122"/>
                <a:ea typeface="楷体_GB2312" pitchFamily="49" charset="-122"/>
              </a:rPr>
              <a:t>页（段）置换</a:t>
            </a:r>
            <a:r>
              <a:rPr kumimoji="1" lang="zh-CN" altLang="en-US" sz="2400" b="1" dirty="0">
                <a:solidFill>
                  <a:srgbClr val="000000"/>
                </a:solidFill>
                <a:latin typeface="楷体_GB2312" pitchFamily="49" charset="-122"/>
                <a:ea typeface="楷体_GB2312" pitchFamily="49" charset="-122"/>
              </a:rPr>
              <a:t>功能，将内存中暂不用的页（段）调到磁盘</a:t>
            </a:r>
            <a:r>
              <a:rPr kumimoji="1" lang="zh-CN" altLang="en-US" sz="2400" b="1" dirty="0" smtClean="0">
                <a:solidFill>
                  <a:srgbClr val="000000"/>
                </a:solidFill>
                <a:latin typeface="楷体_GB2312" pitchFamily="49" charset="-122"/>
                <a:ea typeface="楷体_GB2312" pitchFamily="49" charset="-122"/>
              </a:rPr>
              <a:t>上再将</a:t>
            </a:r>
            <a:r>
              <a:rPr kumimoji="1" lang="zh-CN" altLang="en-US" sz="2400" b="1" dirty="0">
                <a:solidFill>
                  <a:srgbClr val="000000"/>
                </a:solidFill>
                <a:latin typeface="楷体_GB2312" pitchFamily="49" charset="-122"/>
                <a:ea typeface="楷体_GB2312" pitchFamily="49" charset="-122"/>
              </a:rPr>
              <a:t>访问的页（段）调入内存，使程序继续运行下去。</a:t>
            </a:r>
            <a:endParaRPr kumimoji="1" lang="zh-CN" altLang="en-US" sz="2400" b="1" dirty="0">
              <a:solidFill>
                <a:srgbClr val="000000"/>
              </a:solidFill>
            </a:endParaRPr>
          </a:p>
        </p:txBody>
      </p:sp>
      <p:sp>
        <p:nvSpPr>
          <p:cNvPr id="366600" name="Text Box 8"/>
          <p:cNvSpPr txBox="1">
            <a:spLocks noChangeArrowheads="1"/>
          </p:cNvSpPr>
          <p:nvPr/>
        </p:nvSpPr>
        <p:spPr bwMode="auto">
          <a:xfrm>
            <a:off x="467544" y="1772816"/>
            <a:ext cx="545125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fontAlgn="base" hangingPunct="1">
              <a:spcBef>
                <a:spcPct val="50000"/>
              </a:spcBef>
              <a:spcAft>
                <a:spcPct val="0"/>
              </a:spcAft>
              <a:buClr>
                <a:srgbClr val="FF3300"/>
              </a:buClr>
              <a:buSzPct val="60000"/>
              <a:buFont typeface="Wingdings" pitchFamily="2" charset="2"/>
              <a:buNone/>
            </a:pPr>
            <a:r>
              <a:rPr kumimoji="0" lang="en-US" altLang="zh-CN" sz="3200" dirty="0" smtClean="0">
                <a:solidFill>
                  <a:prstClr val="black"/>
                </a:solidFill>
                <a:latin typeface="Times New Roman" pitchFamily="18" charset="0"/>
                <a:ea typeface="微软雅黑"/>
                <a:cs typeface="+mj-cs"/>
              </a:rPr>
              <a:t>2</a:t>
            </a:r>
            <a:r>
              <a:rPr kumimoji="0" lang="zh-CN" altLang="en-US" sz="3200" dirty="0" smtClean="0">
                <a:solidFill>
                  <a:prstClr val="black"/>
                </a:solidFill>
                <a:latin typeface="Times New Roman" pitchFamily="18" charset="0"/>
                <a:ea typeface="微软雅黑"/>
                <a:cs typeface="+mj-cs"/>
              </a:rPr>
              <a:t>．</a:t>
            </a:r>
            <a:r>
              <a:rPr kumimoji="0" lang="zh-CN" altLang="en-US" sz="3200" dirty="0">
                <a:solidFill>
                  <a:prstClr val="black"/>
                </a:solidFill>
                <a:latin typeface="Times New Roman" pitchFamily="18" charset="0"/>
                <a:ea typeface="微软雅黑"/>
                <a:cs typeface="+mj-cs"/>
              </a:rPr>
              <a:t>虚拟存储器基本原理如下：</a:t>
            </a:r>
          </a:p>
        </p:txBody>
      </p:sp>
      <p:sp>
        <p:nvSpPr>
          <p:cNvPr id="11" name="Rectangle 2"/>
          <p:cNvSpPr txBox="1">
            <a:spLocks noChangeArrowheads="1"/>
          </p:cNvSpPr>
          <p:nvPr/>
        </p:nvSpPr>
        <p:spPr>
          <a:xfrm>
            <a:off x="457200" y="274638"/>
            <a:ext cx="8229600" cy="1143000"/>
          </a:xfrm>
          <a:prstGeom prst="rect">
            <a:avLst/>
          </a:prstGeom>
        </p:spPr>
        <p:txBody>
          <a:bodyPr vert="horz" rtlCol="0" anchor="ctr">
            <a:normAutofit/>
          </a:bodyPr>
          <a:lst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en-US" altLang="zh-CN" dirty="0" smtClean="0"/>
              <a:t>5.1.2  </a:t>
            </a:r>
            <a:r>
              <a:rPr lang="zh-CN" altLang="en-US" dirty="0" smtClean="0"/>
              <a:t>虚拟存储器的定义和特征 </a:t>
            </a:r>
          </a:p>
        </p:txBody>
      </p:sp>
    </p:spTree>
    <p:extLst>
      <p:ext uri="{BB962C8B-B14F-4D97-AF65-F5344CB8AC3E}">
        <p14:creationId xmlns:p14="http://schemas.microsoft.com/office/powerpoint/2010/main" val="16726374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66600"/>
                                        </p:tgtEl>
                                        <p:attrNameLst>
                                          <p:attrName>style.visibility</p:attrName>
                                        </p:attrNameLst>
                                      </p:cBhvr>
                                      <p:to>
                                        <p:strVal val="visible"/>
                                      </p:to>
                                    </p:set>
                                    <p:animEffect transition="in" filter="dissolve">
                                      <p:cBhvr>
                                        <p:cTn id="7" dur="500"/>
                                        <p:tgtEl>
                                          <p:spTgt spid="366600"/>
                                        </p:tgtEl>
                                      </p:cBhvr>
                                    </p:animEffect>
                                  </p:childTnLst>
                                </p:cTn>
                              </p:par>
                            </p:childTnLst>
                          </p:cTn>
                        </p:par>
                        <p:par>
                          <p:cTn id="8" fill="hold" nodeType="afterGroup">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366596"/>
                                        </p:tgtEl>
                                        <p:attrNameLst>
                                          <p:attrName>style.visibility</p:attrName>
                                        </p:attrNameLst>
                                      </p:cBhvr>
                                      <p:to>
                                        <p:strVal val="visible"/>
                                      </p:to>
                                    </p:set>
                                    <p:anim calcmode="lin" valueType="num">
                                      <p:cBhvr additive="base">
                                        <p:cTn id="11" dur="500" fill="hold"/>
                                        <p:tgtEl>
                                          <p:spTgt spid="366596"/>
                                        </p:tgtEl>
                                        <p:attrNameLst>
                                          <p:attrName>ppt_x</p:attrName>
                                        </p:attrNameLst>
                                      </p:cBhvr>
                                      <p:tavLst>
                                        <p:tav tm="0">
                                          <p:val>
                                            <p:strVal val="0-#ppt_w/2"/>
                                          </p:val>
                                        </p:tav>
                                        <p:tav tm="100000">
                                          <p:val>
                                            <p:strVal val="#ppt_x"/>
                                          </p:val>
                                        </p:tav>
                                      </p:tavLst>
                                    </p:anim>
                                    <p:anim calcmode="lin" valueType="num">
                                      <p:cBhvr additive="base">
                                        <p:cTn id="12" dur="500" fill="hold"/>
                                        <p:tgtEl>
                                          <p:spTgt spid="366596"/>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366597"/>
                                        </p:tgtEl>
                                        <p:attrNameLst>
                                          <p:attrName>style.visibility</p:attrName>
                                        </p:attrNameLst>
                                      </p:cBhvr>
                                      <p:to>
                                        <p:strVal val="visible"/>
                                      </p:to>
                                    </p:set>
                                    <p:anim calcmode="lin" valueType="num">
                                      <p:cBhvr additive="base">
                                        <p:cTn id="16" dur="500" fill="hold"/>
                                        <p:tgtEl>
                                          <p:spTgt spid="366597"/>
                                        </p:tgtEl>
                                        <p:attrNameLst>
                                          <p:attrName>ppt_x</p:attrName>
                                        </p:attrNameLst>
                                      </p:cBhvr>
                                      <p:tavLst>
                                        <p:tav tm="0">
                                          <p:val>
                                            <p:strVal val="0-#ppt_w/2"/>
                                          </p:val>
                                        </p:tav>
                                        <p:tav tm="100000">
                                          <p:val>
                                            <p:strVal val="#ppt_x"/>
                                          </p:val>
                                        </p:tav>
                                      </p:tavLst>
                                    </p:anim>
                                    <p:anim calcmode="lin" valueType="num">
                                      <p:cBhvr additive="base">
                                        <p:cTn id="17" dur="500" fill="hold"/>
                                        <p:tgtEl>
                                          <p:spTgt spid="366597"/>
                                        </p:tgtEl>
                                        <p:attrNameLst>
                                          <p:attrName>ppt_y</p:attrName>
                                        </p:attrNameLst>
                                      </p:cBhvr>
                                      <p:tavLst>
                                        <p:tav tm="0">
                                          <p:val>
                                            <p:strVal val="#ppt_y"/>
                                          </p:val>
                                        </p:tav>
                                        <p:tav tm="100000">
                                          <p:val>
                                            <p:strVal val="#ppt_y"/>
                                          </p:val>
                                        </p:tav>
                                      </p:tavLst>
                                    </p:anim>
                                  </p:childTnLst>
                                </p:cTn>
                              </p:par>
                            </p:childTnLst>
                          </p:cTn>
                        </p:par>
                        <p:par>
                          <p:cTn id="18" fill="hold" nodeType="afterGroup">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366598"/>
                                        </p:tgtEl>
                                        <p:attrNameLst>
                                          <p:attrName>style.visibility</p:attrName>
                                        </p:attrNameLst>
                                      </p:cBhvr>
                                      <p:to>
                                        <p:strVal val="visible"/>
                                      </p:to>
                                    </p:set>
                                    <p:anim calcmode="lin" valueType="num">
                                      <p:cBhvr additive="base">
                                        <p:cTn id="21" dur="500" fill="hold"/>
                                        <p:tgtEl>
                                          <p:spTgt spid="366598"/>
                                        </p:tgtEl>
                                        <p:attrNameLst>
                                          <p:attrName>ppt_x</p:attrName>
                                        </p:attrNameLst>
                                      </p:cBhvr>
                                      <p:tavLst>
                                        <p:tav tm="0">
                                          <p:val>
                                            <p:strVal val="0-#ppt_w/2"/>
                                          </p:val>
                                        </p:tav>
                                        <p:tav tm="100000">
                                          <p:val>
                                            <p:strVal val="#ppt_x"/>
                                          </p:val>
                                        </p:tav>
                                      </p:tavLst>
                                    </p:anim>
                                    <p:anim calcmode="lin" valueType="num">
                                      <p:cBhvr additive="base">
                                        <p:cTn id="22" dur="500" fill="hold"/>
                                        <p:tgtEl>
                                          <p:spTgt spid="366598"/>
                                        </p:tgtEl>
                                        <p:attrNameLst>
                                          <p:attrName>ppt_y</p:attrName>
                                        </p:attrNameLst>
                                      </p:cBhvr>
                                      <p:tavLst>
                                        <p:tav tm="0">
                                          <p:val>
                                            <p:strVal val="#ppt_y"/>
                                          </p:val>
                                        </p:tav>
                                        <p:tav tm="100000">
                                          <p:val>
                                            <p:strVal val="#ppt_y"/>
                                          </p:val>
                                        </p:tav>
                                      </p:tavLst>
                                    </p:anim>
                                  </p:childTnLst>
                                </p:cTn>
                              </p:par>
                            </p:childTnLst>
                          </p:cTn>
                        </p:par>
                        <p:par>
                          <p:cTn id="23" fill="hold" nodeType="afterGroup">
                            <p:stCondLst>
                              <p:cond delay="2000"/>
                            </p:stCondLst>
                            <p:childTnLst>
                              <p:par>
                                <p:cTn id="24" presetID="22" presetClass="entr" presetSubtype="1" fill="hold" grpId="0" nodeType="afterEffect">
                                  <p:stCondLst>
                                    <p:cond delay="0"/>
                                  </p:stCondLst>
                                  <p:childTnLst>
                                    <p:set>
                                      <p:cBhvr>
                                        <p:cTn id="25" dur="1" fill="hold">
                                          <p:stCondLst>
                                            <p:cond delay="0"/>
                                          </p:stCondLst>
                                        </p:cTn>
                                        <p:tgtEl>
                                          <p:spTgt spid="366599">
                                            <p:txEl>
                                              <p:pRg st="0" end="0"/>
                                            </p:txEl>
                                          </p:spTgt>
                                        </p:tgtEl>
                                        <p:attrNameLst>
                                          <p:attrName>style.visibility</p:attrName>
                                        </p:attrNameLst>
                                      </p:cBhvr>
                                      <p:to>
                                        <p:strVal val="visible"/>
                                      </p:to>
                                    </p:set>
                                    <p:animEffect transition="in" filter="wipe(up)">
                                      <p:cBhvr>
                                        <p:cTn id="26" dur="500"/>
                                        <p:tgtEl>
                                          <p:spTgt spid="366599">
                                            <p:txEl>
                                              <p:pRg st="0" end="0"/>
                                            </p:txEl>
                                          </p:spTgt>
                                        </p:tgtEl>
                                      </p:cBhvr>
                                    </p:animEffect>
                                  </p:childTnLst>
                                </p:cTn>
                              </p:par>
                            </p:childTnLst>
                          </p:cTn>
                        </p:par>
                        <p:par>
                          <p:cTn id="27" fill="hold" nodeType="afterGroup">
                            <p:stCondLst>
                              <p:cond delay="2500"/>
                            </p:stCondLst>
                            <p:childTnLst>
                              <p:par>
                                <p:cTn id="28" presetID="22" presetClass="entr" presetSubtype="1" fill="hold" grpId="0" nodeType="afterEffect">
                                  <p:stCondLst>
                                    <p:cond delay="0"/>
                                  </p:stCondLst>
                                  <p:childTnLst>
                                    <p:set>
                                      <p:cBhvr>
                                        <p:cTn id="29" dur="1" fill="hold">
                                          <p:stCondLst>
                                            <p:cond delay="0"/>
                                          </p:stCondLst>
                                        </p:cTn>
                                        <p:tgtEl>
                                          <p:spTgt spid="366599">
                                            <p:txEl>
                                              <p:pRg st="1" end="1"/>
                                            </p:txEl>
                                          </p:spTgt>
                                        </p:tgtEl>
                                        <p:attrNameLst>
                                          <p:attrName>style.visibility</p:attrName>
                                        </p:attrNameLst>
                                      </p:cBhvr>
                                      <p:to>
                                        <p:strVal val="visible"/>
                                      </p:to>
                                    </p:set>
                                    <p:animEffect transition="in" filter="wipe(up)">
                                      <p:cBhvr>
                                        <p:cTn id="30" dur="500"/>
                                        <p:tgtEl>
                                          <p:spTgt spid="366599">
                                            <p:txEl>
                                              <p:pRg st="1" end="1"/>
                                            </p:txEl>
                                          </p:spTgt>
                                        </p:tgtEl>
                                      </p:cBhvr>
                                    </p:animEffect>
                                  </p:childTnLst>
                                </p:cTn>
                              </p:par>
                            </p:childTnLst>
                          </p:cTn>
                        </p:par>
                        <p:par>
                          <p:cTn id="31" fill="hold" nodeType="afterGroup">
                            <p:stCondLst>
                              <p:cond delay="3000"/>
                            </p:stCondLst>
                            <p:childTnLst>
                              <p:par>
                                <p:cTn id="32" presetID="22" presetClass="entr" presetSubtype="1" fill="hold" grpId="0" nodeType="afterEffect">
                                  <p:stCondLst>
                                    <p:cond delay="0"/>
                                  </p:stCondLst>
                                  <p:childTnLst>
                                    <p:set>
                                      <p:cBhvr>
                                        <p:cTn id="33" dur="1" fill="hold">
                                          <p:stCondLst>
                                            <p:cond delay="0"/>
                                          </p:stCondLst>
                                        </p:cTn>
                                        <p:tgtEl>
                                          <p:spTgt spid="366599">
                                            <p:txEl>
                                              <p:pRg st="2" end="2"/>
                                            </p:txEl>
                                          </p:spTgt>
                                        </p:tgtEl>
                                        <p:attrNameLst>
                                          <p:attrName>style.visibility</p:attrName>
                                        </p:attrNameLst>
                                      </p:cBhvr>
                                      <p:to>
                                        <p:strVal val="visible"/>
                                      </p:to>
                                    </p:set>
                                    <p:animEffect transition="in" filter="wipe(up)">
                                      <p:cBhvr>
                                        <p:cTn id="34" dur="500"/>
                                        <p:tgtEl>
                                          <p:spTgt spid="3665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6" grpId="0" animBg="1" autoUpdateAnimBg="0"/>
      <p:bldP spid="366597" grpId="0" animBg="1" autoUpdateAnimBg="0"/>
      <p:bldP spid="366598" grpId="0" animBg="1" autoUpdateAnimBg="0"/>
      <p:bldP spid="366599" grpId="0" build="p" bldLvl="2" autoUpdateAnimBg="0"/>
      <p:bldP spid="366600"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395536" y="1556792"/>
            <a:ext cx="8229600" cy="1143000"/>
          </a:xfrm>
          <a:extLst>
            <a:ext uri="{91240B29-F687-4F45-9708-019B960494DF}">
              <a14:hiddenLine xmlns:a14="http://schemas.microsoft.com/office/drawing/2010/main" w="9525">
                <a:solidFill>
                  <a:schemeClr val="hlink"/>
                </a:solidFill>
                <a:miter lim="800000"/>
                <a:headEnd/>
                <a:tailEnd/>
              </a14:hiddenLine>
            </a:ext>
          </a:extLst>
        </p:spPr>
        <p:txBody>
          <a:bodyPr>
            <a:normAutofit/>
          </a:bodyPr>
          <a:lstStyle/>
          <a:p>
            <a:pPr algn="l" eaLnBrk="1" hangingPunct="1"/>
            <a:r>
              <a:rPr lang="en-US" altLang="zh-CN" sz="3200" dirty="0" smtClean="0">
                <a:solidFill>
                  <a:schemeClr val="tx1"/>
                </a:solidFill>
                <a:latin typeface="Times New Roman" pitchFamily="18" charset="0"/>
              </a:rPr>
              <a:t>3</a:t>
            </a:r>
            <a:r>
              <a:rPr lang="zh-CN" altLang="en-US" sz="3200" dirty="0" smtClean="0">
                <a:solidFill>
                  <a:schemeClr val="tx1"/>
                </a:solidFill>
                <a:latin typeface="Times New Roman" pitchFamily="18" charset="0"/>
              </a:rPr>
              <a:t>．虚拟存储器的特征</a:t>
            </a:r>
            <a:r>
              <a:rPr lang="zh-CN" altLang="en-US" sz="3200" dirty="0" smtClean="0">
                <a:solidFill>
                  <a:schemeClr val="tx1"/>
                </a:solidFill>
                <a:latin typeface="仿宋_GB2312" pitchFamily="49" charset="-122"/>
                <a:ea typeface="仿宋_GB2312" pitchFamily="49" charset="-122"/>
              </a:rPr>
              <a:t> </a:t>
            </a:r>
          </a:p>
        </p:txBody>
      </p:sp>
      <p:sp>
        <p:nvSpPr>
          <p:cNvPr id="589826" name="Rectangle 2"/>
          <p:cNvSpPr>
            <a:spLocks noGrp="1" noChangeArrowheads="1"/>
          </p:cNvSpPr>
          <p:nvPr>
            <p:ph idx="1"/>
          </p:nvPr>
        </p:nvSpPr>
        <p:spPr>
          <a:xfrm>
            <a:off x="457200" y="2523529"/>
            <a:ext cx="8574088" cy="4334471"/>
          </a:xfrm>
        </p:spPr>
        <p:txBody>
          <a:bodyPr>
            <a:noAutofit/>
          </a:bodyPr>
          <a:lstStyle/>
          <a:p>
            <a:pPr marL="457200" lvl="1" indent="0" eaLnBrk="1" hangingPunct="1">
              <a:lnSpc>
                <a:spcPts val="4400"/>
              </a:lnSpc>
              <a:spcBef>
                <a:spcPct val="5000"/>
              </a:spcBef>
              <a:buNone/>
            </a:pPr>
            <a:r>
              <a:rPr lang="en-US" altLang="zh-CN" dirty="0" smtClean="0">
                <a:solidFill>
                  <a:srgbClr val="FF0000"/>
                </a:solidFill>
                <a:latin typeface="黑体" pitchFamily="2" charset="-122"/>
                <a:ea typeface="黑体" pitchFamily="2" charset="-122"/>
              </a:rPr>
              <a:t>1</a:t>
            </a:r>
            <a:r>
              <a:rPr lang="zh-CN" altLang="en-US" dirty="0" smtClean="0">
                <a:solidFill>
                  <a:srgbClr val="FF0000"/>
                </a:solidFill>
                <a:latin typeface="黑体" pitchFamily="2" charset="-122"/>
                <a:ea typeface="黑体" pitchFamily="2" charset="-122"/>
              </a:rPr>
              <a:t>、多次性</a:t>
            </a:r>
            <a:r>
              <a:rPr lang="zh-CN" altLang="en-US" dirty="0" smtClean="0">
                <a:latin typeface="宋体" pitchFamily="2" charset="-122"/>
              </a:rPr>
              <a:t>：一个作业被分成多次调入内存运行</a:t>
            </a:r>
            <a:r>
              <a:rPr lang="en-US" altLang="zh-CN" dirty="0" smtClean="0">
                <a:latin typeface="宋体" pitchFamily="2" charset="-122"/>
              </a:rPr>
              <a:t>(</a:t>
            </a:r>
            <a:r>
              <a:rPr lang="zh-CN" altLang="en-US" dirty="0" smtClean="0">
                <a:latin typeface="宋体" pitchFamily="2" charset="-122"/>
              </a:rPr>
              <a:t>部分装入</a:t>
            </a:r>
            <a:r>
              <a:rPr lang="en-US" altLang="zh-CN" dirty="0" smtClean="0">
                <a:latin typeface="宋体" pitchFamily="2" charset="-122"/>
              </a:rPr>
              <a:t>)</a:t>
            </a:r>
            <a:r>
              <a:rPr lang="zh-CN" altLang="en-US" dirty="0" smtClean="0">
                <a:latin typeface="宋体" pitchFamily="2" charset="-122"/>
              </a:rPr>
              <a:t>；</a:t>
            </a:r>
            <a:r>
              <a:rPr lang="zh-CN" altLang="en-US" dirty="0" smtClean="0"/>
              <a:t> </a:t>
            </a:r>
          </a:p>
          <a:p>
            <a:pPr marL="457200" lvl="1" indent="0" eaLnBrk="1" hangingPunct="1">
              <a:lnSpc>
                <a:spcPts val="4400"/>
              </a:lnSpc>
              <a:spcBef>
                <a:spcPct val="5000"/>
              </a:spcBef>
              <a:buNone/>
            </a:pPr>
            <a:r>
              <a:rPr lang="en-US" altLang="zh-CN" dirty="0" smtClean="0">
                <a:solidFill>
                  <a:srgbClr val="FF0000"/>
                </a:solidFill>
                <a:latin typeface="黑体" pitchFamily="2" charset="-122"/>
                <a:ea typeface="黑体" pitchFamily="2" charset="-122"/>
              </a:rPr>
              <a:t>2</a:t>
            </a:r>
            <a:r>
              <a:rPr lang="zh-CN" altLang="en-US" dirty="0" smtClean="0">
                <a:solidFill>
                  <a:srgbClr val="FF0000"/>
                </a:solidFill>
                <a:latin typeface="黑体" pitchFamily="2" charset="-122"/>
                <a:ea typeface="黑体" pitchFamily="2" charset="-122"/>
              </a:rPr>
              <a:t>、对换性</a:t>
            </a:r>
            <a:r>
              <a:rPr lang="zh-CN" altLang="en-US" dirty="0" smtClean="0">
                <a:latin typeface="宋体" pitchFamily="2" charset="-122"/>
              </a:rPr>
              <a:t>：作业在运行过程中进行换进、换出；</a:t>
            </a:r>
            <a:r>
              <a:rPr lang="zh-CN" altLang="en-US" dirty="0" smtClean="0"/>
              <a:t> </a:t>
            </a:r>
          </a:p>
          <a:p>
            <a:pPr marL="457200" lvl="1" indent="0" eaLnBrk="1" hangingPunct="1">
              <a:lnSpc>
                <a:spcPts val="4400"/>
              </a:lnSpc>
              <a:spcBef>
                <a:spcPct val="5000"/>
              </a:spcBef>
              <a:buNone/>
            </a:pPr>
            <a:r>
              <a:rPr lang="en-US" altLang="zh-CN" dirty="0" smtClean="0">
                <a:solidFill>
                  <a:srgbClr val="FF0000"/>
                </a:solidFill>
                <a:latin typeface="黑体" pitchFamily="2" charset="-122"/>
                <a:ea typeface="黑体" pitchFamily="2" charset="-122"/>
              </a:rPr>
              <a:t>3</a:t>
            </a:r>
            <a:r>
              <a:rPr lang="zh-CN" altLang="en-US" dirty="0" smtClean="0">
                <a:solidFill>
                  <a:srgbClr val="FF0000"/>
                </a:solidFill>
                <a:latin typeface="黑体" pitchFamily="2" charset="-122"/>
                <a:ea typeface="黑体" pitchFamily="2" charset="-122"/>
              </a:rPr>
              <a:t>、虚拟性</a:t>
            </a:r>
            <a:r>
              <a:rPr lang="zh-CN" altLang="en-US" dirty="0" smtClean="0">
                <a:latin typeface="宋体" pitchFamily="2" charset="-122"/>
              </a:rPr>
              <a:t>：从逻辑上扩充内存，使用户看到的内存容量大于实际内存容量。这是虚拟存储器所表现的最重要的特征，也是实现虚拟存储器的最重要的目标。</a:t>
            </a:r>
            <a:r>
              <a:rPr lang="zh-CN" altLang="en-US" dirty="0" smtClean="0"/>
              <a:t> </a:t>
            </a:r>
          </a:p>
        </p:txBody>
      </p:sp>
      <p:sp>
        <p:nvSpPr>
          <p:cNvPr id="3" name="灯片编号占位符 5"/>
          <p:cNvSpPr>
            <a:spLocks noGrp="1"/>
          </p:cNvSpPr>
          <p:nvPr>
            <p:ph type="sldNum" sz="quarter" idx="12"/>
          </p:nvPr>
        </p:nvSpPr>
        <p:spPr/>
        <p:txBody>
          <a:bodyPr/>
          <a:lstStyle/>
          <a:p>
            <a:pPr>
              <a:defRPr/>
            </a:pPr>
            <a:fld id="{E378ADBB-C20D-495C-848A-3CE34661CB53}" type="slidenum">
              <a:rPr lang="en-US" altLang="zh-CN"/>
              <a:pPr>
                <a:defRPr/>
              </a:pPr>
              <a:t>7</a:t>
            </a:fld>
            <a:endParaRPr lang="en-US" altLang="zh-CN"/>
          </a:p>
        </p:txBody>
      </p:sp>
      <p:sp>
        <p:nvSpPr>
          <p:cNvPr id="4" name="Rectangle 2"/>
          <p:cNvSpPr txBox="1">
            <a:spLocks noChangeArrowheads="1"/>
          </p:cNvSpPr>
          <p:nvPr/>
        </p:nvSpPr>
        <p:spPr>
          <a:xfrm>
            <a:off x="457200" y="274638"/>
            <a:ext cx="8229600" cy="1143000"/>
          </a:xfrm>
          <a:prstGeom prst="rect">
            <a:avLst/>
          </a:prstGeom>
        </p:spPr>
        <p:txBody>
          <a:bodyPr vert="horz" rtlCol="0" anchor="ctr">
            <a:normAutofit/>
          </a:bodyPr>
          <a:lst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en-US" altLang="zh-CN" dirty="0" smtClean="0"/>
              <a:t>5.1.2  </a:t>
            </a:r>
            <a:r>
              <a:rPr lang="zh-CN" altLang="en-US" dirty="0" smtClean="0"/>
              <a:t>虚拟存储器的定义和特征 </a:t>
            </a:r>
          </a:p>
        </p:txBody>
      </p:sp>
    </p:spTree>
    <p:extLst>
      <p:ext uri="{BB962C8B-B14F-4D97-AF65-F5344CB8AC3E}">
        <p14:creationId xmlns:p14="http://schemas.microsoft.com/office/powerpoint/2010/main" val="32255268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89826">
                                            <p:txEl>
                                              <p:pRg st="0" end="0"/>
                                            </p:txEl>
                                          </p:spTgt>
                                        </p:tgtEl>
                                        <p:attrNameLst>
                                          <p:attrName>style.visibility</p:attrName>
                                        </p:attrNameLst>
                                      </p:cBhvr>
                                      <p:to>
                                        <p:strVal val="visible"/>
                                      </p:to>
                                    </p:set>
                                    <p:animEffect transition="in" filter="wipe(up)">
                                      <p:cBhvr>
                                        <p:cTn id="7" dur="500"/>
                                        <p:tgtEl>
                                          <p:spTgt spid="589826">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89826">
                                            <p:txEl>
                                              <p:pRg st="1" end="1"/>
                                            </p:txEl>
                                          </p:spTgt>
                                        </p:tgtEl>
                                        <p:attrNameLst>
                                          <p:attrName>style.visibility</p:attrName>
                                        </p:attrNameLst>
                                      </p:cBhvr>
                                      <p:to>
                                        <p:strVal val="visible"/>
                                      </p:to>
                                    </p:set>
                                    <p:animEffect transition="in" filter="wipe(up)">
                                      <p:cBhvr>
                                        <p:cTn id="11" dur="500"/>
                                        <p:tgtEl>
                                          <p:spTgt spid="589826">
                                            <p:txEl>
                                              <p:pRg st="1" end="1"/>
                                            </p:txEl>
                                          </p:spTgt>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589826">
                                            <p:txEl>
                                              <p:pRg st="2" end="2"/>
                                            </p:txEl>
                                          </p:spTgt>
                                        </p:tgtEl>
                                        <p:attrNameLst>
                                          <p:attrName>style.visibility</p:attrName>
                                        </p:attrNameLst>
                                      </p:cBhvr>
                                      <p:to>
                                        <p:strVal val="visible"/>
                                      </p:to>
                                    </p:set>
                                    <p:animEffect transition="in" filter="wipe(up)">
                                      <p:cBhvr>
                                        <p:cTn id="15" dur="500"/>
                                        <p:tgtEl>
                                          <p:spTgt spid="58982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9826" grpId="0" build="p" bldLvl="3"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9315" name="Rectangle 2"/>
          <p:cNvSpPr>
            <a:spLocks noGrp="1" noChangeArrowheads="1"/>
          </p:cNvSpPr>
          <p:nvPr>
            <p:ph type="title"/>
          </p:nvPr>
        </p:nvSpPr>
        <p:spPr/>
        <p:txBody>
          <a:bodyPr/>
          <a:lstStyle/>
          <a:p>
            <a:pPr eaLnBrk="1" hangingPunct="1"/>
            <a:r>
              <a:rPr lang="en-US" altLang="zh-CN" dirty="0" smtClean="0"/>
              <a:t>5.1.3  </a:t>
            </a:r>
            <a:r>
              <a:rPr lang="zh-CN" altLang="en-US" dirty="0" smtClean="0"/>
              <a:t>虚拟存储器的实现方法 </a:t>
            </a:r>
          </a:p>
        </p:txBody>
      </p:sp>
      <p:sp>
        <p:nvSpPr>
          <p:cNvPr id="367619" name="Rectangle 3"/>
          <p:cNvSpPr>
            <a:spLocks noGrp="1" noChangeArrowheads="1"/>
          </p:cNvSpPr>
          <p:nvPr>
            <p:ph idx="1"/>
          </p:nvPr>
        </p:nvSpPr>
        <p:spPr>
          <a:xfrm>
            <a:off x="323528" y="1412776"/>
            <a:ext cx="8574088" cy="5294313"/>
          </a:xfrm>
        </p:spPr>
        <p:txBody>
          <a:bodyPr/>
          <a:lstStyle/>
          <a:p>
            <a:pPr marL="0" indent="0" eaLnBrk="1" hangingPunct="1">
              <a:buNone/>
            </a:pPr>
            <a:r>
              <a:rPr lang="en-US" altLang="zh-CN" dirty="0" smtClean="0">
                <a:latin typeface="宋体" pitchFamily="2" charset="-122"/>
              </a:rPr>
              <a:t>1</a:t>
            </a:r>
            <a:r>
              <a:rPr lang="zh-CN" altLang="en-US" dirty="0" smtClean="0">
                <a:latin typeface="宋体" pitchFamily="2" charset="-122"/>
              </a:rPr>
              <a:t>、分页请求系统</a:t>
            </a:r>
            <a:r>
              <a:rPr lang="zh-CN" altLang="en-US" dirty="0" smtClean="0"/>
              <a:t> </a:t>
            </a:r>
          </a:p>
          <a:p>
            <a:pPr marL="457200" lvl="1" indent="0" eaLnBrk="1" hangingPunct="1">
              <a:buNone/>
            </a:pPr>
            <a:r>
              <a:rPr lang="zh-CN" altLang="en-US" dirty="0" smtClean="0">
                <a:solidFill>
                  <a:srgbClr val="000066"/>
                </a:solidFill>
                <a:latin typeface="黑体" pitchFamily="2" charset="-122"/>
                <a:ea typeface="黑体" pitchFamily="2" charset="-122"/>
              </a:rPr>
              <a:t>    是在基本分页系统基础上，增加了</a:t>
            </a:r>
            <a:r>
              <a:rPr lang="zh-CN" altLang="en-US" dirty="0" smtClean="0">
                <a:solidFill>
                  <a:srgbClr val="FF0000"/>
                </a:solidFill>
                <a:latin typeface="黑体" pitchFamily="2" charset="-122"/>
                <a:ea typeface="黑体" pitchFamily="2" charset="-122"/>
              </a:rPr>
              <a:t>请求调页功能</a:t>
            </a:r>
            <a:r>
              <a:rPr lang="zh-CN" altLang="en-US" dirty="0" smtClean="0">
                <a:solidFill>
                  <a:srgbClr val="000066"/>
                </a:solidFill>
                <a:latin typeface="黑体" pitchFamily="2" charset="-122"/>
                <a:ea typeface="黑体" pitchFamily="2" charset="-122"/>
              </a:rPr>
              <a:t>和</a:t>
            </a:r>
            <a:r>
              <a:rPr lang="zh-CN" altLang="en-US" dirty="0" smtClean="0">
                <a:solidFill>
                  <a:srgbClr val="FF0000"/>
                </a:solidFill>
                <a:latin typeface="黑体" pitchFamily="2" charset="-122"/>
                <a:ea typeface="黑体" pitchFamily="2" charset="-122"/>
              </a:rPr>
              <a:t>页面置换功能</a:t>
            </a:r>
            <a:r>
              <a:rPr lang="zh-CN" altLang="en-US" dirty="0" smtClean="0">
                <a:solidFill>
                  <a:srgbClr val="000066"/>
                </a:solidFill>
                <a:latin typeface="黑体" pitchFamily="2" charset="-122"/>
                <a:ea typeface="黑体" pitchFamily="2" charset="-122"/>
              </a:rPr>
              <a:t>所形成的页式虚拟存储系统</a:t>
            </a:r>
            <a:r>
              <a:rPr lang="zh-CN" altLang="en-US" dirty="0" smtClean="0">
                <a:latin typeface="宋体" pitchFamily="2" charset="-122"/>
              </a:rPr>
              <a:t>。</a:t>
            </a:r>
            <a:r>
              <a:rPr lang="zh-CN" altLang="en-US" dirty="0" smtClean="0"/>
              <a:t> </a:t>
            </a:r>
          </a:p>
          <a:p>
            <a:pPr marL="457200" lvl="1" indent="0" eaLnBrk="1" hangingPunct="1">
              <a:buNone/>
            </a:pPr>
            <a:r>
              <a:rPr lang="zh-CN" altLang="en-US" dirty="0" smtClean="0">
                <a:latin typeface="宋体" pitchFamily="2" charset="-122"/>
              </a:rPr>
              <a:t>必须提供硬件支持和相应的软件：</a:t>
            </a:r>
            <a:r>
              <a:rPr lang="zh-CN" altLang="en-US" dirty="0" smtClean="0"/>
              <a:t> </a:t>
            </a:r>
          </a:p>
          <a:p>
            <a:pPr marL="914400" lvl="2" indent="0" eaLnBrk="1" hangingPunct="1">
              <a:buNone/>
            </a:pPr>
            <a:r>
              <a:rPr lang="zh-CN" altLang="en-US" sz="2800" dirty="0" smtClean="0">
                <a:solidFill>
                  <a:srgbClr val="000066"/>
                </a:solidFill>
                <a:latin typeface="黑体" pitchFamily="2" charset="-122"/>
                <a:ea typeface="黑体" pitchFamily="2" charset="-122"/>
              </a:rPr>
              <a:t>硬件支持</a:t>
            </a:r>
            <a:r>
              <a:rPr lang="zh-CN" altLang="en-US" sz="2800" dirty="0" smtClean="0"/>
              <a:t> </a:t>
            </a:r>
          </a:p>
          <a:p>
            <a:pPr marL="1371600" lvl="3" indent="0" eaLnBrk="1" hangingPunct="1">
              <a:buNone/>
            </a:pPr>
            <a:r>
              <a:rPr lang="zh-CN" altLang="en-US" sz="2800" dirty="0" smtClean="0">
                <a:latin typeface="宋体" pitchFamily="2" charset="-122"/>
              </a:rPr>
              <a:t>请求分页的页表机制</a:t>
            </a:r>
            <a:r>
              <a:rPr lang="zh-CN" altLang="en-US" sz="2800" dirty="0" smtClean="0"/>
              <a:t> </a:t>
            </a:r>
          </a:p>
          <a:p>
            <a:pPr marL="1371600" lvl="3" indent="0" eaLnBrk="1" hangingPunct="1">
              <a:buNone/>
            </a:pPr>
            <a:r>
              <a:rPr lang="zh-CN" altLang="en-US" sz="2800" dirty="0" smtClean="0">
                <a:latin typeface="宋体" pitchFamily="2" charset="-122"/>
              </a:rPr>
              <a:t>缺页中断机构</a:t>
            </a:r>
            <a:r>
              <a:rPr lang="zh-CN" altLang="en-US" sz="2800" dirty="0" smtClean="0"/>
              <a:t> </a:t>
            </a:r>
          </a:p>
          <a:p>
            <a:pPr marL="1371600" lvl="3" indent="0" eaLnBrk="1" hangingPunct="1">
              <a:buNone/>
            </a:pPr>
            <a:r>
              <a:rPr lang="zh-CN" altLang="en-US" sz="2800" dirty="0" smtClean="0">
                <a:latin typeface="宋体" pitchFamily="2" charset="-122"/>
              </a:rPr>
              <a:t>地址变换机构</a:t>
            </a:r>
            <a:r>
              <a:rPr lang="zh-CN" altLang="en-US" sz="2800" dirty="0" smtClean="0"/>
              <a:t> </a:t>
            </a:r>
          </a:p>
          <a:p>
            <a:pPr marL="914400" lvl="2" indent="0" eaLnBrk="1" hangingPunct="1">
              <a:buNone/>
            </a:pPr>
            <a:r>
              <a:rPr lang="zh-CN" altLang="en-US" sz="2800" dirty="0" smtClean="0">
                <a:solidFill>
                  <a:srgbClr val="000066"/>
                </a:solidFill>
                <a:latin typeface="黑体" pitchFamily="2" charset="-122"/>
                <a:ea typeface="黑体" pitchFamily="2" charset="-122"/>
              </a:rPr>
              <a:t>实现请求分页的软件</a:t>
            </a:r>
            <a:r>
              <a:rPr lang="en-US" altLang="zh-CN" sz="2800" dirty="0" smtClean="0">
                <a:latin typeface="Times New Roman" pitchFamily="18" charset="0"/>
              </a:rPr>
              <a:t>——</a:t>
            </a:r>
            <a:r>
              <a:rPr lang="zh-CN" altLang="en-US" sz="2800" dirty="0" smtClean="0">
                <a:latin typeface="宋体" pitchFamily="2" charset="-122"/>
              </a:rPr>
              <a:t>请求调页、实现页面置换的软件</a:t>
            </a:r>
            <a:r>
              <a:rPr lang="zh-CN" altLang="en-US" sz="2800" dirty="0" smtClean="0"/>
              <a:t> </a:t>
            </a:r>
          </a:p>
        </p:txBody>
      </p:sp>
      <p:sp>
        <p:nvSpPr>
          <p:cNvPr id="4" name="灯片编号占位符 5"/>
          <p:cNvSpPr>
            <a:spLocks noGrp="1"/>
          </p:cNvSpPr>
          <p:nvPr>
            <p:ph type="sldNum" sz="quarter" idx="12"/>
          </p:nvPr>
        </p:nvSpPr>
        <p:spPr/>
        <p:txBody>
          <a:bodyPr/>
          <a:lstStyle/>
          <a:p>
            <a:pPr>
              <a:defRPr/>
            </a:pPr>
            <a:fld id="{297FC1BD-FBC8-4386-A15C-ED8C8B3A2216}" type="slidenum">
              <a:rPr lang="en-US" altLang="zh-CN"/>
              <a:pPr>
                <a:defRPr/>
              </a:pPr>
              <a:t>8</a:t>
            </a:fld>
            <a:endParaRPr lang="en-US" altLang="zh-CN"/>
          </a:p>
        </p:txBody>
      </p:sp>
    </p:spTree>
    <p:extLst>
      <p:ext uri="{BB962C8B-B14F-4D97-AF65-F5344CB8AC3E}">
        <p14:creationId xmlns:p14="http://schemas.microsoft.com/office/powerpoint/2010/main" val="26662294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67619">
                                            <p:txEl>
                                              <p:pRg st="0" end="0"/>
                                            </p:txEl>
                                          </p:spTgt>
                                        </p:tgtEl>
                                        <p:attrNameLst>
                                          <p:attrName>style.visibility</p:attrName>
                                        </p:attrNameLst>
                                      </p:cBhvr>
                                      <p:to>
                                        <p:strVal val="visible"/>
                                      </p:to>
                                    </p:set>
                                    <p:animEffect transition="in" filter="wipe(up)">
                                      <p:cBhvr>
                                        <p:cTn id="7" dur="500"/>
                                        <p:tgtEl>
                                          <p:spTgt spid="367619">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67619">
                                            <p:txEl>
                                              <p:pRg st="1" end="1"/>
                                            </p:txEl>
                                          </p:spTgt>
                                        </p:tgtEl>
                                        <p:attrNameLst>
                                          <p:attrName>style.visibility</p:attrName>
                                        </p:attrNameLst>
                                      </p:cBhvr>
                                      <p:to>
                                        <p:strVal val="visible"/>
                                      </p:to>
                                    </p:set>
                                    <p:animEffect transition="in" filter="wipe(up)">
                                      <p:cBhvr>
                                        <p:cTn id="11" dur="500"/>
                                        <p:tgtEl>
                                          <p:spTgt spid="367619">
                                            <p:txEl>
                                              <p:pRg st="1" end="1"/>
                                            </p:txEl>
                                          </p:spTgt>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67619">
                                            <p:txEl>
                                              <p:pRg st="2" end="2"/>
                                            </p:txEl>
                                          </p:spTgt>
                                        </p:tgtEl>
                                        <p:attrNameLst>
                                          <p:attrName>style.visibility</p:attrName>
                                        </p:attrNameLst>
                                      </p:cBhvr>
                                      <p:to>
                                        <p:strVal val="visible"/>
                                      </p:to>
                                    </p:set>
                                    <p:animEffect transition="in" filter="wipe(up)">
                                      <p:cBhvr>
                                        <p:cTn id="15" dur="500"/>
                                        <p:tgtEl>
                                          <p:spTgt spid="367619">
                                            <p:txEl>
                                              <p:pRg st="2" end="2"/>
                                            </p:txEl>
                                          </p:spTgt>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67619">
                                            <p:txEl>
                                              <p:pRg st="3" end="3"/>
                                            </p:txEl>
                                          </p:spTgt>
                                        </p:tgtEl>
                                        <p:attrNameLst>
                                          <p:attrName>style.visibility</p:attrName>
                                        </p:attrNameLst>
                                      </p:cBhvr>
                                      <p:to>
                                        <p:strVal val="visible"/>
                                      </p:to>
                                    </p:set>
                                    <p:animEffect transition="in" filter="wipe(up)">
                                      <p:cBhvr>
                                        <p:cTn id="19" dur="500"/>
                                        <p:tgtEl>
                                          <p:spTgt spid="367619">
                                            <p:txEl>
                                              <p:pRg st="3" end="3"/>
                                            </p:txEl>
                                          </p:spTgt>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67619">
                                            <p:txEl>
                                              <p:pRg st="4" end="4"/>
                                            </p:txEl>
                                          </p:spTgt>
                                        </p:tgtEl>
                                        <p:attrNameLst>
                                          <p:attrName>style.visibility</p:attrName>
                                        </p:attrNameLst>
                                      </p:cBhvr>
                                      <p:to>
                                        <p:strVal val="visible"/>
                                      </p:to>
                                    </p:set>
                                    <p:animEffect transition="in" filter="wipe(up)">
                                      <p:cBhvr>
                                        <p:cTn id="23" dur="500"/>
                                        <p:tgtEl>
                                          <p:spTgt spid="367619">
                                            <p:txEl>
                                              <p:pRg st="4" end="4"/>
                                            </p:txEl>
                                          </p:spTgt>
                                        </p:tgtEl>
                                      </p:cBhvr>
                                    </p:animEffect>
                                  </p:childTnLst>
                                </p:cTn>
                              </p:par>
                            </p:childTnLst>
                          </p:cTn>
                        </p:par>
                        <p:par>
                          <p:cTn id="24" fill="hold" nodeType="afterGroup">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367619">
                                            <p:txEl>
                                              <p:pRg st="5" end="5"/>
                                            </p:txEl>
                                          </p:spTgt>
                                        </p:tgtEl>
                                        <p:attrNameLst>
                                          <p:attrName>style.visibility</p:attrName>
                                        </p:attrNameLst>
                                      </p:cBhvr>
                                      <p:to>
                                        <p:strVal val="visible"/>
                                      </p:to>
                                    </p:set>
                                    <p:animEffect transition="in" filter="wipe(up)">
                                      <p:cBhvr>
                                        <p:cTn id="27" dur="500"/>
                                        <p:tgtEl>
                                          <p:spTgt spid="367619">
                                            <p:txEl>
                                              <p:pRg st="5" end="5"/>
                                            </p:txEl>
                                          </p:spTgt>
                                        </p:tgtEl>
                                      </p:cBhvr>
                                    </p:animEffect>
                                  </p:childTnLst>
                                </p:cTn>
                              </p:par>
                            </p:childTnLst>
                          </p:cTn>
                        </p:par>
                        <p:par>
                          <p:cTn id="28" fill="hold" nodeType="afterGroup">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367619">
                                            <p:txEl>
                                              <p:pRg st="6" end="6"/>
                                            </p:txEl>
                                          </p:spTgt>
                                        </p:tgtEl>
                                        <p:attrNameLst>
                                          <p:attrName>style.visibility</p:attrName>
                                        </p:attrNameLst>
                                      </p:cBhvr>
                                      <p:to>
                                        <p:strVal val="visible"/>
                                      </p:to>
                                    </p:set>
                                    <p:animEffect transition="in" filter="wipe(up)">
                                      <p:cBhvr>
                                        <p:cTn id="31" dur="500"/>
                                        <p:tgtEl>
                                          <p:spTgt spid="367619">
                                            <p:txEl>
                                              <p:pRg st="6" end="6"/>
                                            </p:txEl>
                                          </p:spTgt>
                                        </p:tgtEl>
                                      </p:cBhvr>
                                    </p:animEffect>
                                  </p:childTnLst>
                                </p:cTn>
                              </p:par>
                            </p:childTnLst>
                          </p:cTn>
                        </p:par>
                        <p:par>
                          <p:cTn id="32" fill="hold" nodeType="afterGroup">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367619">
                                            <p:txEl>
                                              <p:pRg st="7" end="7"/>
                                            </p:txEl>
                                          </p:spTgt>
                                        </p:tgtEl>
                                        <p:attrNameLst>
                                          <p:attrName>style.visibility</p:attrName>
                                        </p:attrNameLst>
                                      </p:cBhvr>
                                      <p:to>
                                        <p:strVal val="visible"/>
                                      </p:to>
                                    </p:set>
                                    <p:animEffect transition="in" filter="wipe(up)">
                                      <p:cBhvr>
                                        <p:cTn id="35" dur="500"/>
                                        <p:tgtEl>
                                          <p:spTgt spid="36761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19" grpId="0" build="p" bldLvl="4"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0340" name="Rectangle 3"/>
          <p:cNvSpPr>
            <a:spLocks noGrp="1" noChangeArrowheads="1"/>
          </p:cNvSpPr>
          <p:nvPr>
            <p:ph type="title"/>
          </p:nvPr>
        </p:nvSpPr>
        <p:spPr>
          <a:noFill/>
        </p:spPr>
        <p:txBody>
          <a:bodyPr/>
          <a:lstStyle/>
          <a:p>
            <a:pPr eaLnBrk="1" hangingPunct="1"/>
            <a:r>
              <a:rPr lang="en-US" altLang="zh-CN" dirty="0" smtClean="0"/>
              <a:t>5.1.3  </a:t>
            </a:r>
            <a:r>
              <a:rPr lang="zh-CN" altLang="en-US" dirty="0" smtClean="0"/>
              <a:t>虚拟存储器的实现方法 </a:t>
            </a:r>
          </a:p>
        </p:txBody>
      </p:sp>
      <p:sp>
        <p:nvSpPr>
          <p:cNvPr id="368642" name="Rectangle 2"/>
          <p:cNvSpPr>
            <a:spLocks noGrp="1" noChangeArrowheads="1"/>
          </p:cNvSpPr>
          <p:nvPr>
            <p:ph idx="1"/>
          </p:nvPr>
        </p:nvSpPr>
        <p:spPr>
          <a:xfrm>
            <a:off x="395288" y="1733550"/>
            <a:ext cx="8574087" cy="4233863"/>
          </a:xfrm>
        </p:spPr>
        <p:txBody>
          <a:bodyPr/>
          <a:lstStyle/>
          <a:p>
            <a:pPr marL="0" indent="0" eaLnBrk="1" hangingPunct="1">
              <a:spcBef>
                <a:spcPct val="5000"/>
              </a:spcBef>
              <a:buNone/>
            </a:pPr>
            <a:r>
              <a:rPr lang="en-US" altLang="zh-CN" dirty="0" smtClean="0">
                <a:latin typeface="宋体" pitchFamily="2" charset="-122"/>
              </a:rPr>
              <a:t>2</a:t>
            </a:r>
            <a:r>
              <a:rPr lang="zh-CN" altLang="en-US" dirty="0" smtClean="0">
                <a:latin typeface="宋体" pitchFamily="2" charset="-122"/>
              </a:rPr>
              <a:t>、请求分段系统</a:t>
            </a:r>
            <a:endParaRPr lang="zh-CN" altLang="en-US" dirty="0" smtClean="0"/>
          </a:p>
          <a:p>
            <a:pPr marL="457200" lvl="1" indent="0" eaLnBrk="1" hangingPunct="1">
              <a:spcBef>
                <a:spcPct val="5000"/>
              </a:spcBef>
              <a:buNone/>
            </a:pPr>
            <a:r>
              <a:rPr lang="zh-CN" altLang="en-US" dirty="0" smtClean="0">
                <a:solidFill>
                  <a:srgbClr val="000066"/>
                </a:solidFill>
                <a:latin typeface="黑体" pitchFamily="2" charset="-122"/>
                <a:ea typeface="黑体" pitchFamily="2" charset="-122"/>
              </a:rPr>
              <a:t>    是在基本分段系统基础上，增加了</a:t>
            </a:r>
            <a:r>
              <a:rPr lang="zh-CN" altLang="en-US" dirty="0" smtClean="0">
                <a:solidFill>
                  <a:srgbClr val="FF0000"/>
                </a:solidFill>
                <a:latin typeface="黑体" pitchFamily="2" charset="-122"/>
                <a:ea typeface="黑体" pitchFamily="2" charset="-122"/>
              </a:rPr>
              <a:t>请求调段功能</a:t>
            </a:r>
            <a:r>
              <a:rPr lang="zh-CN" altLang="en-US" dirty="0" smtClean="0">
                <a:solidFill>
                  <a:srgbClr val="000066"/>
                </a:solidFill>
                <a:latin typeface="黑体" pitchFamily="2" charset="-122"/>
                <a:ea typeface="黑体" pitchFamily="2" charset="-122"/>
              </a:rPr>
              <a:t>和</a:t>
            </a:r>
            <a:r>
              <a:rPr lang="zh-CN" altLang="en-US" dirty="0" smtClean="0">
                <a:solidFill>
                  <a:srgbClr val="FF0000"/>
                </a:solidFill>
                <a:latin typeface="黑体" pitchFamily="2" charset="-122"/>
                <a:ea typeface="黑体" pitchFamily="2" charset="-122"/>
              </a:rPr>
              <a:t>分段置换功能</a:t>
            </a:r>
            <a:r>
              <a:rPr lang="zh-CN" altLang="en-US" dirty="0" smtClean="0">
                <a:solidFill>
                  <a:srgbClr val="000066"/>
                </a:solidFill>
                <a:latin typeface="黑体" pitchFamily="2" charset="-122"/>
                <a:ea typeface="黑体" pitchFamily="2" charset="-122"/>
              </a:rPr>
              <a:t>所形成的段式虚拟存储系统</a:t>
            </a:r>
            <a:r>
              <a:rPr lang="zh-CN" altLang="en-US" dirty="0" smtClean="0">
                <a:latin typeface="宋体" pitchFamily="2" charset="-122"/>
              </a:rPr>
              <a:t>。</a:t>
            </a:r>
          </a:p>
          <a:p>
            <a:pPr marL="457200" lvl="1" indent="0" eaLnBrk="1" hangingPunct="1">
              <a:spcBef>
                <a:spcPct val="5000"/>
              </a:spcBef>
              <a:buNone/>
            </a:pPr>
            <a:r>
              <a:rPr lang="zh-CN" altLang="en-US" dirty="0" smtClean="0">
                <a:solidFill>
                  <a:srgbClr val="000066"/>
                </a:solidFill>
                <a:latin typeface="黑体" pitchFamily="2" charset="-122"/>
                <a:ea typeface="黑体" pitchFamily="2" charset="-122"/>
              </a:rPr>
              <a:t>  硬件支持</a:t>
            </a:r>
          </a:p>
          <a:p>
            <a:pPr marL="914400" lvl="2" indent="0" eaLnBrk="1" hangingPunct="1">
              <a:spcBef>
                <a:spcPct val="5000"/>
              </a:spcBef>
              <a:buNone/>
            </a:pPr>
            <a:r>
              <a:rPr lang="zh-CN" altLang="en-US" sz="2800" dirty="0" smtClean="0">
                <a:latin typeface="宋体" pitchFamily="2" charset="-122"/>
              </a:rPr>
              <a:t>  请求分段的段表机制</a:t>
            </a:r>
            <a:r>
              <a:rPr lang="zh-CN" altLang="en-US" sz="2800" dirty="0" smtClean="0"/>
              <a:t> </a:t>
            </a:r>
          </a:p>
          <a:p>
            <a:pPr marL="914400" lvl="2" indent="0" eaLnBrk="1" hangingPunct="1">
              <a:spcBef>
                <a:spcPct val="5000"/>
              </a:spcBef>
              <a:buNone/>
            </a:pPr>
            <a:r>
              <a:rPr lang="zh-CN" altLang="en-US" sz="2800" dirty="0" smtClean="0">
                <a:latin typeface="宋体" pitchFamily="2" charset="-122"/>
              </a:rPr>
              <a:t>  缺段中断机构</a:t>
            </a:r>
            <a:r>
              <a:rPr lang="zh-CN" altLang="en-US" sz="2800" dirty="0" smtClean="0"/>
              <a:t> </a:t>
            </a:r>
          </a:p>
          <a:p>
            <a:pPr marL="914400" lvl="2" indent="0" eaLnBrk="1" hangingPunct="1">
              <a:spcBef>
                <a:spcPct val="5000"/>
              </a:spcBef>
              <a:buNone/>
            </a:pPr>
            <a:r>
              <a:rPr lang="zh-CN" altLang="en-US" sz="2800" dirty="0" smtClean="0">
                <a:latin typeface="宋体" pitchFamily="2" charset="-122"/>
              </a:rPr>
              <a:t>  地址变换机构</a:t>
            </a:r>
          </a:p>
          <a:p>
            <a:pPr marL="457200" lvl="1" indent="0" eaLnBrk="1" hangingPunct="1">
              <a:spcBef>
                <a:spcPct val="5000"/>
              </a:spcBef>
              <a:buNone/>
            </a:pPr>
            <a:r>
              <a:rPr lang="zh-CN" altLang="en-US" dirty="0" smtClean="0">
                <a:solidFill>
                  <a:srgbClr val="000066"/>
                </a:solidFill>
                <a:latin typeface="黑体" pitchFamily="2" charset="-122"/>
                <a:ea typeface="黑体" pitchFamily="2" charset="-122"/>
              </a:rPr>
              <a:t>  实现请求分段的软件</a:t>
            </a:r>
            <a:r>
              <a:rPr lang="en-US" altLang="zh-CN" dirty="0" smtClean="0">
                <a:latin typeface="Times New Roman" pitchFamily="18" charset="0"/>
              </a:rPr>
              <a:t>——</a:t>
            </a:r>
            <a:r>
              <a:rPr lang="zh-CN" altLang="en-US" dirty="0" smtClean="0">
                <a:latin typeface="宋体" pitchFamily="2" charset="-122"/>
              </a:rPr>
              <a:t>请求调段、实现段置换的软件</a:t>
            </a:r>
            <a:endParaRPr lang="zh-CN" altLang="en-US" dirty="0" smtClean="0"/>
          </a:p>
        </p:txBody>
      </p:sp>
      <p:sp>
        <p:nvSpPr>
          <p:cNvPr id="4" name="灯片编号占位符 5"/>
          <p:cNvSpPr>
            <a:spLocks noGrp="1"/>
          </p:cNvSpPr>
          <p:nvPr>
            <p:ph type="sldNum" sz="quarter" idx="12"/>
          </p:nvPr>
        </p:nvSpPr>
        <p:spPr/>
        <p:txBody>
          <a:bodyPr/>
          <a:lstStyle/>
          <a:p>
            <a:pPr>
              <a:defRPr/>
            </a:pPr>
            <a:fld id="{4A0D3D73-FADE-4A42-8BFC-ADA5A87B064C}" type="slidenum">
              <a:rPr lang="en-US" altLang="zh-CN"/>
              <a:pPr>
                <a:defRPr/>
              </a:pPr>
              <a:t>9</a:t>
            </a:fld>
            <a:endParaRPr lang="en-US" altLang="zh-CN"/>
          </a:p>
        </p:txBody>
      </p:sp>
    </p:spTree>
    <p:extLst>
      <p:ext uri="{BB962C8B-B14F-4D97-AF65-F5344CB8AC3E}">
        <p14:creationId xmlns:p14="http://schemas.microsoft.com/office/powerpoint/2010/main" val="4868422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68642">
                                            <p:txEl>
                                              <p:pRg st="0" end="0"/>
                                            </p:txEl>
                                          </p:spTgt>
                                        </p:tgtEl>
                                        <p:attrNameLst>
                                          <p:attrName>style.visibility</p:attrName>
                                        </p:attrNameLst>
                                      </p:cBhvr>
                                      <p:to>
                                        <p:strVal val="visible"/>
                                      </p:to>
                                    </p:set>
                                    <p:animEffect transition="in" filter="wipe(up)">
                                      <p:cBhvr>
                                        <p:cTn id="7" dur="500"/>
                                        <p:tgtEl>
                                          <p:spTgt spid="368642">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68642">
                                            <p:txEl>
                                              <p:pRg st="1" end="1"/>
                                            </p:txEl>
                                          </p:spTgt>
                                        </p:tgtEl>
                                        <p:attrNameLst>
                                          <p:attrName>style.visibility</p:attrName>
                                        </p:attrNameLst>
                                      </p:cBhvr>
                                      <p:to>
                                        <p:strVal val="visible"/>
                                      </p:to>
                                    </p:set>
                                    <p:animEffect transition="in" filter="wipe(up)">
                                      <p:cBhvr>
                                        <p:cTn id="11" dur="500"/>
                                        <p:tgtEl>
                                          <p:spTgt spid="368642">
                                            <p:txEl>
                                              <p:pRg st="1" end="1"/>
                                            </p:txEl>
                                          </p:spTgt>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68642">
                                            <p:txEl>
                                              <p:pRg st="2" end="2"/>
                                            </p:txEl>
                                          </p:spTgt>
                                        </p:tgtEl>
                                        <p:attrNameLst>
                                          <p:attrName>style.visibility</p:attrName>
                                        </p:attrNameLst>
                                      </p:cBhvr>
                                      <p:to>
                                        <p:strVal val="visible"/>
                                      </p:to>
                                    </p:set>
                                    <p:animEffect transition="in" filter="wipe(up)">
                                      <p:cBhvr>
                                        <p:cTn id="15" dur="500"/>
                                        <p:tgtEl>
                                          <p:spTgt spid="368642">
                                            <p:txEl>
                                              <p:pRg st="2" end="2"/>
                                            </p:txEl>
                                          </p:spTgt>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68642">
                                            <p:txEl>
                                              <p:pRg st="3" end="3"/>
                                            </p:txEl>
                                          </p:spTgt>
                                        </p:tgtEl>
                                        <p:attrNameLst>
                                          <p:attrName>style.visibility</p:attrName>
                                        </p:attrNameLst>
                                      </p:cBhvr>
                                      <p:to>
                                        <p:strVal val="visible"/>
                                      </p:to>
                                    </p:set>
                                    <p:animEffect transition="in" filter="wipe(up)">
                                      <p:cBhvr>
                                        <p:cTn id="19" dur="500"/>
                                        <p:tgtEl>
                                          <p:spTgt spid="368642">
                                            <p:txEl>
                                              <p:pRg st="3" end="3"/>
                                            </p:txEl>
                                          </p:spTgt>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68642">
                                            <p:txEl>
                                              <p:pRg st="4" end="4"/>
                                            </p:txEl>
                                          </p:spTgt>
                                        </p:tgtEl>
                                        <p:attrNameLst>
                                          <p:attrName>style.visibility</p:attrName>
                                        </p:attrNameLst>
                                      </p:cBhvr>
                                      <p:to>
                                        <p:strVal val="visible"/>
                                      </p:to>
                                    </p:set>
                                    <p:animEffect transition="in" filter="wipe(up)">
                                      <p:cBhvr>
                                        <p:cTn id="23" dur="500"/>
                                        <p:tgtEl>
                                          <p:spTgt spid="368642">
                                            <p:txEl>
                                              <p:pRg st="4" end="4"/>
                                            </p:txEl>
                                          </p:spTgt>
                                        </p:tgtEl>
                                      </p:cBhvr>
                                    </p:animEffect>
                                  </p:childTnLst>
                                </p:cTn>
                              </p:par>
                            </p:childTnLst>
                          </p:cTn>
                        </p:par>
                        <p:par>
                          <p:cTn id="24" fill="hold" nodeType="afterGroup">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368642">
                                            <p:txEl>
                                              <p:pRg st="5" end="5"/>
                                            </p:txEl>
                                          </p:spTgt>
                                        </p:tgtEl>
                                        <p:attrNameLst>
                                          <p:attrName>style.visibility</p:attrName>
                                        </p:attrNameLst>
                                      </p:cBhvr>
                                      <p:to>
                                        <p:strVal val="visible"/>
                                      </p:to>
                                    </p:set>
                                    <p:animEffect transition="in" filter="wipe(up)">
                                      <p:cBhvr>
                                        <p:cTn id="27" dur="500"/>
                                        <p:tgtEl>
                                          <p:spTgt spid="368642">
                                            <p:txEl>
                                              <p:pRg st="5" end="5"/>
                                            </p:txEl>
                                          </p:spTgt>
                                        </p:tgtEl>
                                      </p:cBhvr>
                                    </p:animEffect>
                                  </p:childTnLst>
                                </p:cTn>
                              </p:par>
                            </p:childTnLst>
                          </p:cTn>
                        </p:par>
                        <p:par>
                          <p:cTn id="28" fill="hold" nodeType="afterGroup">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368642">
                                            <p:txEl>
                                              <p:pRg st="6" end="6"/>
                                            </p:txEl>
                                          </p:spTgt>
                                        </p:tgtEl>
                                        <p:attrNameLst>
                                          <p:attrName>style.visibility</p:attrName>
                                        </p:attrNameLst>
                                      </p:cBhvr>
                                      <p:to>
                                        <p:strVal val="visible"/>
                                      </p:to>
                                    </p:set>
                                    <p:animEffect transition="in" filter="wipe(up)">
                                      <p:cBhvr>
                                        <p:cTn id="31" dur="500"/>
                                        <p:tgtEl>
                                          <p:spTgt spid="36864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42" grpId="0" build="p" bldLvl="3" autoUpdateAnimBg="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2136</TotalTime>
  <Words>4906</Words>
  <Application>Microsoft Office PowerPoint</Application>
  <PresentationFormat>全屏显示(4:3)</PresentationFormat>
  <Paragraphs>720</Paragraphs>
  <Slides>48</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48</vt:i4>
      </vt:variant>
    </vt:vector>
  </HeadingPairs>
  <TitlesOfParts>
    <vt:vector size="61" baseType="lpstr">
      <vt:lpstr>Franklin Gothic Book</vt:lpstr>
      <vt:lpstr>仿宋_GB2312</vt:lpstr>
      <vt:lpstr>黑体</vt:lpstr>
      <vt:lpstr>楷体_GB2312</vt:lpstr>
      <vt:lpstr>宋体</vt:lpstr>
      <vt:lpstr>微软雅黑</vt:lpstr>
      <vt:lpstr>Arial</vt:lpstr>
      <vt:lpstr>Franklin Gothic Medium</vt:lpstr>
      <vt:lpstr>Tahoma</vt:lpstr>
      <vt:lpstr>Times New Roman</vt:lpstr>
      <vt:lpstr>Wingdings</vt:lpstr>
      <vt:lpstr>Wingdings 2</vt:lpstr>
      <vt:lpstr>暗香扑面</vt:lpstr>
      <vt:lpstr>第五章  虚拟存储器</vt:lpstr>
      <vt:lpstr>5.1  虚拟存储器的基本概念 </vt:lpstr>
      <vt:lpstr>5.1.1  虚拟存储器的引入 </vt:lpstr>
      <vt:lpstr>5.1.1  虚拟存储器的引入 </vt:lpstr>
      <vt:lpstr>1．虚拟存储器的定义 </vt:lpstr>
      <vt:lpstr>PowerPoint 演示文稿</vt:lpstr>
      <vt:lpstr>3．虚拟存储器的特征 </vt:lpstr>
      <vt:lpstr>5.1.3  虚拟存储器的实现方法 </vt:lpstr>
      <vt:lpstr>5.1.3  虚拟存储器的实现方法 </vt:lpstr>
      <vt:lpstr>5.2  请求分页存储管理方式 </vt:lpstr>
      <vt:lpstr>PowerPoint 演示文稿</vt:lpstr>
      <vt:lpstr>PowerPoint 演示文稿</vt:lpstr>
      <vt:lpstr>请求分页中的地址变换过程</vt:lpstr>
      <vt:lpstr>5.2.2  内存分配策略和分配算法 </vt:lpstr>
      <vt:lpstr>5.2.3  页面调入策略 </vt:lpstr>
      <vt:lpstr>5.2.3  页面调入策略 </vt:lpstr>
      <vt:lpstr>5.3  页面置换算法 </vt:lpstr>
      <vt:lpstr>5.3  页面置换算法 </vt:lpstr>
      <vt:lpstr>5.3  页面置换算法</vt:lpstr>
      <vt:lpstr>5.3  页面置换算法</vt:lpstr>
      <vt:lpstr>5.3.2  最近最久未使用（LRU）置换算法 </vt:lpstr>
      <vt:lpstr>PowerPoint 演示文稿</vt:lpstr>
      <vt:lpstr>PowerPoint 演示文稿</vt:lpstr>
      <vt:lpstr>5.3.3  Clock置换算法</vt:lpstr>
      <vt:lpstr>Clock置换算法举例</vt:lpstr>
      <vt:lpstr>2. 改进型Clock置换算法 (UNIX SVR4采用此算法)</vt:lpstr>
      <vt:lpstr>2. 改进型Clock置换算法 (UNIX SVR4采用此算法)</vt:lpstr>
      <vt:lpstr>5.3.4  页面缓冲算法(PBA)</vt:lpstr>
      <vt:lpstr>5.3.4  页面缓冲算法(PBA)</vt:lpstr>
      <vt:lpstr>5.3.5 访问内存的有效时间</vt:lpstr>
      <vt:lpstr>PowerPoint 演示文稿</vt:lpstr>
      <vt:lpstr>PowerPoint 演示文稿</vt:lpstr>
      <vt:lpstr>PowerPoint 演示文稿</vt:lpstr>
      <vt:lpstr>PowerPoint 演示文稿</vt:lpstr>
      <vt:lpstr>PowerPoint 演示文稿</vt:lpstr>
      <vt:lpstr>PowerPoint 演示文稿</vt:lpstr>
      <vt:lpstr>5.4 “抖动”与工作集</vt:lpstr>
      <vt:lpstr>5.4 “抖动”与工作集</vt:lpstr>
      <vt:lpstr>5.4.2 工作集</vt:lpstr>
      <vt:lpstr>5.4.2 工作集</vt:lpstr>
      <vt:lpstr>5.4.2 工作集</vt:lpstr>
      <vt:lpstr>5.4.3 “抖动”的预防方法</vt:lpstr>
      <vt:lpstr>5.5  请求分段存储管理方式 </vt:lpstr>
      <vt:lpstr>5.5.1  请求分段中的硬件支持</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第4章  存储器管理</dc:title>
  <dc:creator>ZP</dc:creator>
  <cp:lastModifiedBy>kyle</cp:lastModifiedBy>
  <cp:revision>113</cp:revision>
  <dcterms:created xsi:type="dcterms:W3CDTF">2014-09-22T15:06:18Z</dcterms:created>
  <dcterms:modified xsi:type="dcterms:W3CDTF">2022-01-12T11:07:52Z</dcterms:modified>
</cp:coreProperties>
</file>