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97"/>
  </p:notesMasterIdLst>
  <p:sldIdLst>
    <p:sldId id="257" r:id="rId2"/>
    <p:sldId id="319" r:id="rId3"/>
    <p:sldId id="353" r:id="rId4"/>
    <p:sldId id="370" r:id="rId5"/>
    <p:sldId id="354" r:id="rId6"/>
    <p:sldId id="355" r:id="rId7"/>
    <p:sldId id="321" r:id="rId8"/>
    <p:sldId id="322" r:id="rId9"/>
    <p:sldId id="371" r:id="rId10"/>
    <p:sldId id="323" r:id="rId11"/>
    <p:sldId id="372" r:id="rId12"/>
    <p:sldId id="374" r:id="rId13"/>
    <p:sldId id="373" r:id="rId14"/>
    <p:sldId id="367" r:id="rId15"/>
    <p:sldId id="368" r:id="rId16"/>
    <p:sldId id="375" r:id="rId17"/>
    <p:sldId id="376" r:id="rId18"/>
    <p:sldId id="377" r:id="rId19"/>
    <p:sldId id="378" r:id="rId20"/>
    <p:sldId id="369" r:id="rId21"/>
    <p:sldId id="388" r:id="rId22"/>
    <p:sldId id="326" r:id="rId23"/>
    <p:sldId id="387" r:id="rId24"/>
    <p:sldId id="451" r:id="rId25"/>
    <p:sldId id="327" r:id="rId26"/>
    <p:sldId id="452" r:id="rId27"/>
    <p:sldId id="328" r:id="rId28"/>
    <p:sldId id="330" r:id="rId29"/>
    <p:sldId id="357" r:id="rId30"/>
    <p:sldId id="331" r:id="rId31"/>
    <p:sldId id="389" r:id="rId32"/>
    <p:sldId id="298" r:id="rId33"/>
    <p:sldId id="361" r:id="rId34"/>
    <p:sldId id="299" r:id="rId35"/>
    <p:sldId id="300" r:id="rId36"/>
    <p:sldId id="301" r:id="rId37"/>
    <p:sldId id="362" r:id="rId38"/>
    <p:sldId id="302" r:id="rId39"/>
    <p:sldId id="303" r:id="rId40"/>
    <p:sldId id="304" r:id="rId41"/>
    <p:sldId id="305" r:id="rId42"/>
    <p:sldId id="363" r:id="rId43"/>
    <p:sldId id="364" r:id="rId44"/>
    <p:sldId id="306" r:id="rId45"/>
    <p:sldId id="307" r:id="rId46"/>
    <p:sldId id="308" r:id="rId47"/>
    <p:sldId id="309" r:id="rId48"/>
    <p:sldId id="453" r:id="rId49"/>
    <p:sldId id="454" r:id="rId50"/>
    <p:sldId id="455" r:id="rId51"/>
    <p:sldId id="456" r:id="rId52"/>
    <p:sldId id="457" r:id="rId53"/>
    <p:sldId id="458" r:id="rId54"/>
    <p:sldId id="460" r:id="rId55"/>
    <p:sldId id="459" r:id="rId56"/>
    <p:sldId id="461" r:id="rId57"/>
    <p:sldId id="462" r:id="rId58"/>
    <p:sldId id="379" r:id="rId59"/>
    <p:sldId id="380" r:id="rId60"/>
    <p:sldId id="381" r:id="rId61"/>
    <p:sldId id="382" r:id="rId62"/>
    <p:sldId id="383" r:id="rId63"/>
    <p:sldId id="384" r:id="rId64"/>
    <p:sldId id="385" r:id="rId65"/>
    <p:sldId id="386" r:id="rId66"/>
    <p:sldId id="394" r:id="rId67"/>
    <p:sldId id="395" r:id="rId68"/>
    <p:sldId id="390" r:id="rId69"/>
    <p:sldId id="391" r:id="rId70"/>
    <p:sldId id="396" r:id="rId71"/>
    <p:sldId id="392" r:id="rId72"/>
    <p:sldId id="393" r:id="rId73"/>
    <p:sldId id="341" r:id="rId74"/>
    <p:sldId id="342" r:id="rId75"/>
    <p:sldId id="365" r:id="rId76"/>
    <p:sldId id="366" r:id="rId77"/>
    <p:sldId id="397" r:id="rId78"/>
    <p:sldId id="415" r:id="rId79"/>
    <p:sldId id="428" r:id="rId80"/>
    <p:sldId id="429" r:id="rId81"/>
    <p:sldId id="430" r:id="rId82"/>
    <p:sldId id="431" r:id="rId83"/>
    <p:sldId id="432" r:id="rId84"/>
    <p:sldId id="426" r:id="rId85"/>
    <p:sldId id="433" r:id="rId86"/>
    <p:sldId id="434" r:id="rId87"/>
    <p:sldId id="439" r:id="rId88"/>
    <p:sldId id="440" r:id="rId89"/>
    <p:sldId id="443" r:id="rId90"/>
    <p:sldId id="444" r:id="rId91"/>
    <p:sldId id="445" r:id="rId92"/>
    <p:sldId id="448" r:id="rId93"/>
    <p:sldId id="446" r:id="rId94"/>
    <p:sldId id="450" r:id="rId95"/>
    <p:sldId id="449" r:id="rId9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98" y="77"/>
      </p:cViewPr>
      <p:guideLst>
        <p:guide orient="horz" pos="2160"/>
        <p:guide pos="2880"/>
      </p:guideLst>
    </p:cSldViewPr>
  </p:slideViewPr>
  <p:notesTextViewPr>
    <p:cViewPr>
      <p:scale>
        <a:sx n="1" d="1"/>
        <a:sy n="1" d="1"/>
      </p:scale>
      <p:origin x="0" y="0"/>
    </p:cViewPr>
  </p:notesTextViewPr>
  <p:sorterViewPr>
    <p:cViewPr>
      <p:scale>
        <a:sx n="100" d="100"/>
        <a:sy n="100" d="100"/>
      </p:scale>
      <p:origin x="0" y="1032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7F7EB-642F-49CF-B7B3-646C9CAFAB20}" type="datetimeFigureOut">
              <a:rPr lang="zh-CN" altLang="en-US" smtClean="0"/>
              <a:t>2022/11/15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A2268D-68AF-41FA-8782-46BF1DB00A6D}" type="slidenum">
              <a:rPr lang="zh-CN" altLang="en-US" smtClean="0"/>
              <a:t>‹#›</a:t>
            </a:fld>
            <a:endParaRPr lang="zh-CN" altLang="en-US"/>
          </a:p>
        </p:txBody>
      </p:sp>
    </p:spTree>
    <p:extLst>
      <p:ext uri="{BB962C8B-B14F-4D97-AF65-F5344CB8AC3E}">
        <p14:creationId xmlns:p14="http://schemas.microsoft.com/office/powerpoint/2010/main" val="3040418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A2268D-68AF-41FA-8782-46BF1DB00A6D}" type="slidenum">
              <a:rPr lang="zh-CN" altLang="en-US" smtClean="0"/>
              <a:t>51</a:t>
            </a:fld>
            <a:endParaRPr lang="zh-CN" altLang="en-US"/>
          </a:p>
        </p:txBody>
      </p:sp>
    </p:spTree>
    <p:extLst>
      <p:ext uri="{BB962C8B-B14F-4D97-AF65-F5344CB8AC3E}">
        <p14:creationId xmlns:p14="http://schemas.microsoft.com/office/powerpoint/2010/main" val="189131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A2268D-68AF-41FA-8782-46BF1DB00A6D}" type="slidenum">
              <a:rPr lang="zh-CN" altLang="en-US" smtClean="0"/>
              <a:t>57</a:t>
            </a:fld>
            <a:endParaRPr lang="zh-CN" altLang="en-US"/>
          </a:p>
        </p:txBody>
      </p:sp>
    </p:spTree>
    <p:extLst>
      <p:ext uri="{BB962C8B-B14F-4D97-AF65-F5344CB8AC3E}">
        <p14:creationId xmlns:p14="http://schemas.microsoft.com/office/powerpoint/2010/main" val="1768293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pPr>
              <a:defRPr/>
            </a:pPr>
            <a:fld id="{48BA8CF4-007D-4B22-965E-84FC0D84B707}" type="datetime1">
              <a:rPr lang="zh-CN" altLang="en-US" smtClean="0">
                <a:solidFill>
                  <a:srgbClr val="1C1C1C"/>
                </a:solidFill>
              </a:rPr>
              <a:pPr>
                <a:defRPr/>
              </a:pPr>
              <a:t>2022/11/15</a:t>
            </a:fld>
            <a:endParaRPr lang="en-US" altLang="zh-CN">
              <a:solidFill>
                <a:srgbClr val="1C1C1C"/>
              </a:solidFill>
            </a:endParaRPr>
          </a:p>
        </p:txBody>
      </p:sp>
      <p:sp>
        <p:nvSpPr>
          <p:cNvPr id="5" name="页脚占位符 4"/>
          <p:cNvSpPr>
            <a:spLocks noGrp="1"/>
          </p:cNvSpPr>
          <p:nvPr>
            <p:ph type="ftr" sz="quarter" idx="11"/>
          </p:nvPr>
        </p:nvSpPr>
        <p:spPr/>
        <p:txBody>
          <a:bodyPr/>
          <a:lstStyle/>
          <a:p>
            <a:pPr>
              <a:defRPr/>
            </a:pPr>
            <a:r>
              <a:rPr lang="en-US" altLang="zh-CN">
                <a:solidFill>
                  <a:srgbClr val="1C1C1C"/>
                </a:solidFill>
              </a:rPr>
              <a:t>计算机操作系统</a:t>
            </a:r>
          </a:p>
        </p:txBody>
      </p:sp>
      <p:sp>
        <p:nvSpPr>
          <p:cNvPr id="6" name="灯片编号占位符 5"/>
          <p:cNvSpPr>
            <a:spLocks noGrp="1"/>
          </p:cNvSpPr>
          <p:nvPr>
            <p:ph type="sldNum" sz="quarter" idx="12"/>
          </p:nvPr>
        </p:nvSpPr>
        <p:spPr/>
        <p:txBody>
          <a:bodyPr/>
          <a:lstStyle/>
          <a:p>
            <a:pPr>
              <a:defRPr/>
            </a:pPr>
            <a:fld id="{FCC283C2-C1DF-4B00-AC2E-0AB2730E906D}" type="slidenum">
              <a:rPr lang="en-US" altLang="zh-CN" smtClean="0">
                <a:solidFill>
                  <a:srgbClr val="1C1C1C"/>
                </a:solidFill>
              </a:rPr>
              <a:pPr>
                <a:defRPr/>
              </a:p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E35A9F97-E9C1-4921-8F37-6F76E9472E9F}" type="datetime1">
              <a:rPr lang="zh-CN" altLang="en-US" smtClean="0"/>
              <a:pPr>
                <a:defRPr/>
              </a:pPr>
              <a:t>2022/11/15</a:t>
            </a:fld>
            <a:endParaRPr lang="en-US" altLang="zh-CN"/>
          </a:p>
        </p:txBody>
      </p:sp>
      <p:sp>
        <p:nvSpPr>
          <p:cNvPr id="5" name="页脚占位符 4"/>
          <p:cNvSpPr>
            <a:spLocks noGrp="1"/>
          </p:cNvSpPr>
          <p:nvPr>
            <p:ph type="ftr" sz="quarter" idx="11"/>
          </p:nvPr>
        </p:nvSpPr>
        <p:spPr/>
        <p:txBody>
          <a:bodyPr/>
          <a:lstStyle/>
          <a:p>
            <a:pPr>
              <a:defRPr/>
            </a:pPr>
            <a:r>
              <a:rPr lang="en-US" altLang="zh-CN"/>
              <a:t>计算机操作系统</a:t>
            </a:r>
          </a:p>
        </p:txBody>
      </p:sp>
      <p:sp>
        <p:nvSpPr>
          <p:cNvPr id="6" name="灯片编号占位符 5"/>
          <p:cNvSpPr>
            <a:spLocks noGrp="1"/>
          </p:cNvSpPr>
          <p:nvPr>
            <p:ph type="sldNum" sz="quarter" idx="12"/>
          </p:nvPr>
        </p:nvSpPr>
        <p:spPr/>
        <p:txBody>
          <a:bodyPr/>
          <a:lstStyle/>
          <a:p>
            <a:pPr>
              <a:defRPr/>
            </a:pPr>
            <a:fld id="{0CAB0494-EAD3-4CF4-8D6F-09DAC709E173}" type="slidenum">
              <a:rPr lang="en-US" altLang="zh-CN" smtClean="0"/>
              <a:pPr>
                <a:defRPr/>
              </a:pPr>
              <a:t>‹#›</a:t>
            </a:fld>
            <a:endParaRPr lang="en-US" altLang="zh-CN"/>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E5E145CF-2F51-417A-8C5F-468AEF8B7BC7}" type="datetime1">
              <a:rPr lang="zh-CN" altLang="en-US" smtClean="0"/>
              <a:pPr>
                <a:defRPr/>
              </a:pPr>
              <a:t>2022/11/15</a:t>
            </a:fld>
            <a:endParaRPr lang="en-US" altLang="zh-CN"/>
          </a:p>
        </p:txBody>
      </p:sp>
      <p:sp>
        <p:nvSpPr>
          <p:cNvPr id="5" name="页脚占位符 4"/>
          <p:cNvSpPr>
            <a:spLocks noGrp="1"/>
          </p:cNvSpPr>
          <p:nvPr>
            <p:ph type="ftr" sz="quarter" idx="11"/>
          </p:nvPr>
        </p:nvSpPr>
        <p:spPr/>
        <p:txBody>
          <a:bodyPr/>
          <a:lstStyle/>
          <a:p>
            <a:pPr>
              <a:defRPr/>
            </a:pPr>
            <a:r>
              <a:rPr lang="en-US" altLang="zh-CN"/>
              <a:t>计算机操作系统</a:t>
            </a:r>
          </a:p>
        </p:txBody>
      </p:sp>
      <p:sp>
        <p:nvSpPr>
          <p:cNvPr id="6" name="灯片编号占位符 5"/>
          <p:cNvSpPr>
            <a:spLocks noGrp="1"/>
          </p:cNvSpPr>
          <p:nvPr>
            <p:ph type="sldNum" sz="quarter" idx="12"/>
          </p:nvPr>
        </p:nvSpPr>
        <p:spPr/>
        <p:txBody>
          <a:bodyPr/>
          <a:lstStyle/>
          <a:p>
            <a:pPr>
              <a:defRPr/>
            </a:pPr>
            <a:fld id="{40772224-AEC3-4FC7-AC1A-3854EECB4DCD}"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lvl1pPr marL="342900" indent="-342900">
              <a:buClr>
                <a:srgbClr val="0000FF"/>
              </a:buClr>
              <a:buFont typeface="Wingdings" panose="05000000000000000000" pitchFamily="2" charset="2"/>
              <a:buChar char="n"/>
              <a:defRPr/>
            </a:lvl1pPr>
            <a:lvl2pPr marL="742950" indent="-285750">
              <a:buClr>
                <a:srgbClr val="0000FF"/>
              </a:buClr>
              <a:buFont typeface="Wingdings" panose="05000000000000000000" pitchFamily="2" charset="2"/>
              <a:buChar char="p"/>
              <a:defRPr/>
            </a:lvl2pPr>
            <a:lvl3pPr marL="1143000" indent="-228600">
              <a:buClr>
                <a:srgbClr val="7030A0"/>
              </a:buClr>
              <a:buFont typeface="Wingdings" panose="05000000000000000000" pitchFamily="2" charset="2"/>
              <a:buChar char="u"/>
              <a:defRPr/>
            </a:lvl3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4" name="日期占位符 3"/>
          <p:cNvSpPr>
            <a:spLocks noGrp="1"/>
          </p:cNvSpPr>
          <p:nvPr>
            <p:ph type="dt" sz="half" idx="10"/>
          </p:nvPr>
        </p:nvSpPr>
        <p:spPr>
          <a:xfrm>
            <a:off x="73152" y="6400800"/>
            <a:ext cx="3200400" cy="283800"/>
          </a:xfrm>
        </p:spPr>
        <p:txBody>
          <a:bodyPr/>
          <a:lstStyle/>
          <a:p>
            <a:pPr>
              <a:defRPr/>
            </a:pPr>
            <a:fld id="{15FB307C-5074-4687-9FF5-BDCB979D9DAE}" type="datetime1">
              <a:rPr lang="zh-CN" altLang="en-US" smtClean="0"/>
              <a:pPr>
                <a:defRPr/>
              </a:pPr>
              <a:t>2022/11/15</a:t>
            </a:fld>
            <a:endParaRPr lang="en-US" altLang="zh-CN"/>
          </a:p>
        </p:txBody>
      </p:sp>
      <p:sp>
        <p:nvSpPr>
          <p:cNvPr id="5" name="页脚占位符 4"/>
          <p:cNvSpPr>
            <a:spLocks noGrp="1"/>
          </p:cNvSpPr>
          <p:nvPr>
            <p:ph type="ftr" sz="quarter" idx="11"/>
          </p:nvPr>
        </p:nvSpPr>
        <p:spPr>
          <a:xfrm>
            <a:off x="5330952" y="6400800"/>
            <a:ext cx="3733800" cy="283800"/>
          </a:xfrm>
        </p:spPr>
        <p:txBody>
          <a:bodyPr/>
          <a:lstStyle/>
          <a:p>
            <a:pPr>
              <a:defRPr/>
            </a:pPr>
            <a:r>
              <a:rPr lang="en-US" altLang="zh-CN"/>
              <a:t>计算机操作系统</a:t>
            </a:r>
          </a:p>
        </p:txBody>
      </p:sp>
      <p:sp>
        <p:nvSpPr>
          <p:cNvPr id="6" name="灯片编号占位符 5"/>
          <p:cNvSpPr>
            <a:spLocks noGrp="1"/>
          </p:cNvSpPr>
          <p:nvPr>
            <p:ph type="sldNum" sz="quarter" idx="12"/>
          </p:nvPr>
        </p:nvSpPr>
        <p:spPr/>
        <p:txBody>
          <a:bodyPr/>
          <a:lstStyle/>
          <a:p>
            <a:pPr>
              <a:defRPr/>
            </a:pPr>
            <a:fld id="{863E8733-4791-4BAF-8950-BBE872D7D468}"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AFAB104E-5EA5-4CDD-85F4-99CBB3261066}" type="datetime1">
              <a:rPr lang="zh-CN" altLang="en-US" smtClean="0"/>
              <a:pPr>
                <a:defRPr/>
              </a:pPr>
              <a:t>2022/11/15</a:t>
            </a:fld>
            <a:endParaRPr lang="en-US" altLang="zh-CN"/>
          </a:p>
        </p:txBody>
      </p:sp>
      <p:sp>
        <p:nvSpPr>
          <p:cNvPr id="5" name="页脚占位符 4"/>
          <p:cNvSpPr>
            <a:spLocks noGrp="1"/>
          </p:cNvSpPr>
          <p:nvPr>
            <p:ph type="ftr" sz="quarter" idx="11"/>
          </p:nvPr>
        </p:nvSpPr>
        <p:spPr/>
        <p:txBody>
          <a:bodyPr/>
          <a:lstStyle/>
          <a:p>
            <a:pPr>
              <a:defRPr/>
            </a:pPr>
            <a:r>
              <a:rPr lang="en-US" altLang="zh-CN"/>
              <a:t>计算机操作系统</a:t>
            </a:r>
          </a:p>
        </p:txBody>
      </p:sp>
      <p:sp>
        <p:nvSpPr>
          <p:cNvPr id="6" name="灯片编号占位符 5"/>
          <p:cNvSpPr>
            <a:spLocks noGrp="1"/>
          </p:cNvSpPr>
          <p:nvPr>
            <p:ph type="sldNum" sz="quarter" idx="12"/>
          </p:nvPr>
        </p:nvSpPr>
        <p:spPr/>
        <p:txBody>
          <a:bodyPr/>
          <a:lstStyle/>
          <a:p>
            <a:pPr>
              <a:defRPr/>
            </a:pPr>
            <a:fld id="{49538D04-8470-402B-814A-53179E840063}" type="slidenum">
              <a:rPr lang="en-US" altLang="zh-CN"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fld id="{B3C78006-F71E-4749-B206-A2D0201D4E37}" type="datetime1">
              <a:rPr lang="zh-CN" altLang="en-US" smtClean="0"/>
              <a:pPr>
                <a:defRPr/>
              </a:pPr>
              <a:t>2022/11/15</a:t>
            </a:fld>
            <a:endParaRPr lang="en-US" altLang="zh-CN"/>
          </a:p>
        </p:txBody>
      </p:sp>
      <p:sp>
        <p:nvSpPr>
          <p:cNvPr id="6" name="页脚占位符 5"/>
          <p:cNvSpPr>
            <a:spLocks noGrp="1"/>
          </p:cNvSpPr>
          <p:nvPr>
            <p:ph type="ftr" sz="quarter" idx="11"/>
          </p:nvPr>
        </p:nvSpPr>
        <p:spPr/>
        <p:txBody>
          <a:bodyPr/>
          <a:lstStyle/>
          <a:p>
            <a:pPr>
              <a:defRPr/>
            </a:pPr>
            <a:r>
              <a:rPr lang="en-US" altLang="zh-CN"/>
              <a:t>计算机操作系统</a:t>
            </a:r>
          </a:p>
        </p:txBody>
      </p:sp>
      <p:sp>
        <p:nvSpPr>
          <p:cNvPr id="7" name="灯片编号占位符 6"/>
          <p:cNvSpPr>
            <a:spLocks noGrp="1"/>
          </p:cNvSpPr>
          <p:nvPr>
            <p:ph type="sldNum" sz="quarter" idx="12"/>
          </p:nvPr>
        </p:nvSpPr>
        <p:spPr/>
        <p:txBody>
          <a:bodyPr/>
          <a:lstStyle/>
          <a:p>
            <a:pPr>
              <a:defRPr/>
            </a:pPr>
            <a:fld id="{432CAE97-EDD2-4CE9-B45D-DE360453552A}"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defRPr/>
            </a:pPr>
            <a:fld id="{A2EF0B3E-49E2-4F66-A466-6EC9403BE11A}" type="datetime1">
              <a:rPr lang="zh-CN" altLang="en-US" smtClean="0"/>
              <a:pPr>
                <a:defRPr/>
              </a:pPr>
              <a:t>2022/11/15</a:t>
            </a:fld>
            <a:endParaRPr lang="en-US" altLang="zh-CN"/>
          </a:p>
        </p:txBody>
      </p:sp>
      <p:sp>
        <p:nvSpPr>
          <p:cNvPr id="8" name="页脚占位符 7"/>
          <p:cNvSpPr>
            <a:spLocks noGrp="1"/>
          </p:cNvSpPr>
          <p:nvPr>
            <p:ph type="ftr" sz="quarter" idx="11"/>
          </p:nvPr>
        </p:nvSpPr>
        <p:spPr/>
        <p:txBody>
          <a:bodyPr/>
          <a:lstStyle/>
          <a:p>
            <a:pPr>
              <a:defRPr/>
            </a:pPr>
            <a:r>
              <a:rPr lang="en-US" altLang="zh-CN"/>
              <a:t>计算机操作系统</a:t>
            </a:r>
          </a:p>
        </p:txBody>
      </p:sp>
      <p:sp>
        <p:nvSpPr>
          <p:cNvPr id="9" name="灯片编号占位符 8"/>
          <p:cNvSpPr>
            <a:spLocks noGrp="1"/>
          </p:cNvSpPr>
          <p:nvPr>
            <p:ph type="sldNum" sz="quarter" idx="12"/>
          </p:nvPr>
        </p:nvSpPr>
        <p:spPr/>
        <p:txBody>
          <a:bodyPr/>
          <a:lstStyle/>
          <a:p>
            <a:pPr>
              <a:defRPr/>
            </a:pPr>
            <a:fld id="{7AA036A4-B669-4872-B975-3607FCF66A08}"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pPr>
              <a:defRPr/>
            </a:pPr>
            <a:fld id="{0FED7A40-8730-43BC-A303-29D087E685D2}" type="datetime1">
              <a:rPr lang="zh-CN" altLang="en-US" smtClean="0"/>
              <a:pPr>
                <a:defRPr/>
              </a:pPr>
              <a:t>2022/11/15</a:t>
            </a:fld>
            <a:endParaRPr lang="en-US" altLang="zh-CN"/>
          </a:p>
        </p:txBody>
      </p:sp>
      <p:sp>
        <p:nvSpPr>
          <p:cNvPr id="4" name="页脚占位符 3"/>
          <p:cNvSpPr>
            <a:spLocks noGrp="1"/>
          </p:cNvSpPr>
          <p:nvPr>
            <p:ph type="ftr" sz="quarter" idx="11"/>
          </p:nvPr>
        </p:nvSpPr>
        <p:spPr/>
        <p:txBody>
          <a:bodyPr/>
          <a:lstStyle/>
          <a:p>
            <a:pPr>
              <a:defRPr/>
            </a:pPr>
            <a:r>
              <a:rPr lang="en-US" altLang="zh-CN"/>
              <a:t>计算机操作系统</a:t>
            </a:r>
          </a:p>
        </p:txBody>
      </p:sp>
      <p:sp>
        <p:nvSpPr>
          <p:cNvPr id="5" name="灯片编号占位符 4"/>
          <p:cNvSpPr>
            <a:spLocks noGrp="1"/>
          </p:cNvSpPr>
          <p:nvPr>
            <p:ph type="sldNum" sz="quarter" idx="12"/>
          </p:nvPr>
        </p:nvSpPr>
        <p:spPr/>
        <p:txBody>
          <a:bodyPr/>
          <a:lstStyle/>
          <a:p>
            <a:pPr>
              <a:defRPr/>
            </a:pPr>
            <a:fld id="{5BA83420-8AB4-4512-84E6-091FF9E239ED}"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DD55A74-05DC-456C-AA60-882B96ED71B3}" type="datetime1">
              <a:rPr lang="zh-CN" altLang="en-US" smtClean="0"/>
              <a:pPr>
                <a:defRPr/>
              </a:pPr>
              <a:t>2022/11/15</a:t>
            </a:fld>
            <a:endParaRPr lang="en-US" altLang="zh-CN"/>
          </a:p>
        </p:txBody>
      </p:sp>
      <p:sp>
        <p:nvSpPr>
          <p:cNvPr id="3" name="页脚占位符 2"/>
          <p:cNvSpPr>
            <a:spLocks noGrp="1"/>
          </p:cNvSpPr>
          <p:nvPr>
            <p:ph type="ftr" sz="quarter" idx="11"/>
          </p:nvPr>
        </p:nvSpPr>
        <p:spPr/>
        <p:txBody>
          <a:bodyPr/>
          <a:lstStyle/>
          <a:p>
            <a:pPr>
              <a:defRPr/>
            </a:pPr>
            <a:r>
              <a:rPr lang="en-US" altLang="zh-CN"/>
              <a:t>计算机操作系统</a:t>
            </a:r>
          </a:p>
        </p:txBody>
      </p:sp>
      <p:sp>
        <p:nvSpPr>
          <p:cNvPr id="4" name="灯片编号占位符 3"/>
          <p:cNvSpPr>
            <a:spLocks noGrp="1"/>
          </p:cNvSpPr>
          <p:nvPr>
            <p:ph type="sldNum" sz="quarter" idx="12"/>
          </p:nvPr>
        </p:nvSpPr>
        <p:spPr/>
        <p:txBody>
          <a:bodyPr/>
          <a:lstStyle/>
          <a:p>
            <a:pPr>
              <a:defRPr/>
            </a:pPr>
            <a:fld id="{71F5CAFD-4740-46E4-868C-5DDF8260E50F}"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fld id="{4536D80D-1713-479E-8B85-3CC9C0D430EA}" type="datetime1">
              <a:rPr lang="zh-CN" altLang="en-US" smtClean="0"/>
              <a:pPr>
                <a:defRPr/>
              </a:pPr>
              <a:t>2022/11/15</a:t>
            </a:fld>
            <a:endParaRPr lang="en-US" altLang="zh-CN"/>
          </a:p>
        </p:txBody>
      </p:sp>
      <p:sp>
        <p:nvSpPr>
          <p:cNvPr id="6" name="页脚占位符 5"/>
          <p:cNvSpPr>
            <a:spLocks noGrp="1"/>
          </p:cNvSpPr>
          <p:nvPr>
            <p:ph type="ftr" sz="quarter" idx="11"/>
          </p:nvPr>
        </p:nvSpPr>
        <p:spPr/>
        <p:txBody>
          <a:bodyPr/>
          <a:lstStyle/>
          <a:p>
            <a:pPr>
              <a:defRPr/>
            </a:pPr>
            <a:r>
              <a:rPr lang="en-US" altLang="zh-CN"/>
              <a:t>计算机操作系统</a:t>
            </a:r>
          </a:p>
        </p:txBody>
      </p:sp>
      <p:sp>
        <p:nvSpPr>
          <p:cNvPr id="7" name="灯片编号占位符 6"/>
          <p:cNvSpPr>
            <a:spLocks noGrp="1"/>
          </p:cNvSpPr>
          <p:nvPr>
            <p:ph type="sldNum" sz="quarter" idx="12"/>
          </p:nvPr>
        </p:nvSpPr>
        <p:spPr/>
        <p:txBody>
          <a:bodyPr/>
          <a:lstStyle/>
          <a:p>
            <a:pPr>
              <a:defRPr/>
            </a:pPr>
            <a:fld id="{588BC57E-7719-469D-A43C-933C5807A294}"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fld id="{D6F66846-DC25-4F0D-859F-8820F7A4E6B0}" type="datetime1">
              <a:rPr lang="zh-CN" altLang="en-US" smtClean="0"/>
              <a:pPr>
                <a:defRPr/>
              </a:pPr>
              <a:t>2022/11/15</a:t>
            </a:fld>
            <a:endParaRPr lang="en-US" altLang="zh-CN"/>
          </a:p>
        </p:txBody>
      </p:sp>
      <p:sp>
        <p:nvSpPr>
          <p:cNvPr id="6" name="页脚占位符 5"/>
          <p:cNvSpPr>
            <a:spLocks noGrp="1"/>
          </p:cNvSpPr>
          <p:nvPr>
            <p:ph type="ftr" sz="quarter" idx="11"/>
          </p:nvPr>
        </p:nvSpPr>
        <p:spPr/>
        <p:txBody>
          <a:bodyPr/>
          <a:lstStyle/>
          <a:p>
            <a:pPr>
              <a:defRPr/>
            </a:pPr>
            <a:r>
              <a:rPr lang="en-US" altLang="zh-CN"/>
              <a:t>计算机操作系统</a:t>
            </a:r>
          </a:p>
        </p:txBody>
      </p:sp>
      <p:sp>
        <p:nvSpPr>
          <p:cNvPr id="7" name="灯片编号占位符 6"/>
          <p:cNvSpPr>
            <a:spLocks noGrp="1"/>
          </p:cNvSpPr>
          <p:nvPr>
            <p:ph type="sldNum" sz="quarter" idx="12"/>
          </p:nvPr>
        </p:nvSpPr>
        <p:spPr/>
        <p:txBody>
          <a:bodyPr/>
          <a:lstStyle/>
          <a:p>
            <a:pPr>
              <a:defRPr/>
            </a:pPr>
            <a:fld id="{2CF40CDD-87E6-4565-959B-5061912B4888}" type="slidenum">
              <a:rPr lang="en-US" altLang="zh-CN"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A3CD4BCC-56F0-47C9-A981-CC10658C5C7A}" type="datetime1">
              <a:rPr lang="zh-CN" altLang="en-US" smtClean="0"/>
              <a:pPr fontAlgn="base">
                <a:spcBef>
                  <a:spcPct val="0"/>
                </a:spcBef>
                <a:spcAft>
                  <a:spcPct val="0"/>
                </a:spcAft>
                <a:defRPr/>
              </a:pPr>
              <a:t>2022/11/15</a:t>
            </a:fld>
            <a:endParaRPr lang="en-US" altLang="zh-CN"/>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r>
              <a:rPr lang="en-US" altLang="zh-CN"/>
              <a:t>计算机操作系统</a:t>
            </a:r>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676382D8-B758-4504-B3F5-B614ACC6E80B}" type="slidenum">
              <a:rPr lang="en-US" altLang="zh-CN" smtClean="0"/>
              <a:pPr fontAlgn="base">
                <a:spcBef>
                  <a:spcPct val="0"/>
                </a:spcBef>
                <a:spcAft>
                  <a:spcPct val="0"/>
                </a:spcAft>
                <a:defRPr/>
              </a:pPr>
              <a:t>‹#›</a:t>
            </a:fld>
            <a:endParaRPr lang="en-US" altLang="zh-CN"/>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2"/>
          <p:cNvSpPr>
            <a:spLocks noGrp="1" noChangeArrowheads="1"/>
          </p:cNvSpPr>
          <p:nvPr>
            <p:ph type="title"/>
          </p:nvPr>
        </p:nvSpPr>
        <p:spPr>
          <a:xfrm>
            <a:off x="611560" y="620688"/>
            <a:ext cx="7908925" cy="790575"/>
          </a:xfrm>
        </p:spPr>
        <p:txBody>
          <a:bodyPr>
            <a:normAutofit fontScale="90000"/>
          </a:bodyPr>
          <a:lstStyle/>
          <a:p>
            <a:r>
              <a:rPr lang="zh-CN" altLang="en-US" sz="4800" b="1" dirty="0">
                <a:latin typeface="楷体_GB2312" pitchFamily="49" charset="-122"/>
                <a:ea typeface="楷体_GB2312" pitchFamily="49" charset="-122"/>
              </a:rPr>
              <a:t>第八章 磁盘存储器的管理</a:t>
            </a:r>
          </a:p>
        </p:txBody>
      </p:sp>
      <p:sp>
        <p:nvSpPr>
          <p:cNvPr id="347140" name="Rectangle 3"/>
          <p:cNvSpPr>
            <a:spLocks noGrp="1" noChangeArrowheads="1"/>
          </p:cNvSpPr>
          <p:nvPr>
            <p:ph idx="1"/>
          </p:nvPr>
        </p:nvSpPr>
        <p:spPr>
          <a:xfrm>
            <a:off x="1403648" y="1772816"/>
            <a:ext cx="6623050" cy="4329137"/>
          </a:xfrm>
        </p:spPr>
        <p:txBody>
          <a:bodyPr>
            <a:normAutofit/>
          </a:bodyPr>
          <a:lstStyle/>
          <a:p>
            <a:pPr>
              <a:buNone/>
            </a:pPr>
            <a:r>
              <a:rPr lang="en-US" altLang="zh-CN" dirty="0"/>
              <a:t>8.1  </a:t>
            </a:r>
            <a:r>
              <a:rPr lang="zh-CN" altLang="en-US" dirty="0"/>
              <a:t>外存的组织方式</a:t>
            </a:r>
          </a:p>
          <a:p>
            <a:pPr>
              <a:buNone/>
            </a:pPr>
            <a:r>
              <a:rPr lang="en-US" altLang="zh-CN" dirty="0"/>
              <a:t>8.2  </a:t>
            </a:r>
            <a:r>
              <a:rPr lang="zh-CN" altLang="en-US" dirty="0"/>
              <a:t>文件存储空间的管理</a:t>
            </a:r>
          </a:p>
          <a:p>
            <a:pPr>
              <a:buNone/>
            </a:pPr>
            <a:r>
              <a:rPr lang="en-US" altLang="zh-CN" dirty="0"/>
              <a:t>8.3  </a:t>
            </a:r>
            <a:r>
              <a:rPr lang="zh-CN" altLang="en-US" dirty="0"/>
              <a:t>提高磁盘</a:t>
            </a:r>
            <a:r>
              <a:rPr lang="en-US" altLang="zh-CN" dirty="0"/>
              <a:t>I/O</a:t>
            </a:r>
            <a:r>
              <a:rPr lang="zh-CN" altLang="en-US" dirty="0"/>
              <a:t>速度的途径</a:t>
            </a:r>
          </a:p>
          <a:p>
            <a:pPr>
              <a:buNone/>
            </a:pPr>
            <a:r>
              <a:rPr lang="en-US" altLang="zh-CN" dirty="0"/>
              <a:t>8.4  </a:t>
            </a:r>
            <a:r>
              <a:rPr lang="zh-CN" altLang="en-US" dirty="0"/>
              <a:t>提高磁盘可靠性的技术</a:t>
            </a:r>
          </a:p>
          <a:p>
            <a:pPr>
              <a:buNone/>
            </a:pPr>
            <a:r>
              <a:rPr lang="en-US" altLang="zh-CN" dirty="0"/>
              <a:t>8.5  </a:t>
            </a:r>
            <a:r>
              <a:rPr lang="zh-CN" altLang="en-US" dirty="0"/>
              <a:t>数据一致性控制</a:t>
            </a:r>
          </a:p>
        </p:txBody>
      </p:sp>
      <p:sp>
        <p:nvSpPr>
          <p:cNvPr id="4" name="灯片编号占位符 5"/>
          <p:cNvSpPr>
            <a:spLocks noGrp="1"/>
          </p:cNvSpPr>
          <p:nvPr>
            <p:ph type="sldNum" sz="quarter" idx="12"/>
          </p:nvPr>
        </p:nvSpPr>
        <p:spPr/>
        <p:txBody>
          <a:bodyPr/>
          <a:lstStyle/>
          <a:p>
            <a:pPr>
              <a:defRPr/>
            </a:pPr>
            <a:fld id="{A7551CD7-8E42-4A5A-B32B-082108CE94D6}" type="slidenum">
              <a:rPr lang="en-US" altLang="zh-CN"/>
              <a:pPr>
                <a:defRPr/>
              </a:pPr>
              <a:t>1</a:t>
            </a:fld>
            <a:endParaRPr lang="en-US" altLang="zh-CN"/>
          </a:p>
        </p:txBody>
      </p:sp>
    </p:spTree>
    <p:extLst>
      <p:ext uri="{BB962C8B-B14F-4D97-AF65-F5344CB8AC3E}">
        <p14:creationId xmlns:p14="http://schemas.microsoft.com/office/powerpoint/2010/main" val="2219250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2"/>
          <p:cNvSpPr>
            <a:spLocks noGrp="1" noChangeArrowheads="1"/>
          </p:cNvSpPr>
          <p:nvPr>
            <p:ph type="title"/>
          </p:nvPr>
        </p:nvSpPr>
        <p:spPr/>
        <p:txBody>
          <a:bodyPr>
            <a:normAutofit/>
          </a:bodyPr>
          <a:lstStyle/>
          <a:p>
            <a:pPr eaLnBrk="1" hangingPunct="1"/>
            <a:r>
              <a:rPr lang="en-US" altLang="zh-CN" sz="3600" dirty="0"/>
              <a:t>2.  </a:t>
            </a:r>
            <a:r>
              <a:rPr lang="zh-CN" altLang="en-US" sz="3600" dirty="0"/>
              <a:t>显式</a:t>
            </a:r>
            <a:r>
              <a:rPr lang="zh-CN" altLang="en-US" sz="3600" dirty="0">
                <a:latin typeface="黑体" pitchFamily="2" charset="-122"/>
              </a:rPr>
              <a:t>链接</a:t>
            </a:r>
          </a:p>
        </p:txBody>
      </p:sp>
      <p:sp>
        <p:nvSpPr>
          <p:cNvPr id="362500" name="Rectangle 3"/>
          <p:cNvSpPr>
            <a:spLocks noGrp="1" noChangeArrowheads="1"/>
          </p:cNvSpPr>
          <p:nvPr>
            <p:ph idx="1"/>
          </p:nvPr>
        </p:nvSpPr>
        <p:spPr>
          <a:xfrm>
            <a:off x="539552" y="1700808"/>
            <a:ext cx="8229600" cy="4608512"/>
          </a:xfrm>
        </p:spPr>
        <p:txBody>
          <a:bodyPr/>
          <a:lstStyle/>
          <a:p>
            <a:pPr eaLnBrk="1" hangingPunct="1">
              <a:spcBef>
                <a:spcPts val="600"/>
              </a:spcBef>
              <a:buFont typeface="Wingdings" pitchFamily="2" charset="2"/>
              <a:buChar char="u"/>
            </a:pPr>
            <a:r>
              <a:rPr lang="zh-CN" altLang="en-US" sz="2800" dirty="0">
                <a:latin typeface="Times New Roman" pitchFamily="18" charset="0"/>
              </a:rPr>
              <a:t>用于链接文件物理块的指针（块号），显式地存放在外存的一张链接表中，</a:t>
            </a:r>
            <a:r>
              <a:rPr lang="zh-CN" altLang="en-US" sz="2800" dirty="0">
                <a:solidFill>
                  <a:srgbClr val="0000FF"/>
                </a:solidFill>
                <a:latin typeface="Times New Roman" pitchFamily="18" charset="0"/>
              </a:rPr>
              <a:t>整个磁盘仅一张表</a:t>
            </a:r>
            <a:r>
              <a:rPr lang="zh-CN" altLang="en-US" sz="2800" dirty="0">
                <a:latin typeface="Times New Roman" pitchFamily="18" charset="0"/>
              </a:rPr>
              <a:t>。</a:t>
            </a:r>
            <a:endParaRPr lang="en-US" altLang="zh-CN" sz="2800" dirty="0">
              <a:latin typeface="Times New Roman" pitchFamily="18" charset="0"/>
            </a:endParaRPr>
          </a:p>
          <a:p>
            <a:pPr algn="just" eaLnBrk="1" hangingPunct="1">
              <a:spcBef>
                <a:spcPts val="600"/>
              </a:spcBef>
              <a:buFont typeface="Wingdings" pitchFamily="2" charset="2"/>
              <a:buChar char="u"/>
            </a:pPr>
            <a:r>
              <a:rPr lang="zh-CN" altLang="en-US" sz="2800" dirty="0">
                <a:latin typeface="Times New Roman" pitchFamily="18" charset="0"/>
              </a:rPr>
              <a:t>表中的序号是物理块号，从</a:t>
            </a:r>
            <a:r>
              <a:rPr lang="en-US" altLang="zh-CN" sz="2800" dirty="0">
                <a:latin typeface="Times New Roman" pitchFamily="18" charset="0"/>
              </a:rPr>
              <a:t>0</a:t>
            </a:r>
            <a:r>
              <a:rPr lang="zh-CN" altLang="en-US" sz="2800" dirty="0">
                <a:latin typeface="Times New Roman" pitchFamily="18" charset="0"/>
              </a:rPr>
              <a:t>开始，直至</a:t>
            </a:r>
            <a:r>
              <a:rPr lang="en-US" altLang="zh-CN" sz="2800" dirty="0">
                <a:latin typeface="Times New Roman" pitchFamily="18" charset="0"/>
              </a:rPr>
              <a:t>N-1</a:t>
            </a:r>
            <a:r>
              <a:rPr lang="zh-CN" altLang="en-US" sz="2800" dirty="0">
                <a:latin typeface="Times New Roman" pitchFamily="18" charset="0"/>
              </a:rPr>
              <a:t>；</a:t>
            </a:r>
            <a:r>
              <a:rPr lang="en-US" altLang="zh-CN" sz="2800" dirty="0">
                <a:latin typeface="Times New Roman" pitchFamily="18" charset="0"/>
              </a:rPr>
              <a:t>N</a:t>
            </a:r>
            <a:r>
              <a:rPr lang="zh-CN" altLang="en-US" sz="2800" dirty="0">
                <a:latin typeface="Times New Roman" pitchFamily="18" charset="0"/>
              </a:rPr>
              <a:t>为磁盘总块数。</a:t>
            </a:r>
          </a:p>
          <a:p>
            <a:pPr algn="just" eaLnBrk="1" hangingPunct="1">
              <a:spcBef>
                <a:spcPts val="600"/>
              </a:spcBef>
              <a:buFont typeface="Wingdings" pitchFamily="2" charset="2"/>
              <a:buChar char="u"/>
            </a:pPr>
            <a:r>
              <a:rPr lang="zh-CN" altLang="en-US" sz="2800" dirty="0">
                <a:latin typeface="Times New Roman" pitchFamily="18" charset="0"/>
              </a:rPr>
              <a:t>每个表项中存放链接指针，即下一个盘块号。</a:t>
            </a:r>
          </a:p>
          <a:p>
            <a:pPr algn="just" eaLnBrk="1" hangingPunct="1">
              <a:spcBef>
                <a:spcPts val="600"/>
              </a:spcBef>
              <a:buFont typeface="Wingdings" pitchFamily="2" charset="2"/>
              <a:buChar char="u"/>
            </a:pPr>
            <a:r>
              <a:rPr lang="zh-CN" altLang="en-US" sz="2800" dirty="0">
                <a:latin typeface="Times New Roman" pitchFamily="18" charset="0"/>
              </a:rPr>
              <a:t>文件的第一个块号，存放在文件目录项（</a:t>
            </a:r>
            <a:r>
              <a:rPr lang="en-US" altLang="zh-CN" sz="2800" dirty="0">
                <a:latin typeface="Times New Roman" pitchFamily="18" charset="0"/>
              </a:rPr>
              <a:t>FCB</a:t>
            </a:r>
            <a:r>
              <a:rPr lang="zh-CN" altLang="en-US" sz="2800" dirty="0">
                <a:latin typeface="Times New Roman" pitchFamily="18" charset="0"/>
              </a:rPr>
              <a:t>）中。</a:t>
            </a:r>
          </a:p>
          <a:p>
            <a:pPr algn="just" eaLnBrk="1" hangingPunct="1">
              <a:spcBef>
                <a:spcPts val="600"/>
              </a:spcBef>
              <a:buFont typeface="Wingdings" pitchFamily="2" charset="2"/>
              <a:buChar char="u"/>
            </a:pPr>
            <a:r>
              <a:rPr lang="zh-CN" altLang="en-US" sz="2800" dirty="0">
                <a:latin typeface="Times New Roman" pitchFamily="18" charset="0"/>
              </a:rPr>
              <a:t>系统启动时，该表调入内存</a:t>
            </a:r>
            <a:r>
              <a:rPr lang="en-US" altLang="zh-CN" sz="2800" dirty="0">
                <a:latin typeface="Times New Roman" pitchFamily="18" charset="0"/>
              </a:rPr>
              <a:t>——</a:t>
            </a:r>
            <a:r>
              <a:rPr lang="zh-CN" altLang="en-US" sz="2800" dirty="0">
                <a:latin typeface="Times New Roman" pitchFamily="18" charset="0"/>
              </a:rPr>
              <a:t>提高检索速度</a:t>
            </a:r>
          </a:p>
          <a:p>
            <a:pPr algn="just" eaLnBrk="1" hangingPunct="1">
              <a:spcBef>
                <a:spcPts val="600"/>
              </a:spcBef>
              <a:buFont typeface="Wingdings" pitchFamily="2" charset="2"/>
              <a:buChar char="u"/>
            </a:pPr>
            <a:r>
              <a:rPr lang="zh-CN" altLang="en-US" sz="2800" dirty="0">
                <a:latin typeface="Times New Roman" pitchFamily="18" charset="0"/>
              </a:rPr>
              <a:t>该表称为</a:t>
            </a:r>
            <a:r>
              <a:rPr lang="zh-CN" altLang="en-US" sz="2800" dirty="0">
                <a:solidFill>
                  <a:srgbClr val="0000FF"/>
                </a:solidFill>
                <a:latin typeface="Times New Roman" pitchFamily="18" charset="0"/>
              </a:rPr>
              <a:t>文件分配表</a:t>
            </a:r>
            <a:r>
              <a:rPr lang="en-US" altLang="zh-CN" sz="2800" dirty="0">
                <a:solidFill>
                  <a:srgbClr val="0000FF"/>
                </a:solidFill>
                <a:latin typeface="Times New Roman" pitchFamily="18" charset="0"/>
              </a:rPr>
              <a:t>FAT</a:t>
            </a:r>
            <a:r>
              <a:rPr lang="zh-CN" altLang="en-US" sz="2800" dirty="0">
                <a:latin typeface="Times New Roman" pitchFamily="18" charset="0"/>
              </a:rPr>
              <a:t>（</a:t>
            </a:r>
            <a:r>
              <a:rPr lang="en-US" altLang="zh-CN" sz="2800" dirty="0">
                <a:latin typeface="Times New Roman" pitchFamily="18" charset="0"/>
              </a:rPr>
              <a:t>File Allocation Table</a:t>
            </a:r>
            <a:r>
              <a:rPr lang="zh-CN" altLang="en-US" sz="2800" dirty="0">
                <a:latin typeface="Times New Roman" pitchFamily="18" charset="0"/>
              </a:rPr>
              <a:t>）</a:t>
            </a:r>
          </a:p>
        </p:txBody>
      </p:sp>
      <p:sp>
        <p:nvSpPr>
          <p:cNvPr id="4" name="灯片编号占位符 5"/>
          <p:cNvSpPr>
            <a:spLocks noGrp="1"/>
          </p:cNvSpPr>
          <p:nvPr>
            <p:ph type="sldNum" sz="quarter" idx="12"/>
          </p:nvPr>
        </p:nvSpPr>
        <p:spPr/>
        <p:txBody>
          <a:bodyPr/>
          <a:lstStyle/>
          <a:p>
            <a:pPr>
              <a:defRPr/>
            </a:pPr>
            <a:fld id="{D732B7BC-CD1B-4EE8-858A-D6502A6A248F}" type="slidenum">
              <a:rPr lang="en-US" altLang="zh-CN">
                <a:solidFill>
                  <a:srgbClr val="2F2F2F">
                    <a:lumMod val="75000"/>
                    <a:lumOff val="25000"/>
                  </a:srgbClr>
                </a:solidFill>
              </a:rPr>
              <a:pPr>
                <a:defRPr/>
              </a:pPr>
              <a:t>10</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40268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5" name="Rectangle 3"/>
          <p:cNvSpPr>
            <a:spLocks noGrp="1" noChangeArrowheads="1"/>
          </p:cNvSpPr>
          <p:nvPr>
            <p:ph type="body" idx="1"/>
          </p:nvPr>
        </p:nvSpPr>
        <p:spPr>
          <a:xfrm>
            <a:off x="457200" y="5589240"/>
            <a:ext cx="8229600" cy="697280"/>
          </a:xfrm>
        </p:spPr>
        <p:txBody>
          <a:bodyPr/>
          <a:lstStyle/>
          <a:p>
            <a:pPr marL="0" indent="0" algn="ctr">
              <a:buNone/>
            </a:pPr>
            <a:r>
              <a:rPr lang="zh-CN" altLang="en-US" dirty="0"/>
              <a:t>图</a:t>
            </a:r>
            <a:r>
              <a:rPr lang="en-US" altLang="zh-CN" dirty="0"/>
              <a:t>8-3  </a:t>
            </a:r>
            <a:r>
              <a:rPr lang="zh-CN" altLang="en-US" dirty="0"/>
              <a:t>显式链接结构</a:t>
            </a:r>
          </a:p>
        </p:txBody>
      </p:sp>
      <p:pic>
        <p:nvPicPr>
          <p:cNvPr id="719876" name="Picture 4" descr="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282" y="620688"/>
            <a:ext cx="7385436"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91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t>8.1.3  FAT</a:t>
            </a:r>
            <a:r>
              <a:rPr lang="zh-CN" altLang="en-US" sz="3600" dirty="0"/>
              <a:t>技术</a:t>
            </a:r>
          </a:p>
        </p:txBody>
      </p:sp>
      <p:sp>
        <p:nvSpPr>
          <p:cNvPr id="3" name="内容占位符 2"/>
          <p:cNvSpPr>
            <a:spLocks noGrp="1"/>
          </p:cNvSpPr>
          <p:nvPr>
            <p:ph idx="1"/>
          </p:nvPr>
        </p:nvSpPr>
        <p:spPr/>
        <p:txBody>
          <a:bodyPr>
            <a:normAutofit fontScale="92500" lnSpcReduction="20000"/>
          </a:bodyPr>
          <a:lstStyle/>
          <a:p>
            <a:r>
              <a:rPr lang="en-US" altLang="zh-CN" sz="3500" dirty="0"/>
              <a:t>FAT12</a:t>
            </a:r>
          </a:p>
          <a:p>
            <a:pPr lvl="1"/>
            <a:r>
              <a:rPr lang="zh-CN" altLang="en-US" sz="3000" dirty="0"/>
              <a:t>早期的</a:t>
            </a:r>
            <a:r>
              <a:rPr lang="en-US" altLang="zh-CN" sz="3000" dirty="0"/>
              <a:t>FAT12</a:t>
            </a:r>
            <a:r>
              <a:rPr lang="zh-CN" altLang="en-US" sz="3000" dirty="0"/>
              <a:t>文件系统 </a:t>
            </a:r>
            <a:endParaRPr lang="en-US" altLang="zh-CN" sz="3000" dirty="0"/>
          </a:p>
          <a:p>
            <a:pPr lvl="1"/>
            <a:r>
              <a:rPr lang="zh-CN" altLang="en-US" sz="3000" dirty="0"/>
              <a:t>以盘块为基本分配单位</a:t>
            </a:r>
            <a:endParaRPr lang="en-US" altLang="zh-CN" sz="3000" dirty="0"/>
          </a:p>
          <a:p>
            <a:pPr lvl="1"/>
            <a:r>
              <a:rPr lang="zh-CN" altLang="en-US" sz="3000" dirty="0"/>
              <a:t>在每个分区中都配有两张相同的文件分配表</a:t>
            </a:r>
            <a:r>
              <a:rPr lang="en-US" altLang="zh-CN" sz="3000" dirty="0"/>
              <a:t>FAT1</a:t>
            </a:r>
            <a:r>
              <a:rPr lang="zh-CN" altLang="en-US" sz="3000" dirty="0"/>
              <a:t>和</a:t>
            </a:r>
            <a:r>
              <a:rPr lang="en-US" altLang="zh-CN" sz="3000" dirty="0"/>
              <a:t>FAT2</a:t>
            </a:r>
          </a:p>
          <a:p>
            <a:pPr lvl="1"/>
            <a:r>
              <a:rPr lang="zh-CN" altLang="en-US" sz="3000" dirty="0"/>
              <a:t>在</a:t>
            </a:r>
            <a:r>
              <a:rPr lang="en-US" altLang="zh-CN" sz="3000" dirty="0"/>
              <a:t>FAT</a:t>
            </a:r>
            <a:r>
              <a:rPr lang="zh-CN" altLang="en-US" sz="3000" dirty="0"/>
              <a:t>的每个表项中存放下一个盘块号，它实际上是用于盘块之间的链接的指针，通过它可以将一个文件的所有的盘块链接起来，而将文件的第一个盘块号放在自己的</a:t>
            </a:r>
            <a:r>
              <a:rPr lang="en-US" altLang="zh-CN" sz="3000" dirty="0"/>
              <a:t>FCB</a:t>
            </a:r>
            <a:r>
              <a:rPr lang="zh-CN" altLang="en-US" sz="3000" dirty="0"/>
              <a:t>中。 </a:t>
            </a:r>
            <a:endParaRPr lang="en-US" altLang="zh-CN" sz="3000" dirty="0"/>
          </a:p>
          <a:p>
            <a:pPr lvl="1"/>
            <a:r>
              <a:rPr lang="zh-CN" altLang="en-US" sz="3000" dirty="0"/>
              <a:t>为了支持更大容量磁盘，后期引入了“</a:t>
            </a:r>
            <a:r>
              <a:rPr lang="zh-CN" altLang="en-US" sz="3000" dirty="0">
                <a:solidFill>
                  <a:srgbClr val="C00000"/>
                </a:solidFill>
              </a:rPr>
              <a:t>簇</a:t>
            </a:r>
            <a:r>
              <a:rPr lang="zh-CN" altLang="en-US" sz="3000" dirty="0"/>
              <a:t>”的概念</a:t>
            </a:r>
            <a:endParaRPr lang="en-US" altLang="zh-CN"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12</a:t>
            </a:fld>
            <a:endParaRPr lang="en-US" altLang="zh-CN"/>
          </a:p>
        </p:txBody>
      </p:sp>
    </p:spTree>
    <p:extLst>
      <p:ext uri="{BB962C8B-B14F-4D97-AF65-F5344CB8AC3E}">
        <p14:creationId xmlns:p14="http://schemas.microsoft.com/office/powerpoint/2010/main" val="2496079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3" name="Rectangle 3"/>
          <p:cNvSpPr>
            <a:spLocks noGrp="1" noChangeArrowheads="1"/>
          </p:cNvSpPr>
          <p:nvPr>
            <p:ph type="body" idx="1"/>
          </p:nvPr>
        </p:nvSpPr>
        <p:spPr>
          <a:xfrm>
            <a:off x="457200" y="5589240"/>
            <a:ext cx="8229600" cy="697280"/>
          </a:xfrm>
        </p:spPr>
        <p:txBody>
          <a:bodyPr/>
          <a:lstStyle/>
          <a:p>
            <a:pPr marL="0" indent="0" algn="ctr">
              <a:buNone/>
            </a:pPr>
            <a:r>
              <a:rPr lang="zh-CN" altLang="en-US" dirty="0"/>
              <a:t>图</a:t>
            </a:r>
            <a:r>
              <a:rPr lang="en-US" altLang="zh-CN" dirty="0"/>
              <a:t>8-4  MS-DOS</a:t>
            </a:r>
            <a:r>
              <a:rPr lang="zh-CN" altLang="en-US" dirty="0"/>
              <a:t>的文件物理结构</a:t>
            </a:r>
          </a:p>
        </p:txBody>
      </p:sp>
      <p:pic>
        <p:nvPicPr>
          <p:cNvPr id="721924" name="Picture 4" descr="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32656"/>
            <a:ext cx="5184576" cy="509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53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8" name="Rectangle 3"/>
          <p:cNvSpPr>
            <a:spLocks noGrp="1" noChangeArrowheads="1"/>
          </p:cNvSpPr>
          <p:nvPr>
            <p:ph idx="1"/>
          </p:nvPr>
        </p:nvSpPr>
        <p:spPr>
          <a:xfrm>
            <a:off x="457200" y="1556792"/>
            <a:ext cx="8305799" cy="4680520"/>
          </a:xfrm>
        </p:spPr>
        <p:txBody>
          <a:bodyPr>
            <a:normAutofit/>
          </a:bodyPr>
          <a:lstStyle/>
          <a:p>
            <a:pPr eaLnBrk="1" hangingPunct="1">
              <a:lnSpc>
                <a:spcPct val="90000"/>
              </a:lnSpc>
              <a:spcBef>
                <a:spcPct val="5000"/>
              </a:spcBef>
              <a:buFont typeface="Wingdings" pitchFamily="2" charset="2"/>
              <a:buNone/>
            </a:pPr>
            <a:r>
              <a:rPr lang="en-US" altLang="zh-CN" sz="2800" dirty="0">
                <a:solidFill>
                  <a:srgbClr val="0000FF"/>
                </a:solidFill>
                <a:latin typeface="黑体" pitchFamily="2" charset="-122"/>
                <a:ea typeface="黑体" pitchFamily="2" charset="-122"/>
              </a:rPr>
              <a:t>1</a:t>
            </a:r>
            <a:r>
              <a:rPr lang="zh-CN" altLang="en-US" sz="2800" dirty="0">
                <a:solidFill>
                  <a:srgbClr val="0000FF"/>
                </a:solidFill>
                <a:latin typeface="黑体" pitchFamily="2" charset="-122"/>
                <a:ea typeface="黑体" pitchFamily="2" charset="-122"/>
              </a:rPr>
              <a:t>、</a:t>
            </a:r>
            <a:r>
              <a:rPr lang="en-US" altLang="zh-CN" sz="2800" dirty="0">
                <a:solidFill>
                  <a:srgbClr val="0000FF"/>
                </a:solidFill>
                <a:latin typeface="黑体" pitchFamily="2" charset="-122"/>
                <a:ea typeface="黑体" pitchFamily="2" charset="-122"/>
              </a:rPr>
              <a:t>FAT12 </a:t>
            </a:r>
            <a:r>
              <a:rPr lang="zh-CN" altLang="en-US" sz="2800" dirty="0">
                <a:solidFill>
                  <a:srgbClr val="0000FF"/>
                </a:solidFill>
                <a:latin typeface="黑体" pitchFamily="2" charset="-122"/>
                <a:ea typeface="黑体" pitchFamily="2" charset="-122"/>
              </a:rPr>
              <a:t>：</a:t>
            </a:r>
            <a:endParaRPr lang="en-US" altLang="zh-CN" sz="2800" dirty="0">
              <a:solidFill>
                <a:srgbClr val="0000FF"/>
              </a:solidFill>
              <a:latin typeface="黑体" pitchFamily="2" charset="-122"/>
              <a:ea typeface="黑体" pitchFamily="2" charset="-122"/>
            </a:endParaRPr>
          </a:p>
          <a:p>
            <a:pPr eaLnBrk="1" hangingPunct="1">
              <a:lnSpc>
                <a:spcPct val="90000"/>
              </a:lnSpc>
              <a:spcBef>
                <a:spcPct val="25000"/>
              </a:spcBef>
              <a:buFont typeface="Wingdings" pitchFamily="2" charset="2"/>
              <a:buNone/>
            </a:pPr>
            <a:r>
              <a:rPr lang="zh-CN" altLang="en-US" sz="2800" dirty="0">
                <a:solidFill>
                  <a:srgbClr val="0000FF"/>
                </a:solidFill>
                <a:latin typeface="黑体" pitchFamily="2" charset="-122"/>
                <a:ea typeface="黑体" pitchFamily="2" charset="-122"/>
              </a:rPr>
              <a:t>      </a:t>
            </a:r>
            <a:r>
              <a:rPr lang="zh-CN" altLang="en-US" sz="2800" dirty="0">
                <a:latin typeface="黑体" pitchFamily="2" charset="-122"/>
                <a:ea typeface="黑体" pitchFamily="2" charset="-122"/>
              </a:rPr>
              <a:t>以盘块为分配单位，每个</a:t>
            </a:r>
            <a:r>
              <a:rPr lang="en-US" altLang="zh-CN" sz="2800" dirty="0">
                <a:latin typeface="黑体" pitchFamily="2" charset="-122"/>
                <a:ea typeface="黑体" pitchFamily="2" charset="-122"/>
              </a:rPr>
              <a:t>FAT</a:t>
            </a:r>
            <a:r>
              <a:rPr lang="zh-CN" altLang="en-US" sz="2800" dirty="0">
                <a:latin typeface="黑体" pitchFamily="2" charset="-122"/>
                <a:ea typeface="黑体" pitchFamily="2" charset="-122"/>
              </a:rPr>
              <a:t>表项为</a:t>
            </a:r>
            <a:r>
              <a:rPr lang="en-US" altLang="zh-CN" sz="2800" dirty="0">
                <a:latin typeface="黑体" pitchFamily="2" charset="-122"/>
                <a:ea typeface="黑体" pitchFamily="2" charset="-122"/>
              </a:rPr>
              <a:t>12</a:t>
            </a:r>
            <a:r>
              <a:rPr lang="zh-CN" altLang="en-US" sz="2800" dirty="0">
                <a:latin typeface="黑体" pitchFamily="2" charset="-122"/>
                <a:ea typeface="黑体" pitchFamily="2" charset="-122"/>
              </a:rPr>
              <a:t>位，磁盘的最大容量为：</a:t>
            </a:r>
            <a:r>
              <a:rPr lang="en-US" altLang="zh-CN" sz="2800" dirty="0">
                <a:latin typeface="黑体" pitchFamily="2" charset="-122"/>
                <a:ea typeface="黑体" pitchFamily="2" charset="-122"/>
              </a:rPr>
              <a:t>4096</a:t>
            </a:r>
            <a:r>
              <a:rPr lang="zh-CN" altLang="en-US" sz="2800" dirty="0">
                <a:latin typeface="黑体" pitchFamily="2" charset="-122"/>
                <a:ea typeface="黑体" pitchFamily="2" charset="-122"/>
              </a:rPr>
              <a:t>*</a:t>
            </a:r>
            <a:r>
              <a:rPr lang="en-US" altLang="zh-CN" sz="2800" dirty="0">
                <a:latin typeface="黑体" pitchFamily="2" charset="-122"/>
                <a:ea typeface="黑体" pitchFamily="2" charset="-122"/>
              </a:rPr>
              <a:t>512</a:t>
            </a:r>
            <a:r>
              <a:rPr lang="zh-CN" altLang="en-US" sz="2800" dirty="0">
                <a:latin typeface="黑体" pitchFamily="2" charset="-122"/>
                <a:ea typeface="黑体" pitchFamily="2" charset="-122"/>
              </a:rPr>
              <a:t>*</a:t>
            </a:r>
            <a:r>
              <a:rPr lang="en-US" altLang="zh-CN" sz="2800" dirty="0">
                <a:latin typeface="黑体" pitchFamily="2" charset="-122"/>
                <a:ea typeface="黑体" pitchFamily="2" charset="-122"/>
              </a:rPr>
              <a:t>4=8MB</a:t>
            </a:r>
            <a:r>
              <a:rPr lang="zh-CN" altLang="en-US" sz="2800" dirty="0">
                <a:latin typeface="黑体" pitchFamily="2" charset="-122"/>
                <a:ea typeface="黑体" pitchFamily="2" charset="-122"/>
              </a:rPr>
              <a:t>。</a:t>
            </a:r>
            <a:endParaRPr lang="en-US" altLang="zh-CN" sz="2800" dirty="0">
              <a:latin typeface="黑体" pitchFamily="2" charset="-122"/>
              <a:ea typeface="黑体" pitchFamily="2" charset="-122"/>
            </a:endParaRPr>
          </a:p>
          <a:p>
            <a:pPr>
              <a:lnSpc>
                <a:spcPct val="90000"/>
              </a:lnSpc>
              <a:spcBef>
                <a:spcPct val="25000"/>
              </a:spcBef>
              <a:buNone/>
            </a:pPr>
            <a:r>
              <a:rPr lang="en-US" altLang="zh-CN" sz="2800" dirty="0">
                <a:latin typeface="黑体" pitchFamily="2" charset="-122"/>
                <a:ea typeface="黑体" pitchFamily="2" charset="-122"/>
              </a:rPr>
              <a:t>      </a:t>
            </a:r>
            <a:r>
              <a:rPr lang="zh-CN" altLang="en-US" sz="2800" dirty="0">
                <a:latin typeface="黑体" pitchFamily="2" charset="-122"/>
                <a:ea typeface="黑体" pitchFamily="2" charset="-122"/>
              </a:rPr>
              <a:t>若以簇为分配单位，每簇包含</a:t>
            </a:r>
            <a:r>
              <a:rPr lang="en-US" altLang="zh-CN" sz="2800" dirty="0">
                <a:latin typeface="黑体" pitchFamily="2" charset="-122"/>
                <a:ea typeface="黑体" pitchFamily="2" charset="-122"/>
              </a:rPr>
              <a:t>8</a:t>
            </a:r>
            <a:r>
              <a:rPr lang="zh-CN" altLang="en-US" sz="2800" dirty="0">
                <a:latin typeface="黑体" pitchFamily="2" charset="-122"/>
                <a:ea typeface="黑体" pitchFamily="2" charset="-122"/>
              </a:rPr>
              <a:t>个盘块，则磁盘的最大容量为：</a:t>
            </a:r>
            <a:r>
              <a:rPr lang="en-US" altLang="zh-CN" sz="2800" dirty="0">
                <a:latin typeface="黑体" pitchFamily="2" charset="-122"/>
                <a:ea typeface="黑体" pitchFamily="2" charset="-122"/>
              </a:rPr>
              <a:t>4096</a:t>
            </a:r>
            <a:r>
              <a:rPr lang="zh-CN" altLang="en-US" sz="2800" dirty="0">
                <a:latin typeface="黑体" pitchFamily="2" charset="-122"/>
                <a:ea typeface="黑体" pitchFamily="2" charset="-122"/>
              </a:rPr>
              <a:t>*</a:t>
            </a:r>
            <a:r>
              <a:rPr lang="en-US" altLang="zh-CN" sz="2800" dirty="0">
                <a:latin typeface="黑体" pitchFamily="2" charset="-122"/>
                <a:ea typeface="黑体" pitchFamily="2" charset="-122"/>
              </a:rPr>
              <a:t>512</a:t>
            </a:r>
            <a:r>
              <a:rPr lang="zh-CN" altLang="en-US" sz="2800" dirty="0">
                <a:latin typeface="黑体" pitchFamily="2" charset="-122"/>
                <a:ea typeface="黑体" pitchFamily="2" charset="-122"/>
              </a:rPr>
              <a:t>*</a:t>
            </a:r>
            <a:r>
              <a:rPr lang="en-US" altLang="zh-CN" sz="2800" dirty="0">
                <a:latin typeface="黑体" pitchFamily="2" charset="-122"/>
                <a:ea typeface="黑体" pitchFamily="2" charset="-122"/>
              </a:rPr>
              <a:t>8</a:t>
            </a:r>
            <a:r>
              <a:rPr lang="zh-CN" altLang="en-US" sz="2800" dirty="0">
                <a:latin typeface="黑体" pitchFamily="2" charset="-122"/>
                <a:ea typeface="黑体" pitchFamily="2" charset="-122"/>
              </a:rPr>
              <a:t>*</a:t>
            </a:r>
            <a:r>
              <a:rPr lang="en-US" altLang="zh-CN" sz="2800" dirty="0">
                <a:latin typeface="黑体" pitchFamily="2" charset="-122"/>
                <a:ea typeface="黑体" pitchFamily="2" charset="-122"/>
              </a:rPr>
              <a:t>4=64MB</a:t>
            </a:r>
          </a:p>
          <a:p>
            <a:pPr eaLnBrk="1" hangingPunct="1">
              <a:lnSpc>
                <a:spcPct val="90000"/>
              </a:lnSpc>
              <a:spcBef>
                <a:spcPct val="25000"/>
              </a:spcBef>
              <a:buFont typeface="Wingdings" pitchFamily="2" charset="2"/>
              <a:buNone/>
            </a:pPr>
            <a:r>
              <a:rPr lang="en-US" altLang="zh-CN" sz="2800" dirty="0">
                <a:solidFill>
                  <a:srgbClr val="0000FF"/>
                </a:solidFill>
                <a:latin typeface="黑体" pitchFamily="2" charset="-122"/>
                <a:ea typeface="黑体" pitchFamily="2" charset="-122"/>
              </a:rPr>
              <a:t> 2</a:t>
            </a:r>
            <a:r>
              <a:rPr lang="zh-CN" altLang="en-US" sz="2800" dirty="0">
                <a:solidFill>
                  <a:srgbClr val="0000FF"/>
                </a:solidFill>
                <a:latin typeface="黑体" pitchFamily="2" charset="-122"/>
                <a:ea typeface="黑体" pitchFamily="2" charset="-122"/>
              </a:rPr>
              <a:t>、</a:t>
            </a:r>
            <a:r>
              <a:rPr lang="en-US" altLang="zh-CN" sz="2800" dirty="0">
                <a:solidFill>
                  <a:srgbClr val="0000FF"/>
                </a:solidFill>
                <a:latin typeface="黑体" pitchFamily="2" charset="-122"/>
                <a:ea typeface="黑体" pitchFamily="2" charset="-122"/>
              </a:rPr>
              <a:t>FAT16</a:t>
            </a:r>
            <a:r>
              <a:rPr lang="zh-CN" altLang="en-US" sz="2800" dirty="0">
                <a:solidFill>
                  <a:srgbClr val="0000FF"/>
                </a:solidFill>
                <a:latin typeface="黑体" pitchFamily="2" charset="-122"/>
                <a:ea typeface="黑体" pitchFamily="2" charset="-122"/>
              </a:rPr>
              <a:t>：</a:t>
            </a:r>
            <a:endParaRPr lang="en-US" altLang="zh-CN" sz="2800" dirty="0">
              <a:solidFill>
                <a:srgbClr val="0000FF"/>
              </a:solidFill>
              <a:latin typeface="黑体" pitchFamily="2" charset="-122"/>
              <a:ea typeface="黑体" pitchFamily="2" charset="-122"/>
            </a:endParaRPr>
          </a:p>
          <a:p>
            <a:pPr>
              <a:lnSpc>
                <a:spcPct val="90000"/>
              </a:lnSpc>
              <a:spcBef>
                <a:spcPct val="25000"/>
              </a:spcBef>
              <a:buNone/>
            </a:pPr>
            <a:r>
              <a:rPr lang="zh-CN" altLang="en-US" sz="2800" dirty="0">
                <a:solidFill>
                  <a:srgbClr val="0000FF"/>
                </a:solidFill>
                <a:latin typeface="黑体" pitchFamily="2" charset="-122"/>
                <a:ea typeface="黑体" pitchFamily="2" charset="-122"/>
              </a:rPr>
              <a:t>      </a:t>
            </a:r>
            <a:r>
              <a:rPr lang="zh-CN" altLang="en-US" sz="2800" dirty="0">
                <a:latin typeface="黑体" pitchFamily="2" charset="-122"/>
                <a:ea typeface="黑体" pitchFamily="2" charset="-122"/>
              </a:rPr>
              <a:t>每个</a:t>
            </a:r>
            <a:r>
              <a:rPr lang="en-US" altLang="zh-CN" sz="2800" dirty="0">
                <a:latin typeface="黑体" pitchFamily="2" charset="-122"/>
                <a:ea typeface="黑体" pitchFamily="2" charset="-122"/>
              </a:rPr>
              <a:t>FAT</a:t>
            </a:r>
            <a:r>
              <a:rPr lang="zh-CN" altLang="en-US" sz="2800" dirty="0">
                <a:latin typeface="黑体" pitchFamily="2" charset="-122"/>
                <a:ea typeface="黑体" pitchFamily="2" charset="-122"/>
              </a:rPr>
              <a:t>表项为</a:t>
            </a:r>
            <a:r>
              <a:rPr lang="en-US" altLang="zh-CN" sz="2800" dirty="0">
                <a:latin typeface="黑体" pitchFamily="2" charset="-122"/>
                <a:ea typeface="黑体" pitchFamily="2" charset="-122"/>
              </a:rPr>
              <a:t>16</a:t>
            </a:r>
            <a:r>
              <a:rPr lang="zh-CN" altLang="en-US" sz="2800" dirty="0">
                <a:latin typeface="黑体" pitchFamily="2" charset="-122"/>
                <a:ea typeface="黑体" pitchFamily="2" charset="-122"/>
              </a:rPr>
              <a:t>位，每簇最多可包含</a:t>
            </a:r>
            <a:r>
              <a:rPr lang="en-US" altLang="zh-CN" sz="2800" dirty="0">
                <a:latin typeface="黑体" pitchFamily="2" charset="-122"/>
                <a:ea typeface="黑体" pitchFamily="2" charset="-122"/>
              </a:rPr>
              <a:t>64</a:t>
            </a:r>
            <a:r>
              <a:rPr lang="zh-CN" altLang="en-US" sz="2800" dirty="0">
                <a:latin typeface="黑体" pitchFamily="2" charset="-122"/>
                <a:ea typeface="黑体" pitchFamily="2" charset="-122"/>
              </a:rPr>
              <a:t>个盘块，则每个磁盘分区（卷）的最大容量为：</a:t>
            </a:r>
            <a:r>
              <a:rPr lang="en-US" altLang="zh-CN" sz="2800" dirty="0">
                <a:latin typeface="黑体" pitchFamily="2" charset="-122"/>
                <a:ea typeface="黑体" pitchFamily="2" charset="-122"/>
              </a:rPr>
              <a:t>2</a:t>
            </a:r>
            <a:r>
              <a:rPr lang="en-US" altLang="zh-CN" sz="2800" baseline="30000" dirty="0">
                <a:latin typeface="黑体" pitchFamily="2" charset="-122"/>
                <a:ea typeface="黑体" pitchFamily="2" charset="-122"/>
              </a:rPr>
              <a:t>16</a:t>
            </a:r>
            <a:r>
              <a:rPr lang="zh-CN" altLang="en-US" sz="2800" dirty="0">
                <a:latin typeface="黑体" pitchFamily="2" charset="-122"/>
                <a:ea typeface="黑体" pitchFamily="2" charset="-122"/>
              </a:rPr>
              <a:t>*</a:t>
            </a:r>
            <a:r>
              <a:rPr lang="en-US" altLang="zh-CN" sz="2800" dirty="0">
                <a:latin typeface="黑体" pitchFamily="2" charset="-122"/>
                <a:ea typeface="黑体" pitchFamily="2" charset="-122"/>
              </a:rPr>
              <a:t>512</a:t>
            </a:r>
            <a:r>
              <a:rPr lang="zh-CN" altLang="en-US" sz="2800" dirty="0">
                <a:latin typeface="黑体" pitchFamily="2" charset="-122"/>
                <a:ea typeface="黑体" pitchFamily="2" charset="-122"/>
              </a:rPr>
              <a:t>*</a:t>
            </a:r>
            <a:r>
              <a:rPr lang="en-US" altLang="zh-CN" sz="2800" dirty="0">
                <a:latin typeface="黑体" pitchFamily="2" charset="-122"/>
                <a:ea typeface="黑体" pitchFamily="2" charset="-122"/>
              </a:rPr>
              <a:t>64=2048MB</a:t>
            </a:r>
          </a:p>
          <a:p>
            <a:pPr eaLnBrk="1" hangingPunct="1">
              <a:lnSpc>
                <a:spcPct val="90000"/>
              </a:lnSpc>
              <a:spcBef>
                <a:spcPct val="25000"/>
              </a:spcBef>
              <a:buFont typeface="Wingdings" pitchFamily="2" charset="2"/>
              <a:buNone/>
            </a:pPr>
            <a:r>
              <a:rPr lang="en-US" altLang="zh-CN" sz="2800" dirty="0">
                <a:solidFill>
                  <a:srgbClr val="0000FF"/>
                </a:solidFill>
                <a:latin typeface="黑体" pitchFamily="2" charset="-122"/>
                <a:ea typeface="黑体" pitchFamily="2" charset="-122"/>
              </a:rPr>
              <a:t>      </a:t>
            </a:r>
            <a:r>
              <a:rPr lang="zh-CN" altLang="en-US" sz="2800" dirty="0">
                <a:solidFill>
                  <a:srgbClr val="0000FF"/>
                </a:solidFill>
                <a:latin typeface="黑体" pitchFamily="2" charset="-122"/>
                <a:ea typeface="黑体" pitchFamily="2" charset="-122"/>
              </a:rPr>
              <a:t>簇越大，簇内碎片越大，造成的浪费也越大。</a:t>
            </a:r>
            <a:endParaRPr lang="en-US" altLang="zh-CN" sz="2800" dirty="0">
              <a:solidFill>
                <a:srgbClr val="0000FF"/>
              </a:solidFill>
              <a:latin typeface="黑体" pitchFamily="2" charset="-122"/>
              <a:ea typeface="黑体" pitchFamily="2" charset="-122"/>
            </a:endParaRPr>
          </a:p>
        </p:txBody>
      </p:sp>
      <p:sp>
        <p:nvSpPr>
          <p:cNvPr id="8" name="灯片编号占位符 5"/>
          <p:cNvSpPr>
            <a:spLocks noGrp="1"/>
          </p:cNvSpPr>
          <p:nvPr>
            <p:ph type="sldNum" sz="quarter" idx="12"/>
          </p:nvPr>
        </p:nvSpPr>
        <p:spPr/>
        <p:txBody>
          <a:bodyPr/>
          <a:lstStyle/>
          <a:p>
            <a:pPr>
              <a:defRPr/>
            </a:pPr>
            <a:fld id="{44B5F421-2907-490A-BEB3-D0F9517C2B6A}" type="slidenum">
              <a:rPr lang="en-US" altLang="zh-CN">
                <a:solidFill>
                  <a:srgbClr val="2F2F2F">
                    <a:lumMod val="75000"/>
                    <a:lumOff val="25000"/>
                  </a:srgbClr>
                </a:solidFill>
              </a:rPr>
              <a:pPr>
                <a:defRPr/>
              </a:pPr>
              <a:t>14</a:t>
            </a:fld>
            <a:endParaRPr lang="en-US" altLang="zh-CN">
              <a:solidFill>
                <a:srgbClr val="2F2F2F">
                  <a:lumMod val="75000"/>
                  <a:lumOff val="25000"/>
                </a:srgbClr>
              </a:solidFill>
            </a:endParaRPr>
          </a:p>
        </p:txBody>
      </p:sp>
      <p:sp>
        <p:nvSpPr>
          <p:cNvPr id="6" name="标题 1"/>
          <p:cNvSpPr>
            <a:spLocks noGrp="1"/>
          </p:cNvSpPr>
          <p:nvPr>
            <p:ph type="title"/>
          </p:nvPr>
        </p:nvSpPr>
        <p:spPr>
          <a:xfrm>
            <a:off x="457200" y="274638"/>
            <a:ext cx="8229600" cy="1143000"/>
          </a:xfrm>
        </p:spPr>
        <p:txBody>
          <a:bodyPr>
            <a:normAutofit/>
          </a:bodyPr>
          <a:lstStyle/>
          <a:p>
            <a:pPr algn="l"/>
            <a:r>
              <a:rPr lang="en-US" altLang="zh-CN" sz="3600" dirty="0"/>
              <a:t>8.1.3  FAT</a:t>
            </a:r>
            <a:r>
              <a:rPr lang="zh-CN" altLang="en-US" sz="3600" dirty="0"/>
              <a:t>技术</a:t>
            </a:r>
          </a:p>
        </p:txBody>
      </p:sp>
    </p:spTree>
    <p:extLst>
      <p:ext uri="{BB962C8B-B14F-4D97-AF65-F5344CB8AC3E}">
        <p14:creationId xmlns:p14="http://schemas.microsoft.com/office/powerpoint/2010/main" val="248482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2"/>
          <p:cNvSpPr>
            <a:spLocks noGrp="1" noChangeArrowheads="1"/>
          </p:cNvSpPr>
          <p:nvPr>
            <p:ph type="title"/>
          </p:nvPr>
        </p:nvSpPr>
        <p:spPr/>
        <p:txBody>
          <a:bodyPr/>
          <a:lstStyle/>
          <a:p>
            <a:pPr algn="l"/>
            <a:r>
              <a:rPr lang="en-US" altLang="zh-CN" sz="3600" dirty="0"/>
              <a:t>8.1.3  FAT</a:t>
            </a:r>
            <a:r>
              <a:rPr lang="zh-CN" altLang="en-US" sz="3600" dirty="0"/>
              <a:t>技术</a:t>
            </a:r>
            <a:endParaRPr lang="en-US" altLang="zh-CN" dirty="0"/>
          </a:p>
        </p:txBody>
      </p:sp>
      <p:sp>
        <p:nvSpPr>
          <p:cNvPr id="364548" name="Rectangle 3"/>
          <p:cNvSpPr>
            <a:spLocks noGrp="1" noChangeArrowheads="1"/>
          </p:cNvSpPr>
          <p:nvPr>
            <p:ph idx="1"/>
          </p:nvPr>
        </p:nvSpPr>
        <p:spPr>
          <a:xfrm>
            <a:off x="611560" y="1556792"/>
            <a:ext cx="8075240" cy="4680520"/>
          </a:xfrm>
        </p:spPr>
        <p:txBody>
          <a:bodyPr>
            <a:normAutofit fontScale="92500" lnSpcReduction="20000"/>
          </a:bodyPr>
          <a:lstStyle/>
          <a:p>
            <a:pPr eaLnBrk="1" hangingPunct="1">
              <a:lnSpc>
                <a:spcPct val="90000"/>
              </a:lnSpc>
              <a:spcBef>
                <a:spcPct val="5000"/>
              </a:spcBef>
              <a:buFont typeface="Wingdings" pitchFamily="2" charset="2"/>
              <a:buNone/>
            </a:pPr>
            <a:r>
              <a:rPr lang="en-US" altLang="zh-CN" sz="3500" dirty="0">
                <a:solidFill>
                  <a:srgbClr val="0000FF"/>
                </a:solidFill>
                <a:latin typeface="黑体" pitchFamily="2" charset="-122"/>
                <a:ea typeface="黑体" pitchFamily="2" charset="-122"/>
              </a:rPr>
              <a:t>3</a:t>
            </a:r>
            <a:r>
              <a:rPr lang="zh-CN" altLang="en-US" sz="3500" dirty="0">
                <a:solidFill>
                  <a:srgbClr val="0000FF"/>
                </a:solidFill>
                <a:latin typeface="黑体" pitchFamily="2" charset="-122"/>
                <a:ea typeface="黑体" pitchFamily="2" charset="-122"/>
              </a:rPr>
              <a:t>、</a:t>
            </a:r>
            <a:r>
              <a:rPr lang="en-US" altLang="zh-CN" sz="3500" dirty="0">
                <a:solidFill>
                  <a:srgbClr val="0000FF"/>
                </a:solidFill>
                <a:latin typeface="黑体" pitchFamily="2" charset="-122"/>
                <a:ea typeface="黑体" pitchFamily="2" charset="-122"/>
              </a:rPr>
              <a:t>FAT32</a:t>
            </a:r>
          </a:p>
          <a:p>
            <a:pPr>
              <a:lnSpc>
                <a:spcPct val="90000"/>
              </a:lnSpc>
              <a:spcBef>
                <a:spcPct val="5000"/>
              </a:spcBef>
              <a:buNone/>
            </a:pPr>
            <a:r>
              <a:rPr lang="zh-CN" altLang="en-US" sz="2800" dirty="0">
                <a:solidFill>
                  <a:prstClr val="black"/>
                </a:solidFill>
                <a:latin typeface="黑体" pitchFamily="2" charset="-122"/>
                <a:ea typeface="黑体" pitchFamily="2" charset="-122"/>
              </a:rPr>
              <a:t>     每个</a:t>
            </a:r>
            <a:r>
              <a:rPr lang="en-US" altLang="zh-CN" sz="2800" dirty="0">
                <a:solidFill>
                  <a:prstClr val="black"/>
                </a:solidFill>
                <a:latin typeface="黑体" pitchFamily="2" charset="-122"/>
                <a:ea typeface="黑体" pitchFamily="2" charset="-122"/>
              </a:rPr>
              <a:t>FAT</a:t>
            </a:r>
            <a:r>
              <a:rPr lang="zh-CN" altLang="en-US" sz="2800" dirty="0">
                <a:solidFill>
                  <a:prstClr val="black"/>
                </a:solidFill>
                <a:latin typeface="黑体" pitchFamily="2" charset="-122"/>
                <a:ea typeface="黑体" pitchFamily="2" charset="-122"/>
              </a:rPr>
              <a:t>表项为</a:t>
            </a:r>
            <a:r>
              <a:rPr lang="en-US" altLang="zh-CN" sz="2800" dirty="0">
                <a:solidFill>
                  <a:prstClr val="black"/>
                </a:solidFill>
                <a:latin typeface="黑体" pitchFamily="2" charset="-122"/>
                <a:ea typeface="黑体" pitchFamily="2" charset="-122"/>
              </a:rPr>
              <a:t>32</a:t>
            </a:r>
            <a:r>
              <a:rPr lang="zh-CN" altLang="en-US" sz="2800" dirty="0">
                <a:solidFill>
                  <a:prstClr val="black"/>
                </a:solidFill>
                <a:latin typeface="黑体" pitchFamily="2" charset="-122"/>
                <a:ea typeface="黑体" pitchFamily="2" charset="-122"/>
              </a:rPr>
              <a:t>位，每簇固定</a:t>
            </a:r>
            <a:r>
              <a:rPr lang="en-US" altLang="zh-CN" sz="2800" dirty="0">
                <a:solidFill>
                  <a:prstClr val="black"/>
                </a:solidFill>
                <a:latin typeface="黑体" pitchFamily="2" charset="-122"/>
                <a:ea typeface="黑体" pitchFamily="2" charset="-122"/>
              </a:rPr>
              <a:t>4KB</a:t>
            </a:r>
            <a:r>
              <a:rPr lang="zh-CN" altLang="en-US" sz="2800" dirty="0">
                <a:solidFill>
                  <a:prstClr val="black"/>
                </a:solidFill>
                <a:latin typeface="黑体" pitchFamily="2" charset="-122"/>
                <a:ea typeface="黑体" pitchFamily="2" charset="-122"/>
              </a:rPr>
              <a:t>，</a:t>
            </a:r>
            <a:r>
              <a:rPr lang="en-US" altLang="zh-CN" sz="2800" dirty="0">
                <a:solidFill>
                  <a:prstClr val="black"/>
                </a:solidFill>
                <a:latin typeface="黑体" pitchFamily="2" charset="-122"/>
                <a:ea typeface="黑体" pitchFamily="2" charset="-122"/>
              </a:rPr>
              <a:t>8</a:t>
            </a:r>
            <a:r>
              <a:rPr lang="zh-CN" altLang="en-US" sz="2800" dirty="0">
                <a:solidFill>
                  <a:prstClr val="black"/>
                </a:solidFill>
                <a:latin typeface="黑体" pitchFamily="2" charset="-122"/>
                <a:ea typeface="黑体" pitchFamily="2" charset="-122"/>
              </a:rPr>
              <a:t>个盘块。</a:t>
            </a:r>
            <a:endParaRPr lang="en-US" altLang="zh-CN" sz="2800" dirty="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zh-CN" altLang="en-US" sz="2800" dirty="0">
                <a:solidFill>
                  <a:prstClr val="black"/>
                </a:solidFill>
                <a:latin typeface="黑体" pitchFamily="2" charset="-122"/>
                <a:ea typeface="黑体" pitchFamily="2" charset="-122"/>
              </a:rPr>
              <a:t>每个磁盘分区的最大容量为：</a:t>
            </a:r>
            <a:r>
              <a:rPr lang="en-US" altLang="zh-CN" sz="2800" dirty="0">
                <a:solidFill>
                  <a:prstClr val="black"/>
                </a:solidFill>
                <a:latin typeface="黑体" pitchFamily="2" charset="-122"/>
                <a:ea typeface="黑体" pitchFamily="2" charset="-122"/>
              </a:rPr>
              <a:t>2</a:t>
            </a:r>
            <a:r>
              <a:rPr lang="en-US" altLang="zh-CN" sz="2800" baseline="30000" dirty="0">
                <a:solidFill>
                  <a:prstClr val="black"/>
                </a:solidFill>
                <a:latin typeface="黑体" pitchFamily="2" charset="-122"/>
                <a:ea typeface="黑体" pitchFamily="2" charset="-122"/>
              </a:rPr>
              <a:t>32</a:t>
            </a:r>
            <a:r>
              <a:rPr lang="zh-CN" altLang="en-US" sz="2800" dirty="0">
                <a:solidFill>
                  <a:prstClr val="black"/>
                </a:solidFill>
                <a:latin typeface="黑体" pitchFamily="2" charset="-122"/>
                <a:ea typeface="黑体" pitchFamily="2" charset="-122"/>
              </a:rPr>
              <a:t>*</a:t>
            </a:r>
            <a:r>
              <a:rPr lang="en-US" altLang="zh-CN" sz="2800" dirty="0">
                <a:solidFill>
                  <a:prstClr val="black"/>
                </a:solidFill>
                <a:latin typeface="黑体" pitchFamily="2" charset="-122"/>
                <a:ea typeface="黑体" pitchFamily="2" charset="-122"/>
              </a:rPr>
              <a:t>512</a:t>
            </a:r>
            <a:r>
              <a:rPr lang="zh-CN" altLang="en-US" sz="2800" dirty="0">
                <a:solidFill>
                  <a:prstClr val="black"/>
                </a:solidFill>
                <a:latin typeface="黑体" pitchFamily="2" charset="-122"/>
                <a:ea typeface="黑体" pitchFamily="2" charset="-122"/>
              </a:rPr>
              <a:t>*</a:t>
            </a:r>
            <a:r>
              <a:rPr lang="en-US" altLang="zh-CN" sz="2800" dirty="0">
                <a:solidFill>
                  <a:prstClr val="black"/>
                </a:solidFill>
                <a:latin typeface="黑体" pitchFamily="2" charset="-122"/>
                <a:ea typeface="黑体" pitchFamily="2" charset="-122"/>
              </a:rPr>
              <a:t>8=2TB</a:t>
            </a:r>
          </a:p>
          <a:p>
            <a:pPr lvl="0">
              <a:lnSpc>
                <a:spcPct val="90000"/>
              </a:lnSpc>
              <a:spcBef>
                <a:spcPct val="25000"/>
              </a:spcBef>
              <a:buClr>
                <a:srgbClr val="2F2F2F"/>
              </a:buClr>
              <a:buNone/>
            </a:pPr>
            <a:r>
              <a:rPr lang="en-US" altLang="zh-CN" sz="2800" dirty="0">
                <a:solidFill>
                  <a:prstClr val="black"/>
                </a:solidFill>
                <a:latin typeface="黑体" pitchFamily="2" charset="-122"/>
                <a:ea typeface="黑体" pitchFamily="2" charset="-122"/>
              </a:rPr>
              <a:t>    FAT32 </a:t>
            </a:r>
            <a:r>
              <a:rPr lang="zh-CN" altLang="en-US" sz="2800" dirty="0">
                <a:solidFill>
                  <a:prstClr val="black"/>
                </a:solidFill>
                <a:latin typeface="黑体" pitchFamily="2" charset="-122"/>
                <a:ea typeface="黑体" pitchFamily="2" charset="-122"/>
              </a:rPr>
              <a:t>主要用于</a:t>
            </a:r>
            <a:r>
              <a:rPr lang="en-US" altLang="zh-CN" sz="2800" dirty="0">
                <a:solidFill>
                  <a:prstClr val="black"/>
                </a:solidFill>
                <a:latin typeface="黑体" pitchFamily="2" charset="-122"/>
                <a:ea typeface="黑体" pitchFamily="2" charset="-122"/>
              </a:rPr>
              <a:t>Windows98</a:t>
            </a:r>
            <a:r>
              <a:rPr lang="zh-CN" altLang="en-US" sz="2800" dirty="0">
                <a:solidFill>
                  <a:prstClr val="black"/>
                </a:solidFill>
                <a:latin typeface="黑体" pitchFamily="2" charset="-122"/>
                <a:ea typeface="黑体" pitchFamily="2" charset="-122"/>
              </a:rPr>
              <a:t>及后续</a:t>
            </a:r>
            <a:r>
              <a:rPr lang="en-US" altLang="zh-CN" sz="2800" dirty="0">
                <a:solidFill>
                  <a:prstClr val="black"/>
                </a:solidFill>
                <a:latin typeface="黑体" pitchFamily="2" charset="-122"/>
                <a:ea typeface="黑体" pitchFamily="2" charset="-122"/>
              </a:rPr>
              <a:t>Windows</a:t>
            </a:r>
            <a:r>
              <a:rPr lang="zh-CN" altLang="en-US" sz="2800" dirty="0">
                <a:solidFill>
                  <a:prstClr val="black"/>
                </a:solidFill>
                <a:latin typeface="黑体" pitchFamily="2" charset="-122"/>
                <a:ea typeface="黑体" pitchFamily="2" charset="-122"/>
              </a:rPr>
              <a:t>系统。</a:t>
            </a:r>
            <a:endParaRPr lang="en-US" altLang="zh-CN" sz="2800" dirty="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zh-CN" altLang="en-US" sz="2800" dirty="0">
                <a:solidFill>
                  <a:srgbClr val="FF0000"/>
                </a:solidFill>
                <a:latin typeface="黑体" pitchFamily="2" charset="-122"/>
                <a:ea typeface="黑体" pitchFamily="2" charset="-122"/>
              </a:rPr>
              <a:t>优点</a:t>
            </a:r>
            <a:r>
              <a:rPr lang="zh-CN" altLang="en-US" sz="2800" dirty="0">
                <a:solidFill>
                  <a:prstClr val="black"/>
                </a:solidFill>
                <a:latin typeface="黑体" pitchFamily="2" charset="-122"/>
                <a:ea typeface="黑体" pitchFamily="2" charset="-122"/>
              </a:rPr>
              <a:t>：</a:t>
            </a:r>
            <a:endParaRPr lang="en-US" altLang="zh-CN" sz="2800" dirty="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sz="2800" dirty="0">
                <a:solidFill>
                  <a:prstClr val="black"/>
                </a:solidFill>
                <a:latin typeface="黑体" pitchFamily="2" charset="-122"/>
                <a:ea typeface="黑体" pitchFamily="2" charset="-122"/>
              </a:rPr>
              <a:t>    </a:t>
            </a:r>
            <a:r>
              <a:rPr lang="zh-CN" altLang="en-US" sz="2800" dirty="0">
                <a:solidFill>
                  <a:prstClr val="black"/>
                </a:solidFill>
                <a:latin typeface="黑体" pitchFamily="2" charset="-122"/>
                <a:ea typeface="黑体" pitchFamily="2" charset="-122"/>
              </a:rPr>
              <a:t>支持长文件名。</a:t>
            </a:r>
            <a:endParaRPr lang="en-US" altLang="zh-CN" sz="2800" dirty="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sz="2800" dirty="0">
                <a:solidFill>
                  <a:prstClr val="black"/>
                </a:solidFill>
                <a:latin typeface="黑体" pitchFamily="2" charset="-122"/>
                <a:ea typeface="黑体" pitchFamily="2" charset="-122"/>
              </a:rPr>
              <a:t>    </a:t>
            </a:r>
            <a:r>
              <a:rPr lang="zh-CN" altLang="en-US" sz="2800" dirty="0">
                <a:solidFill>
                  <a:prstClr val="black"/>
                </a:solidFill>
                <a:latin typeface="黑体" pitchFamily="2" charset="-122"/>
                <a:ea typeface="黑体" pitchFamily="2" charset="-122"/>
              </a:rPr>
              <a:t>比</a:t>
            </a:r>
            <a:r>
              <a:rPr lang="en-US" altLang="zh-CN" sz="2800" dirty="0">
                <a:solidFill>
                  <a:prstClr val="black"/>
                </a:solidFill>
                <a:latin typeface="黑体" pitchFamily="2" charset="-122"/>
                <a:ea typeface="黑体" pitchFamily="2" charset="-122"/>
              </a:rPr>
              <a:t>FAT16</a:t>
            </a:r>
            <a:r>
              <a:rPr lang="zh-CN" altLang="en-US" sz="2800" dirty="0">
                <a:solidFill>
                  <a:prstClr val="black"/>
                </a:solidFill>
                <a:latin typeface="黑体" pitchFamily="2" charset="-122"/>
                <a:ea typeface="黑体" pitchFamily="2" charset="-122"/>
              </a:rPr>
              <a:t>的存储器利用率提高</a:t>
            </a:r>
            <a:r>
              <a:rPr lang="en-US" altLang="zh-CN" sz="2800" dirty="0">
                <a:solidFill>
                  <a:prstClr val="black"/>
                </a:solidFill>
                <a:latin typeface="黑体" pitchFamily="2" charset="-122"/>
                <a:ea typeface="黑体" pitchFamily="2" charset="-122"/>
              </a:rPr>
              <a:t>15%</a:t>
            </a:r>
            <a:r>
              <a:rPr lang="zh-CN" altLang="en-US" sz="2800" dirty="0">
                <a:solidFill>
                  <a:prstClr val="black"/>
                </a:solidFill>
                <a:latin typeface="黑体" pitchFamily="2" charset="-122"/>
                <a:ea typeface="黑体" pitchFamily="2" charset="-122"/>
              </a:rPr>
              <a:t>。</a:t>
            </a:r>
            <a:endParaRPr lang="en-US" altLang="zh-CN" sz="2800" dirty="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zh-CN" altLang="en-US" sz="2800" dirty="0">
                <a:solidFill>
                  <a:srgbClr val="FF0000"/>
                </a:solidFill>
                <a:latin typeface="黑体" pitchFamily="2" charset="-122"/>
                <a:ea typeface="黑体" pitchFamily="2" charset="-122"/>
              </a:rPr>
              <a:t>缺点</a:t>
            </a:r>
            <a:r>
              <a:rPr lang="zh-CN" altLang="en-US" sz="2800" dirty="0">
                <a:solidFill>
                  <a:prstClr val="black"/>
                </a:solidFill>
                <a:latin typeface="黑体" pitchFamily="2" charset="-122"/>
                <a:ea typeface="黑体" pitchFamily="2" charset="-122"/>
              </a:rPr>
              <a:t>：</a:t>
            </a:r>
            <a:endParaRPr lang="en-US" altLang="zh-CN" sz="2800" dirty="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sz="2800" dirty="0">
                <a:solidFill>
                  <a:prstClr val="black"/>
                </a:solidFill>
                <a:latin typeface="黑体" pitchFamily="2" charset="-122"/>
                <a:ea typeface="黑体" pitchFamily="2" charset="-122"/>
              </a:rPr>
              <a:t>    </a:t>
            </a:r>
            <a:r>
              <a:rPr lang="zh-CN" altLang="en-US" sz="2800" dirty="0">
                <a:solidFill>
                  <a:prstClr val="black"/>
                </a:solidFill>
                <a:latin typeface="黑体" pitchFamily="2" charset="-122"/>
                <a:ea typeface="黑体" pitchFamily="2" charset="-122"/>
              </a:rPr>
              <a:t>文件分配表增大，运行速度慢。</a:t>
            </a:r>
            <a:endParaRPr lang="en-US" altLang="zh-CN" sz="2800" dirty="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sz="2800" dirty="0">
                <a:solidFill>
                  <a:prstClr val="black"/>
                </a:solidFill>
                <a:latin typeface="黑体" pitchFamily="2" charset="-122"/>
                <a:ea typeface="黑体" pitchFamily="2" charset="-122"/>
              </a:rPr>
              <a:t>    </a:t>
            </a:r>
            <a:r>
              <a:rPr lang="zh-CN" altLang="en-US" sz="2800" dirty="0">
                <a:solidFill>
                  <a:prstClr val="black"/>
                </a:solidFill>
                <a:latin typeface="黑体" pitchFamily="2" charset="-122"/>
                <a:ea typeface="黑体" pitchFamily="2" charset="-122"/>
              </a:rPr>
              <a:t>不支持容量小于</a:t>
            </a:r>
            <a:r>
              <a:rPr lang="en-US" altLang="zh-CN" sz="2800" dirty="0">
                <a:solidFill>
                  <a:prstClr val="black"/>
                </a:solidFill>
                <a:latin typeface="黑体" pitchFamily="2" charset="-122"/>
                <a:ea typeface="黑体" pitchFamily="2" charset="-122"/>
              </a:rPr>
              <a:t>512MB</a:t>
            </a:r>
            <a:r>
              <a:rPr lang="zh-CN" altLang="en-US" sz="2800" dirty="0">
                <a:solidFill>
                  <a:prstClr val="black"/>
                </a:solidFill>
                <a:latin typeface="黑体" pitchFamily="2" charset="-122"/>
                <a:ea typeface="黑体" pitchFamily="2" charset="-122"/>
              </a:rPr>
              <a:t>的分区。</a:t>
            </a:r>
            <a:endParaRPr lang="en-US" altLang="zh-CN" sz="2800" dirty="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sz="2800" dirty="0">
                <a:solidFill>
                  <a:prstClr val="black"/>
                </a:solidFill>
                <a:latin typeface="黑体" pitchFamily="2" charset="-122"/>
                <a:ea typeface="黑体" pitchFamily="2" charset="-122"/>
              </a:rPr>
              <a:t>    </a:t>
            </a:r>
            <a:r>
              <a:rPr lang="zh-CN" altLang="en-US" sz="2800" dirty="0">
                <a:solidFill>
                  <a:prstClr val="black"/>
                </a:solidFill>
                <a:latin typeface="黑体" pitchFamily="2" charset="-122"/>
                <a:ea typeface="黑体" pitchFamily="2" charset="-122"/>
              </a:rPr>
              <a:t>单个文件的长度不能大于</a:t>
            </a:r>
            <a:r>
              <a:rPr lang="en-US" altLang="zh-CN" sz="2800" dirty="0">
                <a:solidFill>
                  <a:prstClr val="black"/>
                </a:solidFill>
                <a:latin typeface="黑体" pitchFamily="2" charset="-122"/>
                <a:ea typeface="黑体" pitchFamily="2" charset="-122"/>
              </a:rPr>
              <a:t>4GB</a:t>
            </a:r>
            <a:r>
              <a:rPr lang="zh-CN" altLang="en-US" sz="2800" dirty="0">
                <a:solidFill>
                  <a:prstClr val="black"/>
                </a:solidFill>
                <a:latin typeface="黑体" pitchFamily="2" charset="-122"/>
                <a:ea typeface="黑体" pitchFamily="2" charset="-122"/>
              </a:rPr>
              <a:t>。</a:t>
            </a:r>
            <a:endParaRPr lang="en-US" altLang="zh-CN" sz="2800" dirty="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sz="2800" dirty="0">
                <a:solidFill>
                  <a:prstClr val="black"/>
                </a:solidFill>
                <a:latin typeface="黑体" pitchFamily="2" charset="-122"/>
                <a:ea typeface="黑体" pitchFamily="2" charset="-122"/>
              </a:rPr>
              <a:t>    </a:t>
            </a:r>
            <a:r>
              <a:rPr lang="zh-CN" altLang="en-US" sz="2800" dirty="0">
                <a:solidFill>
                  <a:prstClr val="black"/>
                </a:solidFill>
                <a:latin typeface="黑体" pitchFamily="2" charset="-122"/>
                <a:ea typeface="黑体" pitchFamily="2" charset="-122"/>
              </a:rPr>
              <a:t>不能向下兼容。</a:t>
            </a:r>
            <a:endParaRPr lang="en-US" altLang="zh-CN" sz="2800" dirty="0">
              <a:solidFill>
                <a:prstClr val="black"/>
              </a:solidFill>
              <a:latin typeface="黑体" pitchFamily="2" charset="-122"/>
              <a:ea typeface="黑体" pitchFamily="2" charset="-122"/>
            </a:endParaRPr>
          </a:p>
          <a:p>
            <a:pPr>
              <a:lnSpc>
                <a:spcPct val="90000"/>
              </a:lnSpc>
              <a:spcBef>
                <a:spcPct val="5000"/>
              </a:spcBef>
              <a:buNone/>
            </a:pPr>
            <a:endParaRPr lang="en-US" altLang="zh-CN" sz="2800" dirty="0">
              <a:solidFill>
                <a:srgbClr val="0000FF"/>
              </a:solidFill>
              <a:latin typeface="黑体" pitchFamily="2" charset="-122"/>
              <a:ea typeface="黑体" pitchFamily="2" charset="-122"/>
            </a:endParaRPr>
          </a:p>
        </p:txBody>
      </p:sp>
      <p:sp>
        <p:nvSpPr>
          <p:cNvPr id="8" name="灯片编号占位符 5"/>
          <p:cNvSpPr>
            <a:spLocks noGrp="1"/>
          </p:cNvSpPr>
          <p:nvPr>
            <p:ph type="sldNum" sz="quarter" idx="12"/>
          </p:nvPr>
        </p:nvSpPr>
        <p:spPr/>
        <p:txBody>
          <a:bodyPr/>
          <a:lstStyle/>
          <a:p>
            <a:pPr>
              <a:defRPr/>
            </a:pPr>
            <a:fld id="{44B5F421-2907-490A-BEB3-D0F9517C2B6A}" type="slidenum">
              <a:rPr lang="en-US" altLang="zh-CN">
                <a:solidFill>
                  <a:srgbClr val="2F2F2F">
                    <a:lumMod val="75000"/>
                    <a:lumOff val="25000"/>
                  </a:srgbClr>
                </a:solidFill>
              </a:rPr>
              <a:pPr>
                <a:defRPr/>
              </a:pPr>
              <a:t>15</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106426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9" name="Rectangle 3"/>
          <p:cNvSpPr>
            <a:spLocks noGrp="1" noChangeArrowheads="1"/>
          </p:cNvSpPr>
          <p:nvPr>
            <p:ph type="body" idx="1"/>
          </p:nvPr>
        </p:nvSpPr>
        <p:spPr>
          <a:xfrm>
            <a:off x="457200" y="5661248"/>
            <a:ext cx="8229600" cy="625271"/>
          </a:xfrm>
        </p:spPr>
        <p:txBody>
          <a:bodyPr>
            <a:normAutofit/>
          </a:bodyPr>
          <a:lstStyle/>
          <a:p>
            <a:pPr marL="0" indent="0" algn="ctr">
              <a:buNone/>
            </a:pPr>
            <a:r>
              <a:rPr lang="zh-CN" altLang="en-US" dirty="0"/>
              <a:t>图</a:t>
            </a:r>
            <a:r>
              <a:rPr lang="en-US" altLang="zh-CN" dirty="0"/>
              <a:t>8-5  FAT</a:t>
            </a:r>
            <a:r>
              <a:rPr lang="zh-CN" altLang="en-US" dirty="0"/>
              <a:t>中簇的大小与最大分区的对应关系</a:t>
            </a:r>
          </a:p>
        </p:txBody>
      </p:sp>
      <p:pic>
        <p:nvPicPr>
          <p:cNvPr id="726020" name="Picture 4" descr="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699696"/>
            <a:ext cx="6192688" cy="494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161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2"/>
          <p:cNvSpPr>
            <a:spLocks noGrp="1" noChangeArrowheads="1"/>
          </p:cNvSpPr>
          <p:nvPr>
            <p:ph type="title"/>
          </p:nvPr>
        </p:nvSpPr>
        <p:spPr>
          <a:xfrm>
            <a:off x="539552" y="260648"/>
            <a:ext cx="8229600" cy="1143000"/>
          </a:xfrm>
        </p:spPr>
        <p:txBody>
          <a:bodyPr/>
          <a:lstStyle/>
          <a:p>
            <a:pPr algn="l"/>
            <a:r>
              <a:rPr lang="en-US" altLang="zh-CN" sz="3600" dirty="0">
                <a:solidFill>
                  <a:srgbClr val="2F2F2F"/>
                </a:solidFill>
              </a:rPr>
              <a:t>8.1.4 NTFS</a:t>
            </a:r>
            <a:r>
              <a:rPr lang="zh-CN" altLang="en-US" sz="3600" dirty="0">
                <a:solidFill>
                  <a:srgbClr val="2F2F2F"/>
                </a:solidFill>
              </a:rPr>
              <a:t>文件系统</a:t>
            </a:r>
            <a:endParaRPr lang="en-US" altLang="zh-CN" dirty="0"/>
          </a:p>
        </p:txBody>
      </p:sp>
      <p:sp>
        <p:nvSpPr>
          <p:cNvPr id="364548" name="Rectangle 3"/>
          <p:cNvSpPr>
            <a:spLocks noGrp="1" noChangeArrowheads="1"/>
          </p:cNvSpPr>
          <p:nvPr>
            <p:ph idx="1"/>
          </p:nvPr>
        </p:nvSpPr>
        <p:spPr>
          <a:xfrm>
            <a:off x="251520" y="1484784"/>
            <a:ext cx="8579296" cy="4680520"/>
          </a:xfrm>
        </p:spPr>
        <p:txBody>
          <a:bodyPr>
            <a:normAutofit/>
          </a:bodyPr>
          <a:lstStyle/>
          <a:p>
            <a:pPr>
              <a:lnSpc>
                <a:spcPct val="120000"/>
              </a:lnSpc>
              <a:spcBef>
                <a:spcPct val="5000"/>
              </a:spcBef>
              <a:buNone/>
            </a:pPr>
            <a:r>
              <a:rPr lang="en-US" altLang="zh-CN" sz="2800" dirty="0">
                <a:latin typeface="黑体" pitchFamily="2" charset="-122"/>
                <a:ea typeface="黑体" pitchFamily="2" charset="-122"/>
              </a:rPr>
              <a:t>1. NTFS</a:t>
            </a:r>
            <a:r>
              <a:rPr lang="zh-CN" altLang="en-US" sz="2800" dirty="0">
                <a:latin typeface="黑体" pitchFamily="2" charset="-122"/>
                <a:ea typeface="黑体" pitchFamily="2" charset="-122"/>
              </a:rPr>
              <a:t>新特征</a:t>
            </a:r>
            <a:br>
              <a:rPr lang="zh-CN" altLang="en-US" sz="2800" dirty="0">
                <a:latin typeface="黑体" pitchFamily="2" charset="-122"/>
                <a:ea typeface="黑体" pitchFamily="2" charset="-122"/>
              </a:rPr>
            </a:br>
            <a:r>
              <a:rPr lang="zh-CN" altLang="en-US" sz="2800" dirty="0">
                <a:latin typeface="黑体" pitchFamily="2" charset="-122"/>
                <a:ea typeface="黑体" pitchFamily="2" charset="-122"/>
              </a:rPr>
              <a:t>　　</a:t>
            </a:r>
            <a:r>
              <a:rPr lang="en-US" altLang="zh-CN" sz="2800" dirty="0">
                <a:latin typeface="黑体" pitchFamily="2" charset="-122"/>
                <a:ea typeface="黑体" pitchFamily="2" charset="-122"/>
              </a:rPr>
              <a:t>NTFS(New Technology File System)</a:t>
            </a:r>
            <a:r>
              <a:rPr lang="zh-CN" altLang="en-US" sz="2800" dirty="0">
                <a:latin typeface="黑体" pitchFamily="2" charset="-122"/>
                <a:ea typeface="黑体" pitchFamily="2" charset="-122"/>
              </a:rPr>
              <a:t>是一个专门为</a:t>
            </a:r>
            <a:r>
              <a:rPr lang="en-US" altLang="zh-CN" sz="2800" dirty="0">
                <a:latin typeface="黑体" pitchFamily="2" charset="-122"/>
                <a:ea typeface="黑体" pitchFamily="2" charset="-122"/>
              </a:rPr>
              <a:t>Windows NT</a:t>
            </a:r>
            <a:r>
              <a:rPr lang="zh-CN" altLang="en-US" sz="2800" dirty="0">
                <a:latin typeface="黑体" pitchFamily="2" charset="-122"/>
                <a:ea typeface="黑体" pitchFamily="2" charset="-122"/>
              </a:rPr>
              <a:t>开发的、全新的文件系统，并适用于</a:t>
            </a:r>
            <a:r>
              <a:rPr lang="en-US" altLang="zh-CN" sz="2800" dirty="0">
                <a:latin typeface="黑体" pitchFamily="2" charset="-122"/>
                <a:ea typeface="黑体" pitchFamily="2" charset="-122"/>
              </a:rPr>
              <a:t>Windows 2000/XP</a:t>
            </a:r>
            <a:r>
              <a:rPr lang="zh-CN" altLang="en-US" sz="2800" dirty="0">
                <a:latin typeface="黑体" pitchFamily="2" charset="-122"/>
                <a:ea typeface="黑体" pitchFamily="2" charset="-122"/>
              </a:rPr>
              <a:t>及后续的</a:t>
            </a:r>
            <a:r>
              <a:rPr lang="en-US" altLang="zh-CN" sz="2800" dirty="0">
                <a:latin typeface="黑体" pitchFamily="2" charset="-122"/>
                <a:ea typeface="黑体" pitchFamily="2" charset="-122"/>
              </a:rPr>
              <a:t>Windows OS</a:t>
            </a:r>
            <a:r>
              <a:rPr lang="zh-CN" altLang="en-US" sz="2800" dirty="0">
                <a:latin typeface="黑体" pitchFamily="2" charset="-122"/>
                <a:ea typeface="黑体" pitchFamily="2" charset="-122"/>
              </a:rPr>
              <a:t>。</a:t>
            </a:r>
            <a:endParaRPr lang="en-US" altLang="zh-CN" sz="2800" dirty="0">
              <a:latin typeface="黑体" pitchFamily="2" charset="-122"/>
              <a:ea typeface="黑体" pitchFamily="2" charset="-122"/>
            </a:endParaRPr>
          </a:p>
        </p:txBody>
      </p:sp>
      <p:sp>
        <p:nvSpPr>
          <p:cNvPr id="8" name="灯片编号占位符 5"/>
          <p:cNvSpPr>
            <a:spLocks noGrp="1"/>
          </p:cNvSpPr>
          <p:nvPr>
            <p:ph type="sldNum" sz="quarter" idx="12"/>
          </p:nvPr>
        </p:nvSpPr>
        <p:spPr/>
        <p:txBody>
          <a:bodyPr/>
          <a:lstStyle/>
          <a:p>
            <a:pPr>
              <a:defRPr/>
            </a:pPr>
            <a:fld id="{44B5F421-2907-490A-BEB3-D0F9517C2B6A}" type="slidenum">
              <a:rPr lang="en-US" altLang="zh-CN">
                <a:solidFill>
                  <a:srgbClr val="2F2F2F">
                    <a:lumMod val="75000"/>
                    <a:lumOff val="25000"/>
                  </a:srgbClr>
                </a:solidFill>
              </a:rPr>
              <a:pPr>
                <a:defRPr/>
              </a:pPr>
              <a:t>17</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230355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2"/>
          <p:cNvSpPr>
            <a:spLocks noGrp="1" noChangeArrowheads="1"/>
          </p:cNvSpPr>
          <p:nvPr>
            <p:ph type="title"/>
          </p:nvPr>
        </p:nvSpPr>
        <p:spPr>
          <a:xfrm>
            <a:off x="539552" y="260648"/>
            <a:ext cx="8229600" cy="1143000"/>
          </a:xfrm>
        </p:spPr>
        <p:txBody>
          <a:bodyPr/>
          <a:lstStyle/>
          <a:p>
            <a:pPr algn="l"/>
            <a:r>
              <a:rPr lang="en-US" altLang="zh-CN" sz="3600" dirty="0">
                <a:solidFill>
                  <a:srgbClr val="2F2F2F"/>
                </a:solidFill>
              </a:rPr>
              <a:t>8.1.4 NTFS</a:t>
            </a:r>
            <a:r>
              <a:rPr lang="zh-CN" altLang="en-US" sz="3600" dirty="0">
                <a:solidFill>
                  <a:srgbClr val="2F2F2F"/>
                </a:solidFill>
              </a:rPr>
              <a:t>文件系统</a:t>
            </a:r>
            <a:endParaRPr lang="en-US" altLang="zh-CN" dirty="0"/>
          </a:p>
        </p:txBody>
      </p:sp>
      <p:sp>
        <p:nvSpPr>
          <p:cNvPr id="364548" name="Rectangle 3"/>
          <p:cNvSpPr>
            <a:spLocks noGrp="1" noChangeArrowheads="1"/>
          </p:cNvSpPr>
          <p:nvPr>
            <p:ph idx="1"/>
          </p:nvPr>
        </p:nvSpPr>
        <p:spPr>
          <a:xfrm>
            <a:off x="251520" y="1484784"/>
            <a:ext cx="8579296" cy="4680520"/>
          </a:xfrm>
        </p:spPr>
        <p:txBody>
          <a:bodyPr>
            <a:normAutofit/>
          </a:bodyPr>
          <a:lstStyle/>
          <a:p>
            <a:pPr>
              <a:lnSpc>
                <a:spcPct val="120000"/>
              </a:lnSpc>
              <a:spcBef>
                <a:spcPct val="5000"/>
              </a:spcBef>
              <a:buNone/>
            </a:pPr>
            <a:r>
              <a:rPr lang="en-US" altLang="zh-CN" sz="2800" dirty="0">
                <a:latin typeface="黑体" pitchFamily="2" charset="-122"/>
                <a:ea typeface="黑体" pitchFamily="2" charset="-122"/>
              </a:rPr>
              <a:t>2. </a:t>
            </a:r>
            <a:r>
              <a:rPr lang="zh-CN" altLang="en-US" sz="2800" dirty="0">
                <a:latin typeface="黑体" pitchFamily="2" charset="-122"/>
                <a:ea typeface="黑体" pitchFamily="2" charset="-122"/>
              </a:rPr>
              <a:t>磁盘组织</a:t>
            </a:r>
            <a:br>
              <a:rPr lang="zh-CN" altLang="en-US" sz="2800" dirty="0">
                <a:latin typeface="黑体" pitchFamily="2" charset="-122"/>
                <a:ea typeface="黑体" pitchFamily="2" charset="-122"/>
              </a:rPr>
            </a:br>
            <a:r>
              <a:rPr lang="zh-CN" altLang="en-US" sz="2800" dirty="0">
                <a:latin typeface="黑体" pitchFamily="2" charset="-122"/>
                <a:ea typeface="黑体" pitchFamily="2" charset="-122"/>
              </a:rPr>
              <a:t>　　</a:t>
            </a:r>
            <a:r>
              <a:rPr lang="en-US" altLang="zh-CN" sz="2800" dirty="0">
                <a:latin typeface="黑体" pitchFamily="2" charset="-122"/>
                <a:ea typeface="黑体" pitchFamily="2" charset="-122"/>
              </a:rPr>
              <a:t>NTFS</a:t>
            </a:r>
            <a:r>
              <a:rPr lang="zh-CN" altLang="en-US" sz="2800" dirty="0">
                <a:latin typeface="黑体" pitchFamily="2" charset="-122"/>
                <a:ea typeface="黑体" pitchFamily="2" charset="-122"/>
              </a:rPr>
              <a:t>是以簇作为磁盘空间分配和回收的基本单位的。一个文件占用若干个簇，一个簇只属于一个文件。这样，在为文件分配磁盘空间时，就无须知道盘块的大小，只要根据不同的磁盘容量，选择相应大小的簇，即使</a:t>
            </a:r>
            <a:r>
              <a:rPr lang="en-US" altLang="zh-CN" sz="2800" dirty="0">
                <a:latin typeface="黑体" pitchFamily="2" charset="-122"/>
                <a:ea typeface="黑体" pitchFamily="2" charset="-122"/>
              </a:rPr>
              <a:t>NTFS</a:t>
            </a:r>
            <a:r>
              <a:rPr lang="zh-CN" altLang="en-US" sz="2800" dirty="0">
                <a:latin typeface="黑体" pitchFamily="2" charset="-122"/>
                <a:ea typeface="黑体" pitchFamily="2" charset="-122"/>
              </a:rPr>
              <a:t>具有了与磁盘物理块大小无关的独立性。</a:t>
            </a:r>
            <a:endParaRPr lang="en-US" altLang="zh-CN" sz="2800" dirty="0">
              <a:latin typeface="黑体" pitchFamily="2" charset="-122"/>
              <a:ea typeface="黑体" pitchFamily="2" charset="-122"/>
            </a:endParaRPr>
          </a:p>
        </p:txBody>
      </p:sp>
      <p:sp>
        <p:nvSpPr>
          <p:cNvPr id="8" name="灯片编号占位符 5"/>
          <p:cNvSpPr>
            <a:spLocks noGrp="1"/>
          </p:cNvSpPr>
          <p:nvPr>
            <p:ph type="sldNum" sz="quarter" idx="12"/>
          </p:nvPr>
        </p:nvSpPr>
        <p:spPr/>
        <p:txBody>
          <a:bodyPr/>
          <a:lstStyle/>
          <a:p>
            <a:pPr>
              <a:defRPr/>
            </a:pPr>
            <a:fld id="{44B5F421-2907-490A-BEB3-D0F9517C2B6A}" type="slidenum">
              <a:rPr lang="en-US" altLang="zh-CN">
                <a:solidFill>
                  <a:srgbClr val="2F2F2F">
                    <a:lumMod val="75000"/>
                    <a:lumOff val="25000"/>
                  </a:srgbClr>
                </a:solidFill>
              </a:rPr>
              <a:pPr>
                <a:defRPr/>
              </a:pPr>
              <a:t>18</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839148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2"/>
          <p:cNvSpPr>
            <a:spLocks noGrp="1" noChangeArrowheads="1"/>
          </p:cNvSpPr>
          <p:nvPr>
            <p:ph type="title"/>
          </p:nvPr>
        </p:nvSpPr>
        <p:spPr>
          <a:xfrm>
            <a:off x="539552" y="260648"/>
            <a:ext cx="8229600" cy="1143000"/>
          </a:xfrm>
        </p:spPr>
        <p:txBody>
          <a:bodyPr/>
          <a:lstStyle/>
          <a:p>
            <a:pPr algn="l"/>
            <a:r>
              <a:rPr lang="en-US" altLang="zh-CN" sz="3600" dirty="0">
                <a:solidFill>
                  <a:srgbClr val="2F2F2F"/>
                </a:solidFill>
              </a:rPr>
              <a:t>8.1.4 NTFS</a:t>
            </a:r>
            <a:r>
              <a:rPr lang="zh-CN" altLang="en-US" sz="3600" dirty="0">
                <a:solidFill>
                  <a:srgbClr val="2F2F2F"/>
                </a:solidFill>
              </a:rPr>
              <a:t>文件系统</a:t>
            </a:r>
            <a:endParaRPr lang="en-US" altLang="zh-CN" dirty="0"/>
          </a:p>
        </p:txBody>
      </p:sp>
      <p:sp>
        <p:nvSpPr>
          <p:cNvPr id="364548" name="Rectangle 3"/>
          <p:cNvSpPr>
            <a:spLocks noGrp="1" noChangeArrowheads="1"/>
          </p:cNvSpPr>
          <p:nvPr>
            <p:ph idx="1"/>
          </p:nvPr>
        </p:nvSpPr>
        <p:spPr>
          <a:xfrm>
            <a:off x="251520" y="1484784"/>
            <a:ext cx="8579296" cy="4680520"/>
          </a:xfrm>
        </p:spPr>
        <p:txBody>
          <a:bodyPr>
            <a:normAutofit/>
          </a:bodyPr>
          <a:lstStyle/>
          <a:p>
            <a:pPr>
              <a:lnSpc>
                <a:spcPct val="120000"/>
              </a:lnSpc>
              <a:spcBef>
                <a:spcPct val="5000"/>
              </a:spcBef>
              <a:buNone/>
            </a:pPr>
            <a:r>
              <a:rPr lang="en-US" altLang="zh-CN" sz="2800" dirty="0">
                <a:latin typeface="黑体" pitchFamily="2" charset="-122"/>
                <a:ea typeface="黑体" pitchFamily="2" charset="-122"/>
              </a:rPr>
              <a:t>3. </a:t>
            </a:r>
            <a:r>
              <a:rPr lang="zh-CN" altLang="en-US" sz="2800" dirty="0">
                <a:latin typeface="黑体" pitchFamily="2" charset="-122"/>
                <a:ea typeface="黑体" pitchFamily="2" charset="-122"/>
              </a:rPr>
              <a:t>文件的组织</a:t>
            </a:r>
            <a:br>
              <a:rPr lang="zh-CN" altLang="en-US" sz="2800" dirty="0">
                <a:latin typeface="黑体" pitchFamily="2" charset="-122"/>
                <a:ea typeface="黑体" pitchFamily="2" charset="-122"/>
              </a:rPr>
            </a:br>
            <a:r>
              <a:rPr lang="zh-CN" altLang="en-US" sz="2800" dirty="0">
                <a:latin typeface="黑体" pitchFamily="2" charset="-122"/>
                <a:ea typeface="黑体" pitchFamily="2" charset="-122"/>
              </a:rPr>
              <a:t>　　在</a:t>
            </a:r>
            <a:r>
              <a:rPr lang="en-US" altLang="zh-CN" sz="2800" dirty="0">
                <a:latin typeface="黑体" pitchFamily="2" charset="-122"/>
                <a:ea typeface="黑体" pitchFamily="2" charset="-122"/>
              </a:rPr>
              <a:t>NTFS</a:t>
            </a:r>
            <a:r>
              <a:rPr lang="zh-CN" altLang="en-US" sz="2800" dirty="0">
                <a:latin typeface="黑体" pitchFamily="2" charset="-122"/>
                <a:ea typeface="黑体" pitchFamily="2" charset="-122"/>
              </a:rPr>
              <a:t>中，以卷为单位，将一个卷中的所有文件信息、目录信息以及可用的未分配空间信息，都以文件记录的方式记录在一张主控文件表</a:t>
            </a:r>
            <a:r>
              <a:rPr lang="en-US" altLang="zh-CN" sz="2800" dirty="0">
                <a:latin typeface="黑体" pitchFamily="2" charset="-122"/>
                <a:ea typeface="黑体" pitchFamily="2" charset="-122"/>
              </a:rPr>
              <a:t>MFT(Master File Table)</a:t>
            </a:r>
            <a:r>
              <a:rPr lang="zh-CN" altLang="en-US" sz="2800" dirty="0">
                <a:latin typeface="黑体" pitchFamily="2" charset="-122"/>
                <a:ea typeface="黑体" pitchFamily="2" charset="-122"/>
              </a:rPr>
              <a:t>中，该表是</a:t>
            </a:r>
            <a:r>
              <a:rPr lang="en-US" altLang="zh-CN" sz="2800" dirty="0">
                <a:latin typeface="黑体" pitchFamily="2" charset="-122"/>
                <a:ea typeface="黑体" pitchFamily="2" charset="-122"/>
              </a:rPr>
              <a:t>NTFS</a:t>
            </a:r>
            <a:r>
              <a:rPr lang="zh-CN" altLang="en-US" sz="2800" dirty="0">
                <a:latin typeface="黑体" pitchFamily="2" charset="-122"/>
                <a:ea typeface="黑体" pitchFamily="2" charset="-122"/>
              </a:rPr>
              <a:t>卷结构的中心，从逻辑上讲，卷中的每个文件作为一条记录，在</a:t>
            </a:r>
            <a:r>
              <a:rPr lang="en-US" altLang="zh-CN" sz="2800" dirty="0">
                <a:latin typeface="黑体" pitchFamily="2" charset="-122"/>
                <a:ea typeface="黑体" pitchFamily="2" charset="-122"/>
              </a:rPr>
              <a:t>MFT</a:t>
            </a:r>
            <a:r>
              <a:rPr lang="zh-CN" altLang="en-US" sz="2800" dirty="0">
                <a:latin typeface="黑体" pitchFamily="2" charset="-122"/>
                <a:ea typeface="黑体" pitchFamily="2" charset="-122"/>
              </a:rPr>
              <a:t>表中占有一行，其中还包括</a:t>
            </a:r>
            <a:r>
              <a:rPr lang="en-US" altLang="zh-CN" sz="2800" dirty="0">
                <a:latin typeface="黑体" pitchFamily="2" charset="-122"/>
                <a:ea typeface="黑体" pitchFamily="2" charset="-122"/>
              </a:rPr>
              <a:t>MFT</a:t>
            </a:r>
            <a:r>
              <a:rPr lang="zh-CN" altLang="en-US" sz="2800" dirty="0">
                <a:latin typeface="黑体" pitchFamily="2" charset="-122"/>
                <a:ea typeface="黑体" pitchFamily="2" charset="-122"/>
              </a:rPr>
              <a:t>自己的这一行。每行大小固定为</a:t>
            </a:r>
            <a:r>
              <a:rPr lang="en-US" altLang="zh-CN" sz="2800" dirty="0">
                <a:latin typeface="黑体" pitchFamily="2" charset="-122"/>
                <a:ea typeface="黑体" pitchFamily="2" charset="-122"/>
              </a:rPr>
              <a:t>1 KB</a:t>
            </a:r>
            <a:r>
              <a:rPr lang="zh-CN" altLang="en-US" sz="2800" dirty="0">
                <a:latin typeface="黑体" pitchFamily="2" charset="-122"/>
                <a:ea typeface="黑体" pitchFamily="2" charset="-122"/>
              </a:rPr>
              <a:t>，每行称为该行所对应文件的元数据</a:t>
            </a:r>
            <a:r>
              <a:rPr lang="en-US" altLang="zh-CN" sz="2800" dirty="0">
                <a:latin typeface="黑体" pitchFamily="2" charset="-122"/>
                <a:ea typeface="黑体" pitchFamily="2" charset="-122"/>
              </a:rPr>
              <a:t>(metadata)</a:t>
            </a:r>
            <a:r>
              <a:rPr lang="zh-CN" altLang="en-US" sz="2800" dirty="0">
                <a:latin typeface="黑体" pitchFamily="2" charset="-122"/>
                <a:ea typeface="黑体" pitchFamily="2" charset="-122"/>
              </a:rPr>
              <a:t>，也称为文件控制字。</a:t>
            </a:r>
            <a:endParaRPr lang="en-US" altLang="zh-CN" sz="2800" dirty="0">
              <a:latin typeface="黑体" pitchFamily="2" charset="-122"/>
              <a:ea typeface="黑体" pitchFamily="2" charset="-122"/>
            </a:endParaRPr>
          </a:p>
        </p:txBody>
      </p:sp>
      <p:sp>
        <p:nvSpPr>
          <p:cNvPr id="8" name="灯片编号占位符 5"/>
          <p:cNvSpPr>
            <a:spLocks noGrp="1"/>
          </p:cNvSpPr>
          <p:nvPr>
            <p:ph type="sldNum" sz="quarter" idx="12"/>
          </p:nvPr>
        </p:nvSpPr>
        <p:spPr/>
        <p:txBody>
          <a:bodyPr/>
          <a:lstStyle/>
          <a:p>
            <a:pPr>
              <a:defRPr/>
            </a:pPr>
            <a:fld id="{44B5F421-2907-490A-BEB3-D0F9517C2B6A}" type="slidenum">
              <a:rPr lang="en-US" altLang="zh-CN">
                <a:solidFill>
                  <a:srgbClr val="2F2F2F">
                    <a:lumMod val="75000"/>
                    <a:lumOff val="25000"/>
                  </a:srgbClr>
                </a:solidFill>
              </a:rPr>
              <a:pPr>
                <a:defRPr/>
              </a:pPr>
              <a:t>19</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08931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2"/>
          <p:cNvSpPr>
            <a:spLocks noGrp="1" noChangeArrowheads="1"/>
          </p:cNvSpPr>
          <p:nvPr>
            <p:ph type="title"/>
          </p:nvPr>
        </p:nvSpPr>
        <p:spPr/>
        <p:txBody>
          <a:bodyPr/>
          <a:lstStyle/>
          <a:p>
            <a:pPr eaLnBrk="1" hangingPunct="1"/>
            <a:r>
              <a:rPr lang="en-US" altLang="zh-CN" dirty="0"/>
              <a:t>8.1 </a:t>
            </a:r>
            <a:r>
              <a:rPr lang="zh-CN" altLang="en-US" dirty="0">
                <a:latin typeface="黑体" pitchFamily="2" charset="-122"/>
              </a:rPr>
              <a:t>外存分配方式</a:t>
            </a:r>
            <a:r>
              <a:rPr lang="zh-CN" altLang="en-US" dirty="0"/>
              <a:t> </a:t>
            </a:r>
          </a:p>
        </p:txBody>
      </p:sp>
      <p:sp>
        <p:nvSpPr>
          <p:cNvPr id="358404" name="Rectangle 3"/>
          <p:cNvSpPr>
            <a:spLocks noGrp="1" noChangeArrowheads="1"/>
          </p:cNvSpPr>
          <p:nvPr>
            <p:ph idx="1"/>
          </p:nvPr>
        </p:nvSpPr>
        <p:spPr>
          <a:xfrm>
            <a:off x="611560" y="1772816"/>
            <a:ext cx="8229600" cy="4608512"/>
          </a:xfrm>
        </p:spPr>
        <p:txBody>
          <a:bodyPr>
            <a:normAutofit lnSpcReduction="10000"/>
          </a:bodyPr>
          <a:lstStyle/>
          <a:p>
            <a:pPr eaLnBrk="1" hangingPunct="1">
              <a:lnSpc>
                <a:spcPct val="90000"/>
              </a:lnSpc>
              <a:spcBef>
                <a:spcPct val="0"/>
              </a:spcBef>
              <a:buFont typeface="Wingdings" pitchFamily="2" charset="2"/>
              <a:buChar char="u"/>
            </a:pPr>
            <a:r>
              <a:rPr lang="zh-CN" altLang="en-US" sz="3600" b="1" dirty="0">
                <a:latin typeface="楷体_GB2312" pitchFamily="49" charset="-122"/>
                <a:ea typeface="楷体_GB2312" pitchFamily="49" charset="-122"/>
              </a:rPr>
              <a:t>文件的物理结构直接与外存的分配（组织）方式有关。 </a:t>
            </a:r>
          </a:p>
          <a:p>
            <a:pPr eaLnBrk="1" hangingPunct="1">
              <a:lnSpc>
                <a:spcPct val="90000"/>
              </a:lnSpc>
              <a:spcBef>
                <a:spcPct val="0"/>
              </a:spcBef>
              <a:buFont typeface="Wingdings" pitchFamily="2" charset="2"/>
              <a:buChar char="u"/>
            </a:pPr>
            <a:r>
              <a:rPr lang="zh-CN" altLang="en-US" b="1" dirty="0">
                <a:latin typeface="楷体_GB2312" pitchFamily="49" charset="-122"/>
                <a:ea typeface="楷体_GB2312" pitchFamily="49" charset="-122"/>
              </a:rPr>
              <a:t>目前常用的外存分配方式有：</a:t>
            </a:r>
            <a:endParaRPr lang="en-US" altLang="zh-CN" b="1" dirty="0">
              <a:latin typeface="楷体_GB2312" pitchFamily="49" charset="-122"/>
              <a:ea typeface="楷体_GB2312" pitchFamily="49" charset="-122"/>
            </a:endParaRPr>
          </a:p>
          <a:p>
            <a:pPr marL="0" indent="0" eaLnBrk="1" hangingPunct="1">
              <a:lnSpc>
                <a:spcPct val="90000"/>
              </a:lnSpc>
              <a:spcBef>
                <a:spcPct val="0"/>
              </a:spcBef>
              <a:buNone/>
            </a:pPr>
            <a:r>
              <a:rPr lang="en-US" altLang="zh-CN"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连续分配</a:t>
            </a:r>
            <a:r>
              <a:rPr lang="zh-CN" altLang="en-US" b="1" dirty="0">
                <a:latin typeface="楷体_GB2312" pitchFamily="49" charset="-122"/>
                <a:ea typeface="楷体_GB2312" pitchFamily="49" charset="-122"/>
              </a:rPr>
              <a:t>：为每个文件分配一片连续的磁盘空间。</a:t>
            </a:r>
            <a:endParaRPr lang="en-US" altLang="zh-CN" b="1" dirty="0">
              <a:latin typeface="楷体_GB2312" pitchFamily="49" charset="-122"/>
              <a:ea typeface="楷体_GB2312" pitchFamily="49" charset="-122"/>
            </a:endParaRPr>
          </a:p>
          <a:p>
            <a:pPr marL="0" indent="0">
              <a:lnSpc>
                <a:spcPct val="90000"/>
              </a:lnSpc>
              <a:spcBef>
                <a:spcPct val="0"/>
              </a:spcBef>
              <a:buNone/>
            </a:pPr>
            <a:r>
              <a:rPr lang="en-US" altLang="zh-CN"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链接分配</a:t>
            </a:r>
            <a:r>
              <a:rPr lang="zh-CN" altLang="en-US" b="1" dirty="0">
                <a:latin typeface="楷体_GB2312" pitchFamily="49" charset="-122"/>
                <a:ea typeface="楷体_GB2312" pitchFamily="49" charset="-122"/>
              </a:rPr>
              <a:t>：</a:t>
            </a:r>
            <a:r>
              <a:rPr lang="zh-CN" altLang="en-US" b="1" dirty="0">
                <a:solidFill>
                  <a:prstClr val="black"/>
                </a:solidFill>
                <a:latin typeface="楷体_GB2312" pitchFamily="49" charset="-122"/>
                <a:ea typeface="楷体_GB2312" pitchFamily="49" charset="-122"/>
              </a:rPr>
              <a:t>为每个文件分配不连续的磁盘空间，用指针将所有盘块连接起来。</a:t>
            </a:r>
            <a:endParaRPr lang="en-US" altLang="zh-CN" b="1" dirty="0">
              <a:latin typeface="楷体_GB2312" pitchFamily="49" charset="-122"/>
              <a:ea typeface="楷体_GB2312" pitchFamily="49" charset="-122"/>
            </a:endParaRPr>
          </a:p>
          <a:p>
            <a:pPr marL="0" indent="0">
              <a:lnSpc>
                <a:spcPct val="90000"/>
              </a:lnSpc>
              <a:spcBef>
                <a:spcPct val="0"/>
              </a:spcBef>
              <a:buNone/>
            </a:pPr>
            <a:r>
              <a:rPr lang="en-US" altLang="zh-CN"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索引分配</a:t>
            </a:r>
            <a:r>
              <a:rPr lang="zh-CN" altLang="en-US" b="1" dirty="0">
                <a:latin typeface="楷体_GB2312" pitchFamily="49" charset="-122"/>
                <a:ea typeface="楷体_GB2312" pitchFamily="49" charset="-122"/>
              </a:rPr>
              <a:t>：</a:t>
            </a:r>
            <a:r>
              <a:rPr lang="zh-CN" altLang="en-US" b="1" dirty="0">
                <a:solidFill>
                  <a:prstClr val="black"/>
                </a:solidFill>
                <a:latin typeface="楷体_GB2312" pitchFamily="49" charset="-122"/>
                <a:ea typeface="楷体_GB2312" pitchFamily="49" charset="-122"/>
              </a:rPr>
              <a:t>为每个文件分配一个索引块</a:t>
            </a:r>
            <a:r>
              <a:rPr lang="en-US" altLang="zh-CN" b="1" dirty="0">
                <a:solidFill>
                  <a:prstClr val="black"/>
                </a:solidFill>
                <a:latin typeface="楷体_GB2312" pitchFamily="49" charset="-122"/>
                <a:ea typeface="楷体_GB2312" pitchFamily="49" charset="-122"/>
              </a:rPr>
              <a:t>(</a:t>
            </a:r>
            <a:r>
              <a:rPr lang="zh-CN" altLang="en-US" b="1" dirty="0">
                <a:solidFill>
                  <a:prstClr val="black"/>
                </a:solidFill>
                <a:latin typeface="楷体_GB2312" pitchFamily="49" charset="-122"/>
                <a:ea typeface="楷体_GB2312" pitchFamily="49" charset="-122"/>
              </a:rPr>
              <a:t>表</a:t>
            </a:r>
            <a:r>
              <a:rPr lang="en-US" altLang="zh-CN" b="1" dirty="0">
                <a:solidFill>
                  <a:prstClr val="black"/>
                </a:solidFill>
                <a:latin typeface="楷体_GB2312" pitchFamily="49" charset="-122"/>
                <a:ea typeface="楷体_GB2312" pitchFamily="49" charset="-122"/>
              </a:rPr>
              <a:t>)</a:t>
            </a:r>
            <a:r>
              <a:rPr lang="zh-CN" altLang="en-US" b="1" dirty="0">
                <a:solidFill>
                  <a:prstClr val="black"/>
                </a:solidFill>
                <a:latin typeface="楷体_GB2312" pitchFamily="49" charset="-122"/>
                <a:ea typeface="楷体_GB2312" pitchFamily="49" charset="-122"/>
              </a:rPr>
              <a:t>，把分配给该文件的盘块号都记录在索引块中。</a:t>
            </a:r>
            <a:endParaRPr lang="en-US" altLang="zh-CN" b="1" dirty="0">
              <a:solidFill>
                <a:prstClr val="black"/>
              </a:solidFill>
              <a:latin typeface="楷体_GB2312" pitchFamily="49" charset="-122"/>
              <a:ea typeface="楷体_GB2312" pitchFamily="49" charset="-122"/>
            </a:endParaRPr>
          </a:p>
          <a:p>
            <a:pPr marL="0" indent="0">
              <a:lnSpc>
                <a:spcPct val="90000"/>
              </a:lnSpc>
              <a:spcBef>
                <a:spcPct val="0"/>
              </a:spcBef>
              <a:buNone/>
            </a:pPr>
            <a:r>
              <a:rPr lang="zh-CN" altLang="en-US" b="1" dirty="0">
                <a:solidFill>
                  <a:prstClr val="black"/>
                </a:solidFill>
                <a:latin typeface="楷体_GB2312" pitchFamily="49" charset="-122"/>
                <a:ea typeface="楷体_GB2312" pitchFamily="49" charset="-122"/>
              </a:rPr>
              <a:t> </a:t>
            </a:r>
          </a:p>
        </p:txBody>
      </p:sp>
      <p:sp>
        <p:nvSpPr>
          <p:cNvPr id="4" name="灯片编号占位符 5"/>
          <p:cNvSpPr>
            <a:spLocks noGrp="1"/>
          </p:cNvSpPr>
          <p:nvPr>
            <p:ph type="sldNum" sz="quarter" idx="12"/>
          </p:nvPr>
        </p:nvSpPr>
        <p:spPr/>
        <p:txBody>
          <a:bodyPr/>
          <a:lstStyle/>
          <a:p>
            <a:pPr>
              <a:defRPr/>
            </a:pPr>
            <a:fld id="{B028BBD0-8FD2-49D7-82F6-571C62B2745D}" type="slidenum">
              <a:rPr lang="en-US" altLang="zh-CN">
                <a:solidFill>
                  <a:srgbClr val="2F2F2F">
                    <a:lumMod val="75000"/>
                    <a:lumOff val="25000"/>
                  </a:srgbClr>
                </a:solidFill>
              </a:rPr>
              <a:pPr>
                <a:defRPr/>
              </a:pPr>
              <a:t>2</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922135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2"/>
          <p:cNvSpPr>
            <a:spLocks noGrp="1" noChangeArrowheads="1"/>
          </p:cNvSpPr>
          <p:nvPr>
            <p:ph type="title"/>
          </p:nvPr>
        </p:nvSpPr>
        <p:spPr>
          <a:xfrm>
            <a:off x="539552" y="260648"/>
            <a:ext cx="8229600" cy="1143000"/>
          </a:xfrm>
        </p:spPr>
        <p:txBody>
          <a:bodyPr/>
          <a:lstStyle/>
          <a:p>
            <a:pPr algn="l"/>
            <a:r>
              <a:rPr lang="en-US" altLang="zh-CN" sz="3600" dirty="0">
                <a:solidFill>
                  <a:srgbClr val="2F2F2F"/>
                </a:solidFill>
              </a:rPr>
              <a:t>8.1.4 NTFS</a:t>
            </a:r>
            <a:r>
              <a:rPr lang="zh-CN" altLang="en-US" sz="3600" dirty="0">
                <a:solidFill>
                  <a:srgbClr val="2F2F2F"/>
                </a:solidFill>
              </a:rPr>
              <a:t>文件系统</a:t>
            </a:r>
            <a:endParaRPr lang="en-US" altLang="zh-CN" dirty="0"/>
          </a:p>
        </p:txBody>
      </p:sp>
      <p:sp>
        <p:nvSpPr>
          <p:cNvPr id="364548" name="Rectangle 3"/>
          <p:cNvSpPr>
            <a:spLocks noGrp="1" noChangeArrowheads="1"/>
          </p:cNvSpPr>
          <p:nvPr>
            <p:ph idx="1"/>
          </p:nvPr>
        </p:nvSpPr>
        <p:spPr>
          <a:xfrm>
            <a:off x="251520" y="1484784"/>
            <a:ext cx="8579296" cy="4680520"/>
          </a:xfrm>
        </p:spPr>
        <p:txBody>
          <a:bodyPr>
            <a:normAutofit/>
          </a:bodyPr>
          <a:lstStyle/>
          <a:p>
            <a:pPr>
              <a:lnSpc>
                <a:spcPct val="120000"/>
              </a:lnSpc>
              <a:spcBef>
                <a:spcPct val="5000"/>
              </a:spcBef>
              <a:buNone/>
            </a:pPr>
            <a:r>
              <a:rPr lang="zh-CN" altLang="en-US" sz="3300" dirty="0">
                <a:solidFill>
                  <a:srgbClr val="FF0000"/>
                </a:solidFill>
                <a:latin typeface="黑体" pitchFamily="2" charset="-122"/>
                <a:ea typeface="黑体" pitchFamily="2" charset="-122"/>
              </a:rPr>
              <a:t>优点</a:t>
            </a:r>
            <a:r>
              <a:rPr lang="zh-CN" altLang="en-US" sz="3300" dirty="0">
                <a:solidFill>
                  <a:prstClr val="black"/>
                </a:solidFill>
                <a:latin typeface="黑体" pitchFamily="2" charset="-122"/>
                <a:ea typeface="黑体" pitchFamily="2" charset="-122"/>
              </a:rPr>
              <a:t>：</a:t>
            </a:r>
            <a:endParaRPr lang="en-US" altLang="zh-CN" sz="3300" dirty="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sz="3300" dirty="0">
                <a:solidFill>
                  <a:prstClr val="black"/>
                </a:solidFill>
                <a:latin typeface="黑体" pitchFamily="2" charset="-122"/>
                <a:ea typeface="黑体" pitchFamily="2" charset="-122"/>
              </a:rPr>
              <a:t>  </a:t>
            </a:r>
            <a:r>
              <a:rPr lang="zh-CN" altLang="en-US" dirty="0">
                <a:solidFill>
                  <a:prstClr val="black"/>
                </a:solidFill>
                <a:latin typeface="黑体" pitchFamily="2" charset="-122"/>
                <a:ea typeface="黑体" pitchFamily="2" charset="-122"/>
              </a:rPr>
              <a:t>支持长文件名。</a:t>
            </a:r>
            <a:endParaRPr lang="en-US" altLang="zh-CN" dirty="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dirty="0">
                <a:solidFill>
                  <a:prstClr val="black"/>
                </a:solidFill>
                <a:latin typeface="黑体" pitchFamily="2" charset="-122"/>
                <a:ea typeface="黑体" pitchFamily="2" charset="-122"/>
              </a:rPr>
              <a:t>  </a:t>
            </a:r>
            <a:r>
              <a:rPr lang="zh-CN" altLang="en-US" dirty="0">
                <a:solidFill>
                  <a:prstClr val="black"/>
                </a:solidFill>
                <a:latin typeface="黑体" pitchFamily="2" charset="-122"/>
                <a:ea typeface="黑体" pitchFamily="2" charset="-122"/>
              </a:rPr>
              <a:t>具有系统容错功能。</a:t>
            </a:r>
            <a:endParaRPr lang="en-US" altLang="zh-CN" dirty="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dirty="0">
                <a:solidFill>
                  <a:prstClr val="black"/>
                </a:solidFill>
                <a:latin typeface="黑体" pitchFamily="2" charset="-122"/>
                <a:ea typeface="黑体" pitchFamily="2" charset="-122"/>
              </a:rPr>
              <a:t>  </a:t>
            </a:r>
            <a:r>
              <a:rPr lang="zh-CN" altLang="en-US" dirty="0">
                <a:solidFill>
                  <a:prstClr val="black"/>
                </a:solidFill>
                <a:latin typeface="黑体" pitchFamily="2" charset="-122"/>
                <a:ea typeface="黑体" pitchFamily="2" charset="-122"/>
              </a:rPr>
              <a:t>能保证系统中的数据一致性。</a:t>
            </a:r>
            <a:endParaRPr lang="en-US" altLang="zh-CN" dirty="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zh-CN" altLang="en-US" sz="3300" dirty="0">
                <a:solidFill>
                  <a:srgbClr val="FF0000"/>
                </a:solidFill>
                <a:latin typeface="黑体" pitchFamily="2" charset="-122"/>
                <a:ea typeface="黑体" pitchFamily="2" charset="-122"/>
              </a:rPr>
              <a:t>缺点</a:t>
            </a:r>
            <a:r>
              <a:rPr lang="zh-CN" altLang="en-US" sz="3300" dirty="0">
                <a:solidFill>
                  <a:prstClr val="black"/>
                </a:solidFill>
                <a:latin typeface="黑体" pitchFamily="2" charset="-122"/>
                <a:ea typeface="黑体" pitchFamily="2" charset="-122"/>
              </a:rPr>
              <a:t>：</a:t>
            </a:r>
            <a:endParaRPr lang="en-US" altLang="zh-CN" sz="3300" dirty="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sz="3300" dirty="0">
                <a:solidFill>
                  <a:prstClr val="black"/>
                </a:solidFill>
                <a:latin typeface="黑体" pitchFamily="2" charset="-122"/>
                <a:ea typeface="黑体" pitchFamily="2" charset="-122"/>
              </a:rPr>
              <a:t>  </a:t>
            </a:r>
            <a:r>
              <a:rPr lang="zh-CN" altLang="en-US" dirty="0">
                <a:solidFill>
                  <a:prstClr val="black"/>
                </a:solidFill>
                <a:latin typeface="黑体" pitchFamily="2" charset="-122"/>
                <a:ea typeface="黑体" pitchFamily="2" charset="-122"/>
              </a:rPr>
              <a:t>只能被</a:t>
            </a:r>
            <a:r>
              <a:rPr lang="en-US" altLang="zh-CN" dirty="0">
                <a:solidFill>
                  <a:prstClr val="black"/>
                </a:solidFill>
                <a:latin typeface="黑体" pitchFamily="2" charset="-122"/>
                <a:ea typeface="黑体" pitchFamily="2" charset="-122"/>
              </a:rPr>
              <a:t>Windows NT</a:t>
            </a:r>
            <a:r>
              <a:rPr lang="zh-CN" altLang="en-US" dirty="0">
                <a:solidFill>
                  <a:prstClr val="black"/>
                </a:solidFill>
                <a:latin typeface="黑体" pitchFamily="2" charset="-122"/>
                <a:ea typeface="黑体" pitchFamily="2" charset="-122"/>
              </a:rPr>
              <a:t>所识别，缺乏兼容性。</a:t>
            </a:r>
            <a:endParaRPr lang="en-US" altLang="zh-CN" dirty="0">
              <a:solidFill>
                <a:prstClr val="black"/>
              </a:solidFill>
              <a:latin typeface="黑体" pitchFamily="2" charset="-122"/>
              <a:ea typeface="黑体" pitchFamily="2" charset="-122"/>
            </a:endParaRPr>
          </a:p>
          <a:p>
            <a:pPr lvl="0">
              <a:lnSpc>
                <a:spcPct val="90000"/>
              </a:lnSpc>
              <a:spcBef>
                <a:spcPct val="25000"/>
              </a:spcBef>
              <a:buClr>
                <a:srgbClr val="2F2F2F"/>
              </a:buClr>
              <a:buNone/>
            </a:pPr>
            <a:r>
              <a:rPr lang="en-US" altLang="zh-CN" sz="2800" dirty="0">
                <a:solidFill>
                  <a:prstClr val="black"/>
                </a:solidFill>
                <a:latin typeface="黑体" pitchFamily="2" charset="-122"/>
                <a:ea typeface="黑体" pitchFamily="2" charset="-122"/>
              </a:rPr>
              <a:t>    </a:t>
            </a:r>
            <a:endParaRPr lang="en-US" altLang="zh-CN" sz="2800" dirty="0">
              <a:solidFill>
                <a:srgbClr val="0000FF"/>
              </a:solidFill>
              <a:latin typeface="黑体" pitchFamily="2" charset="-122"/>
              <a:ea typeface="黑体" pitchFamily="2" charset="-122"/>
            </a:endParaRPr>
          </a:p>
        </p:txBody>
      </p:sp>
      <p:sp>
        <p:nvSpPr>
          <p:cNvPr id="8" name="灯片编号占位符 5"/>
          <p:cNvSpPr>
            <a:spLocks noGrp="1"/>
          </p:cNvSpPr>
          <p:nvPr>
            <p:ph type="sldNum" sz="quarter" idx="12"/>
          </p:nvPr>
        </p:nvSpPr>
        <p:spPr/>
        <p:txBody>
          <a:bodyPr/>
          <a:lstStyle/>
          <a:p>
            <a:pPr>
              <a:defRPr/>
            </a:pPr>
            <a:fld id="{44B5F421-2907-490A-BEB3-D0F9517C2B6A}" type="slidenum">
              <a:rPr lang="en-US" altLang="zh-CN">
                <a:solidFill>
                  <a:srgbClr val="2F2F2F">
                    <a:lumMod val="75000"/>
                    <a:lumOff val="25000"/>
                  </a:srgbClr>
                </a:solidFill>
              </a:rPr>
              <a:pPr>
                <a:defRPr/>
              </a:pPr>
              <a:t>20</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001581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2"/>
          <p:cNvSpPr>
            <a:spLocks noGrp="1" noChangeArrowheads="1"/>
          </p:cNvSpPr>
          <p:nvPr>
            <p:ph type="title"/>
          </p:nvPr>
        </p:nvSpPr>
        <p:spPr/>
        <p:txBody>
          <a:bodyPr/>
          <a:lstStyle/>
          <a:p>
            <a:pPr algn="l" eaLnBrk="1" hangingPunct="1"/>
            <a:r>
              <a:rPr lang="en-US" altLang="zh-CN" sz="3600" dirty="0">
                <a:latin typeface="+mj-ea"/>
              </a:rPr>
              <a:t>8.1.5  </a:t>
            </a:r>
            <a:r>
              <a:rPr lang="zh-CN" altLang="en-US" sz="3600" dirty="0">
                <a:latin typeface="+mj-ea"/>
              </a:rPr>
              <a:t>索引分配</a:t>
            </a:r>
            <a:r>
              <a:rPr lang="en-US" altLang="zh-CN" sz="3600" dirty="0">
                <a:latin typeface="+mj-ea"/>
              </a:rPr>
              <a:t>(</a:t>
            </a:r>
            <a:r>
              <a:rPr lang="zh-CN" altLang="en-US" sz="3600" dirty="0">
                <a:latin typeface="+mj-ea"/>
              </a:rPr>
              <a:t>索引文件</a:t>
            </a:r>
            <a:r>
              <a:rPr lang="en-US" altLang="zh-CN" sz="3600" dirty="0">
                <a:latin typeface="+mj-ea"/>
              </a:rPr>
              <a:t>)</a:t>
            </a:r>
            <a:r>
              <a:rPr lang="en-US" altLang="zh-CN" dirty="0"/>
              <a:t> </a:t>
            </a:r>
          </a:p>
        </p:txBody>
      </p:sp>
      <p:sp>
        <p:nvSpPr>
          <p:cNvPr id="364548" name="Rectangle 3"/>
          <p:cNvSpPr>
            <a:spLocks noGrp="1" noChangeArrowheads="1"/>
          </p:cNvSpPr>
          <p:nvPr>
            <p:ph idx="1"/>
          </p:nvPr>
        </p:nvSpPr>
        <p:spPr>
          <a:xfrm>
            <a:off x="457200" y="1556792"/>
            <a:ext cx="8305799" cy="4608512"/>
          </a:xfrm>
        </p:spPr>
        <p:txBody>
          <a:bodyPr>
            <a:noAutofit/>
          </a:bodyPr>
          <a:lstStyle/>
          <a:p>
            <a:pPr eaLnBrk="1" hangingPunct="1">
              <a:lnSpc>
                <a:spcPct val="90000"/>
              </a:lnSpc>
              <a:spcBef>
                <a:spcPct val="5000"/>
              </a:spcBef>
              <a:buFont typeface="Wingdings" pitchFamily="2" charset="2"/>
              <a:buNone/>
            </a:pPr>
            <a:r>
              <a:rPr lang="en-US" altLang="zh-CN" dirty="0"/>
              <a:t>1</a:t>
            </a:r>
            <a:r>
              <a:rPr lang="zh-CN" altLang="en-US" dirty="0">
                <a:latin typeface="宋体" pitchFamily="2" charset="-122"/>
              </a:rPr>
              <a:t>．</a:t>
            </a:r>
            <a:r>
              <a:rPr lang="zh-CN" altLang="en-US" dirty="0">
                <a:latin typeface="Times New Roman" pitchFamily="18" charset="0"/>
                <a:ea typeface="黑体" pitchFamily="2" charset="-122"/>
              </a:rPr>
              <a:t>单级索引</a:t>
            </a:r>
            <a:r>
              <a:rPr lang="zh-CN" altLang="en-US" sz="2400" dirty="0">
                <a:latin typeface="宋体" pitchFamily="2" charset="-122"/>
              </a:rPr>
              <a:t>   </a:t>
            </a:r>
          </a:p>
          <a:p>
            <a:pPr eaLnBrk="1" hangingPunct="1">
              <a:lnSpc>
                <a:spcPct val="90000"/>
              </a:lnSpc>
              <a:spcBef>
                <a:spcPct val="25000"/>
              </a:spcBef>
              <a:buFont typeface="Wingdings" pitchFamily="2" charset="2"/>
              <a:buNone/>
            </a:pPr>
            <a:r>
              <a:rPr lang="zh-CN" altLang="en-US" sz="2400" dirty="0">
                <a:solidFill>
                  <a:srgbClr val="0000FF"/>
                </a:solidFill>
                <a:latin typeface="黑体" pitchFamily="2" charset="-122"/>
                <a:ea typeface="黑体" pitchFamily="2" charset="-122"/>
              </a:rPr>
              <a:t>       </a:t>
            </a:r>
            <a:r>
              <a:rPr lang="zh-CN" altLang="en-US" sz="2800" dirty="0">
                <a:solidFill>
                  <a:srgbClr val="0000FF"/>
                </a:solidFill>
                <a:latin typeface="黑体" pitchFamily="2" charset="-122"/>
                <a:ea typeface="黑体" pitchFamily="2" charset="-122"/>
              </a:rPr>
              <a:t>链接分配解决了连续分配存在的问题，但又出现了另外两个问题：</a:t>
            </a:r>
            <a:r>
              <a:rPr lang="zh-CN" altLang="en-US" sz="2800" dirty="0"/>
              <a:t> </a:t>
            </a:r>
          </a:p>
          <a:p>
            <a:pPr lvl="1" eaLnBrk="1" hangingPunct="1">
              <a:lnSpc>
                <a:spcPct val="90000"/>
              </a:lnSpc>
              <a:spcBef>
                <a:spcPct val="5000"/>
              </a:spcBef>
              <a:buFont typeface="Wingdings" pitchFamily="2" charset="2"/>
              <a:buChar char="u"/>
            </a:pPr>
            <a:r>
              <a:rPr lang="zh-CN" altLang="en-US" dirty="0">
                <a:latin typeface="宋体" pitchFamily="2" charset="-122"/>
              </a:rPr>
              <a:t>不能支持高效的直接存取。</a:t>
            </a:r>
            <a:r>
              <a:rPr lang="zh-CN" altLang="en-US" dirty="0"/>
              <a:t> </a:t>
            </a:r>
          </a:p>
          <a:p>
            <a:pPr lvl="1" eaLnBrk="1" hangingPunct="1">
              <a:lnSpc>
                <a:spcPct val="90000"/>
              </a:lnSpc>
              <a:spcBef>
                <a:spcPct val="5000"/>
              </a:spcBef>
              <a:buFont typeface="Wingdings" pitchFamily="2" charset="2"/>
              <a:buChar char="u"/>
            </a:pPr>
            <a:r>
              <a:rPr lang="en-US" altLang="zh-CN" dirty="0"/>
              <a:t>FAT</a:t>
            </a:r>
            <a:r>
              <a:rPr lang="zh-CN" altLang="en-US" dirty="0">
                <a:latin typeface="宋体" pitchFamily="2" charset="-122"/>
              </a:rPr>
              <a:t>需要占用较大的内存空间。</a:t>
            </a:r>
            <a:endParaRPr lang="en-US" altLang="zh-CN" dirty="0">
              <a:latin typeface="宋体" pitchFamily="2" charset="-122"/>
            </a:endParaRPr>
          </a:p>
          <a:p>
            <a:pPr marL="457200" lvl="1" indent="0" eaLnBrk="1" hangingPunct="1">
              <a:lnSpc>
                <a:spcPct val="90000"/>
              </a:lnSpc>
              <a:spcBef>
                <a:spcPct val="5000"/>
              </a:spcBef>
              <a:buNone/>
            </a:pPr>
            <a:r>
              <a:rPr lang="zh-CN" altLang="en-US" dirty="0">
                <a:solidFill>
                  <a:srgbClr val="800000"/>
                </a:solidFill>
                <a:latin typeface="黑体" pitchFamily="2" charset="-122"/>
                <a:ea typeface="黑体" pitchFamily="2" charset="-122"/>
              </a:rPr>
              <a:t>    </a:t>
            </a:r>
            <a:r>
              <a:rPr lang="zh-CN" altLang="en-US" dirty="0">
                <a:solidFill>
                  <a:srgbClr val="FF0000"/>
                </a:solidFill>
                <a:latin typeface="黑体" pitchFamily="2" charset="-122"/>
                <a:ea typeface="黑体" pitchFamily="2" charset="-122"/>
              </a:rPr>
              <a:t>索引分配方法</a:t>
            </a:r>
            <a:r>
              <a:rPr lang="zh-CN" altLang="en-US" dirty="0">
                <a:solidFill>
                  <a:srgbClr val="0000FF"/>
                </a:solidFill>
                <a:latin typeface="黑体" pitchFamily="2" charset="-122"/>
                <a:ea typeface="黑体" pitchFamily="2" charset="-122"/>
              </a:rPr>
              <a:t>为每个文件分配一个索引块（表），把分配给该文件的盘块号都记录在索引块中</a:t>
            </a:r>
            <a:r>
              <a:rPr lang="zh-CN" altLang="en-US" dirty="0">
                <a:latin typeface="黑体" pitchFamily="2" charset="-122"/>
                <a:ea typeface="黑体" pitchFamily="2" charset="-122"/>
              </a:rPr>
              <a:t>。</a:t>
            </a:r>
          </a:p>
          <a:p>
            <a:pPr eaLnBrk="1" hangingPunct="1">
              <a:lnSpc>
                <a:spcPct val="90000"/>
              </a:lnSpc>
              <a:spcBef>
                <a:spcPct val="5000"/>
              </a:spcBef>
              <a:buFont typeface="Wingdings" pitchFamily="2" charset="2"/>
              <a:buNone/>
            </a:pPr>
            <a:r>
              <a:rPr lang="zh-CN" altLang="en-US" sz="2800" dirty="0">
                <a:latin typeface="黑体" pitchFamily="2" charset="-122"/>
                <a:ea typeface="黑体" pitchFamily="2" charset="-122"/>
              </a:rPr>
              <a:t>   </a:t>
            </a:r>
            <a:r>
              <a:rPr lang="zh-CN" altLang="en-US" sz="2800" dirty="0">
                <a:solidFill>
                  <a:schemeClr val="tx2"/>
                </a:solidFill>
                <a:latin typeface="黑体" pitchFamily="2" charset="-122"/>
                <a:ea typeface="黑体" pitchFamily="2" charset="-122"/>
              </a:rPr>
              <a:t>在建立文件时，其目录项中包含指向索引块的指针。</a:t>
            </a:r>
          </a:p>
        </p:txBody>
      </p:sp>
      <p:sp>
        <p:nvSpPr>
          <p:cNvPr id="8" name="灯片编号占位符 5"/>
          <p:cNvSpPr>
            <a:spLocks noGrp="1"/>
          </p:cNvSpPr>
          <p:nvPr>
            <p:ph type="sldNum" sz="quarter" idx="12"/>
          </p:nvPr>
        </p:nvSpPr>
        <p:spPr/>
        <p:txBody>
          <a:bodyPr/>
          <a:lstStyle/>
          <a:p>
            <a:pPr>
              <a:defRPr/>
            </a:pPr>
            <a:fld id="{44B5F421-2907-490A-BEB3-D0F9517C2B6A}" type="slidenum">
              <a:rPr lang="en-US" altLang="zh-CN">
                <a:solidFill>
                  <a:srgbClr val="2F2F2F">
                    <a:lumMod val="75000"/>
                    <a:lumOff val="25000"/>
                  </a:srgbClr>
                </a:solidFill>
              </a:rPr>
              <a:pPr>
                <a:defRPr/>
              </a:pPr>
              <a:t>21</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445862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Rectangle 2"/>
          <p:cNvSpPr>
            <a:spLocks noGrp="1" noChangeArrowheads="1"/>
          </p:cNvSpPr>
          <p:nvPr>
            <p:ph type="title"/>
          </p:nvPr>
        </p:nvSpPr>
        <p:spPr/>
        <p:txBody>
          <a:bodyPr>
            <a:normAutofit/>
          </a:bodyPr>
          <a:lstStyle/>
          <a:p>
            <a:pPr eaLnBrk="1" hangingPunct="1"/>
            <a:r>
              <a:rPr lang="zh-CN" altLang="en-US" sz="3600" dirty="0">
                <a:latin typeface="Times New Roman" pitchFamily="18" charset="0"/>
              </a:rPr>
              <a:t>单级索引的目录结构</a:t>
            </a:r>
          </a:p>
        </p:txBody>
      </p:sp>
      <p:sp>
        <p:nvSpPr>
          <p:cNvPr id="10" name="灯片编号占位符 5"/>
          <p:cNvSpPr>
            <a:spLocks noGrp="1"/>
          </p:cNvSpPr>
          <p:nvPr>
            <p:ph type="sldNum" sz="quarter" idx="12"/>
          </p:nvPr>
        </p:nvSpPr>
        <p:spPr/>
        <p:txBody>
          <a:bodyPr/>
          <a:lstStyle/>
          <a:p>
            <a:pPr>
              <a:defRPr/>
            </a:pPr>
            <a:fld id="{6D31960F-F6B2-4FF8-B875-BCBA4AF0A4C9}" type="slidenum">
              <a:rPr lang="en-US" altLang="zh-CN">
                <a:solidFill>
                  <a:srgbClr val="2F2F2F">
                    <a:lumMod val="75000"/>
                    <a:lumOff val="25000"/>
                  </a:srgbClr>
                </a:solidFill>
              </a:rPr>
              <a:pPr>
                <a:defRPr/>
              </a:pPr>
              <a:t>22</a:t>
            </a:fld>
            <a:endParaRPr lang="en-US" altLang="zh-CN">
              <a:solidFill>
                <a:srgbClr val="2F2F2F">
                  <a:lumMod val="75000"/>
                  <a:lumOff val="25000"/>
                </a:srgbClr>
              </a:solidFill>
            </a:endParaRPr>
          </a:p>
        </p:txBody>
      </p:sp>
      <p:sp>
        <p:nvSpPr>
          <p:cNvPr id="365572" name="Rectangle 3"/>
          <p:cNvSpPr>
            <a:spLocks noChangeArrowheads="1"/>
          </p:cNvSpPr>
          <p:nvPr/>
        </p:nvSpPr>
        <p:spPr bwMode="auto">
          <a:xfrm>
            <a:off x="904859" y="3284653"/>
            <a:ext cx="2819400" cy="914400"/>
          </a:xfrm>
          <a:prstGeom prst="rect">
            <a:avLst/>
          </a:prstGeom>
          <a:solidFill>
            <a:schemeClr val="accent6">
              <a:lumMod val="60000"/>
              <a:lumOff val="40000"/>
            </a:schemeClr>
          </a:solidFill>
          <a:ln w="9525">
            <a:solidFill>
              <a:schemeClr val="tx1"/>
            </a:solidFill>
            <a:miter lim="800000"/>
            <a:headEnd/>
            <a:tailEnd/>
          </a:ln>
          <a:effectLst/>
        </p:spPr>
        <p:txBody>
          <a:bodyPr wrap="none" anchor="ctr"/>
          <a:lstStyle/>
          <a:p>
            <a:pPr algn="ctr" fontAlgn="base">
              <a:spcBef>
                <a:spcPct val="0"/>
              </a:spcBef>
              <a:spcAft>
                <a:spcPct val="0"/>
              </a:spcAft>
            </a:pPr>
            <a:r>
              <a:rPr kumimoji="1" lang="zh-CN" altLang="en-US" sz="2400" dirty="0">
                <a:solidFill>
                  <a:srgbClr val="000000"/>
                </a:solidFill>
              </a:rPr>
              <a:t>文件名     块号</a:t>
            </a:r>
          </a:p>
          <a:p>
            <a:pPr algn="ctr" fontAlgn="base">
              <a:spcBef>
                <a:spcPct val="0"/>
              </a:spcBef>
              <a:spcAft>
                <a:spcPct val="0"/>
              </a:spcAft>
            </a:pPr>
            <a:r>
              <a:rPr kumimoji="1" lang="en-US" altLang="zh-CN" sz="2400" dirty="0">
                <a:solidFill>
                  <a:srgbClr val="000000"/>
                </a:solidFill>
              </a:rPr>
              <a:t>jeep        19</a:t>
            </a:r>
          </a:p>
        </p:txBody>
      </p:sp>
      <p:sp>
        <p:nvSpPr>
          <p:cNvPr id="365573" name="Line 4"/>
          <p:cNvSpPr>
            <a:spLocks noChangeShapeType="1"/>
          </p:cNvSpPr>
          <p:nvPr/>
        </p:nvSpPr>
        <p:spPr bwMode="auto">
          <a:xfrm>
            <a:off x="2328670" y="3280420"/>
            <a:ext cx="0" cy="914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365574" name="Line 5"/>
          <p:cNvSpPr>
            <a:spLocks noChangeShapeType="1"/>
          </p:cNvSpPr>
          <p:nvPr/>
        </p:nvSpPr>
        <p:spPr bwMode="auto">
          <a:xfrm>
            <a:off x="914400" y="3753142"/>
            <a:ext cx="2819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
        <p:nvSpPr>
          <p:cNvPr id="365575" name="Rectangle 6"/>
          <p:cNvSpPr>
            <a:spLocks noChangeArrowheads="1"/>
          </p:cNvSpPr>
          <p:nvPr/>
        </p:nvSpPr>
        <p:spPr bwMode="auto">
          <a:xfrm>
            <a:off x="5042189" y="2708920"/>
            <a:ext cx="1371600" cy="2057400"/>
          </a:xfrm>
          <a:prstGeom prst="rect">
            <a:avLst/>
          </a:prstGeom>
          <a:solidFill>
            <a:schemeClr val="accent6">
              <a:lumMod val="60000"/>
              <a:lumOff val="40000"/>
            </a:schemeClr>
          </a:solidFill>
          <a:ln w="9525">
            <a:solidFill>
              <a:schemeClr val="tx1"/>
            </a:solidFill>
            <a:miter lim="800000"/>
            <a:headEnd/>
            <a:tailEnd/>
          </a:ln>
          <a:effectLst/>
        </p:spPr>
        <p:txBody>
          <a:bodyPr wrap="none"/>
          <a:lstStyle/>
          <a:p>
            <a:pPr algn="ctr" fontAlgn="base">
              <a:lnSpc>
                <a:spcPct val="90000"/>
              </a:lnSpc>
              <a:spcBef>
                <a:spcPct val="0"/>
              </a:spcBef>
              <a:spcAft>
                <a:spcPct val="0"/>
              </a:spcAft>
            </a:pPr>
            <a:r>
              <a:rPr kumimoji="1" lang="en-US" altLang="zh-CN" sz="2000" dirty="0">
                <a:solidFill>
                  <a:srgbClr val="000000"/>
                </a:solidFill>
              </a:rPr>
              <a:t>9</a:t>
            </a:r>
          </a:p>
          <a:p>
            <a:pPr algn="ctr" fontAlgn="base">
              <a:lnSpc>
                <a:spcPct val="90000"/>
              </a:lnSpc>
              <a:spcBef>
                <a:spcPct val="0"/>
              </a:spcBef>
              <a:spcAft>
                <a:spcPct val="0"/>
              </a:spcAft>
            </a:pPr>
            <a:r>
              <a:rPr kumimoji="1" lang="en-US" altLang="zh-CN" sz="2000" dirty="0">
                <a:solidFill>
                  <a:srgbClr val="000000"/>
                </a:solidFill>
              </a:rPr>
              <a:t>16</a:t>
            </a:r>
          </a:p>
          <a:p>
            <a:pPr algn="ctr" fontAlgn="base">
              <a:lnSpc>
                <a:spcPct val="90000"/>
              </a:lnSpc>
              <a:spcBef>
                <a:spcPct val="0"/>
              </a:spcBef>
              <a:spcAft>
                <a:spcPct val="0"/>
              </a:spcAft>
            </a:pPr>
            <a:r>
              <a:rPr kumimoji="1" lang="en-US" altLang="zh-CN" sz="2000" dirty="0">
                <a:solidFill>
                  <a:srgbClr val="000000"/>
                </a:solidFill>
              </a:rPr>
              <a:t>1</a:t>
            </a:r>
          </a:p>
          <a:p>
            <a:pPr algn="ctr" fontAlgn="base">
              <a:lnSpc>
                <a:spcPct val="90000"/>
              </a:lnSpc>
              <a:spcBef>
                <a:spcPct val="0"/>
              </a:spcBef>
              <a:spcAft>
                <a:spcPct val="0"/>
              </a:spcAft>
            </a:pPr>
            <a:r>
              <a:rPr kumimoji="1" lang="en-US" altLang="zh-CN" sz="2000" dirty="0">
                <a:solidFill>
                  <a:srgbClr val="000000"/>
                </a:solidFill>
              </a:rPr>
              <a:t>10</a:t>
            </a:r>
          </a:p>
          <a:p>
            <a:pPr algn="ctr" fontAlgn="base">
              <a:lnSpc>
                <a:spcPct val="90000"/>
              </a:lnSpc>
              <a:spcBef>
                <a:spcPct val="0"/>
              </a:spcBef>
              <a:spcAft>
                <a:spcPct val="0"/>
              </a:spcAft>
            </a:pPr>
            <a:r>
              <a:rPr kumimoji="1" lang="en-US" altLang="zh-CN" sz="2000" dirty="0">
                <a:solidFill>
                  <a:srgbClr val="000000"/>
                </a:solidFill>
              </a:rPr>
              <a:t>25</a:t>
            </a:r>
          </a:p>
          <a:p>
            <a:pPr algn="ctr" fontAlgn="base">
              <a:lnSpc>
                <a:spcPct val="90000"/>
              </a:lnSpc>
              <a:spcBef>
                <a:spcPct val="0"/>
              </a:spcBef>
              <a:spcAft>
                <a:spcPct val="0"/>
              </a:spcAft>
            </a:pPr>
            <a:r>
              <a:rPr kumimoji="1" lang="en-US" altLang="zh-CN" sz="2000" dirty="0">
                <a:solidFill>
                  <a:srgbClr val="000000"/>
                </a:solidFill>
              </a:rPr>
              <a:t>-1</a:t>
            </a:r>
          </a:p>
          <a:p>
            <a:pPr algn="ctr" fontAlgn="base">
              <a:lnSpc>
                <a:spcPct val="90000"/>
              </a:lnSpc>
              <a:spcBef>
                <a:spcPct val="0"/>
              </a:spcBef>
              <a:spcAft>
                <a:spcPct val="0"/>
              </a:spcAft>
            </a:pPr>
            <a:r>
              <a:rPr kumimoji="1" lang="en-US" altLang="zh-CN" sz="2000" dirty="0">
                <a:solidFill>
                  <a:srgbClr val="000000"/>
                </a:solidFill>
              </a:rPr>
              <a:t>-1</a:t>
            </a:r>
          </a:p>
        </p:txBody>
      </p:sp>
      <p:sp>
        <p:nvSpPr>
          <p:cNvPr id="365576" name="Text Box 7"/>
          <p:cNvSpPr txBox="1">
            <a:spLocks noChangeArrowheads="1"/>
          </p:cNvSpPr>
          <p:nvPr/>
        </p:nvSpPr>
        <p:spPr bwMode="auto">
          <a:xfrm>
            <a:off x="1871470" y="2667115"/>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dirty="0">
                <a:solidFill>
                  <a:srgbClr val="000000"/>
                </a:solidFill>
                <a:ea typeface="黑体" pitchFamily="2" charset="-122"/>
              </a:rPr>
              <a:t>目录</a:t>
            </a:r>
          </a:p>
        </p:txBody>
      </p:sp>
      <p:sp>
        <p:nvSpPr>
          <p:cNvPr id="365577" name="Text Box 8"/>
          <p:cNvSpPr txBox="1">
            <a:spLocks noChangeArrowheads="1"/>
          </p:cNvSpPr>
          <p:nvPr/>
        </p:nvSpPr>
        <p:spPr bwMode="auto">
          <a:xfrm>
            <a:off x="5232689" y="198884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000" dirty="0">
                <a:solidFill>
                  <a:srgbClr val="000000"/>
                </a:solidFill>
                <a:ea typeface="黑体" pitchFamily="2" charset="-122"/>
              </a:rPr>
              <a:t>索引表</a:t>
            </a:r>
          </a:p>
        </p:txBody>
      </p:sp>
      <p:sp>
        <p:nvSpPr>
          <p:cNvPr id="365578" name="Line 9"/>
          <p:cNvSpPr>
            <a:spLocks noChangeShapeType="1"/>
          </p:cNvSpPr>
          <p:nvPr/>
        </p:nvSpPr>
        <p:spPr bwMode="auto">
          <a:xfrm flipV="1">
            <a:off x="3724259" y="3023652"/>
            <a:ext cx="1295400" cy="838200"/>
          </a:xfrm>
          <a:prstGeom prst="line">
            <a:avLst/>
          </a:prstGeom>
          <a:noFill/>
          <a:ln w="19050">
            <a:solidFill>
              <a:schemeClr val="tx1"/>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1977039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2"/>
          <p:cNvSpPr>
            <a:spLocks noGrp="1" noChangeArrowheads="1"/>
          </p:cNvSpPr>
          <p:nvPr>
            <p:ph type="title"/>
          </p:nvPr>
        </p:nvSpPr>
        <p:spPr/>
        <p:txBody>
          <a:bodyPr/>
          <a:lstStyle/>
          <a:p>
            <a:pPr algn="l" eaLnBrk="1" hangingPunct="1"/>
            <a:r>
              <a:rPr lang="en-US" altLang="zh-CN" sz="3600" dirty="0">
                <a:latin typeface="+mj-ea"/>
              </a:rPr>
              <a:t>8.1.5  </a:t>
            </a:r>
            <a:r>
              <a:rPr lang="zh-CN" altLang="en-US" sz="3600" dirty="0">
                <a:latin typeface="+mj-ea"/>
              </a:rPr>
              <a:t>索引分配</a:t>
            </a:r>
            <a:r>
              <a:rPr lang="en-US" altLang="zh-CN" sz="3600" dirty="0">
                <a:latin typeface="+mj-ea"/>
              </a:rPr>
              <a:t>(</a:t>
            </a:r>
            <a:r>
              <a:rPr lang="zh-CN" altLang="en-US" sz="3600" dirty="0">
                <a:latin typeface="+mj-ea"/>
              </a:rPr>
              <a:t>索引文件</a:t>
            </a:r>
            <a:r>
              <a:rPr lang="en-US" altLang="zh-CN" sz="3600" dirty="0">
                <a:latin typeface="+mj-ea"/>
              </a:rPr>
              <a:t>)</a:t>
            </a:r>
            <a:r>
              <a:rPr lang="en-US" altLang="zh-CN" dirty="0"/>
              <a:t> </a:t>
            </a:r>
          </a:p>
        </p:txBody>
      </p:sp>
      <p:sp>
        <p:nvSpPr>
          <p:cNvPr id="8" name="灯片编号占位符 5"/>
          <p:cNvSpPr>
            <a:spLocks noGrp="1"/>
          </p:cNvSpPr>
          <p:nvPr>
            <p:ph type="sldNum" sz="quarter" idx="12"/>
          </p:nvPr>
        </p:nvSpPr>
        <p:spPr/>
        <p:txBody>
          <a:bodyPr/>
          <a:lstStyle/>
          <a:p>
            <a:pPr>
              <a:defRPr/>
            </a:pPr>
            <a:fld id="{44B5F421-2907-490A-BEB3-D0F9517C2B6A}" type="slidenum">
              <a:rPr lang="en-US" altLang="zh-CN">
                <a:solidFill>
                  <a:srgbClr val="2F2F2F">
                    <a:lumMod val="75000"/>
                    <a:lumOff val="25000"/>
                  </a:srgbClr>
                </a:solidFill>
              </a:rPr>
              <a:pPr>
                <a:defRPr/>
              </a:pPr>
              <a:t>23</a:t>
            </a:fld>
            <a:endParaRPr lang="en-US" altLang="zh-CN">
              <a:solidFill>
                <a:srgbClr val="2F2F2F">
                  <a:lumMod val="75000"/>
                  <a:lumOff val="25000"/>
                </a:srgbClr>
              </a:solidFill>
            </a:endParaRPr>
          </a:p>
        </p:txBody>
      </p:sp>
      <p:sp>
        <p:nvSpPr>
          <p:cNvPr id="364549" name="Text Box 4"/>
          <p:cNvSpPr txBox="1">
            <a:spLocks noChangeArrowheads="1"/>
          </p:cNvSpPr>
          <p:nvPr/>
        </p:nvSpPr>
        <p:spPr bwMode="auto">
          <a:xfrm>
            <a:off x="647700" y="1628800"/>
            <a:ext cx="32042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FF"/>
                </a:solidFill>
                <a:latin typeface="Times New Roman" pitchFamily="18" charset="0"/>
                <a:ea typeface="黑体" pitchFamily="2" charset="-122"/>
              </a:rPr>
              <a:t>索引分配的优点：</a:t>
            </a:r>
            <a:r>
              <a:rPr lang="zh-CN" altLang="en-US" sz="3200" b="1" dirty="0">
                <a:solidFill>
                  <a:srgbClr val="0000FF"/>
                </a:solidFill>
              </a:rPr>
              <a:t> </a:t>
            </a:r>
          </a:p>
        </p:txBody>
      </p:sp>
      <p:sp>
        <p:nvSpPr>
          <p:cNvPr id="364550" name="Text Box 5"/>
          <p:cNvSpPr txBox="1">
            <a:spLocks noChangeArrowheads="1"/>
          </p:cNvSpPr>
          <p:nvPr/>
        </p:nvSpPr>
        <p:spPr bwMode="auto">
          <a:xfrm>
            <a:off x="775420" y="2179638"/>
            <a:ext cx="801391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0"/>
              </a:spcBef>
              <a:spcAft>
                <a:spcPct val="0"/>
              </a:spcAft>
            </a:pPr>
            <a:r>
              <a:rPr lang="zh-CN" altLang="en-US" sz="2800" dirty="0">
                <a:solidFill>
                  <a:srgbClr val="000000"/>
                </a:solidFill>
                <a:latin typeface="黑体" pitchFamily="2" charset="-122"/>
                <a:ea typeface="黑体" pitchFamily="2" charset="-122"/>
              </a:rPr>
              <a:t>索引分配支持直接访问。</a:t>
            </a:r>
          </a:p>
          <a:p>
            <a:pPr algn="just" eaLnBrk="1" fontAlgn="base" hangingPunct="1">
              <a:spcBef>
                <a:spcPct val="0"/>
              </a:spcBef>
              <a:spcAft>
                <a:spcPct val="0"/>
              </a:spcAft>
            </a:pPr>
            <a:r>
              <a:rPr lang="zh-CN" altLang="en-US" sz="2800" dirty="0">
                <a:solidFill>
                  <a:srgbClr val="000000"/>
                </a:solidFill>
                <a:latin typeface="黑体" pitchFamily="2" charset="-122"/>
                <a:ea typeface="黑体" pitchFamily="2" charset="-122"/>
              </a:rPr>
              <a:t>索引分配不会产生外部碎片。</a:t>
            </a:r>
          </a:p>
          <a:p>
            <a:pPr eaLnBrk="1" fontAlgn="base" hangingPunct="1">
              <a:spcBef>
                <a:spcPct val="0"/>
              </a:spcBef>
              <a:spcAft>
                <a:spcPct val="0"/>
              </a:spcAft>
            </a:pPr>
            <a:r>
              <a:rPr lang="zh-CN" altLang="en-US" sz="2800" dirty="0">
                <a:solidFill>
                  <a:srgbClr val="000000"/>
                </a:solidFill>
                <a:latin typeface="黑体" pitchFamily="2" charset="-122"/>
                <a:ea typeface="黑体" pitchFamily="2" charset="-122"/>
              </a:rPr>
              <a:t>文件较大时，优于链接分配。 </a:t>
            </a:r>
          </a:p>
        </p:txBody>
      </p:sp>
      <p:sp>
        <p:nvSpPr>
          <p:cNvPr id="364551" name="Text Box 6"/>
          <p:cNvSpPr txBox="1">
            <a:spLocks noChangeArrowheads="1"/>
          </p:cNvSpPr>
          <p:nvPr/>
        </p:nvSpPr>
        <p:spPr bwMode="auto">
          <a:xfrm>
            <a:off x="775420" y="3804028"/>
            <a:ext cx="77570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3200" b="1" dirty="0">
                <a:solidFill>
                  <a:srgbClr val="0000FF"/>
                </a:solidFill>
                <a:latin typeface="Times New Roman" pitchFamily="18" charset="0"/>
                <a:ea typeface="黑体" pitchFamily="2" charset="-122"/>
              </a:rPr>
              <a:t>索引分配的缺点：</a:t>
            </a:r>
            <a:r>
              <a:rPr lang="zh-CN" altLang="en-US" sz="3200" b="1" dirty="0">
                <a:solidFill>
                  <a:srgbClr val="0000FF"/>
                </a:solidFill>
              </a:rPr>
              <a:t> </a:t>
            </a:r>
          </a:p>
        </p:txBody>
      </p:sp>
      <p:sp>
        <p:nvSpPr>
          <p:cNvPr id="364552" name="Text Box 7"/>
          <p:cNvSpPr txBox="1">
            <a:spLocks noChangeArrowheads="1"/>
          </p:cNvSpPr>
          <p:nvPr/>
        </p:nvSpPr>
        <p:spPr bwMode="auto">
          <a:xfrm>
            <a:off x="744538" y="4509120"/>
            <a:ext cx="778790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dirty="0">
                <a:solidFill>
                  <a:srgbClr val="000000"/>
                </a:solidFill>
                <a:latin typeface="黑体" pitchFamily="2" charset="-122"/>
                <a:ea typeface="黑体" pitchFamily="2" charset="-122"/>
              </a:rPr>
              <a:t>可能要花费较多的外存空间。</a:t>
            </a:r>
            <a:r>
              <a:rPr lang="en-US" altLang="zh-CN" sz="2800" dirty="0">
                <a:solidFill>
                  <a:srgbClr val="000000"/>
                </a:solidFill>
                <a:latin typeface="Times New Roman" pitchFamily="18" charset="0"/>
                <a:ea typeface="黑体" pitchFamily="2" charset="-122"/>
              </a:rPr>
              <a:t>——</a:t>
            </a:r>
            <a:r>
              <a:rPr lang="zh-CN" altLang="en-US" sz="2800" dirty="0">
                <a:solidFill>
                  <a:srgbClr val="000000"/>
                </a:solidFill>
                <a:latin typeface="黑体" pitchFamily="2" charset="-122"/>
                <a:ea typeface="黑体" pitchFamily="2" charset="-122"/>
              </a:rPr>
              <a:t>每个文件都要一个索引表，小文件仍需分配一个盘块。 </a:t>
            </a:r>
          </a:p>
        </p:txBody>
      </p:sp>
    </p:spTree>
    <p:extLst>
      <p:ext uri="{BB962C8B-B14F-4D97-AF65-F5344CB8AC3E}">
        <p14:creationId xmlns:p14="http://schemas.microsoft.com/office/powerpoint/2010/main" val="1463833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2"/>
          <p:cNvSpPr>
            <a:spLocks noGrp="1" noChangeArrowheads="1"/>
          </p:cNvSpPr>
          <p:nvPr>
            <p:ph type="title"/>
          </p:nvPr>
        </p:nvSpPr>
        <p:spPr/>
        <p:txBody>
          <a:bodyPr>
            <a:normAutofit/>
          </a:bodyPr>
          <a:lstStyle/>
          <a:p>
            <a:pPr eaLnBrk="1" hangingPunct="1"/>
            <a:r>
              <a:rPr lang="en-US" altLang="zh-CN" sz="3200" dirty="0">
                <a:latin typeface="+mj-ea"/>
              </a:rPr>
              <a:t>2</a:t>
            </a:r>
            <a:r>
              <a:rPr lang="zh-CN" altLang="en-US" sz="3200" dirty="0">
                <a:latin typeface="+mj-ea"/>
              </a:rPr>
              <a:t>．多级索引</a:t>
            </a:r>
          </a:p>
        </p:txBody>
      </p:sp>
      <p:sp>
        <p:nvSpPr>
          <p:cNvPr id="366596" name="Rectangle 3"/>
          <p:cNvSpPr>
            <a:spLocks noGrp="1" noChangeArrowheads="1"/>
          </p:cNvSpPr>
          <p:nvPr>
            <p:ph idx="1"/>
          </p:nvPr>
        </p:nvSpPr>
        <p:spPr>
          <a:xfrm>
            <a:off x="467544" y="1916832"/>
            <a:ext cx="8488363" cy="4483968"/>
          </a:xfrm>
        </p:spPr>
        <p:txBody>
          <a:bodyPr>
            <a:normAutofit/>
          </a:bodyPr>
          <a:lstStyle/>
          <a:p>
            <a:r>
              <a:rPr lang="zh-CN" altLang="en-US" sz="2800" dirty="0"/>
              <a:t>索引文件中由于一个索引块的大小是有限的，使得采用单级索引结构的文件的最大容量受到了局限。</a:t>
            </a:r>
            <a:endParaRPr lang="en-US" altLang="zh-CN" sz="2800" dirty="0"/>
          </a:p>
          <a:p>
            <a:pPr marL="0" indent="0">
              <a:buNone/>
            </a:pPr>
            <a:r>
              <a:rPr lang="en-US" altLang="zh-CN" sz="2800" dirty="0">
                <a:latin typeface="宋体" pitchFamily="2" charset="-122"/>
              </a:rPr>
              <a:t>【</a:t>
            </a:r>
            <a:r>
              <a:rPr lang="zh-CN" altLang="en-US" sz="2800" dirty="0">
                <a:latin typeface="宋体" pitchFamily="2" charset="-122"/>
              </a:rPr>
              <a:t>例</a:t>
            </a:r>
            <a:r>
              <a:rPr lang="en-US" altLang="zh-CN" sz="2800" dirty="0">
                <a:latin typeface="宋体" pitchFamily="2" charset="-122"/>
              </a:rPr>
              <a:t>】</a:t>
            </a:r>
            <a:r>
              <a:rPr lang="zh-CN" altLang="en-US" sz="2800" dirty="0">
                <a:latin typeface="宋体" pitchFamily="2" charset="-122"/>
              </a:rPr>
              <a:t>如果盘块大小为</a:t>
            </a:r>
            <a:r>
              <a:rPr lang="en-US" altLang="zh-CN" sz="2800" dirty="0"/>
              <a:t>1KB</a:t>
            </a:r>
            <a:r>
              <a:rPr lang="zh-CN" altLang="en-US" sz="2800" dirty="0">
                <a:latin typeface="宋体" pitchFamily="2" charset="-122"/>
              </a:rPr>
              <a:t>，每个盘块号占</a:t>
            </a:r>
            <a:r>
              <a:rPr lang="en-US" altLang="zh-CN" sz="2800" dirty="0"/>
              <a:t>4</a:t>
            </a:r>
            <a:r>
              <a:rPr lang="zh-CN" altLang="en-US" sz="2800" dirty="0">
                <a:latin typeface="宋体" pitchFamily="2" charset="-122"/>
              </a:rPr>
              <a:t>个字节，  则一个索引块可存放</a:t>
            </a:r>
            <a:r>
              <a:rPr lang="en-US" altLang="zh-CN" sz="2800" dirty="0"/>
              <a:t>256</a:t>
            </a:r>
            <a:r>
              <a:rPr lang="zh-CN" altLang="en-US" sz="2800" dirty="0">
                <a:latin typeface="宋体" pitchFamily="2" charset="-122"/>
              </a:rPr>
              <a:t>个盘块号。</a:t>
            </a:r>
            <a:endParaRPr lang="en-US" altLang="zh-CN" sz="2800" dirty="0">
              <a:latin typeface="宋体" pitchFamily="2" charset="-122"/>
            </a:endParaRPr>
          </a:p>
          <a:p>
            <a:pPr marL="400050" lvl="1" indent="0">
              <a:buNone/>
            </a:pPr>
            <a:r>
              <a:rPr lang="zh-CN" altLang="en-US" dirty="0">
                <a:latin typeface="宋体" pitchFamily="2" charset="-122"/>
              </a:rPr>
              <a:t>若采用一级索引，允许的最大文件长度为</a:t>
            </a:r>
            <a:r>
              <a:rPr lang="en-US" altLang="zh-CN" dirty="0">
                <a:latin typeface="宋体" pitchFamily="2" charset="-122"/>
              </a:rPr>
              <a:t>				</a:t>
            </a:r>
            <a:r>
              <a:rPr lang="en-US" altLang="zh-CN" dirty="0"/>
              <a:t>1KB</a:t>
            </a:r>
            <a:r>
              <a:rPr lang="en-US" altLang="zh-CN" dirty="0">
                <a:latin typeface="宋体" pitchFamily="2" charset="-122"/>
              </a:rPr>
              <a:t>×</a:t>
            </a:r>
            <a:r>
              <a:rPr lang="en-US" altLang="zh-CN" dirty="0"/>
              <a:t>256=</a:t>
            </a:r>
            <a:r>
              <a:rPr lang="en-US" altLang="zh-CN" dirty="0">
                <a:solidFill>
                  <a:srgbClr val="FF0000"/>
                </a:solidFill>
              </a:rPr>
              <a:t>256KB</a:t>
            </a:r>
            <a:r>
              <a:rPr lang="zh-CN" altLang="en-US" dirty="0">
                <a:latin typeface="宋体" pitchFamily="2" charset="-122"/>
              </a:rPr>
              <a:t>。</a:t>
            </a:r>
            <a:r>
              <a:rPr lang="zh-CN" altLang="en-US" dirty="0"/>
              <a:t> </a:t>
            </a:r>
          </a:p>
          <a:p>
            <a:pPr marL="0" indent="0">
              <a:buNone/>
            </a:pPr>
            <a:endParaRPr lang="en-US" altLang="zh-CN" sz="2800" dirty="0">
              <a:latin typeface="宋体" pitchFamily="2" charset="-122"/>
            </a:endParaRPr>
          </a:p>
          <a:p>
            <a:pPr eaLnBrk="1" hangingPunct="1">
              <a:buFont typeface="Wingdings" pitchFamily="2" charset="2"/>
              <a:buChar char="u"/>
            </a:pPr>
            <a:endParaRPr lang="zh-CN" altLang="en-US" sz="2800" dirty="0"/>
          </a:p>
        </p:txBody>
      </p:sp>
      <p:sp>
        <p:nvSpPr>
          <p:cNvPr id="4" name="灯片编号占位符 5"/>
          <p:cNvSpPr>
            <a:spLocks noGrp="1"/>
          </p:cNvSpPr>
          <p:nvPr>
            <p:ph type="sldNum" sz="quarter" idx="12"/>
          </p:nvPr>
        </p:nvSpPr>
        <p:spPr/>
        <p:txBody>
          <a:bodyPr/>
          <a:lstStyle/>
          <a:p>
            <a:pPr>
              <a:defRPr/>
            </a:pPr>
            <a:fld id="{FA9847C6-0CAB-4821-9641-5ABD5CD569FC}" type="slidenum">
              <a:rPr lang="en-US" altLang="zh-CN">
                <a:solidFill>
                  <a:srgbClr val="2F2F2F">
                    <a:lumMod val="75000"/>
                    <a:lumOff val="25000"/>
                  </a:srgbClr>
                </a:solidFill>
              </a:rPr>
              <a:pPr>
                <a:defRPr/>
              </a:pPr>
              <a:t>24</a:t>
            </a:fld>
            <a:endParaRPr lang="en-US" altLang="zh-CN">
              <a:solidFill>
                <a:srgbClr val="2F2F2F">
                  <a:lumMod val="75000"/>
                  <a:lumOff val="25000"/>
                </a:srgbClr>
              </a:solidFill>
            </a:endParaRPr>
          </a:p>
        </p:txBody>
      </p:sp>
      <p:sp>
        <p:nvSpPr>
          <p:cNvPr id="2" name="文本框 1"/>
          <p:cNvSpPr txBox="1"/>
          <p:nvPr/>
        </p:nvSpPr>
        <p:spPr>
          <a:xfrm>
            <a:off x="1331640" y="5517232"/>
            <a:ext cx="6840760" cy="584775"/>
          </a:xfrm>
          <a:prstGeom prst="rect">
            <a:avLst/>
          </a:prstGeom>
          <a:solidFill>
            <a:schemeClr val="accent5"/>
          </a:solidFill>
          <a:ln>
            <a:solidFill>
              <a:schemeClr val="bg2">
                <a:lumMod val="25000"/>
              </a:schemeClr>
            </a:solidFill>
          </a:ln>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rPr>
              <a:t>解决办法：允许索引表占用多个盘块</a:t>
            </a:r>
          </a:p>
        </p:txBody>
      </p:sp>
    </p:spTree>
    <p:extLst>
      <p:ext uri="{BB962C8B-B14F-4D97-AF65-F5344CB8AC3E}">
        <p14:creationId xmlns:p14="http://schemas.microsoft.com/office/powerpoint/2010/main" val="174297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66596">
                                            <p:txEl>
                                              <p:pRg st="1" end="1"/>
                                            </p:txEl>
                                          </p:spTgt>
                                        </p:tgtEl>
                                        <p:attrNameLst>
                                          <p:attrName>style.visibility</p:attrName>
                                        </p:attrNameLst>
                                      </p:cBhvr>
                                      <p:to>
                                        <p:strVal val="visible"/>
                                      </p:to>
                                    </p:set>
                                    <p:animEffect transition="in" filter="randombar(horizontal)">
                                      <p:cBhvr>
                                        <p:cTn id="7" dur="500"/>
                                        <p:tgtEl>
                                          <p:spTgt spid="366596">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66596">
                                            <p:txEl>
                                              <p:pRg st="2" end="2"/>
                                            </p:txEl>
                                          </p:spTgt>
                                        </p:tgtEl>
                                        <p:attrNameLst>
                                          <p:attrName>style.visibility</p:attrName>
                                        </p:attrNameLst>
                                      </p:cBhvr>
                                      <p:to>
                                        <p:strVal val="visible"/>
                                      </p:to>
                                    </p:set>
                                    <p:animEffect transition="in" filter="randombar(horizontal)">
                                      <p:cBhvr>
                                        <p:cTn id="10" dur="500"/>
                                        <p:tgtEl>
                                          <p:spTgt spid="36659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2"/>
          <p:cNvSpPr>
            <a:spLocks noGrp="1" noChangeArrowheads="1"/>
          </p:cNvSpPr>
          <p:nvPr>
            <p:ph type="title"/>
          </p:nvPr>
        </p:nvSpPr>
        <p:spPr/>
        <p:txBody>
          <a:bodyPr>
            <a:normAutofit/>
          </a:bodyPr>
          <a:lstStyle/>
          <a:p>
            <a:pPr eaLnBrk="1" hangingPunct="1"/>
            <a:r>
              <a:rPr lang="en-US" altLang="zh-CN" sz="3200" dirty="0">
                <a:latin typeface="+mj-ea"/>
              </a:rPr>
              <a:t>2</a:t>
            </a:r>
            <a:r>
              <a:rPr lang="zh-CN" altLang="en-US" sz="3200" dirty="0">
                <a:latin typeface="+mj-ea"/>
              </a:rPr>
              <a:t>．多级索引</a:t>
            </a:r>
          </a:p>
        </p:txBody>
      </p:sp>
      <p:sp>
        <p:nvSpPr>
          <p:cNvPr id="366596" name="Rectangle 3"/>
          <p:cNvSpPr>
            <a:spLocks noGrp="1" noChangeArrowheads="1"/>
          </p:cNvSpPr>
          <p:nvPr>
            <p:ph idx="1"/>
          </p:nvPr>
        </p:nvSpPr>
        <p:spPr>
          <a:xfrm>
            <a:off x="467544" y="1916832"/>
            <a:ext cx="8488363" cy="3768725"/>
          </a:xfrm>
        </p:spPr>
        <p:txBody>
          <a:bodyPr>
            <a:normAutofit/>
          </a:bodyPr>
          <a:lstStyle/>
          <a:p>
            <a:pPr eaLnBrk="1" hangingPunct="1">
              <a:buFont typeface="Wingdings" pitchFamily="2" charset="2"/>
              <a:buChar char="u"/>
            </a:pPr>
            <a:r>
              <a:rPr lang="zh-CN" altLang="en-US" sz="2800" dirty="0">
                <a:latin typeface="宋体" pitchFamily="2" charset="-122"/>
              </a:rPr>
              <a:t>当</a:t>
            </a:r>
            <a:r>
              <a:rPr lang="en-US" altLang="zh-CN" sz="2800" dirty="0"/>
              <a:t>OS</a:t>
            </a:r>
            <a:r>
              <a:rPr lang="zh-CN" altLang="en-US" sz="2800" dirty="0">
                <a:latin typeface="宋体" pitchFamily="2" charset="-122"/>
              </a:rPr>
              <a:t>为一个大文件分配磁盘空间时，若盘块号装满一个索引块时，</a:t>
            </a:r>
            <a:r>
              <a:rPr lang="en-US" altLang="zh-CN" sz="2800" dirty="0"/>
              <a:t>OS</a:t>
            </a:r>
            <a:r>
              <a:rPr lang="zh-CN" altLang="en-US" sz="2800" dirty="0">
                <a:latin typeface="宋体" pitchFamily="2" charset="-122"/>
              </a:rPr>
              <a:t>便为该文件分配另一个盘块，依次类推，再通过链指针将各索引块链接起来。这种方法是低效的。</a:t>
            </a:r>
            <a:r>
              <a:rPr lang="zh-CN" altLang="en-US" sz="2800" dirty="0"/>
              <a:t> </a:t>
            </a:r>
          </a:p>
          <a:p>
            <a:pPr eaLnBrk="1" hangingPunct="1">
              <a:buFont typeface="Wingdings" pitchFamily="2" charset="2"/>
              <a:buChar char="u"/>
            </a:pPr>
            <a:r>
              <a:rPr lang="zh-CN" altLang="en-US" sz="2800" dirty="0">
                <a:latin typeface="宋体" pitchFamily="2" charset="-122"/>
              </a:rPr>
              <a:t>解决的办法是采用多级索引。下图是两级索引。</a:t>
            </a:r>
            <a:endParaRPr lang="en-US" altLang="zh-CN" sz="2800" dirty="0">
              <a:latin typeface="宋体" pitchFamily="2" charset="-122"/>
            </a:endParaRPr>
          </a:p>
          <a:p>
            <a:pPr eaLnBrk="1" hangingPunct="1">
              <a:buFont typeface="Wingdings" pitchFamily="2" charset="2"/>
              <a:buChar char="u"/>
            </a:pPr>
            <a:r>
              <a:rPr lang="zh-CN" altLang="en-US" sz="2800" dirty="0">
                <a:latin typeface="宋体" pitchFamily="2" charset="-122"/>
              </a:rPr>
              <a:t>多级索引的</a:t>
            </a:r>
            <a:r>
              <a:rPr lang="zh-CN" altLang="en-US" sz="2800" dirty="0">
                <a:solidFill>
                  <a:srgbClr val="FF0000"/>
                </a:solidFill>
                <a:latin typeface="宋体" pitchFamily="2" charset="-122"/>
              </a:rPr>
              <a:t>优点</a:t>
            </a:r>
            <a:r>
              <a:rPr lang="zh-CN" altLang="en-US" sz="2800" dirty="0">
                <a:latin typeface="宋体" pitchFamily="2" charset="-122"/>
              </a:rPr>
              <a:t>：加快对大型文件的查找速度。</a:t>
            </a:r>
            <a:endParaRPr lang="en-US" altLang="zh-CN" sz="2800" dirty="0">
              <a:latin typeface="宋体" pitchFamily="2" charset="-122"/>
            </a:endParaRPr>
          </a:p>
          <a:p>
            <a:pPr marL="0" indent="0" eaLnBrk="1" hangingPunct="1">
              <a:buNone/>
            </a:pPr>
            <a:r>
              <a:rPr lang="en-US" altLang="zh-CN" sz="2800" dirty="0">
                <a:latin typeface="宋体" pitchFamily="2" charset="-122"/>
              </a:rPr>
              <a:t>            </a:t>
            </a:r>
            <a:r>
              <a:rPr lang="zh-CN" altLang="en-US" sz="2800" dirty="0">
                <a:solidFill>
                  <a:srgbClr val="FF0000"/>
                </a:solidFill>
                <a:latin typeface="宋体" pitchFamily="2" charset="-122"/>
              </a:rPr>
              <a:t>缺点</a:t>
            </a:r>
            <a:r>
              <a:rPr lang="zh-CN" altLang="en-US" sz="2800" dirty="0">
                <a:latin typeface="宋体" pitchFamily="2" charset="-122"/>
              </a:rPr>
              <a:t>：启动磁盘的次数会增加。</a:t>
            </a:r>
            <a:r>
              <a:rPr lang="zh-CN" altLang="en-US" sz="2800" dirty="0"/>
              <a:t> </a:t>
            </a:r>
          </a:p>
        </p:txBody>
      </p:sp>
      <p:sp>
        <p:nvSpPr>
          <p:cNvPr id="4" name="灯片编号占位符 5"/>
          <p:cNvSpPr>
            <a:spLocks noGrp="1"/>
          </p:cNvSpPr>
          <p:nvPr>
            <p:ph type="sldNum" sz="quarter" idx="12"/>
          </p:nvPr>
        </p:nvSpPr>
        <p:spPr/>
        <p:txBody>
          <a:bodyPr/>
          <a:lstStyle/>
          <a:p>
            <a:pPr>
              <a:defRPr/>
            </a:pPr>
            <a:fld id="{FA9847C6-0CAB-4821-9641-5ABD5CD569FC}" type="slidenum">
              <a:rPr lang="en-US" altLang="zh-CN">
                <a:solidFill>
                  <a:srgbClr val="2F2F2F">
                    <a:lumMod val="75000"/>
                    <a:lumOff val="25000"/>
                  </a:srgbClr>
                </a:solidFill>
              </a:rPr>
              <a:pPr>
                <a:defRPr/>
              </a:pPr>
              <a:t>25</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337934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2"/>
          <p:cNvSpPr>
            <a:spLocks noGrp="1" noChangeArrowheads="1"/>
          </p:cNvSpPr>
          <p:nvPr>
            <p:ph type="title"/>
          </p:nvPr>
        </p:nvSpPr>
        <p:spPr/>
        <p:txBody>
          <a:bodyPr>
            <a:normAutofit/>
          </a:bodyPr>
          <a:lstStyle/>
          <a:p>
            <a:pPr eaLnBrk="1" hangingPunct="1"/>
            <a:r>
              <a:rPr lang="en-US" altLang="zh-CN" sz="3200" dirty="0">
                <a:latin typeface="+mj-ea"/>
              </a:rPr>
              <a:t>2</a:t>
            </a:r>
            <a:r>
              <a:rPr lang="zh-CN" altLang="en-US" sz="3200" dirty="0">
                <a:latin typeface="+mj-ea"/>
              </a:rPr>
              <a:t>．多级索引</a:t>
            </a:r>
          </a:p>
        </p:txBody>
      </p:sp>
      <p:sp>
        <p:nvSpPr>
          <p:cNvPr id="366596" name="Rectangle 3"/>
          <p:cNvSpPr>
            <a:spLocks noGrp="1" noChangeArrowheads="1"/>
          </p:cNvSpPr>
          <p:nvPr>
            <p:ph idx="1"/>
          </p:nvPr>
        </p:nvSpPr>
        <p:spPr>
          <a:xfrm>
            <a:off x="467544" y="1916832"/>
            <a:ext cx="8488363" cy="4483968"/>
          </a:xfrm>
        </p:spPr>
        <p:txBody>
          <a:bodyPr>
            <a:normAutofit/>
          </a:bodyPr>
          <a:lstStyle/>
          <a:p>
            <a:pPr marL="0" indent="0">
              <a:buNone/>
            </a:pPr>
            <a:r>
              <a:rPr lang="en-US" altLang="zh-CN" sz="2800" dirty="0">
                <a:latin typeface="宋体" pitchFamily="2" charset="-122"/>
              </a:rPr>
              <a:t>【</a:t>
            </a:r>
            <a:r>
              <a:rPr lang="zh-CN" altLang="en-US" sz="2800" dirty="0">
                <a:latin typeface="宋体" pitchFamily="2" charset="-122"/>
              </a:rPr>
              <a:t>例</a:t>
            </a:r>
            <a:r>
              <a:rPr lang="en-US" altLang="zh-CN" sz="2800" dirty="0">
                <a:latin typeface="宋体" pitchFamily="2" charset="-122"/>
              </a:rPr>
              <a:t>】</a:t>
            </a:r>
            <a:r>
              <a:rPr lang="zh-CN" altLang="en-US" sz="2800" dirty="0">
                <a:latin typeface="宋体" pitchFamily="2" charset="-122"/>
              </a:rPr>
              <a:t>如果盘块大小为</a:t>
            </a:r>
            <a:r>
              <a:rPr lang="en-US" altLang="zh-CN" sz="2800" dirty="0"/>
              <a:t>1KB</a:t>
            </a:r>
            <a:r>
              <a:rPr lang="zh-CN" altLang="en-US" sz="2800" dirty="0">
                <a:latin typeface="宋体" pitchFamily="2" charset="-122"/>
              </a:rPr>
              <a:t>，每个盘块号占</a:t>
            </a:r>
            <a:r>
              <a:rPr lang="en-US" altLang="zh-CN" sz="2800" dirty="0"/>
              <a:t>4</a:t>
            </a:r>
            <a:r>
              <a:rPr lang="zh-CN" altLang="en-US" sz="2800" dirty="0">
                <a:latin typeface="宋体" pitchFamily="2" charset="-122"/>
              </a:rPr>
              <a:t>个字节，则一个索引块可存放</a:t>
            </a:r>
            <a:r>
              <a:rPr lang="en-US" altLang="zh-CN" sz="2800" dirty="0"/>
              <a:t>256</a:t>
            </a:r>
            <a:r>
              <a:rPr lang="zh-CN" altLang="en-US" sz="2800" dirty="0">
                <a:latin typeface="宋体" pitchFamily="2" charset="-122"/>
              </a:rPr>
              <a:t>个盘块号。</a:t>
            </a:r>
            <a:endParaRPr lang="en-US" altLang="zh-CN" sz="2800" dirty="0">
              <a:latin typeface="宋体" pitchFamily="2" charset="-122"/>
            </a:endParaRPr>
          </a:p>
          <a:p>
            <a:pPr marL="400050" lvl="1" indent="0">
              <a:buNone/>
            </a:pPr>
            <a:r>
              <a:rPr lang="zh-CN" altLang="en-US" dirty="0">
                <a:latin typeface="宋体" pitchFamily="2" charset="-122"/>
              </a:rPr>
              <a:t>若采用一级索引，允许的最大文件长度为</a:t>
            </a:r>
            <a:r>
              <a:rPr lang="en-US" altLang="zh-CN" dirty="0">
                <a:latin typeface="宋体" pitchFamily="2" charset="-122"/>
              </a:rPr>
              <a:t>			</a:t>
            </a:r>
            <a:r>
              <a:rPr lang="en-US" altLang="zh-CN" dirty="0"/>
              <a:t>1KB</a:t>
            </a:r>
            <a:r>
              <a:rPr lang="en-US" altLang="zh-CN" dirty="0">
                <a:latin typeface="宋体" pitchFamily="2" charset="-122"/>
              </a:rPr>
              <a:t>×</a:t>
            </a:r>
            <a:r>
              <a:rPr lang="en-US" altLang="zh-CN" dirty="0"/>
              <a:t>256=</a:t>
            </a:r>
            <a:r>
              <a:rPr lang="en-US" altLang="zh-CN" dirty="0">
                <a:solidFill>
                  <a:srgbClr val="FF0000"/>
                </a:solidFill>
              </a:rPr>
              <a:t>256KB</a:t>
            </a:r>
            <a:r>
              <a:rPr lang="zh-CN" altLang="en-US" dirty="0">
                <a:latin typeface="宋体" pitchFamily="2" charset="-122"/>
              </a:rPr>
              <a:t>。</a:t>
            </a:r>
            <a:r>
              <a:rPr lang="zh-CN" altLang="en-US" dirty="0"/>
              <a:t> </a:t>
            </a:r>
            <a:endParaRPr lang="en-US" altLang="zh-CN" dirty="0"/>
          </a:p>
          <a:p>
            <a:pPr>
              <a:buNone/>
            </a:pPr>
            <a:r>
              <a:rPr lang="zh-CN" altLang="en-US" sz="2800" dirty="0">
                <a:latin typeface="宋体" pitchFamily="2" charset="-122"/>
              </a:rPr>
              <a:t>  两级索引时，文件的最大盘块数为</a:t>
            </a:r>
            <a:r>
              <a:rPr lang="en-US" altLang="zh-CN" sz="2800" dirty="0">
                <a:latin typeface="宋体" pitchFamily="2" charset="-122"/>
              </a:rPr>
              <a:t>				</a:t>
            </a:r>
            <a:r>
              <a:rPr lang="en-US" altLang="zh-CN" sz="2800" dirty="0"/>
              <a:t>N=256</a:t>
            </a:r>
            <a:r>
              <a:rPr lang="en-US" altLang="zh-CN" sz="2800" dirty="0">
                <a:latin typeface="宋体" pitchFamily="2" charset="-122"/>
              </a:rPr>
              <a:t>×</a:t>
            </a:r>
            <a:r>
              <a:rPr lang="en-US" altLang="zh-CN" sz="2800" dirty="0"/>
              <a:t>256=64K</a:t>
            </a:r>
            <a:r>
              <a:rPr lang="zh-CN" altLang="en-US" sz="2800" dirty="0">
                <a:latin typeface="宋体" pitchFamily="2" charset="-122"/>
              </a:rPr>
              <a:t>个盘块号。</a:t>
            </a:r>
            <a:endParaRPr lang="en-US" altLang="zh-CN" sz="2800" dirty="0">
              <a:latin typeface="宋体" pitchFamily="2" charset="-122"/>
            </a:endParaRPr>
          </a:p>
          <a:p>
            <a:pPr>
              <a:buNone/>
            </a:pPr>
            <a:r>
              <a:rPr lang="en-US" altLang="zh-CN" sz="2800" dirty="0">
                <a:latin typeface="宋体" pitchFamily="2" charset="-122"/>
              </a:rPr>
              <a:t>	</a:t>
            </a:r>
            <a:r>
              <a:rPr lang="zh-CN" altLang="en-US" sz="2800" dirty="0">
                <a:latin typeface="宋体" pitchFamily="2" charset="-122"/>
              </a:rPr>
              <a:t>即允许的文件最大长度为</a:t>
            </a:r>
            <a:endParaRPr lang="en-US" altLang="zh-CN" sz="2800" dirty="0">
              <a:latin typeface="宋体" pitchFamily="2" charset="-122"/>
            </a:endParaRPr>
          </a:p>
          <a:p>
            <a:pPr>
              <a:buNone/>
            </a:pPr>
            <a:r>
              <a:rPr lang="en-US" altLang="zh-CN" sz="2800" dirty="0">
                <a:latin typeface="宋体" pitchFamily="2" charset="-122"/>
              </a:rPr>
              <a:t>		1KB×64K=</a:t>
            </a:r>
            <a:r>
              <a:rPr lang="en-US" altLang="zh-CN" sz="2800" dirty="0">
                <a:solidFill>
                  <a:srgbClr val="FF0000"/>
                </a:solidFill>
              </a:rPr>
              <a:t>64MB</a:t>
            </a:r>
            <a:r>
              <a:rPr lang="zh-CN" altLang="en-US" sz="2800" dirty="0">
                <a:latin typeface="宋体" pitchFamily="2" charset="-122"/>
              </a:rPr>
              <a:t>。</a:t>
            </a:r>
          </a:p>
          <a:p>
            <a:pPr marL="400050" lvl="1" indent="0">
              <a:buNone/>
            </a:pPr>
            <a:endParaRPr lang="zh-CN" altLang="en-US" dirty="0"/>
          </a:p>
          <a:p>
            <a:pPr marL="0" indent="0">
              <a:buNone/>
            </a:pPr>
            <a:endParaRPr lang="en-US" altLang="zh-CN" sz="2800" dirty="0">
              <a:latin typeface="宋体" pitchFamily="2" charset="-122"/>
            </a:endParaRPr>
          </a:p>
          <a:p>
            <a:pPr eaLnBrk="1" hangingPunct="1">
              <a:buFont typeface="Wingdings" pitchFamily="2" charset="2"/>
              <a:buChar char="u"/>
            </a:pPr>
            <a:endParaRPr lang="zh-CN" altLang="en-US" sz="2800" dirty="0"/>
          </a:p>
        </p:txBody>
      </p:sp>
      <p:sp>
        <p:nvSpPr>
          <p:cNvPr id="4" name="灯片编号占位符 5"/>
          <p:cNvSpPr>
            <a:spLocks noGrp="1"/>
          </p:cNvSpPr>
          <p:nvPr>
            <p:ph type="sldNum" sz="quarter" idx="12"/>
          </p:nvPr>
        </p:nvSpPr>
        <p:spPr/>
        <p:txBody>
          <a:bodyPr/>
          <a:lstStyle/>
          <a:p>
            <a:pPr>
              <a:defRPr/>
            </a:pPr>
            <a:fld id="{FA9847C6-0CAB-4821-9641-5ABD5CD569FC}" type="slidenum">
              <a:rPr lang="en-US" altLang="zh-CN">
                <a:solidFill>
                  <a:srgbClr val="2F2F2F">
                    <a:lumMod val="75000"/>
                    <a:lumOff val="25000"/>
                  </a:srgbClr>
                </a:solidFill>
              </a:rPr>
              <a:pPr>
                <a:defRPr/>
              </a:pPr>
              <a:t>26</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91930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66596">
                                            <p:txEl>
                                              <p:pRg st="2" end="2"/>
                                            </p:txEl>
                                          </p:spTgt>
                                        </p:tgtEl>
                                        <p:attrNameLst>
                                          <p:attrName>style.visibility</p:attrName>
                                        </p:attrNameLst>
                                      </p:cBhvr>
                                      <p:to>
                                        <p:strVal val="visible"/>
                                      </p:to>
                                    </p:set>
                                    <p:animEffect transition="in" filter="randombar(horizontal)">
                                      <p:cBhvr>
                                        <p:cTn id="7" dur="500"/>
                                        <p:tgtEl>
                                          <p:spTgt spid="36659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66596">
                                            <p:txEl>
                                              <p:pRg st="3" end="3"/>
                                            </p:txEl>
                                          </p:spTgt>
                                        </p:tgtEl>
                                        <p:attrNameLst>
                                          <p:attrName>style.visibility</p:attrName>
                                        </p:attrNameLst>
                                      </p:cBhvr>
                                      <p:to>
                                        <p:strVal val="visible"/>
                                      </p:to>
                                    </p:set>
                                    <p:animEffect transition="in" filter="randombar(horizontal)">
                                      <p:cBhvr>
                                        <p:cTn id="12" dur="500"/>
                                        <p:tgtEl>
                                          <p:spTgt spid="366596">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66596">
                                            <p:txEl>
                                              <p:pRg st="4" end="4"/>
                                            </p:txEl>
                                          </p:spTgt>
                                        </p:tgtEl>
                                        <p:attrNameLst>
                                          <p:attrName>style.visibility</p:attrName>
                                        </p:attrNameLst>
                                      </p:cBhvr>
                                      <p:to>
                                        <p:strVal val="visible"/>
                                      </p:to>
                                    </p:set>
                                    <p:animEffect transition="in" filter="randombar(horizontal)">
                                      <p:cBhvr>
                                        <p:cTn id="15" dur="500"/>
                                        <p:tgtEl>
                                          <p:spTgt spid="3665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067F311-36AA-479E-B0F5-45C81B5F0CAE}" type="slidenum">
              <a:rPr lang="en-US" altLang="zh-CN">
                <a:solidFill>
                  <a:srgbClr val="2F2F2F">
                    <a:lumMod val="75000"/>
                    <a:lumOff val="25000"/>
                  </a:srgbClr>
                </a:solidFill>
              </a:rPr>
              <a:pPr>
                <a:defRPr/>
              </a:pPr>
              <a:t>27</a:t>
            </a:fld>
            <a:endParaRPr lang="en-US" altLang="zh-CN" dirty="0">
              <a:solidFill>
                <a:srgbClr val="2F2F2F">
                  <a:lumMod val="75000"/>
                  <a:lumOff val="25000"/>
                </a:srgbClr>
              </a:solidFill>
            </a:endParaRPr>
          </a:p>
        </p:txBody>
      </p:sp>
      <p:sp>
        <p:nvSpPr>
          <p:cNvPr id="367619" name="Rectangle 2"/>
          <p:cNvSpPr>
            <a:spLocks noChangeArrowheads="1"/>
          </p:cNvSpPr>
          <p:nvPr/>
        </p:nvSpPr>
        <p:spPr bwMode="auto">
          <a:xfrm>
            <a:off x="2719388" y="1795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67620" name="Picture 3" descr="OS图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600"/>
            <a:ext cx="5930900"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347864" y="5850493"/>
            <a:ext cx="772616" cy="369332"/>
          </a:xfrm>
          <a:prstGeom prst="rect">
            <a:avLst/>
          </a:prstGeom>
          <a:solidFill>
            <a:schemeClr val="bg1"/>
          </a:solidFill>
        </p:spPr>
        <p:txBody>
          <a:bodyPr wrap="square" rtlCol="0">
            <a:spAutoFit/>
          </a:bodyPr>
          <a:lstStyle/>
          <a:p>
            <a:r>
              <a:rPr lang="zh-CN" altLang="en-US" dirty="0">
                <a:solidFill>
                  <a:schemeClr val="bg1"/>
                </a:solidFill>
              </a:rPr>
              <a:t>啊</a:t>
            </a:r>
          </a:p>
        </p:txBody>
      </p:sp>
    </p:spTree>
    <p:extLst>
      <p:ext uri="{BB962C8B-B14F-4D97-AF65-F5344CB8AC3E}">
        <p14:creationId xmlns:p14="http://schemas.microsoft.com/office/powerpoint/2010/main" val="2143156763"/>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2"/>
          <p:cNvSpPr>
            <a:spLocks noGrp="1" noChangeArrowheads="1"/>
          </p:cNvSpPr>
          <p:nvPr>
            <p:ph type="title"/>
          </p:nvPr>
        </p:nvSpPr>
        <p:spPr/>
        <p:txBody>
          <a:bodyPr>
            <a:normAutofit/>
          </a:bodyPr>
          <a:lstStyle/>
          <a:p>
            <a:pPr eaLnBrk="1" hangingPunct="1"/>
            <a:r>
              <a:rPr lang="en-US" altLang="zh-CN" sz="3600" dirty="0">
                <a:latin typeface="+mj-ea"/>
              </a:rPr>
              <a:t>3.  </a:t>
            </a:r>
            <a:r>
              <a:rPr lang="zh-CN" altLang="en-US" sz="3600" dirty="0">
                <a:latin typeface="+mj-ea"/>
              </a:rPr>
              <a:t>混合索引 </a:t>
            </a:r>
          </a:p>
        </p:txBody>
      </p:sp>
      <p:sp>
        <p:nvSpPr>
          <p:cNvPr id="369668" name="Rectangle 3"/>
          <p:cNvSpPr>
            <a:spLocks noGrp="1" noChangeArrowheads="1"/>
          </p:cNvSpPr>
          <p:nvPr>
            <p:ph idx="1"/>
          </p:nvPr>
        </p:nvSpPr>
        <p:spPr>
          <a:xfrm>
            <a:off x="395536" y="2348880"/>
            <a:ext cx="8488363" cy="1182688"/>
          </a:xfrm>
        </p:spPr>
        <p:txBody>
          <a:bodyPr>
            <a:noAutofit/>
          </a:bodyPr>
          <a:lstStyle/>
          <a:p>
            <a:pPr eaLnBrk="1" hangingPunct="1">
              <a:spcBef>
                <a:spcPts val="1200"/>
              </a:spcBef>
              <a:buFont typeface="Wingdings" pitchFamily="2" charset="2"/>
              <a:buChar char="u"/>
            </a:pPr>
            <a:r>
              <a:rPr lang="zh-CN" altLang="en-US" sz="2800" dirty="0">
                <a:latin typeface="宋体" pitchFamily="2" charset="-122"/>
              </a:rPr>
              <a:t>将多种索引方式相结合而形成的一种索引方式。</a:t>
            </a:r>
            <a:r>
              <a:rPr lang="zh-CN" altLang="en-US" sz="2800" dirty="0"/>
              <a:t> </a:t>
            </a:r>
          </a:p>
          <a:p>
            <a:pPr eaLnBrk="1" hangingPunct="1">
              <a:spcBef>
                <a:spcPts val="1200"/>
              </a:spcBef>
              <a:buFont typeface="Wingdings" pitchFamily="2" charset="2"/>
              <a:buChar char="u"/>
            </a:pPr>
            <a:r>
              <a:rPr lang="zh-CN" altLang="en-US" sz="2800" dirty="0">
                <a:latin typeface="宋体" pitchFamily="2" charset="-122"/>
              </a:rPr>
              <a:t>有直接索引、一级索引、二级索引，甚至三级索引。</a:t>
            </a:r>
            <a:r>
              <a:rPr lang="zh-CN" altLang="en-US" sz="2800" dirty="0"/>
              <a:t> </a:t>
            </a:r>
          </a:p>
          <a:p>
            <a:pPr eaLnBrk="1" hangingPunct="1">
              <a:spcBef>
                <a:spcPts val="1200"/>
              </a:spcBef>
              <a:buFont typeface="Wingdings" pitchFamily="2" charset="2"/>
              <a:buChar char="u"/>
            </a:pPr>
            <a:r>
              <a:rPr lang="en-US" altLang="zh-CN" sz="2800" dirty="0"/>
              <a:t>UNIX</a:t>
            </a:r>
            <a:r>
              <a:rPr lang="zh-CN" altLang="en-US" sz="2800" dirty="0">
                <a:latin typeface="宋体" pitchFamily="2" charset="-122"/>
              </a:rPr>
              <a:t>系统采用混合索引方式。如下图</a:t>
            </a:r>
            <a:r>
              <a:rPr lang="en-US" altLang="zh-CN" sz="2800" dirty="0"/>
              <a:t> </a:t>
            </a:r>
            <a:r>
              <a:rPr lang="zh-CN" altLang="en-US" sz="2800" dirty="0">
                <a:latin typeface="宋体" pitchFamily="2" charset="-122"/>
              </a:rPr>
              <a:t>所示。</a:t>
            </a:r>
            <a:r>
              <a:rPr lang="zh-CN" altLang="en-US" sz="2800" dirty="0"/>
              <a:t> </a:t>
            </a:r>
          </a:p>
        </p:txBody>
      </p:sp>
      <p:sp>
        <p:nvSpPr>
          <p:cNvPr id="9" name="灯片编号占位符 5"/>
          <p:cNvSpPr>
            <a:spLocks noGrp="1"/>
          </p:cNvSpPr>
          <p:nvPr>
            <p:ph type="sldNum" sz="quarter" idx="12"/>
          </p:nvPr>
        </p:nvSpPr>
        <p:spPr/>
        <p:txBody>
          <a:bodyPr/>
          <a:lstStyle/>
          <a:p>
            <a:pPr>
              <a:defRPr/>
            </a:pPr>
            <a:fld id="{A0E9ED05-2AF1-4218-8CC3-D5153F7C5F2F}" type="slidenum">
              <a:rPr lang="en-US" altLang="zh-CN">
                <a:solidFill>
                  <a:srgbClr val="2F2F2F">
                    <a:lumMod val="75000"/>
                    <a:lumOff val="25000"/>
                  </a:srgbClr>
                </a:solidFill>
              </a:rPr>
              <a:pPr>
                <a:defRPr/>
              </a:pPr>
              <a:t>28</a:t>
            </a:fld>
            <a:endParaRPr lang="en-US" altLang="zh-CN">
              <a:solidFill>
                <a:srgbClr val="2F2F2F">
                  <a:lumMod val="75000"/>
                  <a:lumOff val="25000"/>
                </a:srgbClr>
              </a:solidFill>
            </a:endParaRPr>
          </a:p>
        </p:txBody>
      </p:sp>
      <p:sp>
        <p:nvSpPr>
          <p:cNvPr id="369669" name="Rectangle 4"/>
          <p:cNvSpPr>
            <a:spLocks noChangeArrowheads="1"/>
          </p:cNvSpPr>
          <p:nvPr/>
        </p:nvSpPr>
        <p:spPr bwMode="auto">
          <a:xfrm>
            <a:off x="2162175" y="2100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1742953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2"/>
          <p:cNvSpPr>
            <a:spLocks noGrp="1" noChangeArrowheads="1"/>
          </p:cNvSpPr>
          <p:nvPr>
            <p:ph type="title"/>
          </p:nvPr>
        </p:nvSpPr>
        <p:spPr/>
        <p:txBody>
          <a:bodyPr>
            <a:normAutofit/>
          </a:bodyPr>
          <a:lstStyle/>
          <a:p>
            <a:pPr eaLnBrk="1" hangingPunct="1"/>
            <a:r>
              <a:rPr lang="en-US" altLang="zh-CN" sz="3600" dirty="0">
                <a:latin typeface="+mj-ea"/>
              </a:rPr>
              <a:t>3.  </a:t>
            </a:r>
            <a:r>
              <a:rPr lang="zh-CN" altLang="en-US" sz="3600" dirty="0">
                <a:latin typeface="+mj-ea"/>
              </a:rPr>
              <a:t>混合索引 </a:t>
            </a:r>
          </a:p>
        </p:txBody>
      </p:sp>
      <p:sp>
        <p:nvSpPr>
          <p:cNvPr id="9" name="灯片编号占位符 5"/>
          <p:cNvSpPr>
            <a:spLocks noGrp="1"/>
          </p:cNvSpPr>
          <p:nvPr>
            <p:ph type="sldNum" sz="quarter" idx="12"/>
          </p:nvPr>
        </p:nvSpPr>
        <p:spPr/>
        <p:txBody>
          <a:bodyPr/>
          <a:lstStyle/>
          <a:p>
            <a:pPr>
              <a:defRPr/>
            </a:pPr>
            <a:fld id="{A0E9ED05-2AF1-4218-8CC3-D5153F7C5F2F}" type="slidenum">
              <a:rPr lang="en-US" altLang="zh-CN">
                <a:solidFill>
                  <a:srgbClr val="2F2F2F">
                    <a:lumMod val="75000"/>
                    <a:lumOff val="25000"/>
                  </a:srgbClr>
                </a:solidFill>
              </a:rPr>
              <a:pPr>
                <a:defRPr/>
              </a:pPr>
              <a:t>29</a:t>
            </a:fld>
            <a:endParaRPr lang="en-US" altLang="zh-CN">
              <a:solidFill>
                <a:srgbClr val="2F2F2F">
                  <a:lumMod val="75000"/>
                  <a:lumOff val="25000"/>
                </a:srgbClr>
              </a:solidFill>
            </a:endParaRPr>
          </a:p>
        </p:txBody>
      </p:sp>
      <p:sp>
        <p:nvSpPr>
          <p:cNvPr id="369669" name="Rectangle 4"/>
          <p:cNvSpPr>
            <a:spLocks noChangeArrowheads="1"/>
          </p:cNvSpPr>
          <p:nvPr/>
        </p:nvSpPr>
        <p:spPr bwMode="auto">
          <a:xfrm>
            <a:off x="2162175" y="2100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69670" name="Picture 5" descr="OS图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93799"/>
            <a:ext cx="7772400" cy="4365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671" name="Text Box 6"/>
          <p:cNvSpPr txBox="1">
            <a:spLocks noChangeArrowheads="1"/>
          </p:cNvSpPr>
          <p:nvPr/>
        </p:nvSpPr>
        <p:spPr bwMode="auto">
          <a:xfrm>
            <a:off x="323528" y="3200400"/>
            <a:ext cx="558800" cy="1371600"/>
          </a:xfrm>
          <a:prstGeom prst="rect">
            <a:avLst/>
          </a:prstGeom>
          <a:solidFill>
            <a:schemeClr val="accent6">
              <a:lumMod val="60000"/>
              <a:lumOff val="40000"/>
            </a:schemeClr>
          </a:solidFill>
          <a:ln w="9525">
            <a:solidFill>
              <a:srgbClr val="0000FF"/>
            </a:solidFill>
            <a:miter lim="800000"/>
            <a:headEnd/>
            <a:tailEnd/>
          </a:ln>
          <a:effectLst/>
        </p:spPr>
        <p:txBody>
          <a:bodyPr vert="eaVert">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a:solidFill>
                  <a:srgbClr val="000000"/>
                </a:solidFill>
                <a:ea typeface="楷体_GB2312" pitchFamily="49" charset="-122"/>
              </a:rPr>
              <a:t>直接索引</a:t>
            </a:r>
          </a:p>
        </p:txBody>
      </p:sp>
      <p:sp>
        <p:nvSpPr>
          <p:cNvPr id="369672" name="AutoShape 7"/>
          <p:cNvSpPr>
            <a:spLocks/>
          </p:cNvSpPr>
          <p:nvPr/>
        </p:nvSpPr>
        <p:spPr bwMode="auto">
          <a:xfrm>
            <a:off x="1028700" y="3270956"/>
            <a:ext cx="45719" cy="1094148"/>
          </a:xfrm>
          <a:prstGeom prst="leftBrace">
            <a:avLst>
              <a:gd name="adj1" fmla="val 108333"/>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369673" name="AutoShape 8"/>
          <p:cNvSpPr>
            <a:spLocks noChangeArrowheads="1"/>
          </p:cNvSpPr>
          <p:nvPr/>
        </p:nvSpPr>
        <p:spPr bwMode="auto">
          <a:xfrm>
            <a:off x="4800600" y="1474699"/>
            <a:ext cx="4343400" cy="838200"/>
          </a:xfrm>
          <a:prstGeom prst="wedgeRectCallout">
            <a:avLst>
              <a:gd name="adj1" fmla="val -53546"/>
              <a:gd name="adj2" fmla="val 150041"/>
            </a:avLst>
          </a:prstGeom>
          <a:solidFill>
            <a:schemeClr val="accent6">
              <a:lumMod val="60000"/>
              <a:lumOff val="40000"/>
            </a:schemeClr>
          </a:solidFill>
          <a:ln w="9525">
            <a:solidFill>
              <a:schemeClr val="tx1"/>
            </a:solidFill>
            <a:miter lim="800000"/>
            <a:headEnd/>
            <a:tailEnd/>
          </a:ln>
          <a:effectLst/>
        </p:spPr>
        <p:txBody>
          <a:bodyPr/>
          <a:lstStyle/>
          <a:p>
            <a:pPr fontAlgn="base">
              <a:spcBef>
                <a:spcPct val="0"/>
              </a:spcBef>
              <a:spcAft>
                <a:spcPct val="0"/>
              </a:spcAft>
            </a:pPr>
            <a:r>
              <a:rPr kumimoji="1" lang="en-US" altLang="zh-CN" sz="2000" b="1" dirty="0">
                <a:solidFill>
                  <a:srgbClr val="000000"/>
                </a:solidFill>
                <a:latin typeface="Times New Roman" pitchFamily="18" charset="0"/>
              </a:rPr>
              <a:t>UNIX System V</a:t>
            </a:r>
            <a:r>
              <a:rPr kumimoji="1" lang="zh-CN" altLang="en-US" sz="2000" b="1" dirty="0">
                <a:solidFill>
                  <a:srgbClr val="000000"/>
                </a:solidFill>
                <a:latin typeface="Times New Roman" pitchFamily="18" charset="0"/>
              </a:rPr>
              <a:t>的索引结点中，共设</a:t>
            </a:r>
            <a:r>
              <a:rPr kumimoji="1" lang="en-US" altLang="zh-CN" sz="2000" b="1" dirty="0">
                <a:solidFill>
                  <a:srgbClr val="000000"/>
                </a:solidFill>
                <a:latin typeface="Times New Roman" pitchFamily="18" charset="0"/>
              </a:rPr>
              <a:t>13</a:t>
            </a:r>
            <a:r>
              <a:rPr kumimoji="1" lang="zh-CN" altLang="en-US" sz="2000" b="1" dirty="0">
                <a:solidFill>
                  <a:srgbClr val="000000"/>
                </a:solidFill>
                <a:latin typeface="Times New Roman" pitchFamily="18" charset="0"/>
              </a:rPr>
              <a:t>个地址项：</a:t>
            </a:r>
            <a:r>
              <a:rPr kumimoji="1" lang="en-US" altLang="zh-CN" sz="2000" b="1" dirty="0" err="1">
                <a:solidFill>
                  <a:srgbClr val="000000"/>
                </a:solidFill>
                <a:latin typeface="Times New Roman" pitchFamily="18" charset="0"/>
              </a:rPr>
              <a:t>i.addr</a:t>
            </a:r>
            <a:r>
              <a:rPr kumimoji="1" lang="en-US" altLang="zh-CN" sz="2000" b="1" dirty="0">
                <a:solidFill>
                  <a:srgbClr val="000000"/>
                </a:solidFill>
                <a:latin typeface="Times New Roman" pitchFamily="18" charset="0"/>
              </a:rPr>
              <a:t>(0)</a:t>
            </a:r>
            <a:r>
              <a:rPr kumimoji="1" lang="zh-CN" altLang="en-US" sz="2000" b="1" dirty="0">
                <a:solidFill>
                  <a:srgbClr val="000000"/>
                </a:solidFill>
                <a:latin typeface="Times New Roman" pitchFamily="18" charset="0"/>
              </a:rPr>
              <a:t>～</a:t>
            </a:r>
            <a:r>
              <a:rPr kumimoji="1" lang="en-US" altLang="zh-CN" sz="2000" b="1" dirty="0" err="1">
                <a:solidFill>
                  <a:srgbClr val="000000"/>
                </a:solidFill>
                <a:latin typeface="Times New Roman" pitchFamily="18" charset="0"/>
              </a:rPr>
              <a:t>i.addr</a:t>
            </a:r>
            <a:r>
              <a:rPr kumimoji="1" lang="en-US" altLang="zh-CN" sz="2000" b="1" dirty="0">
                <a:solidFill>
                  <a:srgbClr val="000000"/>
                </a:solidFill>
                <a:latin typeface="Times New Roman" pitchFamily="18" charset="0"/>
              </a:rPr>
              <a:t>(12)</a:t>
            </a:r>
          </a:p>
        </p:txBody>
      </p:sp>
      <p:sp>
        <p:nvSpPr>
          <p:cNvPr id="3" name="TextBox 2"/>
          <p:cNvSpPr txBox="1"/>
          <p:nvPr/>
        </p:nvSpPr>
        <p:spPr>
          <a:xfrm>
            <a:off x="3545254" y="5853871"/>
            <a:ext cx="720080" cy="369332"/>
          </a:xfrm>
          <a:prstGeom prst="rect">
            <a:avLst/>
          </a:prstGeom>
          <a:solidFill>
            <a:schemeClr val="bg1"/>
          </a:solidFill>
        </p:spPr>
        <p:txBody>
          <a:bodyPr wrap="square" rtlCol="0">
            <a:spAutoFit/>
          </a:bodyPr>
          <a:lstStyle/>
          <a:p>
            <a:r>
              <a:rPr lang="zh-CN" altLang="en-US" dirty="0">
                <a:solidFill>
                  <a:schemeClr val="bg2"/>
                </a:solidFill>
              </a:rPr>
              <a:t>啊</a:t>
            </a:r>
          </a:p>
        </p:txBody>
      </p:sp>
    </p:spTree>
    <p:extLst>
      <p:ext uri="{BB962C8B-B14F-4D97-AF65-F5344CB8AC3E}">
        <p14:creationId xmlns:p14="http://schemas.microsoft.com/office/powerpoint/2010/main" val="2988104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2"/>
          <p:cNvSpPr>
            <a:spLocks noGrp="1" noChangeArrowheads="1"/>
          </p:cNvSpPr>
          <p:nvPr>
            <p:ph type="title"/>
          </p:nvPr>
        </p:nvSpPr>
        <p:spPr/>
        <p:txBody>
          <a:bodyPr>
            <a:normAutofit/>
          </a:bodyPr>
          <a:lstStyle/>
          <a:p>
            <a:pPr marL="342900" lvl="0" indent="-342900">
              <a:lnSpc>
                <a:spcPct val="90000"/>
              </a:lnSpc>
              <a:spcBef>
                <a:spcPct val="25000"/>
              </a:spcBef>
            </a:pPr>
            <a:r>
              <a:rPr lang="en-US" altLang="zh-CN" sz="3600" dirty="0">
                <a:solidFill>
                  <a:srgbClr val="2F2F2F"/>
                </a:solidFill>
                <a:latin typeface="Franklin Gothic Book"/>
                <a:ea typeface="黑体"/>
                <a:cs typeface="+mn-cs"/>
              </a:rPr>
              <a:t>8.1.1  </a:t>
            </a:r>
            <a:r>
              <a:rPr lang="zh-CN" altLang="en-US" sz="3600" dirty="0">
                <a:solidFill>
                  <a:srgbClr val="2F2F2F"/>
                </a:solidFill>
                <a:latin typeface="黑体" pitchFamily="2" charset="-122"/>
                <a:ea typeface="黑体" pitchFamily="2" charset="-122"/>
                <a:cs typeface="+mn-cs"/>
              </a:rPr>
              <a:t>连续分配（顺序文件）</a:t>
            </a:r>
            <a:r>
              <a:rPr lang="zh-CN" altLang="en-US" sz="3600" dirty="0">
                <a:solidFill>
                  <a:prstClr val="black"/>
                </a:solidFill>
                <a:latin typeface="Franklin Gothic Book"/>
                <a:ea typeface="黑体"/>
                <a:cs typeface="+mn-cs"/>
              </a:rPr>
              <a:t> </a:t>
            </a:r>
          </a:p>
        </p:txBody>
      </p:sp>
      <p:sp>
        <p:nvSpPr>
          <p:cNvPr id="358404" name="Rectangle 3"/>
          <p:cNvSpPr>
            <a:spLocks noGrp="1" noChangeArrowheads="1"/>
          </p:cNvSpPr>
          <p:nvPr>
            <p:ph idx="1"/>
          </p:nvPr>
        </p:nvSpPr>
        <p:spPr>
          <a:xfrm>
            <a:off x="251520" y="1556792"/>
            <a:ext cx="8229600" cy="4425280"/>
          </a:xfrm>
        </p:spPr>
        <p:txBody>
          <a:bodyPr/>
          <a:lstStyle/>
          <a:p>
            <a:pPr lvl="1" eaLnBrk="1" hangingPunct="1">
              <a:lnSpc>
                <a:spcPct val="90000"/>
              </a:lnSpc>
              <a:spcBef>
                <a:spcPct val="0"/>
              </a:spcBef>
              <a:buFont typeface="Wingdings" pitchFamily="2" charset="2"/>
              <a:buNone/>
            </a:pPr>
            <a:r>
              <a:rPr lang="en-US" altLang="zh-CN" sz="3200" dirty="0">
                <a:solidFill>
                  <a:srgbClr val="0000FF"/>
                </a:solidFill>
              </a:rPr>
              <a:t>1</a:t>
            </a:r>
            <a:r>
              <a:rPr lang="zh-CN" altLang="en-US" sz="3200" dirty="0">
                <a:solidFill>
                  <a:srgbClr val="0000FF"/>
                </a:solidFill>
                <a:latin typeface="宋体" pitchFamily="2" charset="-122"/>
              </a:rPr>
              <a:t>．连续分配方式</a:t>
            </a:r>
            <a:r>
              <a:rPr lang="zh-CN" altLang="en-US" sz="3200" dirty="0">
                <a:solidFill>
                  <a:srgbClr val="0000FF"/>
                </a:solidFill>
              </a:rPr>
              <a:t> </a:t>
            </a:r>
          </a:p>
          <a:p>
            <a:pPr lvl="2" eaLnBrk="1" hangingPunct="1">
              <a:lnSpc>
                <a:spcPct val="90000"/>
              </a:lnSpc>
              <a:spcBef>
                <a:spcPct val="0"/>
              </a:spcBef>
              <a:buFont typeface="Wingdings" pitchFamily="2" charset="2"/>
              <a:buChar char="u"/>
            </a:pPr>
            <a:r>
              <a:rPr lang="zh-CN" altLang="en-US" sz="2800" dirty="0">
                <a:latin typeface="宋体" pitchFamily="2" charset="-122"/>
              </a:rPr>
              <a:t>为每一个文件分配一组相邻的</a:t>
            </a:r>
            <a:r>
              <a:rPr lang="zh-CN" altLang="en-US" sz="2800" dirty="0">
                <a:solidFill>
                  <a:srgbClr val="0000FF"/>
                </a:solidFill>
                <a:latin typeface="宋体" pitchFamily="2" charset="-122"/>
              </a:rPr>
              <a:t>盘块</a:t>
            </a:r>
            <a:r>
              <a:rPr lang="zh-CN" altLang="en-US" sz="2800" dirty="0">
                <a:latin typeface="宋体" pitchFamily="2" charset="-122"/>
              </a:rPr>
              <a:t>。</a:t>
            </a:r>
            <a:r>
              <a:rPr lang="zh-CN" altLang="en-US" sz="2800" dirty="0"/>
              <a:t> </a:t>
            </a:r>
          </a:p>
          <a:p>
            <a:pPr lvl="2" eaLnBrk="1" hangingPunct="1">
              <a:lnSpc>
                <a:spcPct val="90000"/>
              </a:lnSpc>
              <a:spcBef>
                <a:spcPct val="0"/>
              </a:spcBef>
              <a:buFont typeface="Wingdings" pitchFamily="2" charset="2"/>
              <a:buChar char="u"/>
            </a:pPr>
            <a:r>
              <a:rPr lang="zh-CN" altLang="en-US" sz="2800" dirty="0">
                <a:latin typeface="宋体" pitchFamily="2" charset="-122"/>
              </a:rPr>
              <a:t>把逻辑文件中的记录顺序地存储到相邻的物理盘块中。</a:t>
            </a:r>
            <a:r>
              <a:rPr lang="zh-CN" altLang="en-US" sz="2800" dirty="0"/>
              <a:t> </a:t>
            </a:r>
          </a:p>
          <a:p>
            <a:pPr lvl="2" eaLnBrk="1" hangingPunct="1">
              <a:lnSpc>
                <a:spcPct val="90000"/>
              </a:lnSpc>
              <a:spcBef>
                <a:spcPct val="0"/>
              </a:spcBef>
              <a:buFont typeface="Wingdings" pitchFamily="2" charset="2"/>
              <a:buChar char="u"/>
            </a:pPr>
            <a:r>
              <a:rPr lang="zh-CN" altLang="en-US" sz="2800" dirty="0">
                <a:latin typeface="宋体" pitchFamily="2" charset="-122"/>
              </a:rPr>
              <a:t>成为</a:t>
            </a:r>
            <a:r>
              <a:rPr lang="zh-CN" altLang="en-US" sz="2800" dirty="0">
                <a:solidFill>
                  <a:srgbClr val="0000FF"/>
                </a:solidFill>
                <a:latin typeface="宋体" pitchFamily="2" charset="-122"/>
              </a:rPr>
              <a:t>顺序式文件结构</a:t>
            </a:r>
            <a:r>
              <a:rPr lang="zh-CN" altLang="en-US" sz="2800" dirty="0">
                <a:latin typeface="宋体" pitchFamily="2" charset="-122"/>
              </a:rPr>
              <a:t>，又称</a:t>
            </a:r>
            <a:r>
              <a:rPr lang="zh-CN" altLang="en-US" sz="2800" dirty="0">
                <a:solidFill>
                  <a:srgbClr val="0000FF"/>
                </a:solidFill>
                <a:latin typeface="宋体" pitchFamily="2" charset="-122"/>
              </a:rPr>
              <a:t>顺序文件</a:t>
            </a:r>
            <a:r>
              <a:rPr lang="zh-CN" altLang="en-US" sz="2800" dirty="0">
                <a:latin typeface="宋体" pitchFamily="2" charset="-122"/>
              </a:rPr>
              <a:t>。</a:t>
            </a:r>
            <a:r>
              <a:rPr lang="zh-CN" altLang="en-US" sz="2800" dirty="0"/>
              <a:t> </a:t>
            </a:r>
          </a:p>
          <a:p>
            <a:pPr lvl="2" eaLnBrk="1" hangingPunct="1">
              <a:lnSpc>
                <a:spcPct val="90000"/>
              </a:lnSpc>
              <a:spcBef>
                <a:spcPct val="0"/>
              </a:spcBef>
              <a:buFont typeface="Wingdings" pitchFamily="2" charset="2"/>
              <a:buChar char="u"/>
            </a:pPr>
            <a:r>
              <a:rPr lang="zh-CN" altLang="en-US" sz="2800" dirty="0">
                <a:latin typeface="宋体" pitchFamily="2" charset="-122"/>
              </a:rPr>
              <a:t>文件目录项：文件名、第一个盘块号、文件长度（以盘块数进行计量）。</a:t>
            </a:r>
          </a:p>
          <a:p>
            <a:pPr lvl="2" eaLnBrk="1" hangingPunct="1">
              <a:lnSpc>
                <a:spcPct val="90000"/>
              </a:lnSpc>
              <a:spcBef>
                <a:spcPct val="0"/>
              </a:spcBef>
              <a:buFont typeface="Wingdings" pitchFamily="2" charset="2"/>
              <a:buChar char="u"/>
            </a:pPr>
            <a:r>
              <a:rPr lang="zh-CN" altLang="en-US" sz="2800" dirty="0">
                <a:latin typeface="宋体" pitchFamily="2" charset="-122"/>
              </a:rPr>
              <a:t>会形成磁盘碎片</a:t>
            </a:r>
            <a:r>
              <a:rPr lang="en-US" altLang="zh-CN" sz="2800" dirty="0">
                <a:latin typeface="宋体" pitchFamily="2" charset="-122"/>
              </a:rPr>
              <a:t>(</a:t>
            </a:r>
            <a:r>
              <a:rPr lang="zh-CN" altLang="en-US" sz="2800" dirty="0">
                <a:latin typeface="宋体" pitchFamily="2" charset="-122"/>
              </a:rPr>
              <a:t>外部碎片</a:t>
            </a:r>
            <a:r>
              <a:rPr lang="en-US" altLang="zh-CN" sz="2800" dirty="0">
                <a:latin typeface="宋体" pitchFamily="2" charset="-122"/>
              </a:rPr>
              <a:t>)</a:t>
            </a:r>
            <a:r>
              <a:rPr lang="zh-CN" altLang="en-US" sz="2800" dirty="0">
                <a:latin typeface="宋体" pitchFamily="2" charset="-122"/>
              </a:rPr>
              <a:t>，可以用紧凑方法消除碎片，但将花费比内存紧凑多得多的时间。 </a:t>
            </a:r>
          </a:p>
        </p:txBody>
      </p:sp>
      <p:sp>
        <p:nvSpPr>
          <p:cNvPr id="4" name="灯片编号占位符 5"/>
          <p:cNvSpPr>
            <a:spLocks noGrp="1"/>
          </p:cNvSpPr>
          <p:nvPr>
            <p:ph type="sldNum" sz="quarter" idx="12"/>
          </p:nvPr>
        </p:nvSpPr>
        <p:spPr/>
        <p:txBody>
          <a:bodyPr/>
          <a:lstStyle/>
          <a:p>
            <a:pPr>
              <a:defRPr/>
            </a:pPr>
            <a:fld id="{B028BBD0-8FD2-49D7-82F6-571C62B2745D}" type="slidenum">
              <a:rPr lang="en-US" altLang="zh-CN">
                <a:solidFill>
                  <a:srgbClr val="2F2F2F">
                    <a:lumMod val="75000"/>
                    <a:lumOff val="25000"/>
                  </a:srgbClr>
                </a:solidFill>
              </a:rPr>
              <a:pPr>
                <a:defRPr/>
              </a:pPr>
              <a:t>3</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867800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1" name="Rectangle 2"/>
          <p:cNvSpPr>
            <a:spLocks noGrp="1" noChangeArrowheads="1"/>
          </p:cNvSpPr>
          <p:nvPr>
            <p:ph type="title"/>
          </p:nvPr>
        </p:nvSpPr>
        <p:spPr/>
        <p:txBody>
          <a:bodyPr/>
          <a:lstStyle/>
          <a:p>
            <a:pPr eaLnBrk="1" hangingPunct="1"/>
            <a:r>
              <a:rPr lang="en-US" altLang="zh-CN" sz="4000"/>
              <a:t>UNIX</a:t>
            </a:r>
            <a:r>
              <a:rPr lang="zh-CN" altLang="en-US" sz="4000">
                <a:latin typeface="宋体" pitchFamily="2" charset="-122"/>
              </a:rPr>
              <a:t>系统采用混合索引方式</a:t>
            </a:r>
          </a:p>
        </p:txBody>
      </p:sp>
      <p:sp>
        <p:nvSpPr>
          <p:cNvPr id="370692" name="Rectangle 3"/>
          <p:cNvSpPr>
            <a:spLocks noGrp="1" noChangeArrowheads="1"/>
          </p:cNvSpPr>
          <p:nvPr>
            <p:ph idx="1"/>
          </p:nvPr>
        </p:nvSpPr>
        <p:spPr/>
        <p:txBody>
          <a:bodyPr>
            <a:normAutofit fontScale="92500" lnSpcReduction="20000"/>
          </a:bodyPr>
          <a:lstStyle/>
          <a:p>
            <a:pPr marL="0" indent="0" eaLnBrk="1" hangingPunct="1">
              <a:lnSpc>
                <a:spcPct val="110000"/>
              </a:lnSpc>
              <a:buNone/>
            </a:pPr>
            <a:r>
              <a:rPr lang="en-US" altLang="zh-CN" dirty="0"/>
              <a:t>   1</a:t>
            </a:r>
            <a:r>
              <a:rPr lang="zh-CN" altLang="en-US" dirty="0">
                <a:latin typeface="宋体" pitchFamily="2" charset="-122"/>
              </a:rPr>
              <a:t>）</a:t>
            </a:r>
            <a:r>
              <a:rPr lang="zh-CN" altLang="en-US" dirty="0">
                <a:solidFill>
                  <a:srgbClr val="FF0000"/>
                </a:solidFill>
                <a:latin typeface="黑体" pitchFamily="2" charset="-122"/>
                <a:ea typeface="黑体" pitchFamily="2" charset="-122"/>
              </a:rPr>
              <a:t>直接地址</a:t>
            </a:r>
            <a:r>
              <a:rPr lang="zh-CN" altLang="en-US" dirty="0">
                <a:latin typeface="宋体" pitchFamily="2" charset="-122"/>
              </a:rPr>
              <a:t>。为了提高对文件的检索速度，设置了</a:t>
            </a:r>
            <a:r>
              <a:rPr lang="en-US" altLang="zh-CN" dirty="0"/>
              <a:t>10</a:t>
            </a:r>
            <a:r>
              <a:rPr lang="zh-CN" altLang="en-US" dirty="0">
                <a:latin typeface="宋体" pitchFamily="2" charset="-122"/>
              </a:rPr>
              <a:t>个直接地址项，</a:t>
            </a:r>
            <a:r>
              <a:rPr lang="en-US" altLang="zh-CN" dirty="0" err="1">
                <a:latin typeface="宋体" pitchFamily="2" charset="-122"/>
              </a:rPr>
              <a:t>i.addr</a:t>
            </a:r>
            <a:r>
              <a:rPr lang="en-US" altLang="zh-CN" dirty="0">
                <a:latin typeface="宋体" pitchFamily="2" charset="-122"/>
              </a:rPr>
              <a:t>(0)</a:t>
            </a:r>
            <a:r>
              <a:rPr lang="zh-CN" altLang="en-US" dirty="0">
                <a:latin typeface="宋体" pitchFamily="2" charset="-122"/>
              </a:rPr>
              <a:t>～</a:t>
            </a:r>
            <a:r>
              <a:rPr lang="en-US" altLang="zh-CN" dirty="0" err="1">
                <a:latin typeface="宋体" pitchFamily="2" charset="-122"/>
              </a:rPr>
              <a:t>i.addr</a:t>
            </a:r>
            <a:r>
              <a:rPr lang="en-US" altLang="zh-CN" dirty="0">
                <a:latin typeface="宋体" pitchFamily="2" charset="-122"/>
              </a:rPr>
              <a:t>(9)</a:t>
            </a:r>
            <a:r>
              <a:rPr lang="zh-CN" altLang="en-US" dirty="0">
                <a:latin typeface="宋体" pitchFamily="2" charset="-122"/>
              </a:rPr>
              <a:t>。</a:t>
            </a:r>
            <a:r>
              <a:rPr lang="zh-CN" altLang="en-US" dirty="0">
                <a:solidFill>
                  <a:srgbClr val="0000FF"/>
                </a:solidFill>
                <a:latin typeface="黑体" pitchFamily="2" charset="-122"/>
                <a:ea typeface="黑体" pitchFamily="2" charset="-122"/>
              </a:rPr>
              <a:t>设盘块大小为</a:t>
            </a:r>
            <a:r>
              <a:rPr lang="en-US" altLang="zh-CN" dirty="0">
                <a:solidFill>
                  <a:srgbClr val="0000FF"/>
                </a:solidFill>
                <a:latin typeface="黑体" pitchFamily="2" charset="-122"/>
                <a:ea typeface="黑体" pitchFamily="2" charset="-122"/>
              </a:rPr>
              <a:t>4KB</a:t>
            </a:r>
            <a:r>
              <a:rPr lang="zh-CN" altLang="en-US" dirty="0">
                <a:latin typeface="宋体" pitchFamily="2" charset="-122"/>
              </a:rPr>
              <a:t>，当文件大小不超过</a:t>
            </a:r>
            <a:r>
              <a:rPr lang="en-US" altLang="zh-CN" dirty="0">
                <a:latin typeface="宋体" pitchFamily="2" charset="-122"/>
              </a:rPr>
              <a:t>40KB</a:t>
            </a:r>
            <a:r>
              <a:rPr lang="zh-CN" altLang="en-US" dirty="0">
                <a:latin typeface="宋体" pitchFamily="2" charset="-122"/>
              </a:rPr>
              <a:t>时，可直接索引得到。</a:t>
            </a:r>
          </a:p>
          <a:p>
            <a:pPr marL="0" indent="0" eaLnBrk="1" hangingPunct="1">
              <a:lnSpc>
                <a:spcPct val="110000"/>
              </a:lnSpc>
              <a:buNone/>
            </a:pPr>
            <a:r>
              <a:rPr lang="en-US" altLang="zh-CN" dirty="0">
                <a:latin typeface="宋体" pitchFamily="2" charset="-122"/>
                <a:cs typeface="Times New Roman" pitchFamily="18" charset="0"/>
              </a:rPr>
              <a:t>   2</a:t>
            </a:r>
            <a:r>
              <a:rPr lang="zh-CN" altLang="en-US" dirty="0">
                <a:latin typeface="宋体" pitchFamily="2" charset="-122"/>
                <a:cs typeface="Times New Roman" pitchFamily="18" charset="0"/>
              </a:rPr>
              <a:t>）</a:t>
            </a:r>
            <a:r>
              <a:rPr lang="zh-CN" altLang="en-US" dirty="0">
                <a:solidFill>
                  <a:srgbClr val="FF0000"/>
                </a:solidFill>
                <a:latin typeface="宋体" pitchFamily="2" charset="-122"/>
                <a:ea typeface="黑体" pitchFamily="2" charset="-122"/>
              </a:rPr>
              <a:t>一次间接地址</a:t>
            </a:r>
            <a:r>
              <a:rPr lang="zh-CN" altLang="en-US" dirty="0">
                <a:latin typeface="宋体" pitchFamily="2" charset="-122"/>
                <a:cs typeface="Times New Roman" pitchFamily="18" charset="0"/>
              </a:rPr>
              <a:t>。</a:t>
            </a:r>
            <a:r>
              <a:rPr lang="en-US" altLang="zh-CN" dirty="0" err="1">
                <a:latin typeface="宋体" pitchFamily="2" charset="-122"/>
                <a:cs typeface="Times New Roman" pitchFamily="18" charset="0"/>
              </a:rPr>
              <a:t>i.addr</a:t>
            </a:r>
            <a:r>
              <a:rPr lang="zh-CN" altLang="en-US" dirty="0">
                <a:latin typeface="宋体" pitchFamily="2" charset="-122"/>
                <a:cs typeface="Times New Roman" pitchFamily="18" charset="0"/>
              </a:rPr>
              <a:t>（</a:t>
            </a:r>
            <a:r>
              <a:rPr lang="en-US" altLang="zh-CN" dirty="0">
                <a:latin typeface="宋体" pitchFamily="2" charset="-122"/>
                <a:cs typeface="Times New Roman" pitchFamily="18" charset="0"/>
              </a:rPr>
              <a:t>10</a:t>
            </a:r>
            <a:r>
              <a:rPr lang="zh-CN" altLang="en-US" dirty="0">
                <a:latin typeface="宋体" pitchFamily="2" charset="-122"/>
                <a:cs typeface="Times New Roman" pitchFamily="18" charset="0"/>
              </a:rPr>
              <a:t>）。文件大小不超过</a:t>
            </a:r>
            <a:r>
              <a:rPr lang="en-US" altLang="zh-CN" dirty="0">
                <a:latin typeface="宋体" pitchFamily="2" charset="-122"/>
                <a:cs typeface="Times New Roman" pitchFamily="18" charset="0"/>
              </a:rPr>
              <a:t>4MB+40KB</a:t>
            </a:r>
            <a:r>
              <a:rPr lang="zh-CN" altLang="en-US" dirty="0">
                <a:latin typeface="宋体" pitchFamily="2" charset="-122"/>
                <a:cs typeface="Times New Roman" pitchFamily="18" charset="0"/>
              </a:rPr>
              <a:t>。（假设盘块号</a:t>
            </a:r>
            <a:r>
              <a:rPr lang="en-US" altLang="zh-CN" dirty="0">
                <a:latin typeface="宋体" pitchFamily="2" charset="-122"/>
                <a:cs typeface="Times New Roman" pitchFamily="18" charset="0"/>
              </a:rPr>
              <a:t>4</a:t>
            </a:r>
            <a:r>
              <a:rPr lang="zh-CN" altLang="en-US" dirty="0">
                <a:latin typeface="宋体" pitchFamily="2" charset="-122"/>
                <a:cs typeface="Times New Roman" pitchFamily="18" charset="0"/>
              </a:rPr>
              <a:t>字节）</a:t>
            </a:r>
            <a:r>
              <a:rPr lang="zh-CN" altLang="en-US" dirty="0">
                <a:latin typeface="宋体" pitchFamily="2" charset="-122"/>
              </a:rPr>
              <a:t> </a:t>
            </a:r>
          </a:p>
          <a:p>
            <a:pPr marL="0" indent="0" eaLnBrk="1" hangingPunct="1">
              <a:lnSpc>
                <a:spcPct val="110000"/>
              </a:lnSpc>
              <a:buNone/>
            </a:pPr>
            <a:r>
              <a:rPr lang="en-US" altLang="zh-CN" dirty="0">
                <a:latin typeface="宋体" pitchFamily="2" charset="-122"/>
              </a:rPr>
              <a:t>   3</a:t>
            </a:r>
            <a:r>
              <a:rPr lang="zh-CN" altLang="en-US" dirty="0">
                <a:latin typeface="宋体" pitchFamily="2" charset="-122"/>
              </a:rPr>
              <a:t>）</a:t>
            </a:r>
            <a:r>
              <a:rPr lang="zh-CN" altLang="en-US" dirty="0">
                <a:solidFill>
                  <a:srgbClr val="FF0000"/>
                </a:solidFill>
                <a:latin typeface="宋体" pitchFamily="2" charset="-122"/>
                <a:ea typeface="黑体" pitchFamily="2" charset="-122"/>
              </a:rPr>
              <a:t>二次间接地址</a:t>
            </a:r>
            <a:r>
              <a:rPr lang="zh-CN" altLang="en-US" dirty="0">
                <a:latin typeface="宋体" pitchFamily="2" charset="-122"/>
                <a:cs typeface="Times New Roman" pitchFamily="18" charset="0"/>
              </a:rPr>
              <a:t>。</a:t>
            </a:r>
            <a:r>
              <a:rPr lang="en-US" altLang="zh-CN" dirty="0" err="1">
                <a:latin typeface="宋体" pitchFamily="2" charset="-122"/>
                <a:cs typeface="Times New Roman" pitchFamily="18" charset="0"/>
              </a:rPr>
              <a:t>i.addr</a:t>
            </a:r>
            <a:r>
              <a:rPr lang="zh-CN" altLang="en-US" dirty="0">
                <a:latin typeface="宋体" pitchFamily="2" charset="-122"/>
                <a:cs typeface="Times New Roman" pitchFamily="18" charset="0"/>
              </a:rPr>
              <a:t>（</a:t>
            </a:r>
            <a:r>
              <a:rPr lang="en-US" altLang="zh-CN" dirty="0">
                <a:latin typeface="宋体" pitchFamily="2" charset="-122"/>
                <a:cs typeface="Times New Roman" pitchFamily="18" charset="0"/>
              </a:rPr>
              <a:t>11</a:t>
            </a:r>
            <a:r>
              <a:rPr lang="zh-CN" altLang="en-US" dirty="0">
                <a:latin typeface="宋体" pitchFamily="2" charset="-122"/>
                <a:cs typeface="Times New Roman" pitchFamily="18" charset="0"/>
              </a:rPr>
              <a:t>）。文件大小不超过</a:t>
            </a:r>
            <a:r>
              <a:rPr lang="en-US" altLang="zh-CN" dirty="0">
                <a:latin typeface="宋体" pitchFamily="2" charset="-122"/>
                <a:cs typeface="Times New Roman" pitchFamily="18" charset="0"/>
              </a:rPr>
              <a:t>4GB+4MB+40KB</a:t>
            </a:r>
            <a:r>
              <a:rPr lang="zh-CN" altLang="en-US" dirty="0">
                <a:latin typeface="宋体" pitchFamily="2" charset="-122"/>
                <a:cs typeface="Times New Roman" pitchFamily="18" charset="0"/>
              </a:rPr>
              <a:t>。</a:t>
            </a:r>
            <a:r>
              <a:rPr lang="zh-CN" altLang="en-US" dirty="0">
                <a:latin typeface="宋体" pitchFamily="2" charset="-122"/>
              </a:rPr>
              <a:t> </a:t>
            </a:r>
          </a:p>
          <a:p>
            <a:pPr marL="0" indent="0" eaLnBrk="1" hangingPunct="1">
              <a:lnSpc>
                <a:spcPct val="110000"/>
              </a:lnSpc>
              <a:buNone/>
            </a:pPr>
            <a:r>
              <a:rPr lang="en-US" altLang="zh-CN" dirty="0">
                <a:latin typeface="宋体" pitchFamily="2" charset="-122"/>
              </a:rPr>
              <a:t>   4</a:t>
            </a:r>
            <a:r>
              <a:rPr lang="zh-CN" altLang="en-US" dirty="0">
                <a:latin typeface="宋体" pitchFamily="2" charset="-122"/>
              </a:rPr>
              <a:t>）</a:t>
            </a:r>
            <a:r>
              <a:rPr lang="zh-CN" altLang="en-US" dirty="0">
                <a:solidFill>
                  <a:srgbClr val="FF0000"/>
                </a:solidFill>
                <a:latin typeface="宋体" pitchFamily="2" charset="-122"/>
                <a:ea typeface="黑体" pitchFamily="2" charset="-122"/>
              </a:rPr>
              <a:t>三次间接地址</a:t>
            </a:r>
            <a:r>
              <a:rPr lang="zh-CN" altLang="en-US" dirty="0">
                <a:latin typeface="宋体" pitchFamily="2" charset="-122"/>
                <a:cs typeface="Times New Roman" pitchFamily="18" charset="0"/>
              </a:rPr>
              <a:t>。</a:t>
            </a:r>
            <a:r>
              <a:rPr lang="en-US" altLang="zh-CN" dirty="0" err="1">
                <a:latin typeface="宋体" pitchFamily="2" charset="-122"/>
                <a:cs typeface="Times New Roman" pitchFamily="18" charset="0"/>
              </a:rPr>
              <a:t>i.addr</a:t>
            </a:r>
            <a:r>
              <a:rPr lang="zh-CN" altLang="en-US" dirty="0">
                <a:latin typeface="宋体" pitchFamily="2" charset="-122"/>
                <a:cs typeface="Times New Roman" pitchFamily="18" charset="0"/>
              </a:rPr>
              <a:t>（</a:t>
            </a:r>
            <a:r>
              <a:rPr lang="en-US" altLang="zh-CN" dirty="0">
                <a:latin typeface="宋体" pitchFamily="2" charset="-122"/>
                <a:cs typeface="Times New Roman" pitchFamily="18" charset="0"/>
              </a:rPr>
              <a:t>12</a:t>
            </a:r>
            <a:r>
              <a:rPr lang="zh-CN" altLang="en-US" dirty="0">
                <a:latin typeface="宋体" pitchFamily="2" charset="-122"/>
                <a:cs typeface="Times New Roman" pitchFamily="18" charset="0"/>
              </a:rPr>
              <a:t>）。文件大小不超过</a:t>
            </a:r>
            <a:r>
              <a:rPr lang="en-US" altLang="zh-CN" dirty="0">
                <a:latin typeface="宋体" pitchFamily="2" charset="-122"/>
                <a:cs typeface="Times New Roman" pitchFamily="18" charset="0"/>
              </a:rPr>
              <a:t>4TB+4GB+4MB+40KB</a:t>
            </a:r>
            <a:r>
              <a:rPr lang="zh-CN" altLang="en-US" dirty="0">
                <a:latin typeface="宋体" pitchFamily="2" charset="-122"/>
                <a:cs typeface="Times New Roman" pitchFamily="18" charset="0"/>
              </a:rPr>
              <a:t>。</a:t>
            </a:r>
            <a:r>
              <a:rPr lang="zh-CN" altLang="en-US" dirty="0">
                <a:latin typeface="宋体" pitchFamily="2" charset="-122"/>
              </a:rPr>
              <a:t> </a:t>
            </a:r>
            <a:r>
              <a:rPr lang="zh-CN" altLang="en-US" dirty="0"/>
              <a:t> </a:t>
            </a:r>
          </a:p>
        </p:txBody>
      </p:sp>
      <p:sp>
        <p:nvSpPr>
          <p:cNvPr id="4" name="灯片编号占位符 5"/>
          <p:cNvSpPr>
            <a:spLocks noGrp="1"/>
          </p:cNvSpPr>
          <p:nvPr>
            <p:ph type="sldNum" sz="quarter" idx="12"/>
          </p:nvPr>
        </p:nvSpPr>
        <p:spPr/>
        <p:txBody>
          <a:bodyPr/>
          <a:lstStyle/>
          <a:p>
            <a:pPr>
              <a:defRPr/>
            </a:pPr>
            <a:fld id="{AB0A9A9B-16F3-4B37-B62C-16EDD62C8DD0}" type="slidenum">
              <a:rPr lang="en-US" altLang="zh-CN">
                <a:solidFill>
                  <a:srgbClr val="2F2F2F">
                    <a:lumMod val="75000"/>
                    <a:lumOff val="25000"/>
                  </a:srgbClr>
                </a:solidFill>
              </a:rPr>
              <a:pPr>
                <a:defRPr/>
              </a:pPr>
              <a:t>30</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765741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A010D546-290E-41B7-876C-207720448058}" type="slidenum">
              <a:rPr lang="en-US" altLang="zh-CN"/>
              <a:pPr/>
              <a:t>31</a:t>
            </a:fld>
            <a:endParaRPr lang="en-US" altLang="zh-CN"/>
          </a:p>
        </p:txBody>
      </p:sp>
      <p:sp>
        <p:nvSpPr>
          <p:cNvPr id="800772" name="Text Box 4"/>
          <p:cNvSpPr txBox="1">
            <a:spLocks noChangeArrowheads="1"/>
          </p:cNvSpPr>
          <p:nvPr/>
        </p:nvSpPr>
        <p:spPr bwMode="auto">
          <a:xfrm>
            <a:off x="431800" y="404813"/>
            <a:ext cx="8280400" cy="363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5000"/>
              </a:spcBef>
            </a:pPr>
            <a:r>
              <a:rPr lang="en-US" altLang="zh-CN" sz="2800" dirty="0">
                <a:solidFill>
                  <a:srgbClr val="0000FF"/>
                </a:solidFill>
                <a:ea typeface="宋体" panose="02010600030101010101" pitchFamily="2" charset="-122"/>
              </a:rPr>
              <a:t>【</a:t>
            </a:r>
            <a:r>
              <a:rPr lang="zh-CN" altLang="en-US" sz="2800" dirty="0">
                <a:solidFill>
                  <a:srgbClr val="0000FF"/>
                </a:solidFill>
                <a:ea typeface="黑体" panose="02010609060101010101" pitchFamily="49" charset="-122"/>
              </a:rPr>
              <a:t>例</a:t>
            </a:r>
            <a:r>
              <a:rPr lang="en-US" altLang="zh-CN" sz="2800" dirty="0">
                <a:solidFill>
                  <a:srgbClr val="0000FF"/>
                </a:solidFill>
                <a:ea typeface="宋体" panose="02010600030101010101" pitchFamily="2" charset="-122"/>
              </a:rPr>
              <a:t>】</a:t>
            </a:r>
            <a:r>
              <a:rPr lang="zh-CN" altLang="en-US" sz="2800" dirty="0">
                <a:ea typeface="宋体" panose="02010600030101010101" pitchFamily="2" charset="-122"/>
              </a:rPr>
              <a:t>设文件索引节点中有</a:t>
            </a:r>
            <a:r>
              <a:rPr lang="en-US" altLang="zh-CN" sz="2800" dirty="0">
                <a:ea typeface="宋体" panose="02010600030101010101" pitchFamily="2" charset="-122"/>
              </a:rPr>
              <a:t>7</a:t>
            </a:r>
            <a:r>
              <a:rPr lang="zh-CN" altLang="en-US" sz="2800" dirty="0">
                <a:ea typeface="宋体" panose="02010600030101010101" pitchFamily="2" charset="-122"/>
              </a:rPr>
              <a:t>个地址项，其中</a:t>
            </a:r>
            <a:r>
              <a:rPr lang="en-US" altLang="zh-CN" sz="2800" dirty="0">
                <a:ea typeface="宋体" panose="02010600030101010101" pitchFamily="2" charset="-122"/>
              </a:rPr>
              <a:t>4</a:t>
            </a:r>
            <a:r>
              <a:rPr lang="zh-CN" altLang="en-US" sz="2800" dirty="0">
                <a:ea typeface="宋体" panose="02010600030101010101" pitchFamily="2" charset="-122"/>
              </a:rPr>
              <a:t>个地址项是直接地址索引，</a:t>
            </a:r>
            <a:r>
              <a:rPr lang="en-US" altLang="zh-CN" sz="2800" dirty="0">
                <a:ea typeface="宋体" panose="02010600030101010101" pitchFamily="2" charset="-122"/>
              </a:rPr>
              <a:t>2</a:t>
            </a:r>
            <a:r>
              <a:rPr lang="zh-CN" altLang="en-US" sz="2800" dirty="0">
                <a:ea typeface="宋体" panose="02010600030101010101" pitchFamily="2" charset="-122"/>
              </a:rPr>
              <a:t>个地址项是一级间接地址索引，</a:t>
            </a:r>
            <a:r>
              <a:rPr lang="en-US" altLang="zh-CN" sz="2800" dirty="0">
                <a:ea typeface="宋体" panose="02010600030101010101" pitchFamily="2" charset="-122"/>
              </a:rPr>
              <a:t>1</a:t>
            </a:r>
            <a:r>
              <a:rPr lang="zh-CN" altLang="en-US" sz="2800" dirty="0">
                <a:ea typeface="宋体" panose="02010600030101010101" pitchFamily="2" charset="-122"/>
              </a:rPr>
              <a:t>个地址项是二级间接地址索引，每个地址项大小为</a:t>
            </a:r>
            <a:r>
              <a:rPr lang="en-US" altLang="zh-CN" sz="2800" dirty="0">
                <a:ea typeface="宋体" panose="02010600030101010101" pitchFamily="2" charset="-122"/>
              </a:rPr>
              <a:t>4</a:t>
            </a:r>
            <a:r>
              <a:rPr lang="zh-CN" altLang="en-US" sz="2800" dirty="0">
                <a:ea typeface="宋体" panose="02010600030101010101" pitchFamily="2" charset="-122"/>
              </a:rPr>
              <a:t>字节。若磁盘索引块和磁盘数据块大小均为</a:t>
            </a:r>
            <a:r>
              <a:rPr lang="en-US" altLang="zh-CN" sz="2800" dirty="0">
                <a:ea typeface="宋体" panose="02010600030101010101" pitchFamily="2" charset="-122"/>
              </a:rPr>
              <a:t>256</a:t>
            </a:r>
            <a:r>
              <a:rPr lang="zh-CN" altLang="en-US" sz="2800" dirty="0">
                <a:ea typeface="宋体" panose="02010600030101010101" pitchFamily="2" charset="-122"/>
              </a:rPr>
              <a:t>字节，则可表示的单个文件最大长度是</a:t>
            </a:r>
            <a:r>
              <a:rPr lang="zh-CN" altLang="en-US" sz="2800" u="sng" dirty="0">
                <a:ea typeface="宋体" panose="02010600030101010101" pitchFamily="2" charset="-122"/>
              </a:rPr>
              <a:t>          </a:t>
            </a:r>
            <a:r>
              <a:rPr lang="zh-CN" altLang="en-US" sz="2800" dirty="0">
                <a:ea typeface="宋体" panose="02010600030101010101" pitchFamily="2" charset="-122"/>
              </a:rPr>
              <a:t>。</a:t>
            </a:r>
            <a:r>
              <a:rPr lang="zh-CN" altLang="en-US" sz="2800" dirty="0">
                <a:solidFill>
                  <a:srgbClr val="0000FF"/>
                </a:solidFill>
                <a:ea typeface="宋体" panose="02010600030101010101" pitchFamily="2" charset="-122"/>
              </a:rPr>
              <a:t>（</a:t>
            </a:r>
            <a:r>
              <a:rPr lang="en-US" altLang="zh-CN" sz="2800" dirty="0">
                <a:solidFill>
                  <a:srgbClr val="0000FF"/>
                </a:solidFill>
                <a:ea typeface="宋体" panose="02010600030101010101" pitchFamily="2" charset="-122"/>
              </a:rPr>
              <a:t>2010</a:t>
            </a:r>
            <a:r>
              <a:rPr lang="zh-CN" altLang="en-US" sz="2800" dirty="0">
                <a:solidFill>
                  <a:srgbClr val="0000FF"/>
                </a:solidFill>
                <a:ea typeface="宋体" panose="02010600030101010101" pitchFamily="2" charset="-122"/>
              </a:rPr>
              <a:t>全国试题）</a:t>
            </a:r>
          </a:p>
          <a:p>
            <a:pPr algn="just">
              <a:spcBef>
                <a:spcPct val="15000"/>
              </a:spcBef>
            </a:pPr>
            <a:r>
              <a:rPr lang="zh-CN" altLang="en-US" sz="2800" dirty="0">
                <a:ea typeface="宋体" panose="02010600030101010101" pitchFamily="2" charset="-122"/>
              </a:rPr>
              <a:t>      </a:t>
            </a:r>
            <a:r>
              <a:rPr lang="en-US" altLang="zh-CN" sz="2800" dirty="0">
                <a:ea typeface="宋体" panose="02010600030101010101" pitchFamily="2" charset="-122"/>
              </a:rPr>
              <a:t>A</a:t>
            </a:r>
            <a:r>
              <a:rPr lang="zh-CN" altLang="en-US" sz="2800" dirty="0">
                <a:ea typeface="宋体" panose="02010600030101010101" pitchFamily="2" charset="-122"/>
              </a:rPr>
              <a:t>．</a:t>
            </a:r>
            <a:r>
              <a:rPr lang="en-US" altLang="zh-CN" sz="2800" dirty="0">
                <a:ea typeface="宋体" panose="02010600030101010101" pitchFamily="2" charset="-122"/>
              </a:rPr>
              <a:t>33KB 		B</a:t>
            </a:r>
            <a:r>
              <a:rPr lang="zh-CN" altLang="en-US" sz="2800" dirty="0">
                <a:ea typeface="宋体" panose="02010600030101010101" pitchFamily="2" charset="-122"/>
              </a:rPr>
              <a:t>．</a:t>
            </a:r>
            <a:r>
              <a:rPr lang="en-US" altLang="zh-CN" sz="2800" dirty="0">
                <a:ea typeface="宋体" panose="02010600030101010101" pitchFamily="2" charset="-122"/>
              </a:rPr>
              <a:t>519KB</a:t>
            </a:r>
          </a:p>
          <a:p>
            <a:pPr algn="just">
              <a:spcBef>
                <a:spcPct val="15000"/>
              </a:spcBef>
            </a:pPr>
            <a:r>
              <a:rPr lang="en-US" altLang="zh-CN" sz="2800" dirty="0">
                <a:ea typeface="宋体" panose="02010600030101010101" pitchFamily="2" charset="-122"/>
              </a:rPr>
              <a:t>      C</a:t>
            </a:r>
            <a:r>
              <a:rPr lang="zh-CN" altLang="en-US" sz="2800" dirty="0">
                <a:ea typeface="宋体" panose="02010600030101010101" pitchFamily="2" charset="-122"/>
              </a:rPr>
              <a:t>．</a:t>
            </a:r>
            <a:r>
              <a:rPr lang="en-US" altLang="zh-CN" sz="2800" dirty="0">
                <a:ea typeface="宋体" panose="02010600030101010101" pitchFamily="2" charset="-122"/>
              </a:rPr>
              <a:t>1057KB  	D</a:t>
            </a:r>
            <a:r>
              <a:rPr lang="zh-CN" altLang="en-US" sz="2800" dirty="0">
                <a:ea typeface="宋体" panose="02010600030101010101" pitchFamily="2" charset="-122"/>
              </a:rPr>
              <a:t>．</a:t>
            </a:r>
            <a:r>
              <a:rPr lang="en-US" altLang="zh-CN" sz="2800" dirty="0">
                <a:ea typeface="宋体" panose="02010600030101010101" pitchFamily="2" charset="-122"/>
              </a:rPr>
              <a:t>16513KB</a:t>
            </a:r>
          </a:p>
        </p:txBody>
      </p:sp>
      <p:sp>
        <p:nvSpPr>
          <p:cNvPr id="800773" name="Text Box 5"/>
          <p:cNvSpPr txBox="1">
            <a:spLocks noChangeArrowheads="1"/>
          </p:cNvSpPr>
          <p:nvPr/>
        </p:nvSpPr>
        <p:spPr bwMode="auto">
          <a:xfrm>
            <a:off x="1331640" y="2564904"/>
            <a:ext cx="57626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sz="2800" dirty="0">
                <a:ea typeface="宋体" panose="02010600030101010101" pitchFamily="2" charset="-122"/>
              </a:rPr>
              <a:t>C</a:t>
            </a:r>
          </a:p>
        </p:txBody>
      </p:sp>
      <p:sp>
        <p:nvSpPr>
          <p:cNvPr id="2" name="文本框 1"/>
          <p:cNvSpPr txBox="1"/>
          <p:nvPr/>
        </p:nvSpPr>
        <p:spPr>
          <a:xfrm>
            <a:off x="611560" y="4182536"/>
            <a:ext cx="6906389" cy="1938992"/>
          </a:xfrm>
          <a:prstGeom prst="rect">
            <a:avLst/>
          </a:prstGeom>
          <a:noFill/>
        </p:spPr>
        <p:txBody>
          <a:bodyPr wrap="square" rtlCol="0">
            <a:spAutoFit/>
          </a:bodyPr>
          <a:lstStyle/>
          <a:p>
            <a:r>
              <a:rPr lang="zh-CN" altLang="en-US" sz="2400" dirty="0"/>
              <a:t>解：每个盘块存放的索引项</a:t>
            </a:r>
            <a:r>
              <a:rPr lang="en-US" altLang="zh-CN" sz="2400" dirty="0"/>
              <a:t>=256/4=64</a:t>
            </a:r>
            <a:r>
              <a:rPr lang="zh-CN" altLang="en-US" sz="2400" dirty="0"/>
              <a:t>（项）</a:t>
            </a:r>
            <a:endParaRPr lang="en-US" altLang="zh-CN" sz="2400" dirty="0"/>
          </a:p>
          <a:p>
            <a:r>
              <a:rPr lang="zh-CN" altLang="en-US" sz="2400" dirty="0"/>
              <a:t>    直接地址存储容量</a:t>
            </a:r>
            <a:r>
              <a:rPr lang="en-US" altLang="zh-CN" sz="2400" dirty="0"/>
              <a:t>=4×256=</a:t>
            </a:r>
            <a:r>
              <a:rPr lang="en-US" altLang="zh-CN" sz="2400" dirty="0">
                <a:solidFill>
                  <a:srgbClr val="FF0000"/>
                </a:solidFill>
              </a:rPr>
              <a:t>1KB</a:t>
            </a:r>
          </a:p>
          <a:p>
            <a:r>
              <a:rPr lang="zh-CN" altLang="en-US" sz="2400" dirty="0"/>
              <a:t>    一级间址存储容量</a:t>
            </a:r>
            <a:r>
              <a:rPr lang="en-US" altLang="zh-CN" sz="2400" dirty="0"/>
              <a:t>=2×64×256=</a:t>
            </a:r>
            <a:r>
              <a:rPr lang="en-US" altLang="zh-CN" sz="2400" dirty="0">
                <a:solidFill>
                  <a:srgbClr val="FF0000"/>
                </a:solidFill>
              </a:rPr>
              <a:t>32KB</a:t>
            </a:r>
          </a:p>
          <a:p>
            <a:r>
              <a:rPr lang="zh-CN" altLang="en-US" sz="2400" dirty="0"/>
              <a:t>    二级间址存储容量</a:t>
            </a:r>
            <a:r>
              <a:rPr lang="en-US" altLang="zh-CN" sz="2400" dirty="0"/>
              <a:t>=1×64×64×256=</a:t>
            </a:r>
            <a:r>
              <a:rPr lang="en-US" altLang="zh-CN" sz="2400" dirty="0">
                <a:solidFill>
                  <a:srgbClr val="FF0000"/>
                </a:solidFill>
              </a:rPr>
              <a:t>1024KB</a:t>
            </a:r>
          </a:p>
          <a:p>
            <a:r>
              <a:rPr lang="zh-CN" altLang="en-US" sz="2400" dirty="0"/>
              <a:t>    最大文件长度</a:t>
            </a:r>
            <a:r>
              <a:rPr lang="en-US" altLang="zh-CN" sz="2400" dirty="0"/>
              <a:t>=1+32+1024=</a:t>
            </a:r>
            <a:r>
              <a:rPr lang="en-US" altLang="zh-CN" sz="2400" dirty="0">
                <a:solidFill>
                  <a:srgbClr val="FF0000"/>
                </a:solidFill>
              </a:rPr>
              <a:t>1057KB</a:t>
            </a:r>
          </a:p>
        </p:txBody>
      </p:sp>
    </p:spTree>
    <p:extLst>
      <p:ext uri="{BB962C8B-B14F-4D97-AF65-F5344CB8AC3E}">
        <p14:creationId xmlns:p14="http://schemas.microsoft.com/office/powerpoint/2010/main" val="30623952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00773"/>
                                        </p:tgtEl>
                                        <p:attrNameLst>
                                          <p:attrName>style.visibility</p:attrName>
                                        </p:attrNameLst>
                                      </p:cBhvr>
                                      <p:to>
                                        <p:strVal val="visible"/>
                                      </p:to>
                                    </p:set>
                                    <p:anim calcmode="lin" valueType="num">
                                      <p:cBhvr additive="base">
                                        <p:cTn id="32" dur="500" fill="hold"/>
                                        <p:tgtEl>
                                          <p:spTgt spid="800773"/>
                                        </p:tgtEl>
                                        <p:attrNameLst>
                                          <p:attrName>ppt_x</p:attrName>
                                        </p:attrNameLst>
                                      </p:cBhvr>
                                      <p:tavLst>
                                        <p:tav tm="0">
                                          <p:val>
                                            <p:strVal val="#ppt_x"/>
                                          </p:val>
                                        </p:tav>
                                        <p:tav tm="100000">
                                          <p:val>
                                            <p:strVal val="#ppt_x"/>
                                          </p:val>
                                        </p:tav>
                                      </p:tavLst>
                                    </p:anim>
                                    <p:anim calcmode="lin" valueType="num">
                                      <p:cBhvr additive="base">
                                        <p:cTn id="33" dur="500" fill="hold"/>
                                        <p:tgtEl>
                                          <p:spTgt spid="800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3"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23" name="Rectangle 2"/>
          <p:cNvSpPr>
            <a:spLocks noGrp="1" noChangeArrowheads="1"/>
          </p:cNvSpPr>
          <p:nvPr>
            <p:ph type="title"/>
          </p:nvPr>
        </p:nvSpPr>
        <p:spPr/>
        <p:txBody>
          <a:bodyPr/>
          <a:lstStyle/>
          <a:p>
            <a:pPr eaLnBrk="1" hangingPunct="1"/>
            <a:r>
              <a:rPr lang="en-US" altLang="zh-CN" dirty="0"/>
              <a:t>8.2  </a:t>
            </a:r>
            <a:r>
              <a:rPr lang="zh-CN" altLang="en-US" dirty="0">
                <a:latin typeface="黑体" pitchFamily="2" charset="-122"/>
              </a:rPr>
              <a:t>文件存储空间的管理</a:t>
            </a:r>
            <a:r>
              <a:rPr lang="zh-CN" altLang="en-US" dirty="0"/>
              <a:t> </a:t>
            </a:r>
          </a:p>
        </p:txBody>
      </p:sp>
      <p:sp>
        <p:nvSpPr>
          <p:cNvPr id="495619" name="Rectangle 3"/>
          <p:cNvSpPr>
            <a:spLocks noGrp="1" noChangeArrowheads="1"/>
          </p:cNvSpPr>
          <p:nvPr>
            <p:ph idx="1"/>
          </p:nvPr>
        </p:nvSpPr>
        <p:spPr>
          <a:xfrm>
            <a:off x="539552" y="1556792"/>
            <a:ext cx="8136904" cy="5065713"/>
          </a:xfrm>
          <a:extLst>
            <a:ext uri="{91240B29-F687-4F45-9708-019B960494DF}">
              <a14:hiddenLine xmlns:a14="http://schemas.microsoft.com/office/drawing/2010/main" w="9525">
                <a:solidFill>
                  <a:schemeClr val="hlink"/>
                </a:solidFill>
                <a:miter lim="800000"/>
                <a:headEnd/>
                <a:tailEnd/>
              </a14:hiddenLine>
            </a:ext>
          </a:extLst>
        </p:spPr>
        <p:txBody>
          <a:bodyPr/>
          <a:lstStyle/>
          <a:p>
            <a:pPr eaLnBrk="1" hangingPunct="1">
              <a:buFont typeface="Wingdings" pitchFamily="2" charset="2"/>
              <a:buChar char="u"/>
            </a:pPr>
            <a:r>
              <a:rPr lang="zh-CN" altLang="en-US" sz="2800" dirty="0">
                <a:latin typeface="宋体" pitchFamily="2" charset="-122"/>
              </a:rPr>
              <a:t>与内存分配相似，可采用连续分配方式和离散分配方式。</a:t>
            </a:r>
            <a:r>
              <a:rPr lang="zh-CN" altLang="en-US" sz="2800" dirty="0"/>
              <a:t> </a:t>
            </a:r>
          </a:p>
          <a:p>
            <a:pPr eaLnBrk="1" hangingPunct="1">
              <a:buFont typeface="Wingdings" pitchFamily="2" charset="2"/>
              <a:buChar char="u"/>
            </a:pPr>
            <a:r>
              <a:rPr lang="zh-CN" altLang="en-US" sz="2800" dirty="0">
                <a:latin typeface="宋体" pitchFamily="2" charset="-122"/>
              </a:rPr>
              <a:t>前者具有较高的文件访问速度，但可能产生较多的外存零头；</a:t>
            </a:r>
            <a:r>
              <a:rPr lang="zh-CN" altLang="en-US" sz="2800" dirty="0"/>
              <a:t> </a:t>
            </a:r>
          </a:p>
          <a:p>
            <a:pPr eaLnBrk="1" hangingPunct="1">
              <a:buFont typeface="Wingdings" pitchFamily="2" charset="2"/>
              <a:buChar char="u"/>
            </a:pPr>
            <a:r>
              <a:rPr lang="zh-CN" altLang="en-US" sz="2800" dirty="0">
                <a:latin typeface="宋体" pitchFamily="2" charset="-122"/>
              </a:rPr>
              <a:t>后者能有效地利用外存空间，但访问速度较慢。</a:t>
            </a:r>
            <a:r>
              <a:rPr lang="zh-CN" altLang="en-US" sz="2800" dirty="0"/>
              <a:t> </a:t>
            </a:r>
          </a:p>
          <a:p>
            <a:pPr eaLnBrk="1" hangingPunct="1">
              <a:buFont typeface="Wingdings" pitchFamily="2" charset="2"/>
              <a:buChar char="u"/>
            </a:pPr>
            <a:r>
              <a:rPr lang="zh-CN" altLang="en-US" sz="2800" dirty="0">
                <a:latin typeface="宋体" pitchFamily="2" charset="-122"/>
              </a:rPr>
              <a:t>外存空间的</a:t>
            </a:r>
            <a:r>
              <a:rPr lang="zh-CN" altLang="en-US" sz="2800" dirty="0">
                <a:solidFill>
                  <a:srgbClr val="FF0000"/>
                </a:solidFill>
                <a:latin typeface="+mj-ea"/>
                <a:ea typeface="+mj-ea"/>
              </a:rPr>
              <a:t>分配的基本单位</a:t>
            </a:r>
            <a:r>
              <a:rPr lang="zh-CN" altLang="en-US" sz="2800" dirty="0">
                <a:solidFill>
                  <a:schemeClr val="tx2"/>
                </a:solidFill>
                <a:latin typeface="+mj-ea"/>
                <a:ea typeface="+mj-ea"/>
              </a:rPr>
              <a:t>都是</a:t>
            </a:r>
            <a:r>
              <a:rPr lang="zh-CN" altLang="en-US" sz="2800" dirty="0">
                <a:solidFill>
                  <a:srgbClr val="FF0000"/>
                </a:solidFill>
                <a:latin typeface="黑体" pitchFamily="2" charset="-122"/>
                <a:ea typeface="黑体" pitchFamily="2" charset="-122"/>
              </a:rPr>
              <a:t>磁盘块</a:t>
            </a:r>
            <a:r>
              <a:rPr lang="zh-CN" altLang="en-US" sz="2800" dirty="0">
                <a:latin typeface="宋体" pitchFamily="2" charset="-122"/>
              </a:rPr>
              <a:t>而非字节。</a:t>
            </a:r>
          </a:p>
          <a:p>
            <a:pPr eaLnBrk="1" hangingPunct="1">
              <a:buFont typeface="Wingdings" pitchFamily="2" charset="2"/>
              <a:buChar char="u"/>
            </a:pPr>
            <a:r>
              <a:rPr lang="zh-CN" altLang="en-US" sz="2800" dirty="0">
                <a:latin typeface="宋体" pitchFamily="2" charset="-122"/>
              </a:rPr>
              <a:t>为实现存储空间的分配，系统必须</a:t>
            </a:r>
            <a:r>
              <a:rPr lang="zh-CN" altLang="en-US" sz="2800" dirty="0">
                <a:solidFill>
                  <a:srgbClr val="0000FF"/>
                </a:solidFill>
                <a:latin typeface="黑体" pitchFamily="2" charset="-122"/>
                <a:ea typeface="黑体" pitchFamily="2" charset="-122"/>
              </a:rPr>
              <a:t>记住</a:t>
            </a:r>
            <a:r>
              <a:rPr lang="zh-CN" altLang="en-US" sz="2800" dirty="0">
                <a:latin typeface="宋体" pitchFamily="2" charset="-122"/>
              </a:rPr>
              <a:t>存储空间的使用情况。</a:t>
            </a:r>
            <a:r>
              <a:rPr lang="zh-CN" altLang="en-US" sz="2800" dirty="0"/>
              <a:t> 为此，需</a:t>
            </a:r>
          </a:p>
          <a:p>
            <a:pPr lvl="1" eaLnBrk="1" hangingPunct="1">
              <a:buFont typeface="Wingdings" pitchFamily="2" charset="2"/>
              <a:buChar char="u"/>
            </a:pPr>
            <a:r>
              <a:rPr lang="zh-CN" altLang="en-US" sz="2400" dirty="0">
                <a:solidFill>
                  <a:srgbClr val="FF0000"/>
                </a:solidFill>
                <a:latin typeface="+mn-ea"/>
              </a:rPr>
              <a:t>设置相应的数据结构；</a:t>
            </a:r>
          </a:p>
          <a:p>
            <a:pPr lvl="1" eaLnBrk="1" hangingPunct="1">
              <a:buFont typeface="Wingdings" pitchFamily="2" charset="2"/>
              <a:buChar char="u"/>
            </a:pPr>
            <a:r>
              <a:rPr lang="zh-CN" altLang="en-US" sz="2400" dirty="0">
                <a:solidFill>
                  <a:srgbClr val="FF0000"/>
                </a:solidFill>
                <a:latin typeface="+mn-ea"/>
              </a:rPr>
              <a:t>提供存储空间分配和回收的手段</a:t>
            </a:r>
            <a:r>
              <a:rPr lang="zh-CN" altLang="en-US" sz="2400" dirty="0">
                <a:solidFill>
                  <a:schemeClr val="tx2"/>
                </a:solidFill>
                <a:ea typeface="楷体_GB2312" pitchFamily="49" charset="-122"/>
              </a:rPr>
              <a:t>。</a:t>
            </a:r>
          </a:p>
        </p:txBody>
      </p:sp>
      <p:sp>
        <p:nvSpPr>
          <p:cNvPr id="4" name="灯片编号占位符 5"/>
          <p:cNvSpPr>
            <a:spLocks noGrp="1"/>
          </p:cNvSpPr>
          <p:nvPr>
            <p:ph type="sldNum" sz="quarter" idx="12"/>
          </p:nvPr>
        </p:nvSpPr>
        <p:spPr/>
        <p:txBody>
          <a:bodyPr/>
          <a:lstStyle/>
          <a:p>
            <a:pPr>
              <a:defRPr/>
            </a:pPr>
            <a:fld id="{A540E638-099D-4332-BB1E-6930139A7527}" type="slidenum">
              <a:rPr lang="en-US" altLang="zh-CN"/>
              <a:pPr>
                <a:defRPr/>
              </a:pPr>
              <a:t>32</a:t>
            </a:fld>
            <a:endParaRPr lang="en-US" altLang="zh-CN"/>
          </a:p>
        </p:txBody>
      </p:sp>
    </p:spTree>
    <p:extLst>
      <p:ext uri="{BB962C8B-B14F-4D97-AF65-F5344CB8AC3E}">
        <p14:creationId xmlns:p14="http://schemas.microsoft.com/office/powerpoint/2010/main" val="993014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animEffect transition="in" filter="wipe(up)">
                                      <p:cBhvr>
                                        <p:cTn id="7" dur="500"/>
                                        <p:tgtEl>
                                          <p:spTgt spid="495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5619">
                                            <p:txEl>
                                              <p:pRg st="1" end="1"/>
                                            </p:txEl>
                                          </p:spTgt>
                                        </p:tgtEl>
                                        <p:attrNameLst>
                                          <p:attrName>style.visibility</p:attrName>
                                        </p:attrNameLst>
                                      </p:cBhvr>
                                      <p:to>
                                        <p:strVal val="visible"/>
                                      </p:to>
                                    </p:set>
                                    <p:animEffect transition="in" filter="wipe(up)">
                                      <p:cBhvr>
                                        <p:cTn id="12" dur="500"/>
                                        <p:tgtEl>
                                          <p:spTgt spid="495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5619">
                                            <p:txEl>
                                              <p:pRg st="2" end="2"/>
                                            </p:txEl>
                                          </p:spTgt>
                                        </p:tgtEl>
                                        <p:attrNameLst>
                                          <p:attrName>style.visibility</p:attrName>
                                        </p:attrNameLst>
                                      </p:cBhvr>
                                      <p:to>
                                        <p:strVal val="visible"/>
                                      </p:to>
                                    </p:set>
                                    <p:animEffect transition="in" filter="wipe(up)">
                                      <p:cBhvr>
                                        <p:cTn id="17" dur="500"/>
                                        <p:tgtEl>
                                          <p:spTgt spid="495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5619">
                                            <p:txEl>
                                              <p:pRg st="3" end="3"/>
                                            </p:txEl>
                                          </p:spTgt>
                                        </p:tgtEl>
                                        <p:attrNameLst>
                                          <p:attrName>style.visibility</p:attrName>
                                        </p:attrNameLst>
                                      </p:cBhvr>
                                      <p:to>
                                        <p:strVal val="visible"/>
                                      </p:to>
                                    </p:set>
                                    <p:animEffect transition="in" filter="wipe(up)">
                                      <p:cBhvr>
                                        <p:cTn id="22" dur="500"/>
                                        <p:tgtEl>
                                          <p:spTgt spid="4956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95619">
                                            <p:txEl>
                                              <p:pRg st="4" end="4"/>
                                            </p:txEl>
                                          </p:spTgt>
                                        </p:tgtEl>
                                        <p:attrNameLst>
                                          <p:attrName>style.visibility</p:attrName>
                                        </p:attrNameLst>
                                      </p:cBhvr>
                                      <p:to>
                                        <p:strVal val="visible"/>
                                      </p:to>
                                    </p:set>
                                    <p:animEffect transition="in" filter="wipe(up)">
                                      <p:cBhvr>
                                        <p:cTn id="27" dur="500"/>
                                        <p:tgtEl>
                                          <p:spTgt spid="4956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95619">
                                            <p:txEl>
                                              <p:pRg st="5" end="5"/>
                                            </p:txEl>
                                          </p:spTgt>
                                        </p:tgtEl>
                                        <p:attrNameLst>
                                          <p:attrName>style.visibility</p:attrName>
                                        </p:attrNameLst>
                                      </p:cBhvr>
                                      <p:to>
                                        <p:strVal val="visible"/>
                                      </p:to>
                                    </p:set>
                                    <p:animEffect transition="in" filter="wipe(up)">
                                      <p:cBhvr>
                                        <p:cTn id="32" dur="500"/>
                                        <p:tgtEl>
                                          <p:spTgt spid="4956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95619">
                                            <p:txEl>
                                              <p:pRg st="6" end="6"/>
                                            </p:txEl>
                                          </p:spTgt>
                                        </p:tgtEl>
                                        <p:attrNameLst>
                                          <p:attrName>style.visibility</p:attrName>
                                        </p:attrNameLst>
                                      </p:cBhvr>
                                      <p:to>
                                        <p:strVal val="visible"/>
                                      </p:to>
                                    </p:set>
                                    <p:animEffect transition="in" filter="wipe(up)">
                                      <p:cBhvr>
                                        <p:cTn id="37" dur="500"/>
                                        <p:tgtEl>
                                          <p:spTgt spid="4956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bldLvl="3"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2"/>
          <p:cNvSpPr>
            <a:spLocks noGrp="1" noChangeArrowheads="1"/>
          </p:cNvSpPr>
          <p:nvPr>
            <p:ph type="title"/>
          </p:nvPr>
        </p:nvSpPr>
        <p:spPr/>
        <p:txBody>
          <a:bodyPr/>
          <a:lstStyle/>
          <a:p>
            <a:pPr algn="l" eaLnBrk="1" hangingPunct="1"/>
            <a:r>
              <a:rPr lang="en-US" altLang="zh-CN" sz="4000" dirty="0"/>
              <a:t>8.2.1  </a:t>
            </a:r>
            <a:r>
              <a:rPr lang="zh-CN" altLang="en-US" sz="4000" dirty="0">
                <a:latin typeface="黑体" pitchFamily="2" charset="-122"/>
              </a:rPr>
              <a:t>空闲表法和空闲链表法</a:t>
            </a:r>
            <a:r>
              <a:rPr lang="zh-CN" altLang="en-US" sz="4000" dirty="0"/>
              <a:t> </a:t>
            </a:r>
          </a:p>
        </p:txBody>
      </p:sp>
      <p:sp>
        <p:nvSpPr>
          <p:cNvPr id="390148" name="Rectangle 3"/>
          <p:cNvSpPr>
            <a:spLocks noGrp="1" noChangeArrowheads="1"/>
          </p:cNvSpPr>
          <p:nvPr>
            <p:ph idx="1"/>
          </p:nvPr>
        </p:nvSpPr>
        <p:spPr>
          <a:xfrm>
            <a:off x="467544" y="1700808"/>
            <a:ext cx="8229600" cy="4536504"/>
          </a:xfrm>
        </p:spPr>
        <p:txBody>
          <a:bodyPr>
            <a:normAutofit/>
          </a:bodyPr>
          <a:lstStyle/>
          <a:p>
            <a:pPr eaLnBrk="1" hangingPunct="1">
              <a:spcBef>
                <a:spcPct val="0"/>
              </a:spcBef>
              <a:buFont typeface="Wingdings" pitchFamily="2" charset="2"/>
              <a:buNone/>
            </a:pPr>
            <a:r>
              <a:rPr lang="en-US" altLang="zh-CN" dirty="0">
                <a:solidFill>
                  <a:srgbClr val="0000FF"/>
                </a:solidFill>
              </a:rPr>
              <a:t>    1</a:t>
            </a:r>
            <a:r>
              <a:rPr lang="zh-CN" altLang="en-US" dirty="0">
                <a:solidFill>
                  <a:srgbClr val="0000FF"/>
                </a:solidFill>
                <a:latin typeface="宋体" pitchFamily="2" charset="-122"/>
              </a:rPr>
              <a:t>．</a:t>
            </a:r>
            <a:r>
              <a:rPr lang="zh-CN" altLang="en-US" dirty="0">
                <a:solidFill>
                  <a:srgbClr val="0000FF"/>
                </a:solidFill>
                <a:latin typeface="黑体" pitchFamily="2" charset="-122"/>
                <a:ea typeface="黑体" pitchFamily="2" charset="-122"/>
              </a:rPr>
              <a:t>空闲表法</a:t>
            </a:r>
          </a:p>
          <a:p>
            <a:pPr lvl="1" eaLnBrk="1" hangingPunct="1">
              <a:spcBef>
                <a:spcPct val="0"/>
              </a:spcBef>
              <a:buFont typeface="Wingdings" pitchFamily="2" charset="2"/>
              <a:buNone/>
            </a:pPr>
            <a:r>
              <a:rPr lang="en-US" altLang="zh-CN" dirty="0">
                <a:latin typeface="+mn-ea"/>
              </a:rPr>
              <a:t>  1</a:t>
            </a:r>
            <a:r>
              <a:rPr lang="zh-CN" altLang="en-US" dirty="0">
                <a:latin typeface="+mn-ea"/>
              </a:rPr>
              <a:t>）空闲表</a:t>
            </a:r>
          </a:p>
          <a:p>
            <a:pPr lvl="2" eaLnBrk="1" hangingPunct="1">
              <a:spcBef>
                <a:spcPct val="0"/>
              </a:spcBef>
              <a:buFont typeface="Wingdings" pitchFamily="2" charset="2"/>
              <a:buChar char="u"/>
            </a:pPr>
            <a:r>
              <a:rPr lang="zh-CN" altLang="en-US" sz="2800" dirty="0">
                <a:latin typeface="宋体" pitchFamily="2" charset="-122"/>
              </a:rPr>
              <a:t>属于连续分配方法，与内存的动态分配方式雷同。</a:t>
            </a:r>
          </a:p>
          <a:p>
            <a:pPr lvl="2" eaLnBrk="1" hangingPunct="1">
              <a:spcBef>
                <a:spcPct val="0"/>
              </a:spcBef>
              <a:buFont typeface="Wingdings" pitchFamily="2" charset="2"/>
              <a:buChar char="u"/>
            </a:pPr>
            <a:r>
              <a:rPr lang="zh-CN" altLang="en-US" sz="2800" dirty="0">
                <a:latin typeface="宋体" pitchFamily="2" charset="-122"/>
              </a:rPr>
              <a:t>每个文件分配一块连续的存储空间 </a:t>
            </a:r>
          </a:p>
          <a:p>
            <a:pPr lvl="2" eaLnBrk="1" hangingPunct="1">
              <a:spcBef>
                <a:spcPct val="0"/>
              </a:spcBef>
              <a:buFont typeface="Wingdings" pitchFamily="2" charset="2"/>
              <a:buChar char="u"/>
            </a:pPr>
            <a:r>
              <a:rPr lang="zh-CN" altLang="en-US" sz="2800" dirty="0">
                <a:latin typeface="宋体" pitchFamily="2" charset="-122"/>
              </a:rPr>
              <a:t>为外存上的所有空闲块建立一张空闲表，每个空闲区对应一个空闲表项 </a:t>
            </a:r>
          </a:p>
          <a:p>
            <a:pPr lvl="2" eaLnBrk="1" hangingPunct="1">
              <a:spcBef>
                <a:spcPct val="0"/>
              </a:spcBef>
              <a:buFont typeface="Wingdings" pitchFamily="2" charset="2"/>
              <a:buChar char="u"/>
            </a:pPr>
            <a:r>
              <a:rPr lang="zh-CN" altLang="en-US" sz="2800" dirty="0">
                <a:latin typeface="宋体" pitchFamily="2" charset="-122"/>
              </a:rPr>
              <a:t>空闲表项包括：表项序号、该空闲区的第一个盘块号、空闲块数等。 </a:t>
            </a:r>
          </a:p>
          <a:p>
            <a:pPr lvl="2" eaLnBrk="1" hangingPunct="1">
              <a:spcBef>
                <a:spcPct val="0"/>
              </a:spcBef>
              <a:buFont typeface="Wingdings" pitchFamily="2" charset="2"/>
              <a:buChar char="u"/>
            </a:pPr>
            <a:r>
              <a:rPr lang="zh-CN" altLang="en-US" sz="2800" dirty="0">
                <a:latin typeface="宋体" pitchFamily="2" charset="-122"/>
              </a:rPr>
              <a:t>将所有空闲区按其起始盘块号递增次序排列  </a:t>
            </a:r>
          </a:p>
          <a:p>
            <a:pPr lvl="1" eaLnBrk="1" hangingPunct="1">
              <a:spcBef>
                <a:spcPct val="0"/>
              </a:spcBef>
            </a:pPr>
            <a:endParaRPr lang="en-US" altLang="zh-CN" dirty="0"/>
          </a:p>
        </p:txBody>
      </p:sp>
      <p:sp>
        <p:nvSpPr>
          <p:cNvPr id="33" name="灯片编号占位符 5"/>
          <p:cNvSpPr>
            <a:spLocks noGrp="1"/>
          </p:cNvSpPr>
          <p:nvPr>
            <p:ph type="sldNum" sz="quarter" idx="12"/>
          </p:nvPr>
        </p:nvSpPr>
        <p:spPr/>
        <p:txBody>
          <a:bodyPr/>
          <a:lstStyle/>
          <a:p>
            <a:pPr>
              <a:defRPr/>
            </a:pPr>
            <a:fld id="{7E2936EF-CFAB-4B66-8A7D-D8285E1EA2B7}" type="slidenum">
              <a:rPr lang="en-US" altLang="zh-CN">
                <a:solidFill>
                  <a:srgbClr val="2F2F2F">
                    <a:lumMod val="75000"/>
                    <a:lumOff val="25000"/>
                  </a:srgbClr>
                </a:solidFill>
              </a:rPr>
              <a:pPr>
                <a:defRPr/>
              </a:pPr>
              <a:t>33</a:t>
            </a:fld>
            <a:endParaRPr lang="en-US" altLang="zh-CN">
              <a:solidFill>
                <a:srgbClr val="2F2F2F">
                  <a:lumMod val="75000"/>
                  <a:lumOff val="25000"/>
                </a:srgbClr>
              </a:solidFill>
            </a:endParaRPr>
          </a:p>
        </p:txBody>
      </p:sp>
      <p:sp>
        <p:nvSpPr>
          <p:cNvPr id="390149" name="AutoShape 4"/>
          <p:cNvSpPr>
            <a:spLocks noChangeArrowheads="1"/>
          </p:cNvSpPr>
          <p:nvPr/>
        </p:nvSpPr>
        <p:spPr bwMode="auto">
          <a:xfrm>
            <a:off x="4491773" y="2204864"/>
            <a:ext cx="2819400" cy="457200"/>
          </a:xfrm>
          <a:prstGeom prst="wedgeRectCallout">
            <a:avLst>
              <a:gd name="adj1" fmla="val -99550"/>
              <a:gd name="adj2" fmla="val 35957"/>
            </a:avLst>
          </a:prstGeom>
          <a:solidFill>
            <a:schemeClr val="accent6">
              <a:lumMod val="60000"/>
              <a:lumOff val="40000"/>
            </a:schemeClr>
          </a:solidFill>
          <a:ln w="9525">
            <a:solidFill>
              <a:schemeClr val="tx1"/>
            </a:solidFill>
            <a:miter lim="800000"/>
            <a:headEnd/>
            <a:tailEnd/>
          </a:ln>
          <a:effectLst/>
        </p:spPr>
        <p:txBody>
          <a:bodyPr/>
          <a:lstStyle/>
          <a:p>
            <a:pPr algn="ctr" fontAlgn="base">
              <a:spcBef>
                <a:spcPct val="0"/>
              </a:spcBef>
              <a:spcAft>
                <a:spcPct val="0"/>
              </a:spcAft>
            </a:pPr>
            <a:r>
              <a:rPr kumimoji="1" lang="zh-CN" altLang="en-US" sz="2400" dirty="0">
                <a:solidFill>
                  <a:srgbClr val="000000"/>
                </a:solidFill>
              </a:rPr>
              <a:t>类似空闲分区表</a:t>
            </a:r>
          </a:p>
        </p:txBody>
      </p:sp>
    </p:spTree>
    <p:extLst>
      <p:ext uri="{BB962C8B-B14F-4D97-AF65-F5344CB8AC3E}">
        <p14:creationId xmlns:p14="http://schemas.microsoft.com/office/powerpoint/2010/main" val="1810471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2"/>
          <p:cNvSpPr>
            <a:spLocks noGrp="1" noChangeArrowheads="1"/>
          </p:cNvSpPr>
          <p:nvPr>
            <p:ph type="title"/>
          </p:nvPr>
        </p:nvSpPr>
        <p:spPr/>
        <p:txBody>
          <a:bodyPr/>
          <a:lstStyle/>
          <a:p>
            <a:pPr algn="l" eaLnBrk="1" hangingPunct="1"/>
            <a:r>
              <a:rPr lang="en-US" altLang="zh-CN" sz="4000" dirty="0"/>
              <a:t>8.2.1  </a:t>
            </a:r>
            <a:r>
              <a:rPr lang="zh-CN" altLang="en-US" sz="4000" dirty="0">
                <a:latin typeface="黑体" pitchFamily="2" charset="-122"/>
              </a:rPr>
              <a:t>空闲表法和空闲链表法</a:t>
            </a:r>
            <a:r>
              <a:rPr lang="zh-CN" altLang="en-US" sz="4000" dirty="0"/>
              <a:t> </a:t>
            </a:r>
          </a:p>
        </p:txBody>
      </p:sp>
      <p:sp>
        <p:nvSpPr>
          <p:cNvPr id="390148" name="Rectangle 3"/>
          <p:cNvSpPr>
            <a:spLocks noGrp="1" noChangeArrowheads="1"/>
          </p:cNvSpPr>
          <p:nvPr>
            <p:ph idx="1"/>
          </p:nvPr>
        </p:nvSpPr>
        <p:spPr>
          <a:xfrm>
            <a:off x="1115616" y="1700808"/>
            <a:ext cx="7488832" cy="1862336"/>
          </a:xfrm>
        </p:spPr>
        <p:txBody>
          <a:bodyPr/>
          <a:lstStyle/>
          <a:p>
            <a:pPr eaLnBrk="1" hangingPunct="1">
              <a:spcBef>
                <a:spcPct val="0"/>
              </a:spcBef>
              <a:buFont typeface="Wingdings" pitchFamily="2" charset="2"/>
              <a:buNone/>
            </a:pPr>
            <a:r>
              <a:rPr lang="en-US" altLang="zh-CN" dirty="0"/>
              <a:t>1</a:t>
            </a:r>
            <a:r>
              <a:rPr lang="en-US" altLang="zh-CN" dirty="0">
                <a:latin typeface="宋体" pitchFamily="2" charset="-122"/>
              </a:rPr>
              <a:t>)</a:t>
            </a:r>
            <a:r>
              <a:rPr lang="zh-CN" altLang="en-US" dirty="0">
                <a:latin typeface="黑体" pitchFamily="2" charset="-122"/>
                <a:ea typeface="黑体" pitchFamily="2" charset="-122"/>
              </a:rPr>
              <a:t>空闲表 </a:t>
            </a:r>
          </a:p>
        </p:txBody>
      </p:sp>
      <p:sp>
        <p:nvSpPr>
          <p:cNvPr id="33" name="灯片编号占位符 5"/>
          <p:cNvSpPr>
            <a:spLocks noGrp="1"/>
          </p:cNvSpPr>
          <p:nvPr>
            <p:ph type="sldNum" sz="quarter" idx="12"/>
          </p:nvPr>
        </p:nvSpPr>
        <p:spPr/>
        <p:txBody>
          <a:bodyPr/>
          <a:lstStyle/>
          <a:p>
            <a:pPr>
              <a:defRPr/>
            </a:pPr>
            <a:fld id="{7E2936EF-CFAB-4B66-8A7D-D8285E1EA2B7}" type="slidenum">
              <a:rPr lang="en-US" altLang="zh-CN"/>
              <a:pPr>
                <a:defRPr/>
              </a:pPr>
              <a:t>34</a:t>
            </a:fld>
            <a:endParaRPr lang="en-US" altLang="zh-CN"/>
          </a:p>
        </p:txBody>
      </p:sp>
      <p:graphicFrame>
        <p:nvGraphicFramePr>
          <p:cNvPr id="496645" name="Group 5"/>
          <p:cNvGraphicFramePr>
            <a:graphicFrameLocks noGrp="1"/>
          </p:cNvGraphicFramePr>
          <p:nvPr>
            <p:extLst>
              <p:ext uri="{D42A27DB-BD31-4B8C-83A1-F6EECF244321}">
                <p14:modId xmlns:p14="http://schemas.microsoft.com/office/powerpoint/2010/main" val="1913634358"/>
              </p:ext>
            </p:extLst>
          </p:nvPr>
        </p:nvGraphicFramePr>
        <p:xfrm>
          <a:off x="2771800" y="2924944"/>
          <a:ext cx="4495800" cy="2332855"/>
        </p:xfrm>
        <a:graphic>
          <a:graphicData uri="http://schemas.openxmlformats.org/drawingml/2006/table">
            <a:tbl>
              <a:tblPr/>
              <a:tblGrid>
                <a:gridCol w="12192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46657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Tahoma" pitchFamily="34" charset="0"/>
                          <a:ea typeface="宋体" pitchFamily="2" charset="-122"/>
                        </a:rPr>
                        <a:t>序号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Tahoma" pitchFamily="34" charset="0"/>
                          <a:ea typeface="宋体" pitchFamily="2" charset="-122"/>
                        </a:rPr>
                        <a:t>第一个盘块号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cap="none" normalizeH="0" baseline="0">
                          <a:ln>
                            <a:noFill/>
                          </a:ln>
                          <a:solidFill>
                            <a:schemeClr val="tx1"/>
                          </a:solidFill>
                          <a:effectLst/>
                          <a:latin typeface="宋体" pitchFamily="2" charset="-122"/>
                          <a:ea typeface="宋体" pitchFamily="2" charset="-122"/>
                        </a:rPr>
                        <a:t>空闲盘块数</a:t>
                      </a:r>
                      <a:r>
                        <a:rPr kumimoji="1" lang="zh-CN" altLang="en-US" sz="1800" b="1" i="0" u="none" strike="noStrike" cap="none" normalizeH="0" baseline="0">
                          <a:ln>
                            <a:noFill/>
                          </a:ln>
                          <a:solidFill>
                            <a:schemeClr val="tx1"/>
                          </a:solidFill>
                          <a:effectLst/>
                          <a:latin typeface="Tahoma" pitchFamily="34"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657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657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30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57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356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657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90176" name="AutoShape 31"/>
          <p:cNvSpPr>
            <a:spLocks noChangeArrowheads="1"/>
          </p:cNvSpPr>
          <p:nvPr/>
        </p:nvSpPr>
        <p:spPr bwMode="auto">
          <a:xfrm>
            <a:off x="2195736" y="3861048"/>
            <a:ext cx="533400" cy="457200"/>
          </a:xfrm>
          <a:prstGeom prst="rightArrow">
            <a:avLst>
              <a:gd name="adj1" fmla="val 50000"/>
              <a:gd name="adj2" fmla="val 29167"/>
            </a:avLst>
          </a:prstGeom>
          <a:solidFill>
            <a:schemeClr val="accent6">
              <a:lumMod val="60000"/>
              <a:lumOff val="40000"/>
            </a:schemeClr>
          </a:solidFill>
          <a:ln w="9525">
            <a:solidFill>
              <a:schemeClr val="tx1"/>
            </a:solidFill>
            <a:miter lim="800000"/>
            <a:headEnd/>
            <a:tailEnd/>
          </a:ln>
          <a:effectLst/>
        </p:spPr>
        <p:txBody>
          <a:bodyPr wrap="none" anchor="ctr"/>
          <a:lstStyle/>
          <a:p>
            <a:pPr fontAlgn="base">
              <a:spcBef>
                <a:spcPct val="0"/>
              </a:spcBef>
              <a:spcAft>
                <a:spcPct val="0"/>
              </a:spcAft>
            </a:pPr>
            <a:endParaRPr kumimoji="1" lang="zh-CN" altLang="en-US" sz="2400">
              <a:solidFill>
                <a:srgbClr val="000000"/>
              </a:solidFill>
            </a:endParaRPr>
          </a:p>
        </p:txBody>
      </p:sp>
      <p:sp>
        <p:nvSpPr>
          <p:cNvPr id="390177" name="Text Box 32"/>
          <p:cNvSpPr txBox="1">
            <a:spLocks noChangeArrowheads="1"/>
          </p:cNvSpPr>
          <p:nvPr/>
        </p:nvSpPr>
        <p:spPr bwMode="auto">
          <a:xfrm>
            <a:off x="1627411" y="3480048"/>
            <a:ext cx="568325" cy="1219200"/>
          </a:xfrm>
          <a:prstGeom prst="rect">
            <a:avLst/>
          </a:prstGeom>
          <a:solidFill>
            <a:schemeClr val="accent6">
              <a:lumMod val="60000"/>
              <a:lumOff val="40000"/>
            </a:schemeClr>
          </a:solidFill>
          <a:ln w="19050">
            <a:solidFill>
              <a:schemeClr val="tx2"/>
            </a:solidFill>
            <a:miter lim="800000"/>
            <a:headEnd/>
            <a:tailEnd/>
          </a:ln>
          <a:effectLst/>
        </p:spPr>
        <p:txBody>
          <a:bodyPr vert="eaVert" tIns="118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b="1" dirty="0">
                <a:solidFill>
                  <a:srgbClr val="000000"/>
                </a:solidFill>
              </a:rPr>
              <a:t>空闲表</a:t>
            </a:r>
          </a:p>
        </p:txBody>
      </p:sp>
    </p:spTree>
    <p:extLst>
      <p:ext uri="{BB962C8B-B14F-4D97-AF65-F5344CB8AC3E}">
        <p14:creationId xmlns:p14="http://schemas.microsoft.com/office/powerpoint/2010/main" val="4056625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2"/>
          <p:cNvSpPr>
            <a:spLocks noGrp="1" noChangeArrowheads="1"/>
          </p:cNvSpPr>
          <p:nvPr>
            <p:ph type="title"/>
          </p:nvPr>
        </p:nvSpPr>
        <p:spPr/>
        <p:txBody>
          <a:bodyPr/>
          <a:lstStyle/>
          <a:p>
            <a:pPr eaLnBrk="1" hangingPunct="1"/>
            <a:r>
              <a:rPr lang="en-US" altLang="zh-CN"/>
              <a:t>1</a:t>
            </a:r>
            <a:r>
              <a:rPr lang="zh-CN" altLang="en-US">
                <a:latin typeface="宋体" pitchFamily="2" charset="-122"/>
              </a:rPr>
              <a:t>．</a:t>
            </a:r>
            <a:r>
              <a:rPr lang="zh-CN" altLang="en-US">
                <a:latin typeface="黑体" pitchFamily="2" charset="-122"/>
              </a:rPr>
              <a:t>空闲表法</a:t>
            </a:r>
            <a:r>
              <a:rPr lang="zh-CN" altLang="en-US"/>
              <a:t> </a:t>
            </a:r>
          </a:p>
        </p:txBody>
      </p:sp>
      <p:sp>
        <p:nvSpPr>
          <p:cNvPr id="391172" name="Rectangle 3"/>
          <p:cNvSpPr>
            <a:spLocks noGrp="1" noChangeArrowheads="1"/>
          </p:cNvSpPr>
          <p:nvPr>
            <p:ph idx="1"/>
          </p:nvPr>
        </p:nvSpPr>
        <p:spPr>
          <a:xfrm>
            <a:off x="457200" y="1772816"/>
            <a:ext cx="8488363" cy="2214116"/>
          </a:xfrm>
        </p:spPr>
        <p:txBody>
          <a:bodyPr/>
          <a:lstStyle/>
          <a:p>
            <a:pPr marL="0" indent="0" eaLnBrk="1" hangingPunct="1">
              <a:buNone/>
            </a:pPr>
            <a:r>
              <a:rPr lang="en-US" altLang="zh-CN" dirty="0"/>
              <a:t>2</a:t>
            </a:r>
            <a:r>
              <a:rPr lang="zh-CN" altLang="en-US" dirty="0">
                <a:latin typeface="宋体" pitchFamily="2" charset="-122"/>
              </a:rPr>
              <a:t>）存储空间的分配和回收</a:t>
            </a:r>
            <a:r>
              <a:rPr lang="zh-CN" altLang="en-US" dirty="0"/>
              <a:t> </a:t>
            </a:r>
          </a:p>
          <a:p>
            <a:pPr lvl="1" eaLnBrk="1" hangingPunct="1">
              <a:buFont typeface="Wingdings" pitchFamily="2" charset="2"/>
              <a:buChar char="u"/>
            </a:pPr>
            <a:r>
              <a:rPr lang="zh-CN" altLang="en-US" dirty="0">
                <a:latin typeface="宋体" pitchFamily="2" charset="-122"/>
              </a:rPr>
              <a:t>与内存动态分配相似，同样可以采用首次适应算法、循环首次适应算法等。</a:t>
            </a:r>
            <a:r>
              <a:rPr lang="zh-CN" altLang="en-US" dirty="0"/>
              <a:t> </a:t>
            </a:r>
          </a:p>
          <a:p>
            <a:pPr lvl="1" eaLnBrk="1" hangingPunct="1">
              <a:buFont typeface="Wingdings" pitchFamily="2" charset="2"/>
              <a:buChar char="u"/>
            </a:pPr>
            <a:r>
              <a:rPr lang="zh-CN" altLang="en-US" dirty="0">
                <a:latin typeface="宋体" pitchFamily="2" charset="-122"/>
              </a:rPr>
              <a:t>回收时，相邻接的空闲区应合并。</a:t>
            </a:r>
            <a:r>
              <a:rPr lang="zh-CN" altLang="en-US" dirty="0"/>
              <a:t> </a:t>
            </a:r>
          </a:p>
        </p:txBody>
      </p:sp>
      <p:sp>
        <p:nvSpPr>
          <p:cNvPr id="5" name="灯片编号占位符 5"/>
          <p:cNvSpPr>
            <a:spLocks noGrp="1"/>
          </p:cNvSpPr>
          <p:nvPr>
            <p:ph type="sldNum" sz="quarter" idx="12"/>
          </p:nvPr>
        </p:nvSpPr>
        <p:spPr/>
        <p:txBody>
          <a:bodyPr/>
          <a:lstStyle/>
          <a:p>
            <a:pPr>
              <a:defRPr/>
            </a:pPr>
            <a:fld id="{6F88D025-FE87-4BE6-9DD1-F85629F0AD2A}" type="slidenum">
              <a:rPr lang="en-US" altLang="zh-CN"/>
              <a:pPr>
                <a:defRPr/>
              </a:pPr>
              <a:t>35</a:t>
            </a:fld>
            <a:endParaRPr lang="en-US" altLang="zh-CN"/>
          </a:p>
        </p:txBody>
      </p:sp>
      <p:sp>
        <p:nvSpPr>
          <p:cNvPr id="391173" name="Text Box 4"/>
          <p:cNvSpPr txBox="1">
            <a:spLocks noChangeArrowheads="1"/>
          </p:cNvSpPr>
          <p:nvPr/>
        </p:nvSpPr>
        <p:spPr bwMode="auto">
          <a:xfrm>
            <a:off x="457200" y="4221088"/>
            <a:ext cx="845820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pPr>
            <a:r>
              <a:rPr lang="zh-CN" altLang="en-US" b="1" dirty="0">
                <a:solidFill>
                  <a:srgbClr val="000000"/>
                </a:solidFill>
                <a:latin typeface="楷体_GB2312" pitchFamily="49" charset="-122"/>
                <a:ea typeface="楷体_GB2312" pitchFamily="49" charset="-122"/>
              </a:rPr>
              <a:t>空闲表法在磁盘空间分配中仍占有一席之地。例如：</a:t>
            </a:r>
            <a:r>
              <a:rPr lang="zh-CN" altLang="en-US" b="1" dirty="0">
                <a:solidFill>
                  <a:srgbClr val="000000"/>
                </a:solidFill>
                <a:latin typeface="黑体" pitchFamily="2" charset="-122"/>
                <a:ea typeface="黑体" pitchFamily="2" charset="-122"/>
              </a:rPr>
              <a:t> </a:t>
            </a:r>
          </a:p>
          <a:p>
            <a:pPr marL="342900" indent="-342900" eaLnBrk="1" fontAlgn="base" hangingPunct="1">
              <a:spcBef>
                <a:spcPct val="10000"/>
              </a:spcBef>
              <a:spcAft>
                <a:spcPct val="0"/>
              </a:spcAft>
              <a:buFont typeface="Wingdings" pitchFamily="2" charset="2"/>
              <a:buChar char="u"/>
            </a:pPr>
            <a:r>
              <a:rPr lang="zh-CN" altLang="en-US" b="1" dirty="0">
                <a:solidFill>
                  <a:srgbClr val="0000FF"/>
                </a:solidFill>
                <a:latin typeface="仿宋_GB2312" pitchFamily="49" charset="-122"/>
                <a:ea typeface="仿宋_GB2312" pitchFamily="49" charset="-122"/>
              </a:rPr>
              <a:t>对换方式中，对换空间一般都采用连续分配方式； </a:t>
            </a:r>
          </a:p>
          <a:p>
            <a:pPr marL="342900" indent="-342900" eaLnBrk="1" fontAlgn="base" hangingPunct="1">
              <a:spcBef>
                <a:spcPct val="10000"/>
              </a:spcBef>
              <a:spcAft>
                <a:spcPct val="0"/>
              </a:spcAft>
              <a:buFont typeface="Wingdings" pitchFamily="2" charset="2"/>
              <a:buChar char="u"/>
            </a:pPr>
            <a:r>
              <a:rPr lang="zh-CN" altLang="en-US" b="1" dirty="0">
                <a:solidFill>
                  <a:srgbClr val="0000FF"/>
                </a:solidFill>
                <a:latin typeface="仿宋_GB2312" pitchFamily="49" charset="-122"/>
                <a:ea typeface="仿宋_GB2312" pitchFamily="49" charset="-122"/>
              </a:rPr>
              <a:t>当文件较小（</a:t>
            </a:r>
            <a:r>
              <a:rPr lang="en-US" altLang="zh-CN" b="1" dirty="0">
                <a:solidFill>
                  <a:srgbClr val="0000FF"/>
                </a:solidFill>
                <a:latin typeface="仿宋_GB2312" pitchFamily="49" charset="-122"/>
                <a:ea typeface="仿宋_GB2312" pitchFamily="49" charset="-122"/>
              </a:rPr>
              <a:t>1</a:t>
            </a:r>
            <a:r>
              <a:rPr lang="zh-CN" altLang="en-US" b="1" dirty="0">
                <a:solidFill>
                  <a:srgbClr val="0000FF"/>
                </a:solidFill>
                <a:latin typeface="仿宋_GB2312" pitchFamily="49" charset="-122"/>
                <a:ea typeface="仿宋_GB2312" pitchFamily="49" charset="-122"/>
              </a:rPr>
              <a:t>～</a:t>
            </a:r>
            <a:r>
              <a:rPr lang="en-US" altLang="zh-CN" b="1" dirty="0">
                <a:solidFill>
                  <a:srgbClr val="0000FF"/>
                </a:solidFill>
                <a:latin typeface="仿宋_GB2312" pitchFamily="49" charset="-122"/>
                <a:ea typeface="仿宋_GB2312" pitchFamily="49" charset="-122"/>
              </a:rPr>
              <a:t>4</a:t>
            </a:r>
            <a:r>
              <a:rPr lang="zh-CN" altLang="en-US" b="1" dirty="0">
                <a:solidFill>
                  <a:srgbClr val="0000FF"/>
                </a:solidFill>
                <a:latin typeface="仿宋_GB2312" pitchFamily="49" charset="-122"/>
                <a:ea typeface="仿宋_GB2312" pitchFamily="49" charset="-122"/>
              </a:rPr>
              <a:t>个盘块）时，仍采用连续分配方式。当文件较大时，采用离散分配。多媒体文件也采用连续分配。</a:t>
            </a:r>
            <a:r>
              <a:rPr lang="zh-CN" altLang="en-US" b="1" dirty="0">
                <a:solidFill>
                  <a:srgbClr val="000000"/>
                </a:solidFill>
                <a:latin typeface="黑体" pitchFamily="2" charset="-122"/>
                <a:ea typeface="黑体" pitchFamily="2" charset="-122"/>
              </a:rPr>
              <a:t> </a:t>
            </a:r>
          </a:p>
        </p:txBody>
      </p:sp>
    </p:spTree>
    <p:extLst>
      <p:ext uri="{BB962C8B-B14F-4D97-AF65-F5344CB8AC3E}">
        <p14:creationId xmlns:p14="http://schemas.microsoft.com/office/powerpoint/2010/main" val="2877815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2"/>
          <p:cNvSpPr>
            <a:spLocks noGrp="1" noChangeArrowheads="1"/>
          </p:cNvSpPr>
          <p:nvPr>
            <p:ph type="title"/>
          </p:nvPr>
        </p:nvSpPr>
        <p:spPr/>
        <p:txBody>
          <a:bodyPr/>
          <a:lstStyle/>
          <a:p>
            <a:pPr eaLnBrk="1" hangingPunct="1"/>
            <a:r>
              <a:rPr lang="en-US" altLang="zh-CN"/>
              <a:t>2.   </a:t>
            </a:r>
            <a:r>
              <a:rPr lang="zh-CN" altLang="en-US">
                <a:latin typeface="黑体" pitchFamily="2" charset="-122"/>
              </a:rPr>
              <a:t>空闲链表法</a:t>
            </a:r>
            <a:r>
              <a:rPr lang="zh-CN" altLang="en-US"/>
              <a:t> </a:t>
            </a:r>
          </a:p>
        </p:txBody>
      </p:sp>
      <p:sp>
        <p:nvSpPr>
          <p:cNvPr id="392196" name="Rectangle 3"/>
          <p:cNvSpPr>
            <a:spLocks noGrp="1" noChangeArrowheads="1"/>
          </p:cNvSpPr>
          <p:nvPr>
            <p:ph idx="1"/>
          </p:nvPr>
        </p:nvSpPr>
        <p:spPr/>
        <p:txBody>
          <a:bodyPr/>
          <a:lstStyle/>
          <a:p>
            <a:pPr marL="0" indent="0" eaLnBrk="1" hangingPunct="1">
              <a:spcBef>
                <a:spcPct val="0"/>
              </a:spcBef>
              <a:buNone/>
            </a:pPr>
            <a:r>
              <a:rPr lang="zh-CN" altLang="en-US" sz="2800" dirty="0">
                <a:latin typeface="宋体" pitchFamily="2" charset="-122"/>
              </a:rPr>
              <a:t>    将所有空闲区拉成一条空闲链。可有两种形式：空闲盘块链、空闲盘区链</a:t>
            </a:r>
            <a:r>
              <a:rPr lang="zh-CN" altLang="en-US" sz="2800" dirty="0"/>
              <a:t> </a:t>
            </a:r>
          </a:p>
          <a:p>
            <a:pPr eaLnBrk="1" hangingPunct="1">
              <a:spcBef>
                <a:spcPct val="0"/>
              </a:spcBef>
              <a:buFont typeface="Wingdings" pitchFamily="2" charset="2"/>
              <a:buNone/>
            </a:pPr>
            <a:r>
              <a:rPr lang="en-US" altLang="zh-CN" sz="2800" dirty="0">
                <a:solidFill>
                  <a:srgbClr val="0000FF"/>
                </a:solidFill>
                <a:ea typeface="黑体" pitchFamily="2" charset="-122"/>
              </a:rPr>
              <a:t>1</a:t>
            </a:r>
            <a:r>
              <a:rPr lang="zh-CN" altLang="en-US" sz="2800" dirty="0">
                <a:solidFill>
                  <a:srgbClr val="0000FF"/>
                </a:solidFill>
                <a:ea typeface="黑体" pitchFamily="2" charset="-122"/>
              </a:rPr>
              <a:t>）空闲盘块链</a:t>
            </a:r>
            <a:r>
              <a:rPr lang="zh-CN" altLang="en-US" sz="2800" dirty="0"/>
              <a:t> </a:t>
            </a:r>
          </a:p>
          <a:p>
            <a:pPr marL="457200" lvl="1" indent="0" eaLnBrk="1" hangingPunct="1">
              <a:spcBef>
                <a:spcPct val="0"/>
              </a:spcBef>
              <a:buNone/>
            </a:pPr>
            <a:r>
              <a:rPr lang="zh-CN" altLang="en-US" sz="2400" dirty="0">
                <a:latin typeface="宋体" pitchFamily="2" charset="-122"/>
              </a:rPr>
              <a:t>    将空闲空间，以盘块为单位拉成一条链。</a:t>
            </a:r>
            <a:r>
              <a:rPr lang="zh-CN" altLang="en-US" sz="2400" dirty="0"/>
              <a:t> </a:t>
            </a:r>
          </a:p>
          <a:p>
            <a:pPr marL="457200" lvl="1" indent="0" eaLnBrk="1" hangingPunct="1">
              <a:spcBef>
                <a:spcPct val="0"/>
              </a:spcBef>
              <a:buNone/>
            </a:pPr>
            <a:r>
              <a:rPr lang="zh-CN" altLang="en-US" sz="2400" dirty="0">
                <a:latin typeface="宋体" pitchFamily="2" charset="-122"/>
              </a:rPr>
              <a:t>优点：分配回收简单</a:t>
            </a:r>
            <a:r>
              <a:rPr lang="zh-CN" altLang="en-US" sz="2400" dirty="0"/>
              <a:t> </a:t>
            </a:r>
          </a:p>
          <a:p>
            <a:pPr marL="457200" lvl="1" indent="0" eaLnBrk="1" hangingPunct="1">
              <a:spcBef>
                <a:spcPct val="0"/>
              </a:spcBef>
              <a:buNone/>
            </a:pPr>
            <a:r>
              <a:rPr lang="zh-CN" altLang="en-US" sz="2400" dirty="0">
                <a:latin typeface="宋体" pitchFamily="2" charset="-122"/>
              </a:rPr>
              <a:t>缺点：为一个文件分配盘块时，可能要重复操作多次。</a:t>
            </a:r>
            <a:r>
              <a:rPr lang="zh-CN" altLang="en-US" sz="2400" dirty="0"/>
              <a:t> </a:t>
            </a:r>
          </a:p>
          <a:p>
            <a:pPr eaLnBrk="1" hangingPunct="1">
              <a:spcBef>
                <a:spcPct val="0"/>
              </a:spcBef>
              <a:buFont typeface="Wingdings" pitchFamily="2" charset="2"/>
              <a:buNone/>
            </a:pPr>
            <a:r>
              <a:rPr lang="en-US" altLang="zh-CN" sz="2800" dirty="0">
                <a:solidFill>
                  <a:srgbClr val="0000FF"/>
                </a:solidFill>
              </a:rPr>
              <a:t>2</a:t>
            </a:r>
            <a:r>
              <a:rPr lang="zh-CN" altLang="en-US" sz="2800" dirty="0">
                <a:solidFill>
                  <a:srgbClr val="0000FF"/>
                </a:solidFill>
                <a:latin typeface="宋体" pitchFamily="2" charset="-122"/>
              </a:rPr>
              <a:t>）</a:t>
            </a:r>
            <a:r>
              <a:rPr lang="zh-CN" altLang="en-US" sz="2800" dirty="0">
                <a:solidFill>
                  <a:srgbClr val="0000FF"/>
                </a:solidFill>
                <a:latin typeface="黑体" pitchFamily="2" charset="-122"/>
                <a:ea typeface="黑体" pitchFamily="2" charset="-122"/>
              </a:rPr>
              <a:t>空闲盘区链</a:t>
            </a:r>
            <a:r>
              <a:rPr lang="zh-CN" altLang="en-US" sz="2800" dirty="0"/>
              <a:t> </a:t>
            </a:r>
          </a:p>
          <a:p>
            <a:pPr marL="457200" lvl="1" indent="0" eaLnBrk="1" hangingPunct="1">
              <a:spcBef>
                <a:spcPct val="0"/>
              </a:spcBef>
              <a:buNone/>
            </a:pPr>
            <a:r>
              <a:rPr lang="zh-CN" altLang="en-US" sz="2400" dirty="0">
                <a:latin typeface="宋体" pitchFamily="2" charset="-122"/>
              </a:rPr>
              <a:t>    将所有空闲盘区拉成一条链。</a:t>
            </a:r>
            <a:r>
              <a:rPr lang="zh-CN" altLang="en-US" sz="2400" dirty="0"/>
              <a:t> </a:t>
            </a:r>
          </a:p>
          <a:p>
            <a:pPr marL="457200" lvl="1" indent="0" eaLnBrk="1" hangingPunct="1">
              <a:spcBef>
                <a:spcPct val="0"/>
              </a:spcBef>
              <a:buNone/>
            </a:pPr>
            <a:r>
              <a:rPr lang="zh-CN" altLang="en-US" sz="2400" dirty="0">
                <a:latin typeface="宋体" pitchFamily="2" charset="-122"/>
              </a:rPr>
              <a:t>每个结点中除了指针外，还应指明盘区大小。分配方法与内存动态分区分配类似。可以采用显式链接。</a:t>
            </a:r>
            <a:r>
              <a:rPr lang="zh-CN" altLang="en-US" sz="2400" dirty="0"/>
              <a:t> </a:t>
            </a:r>
          </a:p>
        </p:txBody>
      </p:sp>
      <p:sp>
        <p:nvSpPr>
          <p:cNvPr id="4" name="灯片编号占位符 5"/>
          <p:cNvSpPr>
            <a:spLocks noGrp="1"/>
          </p:cNvSpPr>
          <p:nvPr>
            <p:ph type="sldNum" sz="quarter" idx="12"/>
          </p:nvPr>
        </p:nvSpPr>
        <p:spPr/>
        <p:txBody>
          <a:bodyPr/>
          <a:lstStyle/>
          <a:p>
            <a:pPr>
              <a:defRPr/>
            </a:pPr>
            <a:fld id="{A9B41F3F-9F95-4CAC-9066-F6A11942373D}" type="slidenum">
              <a:rPr lang="en-US" altLang="zh-CN"/>
              <a:pPr>
                <a:defRPr/>
              </a:pPr>
              <a:t>36</a:t>
            </a:fld>
            <a:endParaRPr lang="en-US" altLang="zh-CN"/>
          </a:p>
        </p:txBody>
      </p:sp>
    </p:spTree>
    <p:extLst>
      <p:ext uri="{BB962C8B-B14F-4D97-AF65-F5344CB8AC3E}">
        <p14:creationId xmlns:p14="http://schemas.microsoft.com/office/powerpoint/2010/main" val="2610694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9" name="Rectangle 2"/>
          <p:cNvSpPr>
            <a:spLocks noGrp="1" noChangeArrowheads="1"/>
          </p:cNvSpPr>
          <p:nvPr>
            <p:ph type="title"/>
          </p:nvPr>
        </p:nvSpPr>
        <p:spPr/>
        <p:txBody>
          <a:bodyPr/>
          <a:lstStyle/>
          <a:p>
            <a:pPr algn="l" eaLnBrk="1" hangingPunct="1"/>
            <a:r>
              <a:rPr lang="en-US" altLang="zh-CN" dirty="0">
                <a:latin typeface="Arial" charset="0"/>
                <a:cs typeface="Arial" charset="0"/>
              </a:rPr>
              <a:t>8.2.2   </a:t>
            </a:r>
            <a:r>
              <a:rPr lang="zh-CN" altLang="en-US" dirty="0">
                <a:latin typeface="Arial" charset="0"/>
              </a:rPr>
              <a:t>位示图法</a:t>
            </a:r>
            <a:endParaRPr lang="zh-CN" altLang="en-US" dirty="0">
              <a:latin typeface="Arial" charset="0"/>
              <a:cs typeface="Arial" charset="0"/>
            </a:endParaRPr>
          </a:p>
        </p:txBody>
      </p:sp>
      <p:sp>
        <p:nvSpPr>
          <p:cNvPr id="393220" name="Rectangle 3"/>
          <p:cNvSpPr>
            <a:spLocks noGrp="1" noChangeArrowheads="1"/>
          </p:cNvSpPr>
          <p:nvPr>
            <p:ph idx="1"/>
          </p:nvPr>
        </p:nvSpPr>
        <p:spPr>
          <a:xfrm>
            <a:off x="323528" y="1700808"/>
            <a:ext cx="8488363" cy="3168352"/>
          </a:xfrm>
        </p:spPr>
        <p:txBody>
          <a:bodyPr>
            <a:normAutofit/>
          </a:bodyPr>
          <a:lstStyle/>
          <a:p>
            <a:pPr eaLnBrk="1" hangingPunct="1">
              <a:buFont typeface="Wingdings" pitchFamily="2" charset="2"/>
              <a:buNone/>
            </a:pPr>
            <a:r>
              <a:rPr lang="en-US" altLang="zh-CN" dirty="0">
                <a:solidFill>
                  <a:srgbClr val="0000FF"/>
                </a:solidFill>
              </a:rPr>
              <a:t>1</a:t>
            </a:r>
            <a:r>
              <a:rPr lang="zh-CN" altLang="en-US" dirty="0">
                <a:solidFill>
                  <a:srgbClr val="0000FF"/>
                </a:solidFill>
                <a:latin typeface="宋体" pitchFamily="2" charset="-122"/>
              </a:rPr>
              <a:t>．</a:t>
            </a:r>
            <a:r>
              <a:rPr lang="zh-CN" altLang="en-US" dirty="0">
                <a:solidFill>
                  <a:srgbClr val="0000FF"/>
                </a:solidFill>
                <a:latin typeface="黑体" pitchFamily="2" charset="-122"/>
                <a:ea typeface="黑体" pitchFamily="2" charset="-122"/>
              </a:rPr>
              <a:t>位示图</a:t>
            </a:r>
            <a:r>
              <a:rPr lang="zh-CN" altLang="en-US" dirty="0"/>
              <a:t> </a:t>
            </a:r>
          </a:p>
          <a:p>
            <a:pPr lvl="1" eaLnBrk="1" hangingPunct="1">
              <a:buFont typeface="Wingdings" pitchFamily="2" charset="2"/>
              <a:buChar char="u"/>
            </a:pPr>
            <a:r>
              <a:rPr lang="zh-CN" altLang="en-US" dirty="0">
                <a:latin typeface="宋体" pitchFamily="2" charset="-122"/>
              </a:rPr>
              <a:t>位示图是用二进制的一位来表示磁盘中一个盘块的使用情况。</a:t>
            </a:r>
            <a:r>
              <a:rPr lang="zh-CN" altLang="en-US" dirty="0"/>
              <a:t> </a:t>
            </a:r>
          </a:p>
          <a:p>
            <a:pPr lvl="1" eaLnBrk="1" hangingPunct="1">
              <a:buFont typeface="Wingdings" pitchFamily="2" charset="2"/>
              <a:buChar char="u"/>
            </a:pPr>
            <a:r>
              <a:rPr lang="zh-CN" altLang="en-US" dirty="0">
                <a:latin typeface="Times New Roman" pitchFamily="18" charset="0"/>
              </a:rPr>
              <a:t>“</a:t>
            </a:r>
            <a:r>
              <a:rPr lang="en-US" altLang="zh-CN" dirty="0"/>
              <a:t>0</a:t>
            </a:r>
            <a:r>
              <a:rPr lang="en-US" altLang="zh-CN" dirty="0">
                <a:latin typeface="Times New Roman" pitchFamily="18" charset="0"/>
              </a:rPr>
              <a:t>”——</a:t>
            </a:r>
            <a:r>
              <a:rPr lang="zh-CN" altLang="en-US" dirty="0">
                <a:latin typeface="宋体" pitchFamily="2" charset="-122"/>
              </a:rPr>
              <a:t>空闲；</a:t>
            </a:r>
            <a:r>
              <a:rPr lang="zh-CN" altLang="en-US" dirty="0">
                <a:latin typeface="Times New Roman" pitchFamily="18" charset="0"/>
              </a:rPr>
              <a:t>“</a:t>
            </a:r>
            <a:r>
              <a:rPr lang="en-US" altLang="zh-CN" dirty="0"/>
              <a:t>1</a:t>
            </a:r>
            <a:r>
              <a:rPr lang="en-US" altLang="zh-CN" dirty="0">
                <a:latin typeface="Times New Roman" pitchFamily="18" charset="0"/>
              </a:rPr>
              <a:t>”——</a:t>
            </a:r>
            <a:r>
              <a:rPr lang="zh-CN" altLang="en-US" dirty="0">
                <a:latin typeface="宋体" pitchFamily="2" charset="-122"/>
              </a:rPr>
              <a:t>已分配。</a:t>
            </a:r>
            <a:r>
              <a:rPr lang="zh-CN" altLang="en-US" dirty="0"/>
              <a:t> </a:t>
            </a:r>
          </a:p>
          <a:p>
            <a:pPr lvl="1" eaLnBrk="1" hangingPunct="1">
              <a:buFont typeface="Wingdings" pitchFamily="2" charset="2"/>
              <a:buChar char="u"/>
            </a:pPr>
            <a:r>
              <a:rPr lang="zh-CN" altLang="en-US" dirty="0">
                <a:latin typeface="宋体" pitchFamily="2" charset="-122"/>
              </a:rPr>
              <a:t>通常用</a:t>
            </a:r>
            <a:r>
              <a:rPr lang="en-US" altLang="zh-CN" dirty="0" err="1"/>
              <a:t>m</a:t>
            </a:r>
            <a:r>
              <a:rPr lang="en-US" altLang="zh-CN" dirty="0" err="1">
                <a:latin typeface="宋体" pitchFamily="2" charset="-122"/>
              </a:rPr>
              <a:t>×</a:t>
            </a:r>
            <a:r>
              <a:rPr lang="en-US" altLang="zh-CN" dirty="0" err="1"/>
              <a:t>n</a:t>
            </a:r>
            <a:r>
              <a:rPr lang="zh-CN" altLang="en-US" dirty="0">
                <a:latin typeface="宋体" pitchFamily="2" charset="-122"/>
              </a:rPr>
              <a:t>个位数来构成位示图。</a:t>
            </a:r>
            <a:r>
              <a:rPr lang="en-US" altLang="zh-CN" dirty="0" err="1"/>
              <a:t>m</a:t>
            </a:r>
            <a:r>
              <a:rPr lang="en-US" altLang="zh-CN" dirty="0" err="1">
                <a:latin typeface="宋体" pitchFamily="2" charset="-122"/>
              </a:rPr>
              <a:t>×</a:t>
            </a:r>
            <a:r>
              <a:rPr lang="en-US" altLang="zh-CN" dirty="0" err="1"/>
              <a:t>n</a:t>
            </a:r>
            <a:r>
              <a:rPr lang="zh-CN" altLang="en-US" dirty="0">
                <a:latin typeface="宋体" pitchFamily="2" charset="-122"/>
              </a:rPr>
              <a:t>等于磁盘的总块数。</a:t>
            </a:r>
            <a:endParaRPr lang="zh-CN" altLang="en-US" dirty="0"/>
          </a:p>
        </p:txBody>
      </p:sp>
      <p:sp>
        <p:nvSpPr>
          <p:cNvPr id="155" name="灯片编号占位符 5"/>
          <p:cNvSpPr>
            <a:spLocks noGrp="1"/>
          </p:cNvSpPr>
          <p:nvPr>
            <p:ph type="sldNum" sz="quarter" idx="12"/>
          </p:nvPr>
        </p:nvSpPr>
        <p:spPr/>
        <p:txBody>
          <a:bodyPr/>
          <a:lstStyle/>
          <a:p>
            <a:pPr>
              <a:defRPr/>
            </a:pPr>
            <a:fld id="{793150F4-C129-483D-AC31-C374AA708536}" type="slidenum">
              <a:rPr lang="en-US" altLang="zh-CN">
                <a:solidFill>
                  <a:srgbClr val="2F2F2F">
                    <a:lumMod val="75000"/>
                    <a:lumOff val="25000"/>
                  </a:srgbClr>
                </a:solidFill>
              </a:rPr>
              <a:pPr>
                <a:defRPr/>
              </a:pPr>
              <a:t>37</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647252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9" name="Rectangle 2"/>
          <p:cNvSpPr>
            <a:spLocks noGrp="1" noChangeArrowheads="1"/>
          </p:cNvSpPr>
          <p:nvPr>
            <p:ph type="title"/>
          </p:nvPr>
        </p:nvSpPr>
        <p:spPr/>
        <p:txBody>
          <a:bodyPr/>
          <a:lstStyle/>
          <a:p>
            <a:pPr algn="l" eaLnBrk="1" hangingPunct="1"/>
            <a:r>
              <a:rPr lang="en-US" altLang="zh-CN" dirty="0">
                <a:latin typeface="Arial" charset="0"/>
                <a:cs typeface="Arial" charset="0"/>
              </a:rPr>
              <a:t>8.2.2   </a:t>
            </a:r>
            <a:r>
              <a:rPr lang="zh-CN" altLang="en-US" dirty="0">
                <a:latin typeface="Arial" charset="0"/>
              </a:rPr>
              <a:t>位示图法</a:t>
            </a:r>
            <a:endParaRPr lang="zh-CN" altLang="en-US" dirty="0">
              <a:latin typeface="Arial" charset="0"/>
              <a:cs typeface="Arial" charset="0"/>
            </a:endParaRPr>
          </a:p>
        </p:txBody>
      </p:sp>
      <p:sp>
        <p:nvSpPr>
          <p:cNvPr id="155" name="灯片编号占位符 5"/>
          <p:cNvSpPr>
            <a:spLocks noGrp="1"/>
          </p:cNvSpPr>
          <p:nvPr>
            <p:ph type="sldNum" sz="quarter" idx="12"/>
          </p:nvPr>
        </p:nvSpPr>
        <p:spPr/>
        <p:txBody>
          <a:bodyPr/>
          <a:lstStyle/>
          <a:p>
            <a:pPr>
              <a:defRPr/>
            </a:pPr>
            <a:fld id="{793150F4-C129-483D-AC31-C374AA708536}" type="slidenum">
              <a:rPr lang="en-US" altLang="zh-CN"/>
              <a:pPr>
                <a:defRPr/>
              </a:pPr>
              <a:t>38</a:t>
            </a:fld>
            <a:endParaRPr lang="en-US" altLang="zh-CN"/>
          </a:p>
        </p:txBody>
      </p:sp>
      <p:graphicFrame>
        <p:nvGraphicFramePr>
          <p:cNvPr id="499716" name="Group 4"/>
          <p:cNvGraphicFramePr>
            <a:graphicFrameLocks noGrp="1"/>
          </p:cNvGraphicFramePr>
          <p:nvPr>
            <p:extLst>
              <p:ext uri="{D42A27DB-BD31-4B8C-83A1-F6EECF244321}">
                <p14:modId xmlns:p14="http://schemas.microsoft.com/office/powerpoint/2010/main" val="4211107179"/>
              </p:ext>
            </p:extLst>
          </p:nvPr>
        </p:nvGraphicFramePr>
        <p:xfrm>
          <a:off x="169744" y="2420888"/>
          <a:ext cx="8662988" cy="2664294"/>
        </p:xfrm>
        <a:graphic>
          <a:graphicData uri="http://schemas.openxmlformats.org/drawingml/2006/table">
            <a:tbl>
              <a:tblPr/>
              <a:tblGrid>
                <a:gridCol w="509588">
                  <a:extLst>
                    <a:ext uri="{9D8B030D-6E8A-4147-A177-3AD203B41FA5}">
                      <a16:colId xmlns:a16="http://schemas.microsoft.com/office/drawing/2014/main" val="20000"/>
                    </a:ext>
                  </a:extLst>
                </a:gridCol>
                <a:gridCol w="509587">
                  <a:extLst>
                    <a:ext uri="{9D8B030D-6E8A-4147-A177-3AD203B41FA5}">
                      <a16:colId xmlns:a16="http://schemas.microsoft.com/office/drawing/2014/main" val="20001"/>
                    </a:ext>
                  </a:extLst>
                </a:gridCol>
                <a:gridCol w="509588">
                  <a:extLst>
                    <a:ext uri="{9D8B030D-6E8A-4147-A177-3AD203B41FA5}">
                      <a16:colId xmlns:a16="http://schemas.microsoft.com/office/drawing/2014/main" val="20002"/>
                    </a:ext>
                  </a:extLst>
                </a:gridCol>
                <a:gridCol w="509587">
                  <a:extLst>
                    <a:ext uri="{9D8B030D-6E8A-4147-A177-3AD203B41FA5}">
                      <a16:colId xmlns:a16="http://schemas.microsoft.com/office/drawing/2014/main" val="20003"/>
                    </a:ext>
                  </a:extLst>
                </a:gridCol>
                <a:gridCol w="509588">
                  <a:extLst>
                    <a:ext uri="{9D8B030D-6E8A-4147-A177-3AD203B41FA5}">
                      <a16:colId xmlns:a16="http://schemas.microsoft.com/office/drawing/2014/main" val="20004"/>
                    </a:ext>
                  </a:extLst>
                </a:gridCol>
                <a:gridCol w="509587">
                  <a:extLst>
                    <a:ext uri="{9D8B030D-6E8A-4147-A177-3AD203B41FA5}">
                      <a16:colId xmlns:a16="http://schemas.microsoft.com/office/drawing/2014/main" val="20005"/>
                    </a:ext>
                  </a:extLst>
                </a:gridCol>
                <a:gridCol w="509588">
                  <a:extLst>
                    <a:ext uri="{9D8B030D-6E8A-4147-A177-3AD203B41FA5}">
                      <a16:colId xmlns:a16="http://schemas.microsoft.com/office/drawing/2014/main" val="20006"/>
                    </a:ext>
                  </a:extLst>
                </a:gridCol>
                <a:gridCol w="509587">
                  <a:extLst>
                    <a:ext uri="{9D8B030D-6E8A-4147-A177-3AD203B41FA5}">
                      <a16:colId xmlns:a16="http://schemas.microsoft.com/office/drawing/2014/main" val="20007"/>
                    </a:ext>
                  </a:extLst>
                </a:gridCol>
                <a:gridCol w="509588">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9587">
                  <a:extLst>
                    <a:ext uri="{9D8B030D-6E8A-4147-A177-3AD203B41FA5}">
                      <a16:colId xmlns:a16="http://schemas.microsoft.com/office/drawing/2014/main" val="20011"/>
                    </a:ext>
                  </a:extLst>
                </a:gridCol>
                <a:gridCol w="509588">
                  <a:extLst>
                    <a:ext uri="{9D8B030D-6E8A-4147-A177-3AD203B41FA5}">
                      <a16:colId xmlns:a16="http://schemas.microsoft.com/office/drawing/2014/main" val="20012"/>
                    </a:ext>
                  </a:extLst>
                </a:gridCol>
                <a:gridCol w="509587">
                  <a:extLst>
                    <a:ext uri="{9D8B030D-6E8A-4147-A177-3AD203B41FA5}">
                      <a16:colId xmlns:a16="http://schemas.microsoft.com/office/drawing/2014/main" val="20013"/>
                    </a:ext>
                  </a:extLst>
                </a:gridCol>
                <a:gridCol w="509588">
                  <a:extLst>
                    <a:ext uri="{9D8B030D-6E8A-4147-A177-3AD203B41FA5}">
                      <a16:colId xmlns:a16="http://schemas.microsoft.com/office/drawing/2014/main" val="20014"/>
                    </a:ext>
                  </a:extLst>
                </a:gridCol>
                <a:gridCol w="509587">
                  <a:extLst>
                    <a:ext uri="{9D8B030D-6E8A-4147-A177-3AD203B41FA5}">
                      <a16:colId xmlns:a16="http://schemas.microsoft.com/office/drawing/2014/main" val="20015"/>
                    </a:ext>
                  </a:extLst>
                </a:gridCol>
                <a:gridCol w="509588">
                  <a:extLst>
                    <a:ext uri="{9D8B030D-6E8A-4147-A177-3AD203B41FA5}">
                      <a16:colId xmlns:a16="http://schemas.microsoft.com/office/drawing/2014/main" val="20016"/>
                    </a:ext>
                  </a:extLst>
                </a:gridCol>
              </a:tblGrid>
              <a:tr h="4440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dirty="0">
                        <a:ln>
                          <a:noFill/>
                        </a:ln>
                        <a:solidFill>
                          <a:schemeClr val="tx1"/>
                        </a:solidFill>
                        <a:effectLst/>
                        <a:latin typeface="Tahoma" pitchFamily="34" charset="0"/>
                        <a:ea typeface="宋体" pitchFamily="2" charset="-122"/>
                      </a:endParaRPr>
                    </a:p>
                  </a:txBody>
                  <a:tcPr marT="45707" marB="45707"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1</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2</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3</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4</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5</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6</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7</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8</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9</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10</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11</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12</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13</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14</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15</a:t>
                      </a:r>
                    </a:p>
                  </a:txBody>
                  <a:tcPr marT="45707" marB="45707" horzOverflow="overflow">
                    <a:lnL>
                      <a:noFill/>
                    </a:lnL>
                    <a:lnR>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16</a:t>
                      </a:r>
                    </a:p>
                  </a:txBody>
                  <a:tcPr marT="45707" marB="45707" horzOverflow="overflow">
                    <a:lnL>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0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1</a:t>
                      </a:r>
                    </a:p>
                  </a:txBody>
                  <a:tcPr marT="45707" marB="45707"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0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2</a:t>
                      </a:r>
                    </a:p>
                  </a:txBody>
                  <a:tcPr marT="45707" marB="45707"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0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3</a:t>
                      </a:r>
                    </a:p>
                  </a:txBody>
                  <a:tcPr marT="45707" marB="45707"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0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4</a:t>
                      </a:r>
                    </a:p>
                  </a:txBody>
                  <a:tcPr marT="45707" marB="45707"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40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imes New Roman"/>
                          <a:ea typeface="宋体" pitchFamily="2" charset="-122"/>
                        </a:rPr>
                        <a:t>…</a:t>
                      </a:r>
                      <a:endParaRPr kumimoji="1" lang="en-US" altLang="zh-CN" sz="1800" b="1" i="0" u="none" strike="noStrike" cap="none" normalizeH="0" baseline="0">
                        <a:ln>
                          <a:noFill/>
                        </a:ln>
                        <a:solidFill>
                          <a:schemeClr val="tx1"/>
                        </a:solidFill>
                        <a:effectLst/>
                        <a:latin typeface="Tahoma" pitchFamily="34" charset="0"/>
                        <a:ea typeface="宋体" pitchFamily="2" charset="-122"/>
                      </a:endParaRPr>
                    </a:p>
                  </a:txBody>
                  <a:tcPr marT="45707" marB="45707"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dirty="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dirty="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1" i="0" u="none" strike="noStrike" cap="none" normalizeH="0" baseline="0" dirty="0">
                        <a:ln>
                          <a:noFill/>
                        </a:ln>
                        <a:solidFill>
                          <a:schemeClr val="tx1"/>
                        </a:solidFill>
                        <a:effectLst/>
                        <a:latin typeface="Tahoma" pitchFamily="34" charset="0"/>
                        <a:ea typeface="宋体" pitchFamily="2" charset="-122"/>
                      </a:endParaRP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93347" name="Text Box 154"/>
          <p:cNvSpPr txBox="1">
            <a:spLocks noChangeArrowheads="1"/>
          </p:cNvSpPr>
          <p:nvPr/>
        </p:nvSpPr>
        <p:spPr bwMode="auto">
          <a:xfrm>
            <a:off x="3472538" y="5445224"/>
            <a:ext cx="2057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2000" b="1" dirty="0">
                <a:solidFill>
                  <a:srgbClr val="000000"/>
                </a:solidFill>
                <a:latin typeface="黑体" pitchFamily="2" charset="-122"/>
                <a:ea typeface="黑体" pitchFamily="2" charset="-122"/>
              </a:rPr>
              <a:t>   </a:t>
            </a:r>
            <a:r>
              <a:rPr lang="zh-CN" altLang="en-US" sz="2800" b="1" dirty="0">
                <a:solidFill>
                  <a:srgbClr val="000000"/>
                </a:solidFill>
                <a:latin typeface="黑体" pitchFamily="2" charset="-122"/>
                <a:ea typeface="黑体" pitchFamily="2" charset="-122"/>
              </a:rPr>
              <a:t>位示图</a:t>
            </a:r>
          </a:p>
        </p:txBody>
      </p:sp>
    </p:spTree>
    <p:extLst>
      <p:ext uri="{BB962C8B-B14F-4D97-AF65-F5344CB8AC3E}">
        <p14:creationId xmlns:p14="http://schemas.microsoft.com/office/powerpoint/2010/main" val="3490864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4" name="Rectangle 3"/>
          <p:cNvSpPr>
            <a:spLocks noGrp="1" noChangeArrowheads="1"/>
          </p:cNvSpPr>
          <p:nvPr>
            <p:ph idx="1"/>
          </p:nvPr>
        </p:nvSpPr>
        <p:spPr>
          <a:xfrm>
            <a:off x="323528" y="1412776"/>
            <a:ext cx="8488363" cy="4720903"/>
          </a:xfrm>
        </p:spPr>
        <p:txBody>
          <a:bodyPr>
            <a:normAutofit fontScale="92500" lnSpcReduction="20000"/>
          </a:bodyPr>
          <a:lstStyle/>
          <a:p>
            <a:pPr marL="0" indent="0" eaLnBrk="1" hangingPunct="1">
              <a:spcBef>
                <a:spcPts val="1200"/>
              </a:spcBef>
              <a:buNone/>
            </a:pPr>
            <a:r>
              <a:rPr lang="en-US" altLang="zh-CN" sz="3500" dirty="0">
                <a:solidFill>
                  <a:srgbClr val="0000FF"/>
                </a:solidFill>
                <a:latin typeface="+mn-ea"/>
              </a:rPr>
              <a:t>2. </a:t>
            </a:r>
            <a:r>
              <a:rPr lang="zh-CN" altLang="en-US" sz="3500" dirty="0">
                <a:solidFill>
                  <a:srgbClr val="0000FF"/>
                </a:solidFill>
                <a:latin typeface="+mn-ea"/>
              </a:rPr>
              <a:t>盘块的分配</a:t>
            </a:r>
            <a:endParaRPr lang="en-US" altLang="zh-CN" sz="3500" dirty="0">
              <a:solidFill>
                <a:srgbClr val="0000FF"/>
              </a:solidFill>
              <a:latin typeface="+mn-ea"/>
            </a:endParaRPr>
          </a:p>
          <a:p>
            <a:pPr marL="990600" indent="-990600">
              <a:spcBef>
                <a:spcPts val="1200"/>
              </a:spcBef>
              <a:buNone/>
            </a:pPr>
            <a:r>
              <a:rPr lang="zh-CN" altLang="en-US" sz="3000" dirty="0">
                <a:latin typeface="+mn-ea"/>
              </a:rPr>
              <a:t>  根据位示图进行盘块分配时，可分三步进行：</a:t>
            </a:r>
            <a:endParaRPr lang="en-US" altLang="zh-CN" sz="3000" dirty="0">
              <a:latin typeface="+mn-ea"/>
            </a:endParaRPr>
          </a:p>
          <a:p>
            <a:pPr marL="990600" indent="-990600">
              <a:spcBef>
                <a:spcPts val="1200"/>
              </a:spcBef>
              <a:buNone/>
            </a:pPr>
            <a:r>
              <a:rPr lang="en-US" altLang="zh-CN" sz="3000" dirty="0">
                <a:latin typeface="+mn-ea"/>
              </a:rPr>
              <a:t>  (1) </a:t>
            </a:r>
            <a:r>
              <a:rPr lang="zh-CN" altLang="en-US" sz="3000" dirty="0">
                <a:latin typeface="+mn-ea"/>
              </a:rPr>
              <a:t>顺序扫描位示图，从中找出一个或一组其值为“</a:t>
            </a:r>
            <a:r>
              <a:rPr lang="en-US" altLang="zh-CN" sz="3000" dirty="0">
                <a:latin typeface="+mn-ea"/>
              </a:rPr>
              <a:t>0”</a:t>
            </a:r>
            <a:r>
              <a:rPr lang="zh-CN" altLang="en-US" sz="3000" dirty="0">
                <a:latin typeface="+mn-ea"/>
              </a:rPr>
              <a:t>的二进制位</a:t>
            </a:r>
            <a:r>
              <a:rPr lang="en-US" altLang="zh-CN" sz="3000" dirty="0">
                <a:latin typeface="+mn-ea"/>
              </a:rPr>
              <a:t>(“0”</a:t>
            </a:r>
            <a:r>
              <a:rPr lang="zh-CN" altLang="en-US" sz="3000" dirty="0">
                <a:latin typeface="+mn-ea"/>
              </a:rPr>
              <a:t>表示空闲时</a:t>
            </a:r>
            <a:r>
              <a:rPr lang="en-US" altLang="zh-CN" sz="3000" dirty="0">
                <a:latin typeface="+mn-ea"/>
              </a:rPr>
              <a:t>)</a:t>
            </a:r>
            <a:r>
              <a:rPr lang="zh-CN" altLang="en-US" sz="3000" dirty="0">
                <a:latin typeface="+mn-ea"/>
              </a:rPr>
              <a:t>。</a:t>
            </a:r>
            <a:endParaRPr lang="en-US" altLang="zh-CN" sz="3000" dirty="0">
              <a:latin typeface="+mn-ea"/>
            </a:endParaRPr>
          </a:p>
          <a:p>
            <a:pPr marL="990600" indent="-990600">
              <a:spcBef>
                <a:spcPts val="1200"/>
              </a:spcBef>
              <a:buNone/>
            </a:pPr>
            <a:r>
              <a:rPr lang="en-US" altLang="zh-CN" sz="3000" dirty="0">
                <a:latin typeface="+mn-ea"/>
              </a:rPr>
              <a:t>  (2) </a:t>
            </a:r>
            <a:r>
              <a:rPr lang="zh-CN" altLang="en-US" sz="3000" dirty="0">
                <a:latin typeface="+mn-ea"/>
              </a:rPr>
              <a:t>将所找到的一个或一组二进制位转换成与之相应的盘块号。假定找到的其值为“</a:t>
            </a:r>
            <a:r>
              <a:rPr lang="en-US" altLang="zh-CN" sz="3000" dirty="0">
                <a:latin typeface="+mn-ea"/>
              </a:rPr>
              <a:t>0”</a:t>
            </a:r>
            <a:r>
              <a:rPr lang="zh-CN" altLang="en-US" sz="3000" dirty="0">
                <a:latin typeface="+mn-ea"/>
              </a:rPr>
              <a:t>的二进制位位于位示图的第</a:t>
            </a:r>
            <a:r>
              <a:rPr lang="en-US" altLang="zh-CN" sz="3000" dirty="0" err="1">
                <a:latin typeface="+mn-ea"/>
              </a:rPr>
              <a:t>i</a:t>
            </a:r>
            <a:r>
              <a:rPr lang="zh-CN" altLang="en-US" sz="3000" dirty="0">
                <a:latin typeface="+mn-ea"/>
              </a:rPr>
              <a:t>行、第</a:t>
            </a:r>
            <a:r>
              <a:rPr lang="en-US" altLang="zh-CN" sz="3000" dirty="0">
                <a:latin typeface="+mn-ea"/>
              </a:rPr>
              <a:t>j</a:t>
            </a:r>
            <a:r>
              <a:rPr lang="zh-CN" altLang="en-US" sz="3000" dirty="0">
                <a:latin typeface="+mn-ea"/>
              </a:rPr>
              <a:t>列，则其相应的盘块号应按下式计算：</a:t>
            </a:r>
            <a:br>
              <a:rPr lang="zh-CN" altLang="en-US" sz="3000" dirty="0">
                <a:latin typeface="+mn-ea"/>
              </a:rPr>
            </a:br>
            <a:r>
              <a:rPr lang="zh-CN" altLang="en-US" sz="3000" dirty="0">
                <a:latin typeface="+mn-ea"/>
              </a:rPr>
              <a:t>　　　　　　</a:t>
            </a:r>
            <a:r>
              <a:rPr lang="en-US" altLang="zh-CN" sz="3000" dirty="0">
                <a:solidFill>
                  <a:srgbClr val="C00000"/>
                </a:solidFill>
                <a:latin typeface="+mn-ea"/>
              </a:rPr>
              <a:t>b = n(</a:t>
            </a:r>
            <a:r>
              <a:rPr lang="en-US" altLang="zh-CN" sz="3000" dirty="0" err="1">
                <a:solidFill>
                  <a:srgbClr val="C00000"/>
                </a:solidFill>
                <a:latin typeface="+mn-ea"/>
              </a:rPr>
              <a:t>i</a:t>
            </a:r>
            <a:r>
              <a:rPr lang="en-US" altLang="zh-CN" sz="3000" dirty="0">
                <a:solidFill>
                  <a:srgbClr val="C00000"/>
                </a:solidFill>
                <a:latin typeface="+mn-ea"/>
              </a:rPr>
              <a:t> - 1) +</a:t>
            </a:r>
            <a:r>
              <a:rPr lang="en-US" altLang="zh-CN" sz="3000">
                <a:solidFill>
                  <a:srgbClr val="C00000"/>
                </a:solidFill>
                <a:latin typeface="+mn-ea"/>
              </a:rPr>
              <a:t> j·</a:t>
            </a:r>
            <a:br>
              <a:rPr lang="en-US" altLang="zh-CN" sz="3000" dirty="0">
                <a:solidFill>
                  <a:srgbClr val="C00000"/>
                </a:solidFill>
                <a:latin typeface="+mn-ea"/>
              </a:rPr>
            </a:br>
            <a:r>
              <a:rPr lang="zh-CN" altLang="en-US" sz="3000" dirty="0">
                <a:latin typeface="+mn-ea"/>
              </a:rPr>
              <a:t>式中，</a:t>
            </a:r>
            <a:r>
              <a:rPr lang="en-US" altLang="zh-CN" sz="3000" dirty="0">
                <a:latin typeface="+mn-ea"/>
              </a:rPr>
              <a:t>n</a:t>
            </a:r>
            <a:r>
              <a:rPr lang="zh-CN" altLang="en-US" sz="3000" dirty="0">
                <a:latin typeface="+mn-ea"/>
              </a:rPr>
              <a:t>代表每行的位数。</a:t>
            </a:r>
            <a:endParaRPr lang="en-US" altLang="zh-CN" sz="3000" dirty="0">
              <a:latin typeface="+mn-ea"/>
            </a:endParaRPr>
          </a:p>
          <a:p>
            <a:pPr marL="990600" indent="-990600">
              <a:spcBef>
                <a:spcPts val="1200"/>
              </a:spcBef>
              <a:buNone/>
            </a:pPr>
            <a:r>
              <a:rPr lang="en-US" altLang="zh-CN" sz="3000" dirty="0">
                <a:latin typeface="+mn-ea"/>
              </a:rPr>
              <a:t>  (3) </a:t>
            </a:r>
            <a:r>
              <a:rPr lang="zh-CN" altLang="en-US" sz="3000" dirty="0">
                <a:latin typeface="+mn-ea"/>
              </a:rPr>
              <a:t>修改位示图，令</a:t>
            </a:r>
            <a:r>
              <a:rPr lang="en-US" altLang="zh-CN" sz="3000" dirty="0">
                <a:solidFill>
                  <a:srgbClr val="C00000"/>
                </a:solidFill>
                <a:latin typeface="+mn-ea"/>
              </a:rPr>
              <a:t>map[</a:t>
            </a:r>
            <a:r>
              <a:rPr lang="en-US" altLang="zh-CN" sz="3000" dirty="0" err="1">
                <a:solidFill>
                  <a:srgbClr val="C00000"/>
                </a:solidFill>
                <a:latin typeface="+mn-ea"/>
              </a:rPr>
              <a:t>i</a:t>
            </a:r>
            <a:r>
              <a:rPr lang="en-US" altLang="zh-CN" sz="3000" dirty="0">
                <a:solidFill>
                  <a:srgbClr val="C00000"/>
                </a:solidFill>
                <a:latin typeface="+mn-ea"/>
              </a:rPr>
              <a:t>, j] = 1</a:t>
            </a:r>
            <a:r>
              <a:rPr lang="zh-CN" altLang="en-US" sz="3000" dirty="0">
                <a:latin typeface="+mn-ea"/>
              </a:rPr>
              <a:t>。</a:t>
            </a:r>
            <a:endParaRPr lang="en-US" altLang="zh-CN" sz="3000" dirty="0">
              <a:latin typeface="+mn-ea"/>
            </a:endParaRPr>
          </a:p>
        </p:txBody>
      </p:sp>
      <p:sp>
        <p:nvSpPr>
          <p:cNvPr id="4" name="灯片编号占位符 5"/>
          <p:cNvSpPr>
            <a:spLocks noGrp="1"/>
          </p:cNvSpPr>
          <p:nvPr>
            <p:ph type="sldNum" sz="quarter" idx="12"/>
          </p:nvPr>
        </p:nvSpPr>
        <p:spPr/>
        <p:txBody>
          <a:bodyPr/>
          <a:lstStyle/>
          <a:p>
            <a:pPr>
              <a:defRPr/>
            </a:pPr>
            <a:fld id="{BBAA171D-F626-4422-9FD6-E8888BAEC6DD}" type="slidenum">
              <a:rPr lang="en-US" altLang="zh-CN"/>
              <a:pPr>
                <a:defRPr/>
              </a:pPr>
              <a:t>39</a:t>
            </a:fld>
            <a:endParaRPr lang="en-US" altLang="zh-CN"/>
          </a:p>
        </p:txBody>
      </p:sp>
      <p:sp>
        <p:nvSpPr>
          <p:cNvPr id="6" name="Rectangle 2"/>
          <p:cNvSpPr>
            <a:spLocks noGrp="1" noChangeArrowheads="1"/>
          </p:cNvSpPr>
          <p:nvPr>
            <p:ph type="title"/>
          </p:nvPr>
        </p:nvSpPr>
        <p:spPr>
          <a:xfrm>
            <a:off x="457200" y="274638"/>
            <a:ext cx="8229600" cy="1143000"/>
          </a:xfrm>
        </p:spPr>
        <p:txBody>
          <a:bodyPr/>
          <a:lstStyle/>
          <a:p>
            <a:pPr algn="l" eaLnBrk="1" hangingPunct="1"/>
            <a:r>
              <a:rPr lang="en-US" altLang="zh-CN" dirty="0">
                <a:latin typeface="Arial" charset="0"/>
                <a:cs typeface="Arial" charset="0"/>
              </a:rPr>
              <a:t>8.2.2   </a:t>
            </a:r>
            <a:r>
              <a:rPr lang="zh-CN" altLang="en-US" dirty="0">
                <a:latin typeface="Arial" charset="0"/>
              </a:rPr>
              <a:t>位示图法</a:t>
            </a:r>
            <a:endParaRPr lang="zh-CN" altLang="en-US" dirty="0">
              <a:latin typeface="Arial" charset="0"/>
              <a:cs typeface="Arial" charset="0"/>
            </a:endParaRPr>
          </a:p>
        </p:txBody>
      </p:sp>
    </p:spTree>
    <p:extLst>
      <p:ext uri="{BB962C8B-B14F-4D97-AF65-F5344CB8AC3E}">
        <p14:creationId xmlns:p14="http://schemas.microsoft.com/office/powerpoint/2010/main" val="636870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7" name="Rectangle 3"/>
          <p:cNvSpPr>
            <a:spLocks noGrp="1" noChangeArrowheads="1"/>
          </p:cNvSpPr>
          <p:nvPr>
            <p:ph type="body" idx="1"/>
          </p:nvPr>
        </p:nvSpPr>
        <p:spPr>
          <a:xfrm>
            <a:off x="457200" y="5373216"/>
            <a:ext cx="8229600" cy="504056"/>
          </a:xfrm>
        </p:spPr>
        <p:txBody>
          <a:bodyPr>
            <a:normAutofit/>
          </a:bodyPr>
          <a:lstStyle/>
          <a:p>
            <a:pPr marL="0" indent="0" algn="ctr">
              <a:buNone/>
            </a:pPr>
            <a:r>
              <a:rPr lang="zh-CN" altLang="en-US" sz="2000" dirty="0"/>
              <a:t>图</a:t>
            </a:r>
            <a:r>
              <a:rPr lang="en-US" altLang="zh-CN" sz="2000" dirty="0"/>
              <a:t>8-1  </a:t>
            </a:r>
            <a:r>
              <a:rPr lang="zh-CN" altLang="en-US" sz="2000" dirty="0"/>
              <a:t>磁盘空间的连续组织方式</a:t>
            </a:r>
          </a:p>
        </p:txBody>
      </p:sp>
      <p:pic>
        <p:nvPicPr>
          <p:cNvPr id="712708" name="Picture 4" descr="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79" y="620688"/>
            <a:ext cx="8558241"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860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2"/>
          <p:cNvSpPr>
            <a:spLocks noGrp="1" noChangeArrowheads="1"/>
          </p:cNvSpPr>
          <p:nvPr>
            <p:ph type="title"/>
          </p:nvPr>
        </p:nvSpPr>
        <p:spPr>
          <a:xfrm>
            <a:off x="251520" y="1340768"/>
            <a:ext cx="8229600" cy="1008112"/>
          </a:xfrm>
        </p:spPr>
        <p:txBody>
          <a:bodyPr>
            <a:normAutofit/>
          </a:bodyPr>
          <a:lstStyle/>
          <a:p>
            <a:pPr algn="l" eaLnBrk="1" hangingPunct="1"/>
            <a:r>
              <a:rPr lang="en-US" altLang="zh-CN" sz="3200" dirty="0">
                <a:solidFill>
                  <a:srgbClr val="0000FF"/>
                </a:solidFill>
              </a:rPr>
              <a:t>3.   </a:t>
            </a:r>
            <a:r>
              <a:rPr lang="zh-CN" altLang="en-US" sz="3200" dirty="0">
                <a:solidFill>
                  <a:srgbClr val="0000FF"/>
                </a:solidFill>
              </a:rPr>
              <a:t>位示图</a:t>
            </a:r>
            <a:r>
              <a:rPr lang="zh-CN" altLang="en-US" sz="3200" dirty="0">
                <a:solidFill>
                  <a:srgbClr val="0000FF"/>
                </a:solidFill>
                <a:latin typeface="黑体" pitchFamily="2" charset="-122"/>
              </a:rPr>
              <a:t>盘块的回收</a:t>
            </a:r>
            <a:r>
              <a:rPr lang="zh-CN" altLang="en-US" sz="3200" dirty="0">
                <a:solidFill>
                  <a:srgbClr val="0000FF"/>
                </a:solidFill>
              </a:rPr>
              <a:t> </a:t>
            </a:r>
          </a:p>
        </p:txBody>
      </p:sp>
      <p:sp>
        <p:nvSpPr>
          <p:cNvPr id="395268" name="Rectangle 3"/>
          <p:cNvSpPr>
            <a:spLocks noGrp="1" noChangeArrowheads="1"/>
          </p:cNvSpPr>
          <p:nvPr>
            <p:ph idx="1"/>
          </p:nvPr>
        </p:nvSpPr>
        <p:spPr>
          <a:xfrm>
            <a:off x="611560" y="2171680"/>
            <a:ext cx="8229600" cy="4686320"/>
          </a:xfrm>
        </p:spPr>
        <p:txBody>
          <a:bodyPr>
            <a:normAutofit/>
          </a:bodyPr>
          <a:lstStyle/>
          <a:p>
            <a:r>
              <a:rPr lang="zh-CN" altLang="en-US" dirty="0">
                <a:solidFill>
                  <a:srgbClr val="FF0000"/>
                </a:solidFill>
                <a:latin typeface="黑体" pitchFamily="2" charset="-122"/>
                <a:ea typeface="黑体" pitchFamily="2" charset="-122"/>
              </a:rPr>
              <a:t>步骤：</a:t>
            </a:r>
          </a:p>
          <a:p>
            <a:pPr marL="0" indent="0">
              <a:buNone/>
            </a:pPr>
            <a:r>
              <a:rPr lang="en-US" altLang="zh-CN" sz="2800" dirty="0">
                <a:latin typeface="宋体" pitchFamily="2" charset="-122"/>
              </a:rPr>
              <a:t>(1) </a:t>
            </a:r>
            <a:r>
              <a:rPr lang="zh-CN" altLang="en-US" sz="2800" dirty="0">
                <a:latin typeface="宋体" pitchFamily="2" charset="-122"/>
              </a:rPr>
              <a:t>将回收盘块的盘块号转换成位示图中的行号和列号。转换公式为：</a:t>
            </a:r>
            <a:br>
              <a:rPr lang="zh-CN" altLang="en-US" sz="2800" dirty="0">
                <a:latin typeface="宋体" pitchFamily="2" charset="-122"/>
              </a:rPr>
            </a:br>
            <a:r>
              <a:rPr lang="zh-CN" altLang="en-US" sz="2800" dirty="0">
                <a:latin typeface="宋体" pitchFamily="2" charset="-122"/>
              </a:rPr>
              <a:t>　　　　</a:t>
            </a:r>
            <a:r>
              <a:rPr lang="en-US" altLang="zh-CN" sz="2800" dirty="0" err="1">
                <a:solidFill>
                  <a:srgbClr val="C00000"/>
                </a:solidFill>
                <a:latin typeface="宋体" pitchFamily="2" charset="-122"/>
              </a:rPr>
              <a:t>i</a:t>
            </a:r>
            <a:r>
              <a:rPr lang="en-US" altLang="zh-CN" sz="2800" dirty="0">
                <a:solidFill>
                  <a:srgbClr val="C00000"/>
                </a:solidFill>
                <a:latin typeface="宋体" pitchFamily="2" charset="-122"/>
              </a:rPr>
              <a:t> = (b - 1)DIV  n + 1</a:t>
            </a:r>
            <a:br>
              <a:rPr lang="en-US" altLang="zh-CN" sz="2800" dirty="0">
                <a:solidFill>
                  <a:srgbClr val="C00000"/>
                </a:solidFill>
                <a:latin typeface="宋体" pitchFamily="2" charset="-122"/>
              </a:rPr>
            </a:br>
            <a:r>
              <a:rPr lang="zh-CN" altLang="en-US" sz="2800" dirty="0">
                <a:solidFill>
                  <a:srgbClr val="C00000"/>
                </a:solidFill>
                <a:latin typeface="宋体" pitchFamily="2" charset="-122"/>
              </a:rPr>
              <a:t>　　　　</a:t>
            </a:r>
            <a:r>
              <a:rPr lang="en-US" altLang="zh-CN" sz="2800" dirty="0">
                <a:solidFill>
                  <a:srgbClr val="C00000"/>
                </a:solidFill>
                <a:latin typeface="宋体" pitchFamily="2" charset="-122"/>
              </a:rPr>
              <a:t>j = (b - 1)MOD  n + 1</a:t>
            </a:r>
            <a:br>
              <a:rPr lang="en-US" altLang="zh-CN" sz="2800" dirty="0">
                <a:solidFill>
                  <a:srgbClr val="C00000"/>
                </a:solidFill>
                <a:latin typeface="宋体" pitchFamily="2" charset="-122"/>
              </a:rPr>
            </a:br>
            <a:r>
              <a:rPr lang="en-US" altLang="zh-CN" sz="2800" dirty="0">
                <a:latin typeface="宋体" pitchFamily="2" charset="-122"/>
              </a:rPr>
              <a:t>(2) </a:t>
            </a:r>
            <a:r>
              <a:rPr lang="zh-CN" altLang="en-US" sz="2800" dirty="0">
                <a:latin typeface="宋体" pitchFamily="2" charset="-122"/>
              </a:rPr>
              <a:t>修改位示图。令</a:t>
            </a:r>
            <a:r>
              <a:rPr lang="en-US" altLang="zh-CN" sz="2800" dirty="0">
                <a:solidFill>
                  <a:srgbClr val="C00000"/>
                </a:solidFill>
                <a:latin typeface="宋体" pitchFamily="2" charset="-122"/>
              </a:rPr>
              <a:t>map[</a:t>
            </a:r>
            <a:r>
              <a:rPr lang="en-US" altLang="zh-CN" sz="2800" dirty="0" err="1">
                <a:solidFill>
                  <a:srgbClr val="C00000"/>
                </a:solidFill>
                <a:latin typeface="宋体" pitchFamily="2" charset="-122"/>
              </a:rPr>
              <a:t>i</a:t>
            </a:r>
            <a:r>
              <a:rPr lang="en-US" altLang="zh-CN" sz="2800" dirty="0">
                <a:solidFill>
                  <a:srgbClr val="C00000"/>
                </a:solidFill>
                <a:latin typeface="宋体" pitchFamily="2" charset="-122"/>
              </a:rPr>
              <a:t>, j] = 0</a:t>
            </a:r>
            <a:r>
              <a:rPr lang="zh-CN" altLang="en-US" sz="2800" dirty="0">
                <a:latin typeface="宋体" pitchFamily="2" charset="-122"/>
              </a:rPr>
              <a:t>。</a:t>
            </a:r>
            <a:endParaRPr lang="en-US" altLang="zh-CN" sz="2800" dirty="0">
              <a:latin typeface="宋体" pitchFamily="2" charset="-122"/>
            </a:endParaRPr>
          </a:p>
          <a:p>
            <a:r>
              <a:rPr lang="zh-CN" altLang="en-US" sz="2800" dirty="0">
                <a:latin typeface="+mn-ea"/>
              </a:rPr>
              <a:t>位示图小，可以调入内存，节省了许多磁盘操作 </a:t>
            </a:r>
          </a:p>
          <a:p>
            <a:r>
              <a:rPr lang="zh-CN" altLang="en-US" sz="2800" dirty="0">
                <a:latin typeface="+mn-ea"/>
              </a:rPr>
              <a:t>位示图常用于微型机和小型机，如</a:t>
            </a:r>
            <a:r>
              <a:rPr lang="en-US" altLang="zh-CN" sz="2800" dirty="0">
                <a:latin typeface="+mn-ea"/>
              </a:rPr>
              <a:t>CP/M</a:t>
            </a:r>
            <a:r>
              <a:rPr lang="zh-CN" altLang="en-US" sz="2800" dirty="0">
                <a:latin typeface="+mn-ea"/>
              </a:rPr>
              <a:t>、</a:t>
            </a:r>
            <a:r>
              <a:rPr lang="en-US" altLang="zh-CN" sz="2800" dirty="0">
                <a:latin typeface="+mn-ea"/>
              </a:rPr>
              <a:t>Apple DOS</a:t>
            </a:r>
            <a:r>
              <a:rPr lang="zh-CN" altLang="en-US" sz="2800" dirty="0">
                <a:latin typeface="+mn-ea"/>
              </a:rPr>
              <a:t>等</a:t>
            </a:r>
            <a:r>
              <a:rPr lang="en-US" altLang="zh-CN" sz="2800" dirty="0">
                <a:latin typeface="+mn-ea"/>
              </a:rPr>
              <a:t>OS</a:t>
            </a:r>
            <a:r>
              <a:rPr lang="zh-CN" altLang="en-US" sz="2800" dirty="0">
                <a:latin typeface="+mn-ea"/>
              </a:rPr>
              <a:t>中。 </a:t>
            </a:r>
          </a:p>
        </p:txBody>
      </p:sp>
      <p:sp>
        <p:nvSpPr>
          <p:cNvPr id="4" name="灯片编号占位符 5"/>
          <p:cNvSpPr>
            <a:spLocks noGrp="1"/>
          </p:cNvSpPr>
          <p:nvPr>
            <p:ph type="sldNum" sz="quarter" idx="12"/>
          </p:nvPr>
        </p:nvSpPr>
        <p:spPr/>
        <p:txBody>
          <a:bodyPr/>
          <a:lstStyle/>
          <a:p>
            <a:pPr>
              <a:defRPr/>
            </a:pPr>
            <a:fld id="{6F36B5D3-5FA0-4BC0-8599-EBDF57D5DBF7}" type="slidenum">
              <a:rPr lang="en-US" altLang="zh-CN"/>
              <a:pPr>
                <a:defRPr/>
              </a:pPr>
              <a:t>40</a:t>
            </a:fld>
            <a:endParaRPr lang="en-US" altLang="zh-CN"/>
          </a:p>
        </p:txBody>
      </p:sp>
      <p:sp>
        <p:nvSpPr>
          <p:cNvPr id="5" name="Rectangle 2"/>
          <p:cNvSpPr txBox="1">
            <a:spLocks noChangeArrowheads="1"/>
          </p:cNvSpPr>
          <p:nvPr/>
        </p:nvSpPr>
        <p:spPr>
          <a:xfrm>
            <a:off x="457200" y="274638"/>
            <a:ext cx="8229600" cy="1143000"/>
          </a:xfrm>
          <a:prstGeom prst="rect">
            <a:avLst/>
          </a:prstGeom>
        </p:spPr>
        <p:txBody>
          <a:bodyPr vert="horz"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algn="l"/>
            <a:r>
              <a:rPr lang="en-US" altLang="zh-CN" dirty="0">
                <a:latin typeface="Arial" charset="0"/>
                <a:cs typeface="Arial" charset="0"/>
              </a:rPr>
              <a:t>8.2.2   </a:t>
            </a:r>
            <a:r>
              <a:rPr lang="zh-CN" altLang="en-US" dirty="0">
                <a:latin typeface="Arial" charset="0"/>
              </a:rPr>
              <a:t>位示图法</a:t>
            </a:r>
            <a:endParaRPr lang="zh-CN" altLang="en-US" dirty="0">
              <a:latin typeface="Arial" charset="0"/>
              <a:cs typeface="Arial" charset="0"/>
            </a:endParaRPr>
          </a:p>
        </p:txBody>
      </p:sp>
    </p:spTree>
    <p:extLst>
      <p:ext uri="{BB962C8B-B14F-4D97-AF65-F5344CB8AC3E}">
        <p14:creationId xmlns:p14="http://schemas.microsoft.com/office/powerpoint/2010/main" val="1758399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1" name="Rectangle 2"/>
          <p:cNvSpPr>
            <a:spLocks noGrp="1" noChangeArrowheads="1"/>
          </p:cNvSpPr>
          <p:nvPr>
            <p:ph type="title"/>
          </p:nvPr>
        </p:nvSpPr>
        <p:spPr/>
        <p:txBody>
          <a:bodyPr/>
          <a:lstStyle/>
          <a:p>
            <a:pPr algn="l" eaLnBrk="1" hangingPunct="1"/>
            <a:r>
              <a:rPr lang="en-US" altLang="zh-CN" dirty="0"/>
              <a:t>8.2.3  </a:t>
            </a:r>
            <a:r>
              <a:rPr lang="zh-CN" altLang="en-US" dirty="0">
                <a:latin typeface="黑体" pitchFamily="2" charset="-122"/>
              </a:rPr>
              <a:t>成组链接法</a:t>
            </a:r>
            <a:r>
              <a:rPr lang="zh-CN" altLang="en-US" dirty="0"/>
              <a:t> </a:t>
            </a:r>
          </a:p>
        </p:txBody>
      </p:sp>
      <p:sp>
        <p:nvSpPr>
          <p:cNvPr id="396292" name="Rectangle 3"/>
          <p:cNvSpPr>
            <a:spLocks noGrp="1" noChangeArrowheads="1"/>
          </p:cNvSpPr>
          <p:nvPr>
            <p:ph idx="1"/>
          </p:nvPr>
        </p:nvSpPr>
        <p:spPr>
          <a:xfrm>
            <a:off x="467544" y="1916832"/>
            <a:ext cx="8229600" cy="3701008"/>
          </a:xfrm>
        </p:spPr>
        <p:txBody>
          <a:bodyPr>
            <a:normAutofit/>
          </a:bodyPr>
          <a:lstStyle/>
          <a:p>
            <a:pPr marL="0" indent="0" eaLnBrk="1" hangingPunct="1">
              <a:spcBef>
                <a:spcPct val="5000"/>
              </a:spcBef>
              <a:buNone/>
            </a:pPr>
            <a:r>
              <a:rPr lang="zh-CN" altLang="en-US" dirty="0">
                <a:latin typeface="宋体" pitchFamily="2" charset="-122"/>
              </a:rPr>
              <a:t>    空闲表法和空闲链表法，都不适用于大型文件系统，因为这会使空闲表或空闲链表太长。</a:t>
            </a:r>
            <a:endParaRPr lang="en-US" altLang="zh-CN" dirty="0">
              <a:latin typeface="宋体" pitchFamily="2" charset="-122"/>
            </a:endParaRPr>
          </a:p>
          <a:p>
            <a:pPr marL="0" indent="0" eaLnBrk="1" hangingPunct="1">
              <a:spcBef>
                <a:spcPct val="5000"/>
              </a:spcBef>
              <a:buNone/>
            </a:pPr>
            <a:r>
              <a:rPr lang="en-US" altLang="zh-CN" dirty="0">
                <a:latin typeface="宋体" pitchFamily="2" charset="-122"/>
              </a:rPr>
              <a:t>    </a:t>
            </a:r>
          </a:p>
          <a:p>
            <a:pPr marL="0" indent="0" eaLnBrk="1" hangingPunct="1">
              <a:spcBef>
                <a:spcPct val="5000"/>
              </a:spcBef>
              <a:buNone/>
            </a:pPr>
            <a:r>
              <a:rPr lang="en-US" altLang="zh-CN" dirty="0">
                <a:latin typeface="宋体" pitchFamily="2" charset="-122"/>
              </a:rPr>
              <a:t>    </a:t>
            </a:r>
            <a:r>
              <a:rPr lang="en-US" altLang="zh-CN" dirty="0"/>
              <a:t>UNIX</a:t>
            </a:r>
            <a:r>
              <a:rPr lang="zh-CN" altLang="en-US" dirty="0">
                <a:latin typeface="宋体" pitchFamily="2" charset="-122"/>
              </a:rPr>
              <a:t>系统采用成组链接法，它兼有上述两种方法的优点而克服了它们的缺点。</a:t>
            </a:r>
            <a:r>
              <a:rPr lang="zh-CN" altLang="en-US" dirty="0"/>
              <a:t> </a:t>
            </a:r>
          </a:p>
        </p:txBody>
      </p:sp>
      <p:sp>
        <p:nvSpPr>
          <p:cNvPr id="6" name="灯片编号占位符 5"/>
          <p:cNvSpPr>
            <a:spLocks noGrp="1"/>
          </p:cNvSpPr>
          <p:nvPr>
            <p:ph type="sldNum" sz="quarter" idx="12"/>
          </p:nvPr>
        </p:nvSpPr>
        <p:spPr/>
        <p:txBody>
          <a:bodyPr/>
          <a:lstStyle/>
          <a:p>
            <a:pPr>
              <a:defRPr/>
            </a:pPr>
            <a:fld id="{836C64A4-2DA5-4A94-A6B4-4E1D1763E801}" type="slidenum">
              <a:rPr lang="en-US" altLang="zh-CN"/>
              <a:pPr>
                <a:defRPr/>
              </a:pPr>
              <a:t>41</a:t>
            </a:fld>
            <a:endParaRPr lang="en-US" altLang="zh-CN"/>
          </a:p>
        </p:txBody>
      </p:sp>
    </p:spTree>
    <p:extLst>
      <p:ext uri="{BB962C8B-B14F-4D97-AF65-F5344CB8AC3E}">
        <p14:creationId xmlns:p14="http://schemas.microsoft.com/office/powerpoint/2010/main" val="325110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1" name="Rectangle 2"/>
          <p:cNvSpPr>
            <a:spLocks noGrp="1" noChangeArrowheads="1"/>
          </p:cNvSpPr>
          <p:nvPr>
            <p:ph type="title"/>
          </p:nvPr>
        </p:nvSpPr>
        <p:spPr/>
        <p:txBody>
          <a:bodyPr/>
          <a:lstStyle/>
          <a:p>
            <a:pPr algn="l" eaLnBrk="1" hangingPunct="1"/>
            <a:r>
              <a:rPr lang="en-US" altLang="zh-CN" dirty="0"/>
              <a:t>8.2.3  </a:t>
            </a:r>
            <a:r>
              <a:rPr lang="zh-CN" altLang="en-US" dirty="0">
                <a:latin typeface="黑体" pitchFamily="2" charset="-122"/>
              </a:rPr>
              <a:t>成组链接法</a:t>
            </a:r>
            <a:r>
              <a:rPr lang="zh-CN" altLang="en-US" dirty="0"/>
              <a:t> </a:t>
            </a:r>
          </a:p>
        </p:txBody>
      </p:sp>
      <p:sp>
        <p:nvSpPr>
          <p:cNvPr id="396292" name="Rectangle 3"/>
          <p:cNvSpPr>
            <a:spLocks noGrp="1" noChangeArrowheads="1"/>
          </p:cNvSpPr>
          <p:nvPr>
            <p:ph idx="1"/>
          </p:nvPr>
        </p:nvSpPr>
        <p:spPr>
          <a:xfrm>
            <a:off x="395536" y="1628800"/>
            <a:ext cx="8229600" cy="4686320"/>
          </a:xfrm>
        </p:spPr>
        <p:txBody>
          <a:bodyPr>
            <a:normAutofit/>
          </a:bodyPr>
          <a:lstStyle/>
          <a:p>
            <a:pPr eaLnBrk="1" hangingPunct="1">
              <a:spcBef>
                <a:spcPct val="5000"/>
              </a:spcBef>
              <a:buFont typeface="Wingdings" pitchFamily="2" charset="2"/>
              <a:buNone/>
            </a:pPr>
            <a:r>
              <a:rPr lang="en-US" altLang="zh-CN" dirty="0"/>
              <a:t>1</a:t>
            </a:r>
            <a:r>
              <a:rPr lang="zh-CN" altLang="en-US" dirty="0">
                <a:latin typeface="宋体" pitchFamily="2" charset="-122"/>
              </a:rPr>
              <a:t>．</a:t>
            </a:r>
            <a:r>
              <a:rPr lang="zh-CN" altLang="en-US" dirty="0">
                <a:latin typeface="黑体" pitchFamily="2" charset="-122"/>
                <a:ea typeface="黑体" pitchFamily="2" charset="-122"/>
              </a:rPr>
              <a:t>空闲盘块的组织</a:t>
            </a:r>
            <a:r>
              <a:rPr lang="zh-CN" altLang="en-US" dirty="0"/>
              <a:t> </a:t>
            </a:r>
          </a:p>
          <a:p>
            <a:pPr marL="457200" lvl="1" indent="0" eaLnBrk="1" hangingPunct="1">
              <a:spcBef>
                <a:spcPct val="5000"/>
              </a:spcBef>
              <a:buNone/>
            </a:pPr>
            <a:r>
              <a:rPr lang="en-US" altLang="zh-CN" b="1" dirty="0">
                <a:solidFill>
                  <a:srgbClr val="0000FF"/>
                </a:solidFill>
              </a:rPr>
              <a:t>1</a:t>
            </a:r>
            <a:r>
              <a:rPr lang="zh-CN" altLang="en-US" b="1" dirty="0">
                <a:solidFill>
                  <a:srgbClr val="0000FF"/>
                </a:solidFill>
                <a:latin typeface="宋体" pitchFamily="2" charset="-122"/>
              </a:rPr>
              <a:t>）空闲盘块号栈。</a:t>
            </a:r>
            <a:endParaRPr lang="en-US" altLang="zh-CN" b="1" dirty="0">
              <a:solidFill>
                <a:srgbClr val="0000FF"/>
              </a:solidFill>
              <a:latin typeface="宋体" pitchFamily="2" charset="-122"/>
            </a:endParaRPr>
          </a:p>
          <a:p>
            <a:pPr marL="457200" lvl="1" indent="0" eaLnBrk="1" hangingPunct="1">
              <a:spcBef>
                <a:spcPct val="5000"/>
              </a:spcBef>
              <a:buNone/>
            </a:pPr>
            <a:r>
              <a:rPr lang="en-US" altLang="zh-CN" dirty="0">
                <a:latin typeface="宋体" pitchFamily="2" charset="-122"/>
              </a:rPr>
              <a:t>    </a:t>
            </a:r>
            <a:r>
              <a:rPr lang="zh-CN" altLang="en-US" dirty="0">
                <a:latin typeface="宋体" pitchFamily="2" charset="-122"/>
              </a:rPr>
              <a:t>用于存放当前可用的一组空闲盘块号（最多</a:t>
            </a:r>
            <a:r>
              <a:rPr lang="en-US" altLang="zh-CN" dirty="0"/>
              <a:t>100</a:t>
            </a:r>
            <a:r>
              <a:rPr lang="zh-CN" altLang="en-US" dirty="0">
                <a:latin typeface="宋体" pitchFamily="2" charset="-122"/>
              </a:rPr>
              <a:t>个号），以及栈中尚有的空闲盘块数</a:t>
            </a:r>
            <a:r>
              <a:rPr lang="en-US" altLang="zh-CN" dirty="0"/>
              <a:t>N</a:t>
            </a:r>
            <a:r>
              <a:rPr lang="zh-CN" altLang="en-US" dirty="0">
                <a:latin typeface="宋体" pitchFamily="2" charset="-122"/>
              </a:rPr>
              <a:t>。</a:t>
            </a:r>
            <a:r>
              <a:rPr lang="en-US" altLang="zh-CN" dirty="0"/>
              <a:t>N</a:t>
            </a:r>
            <a:r>
              <a:rPr lang="zh-CN" altLang="en-US" dirty="0">
                <a:latin typeface="宋体" pitchFamily="2" charset="-122"/>
              </a:rPr>
              <a:t>还兼作栈顶指针用。例如当</a:t>
            </a:r>
            <a:r>
              <a:rPr lang="en-US" altLang="zh-CN" dirty="0"/>
              <a:t>N=100</a:t>
            </a:r>
            <a:r>
              <a:rPr lang="zh-CN" altLang="en-US" dirty="0">
                <a:latin typeface="宋体" pitchFamily="2" charset="-122"/>
              </a:rPr>
              <a:t>时，它指向</a:t>
            </a:r>
            <a:r>
              <a:rPr lang="en-US" altLang="zh-CN" dirty="0" err="1"/>
              <a:t>S</a:t>
            </a:r>
            <a:r>
              <a:rPr lang="en-US" altLang="zh-CN" dirty="0" err="1">
                <a:latin typeface="宋体" pitchFamily="2" charset="-122"/>
              </a:rPr>
              <a:t>.</a:t>
            </a:r>
            <a:r>
              <a:rPr lang="en-US" altLang="zh-CN" dirty="0" err="1"/>
              <a:t>free</a:t>
            </a:r>
            <a:r>
              <a:rPr lang="zh-CN" altLang="en-US" dirty="0">
                <a:latin typeface="宋体" pitchFamily="2" charset="-122"/>
              </a:rPr>
              <a:t>（</a:t>
            </a:r>
            <a:r>
              <a:rPr lang="en-US" altLang="zh-CN" dirty="0"/>
              <a:t>99</a:t>
            </a:r>
            <a:r>
              <a:rPr lang="zh-CN" altLang="en-US" dirty="0">
                <a:latin typeface="宋体" pitchFamily="2" charset="-122"/>
              </a:rPr>
              <a:t>）。</a:t>
            </a:r>
          </a:p>
          <a:p>
            <a:pPr lvl="1" eaLnBrk="1" hangingPunct="1">
              <a:spcBef>
                <a:spcPct val="5000"/>
              </a:spcBef>
              <a:buFont typeface="Wingdings" pitchFamily="2" charset="2"/>
              <a:buNone/>
            </a:pPr>
            <a:r>
              <a:rPr lang="zh-CN" altLang="en-US" dirty="0">
                <a:latin typeface="宋体" pitchFamily="2" charset="-122"/>
              </a:rPr>
              <a:t>  </a:t>
            </a:r>
            <a:r>
              <a:rPr lang="en-US" altLang="zh-CN" dirty="0" err="1">
                <a:latin typeface="宋体" pitchFamily="2" charset="-122"/>
              </a:rPr>
              <a:t>S.free</a:t>
            </a:r>
            <a:r>
              <a:rPr lang="zh-CN" altLang="en-US" dirty="0">
                <a:latin typeface="宋体" pitchFamily="2" charset="-122"/>
              </a:rPr>
              <a:t>（</a:t>
            </a:r>
            <a:r>
              <a:rPr lang="en-US" altLang="zh-CN" dirty="0">
                <a:latin typeface="宋体" pitchFamily="2" charset="-122"/>
              </a:rPr>
              <a:t>0</a:t>
            </a:r>
            <a:r>
              <a:rPr lang="zh-CN" altLang="en-US" dirty="0">
                <a:latin typeface="宋体" pitchFamily="2" charset="-122"/>
              </a:rPr>
              <a:t>）是栈底，</a:t>
            </a:r>
            <a:r>
              <a:rPr lang="en-US" altLang="zh-CN" dirty="0" err="1">
                <a:latin typeface="宋体" pitchFamily="2" charset="-122"/>
              </a:rPr>
              <a:t>S</a:t>
            </a:r>
            <a:r>
              <a:rPr lang="en-US" altLang="zh-CN" dirty="0" err="1">
                <a:latin typeface="宋体" pitchFamily="2" charset="-122"/>
                <a:cs typeface="Times New Roman" pitchFamily="18" charset="0"/>
              </a:rPr>
              <a:t>.</a:t>
            </a:r>
            <a:r>
              <a:rPr lang="en-US" altLang="zh-CN" dirty="0" err="1">
                <a:latin typeface="宋体" pitchFamily="2" charset="-122"/>
              </a:rPr>
              <a:t>free</a:t>
            </a:r>
            <a:r>
              <a:rPr lang="zh-CN" altLang="en-US" dirty="0">
                <a:latin typeface="宋体" pitchFamily="2" charset="-122"/>
              </a:rPr>
              <a:t>（</a:t>
            </a:r>
            <a:r>
              <a:rPr lang="en-US" altLang="zh-CN" dirty="0">
                <a:latin typeface="宋体" pitchFamily="2" charset="-122"/>
              </a:rPr>
              <a:t>99</a:t>
            </a:r>
            <a:r>
              <a:rPr lang="zh-CN" altLang="en-US" dirty="0">
                <a:latin typeface="宋体" pitchFamily="2" charset="-122"/>
              </a:rPr>
              <a:t>）是栈顶。 </a:t>
            </a:r>
            <a:endParaRPr lang="zh-CN" altLang="en-US" dirty="0"/>
          </a:p>
        </p:txBody>
      </p:sp>
      <p:sp>
        <p:nvSpPr>
          <p:cNvPr id="6" name="灯片编号占位符 5"/>
          <p:cNvSpPr>
            <a:spLocks noGrp="1"/>
          </p:cNvSpPr>
          <p:nvPr>
            <p:ph type="sldNum" sz="quarter" idx="12"/>
          </p:nvPr>
        </p:nvSpPr>
        <p:spPr>
          <a:xfrm>
            <a:off x="4201928" y="6381328"/>
            <a:ext cx="914400" cy="283464"/>
          </a:xfrm>
        </p:spPr>
        <p:txBody>
          <a:bodyPr/>
          <a:lstStyle/>
          <a:p>
            <a:pPr>
              <a:defRPr/>
            </a:pPr>
            <a:fld id="{836C64A4-2DA5-4A94-A6B4-4E1D1763E801}" type="slidenum">
              <a:rPr lang="en-US" altLang="zh-CN">
                <a:solidFill>
                  <a:srgbClr val="2F2F2F">
                    <a:lumMod val="75000"/>
                    <a:lumOff val="25000"/>
                  </a:srgbClr>
                </a:solidFill>
              </a:rPr>
              <a:pPr>
                <a:defRPr/>
              </a:pPr>
              <a:t>42</a:t>
            </a:fld>
            <a:endParaRPr lang="en-US" altLang="zh-CN">
              <a:solidFill>
                <a:srgbClr val="2F2F2F">
                  <a:lumMod val="75000"/>
                  <a:lumOff val="25000"/>
                </a:srgbClr>
              </a:solidFill>
            </a:endParaRPr>
          </a:p>
        </p:txBody>
      </p:sp>
      <p:sp>
        <p:nvSpPr>
          <p:cNvPr id="502788" name="AutoShape 4"/>
          <p:cNvSpPr>
            <a:spLocks noChangeArrowheads="1"/>
          </p:cNvSpPr>
          <p:nvPr/>
        </p:nvSpPr>
        <p:spPr bwMode="auto">
          <a:xfrm>
            <a:off x="811028" y="5085184"/>
            <a:ext cx="6781800" cy="457200"/>
          </a:xfrm>
          <a:prstGeom prst="wedgeRectCallout">
            <a:avLst>
              <a:gd name="adj1" fmla="val -43421"/>
              <a:gd name="adj2" fmla="val 43750"/>
            </a:avLst>
          </a:prstGeom>
          <a:solidFill>
            <a:schemeClr val="accent6">
              <a:lumMod val="60000"/>
              <a:lumOff val="40000"/>
            </a:schemeClr>
          </a:solidFill>
          <a:ln w="9525">
            <a:solidFill>
              <a:schemeClr val="tx1"/>
            </a:solidFill>
            <a:miter lim="800000"/>
            <a:headEnd/>
            <a:tailEnd/>
          </a:ln>
          <a:effectLst/>
        </p:spPr>
        <p:txBody>
          <a:bodyPr/>
          <a:lstStyle/>
          <a:p>
            <a:pPr fontAlgn="base">
              <a:spcBef>
                <a:spcPct val="0"/>
              </a:spcBef>
              <a:spcAft>
                <a:spcPct val="0"/>
              </a:spcAft>
            </a:pPr>
            <a:r>
              <a:rPr kumimoji="1" lang="zh-CN" altLang="en-US" sz="2400" b="1" dirty="0">
                <a:solidFill>
                  <a:srgbClr val="000000"/>
                </a:solidFill>
                <a:latin typeface="楷体_GB2312" pitchFamily="49" charset="-122"/>
                <a:ea typeface="楷体_GB2312" pitchFamily="49" charset="-122"/>
              </a:rPr>
              <a:t>空闲盘块号栈在超级块中，系统启动后调入内存。</a:t>
            </a:r>
          </a:p>
        </p:txBody>
      </p:sp>
      <p:sp>
        <p:nvSpPr>
          <p:cNvPr id="502789" name="Freeform 5"/>
          <p:cNvSpPr>
            <a:spLocks/>
          </p:cNvSpPr>
          <p:nvPr/>
        </p:nvSpPr>
        <p:spPr bwMode="auto">
          <a:xfrm>
            <a:off x="811028" y="2502236"/>
            <a:ext cx="1003300" cy="2505260"/>
          </a:xfrm>
          <a:custGeom>
            <a:avLst/>
            <a:gdLst>
              <a:gd name="T0" fmla="*/ 1003300 w 632"/>
              <a:gd name="T1" fmla="*/ 0 h 1296"/>
              <a:gd name="T2" fmla="*/ 165100 w 632"/>
              <a:gd name="T3" fmla="*/ 533400 h 1296"/>
              <a:gd name="T4" fmla="*/ 12700 w 632"/>
              <a:gd name="T5" fmla="*/ 2057400 h 1296"/>
              <a:gd name="T6" fmla="*/ 0 60000 65536"/>
              <a:gd name="T7" fmla="*/ 0 60000 65536"/>
              <a:gd name="T8" fmla="*/ 0 60000 65536"/>
            </a:gdLst>
            <a:ahLst/>
            <a:cxnLst>
              <a:cxn ang="T6">
                <a:pos x="T0" y="T1"/>
              </a:cxn>
              <a:cxn ang="T7">
                <a:pos x="T2" y="T3"/>
              </a:cxn>
              <a:cxn ang="T8">
                <a:pos x="T4" y="T5"/>
              </a:cxn>
            </a:cxnLst>
            <a:rect l="0" t="0" r="r" b="b"/>
            <a:pathLst>
              <a:path w="632" h="1296">
                <a:moveTo>
                  <a:pt x="632" y="0"/>
                </a:moveTo>
                <a:cubicBezTo>
                  <a:pt x="420" y="60"/>
                  <a:pt x="208" y="120"/>
                  <a:pt x="104" y="336"/>
                </a:cubicBezTo>
                <a:cubicBezTo>
                  <a:pt x="0" y="552"/>
                  <a:pt x="24" y="1144"/>
                  <a:pt x="8" y="1296"/>
                </a:cubicBezTo>
              </a:path>
            </a:pathLst>
          </a:custGeom>
          <a:noFill/>
          <a:ln w="19050" cap="flat" cmpd="sng">
            <a:solidFill>
              <a:schemeClr val="hlink"/>
            </a:solidFill>
            <a:prstDash val="solid"/>
            <a:miter lim="800000"/>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000000"/>
              </a:solidFill>
            </a:endParaRPr>
          </a:p>
        </p:txBody>
      </p:sp>
    </p:spTree>
    <p:extLst>
      <p:ext uri="{BB962C8B-B14F-4D97-AF65-F5344CB8AC3E}">
        <p14:creationId xmlns:p14="http://schemas.microsoft.com/office/powerpoint/2010/main" val="1209312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2789"/>
                                        </p:tgtEl>
                                        <p:attrNameLst>
                                          <p:attrName>style.visibility</p:attrName>
                                        </p:attrNameLst>
                                      </p:cBhvr>
                                      <p:to>
                                        <p:strVal val="visible"/>
                                      </p:to>
                                    </p:set>
                                    <p:animEffect transition="in" filter="wipe(up)">
                                      <p:cBhvr>
                                        <p:cTn id="7" dur="500"/>
                                        <p:tgtEl>
                                          <p:spTgt spid="502789"/>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02788"/>
                                        </p:tgtEl>
                                        <p:attrNameLst>
                                          <p:attrName>style.visibility</p:attrName>
                                        </p:attrNameLst>
                                      </p:cBhvr>
                                      <p:to>
                                        <p:strVal val="visible"/>
                                      </p:to>
                                    </p:set>
                                    <p:animEffect transition="in" filter="dissolve">
                                      <p:cBhvr>
                                        <p:cTn id="11" dur="500"/>
                                        <p:tgtEl>
                                          <p:spTgt spid="502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animBg="1" autoUpdateAnimBg="0"/>
      <p:bldP spid="50278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2"/>
          <p:cNvSpPr>
            <a:spLocks noGrp="1" noChangeArrowheads="1"/>
          </p:cNvSpPr>
          <p:nvPr>
            <p:ph type="title"/>
          </p:nvPr>
        </p:nvSpPr>
        <p:spPr>
          <a:xfrm>
            <a:off x="457200" y="1417638"/>
            <a:ext cx="6786563" cy="1147266"/>
          </a:xfrm>
        </p:spPr>
        <p:txBody>
          <a:bodyPr>
            <a:normAutofit/>
          </a:bodyPr>
          <a:lstStyle/>
          <a:p>
            <a:pPr marL="342900" lvl="0" indent="-342900" algn="l">
              <a:spcBef>
                <a:spcPct val="5000"/>
              </a:spcBef>
            </a:pPr>
            <a:r>
              <a:rPr lang="en-US" altLang="zh-CN" sz="3200" dirty="0">
                <a:solidFill>
                  <a:schemeClr val="tx1"/>
                </a:solidFill>
                <a:latin typeface="Franklin Gothic Book"/>
                <a:ea typeface="黑体"/>
                <a:cs typeface="+mn-cs"/>
              </a:rPr>
              <a:t>1</a:t>
            </a:r>
            <a:r>
              <a:rPr lang="zh-CN" altLang="en-US" sz="3200" dirty="0">
                <a:solidFill>
                  <a:schemeClr val="tx1"/>
                </a:solidFill>
                <a:latin typeface="宋体" pitchFamily="2" charset="-122"/>
                <a:ea typeface="黑体"/>
                <a:cs typeface="+mn-cs"/>
              </a:rPr>
              <a:t>．</a:t>
            </a:r>
            <a:r>
              <a:rPr lang="zh-CN" altLang="en-US" sz="3200" dirty="0">
                <a:solidFill>
                  <a:schemeClr val="tx1"/>
                </a:solidFill>
                <a:latin typeface="黑体" pitchFamily="2" charset="-122"/>
                <a:ea typeface="黑体" pitchFamily="2" charset="-122"/>
                <a:cs typeface="+mn-cs"/>
              </a:rPr>
              <a:t>空闲盘块的组织</a:t>
            </a:r>
            <a:r>
              <a:rPr lang="zh-CN" altLang="en-US" sz="3200" dirty="0">
                <a:solidFill>
                  <a:schemeClr val="tx1"/>
                </a:solidFill>
                <a:latin typeface="Franklin Gothic Book"/>
                <a:ea typeface="黑体"/>
                <a:cs typeface="+mn-cs"/>
              </a:rPr>
              <a:t> </a:t>
            </a:r>
            <a:br>
              <a:rPr lang="zh-CN" altLang="en-US" sz="3200" dirty="0">
                <a:solidFill>
                  <a:prstClr val="black"/>
                </a:solidFill>
                <a:latin typeface="Franklin Gothic Book"/>
                <a:ea typeface="黑体"/>
                <a:cs typeface="+mn-cs"/>
              </a:rPr>
            </a:br>
            <a:endParaRPr lang="zh-CN" altLang="en-US" sz="3200" dirty="0">
              <a:solidFill>
                <a:srgbClr val="0000FF"/>
              </a:solidFill>
              <a:latin typeface="黑体" pitchFamily="2" charset="-122"/>
            </a:endParaRPr>
          </a:p>
        </p:txBody>
      </p:sp>
      <p:sp>
        <p:nvSpPr>
          <p:cNvPr id="397316" name="Rectangle 3"/>
          <p:cNvSpPr>
            <a:spLocks noGrp="1" noChangeArrowheads="1"/>
          </p:cNvSpPr>
          <p:nvPr>
            <p:ph idx="1"/>
          </p:nvPr>
        </p:nvSpPr>
        <p:spPr>
          <a:xfrm>
            <a:off x="457200" y="2492896"/>
            <a:ext cx="8229600" cy="3456384"/>
          </a:xfrm>
        </p:spPr>
        <p:txBody>
          <a:bodyPr>
            <a:normAutofit/>
          </a:bodyPr>
          <a:lstStyle/>
          <a:p>
            <a:pPr marL="0" indent="0" eaLnBrk="1" hangingPunct="1">
              <a:lnSpc>
                <a:spcPts val="4000"/>
              </a:lnSpc>
              <a:buNone/>
            </a:pPr>
            <a:r>
              <a:rPr lang="en-US" altLang="zh-CN" sz="2800" b="1" dirty="0">
                <a:solidFill>
                  <a:srgbClr val="0000FF"/>
                </a:solidFill>
              </a:rPr>
              <a:t>2</a:t>
            </a:r>
            <a:r>
              <a:rPr lang="zh-CN" altLang="en-US" sz="2800" b="1" dirty="0">
                <a:solidFill>
                  <a:srgbClr val="0000FF"/>
                </a:solidFill>
                <a:latin typeface="宋体" pitchFamily="2" charset="-122"/>
              </a:rPr>
              <a:t>）文件区中所有空闲盘块，被分成若干组，每组</a:t>
            </a:r>
            <a:r>
              <a:rPr lang="en-US" altLang="zh-CN" sz="2800" b="1" dirty="0">
                <a:solidFill>
                  <a:srgbClr val="0000FF"/>
                </a:solidFill>
              </a:rPr>
              <a:t>100</a:t>
            </a:r>
            <a:r>
              <a:rPr lang="zh-CN" altLang="en-US" sz="2800" b="1" dirty="0">
                <a:solidFill>
                  <a:srgbClr val="0000FF"/>
                </a:solidFill>
                <a:latin typeface="宋体" pitchFamily="2" charset="-122"/>
              </a:rPr>
              <a:t>个盘块</a:t>
            </a:r>
            <a:r>
              <a:rPr lang="zh-CN" altLang="en-US" sz="2800" dirty="0">
                <a:latin typeface="宋体" pitchFamily="2" charset="-122"/>
              </a:rPr>
              <a:t>。</a:t>
            </a:r>
            <a:endParaRPr lang="en-US" altLang="zh-CN" sz="2800" dirty="0">
              <a:latin typeface="宋体" pitchFamily="2" charset="-122"/>
            </a:endParaRPr>
          </a:p>
          <a:p>
            <a:pPr marL="0" indent="0" eaLnBrk="1" hangingPunct="1">
              <a:lnSpc>
                <a:spcPts val="2400"/>
              </a:lnSpc>
              <a:buNone/>
            </a:pPr>
            <a:r>
              <a:rPr lang="zh-CN" altLang="en-US" sz="2400" dirty="0">
                <a:latin typeface="宋体" pitchFamily="2" charset="-122"/>
              </a:rPr>
              <a:t>   假定：</a:t>
            </a:r>
          </a:p>
          <a:p>
            <a:pPr marL="457200" lvl="1" indent="0" eaLnBrk="1" hangingPunct="1">
              <a:lnSpc>
                <a:spcPts val="3000"/>
              </a:lnSpc>
              <a:buNone/>
            </a:pPr>
            <a:r>
              <a:rPr lang="zh-CN" altLang="en-US" sz="2400" dirty="0">
                <a:latin typeface="Times New Roman" pitchFamily="18" charset="0"/>
                <a:ea typeface="黑体" pitchFamily="2" charset="-122"/>
              </a:rPr>
              <a:t>        盘上有</a:t>
            </a:r>
            <a:r>
              <a:rPr lang="en-US" altLang="zh-CN" sz="2400" dirty="0">
                <a:latin typeface="Times New Roman" pitchFamily="18" charset="0"/>
                <a:ea typeface="黑体" pitchFamily="2" charset="-122"/>
              </a:rPr>
              <a:t>10000</a:t>
            </a:r>
            <a:r>
              <a:rPr lang="zh-CN" altLang="en-US" sz="2400" dirty="0">
                <a:latin typeface="Times New Roman" pitchFamily="18" charset="0"/>
                <a:ea typeface="黑体" pitchFamily="2" charset="-122"/>
              </a:rPr>
              <a:t>个盘块，每块大小为</a:t>
            </a:r>
            <a:r>
              <a:rPr lang="en-US" altLang="zh-CN" sz="2400" dirty="0">
                <a:latin typeface="Times New Roman" pitchFamily="18" charset="0"/>
                <a:ea typeface="黑体" pitchFamily="2" charset="-122"/>
              </a:rPr>
              <a:t>1KB</a:t>
            </a:r>
            <a:r>
              <a:rPr lang="zh-CN" altLang="en-US" sz="2400" dirty="0">
                <a:latin typeface="Times New Roman" pitchFamily="18" charset="0"/>
                <a:ea typeface="黑体" pitchFamily="2" charset="-122"/>
              </a:rPr>
              <a:t>，其中第</a:t>
            </a:r>
            <a:r>
              <a:rPr lang="en-US" altLang="zh-CN" sz="2400" dirty="0">
                <a:latin typeface="Times New Roman" pitchFamily="18" charset="0"/>
                <a:ea typeface="黑体" pitchFamily="2" charset="-122"/>
              </a:rPr>
              <a:t>201</a:t>
            </a:r>
            <a:r>
              <a:rPr lang="zh-CN" altLang="en-US" sz="2400" dirty="0">
                <a:latin typeface="Times New Roman" pitchFamily="18" charset="0"/>
                <a:ea typeface="黑体" pitchFamily="2" charset="-122"/>
              </a:rPr>
              <a:t>～</a:t>
            </a:r>
            <a:r>
              <a:rPr lang="en-US" altLang="zh-CN" sz="2400" dirty="0">
                <a:latin typeface="Times New Roman" pitchFamily="18" charset="0"/>
                <a:ea typeface="黑体" pitchFamily="2" charset="-122"/>
              </a:rPr>
              <a:t>7999</a:t>
            </a:r>
            <a:r>
              <a:rPr lang="zh-CN" altLang="en-US" sz="2400" dirty="0">
                <a:latin typeface="Times New Roman" pitchFamily="18" charset="0"/>
                <a:ea typeface="黑体" pitchFamily="2" charset="-122"/>
              </a:rPr>
              <a:t>号盘块用于存放文件（文件区），则，该区的最末一组盘块号为</a:t>
            </a:r>
            <a:r>
              <a:rPr lang="en-US" altLang="zh-CN" sz="2400" dirty="0">
                <a:latin typeface="Times New Roman" pitchFamily="18" charset="0"/>
                <a:ea typeface="黑体" pitchFamily="2" charset="-122"/>
              </a:rPr>
              <a:t>7901</a:t>
            </a:r>
            <a:r>
              <a:rPr lang="zh-CN" altLang="en-US" sz="2400" dirty="0">
                <a:latin typeface="Times New Roman" pitchFamily="18" charset="0"/>
                <a:ea typeface="黑体" pitchFamily="2" charset="-122"/>
              </a:rPr>
              <a:t>～</a:t>
            </a:r>
            <a:r>
              <a:rPr lang="en-US" altLang="zh-CN" sz="2400" dirty="0">
                <a:latin typeface="Times New Roman" pitchFamily="18" charset="0"/>
                <a:ea typeface="黑体" pitchFamily="2" charset="-122"/>
              </a:rPr>
              <a:t>7999</a:t>
            </a:r>
            <a:r>
              <a:rPr lang="zh-CN" altLang="en-US" sz="2400" dirty="0">
                <a:latin typeface="Times New Roman" pitchFamily="18" charset="0"/>
                <a:ea typeface="黑体" pitchFamily="2" charset="-122"/>
              </a:rPr>
              <a:t>；次末组为</a:t>
            </a:r>
            <a:r>
              <a:rPr lang="en-US" altLang="zh-CN" sz="2400" dirty="0">
                <a:latin typeface="Times New Roman" pitchFamily="18" charset="0"/>
                <a:ea typeface="黑体" pitchFamily="2" charset="-122"/>
              </a:rPr>
              <a:t>7801</a:t>
            </a:r>
            <a:r>
              <a:rPr lang="zh-CN" altLang="en-US" sz="2400" dirty="0">
                <a:latin typeface="Times New Roman" pitchFamily="18" charset="0"/>
                <a:ea typeface="黑体" pitchFamily="2" charset="-122"/>
              </a:rPr>
              <a:t>～</a:t>
            </a:r>
            <a:r>
              <a:rPr lang="en-US" altLang="zh-CN" sz="2400" dirty="0">
                <a:latin typeface="Times New Roman" pitchFamily="18" charset="0"/>
                <a:ea typeface="黑体" pitchFamily="2" charset="-122"/>
              </a:rPr>
              <a:t>7900</a:t>
            </a:r>
            <a:r>
              <a:rPr lang="zh-CN" altLang="en-US" sz="2400" dirty="0">
                <a:latin typeface="Times New Roman" pitchFamily="18" charset="0"/>
                <a:ea typeface="黑体" pitchFamily="2" charset="-122"/>
              </a:rPr>
              <a:t>，</a:t>
            </a:r>
            <a:r>
              <a:rPr lang="en-US" altLang="zh-CN" sz="2400" dirty="0">
                <a:latin typeface="Times New Roman" pitchFamily="18" charset="0"/>
                <a:ea typeface="黑体" pitchFamily="2" charset="-122"/>
              </a:rPr>
              <a:t>…</a:t>
            </a:r>
            <a:r>
              <a:rPr lang="zh-CN" altLang="en-US" sz="2400" dirty="0">
                <a:latin typeface="Times New Roman" pitchFamily="18" charset="0"/>
                <a:ea typeface="黑体" pitchFamily="2" charset="-122"/>
              </a:rPr>
              <a:t>，第二组为</a:t>
            </a:r>
            <a:r>
              <a:rPr lang="en-US" altLang="zh-CN" sz="2400" dirty="0">
                <a:latin typeface="Times New Roman" pitchFamily="18" charset="0"/>
                <a:ea typeface="黑体" pitchFamily="2" charset="-122"/>
              </a:rPr>
              <a:t>301</a:t>
            </a:r>
            <a:r>
              <a:rPr lang="zh-CN" altLang="en-US" sz="2400" dirty="0">
                <a:latin typeface="Times New Roman" pitchFamily="18" charset="0"/>
                <a:ea typeface="黑体" pitchFamily="2" charset="-122"/>
              </a:rPr>
              <a:t>～</a:t>
            </a:r>
            <a:r>
              <a:rPr lang="en-US" altLang="zh-CN" sz="2400" dirty="0">
                <a:latin typeface="Times New Roman" pitchFamily="18" charset="0"/>
                <a:ea typeface="黑体" pitchFamily="2" charset="-122"/>
              </a:rPr>
              <a:t>400</a:t>
            </a:r>
            <a:r>
              <a:rPr lang="zh-CN" altLang="en-US" sz="2400" dirty="0">
                <a:latin typeface="Times New Roman" pitchFamily="18" charset="0"/>
                <a:ea typeface="黑体" pitchFamily="2" charset="-122"/>
              </a:rPr>
              <a:t>，第一组为</a:t>
            </a:r>
            <a:r>
              <a:rPr lang="en-US" altLang="zh-CN" sz="2400" dirty="0">
                <a:latin typeface="Times New Roman" pitchFamily="18" charset="0"/>
                <a:ea typeface="黑体" pitchFamily="2" charset="-122"/>
              </a:rPr>
              <a:t>201</a:t>
            </a:r>
            <a:r>
              <a:rPr lang="zh-CN" altLang="en-US" sz="2400" dirty="0">
                <a:latin typeface="Times New Roman" pitchFamily="18" charset="0"/>
                <a:ea typeface="黑体" pitchFamily="2" charset="-122"/>
              </a:rPr>
              <a:t>～</a:t>
            </a:r>
            <a:r>
              <a:rPr lang="en-US" altLang="zh-CN" sz="2400" dirty="0">
                <a:latin typeface="Times New Roman" pitchFamily="18" charset="0"/>
                <a:ea typeface="黑体" pitchFamily="2" charset="-122"/>
              </a:rPr>
              <a:t>300</a:t>
            </a:r>
            <a:r>
              <a:rPr lang="zh-CN" altLang="en-US" sz="2400" dirty="0">
                <a:latin typeface="Times New Roman" pitchFamily="18" charset="0"/>
                <a:ea typeface="黑体" pitchFamily="2" charset="-122"/>
              </a:rPr>
              <a:t>。</a:t>
            </a:r>
            <a:r>
              <a:rPr lang="zh-CN" altLang="en-US" sz="2400" dirty="0"/>
              <a:t>  </a:t>
            </a:r>
          </a:p>
        </p:txBody>
      </p:sp>
      <p:sp>
        <p:nvSpPr>
          <p:cNvPr id="6" name="灯片编号占位符 5"/>
          <p:cNvSpPr>
            <a:spLocks noGrp="1"/>
          </p:cNvSpPr>
          <p:nvPr>
            <p:ph type="sldNum" sz="quarter" idx="12"/>
          </p:nvPr>
        </p:nvSpPr>
        <p:spPr/>
        <p:txBody>
          <a:bodyPr/>
          <a:lstStyle/>
          <a:p>
            <a:pPr>
              <a:defRPr/>
            </a:pPr>
            <a:fld id="{6EEA2E23-B11D-426B-A46F-8325B41018AA}" type="slidenum">
              <a:rPr lang="en-US" altLang="zh-CN"/>
              <a:pPr>
                <a:defRPr/>
              </a:pPr>
              <a:t>43</a:t>
            </a:fld>
            <a:endParaRPr lang="en-US" altLang="zh-CN"/>
          </a:p>
        </p:txBody>
      </p:sp>
      <p:sp>
        <p:nvSpPr>
          <p:cNvPr id="397317" name="Rectangle 4"/>
          <p:cNvSpPr>
            <a:spLocks noChangeArrowheads="1"/>
          </p:cNvSpPr>
          <p:nvPr/>
        </p:nvSpPr>
        <p:spPr bwMode="auto">
          <a:xfrm>
            <a:off x="2247900" y="1814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sp>
        <p:nvSpPr>
          <p:cNvPr id="7" name="Rectangle 2"/>
          <p:cNvSpPr txBox="1">
            <a:spLocks noChangeArrowheads="1"/>
          </p:cNvSpPr>
          <p:nvPr/>
        </p:nvSpPr>
        <p:spPr>
          <a:xfrm>
            <a:off x="457200" y="274638"/>
            <a:ext cx="8229600" cy="1143000"/>
          </a:xfrm>
          <a:prstGeom prst="rect">
            <a:avLst/>
          </a:prstGeom>
        </p:spPr>
        <p:txBody>
          <a:bodyPr vert="horz"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algn="l"/>
            <a:r>
              <a:rPr lang="en-US" altLang="zh-CN" dirty="0"/>
              <a:t>8.2.3  </a:t>
            </a:r>
            <a:r>
              <a:rPr lang="zh-CN" altLang="en-US" dirty="0">
                <a:latin typeface="黑体" pitchFamily="2" charset="-122"/>
              </a:rPr>
              <a:t>成组链接法</a:t>
            </a:r>
            <a:r>
              <a:rPr lang="zh-CN" altLang="en-US" dirty="0"/>
              <a:t> </a:t>
            </a:r>
          </a:p>
        </p:txBody>
      </p:sp>
    </p:spTree>
    <p:extLst>
      <p:ext uri="{BB962C8B-B14F-4D97-AF65-F5344CB8AC3E}">
        <p14:creationId xmlns:p14="http://schemas.microsoft.com/office/powerpoint/2010/main" val="4416098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6EEA2E23-B11D-426B-A46F-8325B41018AA}" type="slidenum">
              <a:rPr lang="en-US" altLang="zh-CN"/>
              <a:pPr>
                <a:defRPr/>
              </a:pPr>
              <a:t>44</a:t>
            </a:fld>
            <a:endParaRPr lang="en-US" altLang="zh-CN"/>
          </a:p>
        </p:txBody>
      </p:sp>
      <p:sp>
        <p:nvSpPr>
          <p:cNvPr id="397317" name="Rectangle 4"/>
          <p:cNvSpPr>
            <a:spLocks noChangeArrowheads="1"/>
          </p:cNvSpPr>
          <p:nvPr/>
        </p:nvSpPr>
        <p:spPr bwMode="auto">
          <a:xfrm>
            <a:off x="2247900" y="1814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a:solidFill>
                <a:srgbClr val="000000"/>
              </a:solidFill>
            </a:endParaRPr>
          </a:p>
        </p:txBody>
      </p:sp>
      <p:pic>
        <p:nvPicPr>
          <p:cNvPr id="397318" name="Picture 5" descr="OS图6-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8136904" cy="5229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Grp="1" noChangeArrowheads="1"/>
          </p:cNvSpPr>
          <p:nvPr>
            <p:ph type="title"/>
          </p:nvPr>
        </p:nvSpPr>
        <p:spPr>
          <a:xfrm>
            <a:off x="457200" y="274638"/>
            <a:ext cx="8229600" cy="1143000"/>
          </a:xfrm>
          <a:prstGeom prst="rect">
            <a:avLst/>
          </a:prstGeom>
        </p:spPr>
        <p:txBody>
          <a:bodyPr vert="horz"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sz="3600" b="1" dirty="0">
                <a:solidFill>
                  <a:schemeClr val="tx1"/>
                </a:solidFill>
                <a:latin typeface="Franklin Gothic Book"/>
                <a:ea typeface="黑体"/>
              </a:rPr>
              <a:t>1</a:t>
            </a:r>
            <a:r>
              <a:rPr lang="zh-CN" altLang="en-US" sz="3600" b="1" dirty="0">
                <a:solidFill>
                  <a:schemeClr val="tx1"/>
                </a:solidFill>
                <a:latin typeface="宋体" pitchFamily="2" charset="-122"/>
                <a:ea typeface="黑体"/>
              </a:rPr>
              <a:t>．</a:t>
            </a:r>
            <a:r>
              <a:rPr lang="zh-CN" altLang="en-US" sz="3600" b="1" dirty="0">
                <a:solidFill>
                  <a:schemeClr val="tx1"/>
                </a:solidFill>
                <a:latin typeface="黑体" pitchFamily="2" charset="-122"/>
                <a:ea typeface="黑体" pitchFamily="2" charset="-122"/>
              </a:rPr>
              <a:t>空闲盘块的组织</a:t>
            </a:r>
            <a:endParaRPr lang="zh-CN" altLang="en-US" sz="3600" b="1" dirty="0">
              <a:solidFill>
                <a:schemeClr val="tx1"/>
              </a:solidFill>
            </a:endParaRPr>
          </a:p>
        </p:txBody>
      </p:sp>
      <p:sp>
        <p:nvSpPr>
          <p:cNvPr id="4" name="TextBox 3"/>
          <p:cNvSpPr txBox="1"/>
          <p:nvPr/>
        </p:nvSpPr>
        <p:spPr>
          <a:xfrm>
            <a:off x="2771800" y="6273215"/>
            <a:ext cx="1008112" cy="369332"/>
          </a:xfrm>
          <a:prstGeom prst="rect">
            <a:avLst/>
          </a:prstGeom>
          <a:solidFill>
            <a:schemeClr val="bg2"/>
          </a:solidFill>
        </p:spPr>
        <p:txBody>
          <a:bodyPr wrap="square" rtlCol="0">
            <a:spAutoFit/>
          </a:bodyPr>
          <a:lstStyle/>
          <a:p>
            <a:r>
              <a:rPr lang="zh-CN" altLang="en-US" dirty="0">
                <a:solidFill>
                  <a:schemeClr val="bg2"/>
                </a:solidFill>
              </a:rPr>
              <a:t>啊</a:t>
            </a:r>
          </a:p>
        </p:txBody>
      </p:sp>
    </p:spTree>
    <p:extLst>
      <p:ext uri="{BB962C8B-B14F-4D97-AF65-F5344CB8AC3E}">
        <p14:creationId xmlns:p14="http://schemas.microsoft.com/office/powerpoint/2010/main" val="683654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0" name="Rectangle 3"/>
          <p:cNvSpPr>
            <a:spLocks noGrp="1" noChangeArrowheads="1"/>
          </p:cNvSpPr>
          <p:nvPr>
            <p:ph idx="1"/>
          </p:nvPr>
        </p:nvSpPr>
        <p:spPr>
          <a:xfrm>
            <a:off x="755576" y="1556792"/>
            <a:ext cx="7859216" cy="4686320"/>
          </a:xfrm>
        </p:spPr>
        <p:txBody>
          <a:bodyPr/>
          <a:lstStyle/>
          <a:p>
            <a:pPr marL="0" indent="0" eaLnBrk="1" hangingPunct="1">
              <a:buNone/>
            </a:pPr>
            <a:r>
              <a:rPr lang="en-US" altLang="zh-CN" sz="2800" b="1" dirty="0">
                <a:solidFill>
                  <a:srgbClr val="0000FF"/>
                </a:solidFill>
              </a:rPr>
              <a:t>3</a:t>
            </a:r>
            <a:r>
              <a:rPr lang="zh-CN" altLang="en-US" sz="2800" b="1" dirty="0">
                <a:solidFill>
                  <a:srgbClr val="0000FF"/>
                </a:solidFill>
                <a:latin typeface="宋体" pitchFamily="2" charset="-122"/>
              </a:rPr>
              <a:t>）</a:t>
            </a:r>
            <a:r>
              <a:rPr lang="zh-CN" altLang="en-US" sz="2800" dirty="0">
                <a:solidFill>
                  <a:srgbClr val="0000FF"/>
                </a:solidFill>
                <a:latin typeface="宋体" pitchFamily="2" charset="-122"/>
              </a:rPr>
              <a:t>每组含有的盘块总数</a:t>
            </a:r>
            <a:r>
              <a:rPr lang="en-US" altLang="zh-CN" sz="2800" dirty="0">
                <a:solidFill>
                  <a:srgbClr val="0000FF"/>
                </a:solidFill>
              </a:rPr>
              <a:t>N</a:t>
            </a:r>
            <a:r>
              <a:rPr lang="zh-CN" altLang="en-US" sz="2800" dirty="0">
                <a:solidFill>
                  <a:srgbClr val="0000FF"/>
                </a:solidFill>
                <a:latin typeface="宋体" pitchFamily="2" charset="-122"/>
              </a:rPr>
              <a:t>和该组所有的盘块号，记入其前一组的第一个盘块的</a:t>
            </a:r>
            <a:r>
              <a:rPr lang="en-US" altLang="zh-CN" sz="2800" dirty="0" err="1">
                <a:solidFill>
                  <a:srgbClr val="0000FF"/>
                </a:solidFill>
              </a:rPr>
              <a:t>S</a:t>
            </a:r>
            <a:r>
              <a:rPr lang="en-US" altLang="zh-CN" sz="2800" dirty="0" err="1">
                <a:solidFill>
                  <a:srgbClr val="0000FF"/>
                </a:solidFill>
                <a:latin typeface="宋体" pitchFamily="2" charset="-122"/>
              </a:rPr>
              <a:t>.</a:t>
            </a:r>
            <a:r>
              <a:rPr lang="en-US" altLang="zh-CN" sz="2800" dirty="0" err="1">
                <a:solidFill>
                  <a:srgbClr val="0000FF"/>
                </a:solidFill>
              </a:rPr>
              <a:t>free</a:t>
            </a:r>
            <a:r>
              <a:rPr lang="zh-CN" altLang="en-US" sz="2800" dirty="0">
                <a:solidFill>
                  <a:srgbClr val="0000FF"/>
                </a:solidFill>
                <a:latin typeface="宋体" pitchFamily="2" charset="-122"/>
              </a:rPr>
              <a:t>（</a:t>
            </a:r>
            <a:r>
              <a:rPr lang="en-US" altLang="zh-CN" sz="2800" dirty="0">
                <a:solidFill>
                  <a:srgbClr val="0000FF"/>
                </a:solidFill>
              </a:rPr>
              <a:t>0</a:t>
            </a:r>
            <a:r>
              <a:rPr lang="zh-CN" altLang="en-US" sz="2800" dirty="0">
                <a:solidFill>
                  <a:srgbClr val="0000FF"/>
                </a:solidFill>
                <a:latin typeface="宋体" pitchFamily="2" charset="-122"/>
              </a:rPr>
              <a:t>）～</a:t>
            </a:r>
            <a:r>
              <a:rPr lang="en-US" altLang="zh-CN" sz="2800" dirty="0" err="1">
                <a:solidFill>
                  <a:srgbClr val="0000FF"/>
                </a:solidFill>
              </a:rPr>
              <a:t>S</a:t>
            </a:r>
            <a:r>
              <a:rPr lang="en-US" altLang="zh-CN" sz="2800" dirty="0" err="1">
                <a:solidFill>
                  <a:srgbClr val="0000FF"/>
                </a:solidFill>
                <a:latin typeface="宋体" pitchFamily="2" charset="-122"/>
              </a:rPr>
              <a:t>.</a:t>
            </a:r>
            <a:r>
              <a:rPr lang="en-US" altLang="zh-CN" sz="2800" dirty="0" err="1">
                <a:solidFill>
                  <a:srgbClr val="0000FF"/>
                </a:solidFill>
              </a:rPr>
              <a:t>free</a:t>
            </a:r>
            <a:r>
              <a:rPr lang="zh-CN" altLang="en-US" sz="2800" dirty="0">
                <a:solidFill>
                  <a:srgbClr val="0000FF"/>
                </a:solidFill>
                <a:latin typeface="宋体" pitchFamily="2" charset="-122"/>
              </a:rPr>
              <a:t>（</a:t>
            </a:r>
            <a:r>
              <a:rPr lang="en-US" altLang="zh-CN" sz="2800" dirty="0">
                <a:solidFill>
                  <a:srgbClr val="0000FF"/>
                </a:solidFill>
              </a:rPr>
              <a:t>99</a:t>
            </a:r>
            <a:r>
              <a:rPr lang="zh-CN" altLang="en-US" sz="2800" dirty="0">
                <a:solidFill>
                  <a:srgbClr val="0000FF"/>
                </a:solidFill>
                <a:latin typeface="宋体" pitchFamily="2" charset="-122"/>
              </a:rPr>
              <a:t>）中</a:t>
            </a:r>
            <a:r>
              <a:rPr lang="zh-CN" altLang="en-US" sz="2800" dirty="0">
                <a:latin typeface="宋体" pitchFamily="2" charset="-122"/>
              </a:rPr>
              <a:t>，这样，由各组的第一个盘块可链成一条链。</a:t>
            </a:r>
            <a:r>
              <a:rPr lang="zh-CN" altLang="en-US" sz="2800" dirty="0"/>
              <a:t> </a:t>
            </a:r>
          </a:p>
          <a:p>
            <a:pPr marL="0" indent="0" eaLnBrk="1" hangingPunct="1">
              <a:buNone/>
            </a:pPr>
            <a:r>
              <a:rPr lang="en-US" altLang="zh-CN" sz="2800" b="1" dirty="0">
                <a:solidFill>
                  <a:srgbClr val="0000FF"/>
                </a:solidFill>
              </a:rPr>
              <a:t>4</a:t>
            </a:r>
            <a:r>
              <a:rPr lang="zh-CN" altLang="en-US" sz="2800" b="1" dirty="0">
                <a:solidFill>
                  <a:srgbClr val="0000FF"/>
                </a:solidFill>
                <a:latin typeface="宋体" pitchFamily="2" charset="-122"/>
              </a:rPr>
              <a:t>）</a:t>
            </a:r>
            <a:r>
              <a:rPr lang="zh-CN" altLang="en-US" sz="2800" dirty="0">
                <a:solidFill>
                  <a:srgbClr val="0000FF"/>
                </a:solidFill>
                <a:latin typeface="宋体" pitchFamily="2" charset="-122"/>
              </a:rPr>
              <a:t>将第一组的盘块总数和所有的盘块号，记入空闲块号栈中</a:t>
            </a:r>
            <a:r>
              <a:rPr lang="zh-CN" altLang="en-US" sz="2800" dirty="0">
                <a:latin typeface="宋体" pitchFamily="2" charset="-122"/>
              </a:rPr>
              <a:t>，作为当前可供分配的空闲盘块号。</a:t>
            </a:r>
            <a:r>
              <a:rPr lang="zh-CN" altLang="en-US" sz="2800" dirty="0"/>
              <a:t> </a:t>
            </a:r>
          </a:p>
          <a:p>
            <a:pPr marL="0" indent="0" eaLnBrk="1" hangingPunct="1">
              <a:buNone/>
            </a:pPr>
            <a:r>
              <a:rPr lang="en-US" altLang="zh-CN" sz="2800" b="1" dirty="0">
                <a:solidFill>
                  <a:srgbClr val="0000FF"/>
                </a:solidFill>
              </a:rPr>
              <a:t>5</a:t>
            </a:r>
            <a:r>
              <a:rPr lang="zh-CN" altLang="en-US" sz="2800" b="1" dirty="0">
                <a:solidFill>
                  <a:srgbClr val="0000FF"/>
                </a:solidFill>
                <a:latin typeface="宋体" pitchFamily="2" charset="-122"/>
              </a:rPr>
              <a:t>）</a:t>
            </a:r>
            <a:r>
              <a:rPr lang="zh-CN" altLang="en-US" sz="2800" dirty="0">
                <a:solidFill>
                  <a:srgbClr val="0000FF"/>
                </a:solidFill>
                <a:latin typeface="宋体" pitchFamily="2" charset="-122"/>
              </a:rPr>
              <a:t>最末一组只有</a:t>
            </a:r>
            <a:r>
              <a:rPr lang="en-US" altLang="zh-CN" sz="2800" dirty="0">
                <a:solidFill>
                  <a:srgbClr val="0000FF"/>
                </a:solidFill>
              </a:rPr>
              <a:t>99</a:t>
            </a:r>
            <a:r>
              <a:rPr lang="zh-CN" altLang="en-US" sz="2800" dirty="0">
                <a:solidFill>
                  <a:srgbClr val="0000FF"/>
                </a:solidFill>
                <a:latin typeface="宋体" pitchFamily="2" charset="-122"/>
              </a:rPr>
              <a:t>个盘块，其盘块号记入前一组的</a:t>
            </a:r>
            <a:r>
              <a:rPr lang="en-US" altLang="zh-CN" sz="2800" dirty="0" err="1">
                <a:solidFill>
                  <a:srgbClr val="0000FF"/>
                </a:solidFill>
              </a:rPr>
              <a:t>S</a:t>
            </a:r>
            <a:r>
              <a:rPr lang="en-US" altLang="zh-CN" sz="2800" dirty="0" err="1">
                <a:solidFill>
                  <a:srgbClr val="0000FF"/>
                </a:solidFill>
                <a:latin typeface="宋体" pitchFamily="2" charset="-122"/>
              </a:rPr>
              <a:t>.</a:t>
            </a:r>
            <a:r>
              <a:rPr lang="en-US" altLang="zh-CN" sz="2800" dirty="0" err="1">
                <a:solidFill>
                  <a:srgbClr val="0000FF"/>
                </a:solidFill>
              </a:rPr>
              <a:t>free</a:t>
            </a:r>
            <a:r>
              <a:rPr lang="zh-CN" altLang="en-US" sz="2800" dirty="0">
                <a:solidFill>
                  <a:srgbClr val="0000FF"/>
                </a:solidFill>
                <a:latin typeface="宋体" pitchFamily="2" charset="-122"/>
              </a:rPr>
              <a:t>（</a:t>
            </a:r>
            <a:r>
              <a:rPr lang="en-US" altLang="zh-CN" sz="2800" dirty="0">
                <a:solidFill>
                  <a:srgbClr val="0000FF"/>
                </a:solidFill>
              </a:rPr>
              <a:t>1</a:t>
            </a:r>
            <a:r>
              <a:rPr lang="zh-CN" altLang="en-US" sz="2800" dirty="0">
                <a:solidFill>
                  <a:srgbClr val="0000FF"/>
                </a:solidFill>
                <a:latin typeface="宋体" pitchFamily="2" charset="-122"/>
              </a:rPr>
              <a:t>）～</a:t>
            </a:r>
            <a:r>
              <a:rPr lang="en-US" altLang="zh-CN" sz="2800" dirty="0" err="1">
                <a:solidFill>
                  <a:srgbClr val="0000FF"/>
                </a:solidFill>
              </a:rPr>
              <a:t>S</a:t>
            </a:r>
            <a:r>
              <a:rPr lang="en-US" altLang="zh-CN" sz="2800" dirty="0" err="1">
                <a:solidFill>
                  <a:srgbClr val="0000FF"/>
                </a:solidFill>
                <a:latin typeface="宋体" pitchFamily="2" charset="-122"/>
              </a:rPr>
              <a:t>.</a:t>
            </a:r>
            <a:r>
              <a:rPr lang="en-US" altLang="zh-CN" sz="2800" dirty="0" err="1">
                <a:solidFill>
                  <a:srgbClr val="0000FF"/>
                </a:solidFill>
              </a:rPr>
              <a:t>free</a:t>
            </a:r>
            <a:r>
              <a:rPr lang="zh-CN" altLang="en-US" sz="2800" dirty="0">
                <a:solidFill>
                  <a:srgbClr val="0000FF"/>
                </a:solidFill>
                <a:latin typeface="宋体" pitchFamily="2" charset="-122"/>
              </a:rPr>
              <a:t>（</a:t>
            </a:r>
            <a:r>
              <a:rPr lang="en-US" altLang="zh-CN" sz="2800" dirty="0">
                <a:solidFill>
                  <a:srgbClr val="0000FF"/>
                </a:solidFill>
              </a:rPr>
              <a:t>99</a:t>
            </a:r>
            <a:r>
              <a:rPr lang="zh-CN" altLang="en-US" sz="2800" dirty="0">
                <a:solidFill>
                  <a:srgbClr val="0000FF"/>
                </a:solidFill>
                <a:latin typeface="宋体" pitchFamily="2" charset="-122"/>
              </a:rPr>
              <a:t>）中，而在</a:t>
            </a:r>
            <a:r>
              <a:rPr lang="en-US" altLang="zh-CN" sz="2800" dirty="0" err="1">
                <a:solidFill>
                  <a:srgbClr val="0000FF"/>
                </a:solidFill>
              </a:rPr>
              <a:t>S</a:t>
            </a:r>
            <a:r>
              <a:rPr lang="en-US" altLang="zh-CN" sz="2800" dirty="0" err="1">
                <a:solidFill>
                  <a:srgbClr val="0000FF"/>
                </a:solidFill>
                <a:latin typeface="宋体" pitchFamily="2" charset="-122"/>
              </a:rPr>
              <a:t>.</a:t>
            </a:r>
            <a:r>
              <a:rPr lang="en-US" altLang="zh-CN" sz="2800" dirty="0" err="1">
                <a:solidFill>
                  <a:srgbClr val="0000FF"/>
                </a:solidFill>
              </a:rPr>
              <a:t>free</a:t>
            </a:r>
            <a:r>
              <a:rPr lang="zh-CN" altLang="en-US" sz="2800" dirty="0">
                <a:solidFill>
                  <a:srgbClr val="0000FF"/>
                </a:solidFill>
                <a:latin typeface="宋体" pitchFamily="2" charset="-122"/>
              </a:rPr>
              <a:t>（</a:t>
            </a:r>
            <a:r>
              <a:rPr lang="en-US" altLang="zh-CN" sz="2800" dirty="0">
                <a:solidFill>
                  <a:srgbClr val="0000FF"/>
                </a:solidFill>
              </a:rPr>
              <a:t>0</a:t>
            </a:r>
            <a:r>
              <a:rPr lang="zh-CN" altLang="en-US" sz="2800" dirty="0">
                <a:solidFill>
                  <a:srgbClr val="0000FF"/>
                </a:solidFill>
                <a:latin typeface="宋体" pitchFamily="2" charset="-122"/>
              </a:rPr>
              <a:t>）中存入</a:t>
            </a:r>
            <a:r>
              <a:rPr lang="zh-CN" altLang="en-US" sz="2800" dirty="0">
                <a:solidFill>
                  <a:srgbClr val="0000FF"/>
                </a:solidFill>
                <a:latin typeface="Times New Roman" pitchFamily="18" charset="0"/>
              </a:rPr>
              <a:t>“</a:t>
            </a:r>
            <a:r>
              <a:rPr lang="en-US" altLang="zh-CN" sz="2800" dirty="0">
                <a:solidFill>
                  <a:srgbClr val="0000FF"/>
                </a:solidFill>
              </a:rPr>
              <a:t>0</a:t>
            </a:r>
            <a:r>
              <a:rPr lang="en-US" altLang="zh-CN" sz="2800" dirty="0">
                <a:solidFill>
                  <a:srgbClr val="0000FF"/>
                </a:solidFill>
                <a:latin typeface="Times New Roman" pitchFamily="18" charset="0"/>
              </a:rPr>
              <a:t>”</a:t>
            </a:r>
            <a:r>
              <a:rPr lang="zh-CN" altLang="en-US" sz="2800" dirty="0">
                <a:latin typeface="宋体" pitchFamily="2" charset="-122"/>
              </a:rPr>
              <a:t>，作为空闲盘块成组链的结束标志。</a:t>
            </a:r>
            <a:r>
              <a:rPr lang="zh-CN" altLang="en-US" sz="2800" dirty="0"/>
              <a:t> </a:t>
            </a:r>
          </a:p>
        </p:txBody>
      </p:sp>
      <p:sp>
        <p:nvSpPr>
          <p:cNvPr id="4" name="灯片编号占位符 5"/>
          <p:cNvSpPr>
            <a:spLocks noGrp="1"/>
          </p:cNvSpPr>
          <p:nvPr>
            <p:ph type="sldNum" sz="quarter" idx="12"/>
          </p:nvPr>
        </p:nvSpPr>
        <p:spPr/>
        <p:txBody>
          <a:bodyPr/>
          <a:lstStyle/>
          <a:p>
            <a:pPr>
              <a:defRPr/>
            </a:pPr>
            <a:fld id="{30825B0B-20A7-450F-B092-4A7099607F68}" type="slidenum">
              <a:rPr lang="en-US" altLang="zh-CN"/>
              <a:pPr>
                <a:defRPr/>
              </a:pPr>
              <a:t>45</a:t>
            </a:fld>
            <a:endParaRPr lang="en-US" altLang="zh-CN"/>
          </a:p>
        </p:txBody>
      </p:sp>
      <p:sp>
        <p:nvSpPr>
          <p:cNvPr id="3" name="矩形 2"/>
          <p:cNvSpPr/>
          <p:nvPr/>
        </p:nvSpPr>
        <p:spPr>
          <a:xfrm>
            <a:off x="2393456" y="548680"/>
            <a:ext cx="4554807" cy="646331"/>
          </a:xfrm>
          <a:prstGeom prst="rect">
            <a:avLst/>
          </a:prstGeom>
        </p:spPr>
        <p:txBody>
          <a:bodyPr wrap="square">
            <a:spAutoFit/>
          </a:bodyPr>
          <a:lstStyle/>
          <a:p>
            <a:r>
              <a:rPr lang="en-US" altLang="zh-CN" sz="3600" b="1" dirty="0">
                <a:cs typeface="+mj-cs"/>
              </a:rPr>
              <a:t>1</a:t>
            </a:r>
            <a:r>
              <a:rPr lang="zh-CN" altLang="en-US" sz="3600" b="1" dirty="0">
                <a:latin typeface="宋体" pitchFamily="2" charset="-122"/>
                <a:cs typeface="+mj-cs"/>
              </a:rPr>
              <a:t>．</a:t>
            </a:r>
            <a:r>
              <a:rPr lang="zh-CN" altLang="en-US" sz="3600" b="1" dirty="0">
                <a:latin typeface="黑体" pitchFamily="2" charset="-122"/>
                <a:ea typeface="黑体" pitchFamily="2" charset="-122"/>
                <a:cs typeface="+mj-cs"/>
              </a:rPr>
              <a:t>空闲盘块的组织</a:t>
            </a:r>
            <a:endParaRPr lang="zh-CN" altLang="en-US" sz="3600" dirty="0"/>
          </a:p>
        </p:txBody>
      </p:sp>
    </p:spTree>
    <p:extLst>
      <p:ext uri="{BB962C8B-B14F-4D97-AF65-F5344CB8AC3E}">
        <p14:creationId xmlns:p14="http://schemas.microsoft.com/office/powerpoint/2010/main" val="124155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2"/>
          <p:cNvSpPr>
            <a:spLocks noGrp="1" noChangeArrowheads="1"/>
          </p:cNvSpPr>
          <p:nvPr>
            <p:ph type="title"/>
          </p:nvPr>
        </p:nvSpPr>
        <p:spPr/>
        <p:txBody>
          <a:bodyPr/>
          <a:lstStyle/>
          <a:p>
            <a:pPr eaLnBrk="1" hangingPunct="1"/>
            <a:r>
              <a:rPr lang="en-US" altLang="zh-CN" sz="3600" dirty="0">
                <a:solidFill>
                  <a:schemeClr val="tx1"/>
                </a:solidFill>
              </a:rPr>
              <a:t>2</a:t>
            </a:r>
            <a:r>
              <a:rPr lang="zh-CN" altLang="en-US" sz="3600" dirty="0">
                <a:solidFill>
                  <a:schemeClr val="tx1"/>
                </a:solidFill>
                <a:latin typeface="宋体" pitchFamily="2" charset="-122"/>
              </a:rPr>
              <a:t>．</a:t>
            </a:r>
            <a:r>
              <a:rPr lang="zh-CN" altLang="en-US" sz="3600" dirty="0">
                <a:solidFill>
                  <a:schemeClr val="tx1"/>
                </a:solidFill>
                <a:latin typeface="黑体" pitchFamily="2" charset="-122"/>
              </a:rPr>
              <a:t>成组链接空闲盘块的分配与回收</a:t>
            </a:r>
            <a:r>
              <a:rPr lang="zh-CN" altLang="en-US" sz="3600" dirty="0">
                <a:solidFill>
                  <a:schemeClr val="tx1"/>
                </a:solidFill>
              </a:rPr>
              <a:t> </a:t>
            </a:r>
          </a:p>
        </p:txBody>
      </p:sp>
      <p:sp>
        <p:nvSpPr>
          <p:cNvPr id="399364" name="Rectangle 3"/>
          <p:cNvSpPr>
            <a:spLocks noGrp="1" noChangeArrowheads="1"/>
          </p:cNvSpPr>
          <p:nvPr>
            <p:ph idx="1"/>
          </p:nvPr>
        </p:nvSpPr>
        <p:spPr>
          <a:xfrm>
            <a:off x="323528" y="1484784"/>
            <a:ext cx="8534400" cy="5029200"/>
          </a:xfrm>
        </p:spPr>
        <p:txBody>
          <a:bodyPr/>
          <a:lstStyle/>
          <a:p>
            <a:pPr marL="0" indent="0" eaLnBrk="1" hangingPunct="1">
              <a:spcBef>
                <a:spcPct val="0"/>
              </a:spcBef>
              <a:buNone/>
            </a:pPr>
            <a:r>
              <a:rPr lang="zh-CN" altLang="en-US" dirty="0">
                <a:solidFill>
                  <a:srgbClr val="0000FF"/>
                </a:solidFill>
                <a:latin typeface="黑体" pitchFamily="2" charset="-122"/>
                <a:ea typeface="黑体" pitchFamily="2" charset="-122"/>
              </a:rPr>
              <a:t>分配过程</a:t>
            </a:r>
            <a:r>
              <a:rPr lang="zh-CN" altLang="en-US" sz="2800" dirty="0">
                <a:latin typeface="宋体" pitchFamily="2" charset="-122"/>
              </a:rPr>
              <a:t>：</a:t>
            </a:r>
          </a:p>
          <a:p>
            <a:pPr lvl="1" eaLnBrk="1" hangingPunct="1">
              <a:spcBef>
                <a:spcPct val="0"/>
              </a:spcBef>
              <a:buFont typeface="Wingdings" pitchFamily="2" charset="2"/>
              <a:buNone/>
            </a:pPr>
            <a:r>
              <a:rPr lang="zh-CN" altLang="en-US" sz="2600" dirty="0">
                <a:latin typeface="宋体" pitchFamily="2" charset="-122"/>
              </a:rPr>
              <a:t>查空闲块号栈是否上锁，若未上锁，则进行如下操作</a:t>
            </a:r>
            <a:r>
              <a:rPr lang="en-US" altLang="zh-CN" sz="2600" dirty="0">
                <a:latin typeface="宋体" pitchFamily="2" charset="-122"/>
              </a:rPr>
              <a:t>:</a:t>
            </a:r>
            <a:r>
              <a:rPr lang="en-US" altLang="zh-CN" dirty="0"/>
              <a:t> </a:t>
            </a:r>
          </a:p>
          <a:p>
            <a:pPr lvl="1" eaLnBrk="1" hangingPunct="1">
              <a:spcBef>
                <a:spcPct val="0"/>
              </a:spcBef>
              <a:buFont typeface="Wingdings" pitchFamily="2" charset="2"/>
              <a:buChar char="u"/>
            </a:pPr>
            <a:r>
              <a:rPr lang="zh-CN" altLang="en-US" b="1" dirty="0">
                <a:solidFill>
                  <a:srgbClr val="FF0000"/>
                </a:solidFill>
                <a:latin typeface="楷体_GB2312" pitchFamily="49" charset="-122"/>
                <a:ea typeface="楷体_GB2312" pitchFamily="49" charset="-122"/>
              </a:rPr>
              <a:t>查空闲块数</a:t>
            </a:r>
            <a:r>
              <a:rPr lang="en-US" altLang="zh-CN" b="1" dirty="0">
                <a:solidFill>
                  <a:srgbClr val="FF0000"/>
                </a:solidFill>
                <a:latin typeface="楷体_GB2312" pitchFamily="49" charset="-122"/>
                <a:ea typeface="楷体_GB2312" pitchFamily="49" charset="-122"/>
              </a:rPr>
              <a:t>N</a:t>
            </a:r>
          </a:p>
          <a:p>
            <a:pPr lvl="1" eaLnBrk="1" hangingPunct="1">
              <a:spcBef>
                <a:spcPct val="0"/>
              </a:spcBef>
              <a:buFont typeface="Wingdings" pitchFamily="2" charset="2"/>
              <a:buChar char="u"/>
            </a:pPr>
            <a:r>
              <a:rPr lang="zh-CN" altLang="en-US" b="1" dirty="0">
                <a:solidFill>
                  <a:srgbClr val="FF0000"/>
                </a:solidFill>
                <a:latin typeface="楷体_GB2312" pitchFamily="49" charset="-122"/>
                <a:ea typeface="楷体_GB2312" pitchFamily="49" charset="-122"/>
              </a:rPr>
              <a:t>当</a:t>
            </a:r>
            <a:r>
              <a:rPr lang="en-US" altLang="zh-CN" b="1" dirty="0">
                <a:solidFill>
                  <a:srgbClr val="FF0000"/>
                </a:solidFill>
                <a:latin typeface="楷体_GB2312" pitchFamily="49" charset="-122"/>
                <a:ea typeface="楷体_GB2312" pitchFamily="49" charset="-122"/>
              </a:rPr>
              <a:t>N &gt; 1</a:t>
            </a:r>
            <a:r>
              <a:rPr lang="zh-CN" altLang="en-US" b="1" dirty="0">
                <a:solidFill>
                  <a:srgbClr val="FF0000"/>
                </a:solidFill>
                <a:latin typeface="楷体_GB2312" pitchFamily="49" charset="-122"/>
                <a:ea typeface="楷体_GB2312" pitchFamily="49" charset="-122"/>
              </a:rPr>
              <a:t>时</a:t>
            </a:r>
            <a:r>
              <a:rPr lang="zh-CN" altLang="en-US" sz="2400" b="1" dirty="0">
                <a:solidFill>
                  <a:srgbClr val="FF0000"/>
                </a:solidFill>
                <a:latin typeface="楷体_GB2312" pitchFamily="49" charset="-122"/>
                <a:ea typeface="楷体_GB2312" pitchFamily="49" charset="-122"/>
              </a:rPr>
              <a:t>，</a:t>
            </a:r>
          </a:p>
          <a:p>
            <a:pPr lvl="2" eaLnBrk="1" hangingPunct="1">
              <a:spcBef>
                <a:spcPct val="0"/>
              </a:spcBef>
              <a:buFont typeface="Wingdings" pitchFamily="2" charset="2"/>
              <a:buChar char="u"/>
            </a:pPr>
            <a:r>
              <a:rPr lang="zh-CN" altLang="en-US" dirty="0">
                <a:latin typeface="宋体" pitchFamily="2" charset="-122"/>
              </a:rPr>
              <a:t>从</a:t>
            </a:r>
            <a:r>
              <a:rPr lang="en-US" altLang="zh-CN" dirty="0" err="1">
                <a:latin typeface="宋体" pitchFamily="2" charset="-122"/>
              </a:rPr>
              <a:t>S.free</a:t>
            </a:r>
            <a:r>
              <a:rPr lang="zh-CN" altLang="en-US" dirty="0">
                <a:latin typeface="宋体" pitchFamily="2" charset="-122"/>
              </a:rPr>
              <a:t>（</a:t>
            </a:r>
            <a:r>
              <a:rPr lang="en-US" altLang="zh-CN" dirty="0">
                <a:latin typeface="宋体" pitchFamily="2" charset="-122"/>
              </a:rPr>
              <a:t>N-1</a:t>
            </a:r>
            <a:r>
              <a:rPr lang="zh-CN" altLang="en-US" dirty="0">
                <a:latin typeface="宋体" pitchFamily="2" charset="-122"/>
              </a:rPr>
              <a:t>）中取出空闲块号；</a:t>
            </a:r>
            <a:r>
              <a:rPr lang="zh-CN" altLang="en-US" dirty="0"/>
              <a:t> </a:t>
            </a:r>
          </a:p>
          <a:p>
            <a:pPr lvl="2" eaLnBrk="1" hangingPunct="1">
              <a:spcBef>
                <a:spcPct val="0"/>
              </a:spcBef>
              <a:buFont typeface="Wingdings" pitchFamily="2" charset="2"/>
              <a:buChar char="u"/>
            </a:pPr>
            <a:r>
              <a:rPr lang="zh-CN" altLang="en-US" dirty="0">
                <a:latin typeface="宋体" pitchFamily="2" charset="-122"/>
              </a:rPr>
              <a:t>把该块分配给申请者；</a:t>
            </a:r>
          </a:p>
          <a:p>
            <a:pPr lvl="2" eaLnBrk="1" hangingPunct="1">
              <a:spcBef>
                <a:spcPct val="0"/>
              </a:spcBef>
              <a:buFont typeface="Wingdings" pitchFamily="2" charset="2"/>
              <a:buChar char="u"/>
            </a:pPr>
            <a:r>
              <a:rPr lang="en-US" altLang="zh-CN" dirty="0">
                <a:latin typeface="宋体" pitchFamily="2" charset="-122"/>
                <a:cs typeface="Times New Roman" pitchFamily="18" charset="0"/>
              </a:rPr>
              <a:t>N = N </a:t>
            </a:r>
            <a:r>
              <a:rPr lang="en-US" altLang="zh-CN" dirty="0">
                <a:latin typeface="Times New Roman" pitchFamily="18" charset="0"/>
                <a:cs typeface="Times New Roman" pitchFamily="18" charset="0"/>
              </a:rPr>
              <a:t>–</a:t>
            </a:r>
            <a:r>
              <a:rPr lang="en-US" altLang="zh-CN" dirty="0">
                <a:latin typeface="宋体" pitchFamily="2" charset="-122"/>
                <a:cs typeface="Times New Roman" pitchFamily="18" charset="0"/>
              </a:rPr>
              <a:t> 1</a:t>
            </a:r>
            <a:r>
              <a:rPr lang="zh-CN" altLang="en-US" dirty="0">
                <a:latin typeface="宋体" pitchFamily="2" charset="-122"/>
                <a:cs typeface="Times New Roman" pitchFamily="18" charset="0"/>
              </a:rPr>
              <a:t>。</a:t>
            </a:r>
          </a:p>
          <a:p>
            <a:pPr lvl="1" eaLnBrk="1" hangingPunct="1">
              <a:spcBef>
                <a:spcPct val="0"/>
              </a:spcBef>
              <a:buFont typeface="Wingdings" pitchFamily="2" charset="2"/>
              <a:buChar char="u"/>
            </a:pPr>
            <a:r>
              <a:rPr lang="zh-CN" altLang="en-US" b="1" dirty="0">
                <a:solidFill>
                  <a:srgbClr val="FF0000"/>
                </a:solidFill>
                <a:latin typeface="楷体_GB2312" pitchFamily="49" charset="-122"/>
                <a:ea typeface="楷体_GB2312" pitchFamily="49" charset="-122"/>
              </a:rPr>
              <a:t>当</a:t>
            </a:r>
            <a:r>
              <a:rPr lang="en-US" altLang="zh-CN" b="1" dirty="0">
                <a:solidFill>
                  <a:srgbClr val="FF0000"/>
                </a:solidFill>
                <a:latin typeface="楷体_GB2312" pitchFamily="49" charset="-122"/>
                <a:ea typeface="楷体_GB2312" pitchFamily="49" charset="-122"/>
              </a:rPr>
              <a:t>N = 1</a:t>
            </a:r>
            <a:r>
              <a:rPr lang="zh-CN" altLang="en-US" b="1" dirty="0">
                <a:solidFill>
                  <a:srgbClr val="FF0000"/>
                </a:solidFill>
                <a:latin typeface="楷体_GB2312" pitchFamily="49" charset="-122"/>
                <a:ea typeface="楷体_GB2312" pitchFamily="49" charset="-122"/>
              </a:rPr>
              <a:t>时</a:t>
            </a:r>
            <a:r>
              <a:rPr lang="zh-CN" altLang="en-US" sz="2400" dirty="0">
                <a:solidFill>
                  <a:srgbClr val="800000"/>
                </a:solidFill>
                <a:latin typeface="楷体_GB2312" pitchFamily="49" charset="-122"/>
                <a:ea typeface="楷体_GB2312" pitchFamily="49" charset="-122"/>
              </a:rPr>
              <a:t>，</a:t>
            </a:r>
            <a:r>
              <a:rPr lang="zh-CN" altLang="en-US" sz="2400" dirty="0">
                <a:latin typeface="宋体" pitchFamily="2" charset="-122"/>
              </a:rPr>
              <a:t> </a:t>
            </a:r>
          </a:p>
          <a:p>
            <a:pPr lvl="2" eaLnBrk="1" hangingPunct="1">
              <a:spcBef>
                <a:spcPct val="0"/>
              </a:spcBef>
              <a:buFont typeface="Wingdings" pitchFamily="2" charset="2"/>
              <a:buChar char="u"/>
            </a:pPr>
            <a:r>
              <a:rPr lang="zh-CN" altLang="en-US" dirty="0">
                <a:latin typeface="宋体" pitchFamily="2" charset="-122"/>
                <a:cs typeface="Times New Roman" pitchFamily="18" charset="0"/>
              </a:rPr>
              <a:t>从</a:t>
            </a:r>
            <a:r>
              <a:rPr lang="en-US" altLang="zh-CN" dirty="0" err="1">
                <a:latin typeface="宋体" pitchFamily="2" charset="-122"/>
                <a:cs typeface="Times New Roman" pitchFamily="18" charset="0"/>
              </a:rPr>
              <a:t>S.free</a:t>
            </a:r>
            <a:r>
              <a:rPr lang="zh-CN" altLang="en-US" dirty="0">
                <a:latin typeface="宋体" pitchFamily="2" charset="-122"/>
                <a:cs typeface="Times New Roman" pitchFamily="18" charset="0"/>
              </a:rPr>
              <a:t>（</a:t>
            </a:r>
            <a:r>
              <a:rPr lang="en-US" altLang="zh-CN" dirty="0">
                <a:latin typeface="宋体" pitchFamily="2" charset="-122"/>
                <a:cs typeface="Times New Roman" pitchFamily="18" charset="0"/>
              </a:rPr>
              <a:t>0</a:t>
            </a:r>
            <a:r>
              <a:rPr lang="zh-CN" altLang="en-US" dirty="0">
                <a:latin typeface="宋体" pitchFamily="2" charset="-122"/>
                <a:cs typeface="Times New Roman" pitchFamily="18" charset="0"/>
              </a:rPr>
              <a:t>）中取出空闲块号；</a:t>
            </a:r>
            <a:r>
              <a:rPr lang="zh-CN" altLang="en-US" dirty="0">
                <a:latin typeface="宋体" pitchFamily="2" charset="-122"/>
              </a:rPr>
              <a:t> </a:t>
            </a:r>
          </a:p>
          <a:p>
            <a:pPr lvl="2" eaLnBrk="1" hangingPunct="1">
              <a:spcBef>
                <a:spcPct val="0"/>
              </a:spcBef>
              <a:buFont typeface="Wingdings" pitchFamily="2" charset="2"/>
              <a:buChar char="u"/>
            </a:pPr>
            <a:r>
              <a:rPr lang="zh-CN" altLang="en-US" dirty="0">
                <a:latin typeface="宋体" pitchFamily="2" charset="-122"/>
                <a:cs typeface="Times New Roman" pitchFamily="18" charset="0"/>
              </a:rPr>
              <a:t>其值</a:t>
            </a:r>
            <a:r>
              <a:rPr lang="en-US" altLang="zh-CN" dirty="0">
                <a:latin typeface="宋体" pitchFamily="2" charset="-122"/>
                <a:cs typeface="Times New Roman" pitchFamily="18" charset="0"/>
              </a:rPr>
              <a:t>=0</a:t>
            </a:r>
            <a:r>
              <a:rPr lang="zh-CN" altLang="en-US" dirty="0">
                <a:latin typeface="宋体" pitchFamily="2" charset="-122"/>
                <a:cs typeface="Times New Roman" pitchFamily="18" charset="0"/>
              </a:rPr>
              <a:t>，无空闲块，申请者等待；</a:t>
            </a:r>
            <a:r>
              <a:rPr lang="zh-CN" altLang="en-US" dirty="0">
                <a:latin typeface="宋体" pitchFamily="2" charset="-122"/>
              </a:rPr>
              <a:t> </a:t>
            </a:r>
          </a:p>
          <a:p>
            <a:pPr lvl="2" eaLnBrk="1" hangingPunct="1">
              <a:spcBef>
                <a:spcPct val="0"/>
              </a:spcBef>
              <a:buFont typeface="Wingdings" pitchFamily="2" charset="2"/>
              <a:buChar char="u"/>
            </a:pPr>
            <a:r>
              <a:rPr lang="zh-CN" altLang="en-US" dirty="0">
                <a:latin typeface="宋体" pitchFamily="2" charset="-122"/>
                <a:cs typeface="Times New Roman" pitchFamily="18" charset="0"/>
              </a:rPr>
              <a:t>其值≠</a:t>
            </a:r>
            <a:r>
              <a:rPr lang="en-US" altLang="zh-CN" dirty="0">
                <a:latin typeface="宋体" pitchFamily="2" charset="-122"/>
                <a:cs typeface="Times New Roman" pitchFamily="18" charset="0"/>
              </a:rPr>
              <a:t>0</a:t>
            </a:r>
            <a:r>
              <a:rPr lang="zh-CN" altLang="en-US" dirty="0">
                <a:latin typeface="宋体" pitchFamily="2" charset="-122"/>
                <a:cs typeface="Times New Roman" pitchFamily="18" charset="0"/>
              </a:rPr>
              <a:t>，</a:t>
            </a:r>
            <a:r>
              <a:rPr lang="zh-CN" altLang="en-US" dirty="0">
                <a:solidFill>
                  <a:srgbClr val="FF0000"/>
                </a:solidFill>
                <a:latin typeface="宋体" pitchFamily="2" charset="-122"/>
                <a:cs typeface="Times New Roman" pitchFamily="18" charset="0"/>
              </a:rPr>
              <a:t>把该块内容复制到空闲块号栈中</a:t>
            </a:r>
            <a:r>
              <a:rPr lang="zh-CN" altLang="en-US" dirty="0">
                <a:latin typeface="宋体" pitchFamily="2" charset="-122"/>
                <a:cs typeface="Times New Roman" pitchFamily="18" charset="0"/>
              </a:rPr>
              <a:t>，该块分配给申请者</a:t>
            </a:r>
            <a:r>
              <a:rPr lang="zh-CN" altLang="en-US" sz="2000" dirty="0">
                <a:latin typeface="宋体" pitchFamily="2" charset="-122"/>
                <a:cs typeface="Times New Roman" pitchFamily="18" charset="0"/>
              </a:rPr>
              <a:t>。</a:t>
            </a:r>
            <a:r>
              <a:rPr lang="zh-CN" altLang="en-US" sz="2000" dirty="0">
                <a:latin typeface="宋体" pitchFamily="2" charset="-122"/>
              </a:rPr>
              <a:t>  </a:t>
            </a:r>
            <a:r>
              <a:rPr lang="zh-CN" altLang="en-US" sz="2000" dirty="0"/>
              <a:t>   </a:t>
            </a:r>
          </a:p>
        </p:txBody>
      </p:sp>
      <p:sp>
        <p:nvSpPr>
          <p:cNvPr id="4" name="灯片编号占位符 5"/>
          <p:cNvSpPr>
            <a:spLocks noGrp="1"/>
          </p:cNvSpPr>
          <p:nvPr>
            <p:ph type="sldNum" sz="quarter" idx="12"/>
          </p:nvPr>
        </p:nvSpPr>
        <p:spPr/>
        <p:txBody>
          <a:bodyPr/>
          <a:lstStyle/>
          <a:p>
            <a:pPr>
              <a:defRPr/>
            </a:pPr>
            <a:fld id="{090BDB8B-173E-4ED0-B6B2-FF491673EF54}" type="slidenum">
              <a:rPr lang="en-US" altLang="zh-CN"/>
              <a:pPr>
                <a:defRPr/>
              </a:pPr>
              <a:t>46</a:t>
            </a:fld>
            <a:endParaRPr lang="en-US" altLang="zh-CN"/>
          </a:p>
        </p:txBody>
      </p:sp>
    </p:spTree>
    <p:extLst>
      <p:ext uri="{BB962C8B-B14F-4D97-AF65-F5344CB8AC3E}">
        <p14:creationId xmlns:p14="http://schemas.microsoft.com/office/powerpoint/2010/main" val="41207964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7" name="Rectangle 2"/>
          <p:cNvSpPr>
            <a:spLocks noGrp="1" noChangeArrowheads="1"/>
          </p:cNvSpPr>
          <p:nvPr>
            <p:ph idx="1"/>
          </p:nvPr>
        </p:nvSpPr>
        <p:spPr>
          <a:xfrm>
            <a:off x="539552" y="1484784"/>
            <a:ext cx="8251825" cy="4448076"/>
          </a:xfrm>
        </p:spPr>
        <p:txBody>
          <a:bodyPr/>
          <a:lstStyle/>
          <a:p>
            <a:pPr marL="0" indent="0" eaLnBrk="1" hangingPunct="1">
              <a:spcBef>
                <a:spcPct val="0"/>
              </a:spcBef>
              <a:buNone/>
            </a:pPr>
            <a:r>
              <a:rPr lang="zh-CN" altLang="en-US" dirty="0">
                <a:solidFill>
                  <a:srgbClr val="0000FF"/>
                </a:solidFill>
                <a:latin typeface="宋体" pitchFamily="2" charset="-122"/>
                <a:ea typeface="黑体" pitchFamily="2" charset="-122"/>
              </a:rPr>
              <a:t>回收一块</a:t>
            </a:r>
            <a:r>
              <a:rPr lang="zh-CN" altLang="en-US" dirty="0">
                <a:solidFill>
                  <a:srgbClr val="0000FF"/>
                </a:solidFill>
                <a:latin typeface="黑体" pitchFamily="2" charset="-122"/>
                <a:ea typeface="黑体" pitchFamily="2" charset="-122"/>
              </a:rPr>
              <a:t>空闲盘块的</a:t>
            </a:r>
            <a:r>
              <a:rPr lang="zh-CN" altLang="en-US" dirty="0">
                <a:solidFill>
                  <a:srgbClr val="0000FF"/>
                </a:solidFill>
                <a:latin typeface="宋体" pitchFamily="2" charset="-122"/>
                <a:ea typeface="黑体" pitchFamily="2" charset="-122"/>
              </a:rPr>
              <a:t>过程：</a:t>
            </a:r>
            <a:r>
              <a:rPr lang="zh-CN" altLang="en-US" dirty="0">
                <a:latin typeface="黑体" pitchFamily="2" charset="-122"/>
              </a:rPr>
              <a:t> </a:t>
            </a:r>
          </a:p>
          <a:p>
            <a:pPr lvl="1" eaLnBrk="1" hangingPunct="1">
              <a:spcBef>
                <a:spcPct val="0"/>
              </a:spcBef>
              <a:buFont typeface="Wingdings" pitchFamily="2" charset="2"/>
              <a:buChar char="u"/>
            </a:pPr>
            <a:r>
              <a:rPr lang="zh-CN" altLang="en-US" b="1" dirty="0">
                <a:solidFill>
                  <a:srgbClr val="FF0000"/>
                </a:solidFill>
                <a:latin typeface="楷体_GB2312" pitchFamily="49" charset="-122"/>
                <a:ea typeface="楷体_GB2312" pitchFamily="49" charset="-122"/>
              </a:rPr>
              <a:t>查空闲块数</a:t>
            </a:r>
            <a:r>
              <a:rPr lang="en-US" altLang="zh-CN" b="1" dirty="0">
                <a:solidFill>
                  <a:srgbClr val="FF0000"/>
                </a:solidFill>
                <a:latin typeface="楷体_GB2312" pitchFamily="49" charset="-122"/>
                <a:ea typeface="楷体_GB2312" pitchFamily="49" charset="-122"/>
              </a:rPr>
              <a:t>N </a:t>
            </a:r>
          </a:p>
          <a:p>
            <a:pPr lvl="1" eaLnBrk="1" hangingPunct="1">
              <a:spcBef>
                <a:spcPct val="0"/>
              </a:spcBef>
              <a:buFont typeface="Wingdings" pitchFamily="2" charset="2"/>
              <a:buChar char="u"/>
            </a:pPr>
            <a:r>
              <a:rPr lang="zh-CN" altLang="en-US" b="1" dirty="0">
                <a:solidFill>
                  <a:srgbClr val="FF0000"/>
                </a:solidFill>
                <a:latin typeface="楷体_GB2312" pitchFamily="49" charset="-122"/>
                <a:ea typeface="楷体_GB2312" pitchFamily="49" charset="-122"/>
              </a:rPr>
              <a:t>当</a:t>
            </a:r>
            <a:r>
              <a:rPr lang="en-US" altLang="zh-CN" b="1" dirty="0">
                <a:solidFill>
                  <a:srgbClr val="FF0000"/>
                </a:solidFill>
                <a:latin typeface="楷体_GB2312" pitchFamily="49" charset="-122"/>
                <a:ea typeface="楷体_GB2312" pitchFamily="49" charset="-122"/>
              </a:rPr>
              <a:t>N &lt; 100</a:t>
            </a:r>
            <a:r>
              <a:rPr lang="zh-CN" altLang="en-US" b="1" dirty="0">
                <a:solidFill>
                  <a:srgbClr val="FF0000"/>
                </a:solidFill>
                <a:latin typeface="楷体_GB2312" pitchFamily="49" charset="-122"/>
                <a:ea typeface="楷体_GB2312" pitchFamily="49" charset="-122"/>
              </a:rPr>
              <a:t>时，</a:t>
            </a:r>
            <a:r>
              <a:rPr lang="zh-CN" altLang="en-US" sz="3200" b="1" dirty="0">
                <a:solidFill>
                  <a:srgbClr val="FF0000"/>
                </a:solidFill>
                <a:latin typeface="黑体" pitchFamily="2" charset="-122"/>
              </a:rPr>
              <a:t> </a:t>
            </a:r>
          </a:p>
          <a:p>
            <a:pPr lvl="2" eaLnBrk="1" hangingPunct="1">
              <a:spcBef>
                <a:spcPct val="0"/>
              </a:spcBef>
              <a:buFont typeface="Wingdings" pitchFamily="2" charset="2"/>
              <a:buChar char="u"/>
            </a:pPr>
            <a:r>
              <a:rPr lang="en-US" altLang="zh-CN" dirty="0">
                <a:latin typeface="黑体" pitchFamily="2" charset="-122"/>
              </a:rPr>
              <a:t>N = N + 1</a:t>
            </a:r>
            <a:r>
              <a:rPr lang="zh-CN" altLang="en-US" dirty="0">
                <a:latin typeface="宋体" pitchFamily="2" charset="-122"/>
              </a:rPr>
              <a:t>；</a:t>
            </a:r>
            <a:r>
              <a:rPr lang="zh-CN" altLang="en-US" dirty="0">
                <a:latin typeface="黑体" pitchFamily="2" charset="-122"/>
              </a:rPr>
              <a:t> </a:t>
            </a:r>
          </a:p>
          <a:p>
            <a:pPr lvl="2" eaLnBrk="1" hangingPunct="1">
              <a:spcBef>
                <a:spcPct val="0"/>
              </a:spcBef>
              <a:buFont typeface="Wingdings" pitchFamily="2" charset="2"/>
              <a:buChar char="u"/>
            </a:pPr>
            <a:r>
              <a:rPr lang="zh-CN" altLang="en-US" dirty="0">
                <a:latin typeface="宋体" pitchFamily="2" charset="-122"/>
              </a:rPr>
              <a:t>回收的盘块号填入</a:t>
            </a:r>
            <a:r>
              <a:rPr lang="en-US" altLang="zh-CN" dirty="0" err="1">
                <a:latin typeface="宋体" pitchFamily="2" charset="-122"/>
              </a:rPr>
              <a:t>S.free</a:t>
            </a:r>
            <a:r>
              <a:rPr lang="zh-CN" altLang="en-US" dirty="0">
                <a:latin typeface="宋体" pitchFamily="2" charset="-122"/>
              </a:rPr>
              <a:t>（</a:t>
            </a:r>
            <a:r>
              <a:rPr lang="en-US" altLang="zh-CN" dirty="0">
                <a:latin typeface="宋体" pitchFamily="2" charset="-122"/>
              </a:rPr>
              <a:t>N-1</a:t>
            </a:r>
            <a:r>
              <a:rPr lang="zh-CN" altLang="en-US" dirty="0">
                <a:latin typeface="宋体" pitchFamily="2" charset="-122"/>
              </a:rPr>
              <a:t>）中。</a:t>
            </a:r>
          </a:p>
          <a:p>
            <a:pPr lvl="1" eaLnBrk="1" hangingPunct="1">
              <a:spcBef>
                <a:spcPct val="0"/>
              </a:spcBef>
              <a:buFont typeface="Wingdings" pitchFamily="2" charset="2"/>
              <a:buChar char="u"/>
            </a:pPr>
            <a:r>
              <a:rPr lang="zh-CN" altLang="en-US" b="1" dirty="0">
                <a:solidFill>
                  <a:srgbClr val="FF0000"/>
                </a:solidFill>
                <a:latin typeface="楷体_GB2312" pitchFamily="49" charset="-122"/>
                <a:ea typeface="楷体_GB2312" pitchFamily="49" charset="-122"/>
              </a:rPr>
              <a:t>当</a:t>
            </a:r>
            <a:r>
              <a:rPr lang="en-US" altLang="zh-CN" b="1" dirty="0">
                <a:solidFill>
                  <a:srgbClr val="FF0000"/>
                </a:solidFill>
                <a:latin typeface="楷体_GB2312" pitchFamily="49" charset="-122"/>
                <a:ea typeface="楷体_GB2312" pitchFamily="49" charset="-122"/>
              </a:rPr>
              <a:t>N = 100</a:t>
            </a:r>
            <a:r>
              <a:rPr lang="zh-CN" altLang="en-US" b="1" dirty="0">
                <a:solidFill>
                  <a:srgbClr val="FF0000"/>
                </a:solidFill>
                <a:latin typeface="楷体_GB2312" pitchFamily="49" charset="-122"/>
                <a:ea typeface="楷体_GB2312" pitchFamily="49" charset="-122"/>
              </a:rPr>
              <a:t>时，</a:t>
            </a:r>
            <a:r>
              <a:rPr lang="zh-CN" altLang="en-US" sz="3200" b="1" dirty="0">
                <a:solidFill>
                  <a:srgbClr val="FF0000"/>
                </a:solidFill>
                <a:latin typeface="黑体" pitchFamily="2" charset="-122"/>
              </a:rPr>
              <a:t> </a:t>
            </a:r>
          </a:p>
          <a:p>
            <a:pPr lvl="2" eaLnBrk="1" hangingPunct="1">
              <a:spcBef>
                <a:spcPct val="0"/>
              </a:spcBef>
              <a:buFont typeface="Wingdings" pitchFamily="2" charset="2"/>
              <a:buChar char="u"/>
            </a:pPr>
            <a:r>
              <a:rPr lang="zh-CN" altLang="en-US" dirty="0">
                <a:latin typeface="宋体" pitchFamily="2" charset="-122"/>
              </a:rPr>
              <a:t>把空闲块号栈内容写入回收块中；</a:t>
            </a:r>
            <a:r>
              <a:rPr lang="zh-CN" altLang="en-US" dirty="0">
                <a:latin typeface="黑体" pitchFamily="2" charset="-122"/>
              </a:rPr>
              <a:t> </a:t>
            </a:r>
          </a:p>
          <a:p>
            <a:pPr lvl="2" eaLnBrk="1" hangingPunct="1">
              <a:spcBef>
                <a:spcPct val="0"/>
              </a:spcBef>
              <a:buFont typeface="Wingdings" pitchFamily="2" charset="2"/>
              <a:buChar char="u"/>
            </a:pPr>
            <a:r>
              <a:rPr lang="zh-CN" altLang="en-US" dirty="0">
                <a:latin typeface="宋体" pitchFamily="2" charset="-122"/>
              </a:rPr>
              <a:t>把回收盘块号写入</a:t>
            </a:r>
            <a:r>
              <a:rPr lang="en-US" altLang="zh-CN" dirty="0" err="1">
                <a:latin typeface="宋体" pitchFamily="2" charset="-122"/>
              </a:rPr>
              <a:t>S.free</a:t>
            </a:r>
            <a:r>
              <a:rPr lang="zh-CN" altLang="en-US" dirty="0">
                <a:latin typeface="宋体" pitchFamily="2" charset="-122"/>
              </a:rPr>
              <a:t>（</a:t>
            </a:r>
            <a:r>
              <a:rPr lang="en-US" altLang="zh-CN" dirty="0">
                <a:latin typeface="宋体" pitchFamily="2" charset="-122"/>
              </a:rPr>
              <a:t>0</a:t>
            </a:r>
            <a:r>
              <a:rPr lang="zh-CN" altLang="en-US" dirty="0">
                <a:latin typeface="宋体" pitchFamily="2" charset="-122"/>
              </a:rPr>
              <a:t>）中；</a:t>
            </a:r>
            <a:r>
              <a:rPr lang="zh-CN" altLang="en-US" dirty="0">
                <a:latin typeface="黑体" pitchFamily="2" charset="-122"/>
              </a:rPr>
              <a:t> </a:t>
            </a:r>
          </a:p>
          <a:p>
            <a:pPr lvl="2" eaLnBrk="1" hangingPunct="1">
              <a:spcBef>
                <a:spcPct val="0"/>
              </a:spcBef>
              <a:buFont typeface="Wingdings" pitchFamily="2" charset="2"/>
              <a:buChar char="u"/>
            </a:pPr>
            <a:r>
              <a:rPr lang="zh-CN" altLang="en-US" dirty="0">
                <a:latin typeface="宋体" pitchFamily="2" charset="-122"/>
              </a:rPr>
              <a:t>空闲块号栈的</a:t>
            </a:r>
            <a:r>
              <a:rPr lang="en-US" altLang="zh-CN" dirty="0">
                <a:latin typeface="宋体" pitchFamily="2" charset="-122"/>
              </a:rPr>
              <a:t>N</a:t>
            </a:r>
            <a:r>
              <a:rPr lang="zh-CN" altLang="en-US" dirty="0">
                <a:latin typeface="宋体" pitchFamily="2" charset="-122"/>
              </a:rPr>
              <a:t>单元中写入</a:t>
            </a:r>
            <a:r>
              <a:rPr lang="en-US" altLang="zh-CN" dirty="0">
                <a:latin typeface="宋体" pitchFamily="2" charset="-122"/>
              </a:rPr>
              <a:t>1</a:t>
            </a:r>
            <a:r>
              <a:rPr lang="zh-CN" altLang="en-US" dirty="0">
                <a:latin typeface="宋体" pitchFamily="2" charset="-122"/>
              </a:rPr>
              <a:t>。</a:t>
            </a:r>
            <a:r>
              <a:rPr lang="zh-CN" altLang="en-US" sz="3200" dirty="0">
                <a:latin typeface="黑体" pitchFamily="2" charset="-122"/>
              </a:rPr>
              <a:t>  </a:t>
            </a:r>
          </a:p>
        </p:txBody>
      </p:sp>
      <p:sp>
        <p:nvSpPr>
          <p:cNvPr id="3" name="灯片编号占位符 5"/>
          <p:cNvSpPr>
            <a:spLocks noGrp="1"/>
          </p:cNvSpPr>
          <p:nvPr>
            <p:ph type="sldNum" sz="quarter" idx="12"/>
          </p:nvPr>
        </p:nvSpPr>
        <p:spPr/>
        <p:txBody>
          <a:bodyPr/>
          <a:lstStyle/>
          <a:p>
            <a:pPr>
              <a:defRPr/>
            </a:pPr>
            <a:fld id="{3E44EF2E-8E65-4FE0-8D06-F1ABB9FFE978}" type="slidenum">
              <a:rPr lang="en-US" altLang="zh-CN"/>
              <a:pPr>
                <a:defRPr/>
              </a:pPr>
              <a:t>47</a:t>
            </a:fld>
            <a:endParaRPr lang="en-US" altLang="zh-CN"/>
          </a:p>
        </p:txBody>
      </p:sp>
      <p:sp>
        <p:nvSpPr>
          <p:cNvPr id="4" name="Rectangle 2"/>
          <p:cNvSpPr>
            <a:spLocks noGrp="1" noChangeArrowheads="1"/>
          </p:cNvSpPr>
          <p:nvPr>
            <p:ph type="title"/>
          </p:nvPr>
        </p:nvSpPr>
        <p:spPr>
          <a:xfrm>
            <a:off x="457200" y="274638"/>
            <a:ext cx="8229600" cy="1143000"/>
          </a:xfrm>
        </p:spPr>
        <p:txBody>
          <a:bodyPr/>
          <a:lstStyle/>
          <a:p>
            <a:pPr eaLnBrk="1" hangingPunct="1"/>
            <a:r>
              <a:rPr lang="en-US" altLang="zh-CN" sz="3600" dirty="0">
                <a:solidFill>
                  <a:schemeClr val="tx1"/>
                </a:solidFill>
              </a:rPr>
              <a:t>2</a:t>
            </a:r>
            <a:r>
              <a:rPr lang="zh-CN" altLang="en-US" sz="3600" dirty="0">
                <a:solidFill>
                  <a:schemeClr val="tx1"/>
                </a:solidFill>
                <a:latin typeface="宋体" pitchFamily="2" charset="-122"/>
              </a:rPr>
              <a:t>．</a:t>
            </a:r>
            <a:r>
              <a:rPr lang="zh-CN" altLang="en-US" sz="3600" dirty="0">
                <a:solidFill>
                  <a:schemeClr val="tx1"/>
                </a:solidFill>
                <a:latin typeface="黑体" pitchFamily="2" charset="-122"/>
              </a:rPr>
              <a:t>成组链接空闲盘块的分配与回收</a:t>
            </a:r>
            <a:r>
              <a:rPr lang="zh-CN" altLang="en-US" sz="3600" dirty="0">
                <a:solidFill>
                  <a:schemeClr val="tx1"/>
                </a:solidFill>
              </a:rPr>
              <a:t> </a:t>
            </a:r>
          </a:p>
        </p:txBody>
      </p:sp>
    </p:spTree>
    <p:extLst>
      <p:ext uri="{BB962C8B-B14F-4D97-AF65-F5344CB8AC3E}">
        <p14:creationId xmlns:p14="http://schemas.microsoft.com/office/powerpoint/2010/main" val="3077665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Rectangle 3"/>
          <p:cNvSpPr>
            <a:spLocks noGrp="1" noChangeArrowheads="1"/>
          </p:cNvSpPr>
          <p:nvPr>
            <p:ph idx="1"/>
          </p:nvPr>
        </p:nvSpPr>
        <p:spPr>
          <a:xfrm>
            <a:off x="323528" y="548680"/>
            <a:ext cx="8229600" cy="2603790"/>
          </a:xfrm>
        </p:spPr>
        <p:txBody>
          <a:bodyPr>
            <a:spAutoFit/>
          </a:bodyPr>
          <a:lstStyle/>
          <a:p>
            <a:pPr marL="457200" indent="-457200" algn="just">
              <a:spcBef>
                <a:spcPts val="600"/>
              </a:spcBef>
              <a:buClrTx/>
              <a:buSzPct val="100000"/>
              <a:buFont typeface="+mj-lt"/>
              <a:buAutoNum type="arabicPeriod"/>
            </a:pPr>
            <a:r>
              <a:rPr lang="zh-CN" altLang="zh-CN" sz="2400" kern="100" dirty="0">
                <a:effectLst/>
                <a:latin typeface="+mj-ea"/>
                <a:ea typeface="+mj-ea"/>
              </a:rPr>
              <a:t>某文件系统的目录结构如</a:t>
            </a:r>
            <a:r>
              <a:rPr lang="zh-CN" altLang="en-US" sz="2400" kern="100" dirty="0">
                <a:effectLst/>
                <a:latin typeface="+mj-ea"/>
                <a:ea typeface="+mj-ea"/>
              </a:rPr>
              <a:t>下图</a:t>
            </a:r>
            <a:r>
              <a:rPr lang="zh-CN" altLang="zh-CN" sz="2400" kern="100" dirty="0">
                <a:effectLst/>
                <a:latin typeface="+mj-ea"/>
                <a:ea typeface="+mj-ea"/>
              </a:rPr>
              <a:t>所示，已知每个目录项占</a:t>
            </a:r>
            <a:r>
              <a:rPr lang="en-US" altLang="zh-CN" sz="2400" kern="100" dirty="0">
                <a:effectLst/>
                <a:latin typeface="+mj-ea"/>
                <a:ea typeface="+mj-ea"/>
              </a:rPr>
              <a:t>256B</a:t>
            </a:r>
            <a:r>
              <a:rPr lang="zh-CN" altLang="zh-CN" sz="2400" kern="100" dirty="0">
                <a:effectLst/>
                <a:latin typeface="+mj-ea"/>
                <a:ea typeface="+mj-ea"/>
              </a:rPr>
              <a:t>，磁盘的一块为</a:t>
            </a:r>
            <a:r>
              <a:rPr lang="en-US" altLang="zh-CN" sz="2400" kern="100" dirty="0">
                <a:effectLst/>
                <a:latin typeface="+mj-ea"/>
                <a:ea typeface="+mj-ea"/>
              </a:rPr>
              <a:t>512B</a:t>
            </a:r>
            <a:r>
              <a:rPr lang="zh-CN" altLang="zh-CN" sz="2400" kern="100" dirty="0">
                <a:effectLst/>
                <a:latin typeface="+mj-ea"/>
                <a:ea typeface="+mj-ea"/>
              </a:rPr>
              <a:t>。设当前目录为根目录。</a:t>
            </a:r>
          </a:p>
          <a:p>
            <a:pPr marL="266700" indent="0">
              <a:buNone/>
            </a:pPr>
            <a:r>
              <a:rPr lang="zh-CN" altLang="zh-CN" sz="2400" dirty="0">
                <a:effectLst/>
                <a:latin typeface="+mj-ea"/>
                <a:ea typeface="+mj-ea"/>
              </a:rPr>
              <a:t>（</a:t>
            </a:r>
            <a:r>
              <a:rPr lang="en-US" altLang="zh-CN" sz="2400" dirty="0">
                <a:effectLst/>
                <a:latin typeface="+mj-ea"/>
                <a:ea typeface="+mj-ea"/>
              </a:rPr>
              <a:t>1</a:t>
            </a:r>
            <a:r>
              <a:rPr lang="zh-CN" altLang="zh-CN" sz="2400" dirty="0">
                <a:effectLst/>
                <a:latin typeface="+mj-ea"/>
                <a:ea typeface="+mj-ea"/>
              </a:rPr>
              <a:t>）查询文件</a:t>
            </a:r>
            <a:r>
              <a:rPr lang="en-US" altLang="zh-CN" sz="2400" dirty="0">
                <a:effectLst/>
                <a:latin typeface="+mj-ea"/>
                <a:ea typeface="+mj-ea"/>
              </a:rPr>
              <a:t>Wang</a:t>
            </a:r>
            <a:r>
              <a:rPr lang="zh-CN" altLang="zh-CN" sz="2400" dirty="0">
                <a:effectLst/>
                <a:latin typeface="+mj-ea"/>
                <a:ea typeface="+mj-ea"/>
              </a:rPr>
              <a:t>的路径是什么？</a:t>
            </a:r>
          </a:p>
          <a:p>
            <a:pPr marL="266700" indent="0">
              <a:buNone/>
            </a:pPr>
            <a:r>
              <a:rPr lang="zh-CN" altLang="zh-CN" sz="2400" dirty="0">
                <a:effectLst/>
                <a:latin typeface="+mj-ea"/>
                <a:ea typeface="+mj-ea"/>
              </a:rPr>
              <a:t>（</a:t>
            </a:r>
            <a:r>
              <a:rPr lang="en-US" altLang="zh-CN" sz="2400" dirty="0">
                <a:effectLst/>
                <a:latin typeface="+mj-ea"/>
                <a:ea typeface="+mj-ea"/>
              </a:rPr>
              <a:t>2</a:t>
            </a:r>
            <a:r>
              <a:rPr lang="zh-CN" altLang="zh-CN" sz="2400" dirty="0">
                <a:effectLst/>
                <a:latin typeface="+mj-ea"/>
                <a:ea typeface="+mj-ea"/>
              </a:rPr>
              <a:t>）系统需要读取几个文件后才能查到</a:t>
            </a:r>
            <a:r>
              <a:rPr lang="en-US" altLang="zh-CN" sz="2400" dirty="0">
                <a:effectLst/>
                <a:latin typeface="+mj-ea"/>
                <a:ea typeface="+mj-ea"/>
              </a:rPr>
              <a:t>Wang</a:t>
            </a:r>
            <a:r>
              <a:rPr lang="zh-CN" altLang="zh-CN" sz="2400" dirty="0">
                <a:effectLst/>
                <a:latin typeface="+mj-ea"/>
                <a:ea typeface="+mj-ea"/>
              </a:rPr>
              <a:t>？</a:t>
            </a:r>
          </a:p>
          <a:p>
            <a:pPr marL="266700" indent="0">
              <a:buNone/>
            </a:pPr>
            <a:r>
              <a:rPr lang="zh-CN" altLang="zh-CN" sz="2400" dirty="0">
                <a:effectLst/>
                <a:latin typeface="+mj-ea"/>
                <a:ea typeface="+mj-ea"/>
              </a:rPr>
              <a:t>（</a:t>
            </a:r>
            <a:r>
              <a:rPr lang="en-US" altLang="zh-CN" sz="2400" dirty="0">
                <a:effectLst/>
                <a:latin typeface="+mj-ea"/>
                <a:ea typeface="+mj-ea"/>
              </a:rPr>
              <a:t>3</a:t>
            </a:r>
            <a:r>
              <a:rPr lang="zh-CN" altLang="zh-CN" sz="2400" dirty="0">
                <a:effectLst/>
                <a:latin typeface="+mj-ea"/>
                <a:ea typeface="+mj-ea"/>
              </a:rPr>
              <a:t>）计算系统找到</a:t>
            </a:r>
            <a:r>
              <a:rPr lang="en-US" altLang="zh-CN" sz="2400" dirty="0">
                <a:effectLst/>
                <a:latin typeface="+mj-ea"/>
                <a:ea typeface="+mj-ea"/>
              </a:rPr>
              <a:t>Wang</a:t>
            </a:r>
            <a:r>
              <a:rPr lang="zh-CN" altLang="zh-CN" sz="2400" dirty="0">
                <a:effectLst/>
                <a:latin typeface="+mj-ea"/>
                <a:ea typeface="+mj-ea"/>
              </a:rPr>
              <a:t>，至少读了几个盘块。</a:t>
            </a:r>
          </a:p>
          <a:p>
            <a:pPr marL="266700" indent="0">
              <a:buNone/>
            </a:pPr>
            <a:r>
              <a:rPr lang="zh-CN" altLang="zh-CN" sz="2400" dirty="0">
                <a:effectLst/>
                <a:latin typeface="+mj-ea"/>
                <a:ea typeface="+mj-ea"/>
              </a:rPr>
              <a:t>（</a:t>
            </a:r>
            <a:r>
              <a:rPr lang="en-US" altLang="zh-CN" sz="2400" dirty="0">
                <a:effectLst/>
                <a:latin typeface="+mj-ea"/>
                <a:ea typeface="+mj-ea"/>
              </a:rPr>
              <a:t>4</a:t>
            </a:r>
            <a:r>
              <a:rPr lang="zh-CN" altLang="zh-CN" sz="2400" dirty="0">
                <a:effectLst/>
                <a:latin typeface="+mj-ea"/>
                <a:ea typeface="+mj-ea"/>
              </a:rPr>
              <a:t>）给出一种加速文件查找速度的方案。</a:t>
            </a:r>
          </a:p>
        </p:txBody>
      </p:sp>
      <p:sp>
        <p:nvSpPr>
          <p:cNvPr id="6" name="灯片编号占位符 5"/>
          <p:cNvSpPr>
            <a:spLocks noGrp="1"/>
          </p:cNvSpPr>
          <p:nvPr>
            <p:ph type="sldNum" sz="quarter" idx="12"/>
          </p:nvPr>
        </p:nvSpPr>
        <p:spPr/>
        <p:txBody>
          <a:bodyPr/>
          <a:lstStyle/>
          <a:p>
            <a:pPr>
              <a:defRPr/>
            </a:pPr>
            <a:fld id="{836C64A4-2DA5-4A94-A6B4-4E1D1763E801}" type="slidenum">
              <a:rPr lang="en-US" altLang="zh-CN"/>
              <a:pPr>
                <a:defRPr/>
              </a:pPr>
              <a:t>48</a:t>
            </a:fld>
            <a:endParaRPr lang="en-US" altLang="zh-CN"/>
          </a:p>
        </p:txBody>
      </p:sp>
      <p:pic>
        <p:nvPicPr>
          <p:cNvPr id="7" name="图片 6">
            <a:extLst>
              <a:ext uri="{FF2B5EF4-FFF2-40B4-BE49-F238E27FC236}">
                <a16:creationId xmlns:a16="http://schemas.microsoft.com/office/drawing/2014/main" id="{077E9E39-D7CF-5833-5ABB-7A1336F68704}"/>
              </a:ext>
            </a:extLst>
          </p:cNvPr>
          <p:cNvPicPr>
            <a:picLocks noChangeAspect="1"/>
          </p:cNvPicPr>
          <p:nvPr/>
        </p:nvPicPr>
        <p:blipFill>
          <a:blip r:embed="rId2"/>
          <a:stretch>
            <a:fillRect/>
          </a:stretch>
        </p:blipFill>
        <p:spPr>
          <a:xfrm>
            <a:off x="2339752" y="3171092"/>
            <a:ext cx="4791230" cy="3378889"/>
          </a:xfrm>
          <a:prstGeom prst="rect">
            <a:avLst/>
          </a:prstGeom>
        </p:spPr>
      </p:pic>
    </p:spTree>
    <p:extLst>
      <p:ext uri="{BB962C8B-B14F-4D97-AF65-F5344CB8AC3E}">
        <p14:creationId xmlns:p14="http://schemas.microsoft.com/office/powerpoint/2010/main" val="3335483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Rectangle 3"/>
          <p:cNvSpPr>
            <a:spLocks noGrp="1" noChangeArrowheads="1"/>
          </p:cNvSpPr>
          <p:nvPr>
            <p:ph idx="1"/>
          </p:nvPr>
        </p:nvSpPr>
        <p:spPr>
          <a:xfrm>
            <a:off x="323528" y="548680"/>
            <a:ext cx="8229600" cy="461665"/>
          </a:xfrm>
        </p:spPr>
        <p:txBody>
          <a:bodyPr>
            <a:spAutoFit/>
          </a:bodyPr>
          <a:lstStyle/>
          <a:p>
            <a:pPr marL="266700" indent="-266700">
              <a:buNone/>
            </a:pPr>
            <a:r>
              <a:rPr lang="zh-CN" altLang="zh-CN" sz="2400" dirty="0">
                <a:effectLst/>
                <a:latin typeface="+mj-ea"/>
                <a:ea typeface="+mj-ea"/>
              </a:rPr>
              <a:t>（</a:t>
            </a:r>
            <a:r>
              <a:rPr lang="en-US" altLang="zh-CN" sz="2400" dirty="0">
                <a:effectLst/>
                <a:latin typeface="+mj-ea"/>
                <a:ea typeface="+mj-ea"/>
              </a:rPr>
              <a:t>1</a:t>
            </a:r>
            <a:r>
              <a:rPr lang="zh-CN" altLang="zh-CN" sz="2400" dirty="0">
                <a:effectLst/>
                <a:latin typeface="+mj-ea"/>
                <a:ea typeface="+mj-ea"/>
              </a:rPr>
              <a:t>）查询文件</a:t>
            </a:r>
            <a:r>
              <a:rPr lang="en-US" altLang="zh-CN" sz="2400" dirty="0">
                <a:effectLst/>
                <a:latin typeface="+mj-ea"/>
                <a:ea typeface="+mj-ea"/>
              </a:rPr>
              <a:t>Wang</a:t>
            </a:r>
            <a:r>
              <a:rPr lang="zh-CN" altLang="zh-CN" sz="2400" dirty="0">
                <a:effectLst/>
                <a:latin typeface="+mj-ea"/>
                <a:ea typeface="+mj-ea"/>
              </a:rPr>
              <a:t>的路径是什么？</a:t>
            </a:r>
          </a:p>
        </p:txBody>
      </p:sp>
      <p:sp>
        <p:nvSpPr>
          <p:cNvPr id="6" name="灯片编号占位符 5"/>
          <p:cNvSpPr>
            <a:spLocks noGrp="1"/>
          </p:cNvSpPr>
          <p:nvPr>
            <p:ph type="sldNum" sz="quarter" idx="12"/>
          </p:nvPr>
        </p:nvSpPr>
        <p:spPr/>
        <p:txBody>
          <a:bodyPr/>
          <a:lstStyle/>
          <a:p>
            <a:pPr>
              <a:defRPr/>
            </a:pPr>
            <a:fld id="{836C64A4-2DA5-4A94-A6B4-4E1D1763E801}" type="slidenum">
              <a:rPr lang="en-US" altLang="zh-CN"/>
              <a:pPr>
                <a:defRPr/>
              </a:pPr>
              <a:t>49</a:t>
            </a:fld>
            <a:endParaRPr lang="en-US" altLang="zh-CN"/>
          </a:p>
        </p:txBody>
      </p:sp>
      <p:pic>
        <p:nvPicPr>
          <p:cNvPr id="7" name="图片 6">
            <a:extLst>
              <a:ext uri="{FF2B5EF4-FFF2-40B4-BE49-F238E27FC236}">
                <a16:creationId xmlns:a16="http://schemas.microsoft.com/office/drawing/2014/main" id="{077E9E39-D7CF-5833-5ABB-7A1336F68704}"/>
              </a:ext>
            </a:extLst>
          </p:cNvPr>
          <p:cNvPicPr>
            <a:picLocks noChangeAspect="1"/>
          </p:cNvPicPr>
          <p:nvPr/>
        </p:nvPicPr>
        <p:blipFill>
          <a:blip r:embed="rId2"/>
          <a:stretch>
            <a:fillRect/>
          </a:stretch>
        </p:blipFill>
        <p:spPr>
          <a:xfrm>
            <a:off x="364080" y="1739555"/>
            <a:ext cx="4791230" cy="3378889"/>
          </a:xfrm>
          <a:prstGeom prst="rect">
            <a:avLst/>
          </a:prstGeom>
        </p:spPr>
      </p:pic>
      <p:sp>
        <p:nvSpPr>
          <p:cNvPr id="2" name="Rectangle 3">
            <a:extLst>
              <a:ext uri="{FF2B5EF4-FFF2-40B4-BE49-F238E27FC236}">
                <a16:creationId xmlns:a16="http://schemas.microsoft.com/office/drawing/2014/main" id="{06E715D8-ACE4-3499-389F-C820BA882878}"/>
              </a:ext>
            </a:extLst>
          </p:cNvPr>
          <p:cNvSpPr txBox="1">
            <a:spLocks noChangeArrowheads="1"/>
          </p:cNvSpPr>
          <p:nvPr/>
        </p:nvSpPr>
        <p:spPr>
          <a:xfrm>
            <a:off x="179512" y="5319337"/>
            <a:ext cx="7488832" cy="461665"/>
          </a:xfrm>
          <a:prstGeom prst="rect">
            <a:avLst/>
          </a:prstGeom>
        </p:spPr>
        <p:txBody>
          <a:bodyPr vert="horz" wrap="square" rtlCol="0">
            <a:spAutoFit/>
          </a:bodyPr>
          <a:lstStyle>
            <a:lvl1pPr marL="342900" indent="-342900" algn="l" rtl="0" eaLnBrk="1" latinLnBrk="0" hangingPunct="1">
              <a:spcBef>
                <a:spcPct val="20000"/>
              </a:spcBef>
              <a:buClr>
                <a:srgbClr val="0000FF"/>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00FF"/>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7030A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266700" indent="-266700">
              <a:buFont typeface="Wingdings" panose="05000000000000000000" pitchFamily="2" charset="2"/>
              <a:buNone/>
            </a:pPr>
            <a:r>
              <a:rPr lang="zh-CN" altLang="en-US" sz="2400" dirty="0">
                <a:latin typeface="+mj-ea"/>
                <a:ea typeface="+mj-ea"/>
              </a:rPr>
              <a:t>答：查询文件</a:t>
            </a:r>
            <a:r>
              <a:rPr lang="en-US" altLang="zh-CN" sz="2400" dirty="0">
                <a:latin typeface="+mj-ea"/>
                <a:ea typeface="+mj-ea"/>
              </a:rPr>
              <a:t>Wang</a:t>
            </a:r>
            <a:r>
              <a:rPr lang="zh-CN" altLang="en-US" sz="2400" dirty="0">
                <a:latin typeface="+mj-ea"/>
                <a:ea typeface="+mj-ea"/>
              </a:rPr>
              <a:t>的路径是 </a:t>
            </a:r>
            <a:r>
              <a:rPr lang="en-US" altLang="zh-CN" sz="2400" dirty="0">
                <a:solidFill>
                  <a:srgbClr val="FF0000"/>
                </a:solidFill>
                <a:latin typeface="+mj-ea"/>
                <a:ea typeface="+mj-ea"/>
              </a:rPr>
              <a:t>/D/DC/DDC/Wang</a:t>
            </a:r>
            <a:endParaRPr lang="zh-CN" altLang="zh-CN" sz="2400" dirty="0">
              <a:solidFill>
                <a:srgbClr val="FF0000"/>
              </a:solidFill>
              <a:latin typeface="+mj-ea"/>
              <a:ea typeface="+mj-ea"/>
            </a:endParaRPr>
          </a:p>
        </p:txBody>
      </p:sp>
      <p:sp>
        <p:nvSpPr>
          <p:cNvPr id="3" name="矩形 2">
            <a:extLst>
              <a:ext uri="{FF2B5EF4-FFF2-40B4-BE49-F238E27FC236}">
                <a16:creationId xmlns:a16="http://schemas.microsoft.com/office/drawing/2014/main" id="{5A4667E3-64F9-C0C2-33E0-6BA6ED28B674}"/>
              </a:ext>
            </a:extLst>
          </p:cNvPr>
          <p:cNvSpPr/>
          <p:nvPr/>
        </p:nvSpPr>
        <p:spPr>
          <a:xfrm>
            <a:off x="2987824" y="1988840"/>
            <a:ext cx="504056" cy="3600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F5A5C2C-F57A-A74D-5B28-C278BEFB6149}"/>
              </a:ext>
            </a:extLst>
          </p:cNvPr>
          <p:cNvSpPr/>
          <p:nvPr/>
        </p:nvSpPr>
        <p:spPr>
          <a:xfrm>
            <a:off x="3779912" y="2626052"/>
            <a:ext cx="504056" cy="3600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7468B38-31FC-BA01-D819-E49D75B7C67F}"/>
              </a:ext>
            </a:extLst>
          </p:cNvPr>
          <p:cNvSpPr/>
          <p:nvPr/>
        </p:nvSpPr>
        <p:spPr>
          <a:xfrm>
            <a:off x="4104722" y="3343740"/>
            <a:ext cx="827317" cy="3600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08B80A87-5CCD-5FA4-C50F-6C6951270BE4}"/>
              </a:ext>
            </a:extLst>
          </p:cNvPr>
          <p:cNvSpPr/>
          <p:nvPr/>
        </p:nvSpPr>
        <p:spPr>
          <a:xfrm>
            <a:off x="1259632" y="4149080"/>
            <a:ext cx="792088" cy="3600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21894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7" name="Rectangle 2"/>
          <p:cNvSpPr>
            <a:spLocks noGrp="1" noChangeArrowheads="1"/>
          </p:cNvSpPr>
          <p:nvPr>
            <p:ph type="title"/>
          </p:nvPr>
        </p:nvSpPr>
        <p:spPr/>
        <p:txBody>
          <a:bodyPr>
            <a:normAutofit/>
          </a:bodyPr>
          <a:lstStyle/>
          <a:p>
            <a:r>
              <a:rPr lang="en-US" altLang="zh-CN" sz="3600" dirty="0">
                <a:solidFill>
                  <a:srgbClr val="2F2F2F"/>
                </a:solidFill>
                <a:latin typeface="Franklin Gothic Book"/>
                <a:ea typeface="黑体"/>
              </a:rPr>
              <a:t>8.1.1  </a:t>
            </a:r>
            <a:r>
              <a:rPr lang="zh-CN" altLang="en-US" sz="3600" dirty="0">
                <a:solidFill>
                  <a:srgbClr val="2F2F2F"/>
                </a:solidFill>
                <a:latin typeface="黑体" pitchFamily="2" charset="-122"/>
                <a:ea typeface="黑体" pitchFamily="2" charset="-122"/>
              </a:rPr>
              <a:t>连续分配（顺序文件）</a:t>
            </a:r>
            <a:r>
              <a:rPr lang="zh-CN" altLang="en-US" sz="3600" dirty="0">
                <a:solidFill>
                  <a:prstClr val="black"/>
                </a:solidFill>
                <a:latin typeface="Franklin Gothic Book"/>
                <a:ea typeface="黑体"/>
              </a:rPr>
              <a:t> </a:t>
            </a:r>
            <a:endParaRPr lang="zh-CN" altLang="en-US" sz="3600" dirty="0">
              <a:latin typeface="黑体" pitchFamily="2" charset="-122"/>
            </a:endParaRPr>
          </a:p>
        </p:txBody>
      </p:sp>
      <p:sp>
        <p:nvSpPr>
          <p:cNvPr id="66" name="灯片编号占位符 5"/>
          <p:cNvSpPr>
            <a:spLocks noGrp="1"/>
          </p:cNvSpPr>
          <p:nvPr>
            <p:ph type="sldNum" sz="quarter" idx="12"/>
          </p:nvPr>
        </p:nvSpPr>
        <p:spPr/>
        <p:txBody>
          <a:bodyPr/>
          <a:lstStyle/>
          <a:p>
            <a:pPr>
              <a:defRPr/>
            </a:pPr>
            <a:fld id="{E447CB4F-C2FE-4375-9677-4AD21F90C87E}" type="slidenum">
              <a:rPr lang="en-US" altLang="zh-CN">
                <a:solidFill>
                  <a:srgbClr val="2F2F2F">
                    <a:lumMod val="75000"/>
                    <a:lumOff val="25000"/>
                  </a:srgbClr>
                </a:solidFill>
              </a:rPr>
              <a:pPr>
                <a:defRPr/>
              </a:pPr>
              <a:t>5</a:t>
            </a:fld>
            <a:endParaRPr lang="en-US" altLang="zh-CN">
              <a:solidFill>
                <a:srgbClr val="2F2F2F">
                  <a:lumMod val="75000"/>
                  <a:lumOff val="25000"/>
                </a:srgbClr>
              </a:solidFill>
            </a:endParaRPr>
          </a:p>
        </p:txBody>
      </p:sp>
      <p:sp>
        <p:nvSpPr>
          <p:cNvPr id="359430" name="Text Box 61"/>
          <p:cNvSpPr txBox="1">
            <a:spLocks noChangeArrowheads="1"/>
          </p:cNvSpPr>
          <p:nvPr/>
        </p:nvSpPr>
        <p:spPr bwMode="auto">
          <a:xfrm>
            <a:off x="533400" y="1752152"/>
            <a:ext cx="7543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dirty="0">
                <a:solidFill>
                  <a:srgbClr val="0000FF"/>
                </a:solidFill>
                <a:ea typeface="黑体" pitchFamily="2" charset="-122"/>
              </a:rPr>
              <a:t>2</a:t>
            </a:r>
            <a:r>
              <a:rPr lang="zh-CN" altLang="en-US" sz="3200" dirty="0">
                <a:solidFill>
                  <a:srgbClr val="0000FF"/>
                </a:solidFill>
                <a:ea typeface="黑体" pitchFamily="2" charset="-122"/>
              </a:rPr>
              <a:t>．连续分配的主要优缺点 </a:t>
            </a:r>
          </a:p>
        </p:txBody>
      </p:sp>
      <p:sp>
        <p:nvSpPr>
          <p:cNvPr id="359431" name="Text Box 62"/>
          <p:cNvSpPr txBox="1">
            <a:spLocks noChangeArrowheads="1"/>
          </p:cNvSpPr>
          <p:nvPr/>
        </p:nvSpPr>
        <p:spPr bwMode="auto">
          <a:xfrm>
            <a:off x="533400" y="2564904"/>
            <a:ext cx="121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800000"/>
                </a:solidFill>
                <a:latin typeface="Times New Roman" pitchFamily="18" charset="0"/>
                <a:ea typeface="黑体" pitchFamily="2" charset="-122"/>
              </a:rPr>
              <a:t>优点</a:t>
            </a:r>
            <a:r>
              <a:rPr lang="zh-CN" altLang="en-US" sz="2800" b="1" dirty="0">
                <a:solidFill>
                  <a:srgbClr val="800000"/>
                </a:solidFill>
                <a:latin typeface="宋体" pitchFamily="2" charset="-122"/>
              </a:rPr>
              <a:t>：</a:t>
            </a:r>
            <a:r>
              <a:rPr lang="zh-CN" altLang="en-US" b="1" dirty="0">
                <a:solidFill>
                  <a:srgbClr val="800000"/>
                </a:solidFill>
              </a:rPr>
              <a:t> </a:t>
            </a:r>
          </a:p>
        </p:txBody>
      </p:sp>
      <p:sp>
        <p:nvSpPr>
          <p:cNvPr id="359432" name="Text Box 63"/>
          <p:cNvSpPr txBox="1">
            <a:spLocks noChangeArrowheads="1"/>
          </p:cNvSpPr>
          <p:nvPr/>
        </p:nvSpPr>
        <p:spPr bwMode="auto">
          <a:xfrm>
            <a:off x="1524000" y="2564904"/>
            <a:ext cx="69342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dirty="0">
                <a:solidFill>
                  <a:srgbClr val="000000"/>
                </a:solidFill>
                <a:latin typeface="黑体" pitchFamily="2" charset="-122"/>
                <a:ea typeface="黑体" pitchFamily="2" charset="-122"/>
              </a:rPr>
              <a:t>顺序访问容易</a:t>
            </a:r>
            <a:r>
              <a:rPr lang="en-US" altLang="zh-CN" sz="2800" dirty="0">
                <a:solidFill>
                  <a:srgbClr val="000000"/>
                </a:solidFill>
                <a:latin typeface="Times New Roman" pitchFamily="18" charset="0"/>
                <a:ea typeface="黑体" pitchFamily="2" charset="-122"/>
              </a:rPr>
              <a:t>——</a:t>
            </a:r>
            <a:r>
              <a:rPr lang="zh-CN" altLang="en-US" sz="2800" dirty="0">
                <a:solidFill>
                  <a:srgbClr val="000000"/>
                </a:solidFill>
                <a:latin typeface="黑体" pitchFamily="2" charset="-122"/>
                <a:ea typeface="黑体" pitchFamily="2" charset="-122"/>
              </a:rPr>
              <a:t>从第一个盘块开始，顺序地、逐个地往下读</a:t>
            </a:r>
            <a:r>
              <a:rPr lang="en-US" altLang="zh-CN" sz="2800" dirty="0">
                <a:solidFill>
                  <a:srgbClr val="000000"/>
                </a:solidFill>
                <a:latin typeface="黑体" pitchFamily="2" charset="-122"/>
                <a:ea typeface="黑体" pitchFamily="2" charset="-122"/>
              </a:rPr>
              <a:t>/</a:t>
            </a:r>
            <a:r>
              <a:rPr lang="zh-CN" altLang="en-US" sz="2800" dirty="0">
                <a:solidFill>
                  <a:srgbClr val="000000"/>
                </a:solidFill>
                <a:latin typeface="黑体" pitchFamily="2" charset="-122"/>
                <a:ea typeface="黑体" pitchFamily="2" charset="-122"/>
              </a:rPr>
              <a:t>写。</a:t>
            </a:r>
            <a:r>
              <a:rPr lang="zh-CN" altLang="en-US" sz="2800">
                <a:solidFill>
                  <a:srgbClr val="000000"/>
                </a:solidFill>
                <a:latin typeface="黑体" pitchFamily="2" charset="-122"/>
                <a:ea typeface="黑体" pitchFamily="2" charset="-122"/>
              </a:rPr>
              <a:t>也支持对定长记录的直接存取</a:t>
            </a:r>
            <a:r>
              <a:rPr lang="zh-CN" altLang="en-US" sz="2800" dirty="0">
                <a:solidFill>
                  <a:srgbClr val="000000"/>
                </a:solidFill>
                <a:latin typeface="黑体" pitchFamily="2" charset="-122"/>
                <a:ea typeface="黑体" pitchFamily="2" charset="-122"/>
              </a:rPr>
              <a:t>。</a:t>
            </a:r>
            <a:endParaRPr lang="en-US" altLang="zh-CN" sz="2800" dirty="0">
              <a:solidFill>
                <a:srgbClr val="000000"/>
              </a:solidFill>
              <a:latin typeface="黑体" pitchFamily="2" charset="-122"/>
              <a:ea typeface="黑体" pitchFamily="2" charset="-122"/>
            </a:endParaRPr>
          </a:p>
          <a:p>
            <a:pPr eaLnBrk="1" fontAlgn="base" hangingPunct="1">
              <a:spcBef>
                <a:spcPct val="0"/>
              </a:spcBef>
              <a:spcAft>
                <a:spcPct val="0"/>
              </a:spcAft>
            </a:pPr>
            <a:r>
              <a:rPr lang="zh-CN" altLang="en-US" sz="2800" dirty="0">
                <a:solidFill>
                  <a:srgbClr val="000000"/>
                </a:solidFill>
                <a:latin typeface="黑体" pitchFamily="2" charset="-122"/>
                <a:ea typeface="黑体" pitchFamily="2" charset="-122"/>
              </a:rPr>
              <a:t>顺序访问速度快</a:t>
            </a:r>
            <a:r>
              <a:rPr lang="en-US" altLang="zh-CN" sz="2800" dirty="0">
                <a:solidFill>
                  <a:srgbClr val="000000"/>
                </a:solidFill>
                <a:latin typeface="Times New Roman" pitchFamily="18" charset="0"/>
                <a:ea typeface="黑体" pitchFamily="2" charset="-122"/>
              </a:rPr>
              <a:t>——</a:t>
            </a:r>
            <a:r>
              <a:rPr lang="zh-CN" altLang="en-US" sz="2800" dirty="0">
                <a:solidFill>
                  <a:srgbClr val="000000"/>
                </a:solidFill>
                <a:latin typeface="黑体" pitchFamily="2" charset="-122"/>
                <a:ea typeface="黑体" pitchFamily="2" charset="-122"/>
              </a:rPr>
              <a:t>磁头移动得距离最少。  </a:t>
            </a:r>
          </a:p>
        </p:txBody>
      </p:sp>
      <p:sp>
        <p:nvSpPr>
          <p:cNvPr id="359433" name="Text Box 64"/>
          <p:cNvSpPr txBox="1">
            <a:spLocks noChangeArrowheads="1"/>
          </p:cNvSpPr>
          <p:nvPr/>
        </p:nvSpPr>
        <p:spPr bwMode="auto">
          <a:xfrm>
            <a:off x="533400" y="4536722"/>
            <a:ext cx="121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800000"/>
                </a:solidFill>
                <a:latin typeface="Times New Roman" pitchFamily="18" charset="0"/>
                <a:ea typeface="黑体" pitchFamily="2" charset="-122"/>
              </a:rPr>
              <a:t>缺点</a:t>
            </a:r>
            <a:r>
              <a:rPr lang="zh-CN" altLang="en-US" sz="2800" b="1" dirty="0">
                <a:solidFill>
                  <a:srgbClr val="800000"/>
                </a:solidFill>
                <a:latin typeface="宋体" pitchFamily="2" charset="-122"/>
              </a:rPr>
              <a:t>：</a:t>
            </a:r>
            <a:r>
              <a:rPr lang="zh-CN" altLang="en-US" b="1" dirty="0">
                <a:solidFill>
                  <a:srgbClr val="800000"/>
                </a:solidFill>
              </a:rPr>
              <a:t> </a:t>
            </a:r>
          </a:p>
        </p:txBody>
      </p:sp>
      <p:sp>
        <p:nvSpPr>
          <p:cNvPr id="359434" name="Text Box 65"/>
          <p:cNvSpPr txBox="1">
            <a:spLocks noChangeArrowheads="1"/>
          </p:cNvSpPr>
          <p:nvPr/>
        </p:nvSpPr>
        <p:spPr bwMode="auto">
          <a:xfrm>
            <a:off x="1602444" y="4540250"/>
            <a:ext cx="69342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dirty="0">
                <a:solidFill>
                  <a:srgbClr val="000000"/>
                </a:solidFill>
                <a:latin typeface="黑体" pitchFamily="2" charset="-122"/>
                <a:ea typeface="黑体" pitchFamily="2" charset="-122"/>
              </a:rPr>
              <a:t>要求有连续的存储空间 。</a:t>
            </a:r>
          </a:p>
          <a:p>
            <a:pPr eaLnBrk="1" fontAlgn="base" hangingPunct="1">
              <a:spcBef>
                <a:spcPct val="0"/>
              </a:spcBef>
              <a:spcAft>
                <a:spcPct val="0"/>
              </a:spcAft>
            </a:pPr>
            <a:r>
              <a:rPr lang="zh-CN" altLang="en-US" sz="2800" dirty="0">
                <a:solidFill>
                  <a:srgbClr val="000000"/>
                </a:solidFill>
                <a:latin typeface="黑体" pitchFamily="2" charset="-122"/>
                <a:ea typeface="黑体" pitchFamily="2" charset="-122"/>
              </a:rPr>
              <a:t>必须事先知道文件的大小。</a:t>
            </a:r>
            <a:endParaRPr lang="en-US" altLang="zh-CN" sz="2800" dirty="0">
              <a:solidFill>
                <a:srgbClr val="000000"/>
              </a:solidFill>
              <a:latin typeface="黑体" pitchFamily="2" charset="-122"/>
              <a:ea typeface="黑体" pitchFamily="2" charset="-122"/>
            </a:endParaRPr>
          </a:p>
          <a:p>
            <a:pPr eaLnBrk="1" fontAlgn="base" hangingPunct="1">
              <a:spcBef>
                <a:spcPct val="0"/>
              </a:spcBef>
              <a:spcAft>
                <a:spcPct val="0"/>
              </a:spcAft>
            </a:pPr>
            <a:r>
              <a:rPr lang="zh-CN" altLang="en-US" sz="2800" dirty="0">
                <a:solidFill>
                  <a:srgbClr val="000000"/>
                </a:solidFill>
                <a:latin typeface="黑体" pitchFamily="2" charset="-122"/>
                <a:ea typeface="黑体" pitchFamily="2" charset="-122"/>
              </a:rPr>
              <a:t>文件大小不宜动态变化。</a:t>
            </a:r>
            <a:endParaRPr lang="en-US" altLang="zh-CN" sz="2800" dirty="0">
              <a:solidFill>
                <a:srgbClr val="000000"/>
              </a:solidFill>
              <a:latin typeface="黑体" pitchFamily="2" charset="-122"/>
              <a:ea typeface="黑体" pitchFamily="2" charset="-122"/>
            </a:endParaRPr>
          </a:p>
          <a:p>
            <a:pPr eaLnBrk="1" fontAlgn="base" hangingPunct="1">
              <a:spcBef>
                <a:spcPct val="0"/>
              </a:spcBef>
              <a:spcAft>
                <a:spcPct val="0"/>
              </a:spcAft>
            </a:pPr>
            <a:r>
              <a:rPr lang="zh-CN" altLang="en-US" sz="2800" dirty="0">
                <a:solidFill>
                  <a:srgbClr val="000000"/>
                </a:solidFill>
                <a:latin typeface="黑体" pitchFamily="2" charset="-122"/>
                <a:ea typeface="黑体" pitchFamily="2" charset="-122"/>
              </a:rPr>
              <a:t>插入、删除不灵活。 </a:t>
            </a:r>
          </a:p>
        </p:txBody>
      </p:sp>
    </p:spTree>
    <p:extLst>
      <p:ext uri="{BB962C8B-B14F-4D97-AF65-F5344CB8AC3E}">
        <p14:creationId xmlns:p14="http://schemas.microsoft.com/office/powerpoint/2010/main" val="134803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Rectangle 3"/>
          <p:cNvSpPr>
            <a:spLocks noGrp="1" noChangeArrowheads="1"/>
          </p:cNvSpPr>
          <p:nvPr>
            <p:ph idx="1"/>
          </p:nvPr>
        </p:nvSpPr>
        <p:spPr>
          <a:xfrm>
            <a:off x="323528" y="548680"/>
            <a:ext cx="8229600" cy="461665"/>
          </a:xfrm>
        </p:spPr>
        <p:txBody>
          <a:bodyPr>
            <a:spAutoFit/>
          </a:bodyPr>
          <a:lstStyle/>
          <a:p>
            <a:pPr marL="266700" indent="-266700">
              <a:buNone/>
            </a:pPr>
            <a:r>
              <a:rPr lang="zh-CN" altLang="en-US" sz="2400" dirty="0">
                <a:effectLst/>
                <a:latin typeface="+mj-ea"/>
                <a:ea typeface="+mj-ea"/>
              </a:rPr>
              <a:t>（</a:t>
            </a:r>
            <a:r>
              <a:rPr lang="en-US" altLang="zh-CN" sz="2400" dirty="0">
                <a:effectLst/>
                <a:latin typeface="+mj-ea"/>
                <a:ea typeface="+mj-ea"/>
              </a:rPr>
              <a:t>2</a:t>
            </a:r>
            <a:r>
              <a:rPr lang="zh-CN" altLang="en-US" sz="2400" dirty="0">
                <a:effectLst/>
                <a:latin typeface="+mj-ea"/>
                <a:ea typeface="+mj-ea"/>
              </a:rPr>
              <a:t>）系统需要读取几个文件后才能查到</a:t>
            </a:r>
            <a:r>
              <a:rPr lang="en-US" altLang="zh-CN" sz="2400" dirty="0">
                <a:effectLst/>
                <a:latin typeface="+mj-ea"/>
                <a:ea typeface="+mj-ea"/>
              </a:rPr>
              <a:t>Wang</a:t>
            </a:r>
            <a:r>
              <a:rPr lang="zh-CN" altLang="en-US" sz="2400" dirty="0">
                <a:effectLst/>
                <a:latin typeface="+mj-ea"/>
                <a:ea typeface="+mj-ea"/>
              </a:rPr>
              <a:t>？</a:t>
            </a:r>
          </a:p>
        </p:txBody>
      </p:sp>
      <p:sp>
        <p:nvSpPr>
          <p:cNvPr id="6" name="灯片编号占位符 5"/>
          <p:cNvSpPr>
            <a:spLocks noGrp="1"/>
          </p:cNvSpPr>
          <p:nvPr>
            <p:ph type="sldNum" sz="quarter" idx="12"/>
          </p:nvPr>
        </p:nvSpPr>
        <p:spPr/>
        <p:txBody>
          <a:bodyPr/>
          <a:lstStyle/>
          <a:p>
            <a:pPr>
              <a:defRPr/>
            </a:pPr>
            <a:fld id="{836C64A4-2DA5-4A94-A6B4-4E1D1763E801}" type="slidenum">
              <a:rPr lang="en-US" altLang="zh-CN"/>
              <a:pPr>
                <a:defRPr/>
              </a:pPr>
              <a:t>50</a:t>
            </a:fld>
            <a:endParaRPr lang="en-US" altLang="zh-CN"/>
          </a:p>
        </p:txBody>
      </p:sp>
      <p:pic>
        <p:nvPicPr>
          <p:cNvPr id="7" name="图片 6">
            <a:extLst>
              <a:ext uri="{FF2B5EF4-FFF2-40B4-BE49-F238E27FC236}">
                <a16:creationId xmlns:a16="http://schemas.microsoft.com/office/drawing/2014/main" id="{077E9E39-D7CF-5833-5ABB-7A1336F68704}"/>
              </a:ext>
            </a:extLst>
          </p:cNvPr>
          <p:cNvPicPr>
            <a:picLocks noChangeAspect="1"/>
          </p:cNvPicPr>
          <p:nvPr/>
        </p:nvPicPr>
        <p:blipFill>
          <a:blip r:embed="rId2"/>
          <a:stretch>
            <a:fillRect/>
          </a:stretch>
        </p:blipFill>
        <p:spPr>
          <a:xfrm>
            <a:off x="364080" y="1739555"/>
            <a:ext cx="4791230" cy="3378889"/>
          </a:xfrm>
          <a:prstGeom prst="rect">
            <a:avLst/>
          </a:prstGeom>
        </p:spPr>
      </p:pic>
      <p:sp>
        <p:nvSpPr>
          <p:cNvPr id="2" name="Rectangle 3">
            <a:extLst>
              <a:ext uri="{FF2B5EF4-FFF2-40B4-BE49-F238E27FC236}">
                <a16:creationId xmlns:a16="http://schemas.microsoft.com/office/drawing/2014/main" id="{06E715D8-ACE4-3499-389F-C820BA882878}"/>
              </a:ext>
            </a:extLst>
          </p:cNvPr>
          <p:cNvSpPr txBox="1">
            <a:spLocks noChangeArrowheads="1"/>
          </p:cNvSpPr>
          <p:nvPr/>
        </p:nvSpPr>
        <p:spPr>
          <a:xfrm>
            <a:off x="179512" y="5319337"/>
            <a:ext cx="8373616" cy="830997"/>
          </a:xfrm>
          <a:prstGeom prst="rect">
            <a:avLst/>
          </a:prstGeom>
        </p:spPr>
        <p:txBody>
          <a:bodyPr vert="horz" wrap="square" rtlCol="0">
            <a:spAutoFit/>
          </a:bodyPr>
          <a:lstStyle>
            <a:lvl1pPr marL="342900" indent="-342900" algn="l" rtl="0" eaLnBrk="1" latinLnBrk="0" hangingPunct="1">
              <a:spcBef>
                <a:spcPct val="20000"/>
              </a:spcBef>
              <a:buClr>
                <a:srgbClr val="0000FF"/>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00FF"/>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7030A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266700" indent="-266700">
              <a:buNone/>
            </a:pPr>
            <a:r>
              <a:rPr lang="zh-CN" altLang="en-US" sz="2400" dirty="0">
                <a:latin typeface="+mj-ea"/>
                <a:ea typeface="+mj-ea"/>
              </a:rPr>
              <a:t>答：系统需要读取</a:t>
            </a:r>
            <a:r>
              <a:rPr lang="en-US" altLang="zh-CN" sz="2400" dirty="0">
                <a:latin typeface="+mj-ea"/>
                <a:ea typeface="+mj-ea"/>
              </a:rPr>
              <a:t>D</a:t>
            </a:r>
            <a:r>
              <a:rPr lang="zh-CN" altLang="en-US" sz="2400" dirty="0">
                <a:latin typeface="+mj-ea"/>
                <a:ea typeface="+mj-ea"/>
              </a:rPr>
              <a:t>、</a:t>
            </a:r>
            <a:r>
              <a:rPr lang="en-US" altLang="zh-CN" sz="2400" dirty="0">
                <a:latin typeface="+mj-ea"/>
                <a:ea typeface="+mj-ea"/>
              </a:rPr>
              <a:t>DC</a:t>
            </a:r>
            <a:r>
              <a:rPr lang="zh-CN" altLang="en-US" sz="2400" dirty="0">
                <a:latin typeface="+mj-ea"/>
                <a:ea typeface="+mj-ea"/>
              </a:rPr>
              <a:t>、</a:t>
            </a:r>
            <a:r>
              <a:rPr lang="en-US" altLang="zh-CN" sz="2400" dirty="0">
                <a:latin typeface="+mj-ea"/>
                <a:ea typeface="+mj-ea"/>
              </a:rPr>
              <a:t>DDC</a:t>
            </a:r>
            <a:r>
              <a:rPr lang="zh-CN" altLang="en-US" sz="2400" dirty="0">
                <a:latin typeface="+mj-ea"/>
                <a:ea typeface="+mj-ea"/>
              </a:rPr>
              <a:t>等</a:t>
            </a:r>
            <a:r>
              <a:rPr lang="en-US" altLang="zh-CN" sz="2400" dirty="0">
                <a:latin typeface="+mj-ea"/>
                <a:ea typeface="+mj-ea"/>
              </a:rPr>
              <a:t>3</a:t>
            </a:r>
            <a:r>
              <a:rPr lang="zh-CN" altLang="en-US" sz="2400" dirty="0">
                <a:latin typeface="+mj-ea"/>
                <a:ea typeface="+mj-ea"/>
              </a:rPr>
              <a:t>个目录文件才能查到</a:t>
            </a:r>
            <a:r>
              <a:rPr lang="en-US" altLang="zh-CN" sz="2400" dirty="0">
                <a:latin typeface="+mj-ea"/>
                <a:ea typeface="+mj-ea"/>
              </a:rPr>
              <a:t>Wang</a:t>
            </a:r>
            <a:endParaRPr lang="zh-CN" altLang="zh-CN" sz="2400" dirty="0">
              <a:solidFill>
                <a:srgbClr val="FF0000"/>
              </a:solidFill>
              <a:latin typeface="+mj-ea"/>
              <a:ea typeface="+mj-ea"/>
            </a:endParaRPr>
          </a:p>
        </p:txBody>
      </p:sp>
      <p:sp>
        <p:nvSpPr>
          <p:cNvPr id="3" name="矩形 2">
            <a:extLst>
              <a:ext uri="{FF2B5EF4-FFF2-40B4-BE49-F238E27FC236}">
                <a16:creationId xmlns:a16="http://schemas.microsoft.com/office/drawing/2014/main" id="{5A4667E3-64F9-C0C2-33E0-6BA6ED28B674}"/>
              </a:ext>
            </a:extLst>
          </p:cNvPr>
          <p:cNvSpPr/>
          <p:nvPr/>
        </p:nvSpPr>
        <p:spPr>
          <a:xfrm>
            <a:off x="2987824" y="1988840"/>
            <a:ext cx="504056" cy="3600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F5A5C2C-F57A-A74D-5B28-C278BEFB6149}"/>
              </a:ext>
            </a:extLst>
          </p:cNvPr>
          <p:cNvSpPr/>
          <p:nvPr/>
        </p:nvSpPr>
        <p:spPr>
          <a:xfrm>
            <a:off x="3779912" y="2626052"/>
            <a:ext cx="504056" cy="3600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7468B38-31FC-BA01-D819-E49D75B7C67F}"/>
              </a:ext>
            </a:extLst>
          </p:cNvPr>
          <p:cNvSpPr/>
          <p:nvPr/>
        </p:nvSpPr>
        <p:spPr>
          <a:xfrm>
            <a:off x="4104722" y="3343740"/>
            <a:ext cx="827317" cy="3600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8239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Rectangle 3"/>
          <p:cNvSpPr>
            <a:spLocks noGrp="1" noChangeArrowheads="1"/>
          </p:cNvSpPr>
          <p:nvPr>
            <p:ph idx="1"/>
          </p:nvPr>
        </p:nvSpPr>
        <p:spPr>
          <a:xfrm>
            <a:off x="323528" y="548680"/>
            <a:ext cx="8229600" cy="461665"/>
          </a:xfrm>
        </p:spPr>
        <p:txBody>
          <a:bodyPr>
            <a:spAutoFit/>
          </a:bodyPr>
          <a:lstStyle/>
          <a:p>
            <a:pPr marL="266700" indent="-266700">
              <a:buNone/>
            </a:pPr>
            <a:r>
              <a:rPr lang="zh-CN" altLang="en-US" sz="2400" dirty="0">
                <a:effectLst/>
                <a:latin typeface="+mj-ea"/>
                <a:ea typeface="+mj-ea"/>
              </a:rPr>
              <a:t>（</a:t>
            </a:r>
            <a:r>
              <a:rPr lang="en-US" altLang="zh-CN" sz="2400" dirty="0">
                <a:effectLst/>
                <a:latin typeface="+mj-ea"/>
                <a:ea typeface="+mj-ea"/>
              </a:rPr>
              <a:t>3</a:t>
            </a:r>
            <a:r>
              <a:rPr lang="zh-CN" altLang="en-US" sz="2400" dirty="0">
                <a:effectLst/>
                <a:latin typeface="+mj-ea"/>
                <a:ea typeface="+mj-ea"/>
              </a:rPr>
              <a:t>）计算系统找到</a:t>
            </a:r>
            <a:r>
              <a:rPr lang="en-US" altLang="zh-CN" sz="2400" dirty="0">
                <a:effectLst/>
                <a:latin typeface="+mj-ea"/>
                <a:ea typeface="+mj-ea"/>
              </a:rPr>
              <a:t>Wang</a:t>
            </a:r>
            <a:r>
              <a:rPr lang="zh-CN" altLang="en-US" sz="2400" dirty="0">
                <a:effectLst/>
                <a:latin typeface="+mj-ea"/>
                <a:ea typeface="+mj-ea"/>
              </a:rPr>
              <a:t>，至少读了几个盘块。</a:t>
            </a:r>
          </a:p>
        </p:txBody>
      </p:sp>
      <p:sp>
        <p:nvSpPr>
          <p:cNvPr id="6" name="灯片编号占位符 5"/>
          <p:cNvSpPr>
            <a:spLocks noGrp="1"/>
          </p:cNvSpPr>
          <p:nvPr>
            <p:ph type="sldNum" sz="quarter" idx="12"/>
          </p:nvPr>
        </p:nvSpPr>
        <p:spPr/>
        <p:txBody>
          <a:bodyPr/>
          <a:lstStyle/>
          <a:p>
            <a:pPr>
              <a:defRPr/>
            </a:pPr>
            <a:fld id="{836C64A4-2DA5-4A94-A6B4-4E1D1763E801}" type="slidenum">
              <a:rPr lang="en-US" altLang="zh-CN"/>
              <a:pPr>
                <a:defRPr/>
              </a:pPr>
              <a:t>51</a:t>
            </a:fld>
            <a:endParaRPr lang="en-US" altLang="zh-CN"/>
          </a:p>
        </p:txBody>
      </p:sp>
      <p:pic>
        <p:nvPicPr>
          <p:cNvPr id="7" name="图片 6">
            <a:extLst>
              <a:ext uri="{FF2B5EF4-FFF2-40B4-BE49-F238E27FC236}">
                <a16:creationId xmlns:a16="http://schemas.microsoft.com/office/drawing/2014/main" id="{077E9E39-D7CF-5833-5ABB-7A1336F68704}"/>
              </a:ext>
            </a:extLst>
          </p:cNvPr>
          <p:cNvPicPr>
            <a:picLocks noChangeAspect="1"/>
          </p:cNvPicPr>
          <p:nvPr/>
        </p:nvPicPr>
        <p:blipFill>
          <a:blip r:embed="rId3"/>
          <a:stretch>
            <a:fillRect/>
          </a:stretch>
        </p:blipFill>
        <p:spPr>
          <a:xfrm>
            <a:off x="364080" y="1412776"/>
            <a:ext cx="4791230" cy="3378889"/>
          </a:xfrm>
          <a:prstGeom prst="rect">
            <a:avLst/>
          </a:prstGeom>
        </p:spPr>
      </p:pic>
      <p:sp>
        <p:nvSpPr>
          <p:cNvPr id="2" name="Rectangle 3">
            <a:extLst>
              <a:ext uri="{FF2B5EF4-FFF2-40B4-BE49-F238E27FC236}">
                <a16:creationId xmlns:a16="http://schemas.microsoft.com/office/drawing/2014/main" id="{06E715D8-ACE4-3499-389F-C820BA882878}"/>
              </a:ext>
            </a:extLst>
          </p:cNvPr>
          <p:cNvSpPr txBox="1">
            <a:spLocks noChangeArrowheads="1"/>
          </p:cNvSpPr>
          <p:nvPr/>
        </p:nvSpPr>
        <p:spPr>
          <a:xfrm>
            <a:off x="179512" y="4791665"/>
            <a:ext cx="8373616" cy="1938992"/>
          </a:xfrm>
          <a:prstGeom prst="rect">
            <a:avLst/>
          </a:prstGeom>
        </p:spPr>
        <p:txBody>
          <a:bodyPr vert="horz" wrap="square" rtlCol="0">
            <a:spAutoFit/>
          </a:bodyPr>
          <a:lstStyle>
            <a:lvl1pPr marL="342900" indent="-342900" algn="l" rtl="0" eaLnBrk="1" latinLnBrk="0" hangingPunct="1">
              <a:spcBef>
                <a:spcPct val="20000"/>
              </a:spcBef>
              <a:buClr>
                <a:srgbClr val="0000FF"/>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00FF"/>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7030A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266700" indent="-266700">
              <a:buNone/>
            </a:pPr>
            <a:r>
              <a:rPr lang="zh-CN" altLang="en-US" sz="2400" dirty="0">
                <a:latin typeface="+mj-ea"/>
                <a:ea typeface="+mj-ea"/>
              </a:rPr>
              <a:t>答：因</a:t>
            </a:r>
            <a:r>
              <a:rPr lang="en-US" altLang="zh-CN" sz="2400" dirty="0">
                <a:latin typeface="+mj-ea"/>
                <a:ea typeface="+mj-ea"/>
              </a:rPr>
              <a:t>1</a:t>
            </a:r>
            <a:r>
              <a:rPr lang="zh-CN" altLang="en-US" sz="2400" dirty="0">
                <a:latin typeface="+mj-ea"/>
                <a:ea typeface="+mj-ea"/>
              </a:rPr>
              <a:t>个盘块中可存储</a:t>
            </a:r>
            <a:r>
              <a:rPr lang="en-US" altLang="zh-CN" sz="2400" dirty="0">
                <a:latin typeface="+mj-ea"/>
                <a:ea typeface="+mj-ea"/>
              </a:rPr>
              <a:t>2</a:t>
            </a:r>
            <a:r>
              <a:rPr lang="zh-CN" altLang="en-US" sz="2400" dirty="0">
                <a:latin typeface="+mj-ea"/>
                <a:ea typeface="+mj-ea"/>
              </a:rPr>
              <a:t>个目录项，读取根目录的第</a:t>
            </a:r>
            <a:r>
              <a:rPr lang="en-US" altLang="zh-CN" sz="2400" dirty="0">
                <a:latin typeface="+mj-ea"/>
                <a:ea typeface="+mj-ea"/>
              </a:rPr>
              <a:t>2</a:t>
            </a:r>
            <a:r>
              <a:rPr lang="zh-CN" altLang="en-US" sz="2400" dirty="0">
                <a:latin typeface="+mj-ea"/>
                <a:ea typeface="+mj-ea"/>
              </a:rPr>
              <a:t>个盘块时才能找到文件</a:t>
            </a:r>
            <a:r>
              <a:rPr lang="en-US" altLang="zh-CN" sz="2400" dirty="0">
                <a:latin typeface="+mj-ea"/>
                <a:ea typeface="+mj-ea"/>
              </a:rPr>
              <a:t>D</a:t>
            </a:r>
            <a:r>
              <a:rPr lang="zh-CN" altLang="en-US" sz="2400" dirty="0">
                <a:latin typeface="+mj-ea"/>
                <a:ea typeface="+mj-ea"/>
              </a:rPr>
              <a:t>的目录项；读取文件</a:t>
            </a:r>
            <a:r>
              <a:rPr lang="en-US" altLang="zh-CN" sz="2400" dirty="0">
                <a:latin typeface="+mj-ea"/>
                <a:ea typeface="+mj-ea"/>
              </a:rPr>
              <a:t>D</a:t>
            </a:r>
            <a:r>
              <a:rPr lang="zh-CN" altLang="en-US" sz="2400" dirty="0">
                <a:latin typeface="+mj-ea"/>
                <a:ea typeface="+mj-ea"/>
              </a:rPr>
              <a:t>的第</a:t>
            </a:r>
            <a:r>
              <a:rPr lang="en-US" altLang="zh-CN" sz="2400" dirty="0">
                <a:latin typeface="+mj-ea"/>
                <a:ea typeface="+mj-ea"/>
              </a:rPr>
              <a:t>2</a:t>
            </a:r>
            <a:r>
              <a:rPr lang="zh-CN" altLang="en-US" sz="2400" dirty="0">
                <a:latin typeface="+mj-ea"/>
                <a:ea typeface="+mj-ea"/>
              </a:rPr>
              <a:t>个盘块时才能找到</a:t>
            </a:r>
            <a:r>
              <a:rPr lang="en-US" altLang="zh-CN" sz="2400" dirty="0">
                <a:latin typeface="+mj-ea"/>
                <a:ea typeface="+mj-ea"/>
              </a:rPr>
              <a:t>DC</a:t>
            </a:r>
            <a:r>
              <a:rPr lang="zh-CN" altLang="en-US" sz="2400" dirty="0">
                <a:latin typeface="+mj-ea"/>
                <a:ea typeface="+mj-ea"/>
              </a:rPr>
              <a:t>的</a:t>
            </a:r>
            <a:r>
              <a:rPr lang="en-US" altLang="zh-CN" sz="2400" dirty="0">
                <a:latin typeface="+mj-ea"/>
                <a:ea typeface="+mj-ea"/>
              </a:rPr>
              <a:t>FCB</a:t>
            </a:r>
            <a:r>
              <a:rPr lang="zh-CN" altLang="en-US" sz="2400" dirty="0">
                <a:latin typeface="+mj-ea"/>
                <a:ea typeface="+mj-ea"/>
              </a:rPr>
              <a:t>；读取文件</a:t>
            </a:r>
            <a:r>
              <a:rPr lang="en-US" altLang="zh-CN" sz="2400" dirty="0">
                <a:latin typeface="+mj-ea"/>
                <a:ea typeface="+mj-ea"/>
              </a:rPr>
              <a:t>DC</a:t>
            </a:r>
            <a:r>
              <a:rPr lang="zh-CN" altLang="en-US" sz="2400" dirty="0">
                <a:latin typeface="+mj-ea"/>
                <a:ea typeface="+mj-ea"/>
              </a:rPr>
              <a:t>的第</a:t>
            </a:r>
            <a:r>
              <a:rPr lang="en-US" altLang="zh-CN" sz="2400" dirty="0">
                <a:latin typeface="+mj-ea"/>
                <a:ea typeface="+mj-ea"/>
              </a:rPr>
              <a:t>2</a:t>
            </a:r>
            <a:r>
              <a:rPr lang="zh-CN" altLang="en-US" sz="2400" dirty="0">
                <a:latin typeface="+mj-ea"/>
                <a:ea typeface="+mj-ea"/>
              </a:rPr>
              <a:t>个盘块时才找到文件</a:t>
            </a:r>
            <a:r>
              <a:rPr lang="en-US" altLang="zh-CN" sz="2400" dirty="0">
                <a:latin typeface="+mj-ea"/>
                <a:ea typeface="+mj-ea"/>
              </a:rPr>
              <a:t>DDC</a:t>
            </a:r>
            <a:r>
              <a:rPr lang="zh-CN" altLang="en-US" sz="2400" dirty="0">
                <a:latin typeface="+mj-ea"/>
                <a:ea typeface="+mj-ea"/>
              </a:rPr>
              <a:t>的</a:t>
            </a:r>
            <a:r>
              <a:rPr lang="en-US" altLang="zh-CN" sz="2400" dirty="0">
                <a:latin typeface="+mj-ea"/>
                <a:ea typeface="+mj-ea"/>
              </a:rPr>
              <a:t>FCB</a:t>
            </a:r>
            <a:r>
              <a:rPr lang="zh-CN" altLang="en-US" sz="2400" dirty="0">
                <a:latin typeface="+mj-ea"/>
                <a:ea typeface="+mj-ea"/>
              </a:rPr>
              <a:t>；读取</a:t>
            </a:r>
            <a:r>
              <a:rPr lang="en-US" altLang="zh-CN" sz="2400" dirty="0">
                <a:latin typeface="+mj-ea"/>
                <a:ea typeface="+mj-ea"/>
              </a:rPr>
              <a:t>DDC</a:t>
            </a:r>
            <a:r>
              <a:rPr lang="zh-CN" altLang="en-US" sz="2400" dirty="0">
                <a:latin typeface="+mj-ea"/>
                <a:ea typeface="+mj-ea"/>
              </a:rPr>
              <a:t>的第</a:t>
            </a:r>
            <a:r>
              <a:rPr lang="en-US" altLang="zh-CN" sz="2400" dirty="0">
                <a:latin typeface="+mj-ea"/>
                <a:ea typeface="+mj-ea"/>
              </a:rPr>
              <a:t>1</a:t>
            </a:r>
            <a:r>
              <a:rPr lang="zh-CN" altLang="en-US" sz="2400" dirty="0">
                <a:latin typeface="+mj-ea"/>
                <a:ea typeface="+mj-ea"/>
              </a:rPr>
              <a:t>个盘块就能找到</a:t>
            </a:r>
            <a:r>
              <a:rPr lang="en-US" altLang="zh-CN" sz="2400" dirty="0">
                <a:latin typeface="+mj-ea"/>
                <a:ea typeface="+mj-ea"/>
              </a:rPr>
              <a:t>Wang</a:t>
            </a:r>
            <a:r>
              <a:rPr lang="zh-CN" altLang="en-US" sz="2400" dirty="0">
                <a:latin typeface="+mj-ea"/>
                <a:ea typeface="+mj-ea"/>
              </a:rPr>
              <a:t>。因此，系统找到</a:t>
            </a:r>
            <a:r>
              <a:rPr lang="en-US" altLang="zh-CN" sz="2400" dirty="0">
                <a:latin typeface="+mj-ea"/>
                <a:ea typeface="+mj-ea"/>
              </a:rPr>
              <a:t>Wang</a:t>
            </a:r>
            <a:r>
              <a:rPr lang="zh-CN" altLang="en-US" sz="2400" dirty="0">
                <a:latin typeface="+mj-ea"/>
                <a:ea typeface="+mj-ea"/>
              </a:rPr>
              <a:t>，至少读了</a:t>
            </a:r>
            <a:r>
              <a:rPr lang="en-US" altLang="zh-CN" sz="2400" dirty="0">
                <a:latin typeface="+mj-ea"/>
                <a:ea typeface="+mj-ea"/>
              </a:rPr>
              <a:t>7</a:t>
            </a:r>
            <a:r>
              <a:rPr lang="zh-CN" altLang="en-US" sz="2400" dirty="0">
                <a:latin typeface="+mj-ea"/>
                <a:ea typeface="+mj-ea"/>
              </a:rPr>
              <a:t>个盘块。</a:t>
            </a:r>
            <a:endParaRPr lang="zh-CN" altLang="zh-CN" sz="2400" dirty="0">
              <a:solidFill>
                <a:srgbClr val="FF0000"/>
              </a:solidFill>
              <a:latin typeface="+mj-ea"/>
              <a:ea typeface="+mj-ea"/>
            </a:endParaRPr>
          </a:p>
        </p:txBody>
      </p:sp>
      <p:sp>
        <p:nvSpPr>
          <p:cNvPr id="3" name="矩形 2">
            <a:extLst>
              <a:ext uri="{FF2B5EF4-FFF2-40B4-BE49-F238E27FC236}">
                <a16:creationId xmlns:a16="http://schemas.microsoft.com/office/drawing/2014/main" id="{5A4667E3-64F9-C0C2-33E0-6BA6ED28B674}"/>
              </a:ext>
            </a:extLst>
          </p:cNvPr>
          <p:cNvSpPr/>
          <p:nvPr/>
        </p:nvSpPr>
        <p:spPr>
          <a:xfrm>
            <a:off x="2987824" y="1662061"/>
            <a:ext cx="504056" cy="3600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F5A5C2C-F57A-A74D-5B28-C278BEFB6149}"/>
              </a:ext>
            </a:extLst>
          </p:cNvPr>
          <p:cNvSpPr/>
          <p:nvPr/>
        </p:nvSpPr>
        <p:spPr>
          <a:xfrm>
            <a:off x="3779912" y="2299273"/>
            <a:ext cx="504056" cy="3600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7468B38-31FC-BA01-D819-E49D75B7C67F}"/>
              </a:ext>
            </a:extLst>
          </p:cNvPr>
          <p:cNvSpPr/>
          <p:nvPr/>
        </p:nvSpPr>
        <p:spPr>
          <a:xfrm>
            <a:off x="4104722" y="3016961"/>
            <a:ext cx="827317" cy="36004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Rectangle 3">
            <a:extLst>
              <a:ext uri="{FF2B5EF4-FFF2-40B4-BE49-F238E27FC236}">
                <a16:creationId xmlns:a16="http://schemas.microsoft.com/office/drawing/2014/main" id="{E80E3C75-8917-53C1-407D-C64E8BD3DE57}"/>
              </a:ext>
            </a:extLst>
          </p:cNvPr>
          <p:cNvSpPr txBox="1">
            <a:spLocks noChangeArrowheads="1"/>
          </p:cNvSpPr>
          <p:nvPr/>
        </p:nvSpPr>
        <p:spPr>
          <a:xfrm>
            <a:off x="5466478" y="1468276"/>
            <a:ext cx="3498010" cy="830997"/>
          </a:xfrm>
          <a:prstGeom prst="rect">
            <a:avLst/>
          </a:prstGeom>
        </p:spPr>
        <p:txBody>
          <a:bodyPr vert="horz" wrap="square" rtlCol="0">
            <a:spAutoFit/>
          </a:bodyPr>
          <a:lstStyle>
            <a:lvl1pPr marL="342900" indent="-342900" algn="l" rtl="0" eaLnBrk="1" latinLnBrk="0" hangingPunct="1">
              <a:spcBef>
                <a:spcPct val="20000"/>
              </a:spcBef>
              <a:buClr>
                <a:srgbClr val="0000FF"/>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00FF"/>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7030A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buNone/>
            </a:pPr>
            <a:r>
              <a:rPr lang="zh-CN" altLang="zh-CN" sz="2400" kern="100" dirty="0">
                <a:solidFill>
                  <a:srgbClr val="0070C0"/>
                </a:solidFill>
                <a:latin typeface="+mj-ea"/>
              </a:rPr>
              <a:t>已知每个目录项占</a:t>
            </a:r>
            <a:r>
              <a:rPr lang="en-US" altLang="zh-CN" sz="2400" kern="100" dirty="0">
                <a:solidFill>
                  <a:srgbClr val="0070C0"/>
                </a:solidFill>
                <a:latin typeface="+mj-ea"/>
              </a:rPr>
              <a:t>256B</a:t>
            </a:r>
            <a:r>
              <a:rPr lang="zh-CN" altLang="zh-CN" sz="2400" kern="100" dirty="0">
                <a:solidFill>
                  <a:srgbClr val="0070C0"/>
                </a:solidFill>
                <a:latin typeface="+mj-ea"/>
              </a:rPr>
              <a:t>，磁盘的一块为</a:t>
            </a:r>
            <a:r>
              <a:rPr lang="en-US" altLang="zh-CN" sz="2400" kern="100" dirty="0">
                <a:solidFill>
                  <a:srgbClr val="0070C0"/>
                </a:solidFill>
                <a:latin typeface="+mj-ea"/>
              </a:rPr>
              <a:t>512B</a:t>
            </a:r>
            <a:endParaRPr lang="zh-CN" altLang="zh-CN" sz="2400" dirty="0">
              <a:solidFill>
                <a:srgbClr val="0070C0"/>
              </a:solidFill>
              <a:latin typeface="+mj-ea"/>
              <a:ea typeface="+mj-ea"/>
            </a:endParaRPr>
          </a:p>
        </p:txBody>
      </p:sp>
      <p:sp>
        <p:nvSpPr>
          <p:cNvPr id="9" name="Rectangle 3">
            <a:extLst>
              <a:ext uri="{FF2B5EF4-FFF2-40B4-BE49-F238E27FC236}">
                <a16:creationId xmlns:a16="http://schemas.microsoft.com/office/drawing/2014/main" id="{C0639A19-3A40-ABEE-B534-CE77D63C2BE5}"/>
              </a:ext>
            </a:extLst>
          </p:cNvPr>
          <p:cNvSpPr txBox="1">
            <a:spLocks noChangeArrowheads="1"/>
          </p:cNvSpPr>
          <p:nvPr/>
        </p:nvSpPr>
        <p:spPr>
          <a:xfrm>
            <a:off x="5397942" y="3012314"/>
            <a:ext cx="3498010" cy="461665"/>
          </a:xfrm>
          <a:prstGeom prst="rect">
            <a:avLst/>
          </a:prstGeom>
        </p:spPr>
        <p:txBody>
          <a:bodyPr vert="horz" wrap="square" rtlCol="0">
            <a:spAutoFit/>
          </a:bodyPr>
          <a:lstStyle>
            <a:lvl1pPr marL="342900" indent="-342900" algn="l" rtl="0" eaLnBrk="1" latinLnBrk="0" hangingPunct="1">
              <a:spcBef>
                <a:spcPct val="20000"/>
              </a:spcBef>
              <a:buClr>
                <a:srgbClr val="0000FF"/>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00FF"/>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7030A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buNone/>
            </a:pPr>
            <a:r>
              <a:rPr lang="zh-CN" altLang="en-US" sz="2400" kern="100" dirty="0">
                <a:solidFill>
                  <a:srgbClr val="FF0000"/>
                </a:solidFill>
                <a:latin typeface="+mj-ea"/>
              </a:rPr>
              <a:t>每个盘块存放</a:t>
            </a:r>
            <a:r>
              <a:rPr lang="en-US" altLang="zh-CN" sz="2400" kern="100" dirty="0">
                <a:solidFill>
                  <a:srgbClr val="FF0000"/>
                </a:solidFill>
                <a:latin typeface="+mj-ea"/>
              </a:rPr>
              <a:t>2</a:t>
            </a:r>
            <a:r>
              <a:rPr lang="zh-CN" altLang="en-US" sz="2400" kern="100" dirty="0">
                <a:solidFill>
                  <a:srgbClr val="FF0000"/>
                </a:solidFill>
                <a:latin typeface="+mj-ea"/>
              </a:rPr>
              <a:t>个目录项</a:t>
            </a:r>
            <a:endParaRPr lang="zh-CN" altLang="zh-CN" sz="2400" dirty="0">
              <a:solidFill>
                <a:srgbClr val="FF0000"/>
              </a:solidFill>
              <a:latin typeface="+mj-ea"/>
              <a:ea typeface="+mj-ea"/>
            </a:endParaRPr>
          </a:p>
        </p:txBody>
      </p:sp>
      <p:sp>
        <p:nvSpPr>
          <p:cNvPr id="10" name="箭头: 下 9">
            <a:extLst>
              <a:ext uri="{FF2B5EF4-FFF2-40B4-BE49-F238E27FC236}">
                <a16:creationId xmlns:a16="http://schemas.microsoft.com/office/drawing/2014/main" id="{7BD9EDF6-38DB-10A4-5C9F-674EEF2031A6}"/>
              </a:ext>
            </a:extLst>
          </p:cNvPr>
          <p:cNvSpPr/>
          <p:nvPr/>
        </p:nvSpPr>
        <p:spPr>
          <a:xfrm>
            <a:off x="6660232" y="2382141"/>
            <a:ext cx="64807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B6842BE0-7EB0-600D-A2F0-06BFA504024F}"/>
              </a:ext>
            </a:extLst>
          </p:cNvPr>
          <p:cNvGrpSpPr/>
          <p:nvPr/>
        </p:nvGrpSpPr>
        <p:grpSpPr>
          <a:xfrm>
            <a:off x="1452786" y="1412776"/>
            <a:ext cx="1223870" cy="720080"/>
            <a:chOff x="1452786" y="1412776"/>
            <a:chExt cx="1223870" cy="720080"/>
          </a:xfrm>
        </p:grpSpPr>
        <p:sp>
          <p:nvSpPr>
            <p:cNvPr id="11" name="矩形 10">
              <a:extLst>
                <a:ext uri="{FF2B5EF4-FFF2-40B4-BE49-F238E27FC236}">
                  <a16:creationId xmlns:a16="http://schemas.microsoft.com/office/drawing/2014/main" id="{AED643A4-794B-1E18-8813-AB1D334A39CC}"/>
                </a:ext>
              </a:extLst>
            </p:cNvPr>
            <p:cNvSpPr/>
            <p:nvPr/>
          </p:nvSpPr>
          <p:spPr>
            <a:xfrm>
              <a:off x="1691680" y="1597650"/>
              <a:ext cx="984976" cy="53520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B5ACE7BF-92AD-55E0-A3C4-9C116D6F6D8F}"/>
                </a:ext>
              </a:extLst>
            </p:cNvPr>
            <p:cNvSpPr txBox="1"/>
            <p:nvPr/>
          </p:nvSpPr>
          <p:spPr>
            <a:xfrm>
              <a:off x="1452786" y="1412776"/>
              <a:ext cx="319318" cy="369332"/>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grpSp>
      <p:grpSp>
        <p:nvGrpSpPr>
          <p:cNvPr id="14" name="组合 13">
            <a:extLst>
              <a:ext uri="{FF2B5EF4-FFF2-40B4-BE49-F238E27FC236}">
                <a16:creationId xmlns:a16="http://schemas.microsoft.com/office/drawing/2014/main" id="{BEDB2E72-115F-1861-5749-262913E7EFE8}"/>
              </a:ext>
            </a:extLst>
          </p:cNvPr>
          <p:cNvGrpSpPr/>
          <p:nvPr/>
        </p:nvGrpSpPr>
        <p:grpSpPr>
          <a:xfrm>
            <a:off x="2339752" y="1412776"/>
            <a:ext cx="1223870" cy="720080"/>
            <a:chOff x="1452786" y="1412776"/>
            <a:chExt cx="1223870" cy="720080"/>
          </a:xfrm>
        </p:grpSpPr>
        <p:sp>
          <p:nvSpPr>
            <p:cNvPr id="15" name="矩形 14">
              <a:extLst>
                <a:ext uri="{FF2B5EF4-FFF2-40B4-BE49-F238E27FC236}">
                  <a16:creationId xmlns:a16="http://schemas.microsoft.com/office/drawing/2014/main" id="{EB5105A6-51C5-945D-0B36-35D63B70F8A9}"/>
                </a:ext>
              </a:extLst>
            </p:cNvPr>
            <p:cNvSpPr/>
            <p:nvPr/>
          </p:nvSpPr>
          <p:spPr>
            <a:xfrm>
              <a:off x="1691680" y="1597650"/>
              <a:ext cx="984976" cy="53520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62B5A651-7565-9E2F-9CE1-CC729CE6F718}"/>
                </a:ext>
              </a:extLst>
            </p:cNvPr>
            <p:cNvSpPr txBox="1"/>
            <p:nvPr/>
          </p:nvSpPr>
          <p:spPr>
            <a:xfrm>
              <a:off x="1452786" y="1412776"/>
              <a:ext cx="319318" cy="369332"/>
            </a:xfrm>
            <a:prstGeom prst="rect">
              <a:avLst/>
            </a:prstGeom>
            <a:noFill/>
          </p:spPr>
          <p:txBody>
            <a:bodyPr wrap="none" rtlCol="0">
              <a:spAutoFit/>
            </a:bodyPr>
            <a:lstStyle/>
            <a:p>
              <a:r>
                <a:rPr lang="en-US" altLang="zh-CN" dirty="0">
                  <a:solidFill>
                    <a:srgbClr val="FF0000"/>
                  </a:solidFill>
                </a:rPr>
                <a:t>2</a:t>
              </a:r>
              <a:endParaRPr lang="zh-CN" altLang="en-US" dirty="0">
                <a:solidFill>
                  <a:srgbClr val="FF0000"/>
                </a:solidFill>
              </a:endParaRPr>
            </a:p>
          </p:txBody>
        </p:sp>
      </p:grpSp>
      <p:grpSp>
        <p:nvGrpSpPr>
          <p:cNvPr id="17" name="组合 16">
            <a:extLst>
              <a:ext uri="{FF2B5EF4-FFF2-40B4-BE49-F238E27FC236}">
                <a16:creationId xmlns:a16="http://schemas.microsoft.com/office/drawing/2014/main" id="{B05A7439-2306-FD8B-424F-534B1F22415D}"/>
              </a:ext>
            </a:extLst>
          </p:cNvPr>
          <p:cNvGrpSpPr/>
          <p:nvPr/>
        </p:nvGrpSpPr>
        <p:grpSpPr>
          <a:xfrm>
            <a:off x="2556042" y="2060848"/>
            <a:ext cx="1223870" cy="720080"/>
            <a:chOff x="1452786" y="1412776"/>
            <a:chExt cx="1223870" cy="720080"/>
          </a:xfrm>
        </p:grpSpPr>
        <p:sp>
          <p:nvSpPr>
            <p:cNvPr id="18" name="矩形 17">
              <a:extLst>
                <a:ext uri="{FF2B5EF4-FFF2-40B4-BE49-F238E27FC236}">
                  <a16:creationId xmlns:a16="http://schemas.microsoft.com/office/drawing/2014/main" id="{DE40EE0F-FD9D-0336-4905-5DAB8B543C8B}"/>
                </a:ext>
              </a:extLst>
            </p:cNvPr>
            <p:cNvSpPr/>
            <p:nvPr/>
          </p:nvSpPr>
          <p:spPr>
            <a:xfrm>
              <a:off x="1691680" y="1597650"/>
              <a:ext cx="984976" cy="53520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90A8962C-A65A-BDAF-804D-46819AE6514C}"/>
                </a:ext>
              </a:extLst>
            </p:cNvPr>
            <p:cNvSpPr txBox="1"/>
            <p:nvPr/>
          </p:nvSpPr>
          <p:spPr>
            <a:xfrm>
              <a:off x="1452786" y="1412776"/>
              <a:ext cx="319318" cy="369332"/>
            </a:xfrm>
            <a:prstGeom prst="rect">
              <a:avLst/>
            </a:prstGeom>
            <a:noFill/>
          </p:spPr>
          <p:txBody>
            <a:bodyPr wrap="none" rtlCol="0">
              <a:spAutoFit/>
            </a:bodyPr>
            <a:lstStyle/>
            <a:p>
              <a:r>
                <a:rPr lang="en-US" altLang="zh-CN" dirty="0">
                  <a:solidFill>
                    <a:srgbClr val="FF0000"/>
                  </a:solidFill>
                </a:rPr>
                <a:t>3</a:t>
              </a:r>
              <a:endParaRPr lang="zh-CN" altLang="en-US" dirty="0">
                <a:solidFill>
                  <a:srgbClr val="FF0000"/>
                </a:solidFill>
              </a:endParaRPr>
            </a:p>
          </p:txBody>
        </p:sp>
      </p:grpSp>
      <p:grpSp>
        <p:nvGrpSpPr>
          <p:cNvPr id="20" name="组合 19">
            <a:extLst>
              <a:ext uri="{FF2B5EF4-FFF2-40B4-BE49-F238E27FC236}">
                <a16:creationId xmlns:a16="http://schemas.microsoft.com/office/drawing/2014/main" id="{860A47C1-5B44-24E8-59FB-0304685247C5}"/>
              </a:ext>
            </a:extLst>
          </p:cNvPr>
          <p:cNvGrpSpPr/>
          <p:nvPr/>
        </p:nvGrpSpPr>
        <p:grpSpPr>
          <a:xfrm>
            <a:off x="3348130" y="2060848"/>
            <a:ext cx="1223870" cy="720080"/>
            <a:chOff x="1452786" y="1412776"/>
            <a:chExt cx="1223870" cy="720080"/>
          </a:xfrm>
        </p:grpSpPr>
        <p:sp>
          <p:nvSpPr>
            <p:cNvPr id="21" name="矩形 20">
              <a:extLst>
                <a:ext uri="{FF2B5EF4-FFF2-40B4-BE49-F238E27FC236}">
                  <a16:creationId xmlns:a16="http://schemas.microsoft.com/office/drawing/2014/main" id="{99DA8E28-A014-336F-F88E-6D2F520D1ED9}"/>
                </a:ext>
              </a:extLst>
            </p:cNvPr>
            <p:cNvSpPr/>
            <p:nvPr/>
          </p:nvSpPr>
          <p:spPr>
            <a:xfrm>
              <a:off x="1691680" y="1597650"/>
              <a:ext cx="984976" cy="53520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CE0C4186-97AD-7A4F-FE9C-85E82B0EC95B}"/>
                </a:ext>
              </a:extLst>
            </p:cNvPr>
            <p:cNvSpPr txBox="1"/>
            <p:nvPr/>
          </p:nvSpPr>
          <p:spPr>
            <a:xfrm>
              <a:off x="1452786" y="1412776"/>
              <a:ext cx="319318" cy="369332"/>
            </a:xfrm>
            <a:prstGeom prst="rect">
              <a:avLst/>
            </a:prstGeom>
            <a:noFill/>
          </p:spPr>
          <p:txBody>
            <a:bodyPr wrap="none" rtlCol="0">
              <a:spAutoFit/>
            </a:bodyPr>
            <a:lstStyle/>
            <a:p>
              <a:r>
                <a:rPr lang="en-US" altLang="zh-CN" dirty="0">
                  <a:solidFill>
                    <a:srgbClr val="FF0000"/>
                  </a:solidFill>
                </a:rPr>
                <a:t>4</a:t>
              </a:r>
              <a:endParaRPr lang="zh-CN" altLang="en-US" dirty="0">
                <a:solidFill>
                  <a:srgbClr val="FF0000"/>
                </a:solidFill>
              </a:endParaRPr>
            </a:p>
          </p:txBody>
        </p:sp>
      </p:grpSp>
      <p:grpSp>
        <p:nvGrpSpPr>
          <p:cNvPr id="26" name="组合 25">
            <a:extLst>
              <a:ext uri="{FF2B5EF4-FFF2-40B4-BE49-F238E27FC236}">
                <a16:creationId xmlns:a16="http://schemas.microsoft.com/office/drawing/2014/main" id="{07F157E0-3A79-0851-8D72-5FA0A6760C7A}"/>
              </a:ext>
            </a:extLst>
          </p:cNvPr>
          <p:cNvGrpSpPr/>
          <p:nvPr/>
        </p:nvGrpSpPr>
        <p:grpSpPr>
          <a:xfrm>
            <a:off x="2483768" y="2780928"/>
            <a:ext cx="1728192" cy="720080"/>
            <a:chOff x="2483768" y="2780928"/>
            <a:chExt cx="1728192" cy="720080"/>
          </a:xfrm>
        </p:grpSpPr>
        <p:sp>
          <p:nvSpPr>
            <p:cNvPr id="24" name="矩形 23">
              <a:extLst>
                <a:ext uri="{FF2B5EF4-FFF2-40B4-BE49-F238E27FC236}">
                  <a16:creationId xmlns:a16="http://schemas.microsoft.com/office/drawing/2014/main" id="{34D8BE4F-69B9-226A-12A7-8C6A58489AC7}"/>
                </a:ext>
              </a:extLst>
            </p:cNvPr>
            <p:cNvSpPr/>
            <p:nvPr/>
          </p:nvSpPr>
          <p:spPr>
            <a:xfrm>
              <a:off x="2722662" y="2965802"/>
              <a:ext cx="1489298" cy="53520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2741268F-5BBB-B689-D0CF-3BEDD602F17C}"/>
                </a:ext>
              </a:extLst>
            </p:cNvPr>
            <p:cNvSpPr txBox="1"/>
            <p:nvPr/>
          </p:nvSpPr>
          <p:spPr>
            <a:xfrm>
              <a:off x="2483768" y="2780928"/>
              <a:ext cx="319318" cy="369332"/>
            </a:xfrm>
            <a:prstGeom prst="rect">
              <a:avLst/>
            </a:prstGeom>
            <a:noFill/>
          </p:spPr>
          <p:txBody>
            <a:bodyPr wrap="none" rtlCol="0">
              <a:spAutoFit/>
            </a:bodyPr>
            <a:lstStyle/>
            <a:p>
              <a:r>
                <a:rPr lang="en-US" altLang="zh-CN" dirty="0">
                  <a:solidFill>
                    <a:srgbClr val="FF0000"/>
                  </a:solidFill>
                </a:rPr>
                <a:t>5</a:t>
              </a:r>
              <a:endParaRPr lang="zh-CN" altLang="en-US" dirty="0">
                <a:solidFill>
                  <a:srgbClr val="FF0000"/>
                </a:solidFill>
              </a:endParaRPr>
            </a:p>
          </p:txBody>
        </p:sp>
      </p:grpSp>
      <p:grpSp>
        <p:nvGrpSpPr>
          <p:cNvPr id="27" name="组合 26">
            <a:extLst>
              <a:ext uri="{FF2B5EF4-FFF2-40B4-BE49-F238E27FC236}">
                <a16:creationId xmlns:a16="http://schemas.microsoft.com/office/drawing/2014/main" id="{C0EF4C1E-C75B-9904-36C6-0CAC951B8A7B}"/>
              </a:ext>
            </a:extLst>
          </p:cNvPr>
          <p:cNvGrpSpPr/>
          <p:nvPr/>
        </p:nvGrpSpPr>
        <p:grpSpPr>
          <a:xfrm>
            <a:off x="3780178" y="2780928"/>
            <a:ext cx="1223870" cy="720080"/>
            <a:chOff x="1452786" y="1412776"/>
            <a:chExt cx="1223870" cy="720080"/>
          </a:xfrm>
        </p:grpSpPr>
        <p:sp>
          <p:nvSpPr>
            <p:cNvPr id="28" name="矩形 27">
              <a:extLst>
                <a:ext uri="{FF2B5EF4-FFF2-40B4-BE49-F238E27FC236}">
                  <a16:creationId xmlns:a16="http://schemas.microsoft.com/office/drawing/2014/main" id="{AFA93999-3661-1F22-42C5-0D31AEC23025}"/>
                </a:ext>
              </a:extLst>
            </p:cNvPr>
            <p:cNvSpPr/>
            <p:nvPr/>
          </p:nvSpPr>
          <p:spPr>
            <a:xfrm>
              <a:off x="1691680" y="1597650"/>
              <a:ext cx="984976" cy="53520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F719C962-1781-43ED-28AF-2991B0289EF2}"/>
                </a:ext>
              </a:extLst>
            </p:cNvPr>
            <p:cNvSpPr txBox="1"/>
            <p:nvPr/>
          </p:nvSpPr>
          <p:spPr>
            <a:xfrm>
              <a:off x="1452786" y="1412776"/>
              <a:ext cx="319318" cy="369332"/>
            </a:xfrm>
            <a:prstGeom prst="rect">
              <a:avLst/>
            </a:prstGeom>
            <a:noFill/>
          </p:spPr>
          <p:txBody>
            <a:bodyPr wrap="none" rtlCol="0">
              <a:spAutoFit/>
            </a:bodyPr>
            <a:lstStyle/>
            <a:p>
              <a:r>
                <a:rPr lang="en-US" altLang="zh-CN" dirty="0">
                  <a:solidFill>
                    <a:srgbClr val="FF0000"/>
                  </a:solidFill>
                </a:rPr>
                <a:t>6</a:t>
              </a:r>
              <a:endParaRPr lang="zh-CN" altLang="en-US" dirty="0">
                <a:solidFill>
                  <a:srgbClr val="FF0000"/>
                </a:solidFill>
              </a:endParaRPr>
            </a:p>
          </p:txBody>
        </p:sp>
      </p:grpSp>
      <p:grpSp>
        <p:nvGrpSpPr>
          <p:cNvPr id="33" name="组合 32">
            <a:extLst>
              <a:ext uri="{FF2B5EF4-FFF2-40B4-BE49-F238E27FC236}">
                <a16:creationId xmlns:a16="http://schemas.microsoft.com/office/drawing/2014/main" id="{DD718AE5-6384-7F61-EB9D-893BDF1B09C7}"/>
              </a:ext>
            </a:extLst>
          </p:cNvPr>
          <p:cNvGrpSpPr/>
          <p:nvPr/>
        </p:nvGrpSpPr>
        <p:grpSpPr>
          <a:xfrm>
            <a:off x="1043608" y="3573016"/>
            <a:ext cx="1728192" cy="720080"/>
            <a:chOff x="2483768" y="2780928"/>
            <a:chExt cx="1728192" cy="720080"/>
          </a:xfrm>
        </p:grpSpPr>
        <p:sp>
          <p:nvSpPr>
            <p:cNvPr id="34" name="矩形 33">
              <a:extLst>
                <a:ext uri="{FF2B5EF4-FFF2-40B4-BE49-F238E27FC236}">
                  <a16:creationId xmlns:a16="http://schemas.microsoft.com/office/drawing/2014/main" id="{669B0956-0301-176E-EF6A-06EAED24DD27}"/>
                </a:ext>
              </a:extLst>
            </p:cNvPr>
            <p:cNvSpPr/>
            <p:nvPr/>
          </p:nvSpPr>
          <p:spPr>
            <a:xfrm>
              <a:off x="2722662" y="2965802"/>
              <a:ext cx="1489298" cy="53520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B5DF87A9-A520-FF84-62D4-F405BFEB4F90}"/>
                </a:ext>
              </a:extLst>
            </p:cNvPr>
            <p:cNvSpPr txBox="1"/>
            <p:nvPr/>
          </p:nvSpPr>
          <p:spPr>
            <a:xfrm>
              <a:off x="2483768" y="2780928"/>
              <a:ext cx="319318" cy="369332"/>
            </a:xfrm>
            <a:prstGeom prst="rect">
              <a:avLst/>
            </a:prstGeom>
            <a:noFill/>
          </p:spPr>
          <p:txBody>
            <a:bodyPr wrap="none" rtlCol="0">
              <a:spAutoFit/>
            </a:bodyPr>
            <a:lstStyle/>
            <a:p>
              <a:r>
                <a:rPr lang="en-US" altLang="zh-CN" dirty="0">
                  <a:solidFill>
                    <a:srgbClr val="FF0000"/>
                  </a:solidFill>
                </a:rPr>
                <a:t>7</a:t>
              </a:r>
              <a:endParaRPr lang="zh-CN" altLang="en-US" dirty="0">
                <a:solidFill>
                  <a:srgbClr val="FF0000"/>
                </a:solidFill>
              </a:endParaRPr>
            </a:p>
          </p:txBody>
        </p:sp>
      </p:grpSp>
    </p:spTree>
    <p:extLst>
      <p:ext uri="{BB962C8B-B14F-4D97-AF65-F5344CB8AC3E}">
        <p14:creationId xmlns:p14="http://schemas.microsoft.com/office/powerpoint/2010/main" val="124313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randombar(horizontal)">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Rectangle 3"/>
          <p:cNvSpPr>
            <a:spLocks noGrp="1" noChangeArrowheads="1"/>
          </p:cNvSpPr>
          <p:nvPr>
            <p:ph idx="1"/>
          </p:nvPr>
        </p:nvSpPr>
        <p:spPr>
          <a:xfrm>
            <a:off x="323528" y="548680"/>
            <a:ext cx="8229600" cy="461665"/>
          </a:xfrm>
        </p:spPr>
        <p:txBody>
          <a:bodyPr>
            <a:spAutoFit/>
          </a:bodyPr>
          <a:lstStyle/>
          <a:p>
            <a:pPr marL="266700" indent="-266700">
              <a:buNone/>
            </a:pPr>
            <a:r>
              <a:rPr lang="zh-CN" altLang="en-US" sz="2400" dirty="0">
                <a:effectLst/>
                <a:latin typeface="+mj-ea"/>
                <a:ea typeface="+mj-ea"/>
              </a:rPr>
              <a:t>（</a:t>
            </a:r>
            <a:r>
              <a:rPr lang="en-US" altLang="zh-CN" sz="2400" dirty="0">
                <a:effectLst/>
                <a:latin typeface="+mj-ea"/>
                <a:ea typeface="+mj-ea"/>
              </a:rPr>
              <a:t>4</a:t>
            </a:r>
            <a:r>
              <a:rPr lang="zh-CN" altLang="en-US" sz="2400" dirty="0">
                <a:effectLst/>
                <a:latin typeface="+mj-ea"/>
                <a:ea typeface="+mj-ea"/>
              </a:rPr>
              <a:t>）给出一种加速文件查找速度的方案。</a:t>
            </a:r>
            <a:endParaRPr lang="zh-CN" altLang="zh-CN" sz="2400" dirty="0">
              <a:effectLst/>
              <a:latin typeface="+mj-ea"/>
              <a:ea typeface="+mj-ea"/>
            </a:endParaRPr>
          </a:p>
        </p:txBody>
      </p:sp>
      <p:sp>
        <p:nvSpPr>
          <p:cNvPr id="6" name="灯片编号占位符 5"/>
          <p:cNvSpPr>
            <a:spLocks noGrp="1"/>
          </p:cNvSpPr>
          <p:nvPr>
            <p:ph type="sldNum" sz="quarter" idx="12"/>
          </p:nvPr>
        </p:nvSpPr>
        <p:spPr/>
        <p:txBody>
          <a:bodyPr/>
          <a:lstStyle/>
          <a:p>
            <a:pPr>
              <a:defRPr/>
            </a:pPr>
            <a:fld id="{836C64A4-2DA5-4A94-A6B4-4E1D1763E801}" type="slidenum">
              <a:rPr lang="en-US" altLang="zh-CN"/>
              <a:pPr>
                <a:defRPr/>
              </a:pPr>
              <a:t>52</a:t>
            </a:fld>
            <a:endParaRPr lang="en-US" altLang="zh-CN"/>
          </a:p>
        </p:txBody>
      </p:sp>
      <p:sp>
        <p:nvSpPr>
          <p:cNvPr id="2" name="Rectangle 3">
            <a:extLst>
              <a:ext uri="{FF2B5EF4-FFF2-40B4-BE49-F238E27FC236}">
                <a16:creationId xmlns:a16="http://schemas.microsoft.com/office/drawing/2014/main" id="{06E715D8-ACE4-3499-389F-C820BA882878}"/>
              </a:ext>
            </a:extLst>
          </p:cNvPr>
          <p:cNvSpPr txBox="1">
            <a:spLocks noChangeArrowheads="1"/>
          </p:cNvSpPr>
          <p:nvPr/>
        </p:nvSpPr>
        <p:spPr>
          <a:xfrm>
            <a:off x="693912" y="1556792"/>
            <a:ext cx="7488832" cy="2012859"/>
          </a:xfrm>
          <a:prstGeom prst="rect">
            <a:avLst/>
          </a:prstGeom>
        </p:spPr>
        <p:txBody>
          <a:bodyPr vert="horz" wrap="square" rtlCol="0">
            <a:spAutoFit/>
          </a:bodyPr>
          <a:lstStyle>
            <a:lvl1pPr marL="342900" indent="-342900" algn="l" rtl="0" eaLnBrk="1" latinLnBrk="0" hangingPunct="1">
              <a:spcBef>
                <a:spcPct val="20000"/>
              </a:spcBef>
              <a:buClr>
                <a:srgbClr val="0000FF"/>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00FF"/>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7030A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266700" indent="-266700">
              <a:buNone/>
            </a:pPr>
            <a:r>
              <a:rPr lang="zh-CN" altLang="en-US" sz="2400" dirty="0">
                <a:latin typeface="+mj-ea"/>
                <a:ea typeface="+mj-ea"/>
              </a:rPr>
              <a:t>答：可以通过引入索引节点的方法，缩短目录项。</a:t>
            </a:r>
            <a:endParaRPr lang="en-US" altLang="zh-CN" sz="2400" dirty="0">
              <a:latin typeface="+mj-ea"/>
              <a:ea typeface="+mj-ea"/>
            </a:endParaRPr>
          </a:p>
          <a:p>
            <a:pPr marL="266700" indent="-266700">
              <a:buNone/>
            </a:pPr>
            <a:r>
              <a:rPr lang="zh-CN" altLang="en-US" sz="2400" dirty="0">
                <a:latin typeface="+mj-ea"/>
                <a:ea typeface="+mj-ea"/>
              </a:rPr>
              <a:t>例如，目录项中仅包含文件名</a:t>
            </a:r>
            <a:r>
              <a:rPr lang="en-US" altLang="zh-CN" sz="2400" dirty="0">
                <a:latin typeface="+mj-ea"/>
                <a:ea typeface="+mj-ea"/>
              </a:rPr>
              <a:t>(14</a:t>
            </a:r>
            <a:r>
              <a:rPr lang="zh-CN" altLang="en-US" sz="2400" dirty="0">
                <a:latin typeface="+mj-ea"/>
                <a:ea typeface="+mj-ea"/>
              </a:rPr>
              <a:t>个字节</a:t>
            </a:r>
            <a:r>
              <a:rPr lang="en-US" altLang="zh-CN" sz="2400" dirty="0">
                <a:latin typeface="+mj-ea"/>
                <a:ea typeface="+mj-ea"/>
              </a:rPr>
              <a:t>)</a:t>
            </a:r>
            <a:r>
              <a:rPr lang="zh-CN" altLang="en-US" sz="2400" dirty="0">
                <a:latin typeface="+mj-ea"/>
                <a:ea typeface="+mj-ea"/>
              </a:rPr>
              <a:t>和索引节点号</a:t>
            </a:r>
            <a:r>
              <a:rPr lang="en-US" altLang="zh-CN" sz="2400" dirty="0">
                <a:latin typeface="+mj-ea"/>
                <a:ea typeface="+mj-ea"/>
              </a:rPr>
              <a:t>(2</a:t>
            </a:r>
            <a:r>
              <a:rPr lang="zh-CN" altLang="en-US" sz="2400" dirty="0">
                <a:latin typeface="+mj-ea"/>
                <a:ea typeface="+mj-ea"/>
              </a:rPr>
              <a:t>个字节</a:t>
            </a:r>
            <a:r>
              <a:rPr lang="en-US" altLang="zh-CN" sz="2400" dirty="0">
                <a:latin typeface="+mj-ea"/>
                <a:ea typeface="+mj-ea"/>
              </a:rPr>
              <a:t>)</a:t>
            </a:r>
            <a:r>
              <a:rPr lang="zh-CN" altLang="en-US" sz="2400" dirty="0">
                <a:latin typeface="+mj-ea"/>
                <a:ea typeface="+mj-ea"/>
              </a:rPr>
              <a:t>，目录项长度为</a:t>
            </a:r>
            <a:r>
              <a:rPr lang="en-US" altLang="zh-CN" sz="2400" dirty="0">
                <a:latin typeface="+mj-ea"/>
                <a:ea typeface="+mj-ea"/>
              </a:rPr>
              <a:t>16</a:t>
            </a:r>
            <a:r>
              <a:rPr lang="zh-CN" altLang="en-US" sz="2400" dirty="0">
                <a:latin typeface="+mj-ea"/>
                <a:ea typeface="+mj-ea"/>
              </a:rPr>
              <a:t>字节，这样每个盘块可存放</a:t>
            </a:r>
            <a:r>
              <a:rPr lang="en-US" altLang="zh-CN" sz="2400" dirty="0">
                <a:latin typeface="+mj-ea"/>
                <a:ea typeface="+mj-ea"/>
              </a:rPr>
              <a:t>32</a:t>
            </a:r>
            <a:r>
              <a:rPr lang="zh-CN" altLang="en-US" sz="2400" dirty="0">
                <a:latin typeface="+mj-ea"/>
                <a:ea typeface="+mj-ea"/>
              </a:rPr>
              <a:t>个目录项。这样只需读</a:t>
            </a:r>
            <a:r>
              <a:rPr lang="en-US" altLang="zh-CN" sz="2400" dirty="0">
                <a:latin typeface="+mj-ea"/>
                <a:ea typeface="+mj-ea"/>
              </a:rPr>
              <a:t>4</a:t>
            </a:r>
            <a:r>
              <a:rPr lang="zh-CN" altLang="en-US" sz="2400" dirty="0">
                <a:latin typeface="+mj-ea"/>
                <a:ea typeface="+mj-ea"/>
              </a:rPr>
              <a:t>个盘块就可找到</a:t>
            </a:r>
            <a:r>
              <a:rPr lang="en-US" altLang="zh-CN" sz="2400" dirty="0">
                <a:latin typeface="+mj-ea"/>
                <a:ea typeface="+mj-ea"/>
              </a:rPr>
              <a:t>Wang</a:t>
            </a:r>
            <a:r>
              <a:rPr lang="zh-CN" altLang="en-US" sz="2400" dirty="0">
                <a:latin typeface="+mj-ea"/>
                <a:ea typeface="+mj-ea"/>
              </a:rPr>
              <a:t>。</a:t>
            </a:r>
            <a:endParaRPr lang="zh-CN" altLang="zh-CN" sz="2400" dirty="0">
              <a:solidFill>
                <a:srgbClr val="FF0000"/>
              </a:solidFill>
              <a:latin typeface="+mj-ea"/>
              <a:ea typeface="+mj-ea"/>
            </a:endParaRPr>
          </a:p>
        </p:txBody>
      </p:sp>
    </p:spTree>
    <p:extLst>
      <p:ext uri="{BB962C8B-B14F-4D97-AF65-F5344CB8AC3E}">
        <p14:creationId xmlns:p14="http://schemas.microsoft.com/office/powerpoint/2010/main" val="42690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Rectangle 3"/>
          <p:cNvSpPr>
            <a:spLocks noGrp="1" noChangeArrowheads="1"/>
          </p:cNvSpPr>
          <p:nvPr>
            <p:ph idx="1"/>
          </p:nvPr>
        </p:nvSpPr>
        <p:spPr>
          <a:xfrm>
            <a:off x="323528" y="548680"/>
            <a:ext cx="8229600" cy="2677656"/>
          </a:xfrm>
        </p:spPr>
        <p:txBody>
          <a:bodyPr>
            <a:spAutoFit/>
          </a:bodyPr>
          <a:lstStyle/>
          <a:p>
            <a:pPr marL="457200" indent="-457200" algn="just">
              <a:spcBef>
                <a:spcPts val="600"/>
              </a:spcBef>
              <a:buClrTx/>
              <a:buSzPct val="100000"/>
              <a:buFont typeface="+mj-lt"/>
              <a:buAutoNum type="arabicPeriod" startAt="2"/>
            </a:pPr>
            <a:r>
              <a:rPr lang="zh-CN" altLang="en-US" sz="2400" kern="100" dirty="0">
                <a:effectLst/>
                <a:latin typeface="+mj-ea"/>
                <a:ea typeface="+mj-ea"/>
              </a:rPr>
              <a:t>某文件系统以硬盘作为存储器，盘块大小为</a:t>
            </a:r>
            <a:r>
              <a:rPr lang="en-US" altLang="zh-CN" sz="2400" kern="100" dirty="0">
                <a:effectLst/>
                <a:latin typeface="+mj-ea"/>
                <a:ea typeface="+mj-ea"/>
              </a:rPr>
              <a:t>512</a:t>
            </a:r>
            <a:r>
              <a:rPr lang="zh-CN" altLang="en-US" sz="2400" kern="100" dirty="0">
                <a:effectLst/>
                <a:latin typeface="+mj-ea"/>
                <a:ea typeface="+mj-ea"/>
              </a:rPr>
              <a:t>Ｂ，有文件</a:t>
            </a:r>
            <a:r>
              <a:rPr lang="en-US" altLang="zh-CN" sz="2400" kern="100" dirty="0">
                <a:effectLst/>
                <a:latin typeface="+mj-ea"/>
                <a:ea typeface="+mj-ea"/>
              </a:rPr>
              <a:t>A</a:t>
            </a:r>
            <a:r>
              <a:rPr lang="zh-CN" altLang="en-US" sz="2400" kern="100" dirty="0">
                <a:effectLst/>
                <a:latin typeface="+mj-ea"/>
                <a:ea typeface="+mj-ea"/>
              </a:rPr>
              <a:t>，包含</a:t>
            </a:r>
            <a:r>
              <a:rPr lang="en-US" altLang="zh-CN" sz="2400" kern="100" dirty="0">
                <a:effectLst/>
                <a:latin typeface="+mj-ea"/>
                <a:ea typeface="+mj-ea"/>
              </a:rPr>
              <a:t>590</a:t>
            </a:r>
            <a:r>
              <a:rPr lang="zh-CN" altLang="en-US" sz="2400" kern="100" dirty="0">
                <a:effectLst/>
                <a:latin typeface="+mj-ea"/>
                <a:ea typeface="+mj-ea"/>
              </a:rPr>
              <a:t>个逻辑记录，每个记录占</a:t>
            </a:r>
            <a:r>
              <a:rPr lang="en-US" altLang="zh-CN" sz="2400" kern="100" dirty="0">
                <a:effectLst/>
                <a:latin typeface="+mj-ea"/>
                <a:ea typeface="+mj-ea"/>
              </a:rPr>
              <a:t>255B</a:t>
            </a:r>
            <a:r>
              <a:rPr lang="zh-CN" altLang="en-US" sz="2400" kern="100" dirty="0">
                <a:effectLst/>
                <a:latin typeface="+mj-ea"/>
                <a:ea typeface="+mj-ea"/>
              </a:rPr>
              <a:t>，每个盘块存放</a:t>
            </a:r>
            <a:r>
              <a:rPr lang="en-US" altLang="zh-CN" sz="2400" kern="100" dirty="0">
                <a:effectLst/>
                <a:latin typeface="+mj-ea"/>
                <a:ea typeface="+mj-ea"/>
              </a:rPr>
              <a:t>2</a:t>
            </a:r>
            <a:r>
              <a:rPr lang="zh-CN" altLang="en-US" sz="2400" kern="100" dirty="0">
                <a:effectLst/>
                <a:latin typeface="+mj-ea"/>
                <a:ea typeface="+mj-ea"/>
              </a:rPr>
              <a:t>个记录。文件</a:t>
            </a:r>
            <a:r>
              <a:rPr lang="en-US" altLang="zh-CN" sz="2400" kern="100" dirty="0">
                <a:effectLst/>
                <a:latin typeface="+mj-ea"/>
                <a:ea typeface="+mj-ea"/>
              </a:rPr>
              <a:t>A</a:t>
            </a:r>
            <a:r>
              <a:rPr lang="zh-CN" altLang="en-US" sz="2400" kern="100" dirty="0">
                <a:effectLst/>
                <a:latin typeface="+mj-ea"/>
                <a:ea typeface="+mj-ea"/>
              </a:rPr>
              <a:t>在文件目录中的位置如下图所示</a:t>
            </a:r>
            <a:r>
              <a:rPr lang="zh-CN" altLang="en-US" sz="2400" kern="100" dirty="0">
                <a:latin typeface="+mj-ea"/>
                <a:ea typeface="+mj-ea"/>
              </a:rPr>
              <a:t>。此树形目录结构由根目录结点，作为目录文件的中间结点和作为信息文件的叶子结点组成，每个目录项占</a:t>
            </a:r>
            <a:r>
              <a:rPr lang="en-US" altLang="zh-CN" sz="2400" kern="100" dirty="0">
                <a:latin typeface="+mj-ea"/>
                <a:ea typeface="+mj-ea"/>
              </a:rPr>
              <a:t>127B</a:t>
            </a:r>
            <a:r>
              <a:rPr lang="zh-CN" altLang="en-US" sz="2400" kern="100" dirty="0">
                <a:latin typeface="+mj-ea"/>
                <a:ea typeface="+mj-ea"/>
              </a:rPr>
              <a:t>，每个物理块存放</a:t>
            </a:r>
            <a:r>
              <a:rPr lang="en-US" altLang="zh-CN" sz="2400" kern="100" dirty="0">
                <a:latin typeface="+mj-ea"/>
                <a:ea typeface="+mj-ea"/>
              </a:rPr>
              <a:t>4</a:t>
            </a:r>
            <a:r>
              <a:rPr lang="zh-CN" altLang="en-US" sz="2400" kern="100" dirty="0">
                <a:latin typeface="+mj-ea"/>
                <a:ea typeface="+mj-ea"/>
              </a:rPr>
              <a:t>个目录项。根目录的内容常驻内存。回答以下问题：</a:t>
            </a:r>
            <a:endParaRPr lang="zh-CN" altLang="zh-CN" sz="2400" dirty="0">
              <a:effectLst/>
              <a:latin typeface="+mj-ea"/>
              <a:ea typeface="+mj-ea"/>
            </a:endParaRPr>
          </a:p>
        </p:txBody>
      </p:sp>
      <p:sp>
        <p:nvSpPr>
          <p:cNvPr id="6" name="灯片编号占位符 5"/>
          <p:cNvSpPr>
            <a:spLocks noGrp="1"/>
          </p:cNvSpPr>
          <p:nvPr>
            <p:ph type="sldNum" sz="quarter" idx="12"/>
          </p:nvPr>
        </p:nvSpPr>
        <p:spPr/>
        <p:txBody>
          <a:bodyPr/>
          <a:lstStyle/>
          <a:p>
            <a:pPr>
              <a:defRPr/>
            </a:pPr>
            <a:fld id="{836C64A4-2DA5-4A94-A6B4-4E1D1763E801}" type="slidenum">
              <a:rPr lang="en-US" altLang="zh-CN"/>
              <a:pPr>
                <a:defRPr/>
              </a:pPr>
              <a:t>53</a:t>
            </a:fld>
            <a:endParaRPr lang="en-US" altLang="zh-CN"/>
          </a:p>
        </p:txBody>
      </p:sp>
      <p:pic>
        <p:nvPicPr>
          <p:cNvPr id="3" name="图片 2">
            <a:extLst>
              <a:ext uri="{FF2B5EF4-FFF2-40B4-BE49-F238E27FC236}">
                <a16:creationId xmlns:a16="http://schemas.microsoft.com/office/drawing/2014/main" id="{3D56CB46-977C-E29D-E567-A6010BDE1A81}"/>
              </a:ext>
            </a:extLst>
          </p:cNvPr>
          <p:cNvPicPr>
            <a:picLocks noChangeAspect="1"/>
          </p:cNvPicPr>
          <p:nvPr/>
        </p:nvPicPr>
        <p:blipFill>
          <a:blip r:embed="rId2"/>
          <a:stretch>
            <a:fillRect/>
          </a:stretch>
        </p:blipFill>
        <p:spPr>
          <a:xfrm>
            <a:off x="323528" y="3226336"/>
            <a:ext cx="4505117" cy="2880320"/>
          </a:xfrm>
          <a:prstGeom prst="rect">
            <a:avLst/>
          </a:prstGeom>
        </p:spPr>
      </p:pic>
      <p:sp>
        <p:nvSpPr>
          <p:cNvPr id="4" name="Rectangle 3">
            <a:extLst>
              <a:ext uri="{FF2B5EF4-FFF2-40B4-BE49-F238E27FC236}">
                <a16:creationId xmlns:a16="http://schemas.microsoft.com/office/drawing/2014/main" id="{4CB46DB8-0BEE-12A7-3A1C-BE7B15AF67F0}"/>
              </a:ext>
            </a:extLst>
          </p:cNvPr>
          <p:cNvSpPr txBox="1">
            <a:spLocks noChangeArrowheads="1"/>
          </p:cNvSpPr>
          <p:nvPr/>
        </p:nvSpPr>
        <p:spPr>
          <a:xfrm>
            <a:off x="5028350" y="2996952"/>
            <a:ext cx="3792122" cy="3461973"/>
          </a:xfrm>
          <a:prstGeom prst="rect">
            <a:avLst/>
          </a:prstGeom>
        </p:spPr>
        <p:txBody>
          <a:bodyPr vert="horz" wrap="square" rtlCol="0">
            <a:spAutoFit/>
          </a:bodyPr>
          <a:lstStyle>
            <a:lvl1pPr marL="342900" indent="-342900" algn="l" rtl="0" eaLnBrk="1" latinLnBrk="0" hangingPunct="1">
              <a:spcBef>
                <a:spcPct val="20000"/>
              </a:spcBef>
              <a:buClr>
                <a:srgbClr val="0000FF"/>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00FF"/>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7030A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457200" indent="-457200" algn="just">
              <a:lnSpc>
                <a:spcPct val="120000"/>
              </a:lnSpc>
              <a:spcBef>
                <a:spcPts val="600"/>
              </a:spcBef>
              <a:buClrTx/>
              <a:buSzPct val="100000"/>
              <a:buFont typeface="+mj-ea"/>
              <a:buAutoNum type="circleNumDbPlain"/>
            </a:pPr>
            <a:r>
              <a:rPr lang="zh-CN" altLang="en-US" sz="2000" kern="100" dirty="0">
                <a:latin typeface="+mj-ea"/>
                <a:ea typeface="+mj-ea"/>
              </a:rPr>
              <a:t>若文件采用隐式链接结构，设每块的链接字占</a:t>
            </a:r>
            <a:r>
              <a:rPr lang="en-US" altLang="zh-CN" sz="2000" kern="100" dirty="0">
                <a:latin typeface="+mj-ea"/>
                <a:ea typeface="+mj-ea"/>
              </a:rPr>
              <a:t>2B</a:t>
            </a:r>
            <a:r>
              <a:rPr lang="zh-CN" altLang="en-US" sz="2000" kern="100" dirty="0">
                <a:latin typeface="+mj-ea"/>
                <a:ea typeface="+mj-ea"/>
              </a:rPr>
              <a:t>。如果要将文件</a:t>
            </a:r>
            <a:r>
              <a:rPr lang="en-US" altLang="zh-CN" sz="2000" kern="100" dirty="0">
                <a:latin typeface="+mj-ea"/>
                <a:ea typeface="+mj-ea"/>
              </a:rPr>
              <a:t>A</a:t>
            </a:r>
            <a:r>
              <a:rPr lang="zh-CN" altLang="en-US" sz="2000" kern="100" dirty="0">
                <a:latin typeface="+mj-ea"/>
                <a:ea typeface="+mj-ea"/>
              </a:rPr>
              <a:t>读入内存，至少要存取几次硬盘？为什么？</a:t>
            </a:r>
          </a:p>
          <a:p>
            <a:pPr marL="457200" indent="-457200" algn="just">
              <a:lnSpc>
                <a:spcPct val="120000"/>
              </a:lnSpc>
              <a:spcBef>
                <a:spcPts val="600"/>
              </a:spcBef>
              <a:buClrTx/>
              <a:buSzPct val="100000"/>
              <a:buFont typeface="+mj-lt"/>
              <a:buAutoNum type="circleNumDbPlain"/>
            </a:pPr>
            <a:r>
              <a:rPr lang="zh-CN" altLang="en-US" sz="2000" kern="100" dirty="0">
                <a:latin typeface="+mj-ea"/>
                <a:ea typeface="+mj-ea"/>
              </a:rPr>
              <a:t>若文件采用连续文件结构，如果要将文件</a:t>
            </a:r>
            <a:r>
              <a:rPr lang="en-US" altLang="zh-CN" sz="2000" kern="100" dirty="0">
                <a:latin typeface="+mj-ea"/>
                <a:ea typeface="+mj-ea"/>
              </a:rPr>
              <a:t>A</a:t>
            </a:r>
            <a:r>
              <a:rPr lang="zh-CN" altLang="en-US" sz="2000" kern="100" dirty="0">
                <a:latin typeface="+mj-ea"/>
                <a:ea typeface="+mj-ea"/>
              </a:rPr>
              <a:t>的逻辑记录号为</a:t>
            </a:r>
            <a:r>
              <a:rPr lang="en-US" altLang="zh-CN" sz="2000" kern="100" dirty="0">
                <a:latin typeface="+mj-ea"/>
                <a:ea typeface="+mj-ea"/>
              </a:rPr>
              <a:t>480</a:t>
            </a:r>
            <a:r>
              <a:rPr lang="zh-CN" altLang="en-US" sz="2000" kern="100" dirty="0">
                <a:latin typeface="+mj-ea"/>
                <a:ea typeface="+mj-ea"/>
              </a:rPr>
              <a:t>的记录读入内存，至少要存取几次硬盘？为什么？</a:t>
            </a:r>
            <a:endParaRPr lang="zh-CN" altLang="zh-CN" sz="2000" dirty="0">
              <a:latin typeface="+mj-ea"/>
              <a:ea typeface="+mj-ea"/>
            </a:endParaRPr>
          </a:p>
        </p:txBody>
      </p:sp>
    </p:spTree>
    <p:extLst>
      <p:ext uri="{BB962C8B-B14F-4D97-AF65-F5344CB8AC3E}">
        <p14:creationId xmlns:p14="http://schemas.microsoft.com/office/powerpoint/2010/main" val="40544666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Rectangle 3"/>
          <p:cNvSpPr>
            <a:spLocks noGrp="1" noChangeArrowheads="1"/>
          </p:cNvSpPr>
          <p:nvPr>
            <p:ph idx="1"/>
          </p:nvPr>
        </p:nvSpPr>
        <p:spPr>
          <a:xfrm>
            <a:off x="323528" y="548680"/>
            <a:ext cx="8229600" cy="2677656"/>
          </a:xfrm>
        </p:spPr>
        <p:txBody>
          <a:bodyPr>
            <a:spAutoFit/>
          </a:bodyPr>
          <a:lstStyle/>
          <a:p>
            <a:pPr marL="457200" indent="-457200" algn="just">
              <a:spcBef>
                <a:spcPts val="600"/>
              </a:spcBef>
              <a:buClrTx/>
              <a:buSzPct val="100000"/>
              <a:buFont typeface="+mj-lt"/>
              <a:buAutoNum type="arabicPeriod" startAt="2"/>
            </a:pPr>
            <a:r>
              <a:rPr lang="zh-CN" altLang="en-US" sz="2400" kern="100" dirty="0">
                <a:effectLst/>
                <a:latin typeface="+mj-ea"/>
                <a:ea typeface="+mj-ea"/>
              </a:rPr>
              <a:t>某文件系统以硬盘作为存储器，盘块大小为</a:t>
            </a:r>
            <a:r>
              <a:rPr lang="en-US" altLang="zh-CN" sz="2400" kern="100" dirty="0">
                <a:effectLst/>
                <a:latin typeface="+mj-ea"/>
                <a:ea typeface="+mj-ea"/>
              </a:rPr>
              <a:t>512</a:t>
            </a:r>
            <a:r>
              <a:rPr lang="zh-CN" altLang="en-US" sz="2400" kern="100" dirty="0">
                <a:effectLst/>
                <a:latin typeface="+mj-ea"/>
                <a:ea typeface="+mj-ea"/>
              </a:rPr>
              <a:t>Ｂ，有文件</a:t>
            </a:r>
            <a:r>
              <a:rPr lang="en-US" altLang="zh-CN" sz="2400" kern="100" dirty="0">
                <a:effectLst/>
                <a:latin typeface="+mj-ea"/>
                <a:ea typeface="+mj-ea"/>
              </a:rPr>
              <a:t>A</a:t>
            </a:r>
            <a:r>
              <a:rPr lang="zh-CN" altLang="en-US" sz="2400" kern="100" dirty="0">
                <a:effectLst/>
                <a:latin typeface="+mj-ea"/>
                <a:ea typeface="+mj-ea"/>
              </a:rPr>
              <a:t>，包含</a:t>
            </a:r>
            <a:r>
              <a:rPr lang="en-US" altLang="zh-CN" sz="2400" kern="100" dirty="0">
                <a:effectLst/>
                <a:latin typeface="+mj-ea"/>
                <a:ea typeface="+mj-ea"/>
              </a:rPr>
              <a:t>590</a:t>
            </a:r>
            <a:r>
              <a:rPr lang="zh-CN" altLang="en-US" sz="2400" kern="100" dirty="0">
                <a:effectLst/>
                <a:latin typeface="+mj-ea"/>
                <a:ea typeface="+mj-ea"/>
              </a:rPr>
              <a:t>个逻辑记录，每个记录占</a:t>
            </a:r>
            <a:r>
              <a:rPr lang="en-US" altLang="zh-CN" sz="2400" kern="100" dirty="0">
                <a:effectLst/>
                <a:latin typeface="+mj-ea"/>
                <a:ea typeface="+mj-ea"/>
              </a:rPr>
              <a:t>255B</a:t>
            </a:r>
            <a:r>
              <a:rPr lang="zh-CN" altLang="en-US" sz="2400" kern="100" dirty="0">
                <a:effectLst/>
                <a:latin typeface="+mj-ea"/>
                <a:ea typeface="+mj-ea"/>
              </a:rPr>
              <a:t>，每个盘块存放</a:t>
            </a:r>
            <a:r>
              <a:rPr lang="en-US" altLang="zh-CN" sz="2400" kern="100" dirty="0">
                <a:effectLst/>
                <a:latin typeface="+mj-ea"/>
                <a:ea typeface="+mj-ea"/>
              </a:rPr>
              <a:t>2</a:t>
            </a:r>
            <a:r>
              <a:rPr lang="zh-CN" altLang="en-US" sz="2400" kern="100" dirty="0">
                <a:effectLst/>
                <a:latin typeface="+mj-ea"/>
                <a:ea typeface="+mj-ea"/>
              </a:rPr>
              <a:t>个记录。文件</a:t>
            </a:r>
            <a:r>
              <a:rPr lang="en-US" altLang="zh-CN" sz="2400" kern="100" dirty="0">
                <a:effectLst/>
                <a:latin typeface="+mj-ea"/>
                <a:ea typeface="+mj-ea"/>
              </a:rPr>
              <a:t>A</a:t>
            </a:r>
            <a:r>
              <a:rPr lang="zh-CN" altLang="en-US" sz="2400" kern="100" dirty="0">
                <a:effectLst/>
                <a:latin typeface="+mj-ea"/>
                <a:ea typeface="+mj-ea"/>
              </a:rPr>
              <a:t>在文件目录中的位置如下图所示</a:t>
            </a:r>
            <a:r>
              <a:rPr lang="zh-CN" altLang="en-US" sz="2400" kern="100" dirty="0">
                <a:latin typeface="+mj-ea"/>
                <a:ea typeface="+mj-ea"/>
              </a:rPr>
              <a:t>。此树形目录结构由根目录结点，作为目录文件的中间结点和作为信息文件的叶子结点组成，每个目录项占</a:t>
            </a:r>
            <a:r>
              <a:rPr lang="en-US" altLang="zh-CN" sz="2400" kern="100" dirty="0">
                <a:latin typeface="+mj-ea"/>
                <a:ea typeface="+mj-ea"/>
              </a:rPr>
              <a:t>127B</a:t>
            </a:r>
            <a:r>
              <a:rPr lang="zh-CN" altLang="en-US" sz="2400" kern="100" dirty="0">
                <a:latin typeface="+mj-ea"/>
                <a:ea typeface="+mj-ea"/>
              </a:rPr>
              <a:t>，每个物理块存放</a:t>
            </a:r>
            <a:r>
              <a:rPr lang="en-US" altLang="zh-CN" sz="2400" kern="100" dirty="0">
                <a:latin typeface="+mj-ea"/>
                <a:ea typeface="+mj-ea"/>
              </a:rPr>
              <a:t>4</a:t>
            </a:r>
            <a:r>
              <a:rPr lang="zh-CN" altLang="en-US" sz="2400" kern="100" dirty="0">
                <a:latin typeface="+mj-ea"/>
                <a:ea typeface="+mj-ea"/>
              </a:rPr>
              <a:t>个目录项。</a:t>
            </a:r>
            <a:r>
              <a:rPr lang="zh-CN" altLang="en-US" sz="2400" kern="100" dirty="0">
                <a:solidFill>
                  <a:srgbClr val="FF0000"/>
                </a:solidFill>
                <a:latin typeface="+mj-ea"/>
                <a:ea typeface="+mj-ea"/>
              </a:rPr>
              <a:t>根目录的内容常驻内存</a:t>
            </a:r>
            <a:r>
              <a:rPr lang="zh-CN" altLang="en-US" sz="2400" kern="100" dirty="0">
                <a:latin typeface="+mj-ea"/>
                <a:ea typeface="+mj-ea"/>
              </a:rPr>
              <a:t>。回答以下问题：</a:t>
            </a:r>
            <a:endParaRPr lang="zh-CN" altLang="zh-CN" sz="2400" dirty="0">
              <a:effectLst/>
              <a:latin typeface="+mj-ea"/>
              <a:ea typeface="+mj-ea"/>
            </a:endParaRPr>
          </a:p>
        </p:txBody>
      </p:sp>
      <p:sp>
        <p:nvSpPr>
          <p:cNvPr id="6" name="灯片编号占位符 5"/>
          <p:cNvSpPr>
            <a:spLocks noGrp="1"/>
          </p:cNvSpPr>
          <p:nvPr>
            <p:ph type="sldNum" sz="quarter" idx="12"/>
          </p:nvPr>
        </p:nvSpPr>
        <p:spPr/>
        <p:txBody>
          <a:bodyPr/>
          <a:lstStyle/>
          <a:p>
            <a:pPr>
              <a:defRPr/>
            </a:pPr>
            <a:fld id="{836C64A4-2DA5-4A94-A6B4-4E1D1763E801}" type="slidenum">
              <a:rPr lang="en-US" altLang="zh-CN"/>
              <a:pPr>
                <a:defRPr/>
              </a:pPr>
              <a:t>54</a:t>
            </a:fld>
            <a:endParaRPr lang="en-US" altLang="zh-CN"/>
          </a:p>
        </p:txBody>
      </p:sp>
      <p:pic>
        <p:nvPicPr>
          <p:cNvPr id="3" name="图片 2">
            <a:extLst>
              <a:ext uri="{FF2B5EF4-FFF2-40B4-BE49-F238E27FC236}">
                <a16:creationId xmlns:a16="http://schemas.microsoft.com/office/drawing/2014/main" id="{3D56CB46-977C-E29D-E567-A6010BDE1A81}"/>
              </a:ext>
            </a:extLst>
          </p:cNvPr>
          <p:cNvPicPr>
            <a:picLocks noChangeAspect="1"/>
          </p:cNvPicPr>
          <p:nvPr/>
        </p:nvPicPr>
        <p:blipFill>
          <a:blip r:embed="rId2"/>
          <a:stretch>
            <a:fillRect/>
          </a:stretch>
        </p:blipFill>
        <p:spPr>
          <a:xfrm>
            <a:off x="323528" y="3226336"/>
            <a:ext cx="4505117" cy="2880320"/>
          </a:xfrm>
          <a:prstGeom prst="rect">
            <a:avLst/>
          </a:prstGeom>
        </p:spPr>
      </p:pic>
      <p:sp>
        <p:nvSpPr>
          <p:cNvPr id="4" name="Rectangle 3">
            <a:extLst>
              <a:ext uri="{FF2B5EF4-FFF2-40B4-BE49-F238E27FC236}">
                <a16:creationId xmlns:a16="http://schemas.microsoft.com/office/drawing/2014/main" id="{4CB46DB8-0BEE-12A7-3A1C-BE7B15AF67F0}"/>
              </a:ext>
            </a:extLst>
          </p:cNvPr>
          <p:cNvSpPr txBox="1">
            <a:spLocks noChangeArrowheads="1"/>
          </p:cNvSpPr>
          <p:nvPr/>
        </p:nvSpPr>
        <p:spPr>
          <a:xfrm>
            <a:off x="5028350" y="2996952"/>
            <a:ext cx="3792122" cy="3461973"/>
          </a:xfrm>
          <a:prstGeom prst="rect">
            <a:avLst/>
          </a:prstGeom>
        </p:spPr>
        <p:txBody>
          <a:bodyPr vert="horz" wrap="square" rtlCol="0">
            <a:spAutoFit/>
          </a:bodyPr>
          <a:lstStyle>
            <a:lvl1pPr marL="342900" indent="-342900" algn="l" rtl="0" eaLnBrk="1" latinLnBrk="0" hangingPunct="1">
              <a:spcBef>
                <a:spcPct val="20000"/>
              </a:spcBef>
              <a:buClr>
                <a:srgbClr val="0000FF"/>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00FF"/>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7030A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457200" indent="-457200" algn="just">
              <a:lnSpc>
                <a:spcPct val="120000"/>
              </a:lnSpc>
              <a:spcBef>
                <a:spcPts val="600"/>
              </a:spcBef>
              <a:buClrTx/>
              <a:buSzPct val="100000"/>
              <a:buFont typeface="+mj-ea"/>
              <a:buAutoNum type="circleNumDbPlain"/>
            </a:pPr>
            <a:r>
              <a:rPr lang="zh-CN" altLang="en-US" sz="2000" kern="100" dirty="0">
                <a:latin typeface="+mj-ea"/>
                <a:ea typeface="+mj-ea"/>
              </a:rPr>
              <a:t>若文件采用隐式链接结构，设每块的链接字占</a:t>
            </a:r>
            <a:r>
              <a:rPr lang="en-US" altLang="zh-CN" sz="2000" kern="100" dirty="0">
                <a:latin typeface="+mj-ea"/>
                <a:ea typeface="+mj-ea"/>
              </a:rPr>
              <a:t>2B</a:t>
            </a:r>
            <a:r>
              <a:rPr lang="zh-CN" altLang="en-US" sz="2000" kern="100" dirty="0">
                <a:latin typeface="+mj-ea"/>
                <a:ea typeface="+mj-ea"/>
              </a:rPr>
              <a:t>。如果要将文件</a:t>
            </a:r>
            <a:r>
              <a:rPr lang="en-US" altLang="zh-CN" sz="2000" kern="100" dirty="0">
                <a:latin typeface="+mj-ea"/>
                <a:ea typeface="+mj-ea"/>
              </a:rPr>
              <a:t>A</a:t>
            </a:r>
            <a:r>
              <a:rPr lang="zh-CN" altLang="en-US" sz="2000" kern="100" dirty="0">
                <a:latin typeface="+mj-ea"/>
                <a:ea typeface="+mj-ea"/>
              </a:rPr>
              <a:t>读入内存，至少要存取几次硬盘？为什么？</a:t>
            </a:r>
          </a:p>
          <a:p>
            <a:pPr marL="457200" indent="-457200" algn="just">
              <a:lnSpc>
                <a:spcPct val="120000"/>
              </a:lnSpc>
              <a:spcBef>
                <a:spcPts val="600"/>
              </a:spcBef>
              <a:buClrTx/>
              <a:buSzPct val="100000"/>
              <a:buFont typeface="+mj-lt"/>
              <a:buAutoNum type="circleNumDbPlain"/>
            </a:pPr>
            <a:r>
              <a:rPr lang="zh-CN" altLang="en-US" sz="2000" kern="100" dirty="0">
                <a:latin typeface="+mj-ea"/>
                <a:ea typeface="+mj-ea"/>
              </a:rPr>
              <a:t>若文件采用连续文件结构，如果要将文件</a:t>
            </a:r>
            <a:r>
              <a:rPr lang="en-US" altLang="zh-CN" sz="2000" kern="100" dirty="0">
                <a:latin typeface="+mj-ea"/>
                <a:ea typeface="+mj-ea"/>
              </a:rPr>
              <a:t>A</a:t>
            </a:r>
            <a:r>
              <a:rPr lang="zh-CN" altLang="en-US" sz="2000" kern="100" dirty="0">
                <a:latin typeface="+mj-ea"/>
                <a:ea typeface="+mj-ea"/>
              </a:rPr>
              <a:t>的逻辑记录号为</a:t>
            </a:r>
            <a:r>
              <a:rPr lang="en-US" altLang="zh-CN" sz="2000" kern="100" dirty="0">
                <a:latin typeface="+mj-ea"/>
                <a:ea typeface="+mj-ea"/>
              </a:rPr>
              <a:t>480</a:t>
            </a:r>
            <a:r>
              <a:rPr lang="zh-CN" altLang="en-US" sz="2000" kern="100" dirty="0">
                <a:latin typeface="+mj-ea"/>
                <a:ea typeface="+mj-ea"/>
              </a:rPr>
              <a:t>的记录读入内存，至少要存取几次硬盘？为什么？</a:t>
            </a:r>
            <a:endParaRPr lang="zh-CN" altLang="zh-CN" sz="2000" dirty="0">
              <a:latin typeface="+mj-ea"/>
              <a:ea typeface="+mj-ea"/>
            </a:endParaRPr>
          </a:p>
        </p:txBody>
      </p:sp>
      <p:sp>
        <p:nvSpPr>
          <p:cNvPr id="2" name="对话气泡: 矩形 1">
            <a:extLst>
              <a:ext uri="{FF2B5EF4-FFF2-40B4-BE49-F238E27FC236}">
                <a16:creationId xmlns:a16="http://schemas.microsoft.com/office/drawing/2014/main" id="{94C5A79E-9998-180C-E06C-278C0E065280}"/>
              </a:ext>
            </a:extLst>
          </p:cNvPr>
          <p:cNvSpPr/>
          <p:nvPr/>
        </p:nvSpPr>
        <p:spPr>
          <a:xfrm>
            <a:off x="5009711" y="764704"/>
            <a:ext cx="2730641" cy="864096"/>
          </a:xfrm>
          <a:prstGeom prst="wedgeRectCallout">
            <a:avLst>
              <a:gd name="adj1" fmla="val -50035"/>
              <a:gd name="adj2" fmla="val 137068"/>
            </a:avLst>
          </a:prstGeom>
          <a:solidFill>
            <a:schemeClr val="accent5">
              <a:lumMod val="40000"/>
              <a:lumOff val="60000"/>
            </a:schemeClr>
          </a:solid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800" b="1" dirty="0">
                <a:solidFill>
                  <a:srgbClr val="C00000"/>
                </a:solidFill>
              </a:rPr>
              <a:t>根目录的内容不计入读盘次数</a:t>
            </a:r>
          </a:p>
        </p:txBody>
      </p:sp>
    </p:spTree>
    <p:extLst>
      <p:ext uri="{BB962C8B-B14F-4D97-AF65-F5344CB8AC3E}">
        <p14:creationId xmlns:p14="http://schemas.microsoft.com/office/powerpoint/2010/main" val="29959491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836C64A4-2DA5-4A94-A6B4-4E1D1763E801}" type="slidenum">
              <a:rPr lang="en-US" altLang="zh-CN"/>
              <a:pPr>
                <a:defRPr/>
              </a:pPr>
              <a:t>55</a:t>
            </a:fld>
            <a:endParaRPr lang="en-US" altLang="zh-CN"/>
          </a:p>
        </p:txBody>
      </p:sp>
      <p:pic>
        <p:nvPicPr>
          <p:cNvPr id="3" name="图片 2">
            <a:extLst>
              <a:ext uri="{FF2B5EF4-FFF2-40B4-BE49-F238E27FC236}">
                <a16:creationId xmlns:a16="http://schemas.microsoft.com/office/drawing/2014/main" id="{3D56CB46-977C-E29D-E567-A6010BDE1A81}"/>
              </a:ext>
            </a:extLst>
          </p:cNvPr>
          <p:cNvPicPr>
            <a:picLocks noChangeAspect="1"/>
          </p:cNvPicPr>
          <p:nvPr/>
        </p:nvPicPr>
        <p:blipFill>
          <a:blip r:embed="rId2"/>
          <a:stretch>
            <a:fillRect/>
          </a:stretch>
        </p:blipFill>
        <p:spPr>
          <a:xfrm>
            <a:off x="349379" y="1484784"/>
            <a:ext cx="4505117" cy="2880320"/>
          </a:xfrm>
          <a:prstGeom prst="rect">
            <a:avLst/>
          </a:prstGeom>
        </p:spPr>
      </p:pic>
      <p:sp>
        <p:nvSpPr>
          <p:cNvPr id="4" name="Rectangle 3">
            <a:extLst>
              <a:ext uri="{FF2B5EF4-FFF2-40B4-BE49-F238E27FC236}">
                <a16:creationId xmlns:a16="http://schemas.microsoft.com/office/drawing/2014/main" id="{4CB46DB8-0BEE-12A7-3A1C-BE7B15AF67F0}"/>
              </a:ext>
            </a:extLst>
          </p:cNvPr>
          <p:cNvSpPr txBox="1">
            <a:spLocks noChangeArrowheads="1"/>
          </p:cNvSpPr>
          <p:nvPr/>
        </p:nvSpPr>
        <p:spPr>
          <a:xfrm>
            <a:off x="322678" y="332656"/>
            <a:ext cx="8281770" cy="941155"/>
          </a:xfrm>
          <a:prstGeom prst="rect">
            <a:avLst/>
          </a:prstGeom>
        </p:spPr>
        <p:txBody>
          <a:bodyPr vert="horz" wrap="square" rtlCol="0">
            <a:spAutoFit/>
          </a:bodyPr>
          <a:lstStyle>
            <a:lvl1pPr marL="342900" indent="-342900" algn="l" rtl="0" eaLnBrk="1" latinLnBrk="0" hangingPunct="1">
              <a:spcBef>
                <a:spcPct val="20000"/>
              </a:spcBef>
              <a:buClr>
                <a:srgbClr val="0000FF"/>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00FF"/>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7030A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457200" indent="-457200" algn="just">
              <a:lnSpc>
                <a:spcPct val="120000"/>
              </a:lnSpc>
              <a:spcBef>
                <a:spcPts val="600"/>
              </a:spcBef>
              <a:buClrTx/>
              <a:buSzPct val="100000"/>
              <a:buFont typeface="+mj-ea"/>
              <a:buAutoNum type="circleNumDbPlain"/>
            </a:pPr>
            <a:r>
              <a:rPr lang="zh-CN" altLang="en-US" sz="2400" kern="100" dirty="0">
                <a:latin typeface="+mj-ea"/>
                <a:ea typeface="+mj-ea"/>
              </a:rPr>
              <a:t>若文件采用隐式链接结构，设每块的链接字占</a:t>
            </a:r>
            <a:r>
              <a:rPr lang="en-US" altLang="zh-CN" sz="2400" kern="100" dirty="0">
                <a:latin typeface="+mj-ea"/>
                <a:ea typeface="+mj-ea"/>
              </a:rPr>
              <a:t>2B</a:t>
            </a:r>
            <a:r>
              <a:rPr lang="zh-CN" altLang="en-US" sz="2400" kern="100" dirty="0">
                <a:latin typeface="+mj-ea"/>
                <a:ea typeface="+mj-ea"/>
              </a:rPr>
              <a:t>。如果要将文件</a:t>
            </a:r>
            <a:r>
              <a:rPr lang="en-US" altLang="zh-CN" sz="2400" kern="100" dirty="0">
                <a:latin typeface="+mj-ea"/>
                <a:ea typeface="+mj-ea"/>
              </a:rPr>
              <a:t>A</a:t>
            </a:r>
            <a:r>
              <a:rPr lang="zh-CN" altLang="en-US" sz="2400" kern="100" dirty="0">
                <a:latin typeface="+mj-ea"/>
                <a:ea typeface="+mj-ea"/>
              </a:rPr>
              <a:t>读入内存，至少要存取几次硬盘？为什么？</a:t>
            </a:r>
          </a:p>
        </p:txBody>
      </p:sp>
      <p:sp>
        <p:nvSpPr>
          <p:cNvPr id="7" name="Rectangle 3">
            <a:extLst>
              <a:ext uri="{FF2B5EF4-FFF2-40B4-BE49-F238E27FC236}">
                <a16:creationId xmlns:a16="http://schemas.microsoft.com/office/drawing/2014/main" id="{D8DC80B5-BEBF-DEE3-8B36-3BD10347B74B}"/>
              </a:ext>
            </a:extLst>
          </p:cNvPr>
          <p:cNvSpPr txBox="1">
            <a:spLocks noChangeArrowheads="1"/>
          </p:cNvSpPr>
          <p:nvPr/>
        </p:nvSpPr>
        <p:spPr>
          <a:xfrm>
            <a:off x="5055751" y="1346371"/>
            <a:ext cx="4088249" cy="3157146"/>
          </a:xfrm>
          <a:prstGeom prst="rect">
            <a:avLst/>
          </a:prstGeom>
        </p:spPr>
        <p:txBody>
          <a:bodyPr vert="horz" wrap="square" rtlCol="0">
            <a:spAutoFit/>
          </a:bodyPr>
          <a:lstStyle>
            <a:lvl1pPr marL="342900" indent="-342900" algn="l" rtl="0" eaLnBrk="1" latinLnBrk="0" hangingPunct="1">
              <a:spcBef>
                <a:spcPct val="20000"/>
              </a:spcBef>
              <a:buClr>
                <a:srgbClr val="0000FF"/>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00FF"/>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7030A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nSpc>
                <a:spcPct val="120000"/>
              </a:lnSpc>
              <a:spcBef>
                <a:spcPts val="600"/>
              </a:spcBef>
              <a:buClrTx/>
              <a:buSzPct val="100000"/>
              <a:buNone/>
            </a:pPr>
            <a:r>
              <a:rPr lang="zh-CN" altLang="en-US" sz="2400" kern="100" dirty="0">
                <a:solidFill>
                  <a:srgbClr val="002060"/>
                </a:solidFill>
                <a:latin typeface="+mj-ea"/>
                <a:ea typeface="+mj-ea"/>
              </a:rPr>
              <a:t>因根目录内容常驻内存，故不需读盘即可知道目录文件</a:t>
            </a:r>
            <a:r>
              <a:rPr lang="en-US" altLang="zh-CN" sz="2400" kern="100" dirty="0" err="1">
                <a:solidFill>
                  <a:srgbClr val="002060"/>
                </a:solidFill>
                <a:latin typeface="+mj-ea"/>
                <a:ea typeface="+mj-ea"/>
              </a:rPr>
              <a:t>usr</a:t>
            </a:r>
            <a:r>
              <a:rPr lang="zh-CN" altLang="en-US" sz="2400" kern="100" dirty="0">
                <a:solidFill>
                  <a:srgbClr val="002060"/>
                </a:solidFill>
                <a:latin typeface="+mj-ea"/>
                <a:ea typeface="+mj-ea"/>
              </a:rPr>
              <a:t>的地址，第一次由</a:t>
            </a:r>
            <a:r>
              <a:rPr lang="en-US" altLang="zh-CN" sz="2400" kern="100" dirty="0" err="1">
                <a:solidFill>
                  <a:srgbClr val="002060"/>
                </a:solidFill>
                <a:latin typeface="+mj-ea"/>
                <a:ea typeface="+mj-ea"/>
              </a:rPr>
              <a:t>usr</a:t>
            </a:r>
            <a:r>
              <a:rPr lang="zh-CN" altLang="en-US" sz="2400" kern="100" dirty="0">
                <a:solidFill>
                  <a:srgbClr val="002060"/>
                </a:solidFill>
                <a:latin typeface="+mj-ea"/>
                <a:ea typeface="+mj-ea"/>
              </a:rPr>
              <a:t>的地址读一个盘块，因一个盘块存放</a:t>
            </a:r>
            <a:r>
              <a:rPr lang="en-US" altLang="zh-CN" sz="2400" kern="100" dirty="0">
                <a:solidFill>
                  <a:srgbClr val="002060"/>
                </a:solidFill>
                <a:latin typeface="+mj-ea"/>
                <a:ea typeface="+mj-ea"/>
              </a:rPr>
              <a:t>4</a:t>
            </a:r>
            <a:r>
              <a:rPr lang="zh-CN" altLang="en-US" sz="2400" kern="100" dirty="0">
                <a:solidFill>
                  <a:srgbClr val="002060"/>
                </a:solidFill>
                <a:latin typeface="+mj-ea"/>
                <a:ea typeface="+mj-ea"/>
              </a:rPr>
              <a:t>个目录项，故第一次读盘即可以得到</a:t>
            </a:r>
            <a:r>
              <a:rPr lang="en-US" altLang="zh-CN" sz="2400" kern="100" dirty="0">
                <a:solidFill>
                  <a:srgbClr val="002060"/>
                </a:solidFill>
                <a:latin typeface="+mj-ea"/>
                <a:ea typeface="+mj-ea"/>
              </a:rPr>
              <a:t>you</a:t>
            </a:r>
            <a:r>
              <a:rPr lang="zh-CN" altLang="en-US" sz="2400" kern="100" dirty="0">
                <a:solidFill>
                  <a:srgbClr val="002060"/>
                </a:solidFill>
                <a:latin typeface="+mj-ea"/>
                <a:ea typeface="+mj-ea"/>
              </a:rPr>
              <a:t>的地址，第二次读盘可以得到</a:t>
            </a:r>
            <a:r>
              <a:rPr lang="en-US" altLang="zh-CN" sz="2400" kern="100" dirty="0">
                <a:solidFill>
                  <a:srgbClr val="002060"/>
                </a:solidFill>
                <a:latin typeface="+mj-ea"/>
                <a:ea typeface="+mj-ea"/>
              </a:rPr>
              <a:t>dir1</a:t>
            </a:r>
            <a:r>
              <a:rPr lang="zh-CN" altLang="en-US" sz="2400" kern="100" dirty="0">
                <a:solidFill>
                  <a:srgbClr val="002060"/>
                </a:solidFill>
                <a:latin typeface="+mj-ea"/>
                <a:ea typeface="+mj-ea"/>
              </a:rPr>
              <a:t>的</a:t>
            </a:r>
          </a:p>
        </p:txBody>
      </p:sp>
      <p:sp>
        <p:nvSpPr>
          <p:cNvPr id="8" name="Rectangle 3">
            <a:extLst>
              <a:ext uri="{FF2B5EF4-FFF2-40B4-BE49-F238E27FC236}">
                <a16:creationId xmlns:a16="http://schemas.microsoft.com/office/drawing/2014/main" id="{9E6079A1-B1DB-638B-059B-CA317A351FB7}"/>
              </a:ext>
            </a:extLst>
          </p:cNvPr>
          <p:cNvSpPr txBox="1">
            <a:spLocks noChangeArrowheads="1"/>
          </p:cNvSpPr>
          <p:nvPr/>
        </p:nvSpPr>
        <p:spPr>
          <a:xfrm>
            <a:off x="611560" y="4492374"/>
            <a:ext cx="8281770" cy="1827552"/>
          </a:xfrm>
          <a:prstGeom prst="rect">
            <a:avLst/>
          </a:prstGeom>
        </p:spPr>
        <p:txBody>
          <a:bodyPr vert="horz" wrap="square" rtlCol="0">
            <a:spAutoFit/>
          </a:bodyPr>
          <a:lstStyle>
            <a:lvl1pPr marL="342900" indent="-342900" algn="l" rtl="0" eaLnBrk="1" latinLnBrk="0" hangingPunct="1">
              <a:spcBef>
                <a:spcPct val="20000"/>
              </a:spcBef>
              <a:buClr>
                <a:srgbClr val="0000FF"/>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00FF"/>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7030A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just">
              <a:lnSpc>
                <a:spcPct val="120000"/>
              </a:lnSpc>
              <a:spcBef>
                <a:spcPts val="600"/>
              </a:spcBef>
              <a:buClrTx/>
              <a:buSzPct val="100000"/>
              <a:buNone/>
            </a:pPr>
            <a:r>
              <a:rPr lang="zh-CN" altLang="en-US" sz="2400" kern="100" dirty="0">
                <a:solidFill>
                  <a:srgbClr val="002060"/>
                </a:solidFill>
                <a:latin typeface="+mj-ea"/>
                <a:ea typeface="+mj-ea"/>
              </a:rPr>
              <a:t>地址，第三次读盘可以得到文件</a:t>
            </a:r>
            <a:r>
              <a:rPr lang="en-US" altLang="zh-CN" sz="2400" kern="100" dirty="0">
                <a:solidFill>
                  <a:srgbClr val="002060"/>
                </a:solidFill>
                <a:latin typeface="+mj-ea"/>
                <a:ea typeface="+mj-ea"/>
              </a:rPr>
              <a:t>A</a:t>
            </a:r>
            <a:r>
              <a:rPr lang="zh-CN" altLang="en-US" sz="2400" kern="100" dirty="0">
                <a:solidFill>
                  <a:srgbClr val="002060"/>
                </a:solidFill>
                <a:latin typeface="+mj-ea"/>
                <a:ea typeface="+mj-ea"/>
              </a:rPr>
              <a:t>的地址。由于每个盘块可存放</a:t>
            </a:r>
            <a:r>
              <a:rPr lang="en-US" altLang="zh-CN" sz="2400" kern="100" dirty="0">
                <a:solidFill>
                  <a:srgbClr val="002060"/>
                </a:solidFill>
                <a:latin typeface="+mj-ea"/>
                <a:ea typeface="+mj-ea"/>
              </a:rPr>
              <a:t>2</a:t>
            </a:r>
            <a:r>
              <a:rPr lang="zh-CN" altLang="en-US" sz="2400" kern="100" dirty="0">
                <a:solidFill>
                  <a:srgbClr val="002060"/>
                </a:solidFill>
                <a:latin typeface="+mj-ea"/>
                <a:ea typeface="+mj-ea"/>
              </a:rPr>
              <a:t>个记录，而文件</a:t>
            </a:r>
            <a:r>
              <a:rPr lang="en-US" altLang="zh-CN" sz="2400" kern="100" dirty="0">
                <a:solidFill>
                  <a:srgbClr val="002060"/>
                </a:solidFill>
                <a:latin typeface="+mj-ea"/>
                <a:ea typeface="+mj-ea"/>
              </a:rPr>
              <a:t>A</a:t>
            </a:r>
            <a:r>
              <a:rPr lang="zh-CN" altLang="en-US" sz="2400" kern="100" dirty="0">
                <a:solidFill>
                  <a:srgbClr val="002060"/>
                </a:solidFill>
                <a:latin typeface="+mj-ea"/>
                <a:ea typeface="+mj-ea"/>
              </a:rPr>
              <a:t>包含</a:t>
            </a:r>
            <a:r>
              <a:rPr lang="en-US" altLang="zh-CN" sz="2400" kern="100" dirty="0">
                <a:solidFill>
                  <a:srgbClr val="002060"/>
                </a:solidFill>
                <a:latin typeface="+mj-ea"/>
                <a:ea typeface="+mj-ea"/>
              </a:rPr>
              <a:t>590</a:t>
            </a:r>
            <a:r>
              <a:rPr lang="zh-CN" altLang="en-US" sz="2400" kern="100" dirty="0">
                <a:solidFill>
                  <a:srgbClr val="002060"/>
                </a:solidFill>
                <a:latin typeface="+mj-ea"/>
                <a:ea typeface="+mj-ea"/>
              </a:rPr>
              <a:t>个记录，故要把文件</a:t>
            </a:r>
            <a:r>
              <a:rPr lang="en-US" altLang="zh-CN" sz="2400" kern="100" dirty="0">
                <a:solidFill>
                  <a:srgbClr val="002060"/>
                </a:solidFill>
                <a:latin typeface="+mj-ea"/>
                <a:ea typeface="+mj-ea"/>
              </a:rPr>
              <a:t>A</a:t>
            </a:r>
            <a:r>
              <a:rPr lang="zh-CN" altLang="en-US" sz="2400" kern="100" dirty="0">
                <a:solidFill>
                  <a:srgbClr val="002060"/>
                </a:solidFill>
                <a:latin typeface="+mj-ea"/>
                <a:ea typeface="+mj-ea"/>
              </a:rPr>
              <a:t>读入内存，所需读盘次数为</a:t>
            </a:r>
            <a:r>
              <a:rPr lang="en-US" altLang="zh-CN" sz="2400" kern="100" dirty="0">
                <a:solidFill>
                  <a:srgbClr val="002060"/>
                </a:solidFill>
                <a:latin typeface="+mj-ea"/>
                <a:ea typeface="+mj-ea"/>
              </a:rPr>
              <a:t>590/2=295</a:t>
            </a:r>
            <a:r>
              <a:rPr lang="zh-CN" altLang="en-US" sz="2400" kern="100" dirty="0">
                <a:solidFill>
                  <a:srgbClr val="002060"/>
                </a:solidFill>
                <a:latin typeface="+mj-ea"/>
                <a:ea typeface="+mj-ea"/>
              </a:rPr>
              <a:t>次。所以，为把文件</a:t>
            </a:r>
            <a:r>
              <a:rPr lang="en-US" altLang="zh-CN" sz="2400" kern="100" dirty="0">
                <a:solidFill>
                  <a:srgbClr val="002060"/>
                </a:solidFill>
                <a:latin typeface="+mj-ea"/>
                <a:ea typeface="+mj-ea"/>
              </a:rPr>
              <a:t>A</a:t>
            </a:r>
            <a:r>
              <a:rPr lang="zh-CN" altLang="en-US" sz="2400" kern="100" dirty="0">
                <a:solidFill>
                  <a:srgbClr val="002060"/>
                </a:solidFill>
                <a:latin typeface="+mj-ea"/>
                <a:ea typeface="+mj-ea"/>
              </a:rPr>
              <a:t>读入内存，需读盘次数为</a:t>
            </a:r>
            <a:r>
              <a:rPr lang="en-US" altLang="zh-CN" sz="2400" kern="100" dirty="0">
                <a:solidFill>
                  <a:srgbClr val="002060"/>
                </a:solidFill>
                <a:latin typeface="+mj-ea"/>
                <a:ea typeface="+mj-ea"/>
              </a:rPr>
              <a:t>295+3=298</a:t>
            </a:r>
            <a:r>
              <a:rPr lang="zh-CN" altLang="en-US" sz="2400" kern="100" dirty="0">
                <a:solidFill>
                  <a:srgbClr val="002060"/>
                </a:solidFill>
                <a:latin typeface="+mj-ea"/>
                <a:ea typeface="+mj-ea"/>
              </a:rPr>
              <a:t>次。</a:t>
            </a:r>
          </a:p>
        </p:txBody>
      </p:sp>
    </p:spTree>
    <p:extLst>
      <p:ext uri="{BB962C8B-B14F-4D97-AF65-F5344CB8AC3E}">
        <p14:creationId xmlns:p14="http://schemas.microsoft.com/office/powerpoint/2010/main" val="1743822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836C64A4-2DA5-4A94-A6B4-4E1D1763E801}" type="slidenum">
              <a:rPr lang="en-US" altLang="zh-CN"/>
              <a:pPr>
                <a:defRPr/>
              </a:pPr>
              <a:t>56</a:t>
            </a:fld>
            <a:endParaRPr lang="en-US" altLang="zh-CN"/>
          </a:p>
        </p:txBody>
      </p:sp>
      <p:pic>
        <p:nvPicPr>
          <p:cNvPr id="3" name="图片 2">
            <a:extLst>
              <a:ext uri="{FF2B5EF4-FFF2-40B4-BE49-F238E27FC236}">
                <a16:creationId xmlns:a16="http://schemas.microsoft.com/office/drawing/2014/main" id="{3D56CB46-977C-E29D-E567-A6010BDE1A81}"/>
              </a:ext>
            </a:extLst>
          </p:cNvPr>
          <p:cNvPicPr>
            <a:picLocks noChangeAspect="1"/>
          </p:cNvPicPr>
          <p:nvPr/>
        </p:nvPicPr>
        <p:blipFill>
          <a:blip r:embed="rId2"/>
          <a:stretch>
            <a:fillRect/>
          </a:stretch>
        </p:blipFill>
        <p:spPr>
          <a:xfrm>
            <a:off x="349379" y="1484784"/>
            <a:ext cx="4505117" cy="2880320"/>
          </a:xfrm>
          <a:prstGeom prst="rect">
            <a:avLst/>
          </a:prstGeom>
        </p:spPr>
      </p:pic>
      <p:sp>
        <p:nvSpPr>
          <p:cNvPr id="4" name="Rectangle 3">
            <a:extLst>
              <a:ext uri="{FF2B5EF4-FFF2-40B4-BE49-F238E27FC236}">
                <a16:creationId xmlns:a16="http://schemas.microsoft.com/office/drawing/2014/main" id="{4CB46DB8-0BEE-12A7-3A1C-BE7B15AF67F0}"/>
              </a:ext>
            </a:extLst>
          </p:cNvPr>
          <p:cNvSpPr txBox="1">
            <a:spLocks noChangeArrowheads="1"/>
          </p:cNvSpPr>
          <p:nvPr/>
        </p:nvSpPr>
        <p:spPr>
          <a:xfrm>
            <a:off x="322678" y="332656"/>
            <a:ext cx="8281770" cy="941155"/>
          </a:xfrm>
          <a:prstGeom prst="rect">
            <a:avLst/>
          </a:prstGeom>
        </p:spPr>
        <p:txBody>
          <a:bodyPr vert="horz" wrap="square" rtlCol="0">
            <a:spAutoFit/>
          </a:bodyPr>
          <a:lstStyle>
            <a:lvl1pPr marL="342900" indent="-342900" algn="l" rtl="0" eaLnBrk="1" latinLnBrk="0" hangingPunct="1">
              <a:spcBef>
                <a:spcPct val="20000"/>
              </a:spcBef>
              <a:buClr>
                <a:srgbClr val="0000FF"/>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00FF"/>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7030A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457200" indent="-457200" algn="just">
              <a:lnSpc>
                <a:spcPct val="120000"/>
              </a:lnSpc>
              <a:spcBef>
                <a:spcPts val="600"/>
              </a:spcBef>
              <a:buClrTx/>
              <a:buSzPct val="100000"/>
              <a:buFont typeface="+mj-ea"/>
              <a:buAutoNum type="circleNumDbPlain" startAt="2"/>
            </a:pPr>
            <a:r>
              <a:rPr lang="zh-CN" altLang="en-US" sz="2400" kern="100" dirty="0">
                <a:latin typeface="+mj-ea"/>
                <a:ea typeface="+mj-ea"/>
              </a:rPr>
              <a:t>若文件采用连续文件结构，如果要将文件</a:t>
            </a:r>
            <a:r>
              <a:rPr lang="en-US" altLang="zh-CN" sz="2400" kern="100" dirty="0">
                <a:latin typeface="+mj-ea"/>
                <a:ea typeface="+mj-ea"/>
              </a:rPr>
              <a:t>A</a:t>
            </a:r>
            <a:r>
              <a:rPr lang="zh-CN" altLang="en-US" sz="2400" kern="100" dirty="0">
                <a:latin typeface="+mj-ea"/>
                <a:ea typeface="+mj-ea"/>
              </a:rPr>
              <a:t>的逻辑记录号为</a:t>
            </a:r>
            <a:r>
              <a:rPr lang="en-US" altLang="zh-CN" sz="2400" kern="100" dirty="0">
                <a:latin typeface="+mj-ea"/>
                <a:ea typeface="+mj-ea"/>
              </a:rPr>
              <a:t>480</a:t>
            </a:r>
            <a:r>
              <a:rPr lang="zh-CN" altLang="en-US" sz="2400" kern="100" dirty="0">
                <a:latin typeface="+mj-ea"/>
                <a:ea typeface="+mj-ea"/>
              </a:rPr>
              <a:t>的记录读入内存，至少要存取几次硬盘？为什么？</a:t>
            </a:r>
          </a:p>
        </p:txBody>
      </p:sp>
      <p:sp>
        <p:nvSpPr>
          <p:cNvPr id="7" name="Rectangle 3">
            <a:extLst>
              <a:ext uri="{FF2B5EF4-FFF2-40B4-BE49-F238E27FC236}">
                <a16:creationId xmlns:a16="http://schemas.microsoft.com/office/drawing/2014/main" id="{D8DC80B5-BEBF-DEE3-8B36-3BD10347B74B}"/>
              </a:ext>
            </a:extLst>
          </p:cNvPr>
          <p:cNvSpPr txBox="1">
            <a:spLocks noChangeArrowheads="1"/>
          </p:cNvSpPr>
          <p:nvPr/>
        </p:nvSpPr>
        <p:spPr>
          <a:xfrm>
            <a:off x="107504" y="4413514"/>
            <a:ext cx="9036496" cy="2270750"/>
          </a:xfrm>
          <a:prstGeom prst="rect">
            <a:avLst/>
          </a:prstGeom>
        </p:spPr>
        <p:txBody>
          <a:bodyPr vert="horz" wrap="square" rtlCol="0">
            <a:spAutoFit/>
          </a:bodyPr>
          <a:lstStyle>
            <a:lvl1pPr marL="342900" indent="-342900" algn="l" rtl="0" eaLnBrk="1" latinLnBrk="0" hangingPunct="1">
              <a:spcBef>
                <a:spcPct val="20000"/>
              </a:spcBef>
              <a:buClr>
                <a:srgbClr val="0000FF"/>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00FF"/>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7030A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nSpc>
                <a:spcPct val="120000"/>
              </a:lnSpc>
              <a:spcBef>
                <a:spcPts val="600"/>
              </a:spcBef>
              <a:buClrTx/>
              <a:buSzPct val="100000"/>
              <a:buNone/>
            </a:pPr>
            <a:r>
              <a:rPr lang="zh-CN" altLang="en-US" sz="2400" kern="100" dirty="0">
                <a:solidFill>
                  <a:srgbClr val="002060"/>
                </a:solidFill>
                <a:latin typeface="+mj-ea"/>
                <a:ea typeface="+mj-ea"/>
              </a:rPr>
              <a:t>当文件为连续结构时，第一次读盘得到</a:t>
            </a:r>
            <a:r>
              <a:rPr lang="en-US" altLang="zh-CN" sz="2400" kern="100" dirty="0">
                <a:solidFill>
                  <a:srgbClr val="002060"/>
                </a:solidFill>
                <a:latin typeface="+mj-ea"/>
                <a:ea typeface="+mj-ea"/>
              </a:rPr>
              <a:t>you</a:t>
            </a:r>
            <a:r>
              <a:rPr lang="zh-CN" altLang="en-US" sz="2400" kern="100" dirty="0">
                <a:solidFill>
                  <a:srgbClr val="002060"/>
                </a:solidFill>
                <a:latin typeface="+mj-ea"/>
                <a:ea typeface="+mj-ea"/>
              </a:rPr>
              <a:t>的地址，第二次读盘可以得到</a:t>
            </a:r>
            <a:r>
              <a:rPr lang="en-US" altLang="zh-CN" sz="2400" kern="100" dirty="0">
                <a:solidFill>
                  <a:srgbClr val="002060"/>
                </a:solidFill>
                <a:latin typeface="+mj-ea"/>
                <a:ea typeface="+mj-ea"/>
              </a:rPr>
              <a:t>dir1</a:t>
            </a:r>
            <a:r>
              <a:rPr lang="zh-CN" altLang="en-US" sz="2400" kern="100" dirty="0">
                <a:solidFill>
                  <a:srgbClr val="002060"/>
                </a:solidFill>
                <a:latin typeface="+mj-ea"/>
                <a:ea typeface="+mj-ea"/>
              </a:rPr>
              <a:t>的地址，第三次读盘可以得到文件</a:t>
            </a:r>
            <a:r>
              <a:rPr lang="en-US" altLang="zh-CN" sz="2400" kern="100" dirty="0">
                <a:solidFill>
                  <a:srgbClr val="002060"/>
                </a:solidFill>
                <a:latin typeface="+mj-ea"/>
                <a:ea typeface="+mj-ea"/>
              </a:rPr>
              <a:t>A</a:t>
            </a:r>
            <a:r>
              <a:rPr lang="zh-CN" altLang="en-US" sz="2400" kern="100" dirty="0">
                <a:solidFill>
                  <a:srgbClr val="002060"/>
                </a:solidFill>
                <a:latin typeface="+mj-ea"/>
                <a:ea typeface="+mj-ea"/>
              </a:rPr>
              <a:t>的地址。得到文件</a:t>
            </a:r>
            <a:r>
              <a:rPr lang="en-US" altLang="zh-CN" sz="2400" kern="100" dirty="0">
                <a:solidFill>
                  <a:srgbClr val="002060"/>
                </a:solidFill>
                <a:latin typeface="+mj-ea"/>
                <a:ea typeface="+mj-ea"/>
              </a:rPr>
              <a:t>A</a:t>
            </a:r>
            <a:r>
              <a:rPr lang="zh-CN" altLang="en-US" sz="2400" kern="100" dirty="0">
                <a:solidFill>
                  <a:srgbClr val="002060"/>
                </a:solidFill>
                <a:latin typeface="+mj-ea"/>
                <a:ea typeface="+mj-ea"/>
              </a:rPr>
              <a:t>的地址后，</a:t>
            </a:r>
            <a:r>
              <a:rPr lang="zh-CN" altLang="en-US" sz="2400" kern="100" dirty="0">
                <a:solidFill>
                  <a:srgbClr val="FF0000"/>
                </a:solidFill>
                <a:latin typeface="+mj-ea"/>
                <a:ea typeface="+mj-ea"/>
              </a:rPr>
              <a:t>通过计算，只需</a:t>
            </a:r>
            <a:r>
              <a:rPr lang="en-US" altLang="zh-CN" sz="2400" kern="100" dirty="0">
                <a:solidFill>
                  <a:srgbClr val="FF0000"/>
                </a:solidFill>
                <a:latin typeface="+mj-ea"/>
                <a:ea typeface="+mj-ea"/>
              </a:rPr>
              <a:t>1</a:t>
            </a:r>
            <a:r>
              <a:rPr lang="zh-CN" altLang="en-US" sz="2400" kern="100" dirty="0">
                <a:solidFill>
                  <a:srgbClr val="FF0000"/>
                </a:solidFill>
                <a:latin typeface="+mj-ea"/>
                <a:ea typeface="+mj-ea"/>
              </a:rPr>
              <a:t>次读盘就可读出第</a:t>
            </a:r>
            <a:r>
              <a:rPr lang="en-US" altLang="zh-CN" sz="2400" kern="100" dirty="0">
                <a:solidFill>
                  <a:srgbClr val="FF0000"/>
                </a:solidFill>
                <a:latin typeface="+mj-ea"/>
                <a:ea typeface="+mj-ea"/>
              </a:rPr>
              <a:t>480</a:t>
            </a:r>
            <a:r>
              <a:rPr lang="zh-CN" altLang="en-US" sz="2400" kern="100" dirty="0">
                <a:solidFill>
                  <a:srgbClr val="FF0000"/>
                </a:solidFill>
                <a:latin typeface="+mj-ea"/>
                <a:ea typeface="+mj-ea"/>
              </a:rPr>
              <a:t>号记录</a:t>
            </a:r>
            <a:r>
              <a:rPr lang="zh-CN" altLang="en-US" sz="2400" kern="100" dirty="0">
                <a:solidFill>
                  <a:srgbClr val="002060"/>
                </a:solidFill>
                <a:latin typeface="+mj-ea"/>
                <a:ea typeface="+mj-ea"/>
              </a:rPr>
              <a:t>。即一共需要读盘</a:t>
            </a:r>
            <a:r>
              <a:rPr lang="en-US" altLang="zh-CN" sz="2400" kern="100" dirty="0">
                <a:solidFill>
                  <a:srgbClr val="002060"/>
                </a:solidFill>
                <a:latin typeface="+mj-ea"/>
                <a:ea typeface="+mj-ea"/>
              </a:rPr>
              <a:t>4</a:t>
            </a:r>
            <a:r>
              <a:rPr lang="zh-CN" altLang="en-US" sz="2400" kern="100" dirty="0">
                <a:solidFill>
                  <a:srgbClr val="002060"/>
                </a:solidFill>
                <a:latin typeface="+mj-ea"/>
                <a:ea typeface="+mj-ea"/>
              </a:rPr>
              <a:t>次，就能将文件</a:t>
            </a:r>
            <a:r>
              <a:rPr lang="en-US" altLang="zh-CN" sz="2400" kern="100" dirty="0">
                <a:solidFill>
                  <a:srgbClr val="002060"/>
                </a:solidFill>
                <a:latin typeface="+mj-ea"/>
                <a:ea typeface="+mj-ea"/>
              </a:rPr>
              <a:t>A</a:t>
            </a:r>
            <a:r>
              <a:rPr lang="zh-CN" altLang="en-US" sz="2400" kern="100" dirty="0">
                <a:solidFill>
                  <a:srgbClr val="002060"/>
                </a:solidFill>
                <a:latin typeface="+mj-ea"/>
                <a:ea typeface="+mj-ea"/>
              </a:rPr>
              <a:t>的逻辑记录号为</a:t>
            </a:r>
            <a:r>
              <a:rPr lang="en-US" altLang="zh-CN" sz="2400" kern="100" dirty="0">
                <a:solidFill>
                  <a:srgbClr val="002060"/>
                </a:solidFill>
                <a:latin typeface="+mj-ea"/>
                <a:ea typeface="+mj-ea"/>
              </a:rPr>
              <a:t>480</a:t>
            </a:r>
            <a:r>
              <a:rPr lang="zh-CN" altLang="en-US" sz="2400" kern="100" dirty="0">
                <a:solidFill>
                  <a:srgbClr val="002060"/>
                </a:solidFill>
                <a:latin typeface="+mj-ea"/>
                <a:ea typeface="+mj-ea"/>
              </a:rPr>
              <a:t>的记录读入内存。</a:t>
            </a:r>
          </a:p>
        </p:txBody>
      </p:sp>
    </p:spTree>
    <p:extLst>
      <p:ext uri="{BB962C8B-B14F-4D97-AF65-F5344CB8AC3E}">
        <p14:creationId xmlns:p14="http://schemas.microsoft.com/office/powerpoint/2010/main" val="10653506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Rectangle 3"/>
          <p:cNvSpPr>
            <a:spLocks noGrp="1" noChangeArrowheads="1"/>
          </p:cNvSpPr>
          <p:nvPr>
            <p:ph idx="1"/>
          </p:nvPr>
        </p:nvSpPr>
        <p:spPr>
          <a:xfrm>
            <a:off x="323528" y="548680"/>
            <a:ext cx="8229600" cy="2677656"/>
          </a:xfrm>
        </p:spPr>
        <p:txBody>
          <a:bodyPr>
            <a:spAutoFit/>
          </a:bodyPr>
          <a:lstStyle/>
          <a:p>
            <a:pPr marL="457200" indent="-457200" algn="just">
              <a:spcBef>
                <a:spcPts val="600"/>
              </a:spcBef>
              <a:buClrTx/>
              <a:buSzPct val="100000"/>
              <a:buFont typeface="+mj-lt"/>
              <a:buAutoNum type="arabicPeriod" startAt="2"/>
            </a:pPr>
            <a:r>
              <a:rPr lang="zh-CN" altLang="en-US" sz="2400" kern="100" dirty="0">
                <a:effectLst/>
                <a:latin typeface="+mj-ea"/>
                <a:ea typeface="+mj-ea"/>
              </a:rPr>
              <a:t>某文件系统以硬盘作为存储器，盘块大小为</a:t>
            </a:r>
            <a:r>
              <a:rPr lang="en-US" altLang="zh-CN" sz="2400" kern="100" dirty="0">
                <a:effectLst/>
                <a:latin typeface="+mj-ea"/>
                <a:ea typeface="+mj-ea"/>
              </a:rPr>
              <a:t>512</a:t>
            </a:r>
            <a:r>
              <a:rPr lang="zh-CN" altLang="en-US" sz="2400" kern="100" dirty="0">
                <a:effectLst/>
                <a:latin typeface="+mj-ea"/>
                <a:ea typeface="+mj-ea"/>
              </a:rPr>
              <a:t>Ｂ，有文件</a:t>
            </a:r>
            <a:r>
              <a:rPr lang="en-US" altLang="zh-CN" sz="2400" kern="100" dirty="0">
                <a:effectLst/>
                <a:latin typeface="+mj-ea"/>
                <a:ea typeface="+mj-ea"/>
              </a:rPr>
              <a:t>A</a:t>
            </a:r>
            <a:r>
              <a:rPr lang="zh-CN" altLang="en-US" sz="2400" kern="100" dirty="0">
                <a:effectLst/>
                <a:latin typeface="+mj-ea"/>
                <a:ea typeface="+mj-ea"/>
              </a:rPr>
              <a:t>，包含</a:t>
            </a:r>
            <a:r>
              <a:rPr lang="en-US" altLang="zh-CN" sz="2400" kern="100" dirty="0">
                <a:effectLst/>
                <a:latin typeface="+mj-ea"/>
                <a:ea typeface="+mj-ea"/>
              </a:rPr>
              <a:t>590</a:t>
            </a:r>
            <a:r>
              <a:rPr lang="zh-CN" altLang="en-US" sz="2400" kern="100" dirty="0">
                <a:effectLst/>
                <a:latin typeface="+mj-ea"/>
                <a:ea typeface="+mj-ea"/>
              </a:rPr>
              <a:t>个逻辑记录，每个记录占</a:t>
            </a:r>
            <a:r>
              <a:rPr lang="en-US" altLang="zh-CN" sz="2400" kern="100" dirty="0">
                <a:effectLst/>
                <a:latin typeface="+mj-ea"/>
                <a:ea typeface="+mj-ea"/>
              </a:rPr>
              <a:t>255B</a:t>
            </a:r>
            <a:r>
              <a:rPr lang="zh-CN" altLang="en-US" sz="2400" kern="100" dirty="0">
                <a:effectLst/>
                <a:latin typeface="+mj-ea"/>
                <a:ea typeface="+mj-ea"/>
              </a:rPr>
              <a:t>，每个盘块存放</a:t>
            </a:r>
            <a:r>
              <a:rPr lang="en-US" altLang="zh-CN" sz="2400" kern="100" dirty="0">
                <a:effectLst/>
                <a:latin typeface="+mj-ea"/>
                <a:ea typeface="+mj-ea"/>
              </a:rPr>
              <a:t>2</a:t>
            </a:r>
            <a:r>
              <a:rPr lang="zh-CN" altLang="en-US" sz="2400" kern="100" dirty="0">
                <a:effectLst/>
                <a:latin typeface="+mj-ea"/>
                <a:ea typeface="+mj-ea"/>
              </a:rPr>
              <a:t>个记录。文件</a:t>
            </a:r>
            <a:r>
              <a:rPr lang="en-US" altLang="zh-CN" sz="2400" kern="100" dirty="0">
                <a:effectLst/>
                <a:latin typeface="+mj-ea"/>
                <a:ea typeface="+mj-ea"/>
              </a:rPr>
              <a:t>A</a:t>
            </a:r>
            <a:r>
              <a:rPr lang="zh-CN" altLang="en-US" sz="2400" kern="100" dirty="0">
                <a:effectLst/>
                <a:latin typeface="+mj-ea"/>
                <a:ea typeface="+mj-ea"/>
              </a:rPr>
              <a:t>在文件目录中的位置如下图所示</a:t>
            </a:r>
            <a:r>
              <a:rPr lang="zh-CN" altLang="en-US" sz="2400" kern="100" dirty="0">
                <a:latin typeface="+mj-ea"/>
                <a:ea typeface="+mj-ea"/>
              </a:rPr>
              <a:t>。此树形目录结构由根目录结点，作为目录文件的中间结点和作为信息文件的叶子结点组成，每个目录项占</a:t>
            </a:r>
            <a:r>
              <a:rPr lang="en-US" altLang="zh-CN" sz="2400" kern="100" dirty="0">
                <a:latin typeface="+mj-ea"/>
                <a:ea typeface="+mj-ea"/>
              </a:rPr>
              <a:t>127B</a:t>
            </a:r>
            <a:r>
              <a:rPr lang="zh-CN" altLang="en-US" sz="2400" kern="100" dirty="0">
                <a:latin typeface="+mj-ea"/>
                <a:ea typeface="+mj-ea"/>
              </a:rPr>
              <a:t>，每个物理块存放</a:t>
            </a:r>
            <a:r>
              <a:rPr lang="en-US" altLang="zh-CN" sz="2400" kern="100" dirty="0">
                <a:latin typeface="+mj-ea"/>
                <a:ea typeface="+mj-ea"/>
              </a:rPr>
              <a:t>4</a:t>
            </a:r>
            <a:r>
              <a:rPr lang="zh-CN" altLang="en-US" sz="2400" kern="100" dirty="0">
                <a:latin typeface="+mj-ea"/>
                <a:ea typeface="+mj-ea"/>
              </a:rPr>
              <a:t>个目录项。</a:t>
            </a:r>
            <a:r>
              <a:rPr lang="zh-CN" altLang="en-US" sz="2400" kern="100" dirty="0">
                <a:solidFill>
                  <a:srgbClr val="FF0000"/>
                </a:solidFill>
                <a:latin typeface="+mj-ea"/>
                <a:ea typeface="+mj-ea"/>
              </a:rPr>
              <a:t>根目录的第一个盘块常驻内存。</a:t>
            </a:r>
            <a:r>
              <a:rPr lang="zh-CN" altLang="en-US" sz="2400" kern="100" dirty="0">
                <a:latin typeface="+mj-ea"/>
                <a:ea typeface="+mj-ea"/>
              </a:rPr>
              <a:t>回答以下问题：</a:t>
            </a:r>
            <a:endParaRPr lang="zh-CN" altLang="zh-CN" sz="2400" dirty="0">
              <a:effectLst/>
              <a:latin typeface="+mj-ea"/>
              <a:ea typeface="+mj-ea"/>
            </a:endParaRPr>
          </a:p>
        </p:txBody>
      </p:sp>
      <p:sp>
        <p:nvSpPr>
          <p:cNvPr id="6" name="灯片编号占位符 5"/>
          <p:cNvSpPr>
            <a:spLocks noGrp="1"/>
          </p:cNvSpPr>
          <p:nvPr>
            <p:ph type="sldNum" sz="quarter" idx="12"/>
          </p:nvPr>
        </p:nvSpPr>
        <p:spPr/>
        <p:txBody>
          <a:bodyPr/>
          <a:lstStyle/>
          <a:p>
            <a:pPr>
              <a:defRPr/>
            </a:pPr>
            <a:fld id="{836C64A4-2DA5-4A94-A6B4-4E1D1763E801}" type="slidenum">
              <a:rPr lang="en-US" altLang="zh-CN"/>
              <a:pPr>
                <a:defRPr/>
              </a:pPr>
              <a:t>57</a:t>
            </a:fld>
            <a:endParaRPr lang="en-US" altLang="zh-CN"/>
          </a:p>
        </p:txBody>
      </p:sp>
      <p:pic>
        <p:nvPicPr>
          <p:cNvPr id="3" name="图片 2">
            <a:extLst>
              <a:ext uri="{FF2B5EF4-FFF2-40B4-BE49-F238E27FC236}">
                <a16:creationId xmlns:a16="http://schemas.microsoft.com/office/drawing/2014/main" id="{3D56CB46-977C-E29D-E567-A6010BDE1A81}"/>
              </a:ext>
            </a:extLst>
          </p:cNvPr>
          <p:cNvPicPr>
            <a:picLocks noChangeAspect="1"/>
          </p:cNvPicPr>
          <p:nvPr/>
        </p:nvPicPr>
        <p:blipFill>
          <a:blip r:embed="rId3"/>
          <a:stretch>
            <a:fillRect/>
          </a:stretch>
        </p:blipFill>
        <p:spPr>
          <a:xfrm>
            <a:off x="323528" y="3226336"/>
            <a:ext cx="4505117" cy="2880320"/>
          </a:xfrm>
          <a:prstGeom prst="rect">
            <a:avLst/>
          </a:prstGeom>
        </p:spPr>
      </p:pic>
      <p:sp>
        <p:nvSpPr>
          <p:cNvPr id="4" name="Rectangle 3">
            <a:extLst>
              <a:ext uri="{FF2B5EF4-FFF2-40B4-BE49-F238E27FC236}">
                <a16:creationId xmlns:a16="http://schemas.microsoft.com/office/drawing/2014/main" id="{4CB46DB8-0BEE-12A7-3A1C-BE7B15AF67F0}"/>
              </a:ext>
            </a:extLst>
          </p:cNvPr>
          <p:cNvSpPr txBox="1">
            <a:spLocks noChangeArrowheads="1"/>
          </p:cNvSpPr>
          <p:nvPr/>
        </p:nvSpPr>
        <p:spPr>
          <a:xfrm>
            <a:off x="5028350" y="2996952"/>
            <a:ext cx="3792122" cy="3461973"/>
          </a:xfrm>
          <a:prstGeom prst="rect">
            <a:avLst/>
          </a:prstGeom>
        </p:spPr>
        <p:txBody>
          <a:bodyPr vert="horz" wrap="square" rtlCol="0">
            <a:spAutoFit/>
          </a:bodyPr>
          <a:lstStyle>
            <a:lvl1pPr marL="342900" indent="-342900" algn="l" rtl="0" eaLnBrk="1" latinLnBrk="0" hangingPunct="1">
              <a:spcBef>
                <a:spcPct val="20000"/>
              </a:spcBef>
              <a:buClr>
                <a:srgbClr val="0000FF"/>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00FF"/>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7030A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457200" indent="-457200" algn="just">
              <a:lnSpc>
                <a:spcPct val="120000"/>
              </a:lnSpc>
              <a:spcBef>
                <a:spcPts val="600"/>
              </a:spcBef>
              <a:buClrTx/>
              <a:buSzPct val="100000"/>
              <a:buFont typeface="+mj-ea"/>
              <a:buAutoNum type="circleNumDbPlain"/>
            </a:pPr>
            <a:r>
              <a:rPr lang="zh-CN" altLang="en-US" sz="2000" kern="100" dirty="0">
                <a:latin typeface="+mj-ea"/>
                <a:ea typeface="+mj-ea"/>
              </a:rPr>
              <a:t>若文件采用隐式链接结构，设每块的链接字占</a:t>
            </a:r>
            <a:r>
              <a:rPr lang="en-US" altLang="zh-CN" sz="2000" kern="100" dirty="0">
                <a:latin typeface="+mj-ea"/>
                <a:ea typeface="+mj-ea"/>
              </a:rPr>
              <a:t>2B</a:t>
            </a:r>
            <a:r>
              <a:rPr lang="zh-CN" altLang="en-US" sz="2000" kern="100" dirty="0">
                <a:latin typeface="+mj-ea"/>
                <a:ea typeface="+mj-ea"/>
              </a:rPr>
              <a:t>。如果要将文件</a:t>
            </a:r>
            <a:r>
              <a:rPr lang="en-US" altLang="zh-CN" sz="2000" kern="100" dirty="0">
                <a:latin typeface="+mj-ea"/>
                <a:ea typeface="+mj-ea"/>
              </a:rPr>
              <a:t>A</a:t>
            </a:r>
            <a:r>
              <a:rPr lang="zh-CN" altLang="en-US" sz="2000" kern="100" dirty="0">
                <a:latin typeface="+mj-ea"/>
                <a:ea typeface="+mj-ea"/>
              </a:rPr>
              <a:t>读入内存，至少要存取几次硬盘？为什么？</a:t>
            </a:r>
          </a:p>
          <a:p>
            <a:pPr marL="457200" indent="-457200" algn="just">
              <a:lnSpc>
                <a:spcPct val="120000"/>
              </a:lnSpc>
              <a:spcBef>
                <a:spcPts val="600"/>
              </a:spcBef>
              <a:buClrTx/>
              <a:buSzPct val="100000"/>
              <a:buFont typeface="+mj-lt"/>
              <a:buAutoNum type="circleNumDbPlain"/>
            </a:pPr>
            <a:r>
              <a:rPr lang="zh-CN" altLang="en-US" sz="2000" kern="100" dirty="0">
                <a:latin typeface="+mj-ea"/>
                <a:ea typeface="+mj-ea"/>
              </a:rPr>
              <a:t>若文件采用连续文件结构，如果要将文件</a:t>
            </a:r>
            <a:r>
              <a:rPr lang="en-US" altLang="zh-CN" sz="2000" kern="100" dirty="0">
                <a:latin typeface="+mj-ea"/>
                <a:ea typeface="+mj-ea"/>
              </a:rPr>
              <a:t>A</a:t>
            </a:r>
            <a:r>
              <a:rPr lang="zh-CN" altLang="en-US" sz="2000" kern="100" dirty="0">
                <a:latin typeface="+mj-ea"/>
                <a:ea typeface="+mj-ea"/>
              </a:rPr>
              <a:t>的逻辑记录号为</a:t>
            </a:r>
            <a:r>
              <a:rPr lang="en-US" altLang="zh-CN" sz="2000" kern="100" dirty="0">
                <a:latin typeface="+mj-ea"/>
                <a:ea typeface="+mj-ea"/>
              </a:rPr>
              <a:t>480</a:t>
            </a:r>
            <a:r>
              <a:rPr lang="zh-CN" altLang="en-US" sz="2000" kern="100" dirty="0">
                <a:latin typeface="+mj-ea"/>
                <a:ea typeface="+mj-ea"/>
              </a:rPr>
              <a:t>的记录读入内存，至少要存取几次硬盘？为什么？</a:t>
            </a:r>
            <a:endParaRPr lang="zh-CN" altLang="zh-CN" sz="2000" dirty="0">
              <a:latin typeface="+mj-ea"/>
              <a:ea typeface="+mj-ea"/>
            </a:endParaRPr>
          </a:p>
        </p:txBody>
      </p:sp>
      <p:sp>
        <p:nvSpPr>
          <p:cNvPr id="2" name="矩形 1">
            <a:extLst>
              <a:ext uri="{FF2B5EF4-FFF2-40B4-BE49-F238E27FC236}">
                <a16:creationId xmlns:a16="http://schemas.microsoft.com/office/drawing/2014/main" id="{ED8EBD0F-A512-A116-AE89-3FC785906C66}"/>
              </a:ext>
            </a:extLst>
          </p:cNvPr>
          <p:cNvSpPr/>
          <p:nvPr/>
        </p:nvSpPr>
        <p:spPr>
          <a:xfrm>
            <a:off x="291397" y="129992"/>
            <a:ext cx="1872208" cy="4186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solidFill>
                  <a:srgbClr val="FF0000"/>
                </a:solidFill>
              </a:rPr>
              <a:t>上一题的变型</a:t>
            </a:r>
          </a:p>
        </p:txBody>
      </p:sp>
      <p:sp>
        <p:nvSpPr>
          <p:cNvPr id="5" name="对话气泡: 矩形 4">
            <a:extLst>
              <a:ext uri="{FF2B5EF4-FFF2-40B4-BE49-F238E27FC236}">
                <a16:creationId xmlns:a16="http://schemas.microsoft.com/office/drawing/2014/main" id="{7A4CAED3-C776-A577-7B00-5917A9CB140A}"/>
              </a:ext>
            </a:extLst>
          </p:cNvPr>
          <p:cNvSpPr/>
          <p:nvPr/>
        </p:nvSpPr>
        <p:spPr>
          <a:xfrm>
            <a:off x="1403648" y="3278271"/>
            <a:ext cx="5143954" cy="2016224"/>
          </a:xfrm>
          <a:prstGeom prst="wedgeRectCallout">
            <a:avLst>
              <a:gd name="adj1" fmla="val 50003"/>
              <a:gd name="adj2" fmla="val -75218"/>
            </a:avLst>
          </a:prstGeom>
          <a:solidFill>
            <a:schemeClr val="accent5">
              <a:lumMod val="40000"/>
              <a:lumOff val="60000"/>
            </a:schemeClr>
          </a:solid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800" b="1" dirty="0">
                <a:solidFill>
                  <a:srgbClr val="C00000"/>
                </a:solidFill>
              </a:rPr>
              <a:t>根目录的第一个盘块不计入读盘次数，由于</a:t>
            </a:r>
            <a:r>
              <a:rPr lang="en-US" altLang="zh-CN" sz="2800" b="1" dirty="0">
                <a:solidFill>
                  <a:srgbClr val="C00000"/>
                </a:solidFill>
              </a:rPr>
              <a:t>1</a:t>
            </a:r>
            <a:r>
              <a:rPr lang="zh-CN" altLang="en-US" sz="2800" b="1" dirty="0">
                <a:solidFill>
                  <a:srgbClr val="C00000"/>
                </a:solidFill>
              </a:rPr>
              <a:t>个盘块只能存放</a:t>
            </a:r>
            <a:r>
              <a:rPr lang="en-US" altLang="zh-CN" sz="2800" b="1" dirty="0">
                <a:solidFill>
                  <a:srgbClr val="C00000"/>
                </a:solidFill>
              </a:rPr>
              <a:t>4</a:t>
            </a:r>
            <a:r>
              <a:rPr lang="zh-CN" altLang="en-US" sz="2800" b="1" dirty="0">
                <a:solidFill>
                  <a:srgbClr val="C00000"/>
                </a:solidFill>
              </a:rPr>
              <a:t>个目录项，</a:t>
            </a:r>
            <a:r>
              <a:rPr lang="en-US" altLang="zh-CN" sz="2800" b="1" dirty="0" err="1">
                <a:solidFill>
                  <a:srgbClr val="C00000"/>
                </a:solidFill>
              </a:rPr>
              <a:t>usr</a:t>
            </a:r>
            <a:r>
              <a:rPr lang="zh-CN" altLang="en-US" sz="2800" b="1" dirty="0">
                <a:solidFill>
                  <a:srgbClr val="C00000"/>
                </a:solidFill>
              </a:rPr>
              <a:t>位于第</a:t>
            </a:r>
            <a:r>
              <a:rPr lang="en-US" altLang="zh-CN" sz="2800" b="1" dirty="0">
                <a:solidFill>
                  <a:srgbClr val="C00000"/>
                </a:solidFill>
              </a:rPr>
              <a:t>5</a:t>
            </a:r>
            <a:r>
              <a:rPr lang="zh-CN" altLang="en-US" sz="2800" b="1" dirty="0">
                <a:solidFill>
                  <a:srgbClr val="C00000"/>
                </a:solidFill>
              </a:rPr>
              <a:t>项，因此访问目录时需要多一次读盘</a:t>
            </a:r>
          </a:p>
        </p:txBody>
      </p:sp>
    </p:spTree>
    <p:extLst>
      <p:ext uri="{BB962C8B-B14F-4D97-AF65-F5344CB8AC3E}">
        <p14:creationId xmlns:p14="http://schemas.microsoft.com/office/powerpoint/2010/main" val="201185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2"/>
          <p:cNvSpPr>
            <a:spLocks noGrp="1" noChangeArrowheads="1"/>
          </p:cNvSpPr>
          <p:nvPr>
            <p:ph type="title"/>
          </p:nvPr>
        </p:nvSpPr>
        <p:spPr/>
        <p:txBody>
          <a:bodyPr/>
          <a:lstStyle/>
          <a:p>
            <a:r>
              <a:rPr lang="en-US" altLang="zh-CN" dirty="0">
                <a:latin typeface="Times New Roman" pitchFamily="18" charset="0"/>
              </a:rPr>
              <a:t>8.3  </a:t>
            </a:r>
            <a:r>
              <a:rPr lang="zh-CN" altLang="en-US" dirty="0">
                <a:latin typeface="Times New Roman" pitchFamily="18" charset="0"/>
              </a:rPr>
              <a:t>提高磁盘</a:t>
            </a:r>
            <a:r>
              <a:rPr lang="en-US" altLang="zh-CN" dirty="0">
                <a:latin typeface="Times New Roman" pitchFamily="18" charset="0"/>
              </a:rPr>
              <a:t>I/O</a:t>
            </a:r>
            <a:r>
              <a:rPr lang="zh-CN" altLang="en-US" dirty="0">
                <a:latin typeface="Times New Roman" pitchFamily="18" charset="0"/>
              </a:rPr>
              <a:t>速度的途径</a:t>
            </a:r>
            <a:endParaRPr lang="en-US" altLang="zh-CN" dirty="0">
              <a:latin typeface="Times New Roman" pitchFamily="18" charset="0"/>
            </a:endParaRPr>
          </a:p>
        </p:txBody>
      </p:sp>
      <p:sp>
        <p:nvSpPr>
          <p:cNvPr id="403460" name="Rectangle 3"/>
          <p:cNvSpPr>
            <a:spLocks noGrp="1" noChangeArrowheads="1"/>
          </p:cNvSpPr>
          <p:nvPr>
            <p:ph idx="1"/>
          </p:nvPr>
        </p:nvSpPr>
        <p:spPr/>
        <p:txBody>
          <a:bodyPr/>
          <a:lstStyle/>
          <a:p>
            <a:r>
              <a:rPr lang="zh-CN" altLang="en-US" dirty="0"/>
              <a:t>改进文件的目录结构以及检索目录的方法来减少对目录的查找时间；</a:t>
            </a:r>
            <a:endParaRPr lang="en-US" altLang="zh-CN" dirty="0"/>
          </a:p>
          <a:p>
            <a:r>
              <a:rPr lang="zh-CN" altLang="en-US" dirty="0"/>
              <a:t>选取好的文件存储结构，以提高对文件的访问速度；</a:t>
            </a:r>
            <a:endParaRPr lang="en-US" altLang="zh-CN" dirty="0"/>
          </a:p>
          <a:p>
            <a:r>
              <a:rPr lang="zh-CN" altLang="en-US" dirty="0"/>
              <a:t>提高磁盘的</a:t>
            </a:r>
            <a:r>
              <a:rPr lang="en-US" altLang="zh-CN" dirty="0"/>
              <a:t>I/O</a:t>
            </a:r>
            <a:r>
              <a:rPr lang="zh-CN" altLang="en-US" dirty="0"/>
              <a:t>速度，能将文件中的数据快速地从磁盘传送到内存中，或者相反。</a:t>
            </a:r>
            <a:endParaRPr kumimoji="0" lang="zh-CN" altLang="en-US" dirty="0"/>
          </a:p>
        </p:txBody>
      </p:sp>
      <p:sp>
        <p:nvSpPr>
          <p:cNvPr id="4" name="灯片编号占位符 5"/>
          <p:cNvSpPr>
            <a:spLocks noGrp="1"/>
          </p:cNvSpPr>
          <p:nvPr>
            <p:ph type="sldNum" sz="quarter" idx="12"/>
          </p:nvPr>
        </p:nvSpPr>
        <p:spPr/>
        <p:txBody>
          <a:bodyPr/>
          <a:lstStyle/>
          <a:p>
            <a:pPr>
              <a:defRPr/>
            </a:pPr>
            <a:fld id="{B48D7B51-F114-4BA4-A12A-A1093FB37565}" type="slidenum">
              <a:rPr lang="en-US" altLang="zh-CN">
                <a:solidFill>
                  <a:srgbClr val="2F2F2F">
                    <a:lumMod val="75000"/>
                    <a:lumOff val="25000"/>
                  </a:srgbClr>
                </a:solidFill>
              </a:rPr>
              <a:pPr>
                <a:defRPr/>
              </a:pPr>
              <a:t>58</a:t>
            </a:fld>
            <a:endParaRPr lang="en-US" altLang="zh-CN">
              <a:solidFill>
                <a:srgbClr val="2F2F2F">
                  <a:lumMod val="75000"/>
                  <a:lumOff val="25000"/>
                </a:srgbClr>
              </a:solidFill>
            </a:endParaRPr>
          </a:p>
        </p:txBody>
      </p:sp>
      <p:sp>
        <p:nvSpPr>
          <p:cNvPr id="2" name="圆角矩形标注 1"/>
          <p:cNvSpPr/>
          <p:nvPr/>
        </p:nvSpPr>
        <p:spPr>
          <a:xfrm>
            <a:off x="4114800" y="5195136"/>
            <a:ext cx="4464496" cy="1296144"/>
          </a:xfrm>
          <a:prstGeom prst="wedgeRoundRectCallout">
            <a:avLst>
              <a:gd name="adj1" fmla="val -42582"/>
              <a:gd name="adj2" fmla="val -120779"/>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4400" dirty="0">
                <a:solidFill>
                  <a:srgbClr val="C00000"/>
                </a:solidFill>
                <a:effectLst>
                  <a:outerShdw blurRad="38100" dist="38100" dir="2700000" algn="tl">
                    <a:srgbClr val="000000">
                      <a:alpha val="43137"/>
                    </a:srgbClr>
                  </a:outerShdw>
                </a:effectLst>
              </a:rPr>
              <a:t>本节讨论的内容</a:t>
            </a:r>
          </a:p>
        </p:txBody>
      </p:sp>
    </p:spTree>
    <p:extLst>
      <p:ext uri="{BB962C8B-B14F-4D97-AF65-F5344CB8AC3E}">
        <p14:creationId xmlns:p14="http://schemas.microsoft.com/office/powerpoint/2010/main" val="395582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2"/>
          <p:cNvSpPr>
            <a:spLocks noGrp="1" noChangeArrowheads="1"/>
          </p:cNvSpPr>
          <p:nvPr>
            <p:ph type="title"/>
          </p:nvPr>
        </p:nvSpPr>
        <p:spPr/>
        <p:txBody>
          <a:bodyPr/>
          <a:lstStyle/>
          <a:p>
            <a:r>
              <a:rPr lang="en-US" altLang="zh-CN" dirty="0">
                <a:latin typeface="Times New Roman" pitchFamily="18" charset="0"/>
              </a:rPr>
              <a:t>8.3  </a:t>
            </a:r>
            <a:r>
              <a:rPr lang="zh-CN" altLang="en-US" dirty="0">
                <a:latin typeface="Times New Roman" pitchFamily="18" charset="0"/>
              </a:rPr>
              <a:t>提高磁盘</a:t>
            </a:r>
            <a:r>
              <a:rPr lang="en-US" altLang="zh-CN" dirty="0">
                <a:latin typeface="Times New Roman" pitchFamily="18" charset="0"/>
              </a:rPr>
              <a:t>I/O</a:t>
            </a:r>
            <a:r>
              <a:rPr lang="zh-CN" altLang="en-US" dirty="0">
                <a:latin typeface="Times New Roman" pitchFamily="18" charset="0"/>
              </a:rPr>
              <a:t>速度的途径</a:t>
            </a:r>
            <a:endParaRPr lang="en-US" altLang="zh-CN" dirty="0">
              <a:latin typeface="Times New Roman" pitchFamily="18" charset="0"/>
            </a:endParaRPr>
          </a:p>
        </p:txBody>
      </p:sp>
      <p:sp>
        <p:nvSpPr>
          <p:cNvPr id="403460" name="Rectangle 3"/>
          <p:cNvSpPr>
            <a:spLocks noGrp="1" noChangeArrowheads="1"/>
          </p:cNvSpPr>
          <p:nvPr>
            <p:ph idx="1"/>
          </p:nvPr>
        </p:nvSpPr>
        <p:spPr/>
        <p:txBody>
          <a:bodyPr/>
          <a:lstStyle/>
          <a:p>
            <a:pPr marL="0" indent="0">
              <a:lnSpc>
                <a:spcPct val="120000"/>
              </a:lnSpc>
              <a:buNone/>
            </a:pPr>
            <a:r>
              <a:rPr lang="en-US" altLang="zh-CN" dirty="0">
                <a:solidFill>
                  <a:srgbClr val="C00000"/>
                </a:solidFill>
              </a:rPr>
              <a:t>8.3.1  </a:t>
            </a:r>
            <a:r>
              <a:rPr lang="zh-CN" altLang="en-US" dirty="0">
                <a:solidFill>
                  <a:srgbClr val="C00000"/>
                </a:solidFill>
              </a:rPr>
              <a:t>磁盘高速缓存</a:t>
            </a:r>
            <a:r>
              <a:rPr lang="en-US" altLang="zh-CN" dirty="0">
                <a:solidFill>
                  <a:srgbClr val="C00000"/>
                </a:solidFill>
              </a:rPr>
              <a:t>(Disk Cache) </a:t>
            </a:r>
            <a:br>
              <a:rPr lang="en-US" altLang="zh-CN" dirty="0"/>
            </a:br>
            <a:r>
              <a:rPr lang="zh-CN" altLang="en-US" dirty="0"/>
              <a:t>设计磁盘高速缓存时需要考虑的问题：</a:t>
            </a:r>
            <a:br>
              <a:rPr lang="zh-CN" altLang="en-US" dirty="0"/>
            </a:br>
            <a:r>
              <a:rPr lang="en-US" altLang="zh-CN" dirty="0"/>
              <a:t>(1) </a:t>
            </a:r>
            <a:r>
              <a:rPr lang="zh-CN" altLang="en-US" dirty="0"/>
              <a:t>如何将磁盘高速缓存中的数据传送给请求进程；</a:t>
            </a:r>
            <a:br>
              <a:rPr lang="zh-CN" altLang="en-US" dirty="0"/>
            </a:br>
            <a:r>
              <a:rPr lang="en-US" altLang="zh-CN" dirty="0"/>
              <a:t>(2) </a:t>
            </a:r>
            <a:r>
              <a:rPr lang="zh-CN" altLang="en-US" dirty="0"/>
              <a:t>采用什么样的置换策略；</a:t>
            </a:r>
            <a:br>
              <a:rPr lang="zh-CN" altLang="en-US" dirty="0"/>
            </a:br>
            <a:r>
              <a:rPr lang="en-US" altLang="zh-CN" dirty="0"/>
              <a:t>(3) </a:t>
            </a:r>
            <a:r>
              <a:rPr lang="zh-CN" altLang="en-US" dirty="0"/>
              <a:t>已修改的盘块数据在何时被写回磁盘。</a:t>
            </a:r>
            <a:endParaRPr kumimoji="0" lang="zh-CN" altLang="en-US" dirty="0"/>
          </a:p>
        </p:txBody>
      </p:sp>
      <p:sp>
        <p:nvSpPr>
          <p:cNvPr id="4" name="灯片编号占位符 5"/>
          <p:cNvSpPr>
            <a:spLocks noGrp="1"/>
          </p:cNvSpPr>
          <p:nvPr>
            <p:ph type="sldNum" sz="quarter" idx="12"/>
          </p:nvPr>
        </p:nvSpPr>
        <p:spPr/>
        <p:txBody>
          <a:bodyPr/>
          <a:lstStyle/>
          <a:p>
            <a:pPr>
              <a:defRPr/>
            </a:pPr>
            <a:fld id="{B48D7B51-F114-4BA4-A12A-A1093FB37565}" type="slidenum">
              <a:rPr lang="en-US" altLang="zh-CN">
                <a:solidFill>
                  <a:srgbClr val="2F2F2F">
                    <a:lumMod val="75000"/>
                    <a:lumOff val="25000"/>
                  </a:srgbClr>
                </a:solidFill>
              </a:rPr>
              <a:pPr>
                <a:defRPr/>
              </a:pPr>
              <a:t>59</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50542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2"/>
          <p:cNvSpPr>
            <a:spLocks noGrp="1" noChangeArrowheads="1"/>
          </p:cNvSpPr>
          <p:nvPr>
            <p:ph type="title"/>
          </p:nvPr>
        </p:nvSpPr>
        <p:spPr/>
        <p:txBody>
          <a:bodyPr>
            <a:normAutofit/>
          </a:bodyPr>
          <a:lstStyle/>
          <a:p>
            <a:pPr eaLnBrk="1" hangingPunct="1"/>
            <a:r>
              <a:rPr lang="en-US" altLang="zh-CN" sz="3600" dirty="0"/>
              <a:t>8.1.2  </a:t>
            </a:r>
            <a:r>
              <a:rPr lang="zh-CN" altLang="en-US" sz="3600" dirty="0">
                <a:latin typeface="黑体" pitchFamily="2" charset="-122"/>
              </a:rPr>
              <a:t>链接分配</a:t>
            </a:r>
            <a:r>
              <a:rPr lang="en-US" altLang="zh-CN" sz="3600" dirty="0">
                <a:latin typeface="黑体" pitchFamily="2" charset="-122"/>
              </a:rPr>
              <a:t>(</a:t>
            </a:r>
            <a:r>
              <a:rPr lang="zh-CN" altLang="en-US" sz="3600" dirty="0">
                <a:latin typeface="黑体" pitchFamily="2" charset="-122"/>
              </a:rPr>
              <a:t>链接文件</a:t>
            </a:r>
            <a:r>
              <a:rPr lang="en-US" altLang="zh-CN" sz="3600" dirty="0">
                <a:latin typeface="黑体" pitchFamily="2" charset="-122"/>
              </a:rPr>
              <a:t>)</a:t>
            </a:r>
            <a:r>
              <a:rPr lang="en-US" altLang="zh-CN" sz="3600" dirty="0"/>
              <a:t> </a:t>
            </a:r>
          </a:p>
        </p:txBody>
      </p:sp>
      <p:sp>
        <p:nvSpPr>
          <p:cNvPr id="360452" name="Rectangle 3"/>
          <p:cNvSpPr>
            <a:spLocks noGrp="1" noChangeArrowheads="1"/>
          </p:cNvSpPr>
          <p:nvPr>
            <p:ph idx="1"/>
          </p:nvPr>
        </p:nvSpPr>
        <p:spPr>
          <a:xfrm>
            <a:off x="611560" y="1844824"/>
            <a:ext cx="7975848" cy="1477963"/>
          </a:xfrm>
        </p:spPr>
        <p:txBody>
          <a:bodyPr/>
          <a:lstStyle/>
          <a:p>
            <a:pPr marL="0" indent="0" eaLnBrk="1" hangingPunct="1">
              <a:buNone/>
            </a:pPr>
            <a:r>
              <a:rPr lang="zh-CN" altLang="en-US" sz="2800" dirty="0">
                <a:latin typeface="宋体" pitchFamily="2" charset="-122"/>
              </a:rPr>
              <a:t>在采用链接分配时，可通过在每个盘块上的链接指针，将同属于一个文件的多个离散的盘块链接成一个链表，把这样形成的文件称为</a:t>
            </a:r>
            <a:r>
              <a:rPr lang="zh-CN" altLang="en-US" sz="2800" dirty="0">
                <a:solidFill>
                  <a:srgbClr val="FF0000"/>
                </a:solidFill>
                <a:latin typeface="黑体" pitchFamily="2" charset="-122"/>
                <a:ea typeface="黑体" pitchFamily="2" charset="-122"/>
              </a:rPr>
              <a:t>链接文件</a:t>
            </a:r>
            <a:r>
              <a:rPr lang="zh-CN" altLang="en-US" sz="2800" dirty="0">
                <a:latin typeface="宋体" pitchFamily="2" charset="-122"/>
              </a:rPr>
              <a:t>。</a:t>
            </a:r>
            <a:r>
              <a:rPr lang="zh-CN" altLang="en-US" sz="2800" dirty="0"/>
              <a:t> </a:t>
            </a:r>
          </a:p>
        </p:txBody>
      </p:sp>
      <p:sp>
        <p:nvSpPr>
          <p:cNvPr id="24" name="灯片编号占位符 5"/>
          <p:cNvSpPr>
            <a:spLocks noGrp="1"/>
          </p:cNvSpPr>
          <p:nvPr>
            <p:ph type="sldNum" sz="quarter" idx="12"/>
          </p:nvPr>
        </p:nvSpPr>
        <p:spPr/>
        <p:txBody>
          <a:bodyPr/>
          <a:lstStyle/>
          <a:p>
            <a:pPr>
              <a:defRPr/>
            </a:pPr>
            <a:fld id="{CE72000A-D15D-4C9C-9DF4-A25371EFA41C}" type="slidenum">
              <a:rPr lang="en-US" altLang="zh-CN">
                <a:solidFill>
                  <a:srgbClr val="2F2F2F">
                    <a:lumMod val="75000"/>
                    <a:lumOff val="25000"/>
                  </a:srgbClr>
                </a:solidFill>
              </a:rPr>
              <a:pPr>
                <a:defRPr/>
              </a:pPr>
              <a:t>6</a:t>
            </a:fld>
            <a:endParaRPr lang="en-US" altLang="zh-CN">
              <a:solidFill>
                <a:srgbClr val="2F2F2F">
                  <a:lumMod val="75000"/>
                  <a:lumOff val="25000"/>
                </a:srgbClr>
              </a:solidFill>
            </a:endParaRPr>
          </a:p>
        </p:txBody>
      </p:sp>
      <p:sp>
        <p:nvSpPr>
          <p:cNvPr id="360453" name="Text Box 4"/>
          <p:cNvSpPr txBox="1">
            <a:spLocks noChangeArrowheads="1"/>
          </p:cNvSpPr>
          <p:nvPr/>
        </p:nvSpPr>
        <p:spPr bwMode="auto">
          <a:xfrm>
            <a:off x="459301" y="380778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FF"/>
                </a:solidFill>
                <a:latin typeface="Times New Roman" pitchFamily="18" charset="0"/>
                <a:ea typeface="黑体" pitchFamily="2" charset="-122"/>
              </a:rPr>
              <a:t>优点：</a:t>
            </a:r>
            <a:r>
              <a:rPr lang="zh-CN" altLang="en-US" sz="2800" b="1" dirty="0">
                <a:solidFill>
                  <a:srgbClr val="0000FF"/>
                </a:solidFill>
              </a:rPr>
              <a:t> </a:t>
            </a:r>
          </a:p>
        </p:txBody>
      </p:sp>
      <p:sp>
        <p:nvSpPr>
          <p:cNvPr id="360454" name="Text Box 5"/>
          <p:cNvSpPr txBox="1">
            <a:spLocks noChangeArrowheads="1"/>
          </p:cNvSpPr>
          <p:nvPr/>
        </p:nvSpPr>
        <p:spPr bwMode="auto">
          <a:xfrm>
            <a:off x="1616637" y="3789040"/>
            <a:ext cx="7086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pPr>
            <a:r>
              <a:rPr lang="zh-CN" altLang="en-US" sz="2800" b="1" dirty="0">
                <a:solidFill>
                  <a:srgbClr val="000000"/>
                </a:solidFill>
                <a:latin typeface="黑体" pitchFamily="2" charset="-122"/>
                <a:ea typeface="黑体" pitchFamily="2" charset="-122"/>
              </a:rPr>
              <a:t>消除了外部碎片，提高了外存利用率。</a:t>
            </a:r>
          </a:p>
          <a:p>
            <a:pPr eaLnBrk="1" fontAlgn="base" hangingPunct="1">
              <a:spcBef>
                <a:spcPct val="0"/>
              </a:spcBef>
              <a:spcAft>
                <a:spcPct val="0"/>
              </a:spcAft>
            </a:pPr>
            <a:r>
              <a:rPr lang="zh-CN" altLang="en-US" sz="2800" b="1" dirty="0">
                <a:solidFill>
                  <a:srgbClr val="000000"/>
                </a:solidFill>
                <a:latin typeface="黑体" pitchFamily="2" charset="-122"/>
                <a:ea typeface="黑体" pitchFamily="2" charset="-122"/>
              </a:rPr>
              <a:t>文件的增、删、改也十分方便。</a:t>
            </a:r>
            <a:r>
              <a:rPr lang="zh-CN" altLang="en-US" b="1" dirty="0">
                <a:solidFill>
                  <a:srgbClr val="000000"/>
                </a:solidFill>
                <a:latin typeface="黑体" pitchFamily="2" charset="-122"/>
                <a:ea typeface="黑体" pitchFamily="2" charset="-122"/>
              </a:rPr>
              <a:t>  </a:t>
            </a:r>
            <a:endParaRPr lang="en-US" altLang="zh-CN" b="1" dirty="0">
              <a:solidFill>
                <a:srgbClr val="000000"/>
              </a:solidFill>
              <a:latin typeface="黑体" pitchFamily="2" charset="-122"/>
              <a:ea typeface="黑体" pitchFamily="2" charset="-122"/>
            </a:endParaRPr>
          </a:p>
          <a:p>
            <a:pPr eaLnBrk="1" fontAlgn="base" hangingPunct="1">
              <a:spcBef>
                <a:spcPct val="0"/>
              </a:spcBef>
              <a:spcAft>
                <a:spcPct val="0"/>
              </a:spcAft>
            </a:pPr>
            <a:r>
              <a:rPr lang="zh-CN" altLang="en-US" b="1" dirty="0">
                <a:solidFill>
                  <a:srgbClr val="000000"/>
                </a:solidFill>
                <a:latin typeface="黑体" pitchFamily="2" charset="-122"/>
                <a:ea typeface="黑体" pitchFamily="2" charset="-122"/>
              </a:rPr>
              <a:t>便于文件动态增长。</a:t>
            </a:r>
          </a:p>
        </p:txBody>
      </p:sp>
      <p:sp>
        <p:nvSpPr>
          <p:cNvPr id="360455" name="Text Box 6"/>
          <p:cNvSpPr txBox="1">
            <a:spLocks noChangeArrowheads="1"/>
          </p:cNvSpPr>
          <p:nvPr/>
        </p:nvSpPr>
        <p:spPr bwMode="auto">
          <a:xfrm>
            <a:off x="827584" y="5445224"/>
            <a:ext cx="7543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FF"/>
                </a:solidFill>
                <a:latin typeface="黑体" pitchFamily="2" charset="-122"/>
                <a:ea typeface="黑体" pitchFamily="2" charset="-122"/>
              </a:rPr>
              <a:t>链接方式又可以分为隐式链接和显式链接两种。 </a:t>
            </a:r>
          </a:p>
        </p:txBody>
      </p:sp>
    </p:spTree>
    <p:extLst>
      <p:ext uri="{BB962C8B-B14F-4D97-AF65-F5344CB8AC3E}">
        <p14:creationId xmlns:p14="http://schemas.microsoft.com/office/powerpoint/2010/main" val="40187341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2"/>
          <p:cNvSpPr>
            <a:spLocks noGrp="1" noChangeArrowheads="1"/>
          </p:cNvSpPr>
          <p:nvPr>
            <p:ph type="title"/>
          </p:nvPr>
        </p:nvSpPr>
        <p:spPr/>
        <p:txBody>
          <a:bodyPr/>
          <a:lstStyle/>
          <a:p>
            <a:r>
              <a:rPr lang="en-US" altLang="zh-CN" dirty="0">
                <a:latin typeface="Times New Roman" pitchFamily="18" charset="0"/>
              </a:rPr>
              <a:t>8.3  </a:t>
            </a:r>
            <a:r>
              <a:rPr lang="zh-CN" altLang="en-US" dirty="0">
                <a:latin typeface="Times New Roman" pitchFamily="18" charset="0"/>
              </a:rPr>
              <a:t>提高磁盘</a:t>
            </a:r>
            <a:r>
              <a:rPr lang="en-US" altLang="zh-CN" dirty="0">
                <a:latin typeface="Times New Roman" pitchFamily="18" charset="0"/>
              </a:rPr>
              <a:t>I/O</a:t>
            </a:r>
            <a:r>
              <a:rPr lang="zh-CN" altLang="en-US" dirty="0">
                <a:latin typeface="Times New Roman" pitchFamily="18" charset="0"/>
              </a:rPr>
              <a:t>速度的途径</a:t>
            </a:r>
            <a:endParaRPr lang="en-US" altLang="zh-CN" dirty="0">
              <a:latin typeface="Times New Roman" pitchFamily="18" charset="0"/>
            </a:endParaRPr>
          </a:p>
        </p:txBody>
      </p:sp>
      <p:sp>
        <p:nvSpPr>
          <p:cNvPr id="403460" name="Rectangle 3"/>
          <p:cNvSpPr>
            <a:spLocks noGrp="1" noChangeArrowheads="1"/>
          </p:cNvSpPr>
          <p:nvPr>
            <p:ph idx="1"/>
          </p:nvPr>
        </p:nvSpPr>
        <p:spPr/>
        <p:txBody>
          <a:bodyPr>
            <a:normAutofit fontScale="92500"/>
          </a:bodyPr>
          <a:lstStyle/>
          <a:p>
            <a:pPr marL="0" indent="0">
              <a:lnSpc>
                <a:spcPct val="120000"/>
              </a:lnSpc>
              <a:buNone/>
            </a:pPr>
            <a:r>
              <a:rPr lang="en-US" altLang="zh-CN" dirty="0"/>
              <a:t>1. </a:t>
            </a:r>
            <a:r>
              <a:rPr lang="zh-CN" altLang="en-US" dirty="0"/>
              <a:t>数据交付</a:t>
            </a:r>
            <a:r>
              <a:rPr lang="en-US" altLang="zh-CN" dirty="0"/>
              <a:t>(Data Delivery)</a:t>
            </a:r>
            <a:r>
              <a:rPr lang="zh-CN" altLang="en-US" dirty="0"/>
              <a:t>方式</a:t>
            </a:r>
            <a:br>
              <a:rPr lang="zh-CN" altLang="en-US" dirty="0"/>
            </a:br>
            <a:r>
              <a:rPr lang="zh-CN" altLang="en-US" dirty="0"/>
              <a:t>　　如果</a:t>
            </a:r>
            <a:r>
              <a:rPr lang="en-US" altLang="zh-CN" dirty="0"/>
              <a:t>I/O</a:t>
            </a:r>
            <a:r>
              <a:rPr lang="zh-CN" altLang="en-US" dirty="0"/>
              <a:t>请求所需要的数据能从磁盘高速缓存中获取，此时就需要将磁盘高速缓存中的数据传送给请求进程。</a:t>
            </a:r>
            <a:r>
              <a:rPr lang="zh-CN" altLang="en-US" dirty="0">
                <a:solidFill>
                  <a:srgbClr val="FF0000"/>
                </a:solidFill>
              </a:rPr>
              <a:t>所谓的数据交付就是指将磁盘高速缓存中的数据传送给请求者进程</a:t>
            </a:r>
            <a:r>
              <a:rPr lang="zh-CN" altLang="en-US" dirty="0"/>
              <a:t>。系统可以采取两种方式将数据交付给请求进程：</a:t>
            </a:r>
            <a:br>
              <a:rPr lang="zh-CN" altLang="en-US" dirty="0"/>
            </a:br>
            <a:r>
              <a:rPr lang="zh-CN" altLang="en-US" dirty="0"/>
              <a:t>　　</a:t>
            </a:r>
            <a:r>
              <a:rPr lang="en-US" altLang="zh-CN" dirty="0"/>
              <a:t>(1) </a:t>
            </a:r>
            <a:r>
              <a:rPr lang="zh-CN" altLang="en-US" dirty="0"/>
              <a:t>数据交付</a:t>
            </a:r>
            <a:br>
              <a:rPr lang="zh-CN" altLang="en-US" dirty="0"/>
            </a:br>
            <a:r>
              <a:rPr lang="zh-CN" altLang="en-US" dirty="0"/>
              <a:t>　　</a:t>
            </a:r>
            <a:r>
              <a:rPr lang="en-US" altLang="zh-CN" dirty="0"/>
              <a:t>(2) </a:t>
            </a:r>
            <a:r>
              <a:rPr lang="zh-CN" altLang="en-US" dirty="0"/>
              <a:t>指针交付 </a:t>
            </a:r>
            <a:endParaRPr kumimoji="0" lang="zh-CN" altLang="en-US" dirty="0"/>
          </a:p>
        </p:txBody>
      </p:sp>
      <p:sp>
        <p:nvSpPr>
          <p:cNvPr id="4" name="灯片编号占位符 5"/>
          <p:cNvSpPr>
            <a:spLocks noGrp="1"/>
          </p:cNvSpPr>
          <p:nvPr>
            <p:ph type="sldNum" sz="quarter" idx="12"/>
          </p:nvPr>
        </p:nvSpPr>
        <p:spPr/>
        <p:txBody>
          <a:bodyPr/>
          <a:lstStyle/>
          <a:p>
            <a:pPr>
              <a:defRPr/>
            </a:pPr>
            <a:fld id="{B48D7B51-F114-4BA4-A12A-A1093FB37565}" type="slidenum">
              <a:rPr lang="en-US" altLang="zh-CN">
                <a:solidFill>
                  <a:srgbClr val="2F2F2F">
                    <a:lumMod val="75000"/>
                    <a:lumOff val="25000"/>
                  </a:srgbClr>
                </a:solidFill>
              </a:rPr>
              <a:pPr>
                <a:defRPr/>
              </a:pPr>
              <a:t>60</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829805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2"/>
          <p:cNvSpPr>
            <a:spLocks noGrp="1" noChangeArrowheads="1"/>
          </p:cNvSpPr>
          <p:nvPr>
            <p:ph type="title"/>
          </p:nvPr>
        </p:nvSpPr>
        <p:spPr/>
        <p:txBody>
          <a:bodyPr/>
          <a:lstStyle/>
          <a:p>
            <a:r>
              <a:rPr lang="en-US" altLang="zh-CN" dirty="0">
                <a:latin typeface="Times New Roman" pitchFamily="18" charset="0"/>
              </a:rPr>
              <a:t>8.3  </a:t>
            </a:r>
            <a:r>
              <a:rPr lang="zh-CN" altLang="en-US" dirty="0">
                <a:latin typeface="Times New Roman" pitchFamily="18" charset="0"/>
              </a:rPr>
              <a:t>提高磁盘</a:t>
            </a:r>
            <a:r>
              <a:rPr lang="en-US" altLang="zh-CN" dirty="0">
                <a:latin typeface="Times New Roman" pitchFamily="18" charset="0"/>
              </a:rPr>
              <a:t>I/O</a:t>
            </a:r>
            <a:r>
              <a:rPr lang="zh-CN" altLang="en-US" dirty="0">
                <a:latin typeface="Times New Roman" pitchFamily="18" charset="0"/>
              </a:rPr>
              <a:t>速度的途径</a:t>
            </a:r>
            <a:endParaRPr lang="en-US" altLang="zh-CN" dirty="0">
              <a:latin typeface="Times New Roman" pitchFamily="18" charset="0"/>
            </a:endParaRPr>
          </a:p>
        </p:txBody>
      </p:sp>
      <p:sp>
        <p:nvSpPr>
          <p:cNvPr id="403460" name="Rectangle 3"/>
          <p:cNvSpPr>
            <a:spLocks noGrp="1" noChangeArrowheads="1"/>
          </p:cNvSpPr>
          <p:nvPr>
            <p:ph idx="1"/>
          </p:nvPr>
        </p:nvSpPr>
        <p:spPr/>
        <p:txBody>
          <a:bodyPr>
            <a:normAutofit lnSpcReduction="10000"/>
          </a:bodyPr>
          <a:lstStyle/>
          <a:p>
            <a:pPr marL="0" indent="0">
              <a:lnSpc>
                <a:spcPct val="120000"/>
              </a:lnSpc>
              <a:buNone/>
            </a:pPr>
            <a:r>
              <a:rPr lang="en-US" altLang="zh-CN" dirty="0"/>
              <a:t>2. </a:t>
            </a:r>
            <a:r>
              <a:rPr lang="zh-CN" altLang="en-US" dirty="0"/>
              <a:t>置换算法</a:t>
            </a:r>
            <a:br>
              <a:rPr lang="zh-CN" altLang="en-US" dirty="0"/>
            </a:br>
            <a:r>
              <a:rPr lang="zh-CN" altLang="en-US" dirty="0"/>
              <a:t>　　一般仍使用</a:t>
            </a:r>
            <a:r>
              <a:rPr lang="en-US" altLang="zh-CN" dirty="0"/>
              <a:t>LRU</a:t>
            </a:r>
            <a:r>
              <a:rPr lang="zh-CN" altLang="en-US" dirty="0"/>
              <a:t>算法。</a:t>
            </a:r>
            <a:endParaRPr lang="en-US" altLang="zh-CN" dirty="0"/>
          </a:p>
          <a:p>
            <a:pPr marL="0" indent="0">
              <a:lnSpc>
                <a:spcPct val="120000"/>
              </a:lnSpc>
              <a:buNone/>
            </a:pPr>
            <a:r>
              <a:rPr lang="en-US" altLang="zh-CN" dirty="0"/>
              <a:t>    </a:t>
            </a:r>
            <a:r>
              <a:rPr lang="zh-CN" altLang="en-US" dirty="0"/>
              <a:t>除此之外，还应考虑：</a:t>
            </a:r>
            <a:endParaRPr lang="en-US" altLang="zh-CN" dirty="0"/>
          </a:p>
          <a:p>
            <a:pPr marL="0" indent="0">
              <a:lnSpc>
                <a:spcPct val="120000"/>
              </a:lnSpc>
              <a:buNone/>
            </a:pPr>
            <a:r>
              <a:rPr lang="zh-CN" altLang="en-US" dirty="0"/>
              <a:t>　　</a:t>
            </a:r>
            <a:r>
              <a:rPr lang="en-US" altLang="zh-CN" dirty="0"/>
              <a:t>(1) </a:t>
            </a:r>
            <a:r>
              <a:rPr lang="zh-CN" altLang="en-US" dirty="0"/>
              <a:t>访问频率。</a:t>
            </a:r>
            <a:br>
              <a:rPr lang="zh-CN" altLang="en-US" dirty="0"/>
            </a:br>
            <a:r>
              <a:rPr lang="zh-CN" altLang="en-US" dirty="0"/>
              <a:t>　　</a:t>
            </a:r>
            <a:r>
              <a:rPr lang="en-US" altLang="zh-CN" dirty="0"/>
              <a:t>(2) </a:t>
            </a:r>
            <a:r>
              <a:rPr lang="zh-CN" altLang="en-US" dirty="0"/>
              <a:t>可预见性。</a:t>
            </a:r>
            <a:br>
              <a:rPr lang="zh-CN" altLang="en-US" dirty="0"/>
            </a:br>
            <a:r>
              <a:rPr lang="zh-CN" altLang="en-US" dirty="0"/>
              <a:t>　　</a:t>
            </a:r>
            <a:r>
              <a:rPr lang="en-US" altLang="zh-CN" dirty="0"/>
              <a:t>(3) </a:t>
            </a:r>
            <a:r>
              <a:rPr lang="zh-CN" altLang="en-US" dirty="0"/>
              <a:t>数据的一致性。 </a:t>
            </a:r>
            <a:endParaRPr lang="en-US" altLang="zh-CN" dirty="0"/>
          </a:p>
          <a:p>
            <a:pPr marL="0" indent="0">
              <a:lnSpc>
                <a:spcPct val="120000"/>
              </a:lnSpc>
              <a:buNone/>
            </a:pPr>
            <a:r>
              <a:rPr kumimoji="0" lang="zh-CN" altLang="en-US" dirty="0"/>
              <a:t>一般而言，会严重影响数据一致性或很久都可能不再使用的盘块应尽快写回磁盘。</a:t>
            </a:r>
          </a:p>
        </p:txBody>
      </p:sp>
      <p:sp>
        <p:nvSpPr>
          <p:cNvPr id="4" name="灯片编号占位符 5"/>
          <p:cNvSpPr>
            <a:spLocks noGrp="1"/>
          </p:cNvSpPr>
          <p:nvPr>
            <p:ph type="sldNum" sz="quarter" idx="12"/>
          </p:nvPr>
        </p:nvSpPr>
        <p:spPr/>
        <p:txBody>
          <a:bodyPr/>
          <a:lstStyle/>
          <a:p>
            <a:pPr>
              <a:defRPr/>
            </a:pPr>
            <a:fld id="{B48D7B51-F114-4BA4-A12A-A1093FB37565}" type="slidenum">
              <a:rPr lang="en-US" altLang="zh-CN">
                <a:solidFill>
                  <a:srgbClr val="2F2F2F">
                    <a:lumMod val="75000"/>
                    <a:lumOff val="25000"/>
                  </a:srgbClr>
                </a:solidFill>
              </a:rPr>
              <a:pPr>
                <a:defRPr/>
              </a:pPr>
              <a:t>61</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3648920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2"/>
          <p:cNvSpPr>
            <a:spLocks noGrp="1" noChangeArrowheads="1"/>
          </p:cNvSpPr>
          <p:nvPr>
            <p:ph type="title"/>
          </p:nvPr>
        </p:nvSpPr>
        <p:spPr/>
        <p:txBody>
          <a:bodyPr/>
          <a:lstStyle/>
          <a:p>
            <a:r>
              <a:rPr lang="en-US" altLang="zh-CN" dirty="0">
                <a:latin typeface="Times New Roman" pitchFamily="18" charset="0"/>
              </a:rPr>
              <a:t>8.3  </a:t>
            </a:r>
            <a:r>
              <a:rPr lang="zh-CN" altLang="en-US" dirty="0">
                <a:latin typeface="Times New Roman" pitchFamily="18" charset="0"/>
              </a:rPr>
              <a:t>提高磁盘</a:t>
            </a:r>
            <a:r>
              <a:rPr lang="en-US" altLang="zh-CN" dirty="0">
                <a:latin typeface="Times New Roman" pitchFamily="18" charset="0"/>
              </a:rPr>
              <a:t>I/O</a:t>
            </a:r>
            <a:r>
              <a:rPr lang="zh-CN" altLang="en-US" dirty="0">
                <a:latin typeface="Times New Roman" pitchFamily="18" charset="0"/>
              </a:rPr>
              <a:t>速度的途径</a:t>
            </a:r>
            <a:endParaRPr lang="en-US" altLang="zh-CN" dirty="0">
              <a:latin typeface="Times New Roman" pitchFamily="18" charset="0"/>
            </a:endParaRPr>
          </a:p>
        </p:txBody>
      </p:sp>
      <p:sp>
        <p:nvSpPr>
          <p:cNvPr id="403460" name="Rectangle 3"/>
          <p:cNvSpPr>
            <a:spLocks noGrp="1" noChangeArrowheads="1"/>
          </p:cNvSpPr>
          <p:nvPr>
            <p:ph idx="1"/>
          </p:nvPr>
        </p:nvSpPr>
        <p:spPr/>
        <p:txBody>
          <a:bodyPr/>
          <a:lstStyle/>
          <a:p>
            <a:pPr marL="0" indent="0">
              <a:lnSpc>
                <a:spcPct val="120000"/>
              </a:lnSpc>
              <a:buNone/>
            </a:pPr>
            <a:r>
              <a:rPr lang="en-US" altLang="zh-CN" dirty="0"/>
              <a:t>3. </a:t>
            </a:r>
            <a:r>
              <a:rPr lang="zh-CN" altLang="en-US" dirty="0"/>
              <a:t>周期性地写回磁盘</a:t>
            </a:r>
            <a:br>
              <a:rPr lang="zh-CN" altLang="en-US" dirty="0"/>
            </a:br>
            <a:r>
              <a:rPr lang="zh-CN" altLang="en-US" dirty="0"/>
              <a:t>　　还有一种情况值得注意，那就是根据</a:t>
            </a:r>
            <a:r>
              <a:rPr lang="en-US" altLang="zh-CN" dirty="0"/>
              <a:t>LRU</a:t>
            </a:r>
            <a:r>
              <a:rPr lang="zh-CN" altLang="en-US" dirty="0"/>
              <a:t>算法，那些经常要被访问的盘块数据可能会一直保留在高速缓存中，长期不会被写回磁盘。 </a:t>
            </a:r>
            <a:endParaRPr lang="en-US" altLang="zh-CN" dirty="0"/>
          </a:p>
          <a:p>
            <a:pPr marL="0" indent="0">
              <a:lnSpc>
                <a:spcPct val="120000"/>
              </a:lnSpc>
              <a:buNone/>
            </a:pPr>
            <a:r>
              <a:rPr kumimoji="0" lang="en-US" altLang="zh-CN" dirty="0"/>
              <a:t>   </a:t>
            </a:r>
            <a:r>
              <a:rPr kumimoji="0" lang="zh-CN" altLang="en-US" dirty="0"/>
              <a:t>因此需要定期强制将高速缓存中所有已修改的盘块写回磁盘。</a:t>
            </a:r>
          </a:p>
        </p:txBody>
      </p:sp>
      <p:sp>
        <p:nvSpPr>
          <p:cNvPr id="4" name="灯片编号占位符 5"/>
          <p:cNvSpPr>
            <a:spLocks noGrp="1"/>
          </p:cNvSpPr>
          <p:nvPr>
            <p:ph type="sldNum" sz="quarter" idx="12"/>
          </p:nvPr>
        </p:nvSpPr>
        <p:spPr/>
        <p:txBody>
          <a:bodyPr/>
          <a:lstStyle/>
          <a:p>
            <a:pPr>
              <a:defRPr/>
            </a:pPr>
            <a:fld id="{B48D7B51-F114-4BA4-A12A-A1093FB37565}" type="slidenum">
              <a:rPr lang="en-US" altLang="zh-CN">
                <a:solidFill>
                  <a:srgbClr val="2F2F2F">
                    <a:lumMod val="75000"/>
                    <a:lumOff val="25000"/>
                  </a:srgbClr>
                </a:solidFill>
              </a:rPr>
              <a:pPr>
                <a:defRPr/>
              </a:pPr>
              <a:t>62</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5965084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2"/>
          <p:cNvSpPr>
            <a:spLocks noGrp="1" noChangeArrowheads="1"/>
          </p:cNvSpPr>
          <p:nvPr>
            <p:ph type="title"/>
          </p:nvPr>
        </p:nvSpPr>
        <p:spPr/>
        <p:txBody>
          <a:bodyPr/>
          <a:lstStyle/>
          <a:p>
            <a:r>
              <a:rPr lang="en-US" altLang="zh-CN" dirty="0">
                <a:latin typeface="Times New Roman" pitchFamily="18" charset="0"/>
              </a:rPr>
              <a:t>8.3  </a:t>
            </a:r>
            <a:r>
              <a:rPr lang="zh-CN" altLang="en-US" dirty="0">
                <a:latin typeface="Times New Roman" pitchFamily="18" charset="0"/>
              </a:rPr>
              <a:t>提高磁盘</a:t>
            </a:r>
            <a:r>
              <a:rPr lang="en-US" altLang="zh-CN" dirty="0">
                <a:latin typeface="Times New Roman" pitchFamily="18" charset="0"/>
              </a:rPr>
              <a:t>I/O</a:t>
            </a:r>
            <a:r>
              <a:rPr lang="zh-CN" altLang="en-US" dirty="0">
                <a:latin typeface="Times New Roman" pitchFamily="18" charset="0"/>
              </a:rPr>
              <a:t>速度的途径</a:t>
            </a:r>
            <a:endParaRPr lang="en-US" altLang="zh-CN" dirty="0">
              <a:latin typeface="Times New Roman" pitchFamily="18" charset="0"/>
            </a:endParaRPr>
          </a:p>
        </p:txBody>
      </p:sp>
      <p:sp>
        <p:nvSpPr>
          <p:cNvPr id="403460" name="Rectangle 3"/>
          <p:cNvSpPr>
            <a:spLocks noGrp="1" noChangeArrowheads="1"/>
          </p:cNvSpPr>
          <p:nvPr>
            <p:ph idx="1"/>
          </p:nvPr>
        </p:nvSpPr>
        <p:spPr/>
        <p:txBody>
          <a:bodyPr/>
          <a:lstStyle/>
          <a:p>
            <a:pPr marL="0" indent="0">
              <a:lnSpc>
                <a:spcPct val="120000"/>
              </a:lnSpc>
              <a:buNone/>
            </a:pPr>
            <a:r>
              <a:rPr lang="en-US" altLang="zh-CN" dirty="0"/>
              <a:t>8.3.2  </a:t>
            </a:r>
            <a:r>
              <a:rPr lang="zh-CN" altLang="en-US" dirty="0"/>
              <a:t>提高磁盘</a:t>
            </a:r>
            <a:r>
              <a:rPr lang="en-US" altLang="zh-CN" dirty="0"/>
              <a:t>I/O</a:t>
            </a:r>
            <a:r>
              <a:rPr lang="zh-CN" altLang="en-US" dirty="0"/>
              <a:t>速度的其它方法</a:t>
            </a:r>
            <a:br>
              <a:rPr lang="zh-CN" altLang="en-US" dirty="0"/>
            </a:br>
            <a:r>
              <a:rPr lang="zh-CN" altLang="en-US" dirty="0"/>
              <a:t>　　能有效地提高磁盘</a:t>
            </a:r>
            <a:r>
              <a:rPr lang="en-US" altLang="zh-CN" dirty="0"/>
              <a:t>I/O</a:t>
            </a:r>
            <a:r>
              <a:rPr lang="zh-CN" altLang="en-US" dirty="0"/>
              <a:t>速度的方法还有许多，如提前读、延迟写等，现介绍如下：</a:t>
            </a:r>
            <a:br>
              <a:rPr lang="zh-CN" altLang="en-US" dirty="0"/>
            </a:br>
            <a:r>
              <a:rPr lang="zh-CN" altLang="en-US" dirty="0"/>
              <a:t>　　</a:t>
            </a:r>
            <a:r>
              <a:rPr lang="en-US" altLang="zh-CN" dirty="0"/>
              <a:t>1. </a:t>
            </a:r>
            <a:r>
              <a:rPr lang="zh-CN" altLang="en-US" dirty="0"/>
              <a:t>提前读</a:t>
            </a:r>
            <a:br>
              <a:rPr lang="zh-CN" altLang="en-US" dirty="0"/>
            </a:br>
            <a:r>
              <a:rPr lang="zh-CN" altLang="en-US" dirty="0"/>
              <a:t>　　</a:t>
            </a:r>
            <a:r>
              <a:rPr lang="en-US" altLang="zh-CN" dirty="0"/>
              <a:t>2. </a:t>
            </a:r>
            <a:r>
              <a:rPr lang="zh-CN" altLang="en-US" dirty="0"/>
              <a:t>延迟写</a:t>
            </a:r>
            <a:br>
              <a:rPr lang="zh-CN" altLang="en-US" dirty="0"/>
            </a:br>
            <a:r>
              <a:rPr lang="zh-CN" altLang="en-US" dirty="0"/>
              <a:t>　　</a:t>
            </a:r>
            <a:r>
              <a:rPr lang="en-US" altLang="zh-CN" dirty="0"/>
              <a:t>3. </a:t>
            </a:r>
            <a:r>
              <a:rPr lang="zh-CN" altLang="en-US" dirty="0"/>
              <a:t>优化物理块的分布</a:t>
            </a:r>
            <a:endParaRPr kumimoji="0" lang="zh-CN" altLang="en-US" dirty="0"/>
          </a:p>
        </p:txBody>
      </p:sp>
      <p:sp>
        <p:nvSpPr>
          <p:cNvPr id="4" name="灯片编号占位符 5"/>
          <p:cNvSpPr>
            <a:spLocks noGrp="1"/>
          </p:cNvSpPr>
          <p:nvPr>
            <p:ph type="sldNum" sz="quarter" idx="12"/>
          </p:nvPr>
        </p:nvSpPr>
        <p:spPr/>
        <p:txBody>
          <a:bodyPr/>
          <a:lstStyle/>
          <a:p>
            <a:pPr>
              <a:defRPr/>
            </a:pPr>
            <a:fld id="{B48D7B51-F114-4BA4-A12A-A1093FB37565}" type="slidenum">
              <a:rPr lang="en-US" altLang="zh-CN">
                <a:solidFill>
                  <a:srgbClr val="2F2F2F">
                    <a:lumMod val="75000"/>
                    <a:lumOff val="25000"/>
                  </a:srgbClr>
                </a:solidFill>
              </a:rPr>
              <a:pPr>
                <a:defRPr/>
              </a:pPr>
              <a:t>63</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5282507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64978736-EDAF-4E77-BAC7-4CF62473C1AC}" type="slidenum">
              <a:rPr lang="en-US" altLang="zh-CN"/>
              <a:pPr/>
              <a:t>64</a:t>
            </a:fld>
            <a:endParaRPr lang="en-US" altLang="zh-CN"/>
          </a:p>
        </p:txBody>
      </p:sp>
      <p:sp>
        <p:nvSpPr>
          <p:cNvPr id="934916" name="Text Box 4"/>
          <p:cNvSpPr txBox="1">
            <a:spLocks noChangeArrowheads="1"/>
          </p:cNvSpPr>
          <p:nvPr/>
        </p:nvSpPr>
        <p:spPr bwMode="auto">
          <a:xfrm>
            <a:off x="395288" y="333375"/>
            <a:ext cx="79930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dirty="0"/>
              <a:t>【</a:t>
            </a:r>
            <a:r>
              <a:rPr lang="zh-CN" altLang="en-US" sz="2400" dirty="0"/>
              <a:t>例题</a:t>
            </a:r>
            <a:r>
              <a:rPr lang="en-US" altLang="zh-CN" sz="2400" dirty="0"/>
              <a:t>】</a:t>
            </a:r>
            <a:r>
              <a:rPr lang="zh-CN" altLang="en-US" sz="2400" dirty="0"/>
              <a:t>若磁盘的每个磁道分成</a:t>
            </a:r>
            <a:r>
              <a:rPr lang="en-US" altLang="zh-CN" sz="2400" dirty="0"/>
              <a:t>9</a:t>
            </a:r>
            <a:r>
              <a:rPr lang="zh-CN" altLang="en-US" sz="2400" dirty="0"/>
              <a:t>个块，现有一文件共有</a:t>
            </a:r>
            <a:r>
              <a:rPr lang="en-US" altLang="zh-CN" sz="2400" dirty="0"/>
              <a:t>A</a:t>
            </a:r>
            <a:r>
              <a:rPr lang="zh-CN" altLang="en-US" sz="2400" dirty="0"/>
              <a:t>、</a:t>
            </a:r>
            <a:r>
              <a:rPr lang="en-US" altLang="zh-CN" sz="2400" dirty="0"/>
              <a:t>B</a:t>
            </a:r>
            <a:r>
              <a:rPr lang="zh-CN" altLang="en-US" sz="2400" dirty="0"/>
              <a:t>、</a:t>
            </a:r>
            <a:r>
              <a:rPr lang="en-US" altLang="zh-CN" sz="2400" dirty="0"/>
              <a:t>…</a:t>
            </a:r>
            <a:r>
              <a:rPr lang="zh-CN" altLang="en-US" sz="2400" dirty="0"/>
              <a:t>、</a:t>
            </a:r>
            <a:r>
              <a:rPr lang="en-US" altLang="zh-CN" sz="2400" dirty="0"/>
              <a:t>H</a:t>
            </a:r>
            <a:r>
              <a:rPr lang="zh-CN" altLang="en-US" sz="2400" dirty="0"/>
              <a:t>、</a:t>
            </a:r>
            <a:r>
              <a:rPr lang="en-US" altLang="zh-CN" sz="2400" dirty="0"/>
              <a:t>I 9</a:t>
            </a:r>
            <a:r>
              <a:rPr lang="zh-CN" altLang="en-US" sz="2400" dirty="0"/>
              <a:t>个记录，每个记录的大小与盘块大小相等，设磁盘转速为</a:t>
            </a:r>
            <a:r>
              <a:rPr lang="en-US" altLang="zh-CN" sz="2400" dirty="0"/>
              <a:t>27ms/</a:t>
            </a:r>
            <a:r>
              <a:rPr lang="zh-CN" altLang="en-US" sz="2400" dirty="0"/>
              <a:t>转，每读出一块后需要</a:t>
            </a:r>
            <a:r>
              <a:rPr lang="en-US" altLang="zh-CN" sz="2400" dirty="0"/>
              <a:t>2ms</a:t>
            </a:r>
            <a:r>
              <a:rPr lang="zh-CN" altLang="en-US" sz="2400" dirty="0"/>
              <a:t>的处理时间。假定开始时磁头在记录</a:t>
            </a:r>
            <a:r>
              <a:rPr lang="en-US" altLang="zh-CN" sz="2400" dirty="0"/>
              <a:t>A</a:t>
            </a:r>
            <a:r>
              <a:rPr lang="zh-CN" altLang="en-US" sz="2400" dirty="0"/>
              <a:t>的开头，试问：</a:t>
            </a:r>
          </a:p>
        </p:txBody>
      </p:sp>
      <p:sp>
        <p:nvSpPr>
          <p:cNvPr id="934917" name="Text Box 5"/>
          <p:cNvSpPr txBox="1">
            <a:spLocks noChangeArrowheads="1"/>
          </p:cNvSpPr>
          <p:nvPr/>
        </p:nvSpPr>
        <p:spPr bwMode="auto">
          <a:xfrm>
            <a:off x="468313" y="1844675"/>
            <a:ext cx="7991475" cy="1218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
              </a:spcBef>
              <a:buFontTx/>
              <a:buAutoNum type="arabicParenBoth"/>
            </a:pPr>
            <a:r>
              <a:rPr lang="zh-CN" altLang="en-US" sz="2400" dirty="0">
                <a:latin typeface="Times New Roman" panose="02020603050405020304" pitchFamily="18" charset="0"/>
                <a:ea typeface="楷体_GB2312" pitchFamily="49" charset="-122"/>
              </a:rPr>
              <a:t>如果顺序存放这些记录并顺序读取，处理该文件需要多少时间？</a:t>
            </a:r>
          </a:p>
          <a:p>
            <a:pPr algn="just">
              <a:spcBef>
                <a:spcPct val="5000"/>
              </a:spcBef>
              <a:buFontTx/>
              <a:buAutoNum type="arabicParenBoth"/>
            </a:pPr>
            <a:r>
              <a:rPr lang="zh-CN" altLang="en-US" sz="2400" dirty="0">
                <a:latin typeface="Times New Roman" panose="02020603050405020304" pitchFamily="18" charset="0"/>
                <a:ea typeface="楷体_GB2312" pitchFamily="49" charset="-122"/>
              </a:rPr>
              <a:t>如果顺序读取该文件，记录如何存放处理时间最短？</a:t>
            </a:r>
          </a:p>
        </p:txBody>
      </p:sp>
      <p:sp>
        <p:nvSpPr>
          <p:cNvPr id="934918" name="Text Box 6"/>
          <p:cNvSpPr txBox="1">
            <a:spLocks noChangeArrowheads="1"/>
          </p:cNvSpPr>
          <p:nvPr/>
        </p:nvSpPr>
        <p:spPr bwMode="auto">
          <a:xfrm>
            <a:off x="431800" y="3068638"/>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t>解：由条件可知，磁盘转速为每转</a:t>
            </a:r>
            <a:r>
              <a:rPr lang="en-US" altLang="zh-CN" sz="2400" dirty="0"/>
              <a:t>27ms</a:t>
            </a:r>
            <a:r>
              <a:rPr lang="zh-CN" altLang="en-US" sz="2400" dirty="0"/>
              <a:t>，每磁道存放</a:t>
            </a:r>
            <a:r>
              <a:rPr lang="en-US" altLang="zh-CN" sz="2400" dirty="0"/>
              <a:t>9</a:t>
            </a:r>
            <a:r>
              <a:rPr lang="zh-CN" altLang="en-US" sz="2400" dirty="0"/>
              <a:t>个记录，因此读出</a:t>
            </a:r>
            <a:r>
              <a:rPr lang="en-US" altLang="zh-CN" sz="2400" dirty="0"/>
              <a:t>1</a:t>
            </a:r>
            <a:r>
              <a:rPr lang="zh-CN" altLang="en-US" sz="2400" dirty="0"/>
              <a:t>个记录的时间为：</a:t>
            </a:r>
            <a:r>
              <a:rPr lang="en-US" altLang="zh-CN" sz="2400" dirty="0"/>
              <a:t>27/9=3ms </a:t>
            </a:r>
          </a:p>
        </p:txBody>
      </p:sp>
      <p:sp>
        <p:nvSpPr>
          <p:cNvPr id="934919" name="Text Box 7"/>
          <p:cNvSpPr txBox="1">
            <a:spLocks noChangeArrowheads="1"/>
          </p:cNvSpPr>
          <p:nvPr/>
        </p:nvSpPr>
        <p:spPr bwMode="auto">
          <a:xfrm>
            <a:off x="498651" y="3880246"/>
            <a:ext cx="81724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buFontTx/>
              <a:buAutoNum type="arabicParenBoth"/>
            </a:pPr>
            <a:r>
              <a:rPr lang="zh-CN" altLang="en-US" sz="2400" dirty="0">
                <a:latin typeface="Times New Roman" panose="02020603050405020304" pitchFamily="18" charset="0"/>
                <a:ea typeface="楷体_GB2312" pitchFamily="49" charset="-122"/>
              </a:rPr>
              <a:t>读出并处理记录</a:t>
            </a:r>
            <a:r>
              <a:rPr lang="en-US" altLang="zh-CN" sz="2400" dirty="0">
                <a:latin typeface="Times New Roman" panose="02020603050405020304" pitchFamily="18" charset="0"/>
                <a:ea typeface="楷体_GB2312" pitchFamily="49" charset="-122"/>
              </a:rPr>
              <a:t>A</a:t>
            </a:r>
            <a:r>
              <a:rPr lang="zh-CN" altLang="en-US" sz="2400" dirty="0">
                <a:latin typeface="Times New Roman" panose="02020603050405020304" pitchFamily="18" charset="0"/>
                <a:ea typeface="楷体_GB2312" pitchFamily="49" charset="-122"/>
              </a:rPr>
              <a:t>需要</a:t>
            </a:r>
            <a:r>
              <a:rPr lang="en-US" altLang="zh-CN" sz="2400" dirty="0">
                <a:latin typeface="Times New Roman" panose="02020603050405020304" pitchFamily="18" charset="0"/>
                <a:ea typeface="楷体_GB2312" pitchFamily="49" charset="-122"/>
              </a:rPr>
              <a:t>5ms</a:t>
            </a:r>
            <a:r>
              <a:rPr lang="zh-CN" altLang="en-US" sz="2400" dirty="0">
                <a:latin typeface="Times New Roman" panose="02020603050405020304" pitchFamily="18" charset="0"/>
                <a:ea typeface="楷体_GB2312" pitchFamily="49" charset="-122"/>
              </a:rPr>
              <a:t>，此时磁头已移到记录</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的中间，因此为了读记录</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，必须再转将近一圈（从记录</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的中间转到记录</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的开头，即读出记录</a:t>
            </a:r>
            <a:r>
              <a:rPr lang="en-US" altLang="zh-CN" sz="2400" dirty="0">
                <a:latin typeface="Times New Roman" panose="02020603050405020304" pitchFamily="18" charset="0"/>
                <a:ea typeface="楷体_GB2312" pitchFamily="49" charset="-122"/>
              </a:rPr>
              <a:t>A</a:t>
            </a:r>
            <a:r>
              <a:rPr lang="zh-CN" altLang="en-US" sz="2400" dirty="0">
                <a:latin typeface="Times New Roman" panose="02020603050405020304" pitchFamily="18" charset="0"/>
                <a:ea typeface="楷体_GB2312" pitchFamily="49" charset="-122"/>
              </a:rPr>
              <a:t>后，要经</a:t>
            </a:r>
            <a:r>
              <a:rPr lang="en-US" altLang="zh-CN" sz="2400" dirty="0">
                <a:latin typeface="Times New Roman" panose="02020603050405020304" pitchFamily="18" charset="0"/>
                <a:ea typeface="楷体_GB2312" pitchFamily="49" charset="-122"/>
              </a:rPr>
              <a:t>27ms</a:t>
            </a:r>
            <a:r>
              <a:rPr lang="zh-CN" altLang="en-US" sz="2400" dirty="0">
                <a:latin typeface="Times New Roman" panose="02020603050405020304" pitchFamily="18" charset="0"/>
                <a:ea typeface="楷体_GB2312" pitchFamily="49" charset="-122"/>
              </a:rPr>
              <a:t>才能再读记录</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）。后续</a:t>
            </a:r>
            <a:r>
              <a:rPr lang="en-US" altLang="zh-CN" sz="2400" dirty="0">
                <a:latin typeface="Times New Roman" panose="02020603050405020304" pitchFamily="18" charset="0"/>
                <a:ea typeface="楷体_GB2312" pitchFamily="49" charset="-122"/>
              </a:rPr>
              <a:t>7</a:t>
            </a:r>
            <a:r>
              <a:rPr lang="zh-CN" altLang="en-US" sz="2400" dirty="0">
                <a:latin typeface="Times New Roman" panose="02020603050405020304" pitchFamily="18" charset="0"/>
                <a:ea typeface="楷体_GB2312" pitchFamily="49" charset="-122"/>
              </a:rPr>
              <a:t>个记录的读取及处理时间与此相同，但最后一个记录读取与处理时间只需</a:t>
            </a:r>
            <a:r>
              <a:rPr lang="en-US" altLang="zh-CN" sz="2400" dirty="0">
                <a:latin typeface="Times New Roman" panose="02020603050405020304" pitchFamily="18" charset="0"/>
                <a:ea typeface="楷体_GB2312" pitchFamily="49" charset="-122"/>
              </a:rPr>
              <a:t>5ms</a:t>
            </a:r>
            <a:r>
              <a:rPr lang="zh-CN" altLang="en-US" sz="2400" dirty="0">
                <a:latin typeface="Times New Roman" panose="02020603050405020304" pitchFamily="18" charset="0"/>
                <a:ea typeface="楷体_GB2312" pitchFamily="49" charset="-122"/>
              </a:rPr>
              <a:t>。于是，处理</a:t>
            </a:r>
            <a:r>
              <a:rPr lang="en-US" altLang="zh-CN" sz="2400" dirty="0">
                <a:latin typeface="Times New Roman" panose="02020603050405020304" pitchFamily="18" charset="0"/>
                <a:ea typeface="楷体_GB2312" pitchFamily="49" charset="-122"/>
              </a:rPr>
              <a:t>9</a:t>
            </a:r>
            <a:r>
              <a:rPr lang="zh-CN" altLang="en-US" sz="2400" dirty="0">
                <a:latin typeface="Times New Roman" panose="02020603050405020304" pitchFamily="18" charset="0"/>
                <a:ea typeface="楷体_GB2312" pitchFamily="49" charset="-122"/>
              </a:rPr>
              <a:t>个记录的总时间为：</a:t>
            </a:r>
            <a:r>
              <a:rPr lang="en-US" altLang="zh-CN" sz="2400" dirty="0">
                <a:latin typeface="Times New Roman" panose="02020603050405020304" pitchFamily="18" charset="0"/>
                <a:ea typeface="楷体_GB2312" pitchFamily="49" charset="-122"/>
              </a:rPr>
              <a:t>8×27+9×3+2=245ms </a:t>
            </a:r>
          </a:p>
        </p:txBody>
      </p:sp>
    </p:spTree>
    <p:extLst>
      <p:ext uri="{BB962C8B-B14F-4D97-AF65-F5344CB8AC3E}">
        <p14:creationId xmlns:p14="http://schemas.microsoft.com/office/powerpoint/2010/main" val="1649998170"/>
      </p:ext>
    </p:extLst>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1" name="灯片编号占位符 3"/>
          <p:cNvSpPr>
            <a:spLocks noGrp="1"/>
          </p:cNvSpPr>
          <p:nvPr>
            <p:ph type="sldNum" sz="quarter" idx="12"/>
          </p:nvPr>
        </p:nvSpPr>
        <p:spPr/>
        <p:txBody>
          <a:bodyPr/>
          <a:lstStyle/>
          <a:p>
            <a:fld id="{587956F7-0ECB-434C-88A2-9EFF434F6312}" type="slidenum">
              <a:rPr lang="en-US" altLang="zh-CN"/>
              <a:pPr/>
              <a:t>65</a:t>
            </a:fld>
            <a:endParaRPr lang="en-US" altLang="zh-CN"/>
          </a:p>
        </p:txBody>
      </p:sp>
      <p:sp>
        <p:nvSpPr>
          <p:cNvPr id="935940" name="Text Box 4"/>
          <p:cNvSpPr txBox="1">
            <a:spLocks noChangeArrowheads="1"/>
          </p:cNvSpPr>
          <p:nvPr/>
        </p:nvSpPr>
        <p:spPr bwMode="auto">
          <a:xfrm>
            <a:off x="358775" y="368300"/>
            <a:ext cx="8245475" cy="1822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50000"/>
              </a:spcBef>
              <a:buFontTx/>
              <a:buAutoNum type="arabicParenBoth" startAt="2"/>
            </a:pPr>
            <a:r>
              <a:rPr lang="zh-CN" altLang="en-US" sz="2400" dirty="0">
                <a:latin typeface="Times New Roman" panose="02020603050405020304" pitchFamily="18" charset="0"/>
                <a:ea typeface="楷体_GB2312" pitchFamily="49" charset="-122"/>
              </a:rPr>
              <a:t>假设记录</a:t>
            </a:r>
            <a:r>
              <a:rPr lang="en-US" altLang="zh-CN" sz="2400" dirty="0">
                <a:latin typeface="Times New Roman" panose="02020603050405020304" pitchFamily="18" charset="0"/>
                <a:ea typeface="楷体_GB2312" pitchFamily="49" charset="-122"/>
              </a:rPr>
              <a:t>A</a:t>
            </a:r>
            <a:r>
              <a:rPr lang="zh-CN" altLang="en-US" sz="2400" dirty="0">
                <a:latin typeface="Times New Roman" panose="02020603050405020304" pitchFamily="18" charset="0"/>
                <a:ea typeface="楷体_GB2312" pitchFamily="49" charset="-122"/>
              </a:rPr>
              <a:t>存放在</a:t>
            </a:r>
            <a:r>
              <a:rPr lang="en-US" altLang="zh-CN" sz="2400" dirty="0">
                <a:latin typeface="Times New Roman" panose="02020603050405020304" pitchFamily="18" charset="0"/>
                <a:ea typeface="楷体_GB2312" pitchFamily="49" charset="-122"/>
              </a:rPr>
              <a:t>1</a:t>
            </a:r>
            <a:r>
              <a:rPr lang="zh-CN" altLang="en-US" sz="2400" dirty="0">
                <a:latin typeface="Times New Roman" panose="02020603050405020304" pitchFamily="18" charset="0"/>
                <a:ea typeface="楷体_GB2312" pitchFamily="49" charset="-122"/>
              </a:rPr>
              <a:t>号磁盘块中，由于读出并处理一个记录需要</a:t>
            </a:r>
            <a:r>
              <a:rPr lang="en-US" altLang="zh-CN" sz="2400" dirty="0">
                <a:latin typeface="Times New Roman" panose="02020603050405020304" pitchFamily="18" charset="0"/>
                <a:ea typeface="楷体_GB2312" pitchFamily="49" charset="-122"/>
              </a:rPr>
              <a:t>5ms</a:t>
            </a:r>
            <a:r>
              <a:rPr lang="zh-CN" altLang="en-US" sz="2400" dirty="0">
                <a:latin typeface="Times New Roman" panose="02020603050405020304" pitchFamily="18" charset="0"/>
                <a:ea typeface="楷体_GB2312" pitchFamily="49" charset="-122"/>
              </a:rPr>
              <a:t>，当读出并处理完记录</a:t>
            </a:r>
            <a:r>
              <a:rPr lang="en-US" altLang="zh-CN" sz="2400" dirty="0">
                <a:latin typeface="Times New Roman" panose="02020603050405020304" pitchFamily="18" charset="0"/>
                <a:ea typeface="楷体_GB2312" pitchFamily="49" charset="-122"/>
              </a:rPr>
              <a:t>A</a:t>
            </a:r>
            <a:r>
              <a:rPr lang="zh-CN" altLang="en-US" sz="2400" dirty="0">
                <a:latin typeface="Times New Roman" panose="02020603050405020304" pitchFamily="18" charset="0"/>
                <a:ea typeface="楷体_GB2312" pitchFamily="49" charset="-122"/>
              </a:rPr>
              <a:t>时，磁头已移到第</a:t>
            </a:r>
            <a:r>
              <a:rPr lang="en-US" altLang="zh-CN" sz="2400" dirty="0">
                <a:latin typeface="Times New Roman" panose="02020603050405020304" pitchFamily="18" charset="0"/>
                <a:ea typeface="楷体_GB2312" pitchFamily="49" charset="-122"/>
              </a:rPr>
              <a:t>2</a:t>
            </a:r>
            <a:r>
              <a:rPr lang="zh-CN" altLang="en-US" sz="2400" dirty="0">
                <a:latin typeface="Times New Roman" panose="02020603050405020304" pitchFamily="18" charset="0"/>
                <a:ea typeface="楷体_GB2312" pitchFamily="49" charset="-122"/>
              </a:rPr>
              <a:t>个盘块中间，为了能顺利读到记录</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，应该将</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存放在</a:t>
            </a:r>
            <a:r>
              <a:rPr lang="en-US" altLang="zh-CN" sz="2400" dirty="0">
                <a:latin typeface="Times New Roman" panose="02020603050405020304" pitchFamily="18" charset="0"/>
                <a:ea typeface="楷体_GB2312" pitchFamily="49" charset="-122"/>
              </a:rPr>
              <a:t>3</a:t>
            </a:r>
            <a:r>
              <a:rPr lang="zh-CN" altLang="en-US" sz="2400" dirty="0">
                <a:latin typeface="Times New Roman" panose="02020603050405020304" pitchFamily="18" charset="0"/>
                <a:ea typeface="楷体_GB2312" pitchFamily="49" charset="-122"/>
              </a:rPr>
              <a:t>号盘块中，如此类推，即应将记录按如下表所示顺序存放： </a:t>
            </a:r>
          </a:p>
        </p:txBody>
      </p:sp>
      <p:graphicFrame>
        <p:nvGraphicFramePr>
          <p:cNvPr id="936072" name="Group 136"/>
          <p:cNvGraphicFramePr>
            <a:graphicFrameLocks noGrp="1"/>
          </p:cNvGraphicFramePr>
          <p:nvPr/>
        </p:nvGraphicFramePr>
        <p:xfrm>
          <a:off x="792163" y="2276475"/>
          <a:ext cx="7632700" cy="971550"/>
        </p:xfrm>
        <a:graphic>
          <a:graphicData uri="http://schemas.openxmlformats.org/drawingml/2006/table">
            <a:tbl>
              <a:tblPr/>
              <a:tblGrid>
                <a:gridCol w="1187450">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719137">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757238">
                  <a:extLst>
                    <a:ext uri="{9D8B030D-6E8A-4147-A177-3AD203B41FA5}">
                      <a16:colId xmlns:a16="http://schemas.microsoft.com/office/drawing/2014/main" val="20004"/>
                    </a:ext>
                  </a:extLst>
                </a:gridCol>
                <a:gridCol w="719137">
                  <a:extLst>
                    <a:ext uri="{9D8B030D-6E8A-4147-A177-3AD203B41FA5}">
                      <a16:colId xmlns:a16="http://schemas.microsoft.com/office/drawing/2014/main" val="20005"/>
                    </a:ext>
                  </a:extLst>
                </a:gridCol>
                <a:gridCol w="720725">
                  <a:extLst>
                    <a:ext uri="{9D8B030D-6E8A-4147-A177-3AD203B41FA5}">
                      <a16:colId xmlns:a16="http://schemas.microsoft.com/office/drawing/2014/main" val="20006"/>
                    </a:ext>
                  </a:extLst>
                </a:gridCol>
                <a:gridCol w="658813">
                  <a:extLst>
                    <a:ext uri="{9D8B030D-6E8A-4147-A177-3AD203B41FA5}">
                      <a16:colId xmlns:a16="http://schemas.microsoft.com/office/drawing/2014/main" val="20007"/>
                    </a:ext>
                  </a:extLst>
                </a:gridCol>
                <a:gridCol w="750887">
                  <a:extLst>
                    <a:ext uri="{9D8B030D-6E8A-4147-A177-3AD203B41FA5}">
                      <a16:colId xmlns:a16="http://schemas.microsoft.com/office/drawing/2014/main" val="20008"/>
                    </a:ext>
                  </a:extLst>
                </a:gridCol>
                <a:gridCol w="750888">
                  <a:extLst>
                    <a:ext uri="{9D8B030D-6E8A-4147-A177-3AD203B41FA5}">
                      <a16:colId xmlns:a16="http://schemas.microsoft.com/office/drawing/2014/main" val="20009"/>
                    </a:ext>
                  </a:extLst>
                </a:gridCol>
              </a:tblGrid>
              <a:tr h="48577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盘块号</a:t>
                      </a:r>
                      <a:endPar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7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记录号</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36073" name="Text Box 137"/>
          <p:cNvSpPr txBox="1">
            <a:spLocks noChangeArrowheads="1"/>
          </p:cNvSpPr>
          <p:nvPr/>
        </p:nvSpPr>
        <p:spPr bwMode="auto">
          <a:xfrm>
            <a:off x="684213" y="3321050"/>
            <a:ext cx="8064500"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400" dirty="0"/>
              <a:t>这样，处理一个记录并将磁头移到下一个记录的时间是：</a:t>
            </a:r>
          </a:p>
          <a:p>
            <a:pPr>
              <a:spcBef>
                <a:spcPct val="20000"/>
              </a:spcBef>
            </a:pPr>
            <a:r>
              <a:rPr lang="zh-CN" altLang="en-US" sz="2400" dirty="0"/>
              <a:t>读出时间</a:t>
            </a:r>
            <a:r>
              <a:rPr lang="en-US" altLang="zh-CN" sz="2400" dirty="0"/>
              <a:t>+</a:t>
            </a:r>
            <a:r>
              <a:rPr lang="zh-CN" altLang="en-US" sz="2400" dirty="0"/>
              <a:t>处理时间</a:t>
            </a:r>
            <a:r>
              <a:rPr lang="en-US" altLang="zh-CN" sz="2400" dirty="0"/>
              <a:t>+</a:t>
            </a:r>
            <a:r>
              <a:rPr lang="zh-CN" altLang="en-US" sz="2400" dirty="0"/>
              <a:t>等待时间</a:t>
            </a:r>
            <a:r>
              <a:rPr lang="en-US" altLang="zh-CN" sz="2400" dirty="0"/>
              <a:t>=3+2+1=6 </a:t>
            </a:r>
            <a:r>
              <a:rPr lang="en-US" altLang="zh-CN" sz="2400" dirty="0" err="1"/>
              <a:t>ms</a:t>
            </a:r>
            <a:endParaRPr lang="en-US" altLang="zh-CN" sz="2400" dirty="0"/>
          </a:p>
          <a:p>
            <a:pPr>
              <a:spcBef>
                <a:spcPct val="20000"/>
              </a:spcBef>
            </a:pPr>
            <a:r>
              <a:rPr lang="zh-CN" altLang="en-US" sz="2400" dirty="0"/>
              <a:t>所以，处理</a:t>
            </a:r>
            <a:r>
              <a:rPr lang="en-US" altLang="zh-CN" sz="2400" dirty="0"/>
              <a:t>9</a:t>
            </a:r>
            <a:r>
              <a:rPr lang="zh-CN" altLang="en-US" sz="2400" dirty="0"/>
              <a:t>个记录的总时间为：</a:t>
            </a:r>
            <a:r>
              <a:rPr lang="en-US" altLang="zh-CN" sz="2400" dirty="0"/>
              <a:t>6×8+5=53 </a:t>
            </a:r>
            <a:r>
              <a:rPr lang="en-US" altLang="zh-CN" sz="2400" dirty="0" err="1"/>
              <a:t>ms</a:t>
            </a:r>
            <a:r>
              <a:rPr lang="en-US" altLang="zh-CN" sz="2400" dirty="0"/>
              <a:t> </a:t>
            </a:r>
          </a:p>
        </p:txBody>
      </p:sp>
    </p:spTree>
    <p:extLst>
      <p:ext uri="{BB962C8B-B14F-4D97-AF65-F5344CB8AC3E}">
        <p14:creationId xmlns:p14="http://schemas.microsoft.com/office/powerpoint/2010/main" val="624459793"/>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2"/>
          <p:cNvSpPr>
            <a:spLocks noGrp="1" noChangeArrowheads="1"/>
          </p:cNvSpPr>
          <p:nvPr>
            <p:ph type="title"/>
          </p:nvPr>
        </p:nvSpPr>
        <p:spPr/>
        <p:txBody>
          <a:bodyPr/>
          <a:lstStyle/>
          <a:p>
            <a:r>
              <a:rPr lang="en-US" altLang="zh-CN" dirty="0">
                <a:latin typeface="黑体" panose="02010609060101010101" pitchFamily="49" charset="-122"/>
                <a:ea typeface="黑体" panose="02010609060101010101" pitchFamily="49" charset="-122"/>
              </a:rPr>
              <a:t>8.3.3  </a:t>
            </a:r>
            <a:r>
              <a:rPr lang="zh-CN" altLang="en-US" dirty="0">
                <a:latin typeface="黑体" panose="02010609060101010101" pitchFamily="49" charset="-122"/>
                <a:ea typeface="黑体" panose="02010609060101010101" pitchFamily="49" charset="-122"/>
              </a:rPr>
              <a:t>廉价磁盘冗余阵列</a:t>
            </a:r>
            <a:r>
              <a:rPr lang="en-US" altLang="zh-CN" dirty="0">
                <a:latin typeface="黑体" panose="02010609060101010101" pitchFamily="49" charset="-122"/>
                <a:ea typeface="黑体" panose="02010609060101010101" pitchFamily="49" charset="-122"/>
              </a:rPr>
              <a:t>(RAID)</a:t>
            </a:r>
            <a:endParaRPr lang="zh-CN" altLang="en-US" dirty="0"/>
          </a:p>
        </p:txBody>
      </p:sp>
      <p:sp>
        <p:nvSpPr>
          <p:cNvPr id="405508" name="Rectangle 3"/>
          <p:cNvSpPr>
            <a:spLocks noGrp="1" noChangeArrowheads="1"/>
          </p:cNvSpPr>
          <p:nvPr>
            <p:ph idx="1"/>
          </p:nvPr>
        </p:nvSpPr>
        <p:spPr>
          <a:xfrm>
            <a:off x="323528" y="1556793"/>
            <a:ext cx="8520112" cy="3960440"/>
          </a:xfrm>
        </p:spPr>
        <p:txBody>
          <a:bodyPr>
            <a:normAutofit/>
          </a:bodyPr>
          <a:lstStyle/>
          <a:p>
            <a:pPr algn="just" eaLnBrk="1" hangingPunct="1">
              <a:buFont typeface="Wingdings" pitchFamily="2" charset="2"/>
              <a:buChar char="u"/>
            </a:pPr>
            <a:r>
              <a:rPr lang="zh-CN" altLang="en-US" dirty="0"/>
              <a:t>独立磁盘冗余阵列</a:t>
            </a:r>
            <a:r>
              <a:rPr lang="en-US" altLang="zh-CN" dirty="0">
                <a:latin typeface="Times New Roman" pitchFamily="18" charset="0"/>
              </a:rPr>
              <a:t>(Redundant Array of Independent Disks, RAID)</a:t>
            </a:r>
            <a:r>
              <a:rPr lang="zh-CN" altLang="en-US" dirty="0">
                <a:latin typeface="Times New Roman" pitchFamily="18" charset="0"/>
              </a:rPr>
              <a:t>概念在</a:t>
            </a:r>
            <a:r>
              <a:rPr lang="en-US" altLang="zh-CN" dirty="0">
                <a:latin typeface="Times New Roman" pitchFamily="18" charset="0"/>
              </a:rPr>
              <a:t>1987</a:t>
            </a:r>
            <a:r>
              <a:rPr lang="zh-CN" altLang="en-US" dirty="0">
                <a:latin typeface="Times New Roman" pitchFamily="18" charset="0"/>
              </a:rPr>
              <a:t>年由加利福尼亚大学</a:t>
            </a:r>
            <a:r>
              <a:rPr lang="en-US" altLang="zh-CN" dirty="0">
                <a:latin typeface="Times New Roman" pitchFamily="18" charset="0"/>
              </a:rPr>
              <a:t>Berkeley</a:t>
            </a:r>
            <a:r>
              <a:rPr lang="zh-CN" altLang="en-US" dirty="0">
                <a:latin typeface="Times New Roman" pitchFamily="18" charset="0"/>
              </a:rPr>
              <a:t>分校提出，已得到工业界的认可。</a:t>
            </a:r>
            <a:endParaRPr lang="en-US" altLang="zh-CN" dirty="0">
              <a:latin typeface="Times New Roman" pitchFamily="18" charset="0"/>
            </a:endParaRPr>
          </a:p>
          <a:p>
            <a:pPr lvl="0">
              <a:buClr>
                <a:srgbClr val="2F2F2F"/>
              </a:buClr>
              <a:buFont typeface="Wingdings" pitchFamily="2" charset="2"/>
              <a:buChar char="u"/>
            </a:pPr>
            <a:r>
              <a:rPr lang="zh-CN" altLang="en-US" dirty="0">
                <a:solidFill>
                  <a:prstClr val="black"/>
                </a:solidFill>
              </a:rPr>
              <a:t>利用一台磁盘阵列控制器统一管理和控制一组磁盘驱动器，组成一个速度快、可靠性高、性能价格比好的大容量外存储</a:t>
            </a:r>
            <a:r>
              <a:rPr lang="en-US" altLang="zh-CN" dirty="0">
                <a:solidFill>
                  <a:prstClr val="black"/>
                </a:solidFill>
              </a:rPr>
              <a:t>(</a:t>
            </a:r>
            <a:r>
              <a:rPr lang="zh-CN" altLang="en-US" dirty="0">
                <a:solidFill>
                  <a:prstClr val="black"/>
                </a:solidFill>
              </a:rPr>
              <a:t>磁盘</a:t>
            </a:r>
            <a:r>
              <a:rPr lang="en-US" altLang="zh-CN" dirty="0">
                <a:solidFill>
                  <a:prstClr val="black"/>
                </a:solidFill>
              </a:rPr>
              <a:t>)</a:t>
            </a:r>
            <a:r>
              <a:rPr lang="zh-CN" altLang="en-US" dirty="0">
                <a:solidFill>
                  <a:prstClr val="black"/>
                </a:solidFill>
              </a:rPr>
              <a:t>子系统。</a:t>
            </a:r>
          </a:p>
          <a:p>
            <a:pPr algn="just" eaLnBrk="1" hangingPunct="1">
              <a:buFont typeface="Wingdings" pitchFamily="2" charset="2"/>
              <a:buChar char="u"/>
            </a:pPr>
            <a:endParaRPr lang="zh-CN" altLang="en-US" sz="3600" dirty="0">
              <a:latin typeface="Times New Roman" pitchFamily="18" charset="0"/>
            </a:endParaRPr>
          </a:p>
        </p:txBody>
      </p:sp>
      <p:sp>
        <p:nvSpPr>
          <p:cNvPr id="4" name="灯片编号占位符 5"/>
          <p:cNvSpPr>
            <a:spLocks noGrp="1"/>
          </p:cNvSpPr>
          <p:nvPr>
            <p:ph type="sldNum" sz="quarter" idx="12"/>
          </p:nvPr>
        </p:nvSpPr>
        <p:spPr/>
        <p:txBody>
          <a:bodyPr/>
          <a:lstStyle/>
          <a:p>
            <a:pPr>
              <a:defRPr/>
            </a:pPr>
            <a:fld id="{730F8908-15AB-4393-B840-42C145F23EC1}" type="slidenum">
              <a:rPr lang="en-US" altLang="zh-CN">
                <a:solidFill>
                  <a:srgbClr val="2F2F2F">
                    <a:lumMod val="75000"/>
                    <a:lumOff val="25000"/>
                  </a:srgbClr>
                </a:solidFill>
              </a:rPr>
              <a:pPr>
                <a:defRPr/>
              </a:pPr>
              <a:t>66</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7794261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Rectangle 2"/>
          <p:cNvSpPr>
            <a:spLocks noGrp="1" noChangeArrowheads="1"/>
          </p:cNvSpPr>
          <p:nvPr>
            <p:ph type="title"/>
          </p:nvPr>
        </p:nvSpPr>
        <p:spPr/>
        <p:txBody>
          <a:bodyPr/>
          <a:lstStyle/>
          <a:p>
            <a:r>
              <a:rPr lang="en-US" altLang="zh-CN" dirty="0">
                <a:latin typeface="黑体" panose="02010609060101010101" pitchFamily="49" charset="-122"/>
                <a:ea typeface="黑体" panose="02010609060101010101" pitchFamily="49" charset="-122"/>
              </a:rPr>
              <a:t>8.3.3  </a:t>
            </a:r>
            <a:r>
              <a:rPr lang="zh-CN" altLang="en-US" dirty="0">
                <a:latin typeface="黑体" panose="02010609060101010101" pitchFamily="49" charset="-122"/>
                <a:ea typeface="黑体" panose="02010609060101010101" pitchFamily="49" charset="-122"/>
              </a:rPr>
              <a:t>廉价磁盘冗余阵列</a:t>
            </a:r>
            <a:r>
              <a:rPr lang="en-US" altLang="zh-CN" dirty="0">
                <a:latin typeface="黑体" panose="02010609060101010101" pitchFamily="49" charset="-122"/>
                <a:ea typeface="黑体" panose="02010609060101010101" pitchFamily="49" charset="-122"/>
              </a:rPr>
              <a:t>(RAID)</a:t>
            </a:r>
            <a:endParaRPr lang="en-US" altLang="zh-CN" dirty="0"/>
          </a:p>
        </p:txBody>
      </p:sp>
      <p:sp>
        <p:nvSpPr>
          <p:cNvPr id="406532" name="Rectangle 3"/>
          <p:cNvSpPr>
            <a:spLocks noGrp="1" noChangeArrowheads="1"/>
          </p:cNvSpPr>
          <p:nvPr>
            <p:ph idx="1"/>
          </p:nvPr>
        </p:nvSpPr>
        <p:spPr/>
        <p:txBody>
          <a:bodyPr>
            <a:normAutofit/>
          </a:bodyPr>
          <a:lstStyle/>
          <a:p>
            <a:pPr eaLnBrk="1" hangingPunct="1">
              <a:buFont typeface="Wingdings" pitchFamily="2" charset="2"/>
              <a:buChar char="u"/>
            </a:pPr>
            <a:r>
              <a:rPr lang="en-US" altLang="zh-CN" dirty="0"/>
              <a:t>RAID</a:t>
            </a:r>
            <a:r>
              <a:rPr lang="zh-CN" altLang="en-US" dirty="0"/>
              <a:t>的提出填补了</a:t>
            </a:r>
            <a:r>
              <a:rPr lang="en-US" altLang="zh-CN" dirty="0"/>
              <a:t>CPU</a:t>
            </a:r>
            <a:r>
              <a:rPr lang="zh-CN" altLang="en-US" dirty="0"/>
              <a:t>速度快与磁盘速度慢之间的间隙，其策略是：用一组较小容量的、独立的、可并行工作的磁盘驱动器组成阵列来代替单一的大容量磁盘，再加进冗余技术，数据能用多种方式组织和分布存储，于是，</a:t>
            </a:r>
            <a:r>
              <a:rPr lang="zh-CN" altLang="en-US" dirty="0">
                <a:solidFill>
                  <a:srgbClr val="FF0000"/>
                </a:solidFill>
              </a:rPr>
              <a:t>独立的</a:t>
            </a:r>
            <a:r>
              <a:rPr lang="en-US" altLang="zh-CN" dirty="0">
                <a:solidFill>
                  <a:srgbClr val="FF0000"/>
                </a:solidFill>
              </a:rPr>
              <a:t>I/O</a:t>
            </a:r>
            <a:r>
              <a:rPr lang="zh-CN" altLang="en-US" dirty="0">
                <a:solidFill>
                  <a:srgbClr val="FF0000"/>
                </a:solidFill>
              </a:rPr>
              <a:t>请求能被并行处理，数据分布的单个</a:t>
            </a:r>
            <a:r>
              <a:rPr lang="en-US" altLang="zh-CN" dirty="0">
                <a:solidFill>
                  <a:srgbClr val="FF0000"/>
                </a:solidFill>
              </a:rPr>
              <a:t>I/O</a:t>
            </a:r>
            <a:r>
              <a:rPr lang="zh-CN" altLang="en-US" dirty="0">
                <a:solidFill>
                  <a:srgbClr val="FF0000"/>
                </a:solidFill>
              </a:rPr>
              <a:t>请求也能并行地从多个磁盘驱动器同时存取数据</a:t>
            </a:r>
            <a:r>
              <a:rPr lang="zh-CN" altLang="en-US" dirty="0"/>
              <a:t>，从而，改进了</a:t>
            </a:r>
            <a:r>
              <a:rPr lang="en-US" altLang="zh-CN" dirty="0"/>
              <a:t>I/O</a:t>
            </a:r>
            <a:r>
              <a:rPr lang="zh-CN" altLang="en-US" dirty="0"/>
              <a:t>性能和系统可靠性。</a:t>
            </a:r>
          </a:p>
        </p:txBody>
      </p:sp>
      <p:sp>
        <p:nvSpPr>
          <p:cNvPr id="4" name="灯片编号占位符 5"/>
          <p:cNvSpPr>
            <a:spLocks noGrp="1"/>
          </p:cNvSpPr>
          <p:nvPr>
            <p:ph type="sldNum" sz="quarter" idx="12"/>
          </p:nvPr>
        </p:nvSpPr>
        <p:spPr/>
        <p:txBody>
          <a:bodyPr/>
          <a:lstStyle/>
          <a:p>
            <a:pPr>
              <a:defRPr/>
            </a:pPr>
            <a:fld id="{BF5F0207-8021-4262-A640-FC44FF08BCCF}" type="slidenum">
              <a:rPr lang="en-US" altLang="zh-CN">
                <a:solidFill>
                  <a:srgbClr val="2F2F2F">
                    <a:lumMod val="75000"/>
                    <a:lumOff val="25000"/>
                  </a:srgbClr>
                </a:solidFill>
              </a:rPr>
              <a:pPr>
                <a:defRPr/>
              </a:pPr>
              <a:t>67</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902084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normAutofit/>
          </a:bodyPr>
          <a:lstStyle/>
          <a:p>
            <a:pPr>
              <a:lnSpc>
                <a:spcPct val="140000"/>
              </a:lnSpc>
            </a:pPr>
            <a:r>
              <a:rPr lang="en-US" altLang="zh-CN" dirty="0">
                <a:latin typeface="黑体" panose="02010609060101010101" pitchFamily="49" charset="-122"/>
                <a:ea typeface="黑体" panose="02010609060101010101" pitchFamily="49" charset="-122"/>
              </a:rPr>
              <a:t>8.3.3  </a:t>
            </a:r>
            <a:r>
              <a:rPr lang="zh-CN" altLang="en-US" dirty="0">
                <a:latin typeface="黑体" panose="02010609060101010101" pitchFamily="49" charset="-122"/>
                <a:ea typeface="黑体" panose="02010609060101010101" pitchFamily="49" charset="-122"/>
              </a:rPr>
              <a:t>廉价磁盘冗余阵列</a:t>
            </a:r>
            <a:r>
              <a:rPr lang="en-US" altLang="zh-CN" dirty="0">
                <a:latin typeface="黑体" panose="02010609060101010101" pitchFamily="49" charset="-122"/>
                <a:ea typeface="黑体" panose="02010609060101010101" pitchFamily="49" charset="-122"/>
              </a:rPr>
              <a:t>(RAID)</a:t>
            </a:r>
            <a:r>
              <a:rPr lang="zh-CN" altLang="en-US" dirty="0">
                <a:latin typeface="黑体" panose="02010609060101010101" pitchFamily="49" charset="-122"/>
                <a:ea typeface="黑体" panose="02010609060101010101" pitchFamily="49" charset="-122"/>
              </a:rPr>
              <a:t>　　</a:t>
            </a:r>
            <a:endParaRPr lang="zh-CN" altLang="en-US" dirty="0"/>
          </a:p>
        </p:txBody>
      </p:sp>
      <p:sp>
        <p:nvSpPr>
          <p:cNvPr id="757763" name="Rectangle 3"/>
          <p:cNvSpPr>
            <a:spLocks noGrp="1" noChangeArrowheads="1"/>
          </p:cNvSpPr>
          <p:nvPr>
            <p:ph type="body" idx="1"/>
          </p:nvPr>
        </p:nvSpPr>
        <p:spPr/>
        <p:txBody>
          <a:bodyPr>
            <a:normAutofit lnSpcReduction="10000"/>
          </a:bodyPr>
          <a:lstStyle/>
          <a:p>
            <a:pPr marL="0" indent="0">
              <a:buNone/>
            </a:pPr>
            <a:r>
              <a:rPr lang="en-US" altLang="zh-CN" dirty="0">
                <a:solidFill>
                  <a:srgbClr val="0000FF"/>
                </a:solidFill>
                <a:latin typeface="黑体" panose="02010609060101010101" pitchFamily="49" charset="-122"/>
              </a:rPr>
              <a:t>1. </a:t>
            </a:r>
            <a:r>
              <a:rPr lang="zh-CN" altLang="en-US" dirty="0">
                <a:solidFill>
                  <a:srgbClr val="0000FF"/>
                </a:solidFill>
                <a:latin typeface="黑体" panose="02010609060101010101" pitchFamily="49" charset="-122"/>
              </a:rPr>
              <a:t>并行交叉存取</a:t>
            </a:r>
            <a:br>
              <a:rPr lang="zh-CN" altLang="en-US" dirty="0">
                <a:latin typeface="黑体" panose="02010609060101010101" pitchFamily="49" charset="-122"/>
              </a:rPr>
            </a:br>
            <a:r>
              <a:rPr lang="zh-CN" altLang="en-US" dirty="0"/>
              <a:t>　　</a:t>
            </a:r>
            <a:r>
              <a:rPr lang="zh-CN" altLang="en-US" sz="3000" dirty="0"/>
              <a:t>这是把在大、中型机中，用于提高访问内存速度的并行交叉存取技术应用到磁盘存储系统中，以提高对磁盘的</a:t>
            </a:r>
            <a:r>
              <a:rPr lang="en-US" altLang="zh-CN" sz="3000" dirty="0"/>
              <a:t>I/O</a:t>
            </a:r>
            <a:r>
              <a:rPr lang="zh-CN" altLang="en-US" sz="3000" dirty="0"/>
              <a:t>速度。在该系统中，有多台磁盘驱动器，系统将每一盘块中的数据分为若干个子盘块数据，再把每一个子盘块的数据分别存储到各个不同磁盘中的相同位置上。以后当要将一个盘块的数据传送到内存时，采取并行传输方式，将各个盘块中的子盘块数据同时向内存中传输，从而使传输时间大大减少。 </a:t>
            </a:r>
            <a:endParaRPr lang="zh-CN" altLang="zh-CN" dirty="0"/>
          </a:p>
        </p:txBody>
      </p:sp>
    </p:spTree>
    <p:extLst>
      <p:ext uri="{BB962C8B-B14F-4D97-AF65-F5344CB8AC3E}">
        <p14:creationId xmlns:p14="http://schemas.microsoft.com/office/powerpoint/2010/main" val="14394480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7" name="Rectangle 3"/>
          <p:cNvSpPr>
            <a:spLocks noGrp="1" noChangeArrowheads="1"/>
          </p:cNvSpPr>
          <p:nvPr>
            <p:ph type="body" idx="1"/>
          </p:nvPr>
        </p:nvSpPr>
        <p:spPr>
          <a:xfrm>
            <a:off x="0" y="4581525"/>
            <a:ext cx="9144000" cy="476250"/>
          </a:xfrm>
        </p:spPr>
        <p:txBody>
          <a:bodyPr>
            <a:noAutofit/>
          </a:bodyPr>
          <a:lstStyle/>
          <a:p>
            <a:pPr marL="0" indent="0" algn="ctr">
              <a:buNone/>
            </a:pPr>
            <a:r>
              <a:rPr lang="zh-CN" altLang="en-US" sz="2400" dirty="0"/>
              <a:t>图</a:t>
            </a:r>
            <a:r>
              <a:rPr lang="en-US" altLang="zh-CN" sz="2400" dirty="0"/>
              <a:t>8-12  </a:t>
            </a:r>
            <a:r>
              <a:rPr lang="zh-CN" altLang="en-US" sz="2400" dirty="0"/>
              <a:t>磁盘并行交叉存取方式</a:t>
            </a:r>
          </a:p>
        </p:txBody>
      </p:sp>
      <p:pic>
        <p:nvPicPr>
          <p:cNvPr id="758788" name="Picture 4" descr="8-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133600"/>
            <a:ext cx="7561263"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89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5"/>
          <p:cNvSpPr>
            <a:spLocks noGrp="1"/>
          </p:cNvSpPr>
          <p:nvPr>
            <p:ph type="sldNum" sz="quarter" idx="12"/>
          </p:nvPr>
        </p:nvSpPr>
        <p:spPr/>
        <p:txBody>
          <a:bodyPr/>
          <a:lstStyle/>
          <a:p>
            <a:pPr>
              <a:defRPr/>
            </a:pPr>
            <a:fld id="{CE72000A-D15D-4C9C-9DF4-A25371EFA41C}" type="slidenum">
              <a:rPr lang="en-US" altLang="zh-CN">
                <a:solidFill>
                  <a:srgbClr val="2F2F2F">
                    <a:lumMod val="75000"/>
                    <a:lumOff val="25000"/>
                  </a:srgbClr>
                </a:solidFill>
              </a:rPr>
              <a:pPr>
                <a:defRPr/>
              </a:pPr>
              <a:t>7</a:t>
            </a:fld>
            <a:endParaRPr lang="en-US" altLang="zh-CN">
              <a:solidFill>
                <a:srgbClr val="2F2F2F">
                  <a:lumMod val="75000"/>
                  <a:lumOff val="25000"/>
                </a:srgbClr>
              </a:solidFill>
            </a:endParaRPr>
          </a:p>
        </p:txBody>
      </p:sp>
      <p:sp>
        <p:nvSpPr>
          <p:cNvPr id="360456" name="Text Box 7"/>
          <p:cNvSpPr txBox="1">
            <a:spLocks noChangeArrowheads="1"/>
          </p:cNvSpPr>
          <p:nvPr/>
        </p:nvSpPr>
        <p:spPr bwMode="auto">
          <a:xfrm>
            <a:off x="3203848" y="476672"/>
            <a:ext cx="31683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sz="3200" b="1" dirty="0">
                <a:latin typeface="+mn-ea"/>
                <a:ea typeface="+mn-ea"/>
              </a:rPr>
              <a:t>1</a:t>
            </a:r>
            <a:r>
              <a:rPr lang="zh-CN" altLang="en-US" sz="3200" b="1" dirty="0">
                <a:latin typeface="+mn-ea"/>
                <a:ea typeface="+mn-ea"/>
              </a:rPr>
              <a:t>．隐式链接 </a:t>
            </a:r>
          </a:p>
        </p:txBody>
      </p:sp>
      <p:sp>
        <p:nvSpPr>
          <p:cNvPr id="360457" name="Text Box 8"/>
          <p:cNvSpPr txBox="1">
            <a:spLocks noChangeArrowheads="1"/>
          </p:cNvSpPr>
          <p:nvPr/>
        </p:nvSpPr>
        <p:spPr bwMode="auto">
          <a:xfrm>
            <a:off x="899261" y="4077072"/>
            <a:ext cx="741682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b="1" dirty="0">
                <a:solidFill>
                  <a:srgbClr val="000000"/>
                </a:solidFill>
                <a:ea typeface="黑体" pitchFamily="2" charset="-122"/>
              </a:rPr>
              <a:t>      每个文件的目录项中，包含第一个盘块和最后一个盘块号（指针），而在每个盘块中，都有一个指向下一个盘块的指针。如果盘块大小为</a:t>
            </a:r>
            <a:r>
              <a:rPr lang="en-US" altLang="zh-CN" sz="2800" b="1" dirty="0">
                <a:solidFill>
                  <a:srgbClr val="000000"/>
                </a:solidFill>
                <a:ea typeface="黑体" pitchFamily="2" charset="-122"/>
              </a:rPr>
              <a:t>512</a:t>
            </a:r>
            <a:r>
              <a:rPr lang="zh-CN" altLang="en-US" sz="2800" b="1" dirty="0">
                <a:solidFill>
                  <a:srgbClr val="000000"/>
                </a:solidFill>
                <a:ea typeface="黑体" pitchFamily="2" charset="-122"/>
              </a:rPr>
              <a:t>字节，指针占</a:t>
            </a:r>
            <a:r>
              <a:rPr lang="en-US" altLang="zh-CN" sz="2800" b="1" dirty="0">
                <a:solidFill>
                  <a:srgbClr val="000000"/>
                </a:solidFill>
                <a:ea typeface="黑体" pitchFamily="2" charset="-122"/>
              </a:rPr>
              <a:t>4</a:t>
            </a:r>
            <a:r>
              <a:rPr lang="zh-CN" altLang="en-US" sz="2800" b="1" dirty="0">
                <a:solidFill>
                  <a:srgbClr val="000000"/>
                </a:solidFill>
                <a:ea typeface="黑体" pitchFamily="2" charset="-122"/>
              </a:rPr>
              <a:t>个字节，则每个盘块中只有</a:t>
            </a:r>
            <a:r>
              <a:rPr lang="en-US" altLang="zh-CN" sz="2800" b="1" dirty="0">
                <a:solidFill>
                  <a:srgbClr val="000000"/>
                </a:solidFill>
                <a:ea typeface="黑体" pitchFamily="2" charset="-122"/>
              </a:rPr>
              <a:t>508</a:t>
            </a:r>
            <a:r>
              <a:rPr lang="zh-CN" altLang="en-US" sz="2800" b="1" dirty="0">
                <a:solidFill>
                  <a:srgbClr val="000000"/>
                </a:solidFill>
                <a:ea typeface="黑体" pitchFamily="2" charset="-122"/>
              </a:rPr>
              <a:t>个字节可供用户使用。 </a:t>
            </a:r>
          </a:p>
        </p:txBody>
      </p:sp>
      <p:graphicFrame>
        <p:nvGraphicFramePr>
          <p:cNvPr id="466953" name="Group 9"/>
          <p:cNvGraphicFramePr>
            <a:graphicFrameLocks noGrp="1"/>
          </p:cNvGraphicFramePr>
          <p:nvPr>
            <p:extLst>
              <p:ext uri="{D42A27DB-BD31-4B8C-83A1-F6EECF244321}">
                <p14:modId xmlns:p14="http://schemas.microsoft.com/office/powerpoint/2010/main" val="4053480346"/>
              </p:ext>
            </p:extLst>
          </p:nvPr>
        </p:nvGraphicFramePr>
        <p:xfrm>
          <a:off x="2771800" y="2204864"/>
          <a:ext cx="3240360" cy="864096"/>
        </p:xfrm>
        <a:graphic>
          <a:graphicData uri="http://schemas.openxmlformats.org/drawingml/2006/table">
            <a:tbl>
              <a:tblPr/>
              <a:tblGrid>
                <a:gridCol w="1080120">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tblGrid>
              <a:tr h="43204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File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start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end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204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jeep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a:ln>
                            <a:noFill/>
                          </a:ln>
                          <a:solidFill>
                            <a:schemeClr val="tx1"/>
                          </a:solidFill>
                          <a:effectLst/>
                          <a:latin typeface="Tahoma" pitchFamily="34" charset="0"/>
                          <a:ea typeface="宋体" pitchFamily="2" charset="-122"/>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1" i="0" u="none" strike="noStrike" cap="none" normalizeH="0" baseline="0" dirty="0">
                          <a:ln>
                            <a:noFill/>
                          </a:ln>
                          <a:solidFill>
                            <a:schemeClr val="tx1"/>
                          </a:solidFill>
                          <a:effectLst/>
                          <a:latin typeface="Tahoma" pitchFamily="34" charset="0"/>
                          <a:ea typeface="宋体" pitchFamily="2" charset="-122"/>
                        </a:rPr>
                        <a:t>25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60472" name="Text Box 23"/>
          <p:cNvSpPr txBox="1">
            <a:spLocks noChangeArrowheads="1"/>
          </p:cNvSpPr>
          <p:nvPr/>
        </p:nvSpPr>
        <p:spPr bwMode="auto">
          <a:xfrm>
            <a:off x="3492624" y="1556792"/>
            <a:ext cx="20154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zh-CN" altLang="en-US" sz="2800" dirty="0">
                <a:solidFill>
                  <a:srgbClr val="000000"/>
                </a:solidFill>
                <a:ea typeface="黑体" pitchFamily="2" charset="-122"/>
              </a:rPr>
              <a:t>目录结构</a:t>
            </a:r>
          </a:p>
        </p:txBody>
      </p:sp>
      <p:sp>
        <p:nvSpPr>
          <p:cNvPr id="4" name="TextBox 3"/>
          <p:cNvSpPr txBox="1"/>
          <p:nvPr/>
        </p:nvSpPr>
        <p:spPr>
          <a:xfrm>
            <a:off x="2267744" y="3284984"/>
            <a:ext cx="4248472" cy="523220"/>
          </a:xfrm>
          <a:prstGeom prst="rect">
            <a:avLst/>
          </a:prstGeom>
          <a:noFill/>
        </p:spPr>
        <p:txBody>
          <a:bodyPr wrap="square" rtlCol="0">
            <a:spAutoFit/>
          </a:bodyPr>
          <a:lstStyle/>
          <a:p>
            <a:r>
              <a:rPr lang="zh-CN" altLang="en-US" sz="2800" dirty="0"/>
              <a:t>具体例子见教材图</a:t>
            </a:r>
            <a:r>
              <a:rPr lang="en-US" altLang="zh-CN" sz="2800" dirty="0"/>
              <a:t>8-2</a:t>
            </a:r>
            <a:r>
              <a:rPr lang="zh-CN" altLang="en-US" sz="2800" dirty="0"/>
              <a:t>。</a:t>
            </a:r>
          </a:p>
        </p:txBody>
      </p:sp>
    </p:spTree>
    <p:extLst>
      <p:ext uri="{BB962C8B-B14F-4D97-AF65-F5344CB8AC3E}">
        <p14:creationId xmlns:p14="http://schemas.microsoft.com/office/powerpoint/2010/main" val="29997738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normAutofit fontScale="90000"/>
          </a:bodyPr>
          <a:lstStyle/>
          <a:p>
            <a:pPr algn="l">
              <a:lnSpc>
                <a:spcPct val="140000"/>
              </a:lnSpc>
            </a:pPr>
            <a:r>
              <a:rPr lang="en-US" altLang="zh-CN" sz="4900" dirty="0">
                <a:latin typeface="黑体" panose="02010609060101010101" pitchFamily="49" charset="-122"/>
                <a:ea typeface="黑体" panose="02010609060101010101" pitchFamily="49" charset="-122"/>
              </a:rPr>
              <a:t>8.3.3  </a:t>
            </a:r>
            <a:r>
              <a:rPr lang="zh-CN" altLang="en-US" sz="4900" dirty="0">
                <a:latin typeface="黑体" panose="02010609060101010101" pitchFamily="49" charset="-122"/>
                <a:ea typeface="黑体" panose="02010609060101010101" pitchFamily="49" charset="-122"/>
              </a:rPr>
              <a:t>廉价磁盘冗余阵列</a:t>
            </a:r>
            <a:r>
              <a:rPr lang="en-US" altLang="zh-CN" sz="4900" dirty="0">
                <a:latin typeface="黑体" panose="02010609060101010101" pitchFamily="49" charset="-122"/>
                <a:ea typeface="黑体" panose="02010609060101010101" pitchFamily="49" charset="-122"/>
              </a:rPr>
              <a:t>(RAID)</a:t>
            </a:r>
            <a:r>
              <a:rPr lang="zh-CN" altLang="en-US" sz="4900" dirty="0">
                <a:latin typeface="黑体" panose="02010609060101010101" pitchFamily="49" charset="-122"/>
                <a:ea typeface="黑体" panose="02010609060101010101" pitchFamily="49" charset="-122"/>
              </a:rPr>
              <a:t>　</a:t>
            </a:r>
          </a:p>
        </p:txBody>
      </p:sp>
      <p:sp>
        <p:nvSpPr>
          <p:cNvPr id="759811" name="Rectangle 3"/>
          <p:cNvSpPr>
            <a:spLocks noGrp="1" noChangeArrowheads="1"/>
          </p:cNvSpPr>
          <p:nvPr>
            <p:ph type="body" idx="1"/>
          </p:nvPr>
        </p:nvSpPr>
        <p:spPr/>
        <p:txBody>
          <a:bodyPr>
            <a:normAutofit lnSpcReduction="10000"/>
          </a:bodyPr>
          <a:lstStyle/>
          <a:p>
            <a:pPr marL="0" indent="0">
              <a:buNone/>
            </a:pPr>
            <a:r>
              <a:rPr lang="en-US" altLang="zh-CN" dirty="0">
                <a:solidFill>
                  <a:srgbClr val="0000FF"/>
                </a:solidFill>
                <a:latin typeface="黑体" panose="02010609060101010101" pitchFamily="49" charset="-122"/>
              </a:rPr>
              <a:t>2.  RAID</a:t>
            </a:r>
            <a:r>
              <a:rPr lang="zh-CN" altLang="en-US" dirty="0">
                <a:solidFill>
                  <a:srgbClr val="0000FF"/>
                </a:solidFill>
                <a:latin typeface="黑体" panose="02010609060101010101" pitchFamily="49" charset="-122"/>
              </a:rPr>
              <a:t>的分级</a:t>
            </a:r>
            <a:br>
              <a:rPr lang="zh-CN" altLang="en-US" dirty="0">
                <a:latin typeface="黑体" panose="02010609060101010101" pitchFamily="49" charset="-122"/>
              </a:rPr>
            </a:br>
            <a:r>
              <a:rPr lang="zh-CN" altLang="en-US" dirty="0">
                <a:latin typeface="黑体" panose="02010609060101010101" pitchFamily="49" charset="-122"/>
              </a:rPr>
              <a:t>    </a:t>
            </a:r>
            <a:r>
              <a:rPr lang="en-US" altLang="zh-CN" sz="2800" dirty="0"/>
              <a:t>RAID</a:t>
            </a:r>
            <a:r>
              <a:rPr lang="zh-CN" altLang="en-US" sz="2800" dirty="0"/>
              <a:t>在刚被推出时，是分成</a:t>
            </a:r>
            <a:r>
              <a:rPr lang="en-US" altLang="zh-CN" sz="2800" dirty="0"/>
              <a:t>6</a:t>
            </a:r>
            <a:r>
              <a:rPr lang="zh-CN" altLang="en-US" sz="2800" dirty="0"/>
              <a:t>级的，后来又增加了</a:t>
            </a:r>
            <a:r>
              <a:rPr lang="en-US" altLang="zh-CN" sz="2800" dirty="0"/>
              <a:t>RAID 6</a:t>
            </a:r>
            <a:r>
              <a:rPr lang="zh-CN" altLang="en-US" sz="2800" dirty="0"/>
              <a:t>级和</a:t>
            </a:r>
            <a:r>
              <a:rPr lang="en-US" altLang="zh-CN" sz="2800" dirty="0"/>
              <a:t>RAID 7</a:t>
            </a:r>
            <a:r>
              <a:rPr lang="zh-CN" altLang="en-US" sz="2800" dirty="0"/>
              <a:t>级。</a:t>
            </a:r>
            <a:br>
              <a:rPr lang="zh-CN" altLang="en-US" sz="2800" dirty="0"/>
            </a:br>
            <a:r>
              <a:rPr lang="zh-CN" altLang="en-US" sz="2800" dirty="0"/>
              <a:t>　　</a:t>
            </a:r>
            <a:r>
              <a:rPr lang="en-US" altLang="zh-CN" sz="2800" dirty="0"/>
              <a:t>(1)  RAID 0</a:t>
            </a:r>
            <a:r>
              <a:rPr lang="zh-CN" altLang="en-US" sz="2800" dirty="0"/>
              <a:t>级：</a:t>
            </a:r>
            <a:endParaRPr lang="en-US" altLang="zh-CN" sz="2800" dirty="0"/>
          </a:p>
          <a:p>
            <a:pPr marL="0" indent="0">
              <a:buNone/>
            </a:pPr>
            <a:r>
              <a:rPr lang="en-US" altLang="zh-CN" sz="2800" dirty="0"/>
              <a:t>    </a:t>
            </a:r>
            <a:r>
              <a:rPr lang="zh-CN" altLang="en-US" sz="2800" dirty="0"/>
              <a:t>仅提供交叉存取，无冗余校验。</a:t>
            </a:r>
            <a:br>
              <a:rPr lang="zh-CN" altLang="en-US" sz="2800" dirty="0"/>
            </a:br>
            <a:r>
              <a:rPr lang="zh-CN" altLang="en-US" sz="2800" dirty="0"/>
              <a:t>　　</a:t>
            </a:r>
            <a:r>
              <a:rPr lang="en-US" altLang="zh-CN" sz="2800" dirty="0"/>
              <a:t>(2)  RAID 1</a:t>
            </a:r>
            <a:r>
              <a:rPr lang="zh-CN" altLang="en-US" sz="2800" dirty="0"/>
              <a:t>级：</a:t>
            </a:r>
            <a:endParaRPr lang="en-US" altLang="zh-CN" sz="2800" dirty="0"/>
          </a:p>
          <a:p>
            <a:pPr marL="0" indent="0">
              <a:buNone/>
            </a:pPr>
            <a:r>
              <a:rPr lang="en-US" altLang="zh-CN" sz="2800" dirty="0"/>
              <a:t>    </a:t>
            </a:r>
            <a:r>
              <a:rPr lang="zh-CN" altLang="en-US" sz="2800" dirty="0"/>
              <a:t>通过镜像备份提高可靠性，磁盘利用率只有</a:t>
            </a:r>
            <a:r>
              <a:rPr lang="en-US" altLang="zh-CN" sz="2800" dirty="0"/>
              <a:t>50%</a:t>
            </a:r>
            <a:r>
              <a:rPr lang="zh-CN" altLang="en-US" sz="2800" dirty="0"/>
              <a:t>。</a:t>
            </a:r>
            <a:br>
              <a:rPr lang="zh-CN" altLang="en-US" sz="2800" dirty="0"/>
            </a:br>
            <a:r>
              <a:rPr lang="zh-CN" altLang="en-US" sz="2800" dirty="0"/>
              <a:t>　　</a:t>
            </a:r>
            <a:r>
              <a:rPr lang="en-US" altLang="zh-CN" sz="2800" dirty="0"/>
              <a:t>(3)  RAID 3</a:t>
            </a:r>
            <a:r>
              <a:rPr lang="zh-CN" altLang="en-US" sz="2800" dirty="0"/>
              <a:t>级：</a:t>
            </a:r>
            <a:endParaRPr lang="en-US" altLang="zh-CN" sz="2800" dirty="0"/>
          </a:p>
          <a:p>
            <a:pPr marL="0" indent="0">
              <a:buNone/>
            </a:pPr>
            <a:r>
              <a:rPr lang="en-US" altLang="zh-CN" sz="2800" dirty="0"/>
              <a:t>    </a:t>
            </a:r>
            <a:r>
              <a:rPr lang="zh-CN" altLang="en-US" sz="2800" dirty="0"/>
              <a:t>利用单个奇偶校验盘完成数据校验功能。</a:t>
            </a:r>
            <a:br>
              <a:rPr lang="zh-CN" altLang="en-US" sz="2800" dirty="0"/>
            </a:br>
            <a:r>
              <a:rPr lang="zh-CN" altLang="en-US" sz="2800" dirty="0"/>
              <a:t>　　</a:t>
            </a:r>
            <a:endParaRPr lang="zh-CN" altLang="zh-CN" sz="2800" dirty="0"/>
          </a:p>
        </p:txBody>
      </p:sp>
    </p:spTree>
    <p:extLst>
      <p:ext uri="{BB962C8B-B14F-4D97-AF65-F5344CB8AC3E}">
        <p14:creationId xmlns:p14="http://schemas.microsoft.com/office/powerpoint/2010/main" val="20984685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normAutofit fontScale="90000"/>
          </a:bodyPr>
          <a:lstStyle/>
          <a:p>
            <a:pPr algn="l">
              <a:lnSpc>
                <a:spcPct val="140000"/>
              </a:lnSpc>
            </a:pPr>
            <a:r>
              <a:rPr lang="en-US" altLang="zh-CN" sz="4900" dirty="0">
                <a:latin typeface="黑体" panose="02010609060101010101" pitchFamily="49" charset="-122"/>
                <a:ea typeface="黑体" panose="02010609060101010101" pitchFamily="49" charset="-122"/>
              </a:rPr>
              <a:t>8.3.3  </a:t>
            </a:r>
            <a:r>
              <a:rPr lang="zh-CN" altLang="en-US" sz="4900" dirty="0">
                <a:latin typeface="黑体" panose="02010609060101010101" pitchFamily="49" charset="-122"/>
                <a:ea typeface="黑体" panose="02010609060101010101" pitchFamily="49" charset="-122"/>
              </a:rPr>
              <a:t>廉价磁盘冗余阵列</a:t>
            </a:r>
            <a:r>
              <a:rPr lang="en-US" altLang="zh-CN" sz="4900" dirty="0">
                <a:latin typeface="黑体" panose="02010609060101010101" pitchFamily="49" charset="-122"/>
                <a:ea typeface="黑体" panose="02010609060101010101" pitchFamily="49" charset="-122"/>
              </a:rPr>
              <a:t>(RAID)</a:t>
            </a:r>
            <a:r>
              <a:rPr lang="zh-CN" altLang="en-US" sz="4900" dirty="0">
                <a:latin typeface="黑体" panose="02010609060101010101" pitchFamily="49" charset="-122"/>
                <a:ea typeface="黑体" panose="02010609060101010101" pitchFamily="49" charset="-122"/>
              </a:rPr>
              <a:t>　</a:t>
            </a:r>
          </a:p>
        </p:txBody>
      </p:sp>
      <p:sp>
        <p:nvSpPr>
          <p:cNvPr id="759811" name="Rectangle 3"/>
          <p:cNvSpPr>
            <a:spLocks noGrp="1" noChangeArrowheads="1"/>
          </p:cNvSpPr>
          <p:nvPr>
            <p:ph type="body" idx="1"/>
          </p:nvPr>
        </p:nvSpPr>
        <p:spPr/>
        <p:txBody>
          <a:bodyPr/>
          <a:lstStyle/>
          <a:p>
            <a:pPr marL="0" indent="0">
              <a:buNone/>
            </a:pPr>
            <a:r>
              <a:rPr lang="en-US" altLang="zh-CN" dirty="0">
                <a:solidFill>
                  <a:srgbClr val="0000FF"/>
                </a:solidFill>
                <a:latin typeface="黑体" panose="02010609060101010101" pitchFamily="49" charset="-122"/>
              </a:rPr>
              <a:t>2.  RAID</a:t>
            </a:r>
            <a:r>
              <a:rPr lang="zh-CN" altLang="en-US" dirty="0">
                <a:solidFill>
                  <a:srgbClr val="0000FF"/>
                </a:solidFill>
                <a:latin typeface="黑体" panose="02010609060101010101" pitchFamily="49" charset="-122"/>
              </a:rPr>
              <a:t>的分级</a:t>
            </a:r>
            <a:br>
              <a:rPr lang="zh-CN" altLang="en-US" dirty="0">
                <a:latin typeface="黑体" panose="02010609060101010101" pitchFamily="49" charset="-122"/>
              </a:rPr>
            </a:br>
            <a:r>
              <a:rPr lang="zh-CN" altLang="en-US" dirty="0">
                <a:latin typeface="黑体" panose="02010609060101010101" pitchFamily="49" charset="-122"/>
              </a:rPr>
              <a:t>    </a:t>
            </a:r>
            <a:r>
              <a:rPr lang="en-US" altLang="zh-CN" sz="2800" dirty="0"/>
              <a:t>RAID</a:t>
            </a:r>
            <a:r>
              <a:rPr lang="zh-CN" altLang="en-US" sz="2800" dirty="0"/>
              <a:t>在刚被推出时，是分成</a:t>
            </a:r>
            <a:r>
              <a:rPr lang="en-US" altLang="zh-CN" sz="2800" dirty="0"/>
              <a:t>6</a:t>
            </a:r>
            <a:r>
              <a:rPr lang="zh-CN" altLang="en-US" sz="2800" dirty="0"/>
              <a:t>级的，后来又增加了</a:t>
            </a:r>
            <a:r>
              <a:rPr lang="en-US" altLang="zh-CN" sz="2800" dirty="0"/>
              <a:t>RAID 6</a:t>
            </a:r>
            <a:r>
              <a:rPr lang="zh-CN" altLang="en-US" sz="2800" dirty="0"/>
              <a:t>级和</a:t>
            </a:r>
            <a:r>
              <a:rPr lang="en-US" altLang="zh-CN" sz="2800" dirty="0"/>
              <a:t>RAID 7</a:t>
            </a:r>
            <a:r>
              <a:rPr lang="zh-CN" altLang="en-US" sz="2800" dirty="0"/>
              <a:t>级。　　</a:t>
            </a:r>
            <a:br>
              <a:rPr lang="zh-CN" altLang="en-US" sz="2800" dirty="0"/>
            </a:br>
            <a:r>
              <a:rPr lang="zh-CN" altLang="en-US" sz="2800" dirty="0"/>
              <a:t>　　</a:t>
            </a:r>
            <a:r>
              <a:rPr lang="en-US" altLang="zh-CN" sz="2800" dirty="0"/>
              <a:t>(4)  RAID 5</a:t>
            </a:r>
            <a:r>
              <a:rPr lang="zh-CN" altLang="en-US" sz="2800" dirty="0"/>
              <a:t>级。</a:t>
            </a:r>
            <a:endParaRPr lang="en-US" altLang="zh-CN" sz="2800" dirty="0"/>
          </a:p>
          <a:p>
            <a:pPr marL="0" indent="0">
              <a:buNone/>
            </a:pPr>
            <a:r>
              <a:rPr lang="en-US" altLang="zh-CN" sz="2800" dirty="0"/>
              <a:t>    </a:t>
            </a:r>
            <a:r>
              <a:rPr lang="zh-CN" altLang="en-US" sz="2800" dirty="0"/>
              <a:t>每个驱动器都有自己独立的数据通路，无专门的校验盘。</a:t>
            </a:r>
            <a:r>
              <a:rPr lang="zh-CN" altLang="en-US" sz="2800" dirty="0">
                <a:solidFill>
                  <a:srgbClr val="FF0000"/>
                </a:solidFill>
              </a:rPr>
              <a:t>最常用的</a:t>
            </a:r>
            <a:r>
              <a:rPr lang="en-US" altLang="zh-CN" sz="2800" dirty="0">
                <a:solidFill>
                  <a:srgbClr val="FF0000"/>
                </a:solidFill>
              </a:rPr>
              <a:t>RAID</a:t>
            </a:r>
            <a:r>
              <a:rPr lang="zh-CN" altLang="en-US" sz="2800" dirty="0">
                <a:solidFill>
                  <a:srgbClr val="FF0000"/>
                </a:solidFill>
              </a:rPr>
              <a:t>类型</a:t>
            </a:r>
            <a:br>
              <a:rPr lang="zh-CN" altLang="en-US" sz="2800" dirty="0"/>
            </a:br>
            <a:r>
              <a:rPr lang="zh-CN" altLang="en-US" sz="2800" dirty="0"/>
              <a:t>　　</a:t>
            </a:r>
            <a:r>
              <a:rPr lang="en-US" altLang="zh-CN" sz="2800" dirty="0"/>
              <a:t>(5)  RAID 6</a:t>
            </a:r>
            <a:r>
              <a:rPr lang="zh-CN" altLang="en-US" sz="2800" dirty="0"/>
              <a:t>级和</a:t>
            </a:r>
            <a:r>
              <a:rPr lang="en-US" altLang="zh-CN" sz="2800" dirty="0"/>
              <a:t>RAID 7</a:t>
            </a:r>
            <a:r>
              <a:rPr lang="zh-CN" altLang="en-US" sz="2800" dirty="0"/>
              <a:t>级。</a:t>
            </a:r>
            <a:endParaRPr lang="en-US" altLang="zh-CN" sz="2800" dirty="0"/>
          </a:p>
          <a:p>
            <a:pPr marL="0" indent="0">
              <a:buNone/>
            </a:pPr>
            <a:r>
              <a:rPr lang="en-US" altLang="zh-CN" sz="2800" dirty="0"/>
              <a:t>    </a:t>
            </a:r>
            <a:r>
              <a:rPr lang="zh-CN" altLang="en-US" sz="2800" dirty="0"/>
              <a:t>强化了的</a:t>
            </a:r>
            <a:r>
              <a:rPr lang="en-US" altLang="zh-CN" sz="2800" dirty="0"/>
              <a:t>RAID</a:t>
            </a:r>
            <a:r>
              <a:rPr lang="zh-CN" altLang="en-US" sz="2800" dirty="0"/>
              <a:t>，具有比</a:t>
            </a:r>
            <a:r>
              <a:rPr lang="en-US" altLang="zh-CN" sz="2800" dirty="0"/>
              <a:t>RAID3</a:t>
            </a:r>
            <a:r>
              <a:rPr lang="zh-CN" altLang="en-US" sz="2800" dirty="0"/>
              <a:t>和</a:t>
            </a:r>
            <a:r>
              <a:rPr lang="en-US" altLang="zh-CN" sz="2800" dirty="0"/>
              <a:t>RAID5</a:t>
            </a:r>
            <a:r>
              <a:rPr lang="zh-CN" altLang="en-US" sz="2800" dirty="0"/>
              <a:t>更好的性能，但价格昂贵。</a:t>
            </a:r>
            <a:endParaRPr lang="zh-CN" altLang="zh-CN" sz="2800" dirty="0"/>
          </a:p>
        </p:txBody>
      </p:sp>
    </p:spTree>
    <p:extLst>
      <p:ext uri="{BB962C8B-B14F-4D97-AF65-F5344CB8AC3E}">
        <p14:creationId xmlns:p14="http://schemas.microsoft.com/office/powerpoint/2010/main" val="13955429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p:txBody>
          <a:bodyPr>
            <a:normAutofit/>
          </a:bodyPr>
          <a:lstStyle/>
          <a:p>
            <a:r>
              <a:rPr lang="zh-CN" altLang="en-US" dirty="0"/>
              <a:t>　　</a:t>
            </a:r>
          </a:p>
        </p:txBody>
      </p:sp>
      <p:sp>
        <p:nvSpPr>
          <p:cNvPr id="760835" name="Rectangle 3"/>
          <p:cNvSpPr>
            <a:spLocks noGrp="1" noChangeArrowheads="1"/>
          </p:cNvSpPr>
          <p:nvPr>
            <p:ph type="body" idx="1"/>
          </p:nvPr>
        </p:nvSpPr>
        <p:spPr/>
        <p:txBody>
          <a:bodyPr>
            <a:normAutofit fontScale="92500" lnSpcReduction="10000"/>
          </a:bodyPr>
          <a:lstStyle/>
          <a:p>
            <a:pPr marL="0" indent="0">
              <a:buNone/>
            </a:pPr>
            <a:r>
              <a:rPr lang="en-US" altLang="zh-CN" dirty="0">
                <a:solidFill>
                  <a:srgbClr val="0000FF"/>
                </a:solidFill>
                <a:latin typeface="黑体" panose="02010609060101010101" pitchFamily="49" charset="-122"/>
              </a:rPr>
              <a:t>3.  RAID</a:t>
            </a:r>
            <a:r>
              <a:rPr lang="zh-CN" altLang="en-US" dirty="0">
                <a:solidFill>
                  <a:srgbClr val="0000FF"/>
                </a:solidFill>
                <a:latin typeface="黑体" panose="02010609060101010101" pitchFamily="49" charset="-122"/>
              </a:rPr>
              <a:t>的优点</a:t>
            </a:r>
            <a:br>
              <a:rPr lang="zh-CN" altLang="en-US" dirty="0"/>
            </a:br>
            <a:r>
              <a:rPr lang="zh-CN" altLang="en-US" dirty="0"/>
              <a:t>　　</a:t>
            </a:r>
            <a:r>
              <a:rPr lang="en-US" altLang="zh-CN" sz="2800" dirty="0"/>
              <a:t>(1) </a:t>
            </a:r>
            <a:r>
              <a:rPr lang="zh-CN" altLang="en-US" sz="2800" dirty="0"/>
              <a:t>可靠性高，除了</a:t>
            </a:r>
            <a:r>
              <a:rPr lang="en-US" altLang="zh-CN" sz="2800" dirty="0"/>
              <a:t>RAID 0</a:t>
            </a:r>
            <a:r>
              <a:rPr lang="zh-CN" altLang="en-US" sz="2800" dirty="0"/>
              <a:t>级外，其余各级都采用了容错技术。当阵列中某一磁盘损坏时，并不会造成数据的丢失。此时可根据其它未损坏磁盘中的信息来恢复已损坏的盘中的信息。其可靠性比单台磁盘机高出一个数量级。</a:t>
            </a:r>
            <a:br>
              <a:rPr lang="zh-CN" altLang="en-US" sz="2800" dirty="0"/>
            </a:br>
            <a:r>
              <a:rPr lang="zh-CN" altLang="en-US" sz="2800" dirty="0"/>
              <a:t>　　</a:t>
            </a:r>
            <a:r>
              <a:rPr lang="en-US" altLang="zh-CN" sz="2800" dirty="0"/>
              <a:t>(2) </a:t>
            </a:r>
            <a:r>
              <a:rPr lang="zh-CN" altLang="en-US" sz="2800" dirty="0"/>
              <a:t>磁盘</a:t>
            </a:r>
            <a:r>
              <a:rPr lang="en-US" altLang="zh-CN" sz="2800" dirty="0"/>
              <a:t>I/O</a:t>
            </a:r>
            <a:r>
              <a:rPr lang="zh-CN" altLang="en-US" sz="2800" dirty="0"/>
              <a:t>速度高，由于采取了并行交叉存取方式，可使磁盘</a:t>
            </a:r>
            <a:r>
              <a:rPr lang="en-US" altLang="zh-CN" sz="2800" dirty="0"/>
              <a:t>I/O</a:t>
            </a:r>
            <a:r>
              <a:rPr lang="zh-CN" altLang="en-US" sz="2800" dirty="0"/>
              <a:t>速度提高</a:t>
            </a:r>
            <a:r>
              <a:rPr lang="en-US" altLang="zh-CN" sz="2800" dirty="0"/>
              <a:t>N-1</a:t>
            </a:r>
            <a:r>
              <a:rPr lang="zh-CN" altLang="en-US" sz="2800" dirty="0"/>
              <a:t>倍。</a:t>
            </a:r>
            <a:br>
              <a:rPr lang="zh-CN" altLang="en-US" sz="2800" dirty="0"/>
            </a:br>
            <a:r>
              <a:rPr lang="zh-CN" altLang="en-US" sz="2800" dirty="0"/>
              <a:t>　　</a:t>
            </a:r>
            <a:r>
              <a:rPr lang="en-US" altLang="zh-CN" sz="2800" dirty="0"/>
              <a:t>(3) </a:t>
            </a:r>
            <a:r>
              <a:rPr lang="zh-CN" altLang="en-US" sz="2800" dirty="0"/>
              <a:t>性能</a:t>
            </a:r>
            <a:r>
              <a:rPr lang="en-US" altLang="zh-CN" sz="2800" dirty="0"/>
              <a:t>/</a:t>
            </a:r>
            <a:r>
              <a:rPr lang="zh-CN" altLang="en-US" sz="2800" dirty="0"/>
              <a:t>价格比高，</a:t>
            </a:r>
            <a:r>
              <a:rPr lang="en-US" altLang="zh-CN" sz="2800" dirty="0"/>
              <a:t>RAID</a:t>
            </a:r>
            <a:r>
              <a:rPr lang="zh-CN" altLang="en-US" sz="2800" dirty="0"/>
              <a:t>的体积与具有相同容量和速度的大型磁盘系统相比，只是后者的</a:t>
            </a:r>
            <a:r>
              <a:rPr lang="en-US" altLang="zh-CN" sz="2800" dirty="0"/>
              <a:t>1/3</a:t>
            </a:r>
            <a:r>
              <a:rPr lang="zh-CN" altLang="en-US" sz="2800" dirty="0"/>
              <a:t>，价格也只是后者的</a:t>
            </a:r>
            <a:r>
              <a:rPr lang="en-US" altLang="zh-CN" sz="2800" dirty="0"/>
              <a:t>1/3</a:t>
            </a:r>
            <a:r>
              <a:rPr lang="zh-CN" altLang="en-US" sz="2800" dirty="0"/>
              <a:t>，且可靠性高。换言之，它仅以牺牲</a:t>
            </a:r>
            <a:r>
              <a:rPr lang="en-US" altLang="zh-CN" sz="2800" dirty="0"/>
              <a:t>1/N</a:t>
            </a:r>
            <a:r>
              <a:rPr lang="zh-CN" altLang="en-US" sz="2800" dirty="0"/>
              <a:t>的容量为代价，换取了高可靠性。</a:t>
            </a:r>
            <a:endParaRPr lang="zh-CN" altLang="zh-CN" sz="2800" dirty="0"/>
          </a:p>
        </p:txBody>
      </p:sp>
      <p:sp>
        <p:nvSpPr>
          <p:cNvPr id="760836" name="AutoShape 4">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2"/>
          <p:cNvSpPr txBox="1">
            <a:spLocks noChangeArrowheads="1"/>
          </p:cNvSpPr>
          <p:nvPr/>
        </p:nvSpPr>
        <p:spPr>
          <a:xfrm>
            <a:off x="609600" y="427038"/>
            <a:ext cx="8229600" cy="1143000"/>
          </a:xfrm>
          <a:prstGeom prst="rect">
            <a:avLst/>
          </a:prstGeom>
        </p:spPr>
        <p:txBody>
          <a:bodyPr vert="horz" rtlCol="0" anchor="ctr">
            <a:normAutofit fontScale="90000"/>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algn="l">
              <a:lnSpc>
                <a:spcPct val="140000"/>
              </a:lnSpc>
            </a:pPr>
            <a:r>
              <a:rPr lang="en-US" altLang="zh-CN" sz="4900">
                <a:latin typeface="黑体" panose="02010609060101010101" pitchFamily="49" charset="-122"/>
                <a:ea typeface="黑体" panose="02010609060101010101" pitchFamily="49" charset="-122"/>
              </a:rPr>
              <a:t>8.3.3  </a:t>
            </a:r>
            <a:r>
              <a:rPr lang="zh-CN" altLang="en-US" sz="4900">
                <a:latin typeface="黑体" panose="02010609060101010101" pitchFamily="49" charset="-122"/>
                <a:ea typeface="黑体" panose="02010609060101010101" pitchFamily="49" charset="-122"/>
              </a:rPr>
              <a:t>廉价磁盘冗余阵列</a:t>
            </a:r>
            <a:r>
              <a:rPr lang="en-US" altLang="zh-CN" sz="4900">
                <a:latin typeface="黑体" panose="02010609060101010101" pitchFamily="49" charset="-122"/>
                <a:ea typeface="黑体" panose="02010609060101010101" pitchFamily="49" charset="-122"/>
              </a:rPr>
              <a:t>(RAID)</a:t>
            </a:r>
            <a:r>
              <a:rPr lang="zh-CN" altLang="en-US" sz="4900">
                <a:latin typeface="黑体" panose="02010609060101010101" pitchFamily="49" charset="-122"/>
                <a:ea typeface="黑体" panose="02010609060101010101" pitchFamily="49" charset="-122"/>
              </a:rPr>
              <a:t>　</a:t>
            </a:r>
            <a:endParaRPr lang="zh-CN" altLang="en-US" sz="49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861266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2"/>
          <p:cNvSpPr>
            <a:spLocks noGrp="1" noChangeArrowheads="1"/>
          </p:cNvSpPr>
          <p:nvPr>
            <p:ph type="title"/>
          </p:nvPr>
        </p:nvSpPr>
        <p:spPr/>
        <p:txBody>
          <a:bodyPr/>
          <a:lstStyle/>
          <a:p>
            <a:pPr eaLnBrk="1" hangingPunct="1"/>
            <a:r>
              <a:rPr lang="en-US" altLang="zh-CN" dirty="0"/>
              <a:t>8.4  </a:t>
            </a:r>
            <a:r>
              <a:rPr lang="zh-CN" altLang="en-US" dirty="0"/>
              <a:t>磁盘容错技术</a:t>
            </a:r>
            <a:endParaRPr lang="en-US" altLang="zh-CN" dirty="0">
              <a:latin typeface="Times New Roman" pitchFamily="18" charset="0"/>
            </a:endParaRPr>
          </a:p>
        </p:txBody>
      </p:sp>
      <p:sp>
        <p:nvSpPr>
          <p:cNvPr id="403460" name="Rectangle 3"/>
          <p:cNvSpPr>
            <a:spLocks noGrp="1" noChangeArrowheads="1"/>
          </p:cNvSpPr>
          <p:nvPr>
            <p:ph idx="1"/>
          </p:nvPr>
        </p:nvSpPr>
        <p:spPr/>
        <p:txBody>
          <a:bodyPr/>
          <a:lstStyle/>
          <a:p>
            <a:pPr eaLnBrk="1" hangingPunct="1">
              <a:buFont typeface="Wingdings" pitchFamily="2" charset="2"/>
              <a:buNone/>
            </a:pPr>
            <a:r>
              <a:rPr lang="zh-CN" altLang="en-US" sz="3600" dirty="0">
                <a:solidFill>
                  <a:srgbClr val="FF0000"/>
                </a:solidFill>
                <a:ea typeface="黑体" pitchFamily="2" charset="-122"/>
              </a:rPr>
              <a:t>影响文件安全性的主要因素</a:t>
            </a:r>
            <a:r>
              <a:rPr lang="zh-CN" altLang="en-US" sz="3600" dirty="0">
                <a:solidFill>
                  <a:srgbClr val="000066"/>
                </a:solidFill>
                <a:ea typeface="黑体" pitchFamily="2" charset="-122"/>
              </a:rPr>
              <a:t>：</a:t>
            </a:r>
          </a:p>
          <a:p>
            <a:pPr eaLnBrk="1" hangingPunct="1">
              <a:buFont typeface="Wingdings" pitchFamily="2" charset="2"/>
              <a:buChar char="u"/>
            </a:pPr>
            <a:r>
              <a:rPr kumimoji="0" lang="zh-CN" altLang="en-US" dirty="0">
                <a:solidFill>
                  <a:srgbClr val="0000FF"/>
                </a:solidFill>
                <a:ea typeface="黑体" pitchFamily="2" charset="-122"/>
              </a:rPr>
              <a:t>人为因素</a:t>
            </a:r>
            <a:r>
              <a:rPr kumimoji="0" lang="zh-CN" altLang="en-US" dirty="0"/>
              <a:t>：人们有意或无意的行为，使文件系统中的数据遭到破坏或丢失；</a:t>
            </a:r>
          </a:p>
          <a:p>
            <a:pPr eaLnBrk="1" hangingPunct="1">
              <a:buFont typeface="Wingdings" pitchFamily="2" charset="2"/>
              <a:buChar char="u"/>
            </a:pPr>
            <a:r>
              <a:rPr kumimoji="0" lang="zh-CN" altLang="en-US" dirty="0">
                <a:solidFill>
                  <a:srgbClr val="0000FF"/>
                </a:solidFill>
                <a:ea typeface="黑体" pitchFamily="2" charset="-122"/>
              </a:rPr>
              <a:t>系统因素</a:t>
            </a:r>
            <a:r>
              <a:rPr kumimoji="0" lang="zh-CN" altLang="en-US" dirty="0"/>
              <a:t>：由于系统的某部分出现异常情况而造成对数据的破坏或丢失，如磁盘故障或损坏；</a:t>
            </a:r>
          </a:p>
          <a:p>
            <a:pPr eaLnBrk="1" hangingPunct="1">
              <a:buFont typeface="Wingdings" pitchFamily="2" charset="2"/>
              <a:buChar char="u"/>
            </a:pPr>
            <a:r>
              <a:rPr kumimoji="0" lang="zh-CN" altLang="en-US" dirty="0">
                <a:solidFill>
                  <a:srgbClr val="0000FF"/>
                </a:solidFill>
                <a:ea typeface="黑体" pitchFamily="2" charset="-122"/>
              </a:rPr>
              <a:t>自然因素</a:t>
            </a:r>
            <a:r>
              <a:rPr kumimoji="0" lang="zh-CN" altLang="en-US" dirty="0"/>
              <a:t>：存放在磁盘上的数据，随着时间的推移将可能发生溢出或逐渐消失。</a:t>
            </a:r>
          </a:p>
        </p:txBody>
      </p:sp>
      <p:sp>
        <p:nvSpPr>
          <p:cNvPr id="4" name="灯片编号占位符 5"/>
          <p:cNvSpPr>
            <a:spLocks noGrp="1"/>
          </p:cNvSpPr>
          <p:nvPr>
            <p:ph type="sldNum" sz="quarter" idx="12"/>
          </p:nvPr>
        </p:nvSpPr>
        <p:spPr/>
        <p:txBody>
          <a:bodyPr/>
          <a:lstStyle/>
          <a:p>
            <a:pPr>
              <a:defRPr/>
            </a:pPr>
            <a:fld id="{B48D7B51-F114-4BA4-A12A-A1093FB37565}" type="slidenum">
              <a:rPr lang="en-US" altLang="zh-CN">
                <a:solidFill>
                  <a:srgbClr val="2F2F2F">
                    <a:lumMod val="75000"/>
                    <a:lumOff val="25000"/>
                  </a:srgbClr>
                </a:solidFill>
              </a:rPr>
              <a:pPr>
                <a:defRPr/>
              </a:pPr>
              <a:t>73</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4846133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2"/>
          <p:cNvSpPr>
            <a:spLocks noGrp="1" noChangeArrowheads="1"/>
          </p:cNvSpPr>
          <p:nvPr>
            <p:ph type="title"/>
          </p:nvPr>
        </p:nvSpPr>
        <p:spPr/>
        <p:txBody>
          <a:bodyPr/>
          <a:lstStyle/>
          <a:p>
            <a:pPr eaLnBrk="1" hangingPunct="1"/>
            <a:r>
              <a:rPr lang="en-US" altLang="zh-CN" dirty="0"/>
              <a:t>8.4  </a:t>
            </a:r>
            <a:r>
              <a:rPr lang="zh-CN" altLang="en-US" dirty="0"/>
              <a:t>磁盘容错技术</a:t>
            </a:r>
          </a:p>
        </p:txBody>
      </p:sp>
      <p:sp>
        <p:nvSpPr>
          <p:cNvPr id="404484" name="Rectangle 3"/>
          <p:cNvSpPr>
            <a:spLocks noGrp="1" noChangeArrowheads="1"/>
          </p:cNvSpPr>
          <p:nvPr>
            <p:ph idx="1"/>
          </p:nvPr>
        </p:nvSpPr>
        <p:spPr/>
        <p:txBody>
          <a:bodyPr/>
          <a:lstStyle/>
          <a:p>
            <a:pPr eaLnBrk="1" hangingPunct="1">
              <a:buFont typeface="Wingdings" pitchFamily="2" charset="2"/>
              <a:buNone/>
            </a:pPr>
            <a:r>
              <a:rPr lang="zh-CN" altLang="en-US" sz="3600" dirty="0">
                <a:solidFill>
                  <a:srgbClr val="FF0000"/>
                </a:solidFill>
                <a:ea typeface="黑体" pitchFamily="2" charset="-122"/>
              </a:rPr>
              <a:t>确保文件系统安全性的措施</a:t>
            </a:r>
            <a:r>
              <a:rPr lang="zh-CN" altLang="en-US" sz="3600" dirty="0">
                <a:solidFill>
                  <a:srgbClr val="0000FF"/>
                </a:solidFill>
                <a:ea typeface="黑体" pitchFamily="2" charset="-122"/>
              </a:rPr>
              <a:t>：</a:t>
            </a:r>
          </a:p>
          <a:p>
            <a:pPr eaLnBrk="1" hangingPunct="1">
              <a:buFont typeface="Wingdings" pitchFamily="2" charset="2"/>
              <a:buChar char="u"/>
            </a:pPr>
            <a:r>
              <a:rPr lang="zh-CN" altLang="en-US" dirty="0"/>
              <a:t>通过</a:t>
            </a:r>
            <a:r>
              <a:rPr lang="zh-CN" altLang="en-US" b="1" dirty="0">
                <a:solidFill>
                  <a:srgbClr val="0000FF"/>
                </a:solidFill>
                <a:ea typeface="楷体_GB2312" pitchFamily="49" charset="-122"/>
              </a:rPr>
              <a:t>存取控制机制</a:t>
            </a:r>
            <a:r>
              <a:rPr lang="zh-CN" altLang="en-US" dirty="0"/>
              <a:t>来防止由人为因素所造成的文件不安全性；</a:t>
            </a:r>
          </a:p>
          <a:p>
            <a:pPr eaLnBrk="1" hangingPunct="1">
              <a:buFont typeface="Wingdings" pitchFamily="2" charset="2"/>
              <a:buChar char="u"/>
            </a:pPr>
            <a:r>
              <a:rPr lang="zh-CN" altLang="en-US" dirty="0"/>
              <a:t>通过</a:t>
            </a:r>
            <a:r>
              <a:rPr lang="zh-CN" altLang="en-US" b="1" dirty="0">
                <a:solidFill>
                  <a:srgbClr val="0000FF"/>
                </a:solidFill>
                <a:ea typeface="楷体_GB2312" pitchFamily="49" charset="-122"/>
              </a:rPr>
              <a:t>磁盘容错技术</a:t>
            </a:r>
            <a:r>
              <a:rPr lang="zh-CN" altLang="en-US" dirty="0"/>
              <a:t>，来防止由磁盘故障所造成的文件不安全性；</a:t>
            </a:r>
          </a:p>
          <a:p>
            <a:pPr eaLnBrk="1" hangingPunct="1">
              <a:buFont typeface="Wingdings" pitchFamily="2" charset="2"/>
              <a:buChar char="u"/>
            </a:pPr>
            <a:r>
              <a:rPr lang="zh-CN" altLang="en-US" dirty="0"/>
              <a:t>通过</a:t>
            </a:r>
            <a:r>
              <a:rPr lang="zh-CN" altLang="en-US" dirty="0">
                <a:latin typeface="Times New Roman" pitchFamily="18" charset="0"/>
              </a:rPr>
              <a:t>“</a:t>
            </a:r>
            <a:r>
              <a:rPr lang="zh-CN" altLang="en-US" b="1" dirty="0">
                <a:solidFill>
                  <a:srgbClr val="0000FF"/>
                </a:solidFill>
                <a:ea typeface="楷体_GB2312" pitchFamily="49" charset="-122"/>
              </a:rPr>
              <a:t>后备系统</a:t>
            </a:r>
            <a:r>
              <a:rPr lang="zh-CN" altLang="en-US" dirty="0">
                <a:latin typeface="Times New Roman" pitchFamily="18" charset="0"/>
              </a:rPr>
              <a:t>”</a:t>
            </a:r>
            <a:r>
              <a:rPr lang="zh-CN" altLang="en-US" dirty="0"/>
              <a:t>来防止由自然因素所造成的文件不安全性。</a:t>
            </a:r>
          </a:p>
        </p:txBody>
      </p:sp>
      <p:sp>
        <p:nvSpPr>
          <p:cNvPr id="4" name="灯片编号占位符 5"/>
          <p:cNvSpPr>
            <a:spLocks noGrp="1"/>
          </p:cNvSpPr>
          <p:nvPr>
            <p:ph type="sldNum" sz="quarter" idx="12"/>
          </p:nvPr>
        </p:nvSpPr>
        <p:spPr/>
        <p:txBody>
          <a:bodyPr/>
          <a:lstStyle/>
          <a:p>
            <a:pPr>
              <a:defRPr/>
            </a:pPr>
            <a:fld id="{F8F05D07-675D-4421-A8F8-5A65EA1BBA92}" type="slidenum">
              <a:rPr lang="en-US" altLang="zh-CN">
                <a:solidFill>
                  <a:srgbClr val="2F2F2F">
                    <a:lumMod val="75000"/>
                    <a:lumOff val="25000"/>
                  </a:srgbClr>
                </a:solidFill>
              </a:rPr>
              <a:pPr>
                <a:defRPr/>
              </a:pPr>
              <a:t>74</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11273189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2"/>
          <p:cNvSpPr>
            <a:spLocks noGrp="1" noChangeArrowheads="1"/>
          </p:cNvSpPr>
          <p:nvPr>
            <p:ph type="title"/>
          </p:nvPr>
        </p:nvSpPr>
        <p:spPr/>
        <p:txBody>
          <a:bodyPr/>
          <a:lstStyle/>
          <a:p>
            <a:pPr eaLnBrk="1" hangingPunct="1"/>
            <a:r>
              <a:rPr lang="en-US" altLang="zh-CN" dirty="0"/>
              <a:t>8.4  </a:t>
            </a:r>
            <a:r>
              <a:rPr lang="zh-CN" altLang="en-US" dirty="0"/>
              <a:t>磁盘容错技术</a:t>
            </a:r>
          </a:p>
        </p:txBody>
      </p:sp>
      <p:sp>
        <p:nvSpPr>
          <p:cNvPr id="405508" name="Rectangle 3"/>
          <p:cNvSpPr>
            <a:spLocks noGrp="1" noChangeArrowheads="1"/>
          </p:cNvSpPr>
          <p:nvPr>
            <p:ph idx="1"/>
          </p:nvPr>
        </p:nvSpPr>
        <p:spPr>
          <a:xfrm>
            <a:off x="323528" y="1412776"/>
            <a:ext cx="8520112" cy="5065713"/>
          </a:xfrm>
        </p:spPr>
        <p:txBody>
          <a:bodyPr/>
          <a:lstStyle/>
          <a:p>
            <a:pPr algn="just" eaLnBrk="1" hangingPunct="1">
              <a:buFont typeface="Wingdings" pitchFamily="2" charset="2"/>
              <a:buChar char="u"/>
            </a:pPr>
            <a:r>
              <a:rPr lang="zh-CN" altLang="en-US" dirty="0">
                <a:solidFill>
                  <a:srgbClr val="FF0000"/>
                </a:solidFill>
              </a:rPr>
              <a:t>容错技术</a:t>
            </a:r>
            <a:r>
              <a:rPr lang="zh-CN" altLang="en-US" dirty="0"/>
              <a:t>是通过在系统中设置冗余部件的方法，来提高系统可靠性的一种技术。</a:t>
            </a:r>
          </a:p>
          <a:p>
            <a:pPr algn="just" eaLnBrk="1" hangingPunct="1">
              <a:buFont typeface="Wingdings" pitchFamily="2" charset="2"/>
              <a:buChar char="u"/>
            </a:pPr>
            <a:r>
              <a:rPr lang="zh-CN" altLang="en-US" dirty="0">
                <a:solidFill>
                  <a:srgbClr val="FF0000"/>
                </a:solidFill>
              </a:rPr>
              <a:t>磁盘容错技术</a:t>
            </a:r>
            <a:r>
              <a:rPr lang="zh-CN" altLang="en-US" dirty="0"/>
              <a:t>是通过增加冗余的磁盘驱动器、磁盘控制器等方法，来提高磁盘系统可靠性的一种技术。也称为系统容错技术</a:t>
            </a:r>
            <a:r>
              <a:rPr lang="en-US" altLang="zh-CN" dirty="0"/>
              <a:t>SFT</a:t>
            </a:r>
            <a:r>
              <a:rPr lang="zh-CN" altLang="en-US" dirty="0"/>
              <a:t>。可分为三级。</a:t>
            </a:r>
          </a:p>
        </p:txBody>
      </p:sp>
      <p:sp>
        <p:nvSpPr>
          <p:cNvPr id="4" name="灯片编号占位符 5"/>
          <p:cNvSpPr>
            <a:spLocks noGrp="1"/>
          </p:cNvSpPr>
          <p:nvPr>
            <p:ph type="sldNum" sz="quarter" idx="12"/>
          </p:nvPr>
        </p:nvSpPr>
        <p:spPr/>
        <p:txBody>
          <a:bodyPr/>
          <a:lstStyle/>
          <a:p>
            <a:pPr>
              <a:defRPr/>
            </a:pPr>
            <a:fld id="{730F8908-15AB-4393-B840-42C145F23EC1}" type="slidenum">
              <a:rPr lang="en-US" altLang="zh-CN">
                <a:solidFill>
                  <a:srgbClr val="2F2F2F">
                    <a:lumMod val="75000"/>
                    <a:lumOff val="25000"/>
                  </a:srgbClr>
                </a:solidFill>
              </a:rPr>
              <a:pPr>
                <a:defRPr/>
              </a:pPr>
              <a:t>75</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34388469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Rectangle 3"/>
          <p:cNvSpPr>
            <a:spLocks noGrp="1" noChangeArrowheads="1"/>
          </p:cNvSpPr>
          <p:nvPr>
            <p:ph idx="1"/>
          </p:nvPr>
        </p:nvSpPr>
        <p:spPr>
          <a:xfrm>
            <a:off x="755576" y="1484784"/>
            <a:ext cx="7344816" cy="5065713"/>
          </a:xfrm>
        </p:spPr>
        <p:txBody>
          <a:bodyPr>
            <a:normAutofit fontScale="92500" lnSpcReduction="10000"/>
          </a:bodyPr>
          <a:lstStyle/>
          <a:p>
            <a:pPr algn="just" eaLnBrk="1" hangingPunct="1">
              <a:buFont typeface="Wingdings" pitchFamily="2" charset="2"/>
              <a:buChar char="u"/>
            </a:pPr>
            <a:r>
              <a:rPr lang="zh-CN" altLang="en-US" dirty="0">
                <a:solidFill>
                  <a:srgbClr val="FF0000"/>
                </a:solidFill>
              </a:rPr>
              <a:t>第一级是低级磁盘容错技术</a:t>
            </a:r>
            <a:r>
              <a:rPr lang="zh-CN" altLang="en-US" dirty="0"/>
              <a:t>。</a:t>
            </a:r>
            <a:endParaRPr lang="en-US" altLang="zh-CN" dirty="0"/>
          </a:p>
          <a:p>
            <a:pPr marL="0" indent="0" algn="just" eaLnBrk="1" hangingPunct="1">
              <a:buNone/>
            </a:pPr>
            <a:r>
              <a:rPr lang="en-US" altLang="zh-CN" dirty="0"/>
              <a:t>      </a:t>
            </a:r>
            <a:r>
              <a:rPr lang="en-US" altLang="zh-CN" sz="3000" dirty="0"/>
              <a:t>1</a:t>
            </a:r>
            <a:r>
              <a:rPr lang="zh-CN" altLang="en-US" sz="3000" dirty="0"/>
              <a:t>、双份目录和双份文件分配表</a:t>
            </a:r>
            <a:endParaRPr lang="en-US" altLang="zh-CN" sz="3000" dirty="0"/>
          </a:p>
          <a:p>
            <a:pPr marL="0" indent="0" algn="just" eaLnBrk="1" hangingPunct="1">
              <a:buNone/>
            </a:pPr>
            <a:r>
              <a:rPr lang="en-US" altLang="zh-CN" sz="3000" dirty="0"/>
              <a:t>       2</a:t>
            </a:r>
            <a:r>
              <a:rPr lang="zh-CN" altLang="en-US" sz="3000" dirty="0"/>
              <a:t>、热修复重定向和写后读校验</a:t>
            </a:r>
          </a:p>
          <a:p>
            <a:pPr algn="just">
              <a:buFont typeface="Wingdings" pitchFamily="2" charset="2"/>
              <a:buChar char="u"/>
            </a:pPr>
            <a:r>
              <a:rPr lang="zh-CN" altLang="en-US" dirty="0">
                <a:solidFill>
                  <a:srgbClr val="FF0000"/>
                </a:solidFill>
              </a:rPr>
              <a:t>第二级是中级磁盘容错技术</a:t>
            </a:r>
            <a:r>
              <a:rPr lang="zh-CN" altLang="en-US" dirty="0"/>
              <a:t>。</a:t>
            </a:r>
            <a:endParaRPr lang="en-US" altLang="zh-CN" dirty="0"/>
          </a:p>
          <a:p>
            <a:pPr marL="0" indent="0" algn="just">
              <a:buNone/>
            </a:pPr>
            <a:r>
              <a:rPr lang="en-US" altLang="zh-CN" dirty="0"/>
              <a:t>      </a:t>
            </a:r>
            <a:r>
              <a:rPr lang="en-US" altLang="zh-CN" sz="3000" dirty="0"/>
              <a:t>1</a:t>
            </a:r>
            <a:r>
              <a:rPr lang="zh-CN" altLang="en-US" sz="3000" dirty="0"/>
              <a:t>、磁盘镜像</a:t>
            </a:r>
            <a:endParaRPr lang="en-US" altLang="zh-CN" sz="3000" dirty="0"/>
          </a:p>
          <a:p>
            <a:pPr marL="0" indent="0" algn="just">
              <a:buNone/>
            </a:pPr>
            <a:r>
              <a:rPr lang="en-US" altLang="zh-CN" sz="3000" dirty="0"/>
              <a:t>       2</a:t>
            </a:r>
            <a:r>
              <a:rPr lang="zh-CN" altLang="en-US" sz="3000" dirty="0"/>
              <a:t>、磁盘双工</a:t>
            </a:r>
          </a:p>
          <a:p>
            <a:pPr algn="just">
              <a:buFont typeface="Wingdings" pitchFamily="2" charset="2"/>
              <a:buChar char="u"/>
            </a:pPr>
            <a:r>
              <a:rPr lang="zh-CN" altLang="en-US" dirty="0">
                <a:solidFill>
                  <a:srgbClr val="FF0000"/>
                </a:solidFill>
              </a:rPr>
              <a:t>第三级是系统容错技术</a:t>
            </a:r>
            <a:r>
              <a:rPr lang="zh-CN" altLang="en-US" dirty="0">
                <a:solidFill>
                  <a:prstClr val="black"/>
                </a:solidFill>
              </a:rPr>
              <a:t>。</a:t>
            </a:r>
            <a:endParaRPr lang="en-US" altLang="zh-CN" dirty="0">
              <a:solidFill>
                <a:prstClr val="black"/>
              </a:solidFill>
            </a:endParaRPr>
          </a:p>
          <a:p>
            <a:pPr marL="0" indent="0" algn="just">
              <a:buNone/>
            </a:pPr>
            <a:r>
              <a:rPr lang="en-US" altLang="zh-CN" dirty="0">
                <a:solidFill>
                  <a:prstClr val="black"/>
                </a:solidFill>
                <a:latin typeface="Times New Roman" pitchFamily="18" charset="0"/>
              </a:rPr>
              <a:t>      </a:t>
            </a:r>
            <a:r>
              <a:rPr lang="en-US" altLang="zh-CN" sz="3000" dirty="0">
                <a:solidFill>
                  <a:prstClr val="black"/>
                </a:solidFill>
                <a:latin typeface="Times New Roman" pitchFamily="18" charset="0"/>
              </a:rPr>
              <a:t>1</a:t>
            </a:r>
            <a:r>
              <a:rPr lang="zh-CN" altLang="en-US" sz="3000" dirty="0">
                <a:solidFill>
                  <a:prstClr val="black"/>
                </a:solidFill>
                <a:latin typeface="Times New Roman" pitchFamily="18" charset="0"/>
              </a:rPr>
              <a:t>、双机热备份</a:t>
            </a:r>
            <a:endParaRPr lang="en-US" altLang="zh-CN" sz="3000" dirty="0">
              <a:solidFill>
                <a:prstClr val="black"/>
              </a:solidFill>
              <a:latin typeface="Times New Roman" pitchFamily="18" charset="0"/>
            </a:endParaRPr>
          </a:p>
          <a:p>
            <a:pPr marL="0" indent="0" algn="just">
              <a:buNone/>
            </a:pPr>
            <a:r>
              <a:rPr lang="en-US" altLang="zh-CN" sz="3000" dirty="0">
                <a:solidFill>
                  <a:prstClr val="black"/>
                </a:solidFill>
                <a:latin typeface="Times New Roman" pitchFamily="18" charset="0"/>
              </a:rPr>
              <a:t>       2</a:t>
            </a:r>
            <a:r>
              <a:rPr lang="zh-CN" altLang="en-US" sz="3000" dirty="0">
                <a:solidFill>
                  <a:prstClr val="black"/>
                </a:solidFill>
                <a:latin typeface="Times New Roman" pitchFamily="18" charset="0"/>
              </a:rPr>
              <a:t>、双机互为备份</a:t>
            </a:r>
            <a:endParaRPr lang="en-US" altLang="zh-CN" sz="3000" dirty="0">
              <a:solidFill>
                <a:prstClr val="black"/>
              </a:solidFill>
              <a:latin typeface="Times New Roman" pitchFamily="18" charset="0"/>
            </a:endParaRPr>
          </a:p>
          <a:p>
            <a:pPr marL="0" indent="0" algn="just">
              <a:buNone/>
            </a:pPr>
            <a:r>
              <a:rPr lang="en-US" altLang="zh-CN" sz="3000" dirty="0">
                <a:solidFill>
                  <a:prstClr val="black"/>
                </a:solidFill>
                <a:latin typeface="Times New Roman" pitchFamily="18" charset="0"/>
              </a:rPr>
              <a:t>       3</a:t>
            </a:r>
            <a:r>
              <a:rPr lang="zh-CN" altLang="en-US" sz="3000" dirty="0">
                <a:solidFill>
                  <a:prstClr val="black"/>
                </a:solidFill>
                <a:latin typeface="Times New Roman" pitchFamily="18" charset="0"/>
              </a:rPr>
              <a:t>、公用磁盘</a:t>
            </a:r>
            <a:endParaRPr lang="zh-CN" altLang="en-US" sz="3000" dirty="0">
              <a:latin typeface="Times New Roman" pitchFamily="18" charset="0"/>
            </a:endParaRPr>
          </a:p>
        </p:txBody>
      </p:sp>
      <p:sp>
        <p:nvSpPr>
          <p:cNvPr id="405507" name="Rectangle 2"/>
          <p:cNvSpPr>
            <a:spLocks noGrp="1" noChangeArrowheads="1"/>
          </p:cNvSpPr>
          <p:nvPr>
            <p:ph type="title"/>
          </p:nvPr>
        </p:nvSpPr>
        <p:spPr/>
        <p:txBody>
          <a:bodyPr/>
          <a:lstStyle/>
          <a:p>
            <a:pPr eaLnBrk="1" hangingPunct="1"/>
            <a:r>
              <a:rPr lang="en-US" altLang="zh-CN" dirty="0"/>
              <a:t>8.4  </a:t>
            </a:r>
            <a:r>
              <a:rPr lang="zh-CN" altLang="en-US" dirty="0"/>
              <a:t>磁盘容错技术</a:t>
            </a:r>
          </a:p>
        </p:txBody>
      </p:sp>
      <p:sp>
        <p:nvSpPr>
          <p:cNvPr id="4" name="灯片编号占位符 5"/>
          <p:cNvSpPr>
            <a:spLocks noGrp="1"/>
          </p:cNvSpPr>
          <p:nvPr>
            <p:ph type="sldNum" sz="quarter" idx="12"/>
          </p:nvPr>
        </p:nvSpPr>
        <p:spPr/>
        <p:txBody>
          <a:bodyPr/>
          <a:lstStyle/>
          <a:p>
            <a:pPr>
              <a:defRPr/>
            </a:pPr>
            <a:fld id="{730F8908-15AB-4393-B840-42C145F23EC1}" type="slidenum">
              <a:rPr lang="en-US" altLang="zh-CN">
                <a:solidFill>
                  <a:srgbClr val="2F2F2F">
                    <a:lumMod val="75000"/>
                    <a:lumOff val="25000"/>
                  </a:srgbClr>
                </a:solidFill>
              </a:rPr>
              <a:pPr>
                <a:defRPr/>
              </a:pPr>
              <a:t>76</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34388469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t>8.5  </a:t>
            </a:r>
            <a:r>
              <a:rPr lang="zh-CN" altLang="en-US" dirty="0"/>
              <a:t>数据一致性控制　　</a:t>
            </a:r>
          </a:p>
        </p:txBody>
      </p:sp>
      <p:sp>
        <p:nvSpPr>
          <p:cNvPr id="778243" name="Rectangle 3"/>
          <p:cNvSpPr>
            <a:spLocks noGrp="1" noChangeArrowheads="1"/>
          </p:cNvSpPr>
          <p:nvPr>
            <p:ph type="body" idx="1"/>
          </p:nvPr>
        </p:nvSpPr>
        <p:spPr/>
        <p:txBody>
          <a:bodyPr/>
          <a:lstStyle/>
          <a:p>
            <a:r>
              <a:rPr lang="zh-CN" altLang="en-US" dirty="0"/>
              <a:t>在实际应用中，经常会在多个文件中都含有同一个数据。所谓数据一致性问题是指，保存在多个文件中的同一数据，在任何情况下都必需能保证相同。 </a:t>
            </a:r>
            <a:endParaRPr lang="zh-CN" altLang="zh-CN" dirty="0"/>
          </a:p>
        </p:txBody>
      </p:sp>
    </p:spTree>
    <p:extLst>
      <p:ext uri="{BB962C8B-B14F-4D97-AF65-F5344CB8AC3E}">
        <p14:creationId xmlns:p14="http://schemas.microsoft.com/office/powerpoint/2010/main" val="24119944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latin typeface="黑体" panose="02010609060101010101" pitchFamily="49" charset="-122"/>
              </a:rPr>
              <a:t> 8.5.1 </a:t>
            </a:r>
            <a:r>
              <a:rPr lang="zh-CN" altLang="en-US" dirty="0">
                <a:latin typeface="黑体" panose="02010609060101010101" pitchFamily="49" charset="-122"/>
              </a:rPr>
              <a:t>事务</a:t>
            </a:r>
            <a:r>
              <a:rPr lang="zh-CN" altLang="en-US" dirty="0"/>
              <a:t>　　</a:t>
            </a:r>
          </a:p>
        </p:txBody>
      </p:sp>
      <p:sp>
        <p:nvSpPr>
          <p:cNvPr id="778243" name="Rectangle 3"/>
          <p:cNvSpPr>
            <a:spLocks noGrp="1" noChangeArrowheads="1"/>
          </p:cNvSpPr>
          <p:nvPr>
            <p:ph type="body" idx="1"/>
          </p:nvPr>
        </p:nvSpPr>
        <p:spPr>
          <a:xfrm>
            <a:off x="457200" y="1600200"/>
            <a:ext cx="8435280" cy="4686320"/>
          </a:xfrm>
        </p:spPr>
        <p:txBody>
          <a:bodyPr>
            <a:normAutofit fontScale="85000" lnSpcReduction="10000"/>
          </a:bodyPr>
          <a:lstStyle/>
          <a:p>
            <a:pPr marL="0" indent="0">
              <a:buNone/>
            </a:pPr>
            <a:r>
              <a:rPr lang="en-US" altLang="zh-CN" sz="3800" dirty="0">
                <a:latin typeface="黑体" panose="02010609060101010101" pitchFamily="49" charset="-122"/>
              </a:rPr>
              <a:t>1. </a:t>
            </a:r>
            <a:r>
              <a:rPr lang="zh-CN" altLang="en-US" sz="3800" dirty="0">
                <a:latin typeface="黑体" panose="02010609060101010101" pitchFamily="49" charset="-122"/>
              </a:rPr>
              <a:t>事务的定义</a:t>
            </a:r>
            <a:br>
              <a:rPr lang="zh-CN" altLang="en-US" dirty="0">
                <a:latin typeface="黑体" panose="02010609060101010101" pitchFamily="49" charset="-122"/>
              </a:rPr>
            </a:br>
            <a:r>
              <a:rPr lang="zh-CN" altLang="en-US" sz="3300" dirty="0"/>
              <a:t>　</a:t>
            </a:r>
            <a:r>
              <a:rPr lang="zh-CN" altLang="en-US" sz="3300" dirty="0">
                <a:solidFill>
                  <a:srgbClr val="0000FF"/>
                </a:solidFill>
              </a:rPr>
              <a:t>事务</a:t>
            </a:r>
            <a:r>
              <a:rPr lang="zh-CN" altLang="en-US" sz="3300" dirty="0"/>
              <a:t>是用于访问和修改各种数据项的一个</a:t>
            </a:r>
            <a:r>
              <a:rPr lang="zh-CN" altLang="en-US" sz="3300" dirty="0">
                <a:solidFill>
                  <a:srgbClr val="0000FF"/>
                </a:solidFill>
              </a:rPr>
              <a:t>程序单位</a:t>
            </a:r>
            <a:r>
              <a:rPr lang="zh-CN" altLang="en-US" sz="3300" dirty="0"/>
              <a:t>。事务也可以被看作是一系列相关读和写操作。</a:t>
            </a:r>
          </a:p>
          <a:p>
            <a:pPr marL="0" indent="0">
              <a:buNone/>
            </a:pPr>
            <a:r>
              <a:rPr lang="zh-CN" altLang="en-US" sz="3300" dirty="0"/>
              <a:t>只有对分布在不同位置的同一数据所进行的读和写操作全部完成时，才能以</a:t>
            </a:r>
            <a:r>
              <a:rPr lang="zh-CN" altLang="en-US" sz="3300" dirty="0">
                <a:solidFill>
                  <a:srgbClr val="0000FF"/>
                </a:solidFill>
              </a:rPr>
              <a:t>托付操作</a:t>
            </a:r>
            <a:r>
              <a:rPr lang="zh-CN" altLang="en-US" sz="3300" dirty="0"/>
              <a:t>来终止事务。只要有一个读或写</a:t>
            </a:r>
            <a:r>
              <a:rPr lang="en-US" altLang="zh-CN" sz="3300" dirty="0"/>
              <a:t>(</a:t>
            </a:r>
            <a:r>
              <a:rPr lang="zh-CN" altLang="en-US" sz="3300" dirty="0"/>
              <a:t>修改</a:t>
            </a:r>
            <a:r>
              <a:rPr lang="en-US" altLang="zh-CN" sz="3300" dirty="0"/>
              <a:t>)</a:t>
            </a:r>
            <a:r>
              <a:rPr lang="zh-CN" altLang="en-US" sz="3300" dirty="0"/>
              <a:t>操作失败，便需执行</a:t>
            </a:r>
            <a:r>
              <a:rPr lang="zh-CN" altLang="en-US" sz="3300" dirty="0">
                <a:solidFill>
                  <a:srgbClr val="0000FF"/>
                </a:solidFill>
              </a:rPr>
              <a:t>夭折操作</a:t>
            </a:r>
            <a:r>
              <a:rPr lang="zh-CN" altLang="en-US" sz="3300" dirty="0"/>
              <a:t>。</a:t>
            </a:r>
          </a:p>
          <a:p>
            <a:pPr marL="0" indent="0">
              <a:buNone/>
            </a:pPr>
            <a:r>
              <a:rPr lang="zh-CN" altLang="en-US" sz="3300" dirty="0"/>
              <a:t>  为使夭折的事务不会引起数据的不一致性，须将该事务内被修改的数据项恢复成原来的情况。</a:t>
            </a:r>
          </a:p>
          <a:p>
            <a:pPr marL="0" indent="0">
              <a:buNone/>
            </a:pPr>
            <a:r>
              <a:rPr lang="zh-CN" altLang="en-US" sz="3300" dirty="0">
                <a:solidFill>
                  <a:srgbClr val="0000FF"/>
                </a:solidFill>
              </a:rPr>
              <a:t>事务操作的“原子性”</a:t>
            </a:r>
            <a:r>
              <a:rPr lang="zh-CN" altLang="en-US" sz="3300" dirty="0"/>
              <a:t>：一个事务在对一批数据执行修改操作时，</a:t>
            </a:r>
            <a:r>
              <a:rPr lang="zh-CN" altLang="en-US" sz="3300" dirty="0">
                <a:solidFill>
                  <a:srgbClr val="FF0000"/>
                </a:solidFill>
              </a:rPr>
              <a:t>要么全部完成，要么一个也不修改</a:t>
            </a:r>
            <a:r>
              <a:rPr lang="zh-CN" altLang="en-US" sz="3300" dirty="0"/>
              <a:t>。</a:t>
            </a:r>
            <a:r>
              <a:rPr lang="en-US" altLang="zh-CN" sz="3300" dirty="0"/>
              <a:t>——</a:t>
            </a:r>
            <a:r>
              <a:rPr lang="zh-CN" altLang="en-US" sz="3300" dirty="0"/>
              <a:t>目的是为了保证数据的一致性。</a:t>
            </a:r>
          </a:p>
          <a:p>
            <a:pPr marL="0" indent="0">
              <a:buNone/>
            </a:pPr>
            <a:endParaRPr lang="zh-CN" altLang="zh-CN" dirty="0"/>
          </a:p>
        </p:txBody>
      </p:sp>
    </p:spTree>
    <p:extLst>
      <p:ext uri="{BB962C8B-B14F-4D97-AF65-F5344CB8AC3E}">
        <p14:creationId xmlns:p14="http://schemas.microsoft.com/office/powerpoint/2010/main" val="20890895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latin typeface="黑体" panose="02010609060101010101" pitchFamily="49" charset="-122"/>
              </a:rPr>
              <a:t> 8.5.1 </a:t>
            </a:r>
            <a:r>
              <a:rPr lang="zh-CN" altLang="en-US" dirty="0">
                <a:latin typeface="黑体" panose="02010609060101010101" pitchFamily="49" charset="-122"/>
              </a:rPr>
              <a:t>事务</a:t>
            </a:r>
            <a:r>
              <a:rPr lang="zh-CN" altLang="en-US" dirty="0"/>
              <a:t>　　</a:t>
            </a:r>
          </a:p>
        </p:txBody>
      </p:sp>
      <p:sp>
        <p:nvSpPr>
          <p:cNvPr id="778243" name="Rectangle 3"/>
          <p:cNvSpPr>
            <a:spLocks noGrp="1" noChangeArrowheads="1"/>
          </p:cNvSpPr>
          <p:nvPr>
            <p:ph type="body" idx="1"/>
          </p:nvPr>
        </p:nvSpPr>
        <p:spPr>
          <a:xfrm>
            <a:off x="457200" y="1600200"/>
            <a:ext cx="8435280" cy="4686320"/>
          </a:xfrm>
        </p:spPr>
        <p:txBody>
          <a:bodyPr>
            <a:normAutofit/>
          </a:bodyPr>
          <a:lstStyle/>
          <a:p>
            <a:pPr marL="0" indent="0">
              <a:buNone/>
            </a:pPr>
            <a:r>
              <a:rPr lang="en-US" altLang="zh-CN" dirty="0">
                <a:solidFill>
                  <a:srgbClr val="000066"/>
                </a:solidFill>
                <a:latin typeface="Tahoma" panose="020B0604030504040204" pitchFamily="34" charset="0"/>
              </a:rPr>
              <a:t>2.  </a:t>
            </a:r>
            <a:r>
              <a:rPr lang="zh-CN" altLang="en-US" dirty="0">
                <a:solidFill>
                  <a:srgbClr val="000066"/>
                </a:solidFill>
                <a:latin typeface="Tahoma" panose="020B0604030504040204" pitchFamily="34" charset="0"/>
              </a:rPr>
              <a:t>事务记录</a:t>
            </a:r>
            <a:endParaRPr lang="en-US" altLang="zh-CN" dirty="0"/>
          </a:p>
          <a:p>
            <a:r>
              <a:rPr lang="zh-CN" altLang="en-US" sz="2800" dirty="0"/>
              <a:t>为了实现上述的原子修改，通常需借助于称为</a:t>
            </a:r>
            <a:r>
              <a:rPr lang="zh-CN" altLang="en-US" sz="2800" dirty="0">
                <a:solidFill>
                  <a:srgbClr val="000066"/>
                </a:solidFill>
              </a:rPr>
              <a:t>事务记录</a:t>
            </a:r>
            <a:r>
              <a:rPr lang="zh-CN" altLang="en-US" sz="2800" dirty="0"/>
              <a:t>的数据结构来实现。事务记录存放在稳定存储器中，用来记录事务运行时数据项修改的全部信息。</a:t>
            </a:r>
          </a:p>
          <a:p>
            <a:r>
              <a:rPr lang="zh-CN" altLang="en-US" sz="2800" dirty="0"/>
              <a:t>事务记录中包括下列字段：</a:t>
            </a:r>
          </a:p>
          <a:p>
            <a:pPr lvl="1">
              <a:lnSpc>
                <a:spcPct val="120000"/>
              </a:lnSpc>
              <a:spcBef>
                <a:spcPct val="5000"/>
              </a:spcBef>
              <a:buSzPct val="65000"/>
            </a:pPr>
            <a:r>
              <a:rPr lang="zh-CN" altLang="en-US" dirty="0">
                <a:solidFill>
                  <a:srgbClr val="000066"/>
                </a:solidFill>
                <a:latin typeface="Times New Roman" panose="02020603050405020304" pitchFamily="18" charset="0"/>
                <a:ea typeface="楷体_GB2312" pitchFamily="49" charset="-122"/>
              </a:rPr>
              <a:t>事务名</a:t>
            </a:r>
            <a:r>
              <a:rPr lang="zh-CN" altLang="en-US" dirty="0">
                <a:latin typeface="Times New Roman" panose="02020603050405020304" pitchFamily="18" charset="0"/>
                <a:ea typeface="楷体_GB2312" pitchFamily="49" charset="-122"/>
              </a:rPr>
              <a:t>：用于标识事务的唯一名字；</a:t>
            </a:r>
          </a:p>
          <a:p>
            <a:pPr lvl="1">
              <a:lnSpc>
                <a:spcPct val="120000"/>
              </a:lnSpc>
              <a:spcBef>
                <a:spcPct val="5000"/>
              </a:spcBef>
              <a:buSzPct val="65000"/>
            </a:pPr>
            <a:r>
              <a:rPr lang="zh-CN" altLang="en-US" dirty="0">
                <a:solidFill>
                  <a:srgbClr val="000066"/>
                </a:solidFill>
                <a:latin typeface="Times New Roman" panose="02020603050405020304" pitchFamily="18" charset="0"/>
                <a:ea typeface="楷体_GB2312" pitchFamily="49" charset="-122"/>
              </a:rPr>
              <a:t>数据项名</a:t>
            </a:r>
            <a:r>
              <a:rPr lang="zh-CN" altLang="en-US" dirty="0">
                <a:latin typeface="Times New Roman" panose="02020603050405020304" pitchFamily="18" charset="0"/>
                <a:ea typeface="楷体_GB2312" pitchFamily="49" charset="-122"/>
              </a:rPr>
              <a:t>：被修改数据项的唯一名字；</a:t>
            </a:r>
          </a:p>
          <a:p>
            <a:pPr lvl="1">
              <a:lnSpc>
                <a:spcPct val="120000"/>
              </a:lnSpc>
              <a:spcBef>
                <a:spcPct val="5000"/>
              </a:spcBef>
              <a:buSzPct val="65000"/>
            </a:pPr>
            <a:r>
              <a:rPr lang="zh-CN" altLang="en-US" dirty="0">
                <a:solidFill>
                  <a:srgbClr val="000066"/>
                </a:solidFill>
                <a:latin typeface="Times New Roman" panose="02020603050405020304" pitchFamily="18" charset="0"/>
                <a:ea typeface="楷体_GB2312" pitchFamily="49" charset="-122"/>
              </a:rPr>
              <a:t>旧值</a:t>
            </a:r>
            <a:r>
              <a:rPr lang="zh-CN" altLang="en-US" dirty="0">
                <a:latin typeface="Times New Roman" panose="02020603050405020304" pitchFamily="18" charset="0"/>
                <a:ea typeface="楷体_GB2312" pitchFamily="49" charset="-122"/>
              </a:rPr>
              <a:t>：修改前数据项的值；</a:t>
            </a:r>
          </a:p>
          <a:p>
            <a:pPr lvl="1">
              <a:lnSpc>
                <a:spcPct val="120000"/>
              </a:lnSpc>
              <a:spcBef>
                <a:spcPct val="5000"/>
              </a:spcBef>
              <a:buSzPct val="65000"/>
            </a:pPr>
            <a:r>
              <a:rPr lang="zh-CN" altLang="en-US" dirty="0">
                <a:solidFill>
                  <a:srgbClr val="000066"/>
                </a:solidFill>
                <a:latin typeface="Times New Roman" panose="02020603050405020304" pitchFamily="18" charset="0"/>
                <a:ea typeface="楷体_GB2312" pitchFamily="49" charset="-122"/>
              </a:rPr>
              <a:t>新值</a:t>
            </a:r>
            <a:r>
              <a:rPr lang="zh-CN" altLang="en-US" dirty="0">
                <a:latin typeface="Times New Roman" panose="02020603050405020304" pitchFamily="18" charset="0"/>
                <a:ea typeface="楷体_GB2312" pitchFamily="49" charset="-122"/>
              </a:rPr>
              <a:t>：修改后数据项将具有的值。</a:t>
            </a:r>
          </a:p>
          <a:p>
            <a:pPr marL="0" indent="0">
              <a:buNone/>
            </a:pPr>
            <a:endParaRPr lang="zh-CN" altLang="zh-CN" dirty="0"/>
          </a:p>
        </p:txBody>
      </p:sp>
    </p:spTree>
    <p:extLst>
      <p:ext uri="{BB962C8B-B14F-4D97-AF65-F5344CB8AC3E}">
        <p14:creationId xmlns:p14="http://schemas.microsoft.com/office/powerpoint/2010/main" val="188746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2"/>
          <p:cNvSpPr>
            <a:spLocks noGrp="1" noChangeArrowheads="1"/>
          </p:cNvSpPr>
          <p:nvPr>
            <p:ph type="title"/>
          </p:nvPr>
        </p:nvSpPr>
        <p:spPr>
          <a:xfrm>
            <a:off x="33536" y="188640"/>
            <a:ext cx="8229600" cy="1143000"/>
          </a:xfrm>
        </p:spPr>
        <p:txBody>
          <a:bodyPr>
            <a:normAutofit/>
          </a:bodyPr>
          <a:lstStyle/>
          <a:p>
            <a:pPr eaLnBrk="1" hangingPunct="1"/>
            <a:r>
              <a:rPr lang="en-US" altLang="zh-CN" sz="3200" b="1" dirty="0">
                <a:latin typeface="+mn-ea"/>
                <a:ea typeface="+mn-ea"/>
              </a:rPr>
              <a:t>1.</a:t>
            </a:r>
            <a:r>
              <a:rPr lang="zh-CN" altLang="en-US" sz="3200" b="1" dirty="0">
                <a:latin typeface="+mn-ea"/>
                <a:ea typeface="+mn-ea"/>
              </a:rPr>
              <a:t>隐式链接</a:t>
            </a:r>
          </a:p>
        </p:txBody>
      </p:sp>
      <p:sp>
        <p:nvSpPr>
          <p:cNvPr id="361476" name="Rectangle 3"/>
          <p:cNvSpPr>
            <a:spLocks noGrp="1" noChangeArrowheads="1"/>
          </p:cNvSpPr>
          <p:nvPr>
            <p:ph idx="1"/>
          </p:nvPr>
        </p:nvSpPr>
        <p:spPr>
          <a:xfrm>
            <a:off x="179512" y="1916832"/>
            <a:ext cx="8488363" cy="4138613"/>
          </a:xfrm>
        </p:spPr>
        <p:txBody>
          <a:bodyPr/>
          <a:lstStyle/>
          <a:p>
            <a:pPr marL="0" indent="0" eaLnBrk="1" hangingPunct="1">
              <a:buNone/>
            </a:pPr>
            <a:r>
              <a:rPr lang="zh-CN" altLang="en-US" dirty="0">
                <a:latin typeface="黑体" pitchFamily="2" charset="-122"/>
                <a:ea typeface="黑体" pitchFamily="2" charset="-122"/>
              </a:rPr>
              <a:t> 隐式链接的</a:t>
            </a:r>
            <a:r>
              <a:rPr lang="zh-CN" altLang="en-US" dirty="0">
                <a:latin typeface="Times New Roman" pitchFamily="18" charset="0"/>
                <a:ea typeface="黑体" pitchFamily="2" charset="-122"/>
              </a:rPr>
              <a:t>缺点：</a:t>
            </a:r>
            <a:r>
              <a:rPr lang="zh-CN" altLang="en-US" dirty="0"/>
              <a:t> </a:t>
            </a:r>
          </a:p>
          <a:p>
            <a:pPr marL="457200" lvl="1" indent="0" eaLnBrk="1" hangingPunct="1">
              <a:buNone/>
            </a:pPr>
            <a:r>
              <a:rPr lang="zh-CN" altLang="en-US" dirty="0">
                <a:latin typeface="宋体" pitchFamily="2" charset="-122"/>
              </a:rPr>
              <a:t>   只适合顺序访问，对随机访问极其低效。</a:t>
            </a:r>
            <a:r>
              <a:rPr lang="zh-CN" altLang="en-US" dirty="0"/>
              <a:t> </a:t>
            </a:r>
          </a:p>
          <a:p>
            <a:pPr marL="457200" lvl="1" indent="0" eaLnBrk="1" hangingPunct="1">
              <a:buNone/>
            </a:pPr>
            <a:r>
              <a:rPr lang="zh-CN" altLang="en-US" dirty="0">
                <a:latin typeface="宋体" pitchFamily="2" charset="-122"/>
              </a:rPr>
              <a:t>   可靠性差</a:t>
            </a:r>
            <a:r>
              <a:rPr lang="en-US" altLang="zh-CN" dirty="0">
                <a:latin typeface="Times New Roman" pitchFamily="18" charset="0"/>
              </a:rPr>
              <a:t>——</a:t>
            </a:r>
            <a:r>
              <a:rPr lang="zh-CN" altLang="en-US" dirty="0">
                <a:latin typeface="宋体" pitchFamily="2" charset="-122"/>
              </a:rPr>
              <a:t>任何一个指针出现问题，都将导致整个链的断开。</a:t>
            </a:r>
          </a:p>
          <a:p>
            <a:pPr lvl="1" eaLnBrk="1" hangingPunct="1">
              <a:buFont typeface="Wingdings" pitchFamily="2" charset="2"/>
              <a:buNone/>
            </a:pPr>
            <a:endParaRPr lang="en-US" altLang="zh-CN" dirty="0">
              <a:latin typeface="宋体" pitchFamily="2" charset="-122"/>
            </a:endParaRPr>
          </a:p>
          <a:p>
            <a:pPr lvl="1" eaLnBrk="1" hangingPunct="1">
              <a:buFont typeface="Wingdings" pitchFamily="2" charset="2"/>
              <a:buNone/>
            </a:pPr>
            <a:r>
              <a:rPr lang="zh-CN" altLang="en-US" dirty="0">
                <a:solidFill>
                  <a:srgbClr val="0000FF"/>
                </a:solidFill>
                <a:latin typeface="宋体" pitchFamily="2" charset="-122"/>
              </a:rPr>
              <a:t>     为了提高检索速度和减少指针所占用的存储空间</a:t>
            </a:r>
            <a:r>
              <a:rPr lang="en-US" altLang="zh-CN" dirty="0">
                <a:solidFill>
                  <a:srgbClr val="0000FF"/>
                </a:solidFill>
                <a:latin typeface="宋体" pitchFamily="2" charset="-122"/>
              </a:rPr>
              <a:t>,</a:t>
            </a:r>
            <a:r>
              <a:rPr lang="zh-CN" altLang="en-US" dirty="0">
                <a:solidFill>
                  <a:srgbClr val="0000FF"/>
                </a:solidFill>
                <a:latin typeface="宋体" pitchFamily="2" charset="-122"/>
              </a:rPr>
              <a:t>可以将几个盘块组成一个簇（</a:t>
            </a:r>
            <a:r>
              <a:rPr lang="en-US" altLang="zh-CN" dirty="0">
                <a:solidFill>
                  <a:srgbClr val="0000FF"/>
                </a:solidFill>
                <a:latin typeface="宋体" pitchFamily="2" charset="-122"/>
              </a:rPr>
              <a:t>cluster</a:t>
            </a:r>
            <a:r>
              <a:rPr lang="zh-CN" altLang="en-US" dirty="0">
                <a:solidFill>
                  <a:srgbClr val="0000FF"/>
                </a:solidFill>
                <a:latin typeface="宋体" pitchFamily="2" charset="-122"/>
              </a:rPr>
              <a:t>）。但增大了内部碎片。</a:t>
            </a:r>
            <a:r>
              <a:rPr lang="zh-CN" altLang="en-US" dirty="0">
                <a:latin typeface="宋体" pitchFamily="2" charset="-122"/>
              </a:rPr>
              <a:t> </a:t>
            </a:r>
            <a:r>
              <a:rPr lang="zh-CN" altLang="en-US" dirty="0"/>
              <a:t> </a:t>
            </a:r>
          </a:p>
        </p:txBody>
      </p:sp>
      <p:sp>
        <p:nvSpPr>
          <p:cNvPr id="4" name="灯片编号占位符 5"/>
          <p:cNvSpPr>
            <a:spLocks noGrp="1"/>
          </p:cNvSpPr>
          <p:nvPr>
            <p:ph type="sldNum" sz="quarter" idx="12"/>
          </p:nvPr>
        </p:nvSpPr>
        <p:spPr/>
        <p:txBody>
          <a:bodyPr/>
          <a:lstStyle/>
          <a:p>
            <a:pPr>
              <a:defRPr/>
            </a:pPr>
            <a:fld id="{884CB46C-81BE-463E-9C1C-CD18AE891812}" type="slidenum">
              <a:rPr lang="en-US" altLang="zh-CN">
                <a:solidFill>
                  <a:srgbClr val="2F2F2F">
                    <a:lumMod val="75000"/>
                    <a:lumOff val="25000"/>
                  </a:srgbClr>
                </a:solidFill>
              </a:rPr>
              <a:pPr>
                <a:defRPr/>
              </a:pPr>
              <a:t>8</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4947667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latin typeface="黑体" panose="02010609060101010101" pitchFamily="49" charset="-122"/>
              </a:rPr>
              <a:t> 8.5.1 </a:t>
            </a:r>
            <a:r>
              <a:rPr lang="zh-CN" altLang="en-US" dirty="0">
                <a:latin typeface="黑体" panose="02010609060101010101" pitchFamily="49" charset="-122"/>
              </a:rPr>
              <a:t>事务</a:t>
            </a:r>
            <a:r>
              <a:rPr lang="zh-CN" altLang="en-US" dirty="0"/>
              <a:t>　　</a:t>
            </a:r>
          </a:p>
        </p:txBody>
      </p:sp>
      <p:sp>
        <p:nvSpPr>
          <p:cNvPr id="778243" name="Rectangle 3"/>
          <p:cNvSpPr>
            <a:spLocks noGrp="1" noChangeArrowheads="1"/>
          </p:cNvSpPr>
          <p:nvPr>
            <p:ph type="body" idx="1"/>
          </p:nvPr>
        </p:nvSpPr>
        <p:spPr>
          <a:xfrm>
            <a:off x="457200" y="1600200"/>
            <a:ext cx="8435280" cy="4686320"/>
          </a:xfrm>
        </p:spPr>
        <p:txBody>
          <a:bodyPr>
            <a:normAutofit/>
          </a:bodyPr>
          <a:lstStyle/>
          <a:p>
            <a:r>
              <a:rPr lang="zh-CN" altLang="en-US" sz="2800" dirty="0"/>
              <a:t>事务记录表中的每一条记录，描述了在事务运行中的重要事务操作。事务记录表中的记录可分为如下几种：</a:t>
            </a:r>
          </a:p>
          <a:p>
            <a:pPr lvl="1"/>
            <a:r>
              <a:rPr lang="zh-CN" altLang="en-US" dirty="0">
                <a:solidFill>
                  <a:srgbClr val="000066"/>
                </a:solidFill>
                <a:latin typeface="Times New Roman" panose="02020603050405020304" pitchFamily="18" charset="0"/>
                <a:ea typeface="仿宋_GB2312" pitchFamily="49" charset="-122"/>
              </a:rPr>
              <a:t>开始事务</a:t>
            </a:r>
            <a:r>
              <a:rPr lang="en-US" altLang="zh-CN" dirty="0">
                <a:solidFill>
                  <a:srgbClr val="000066"/>
                </a:solidFill>
                <a:latin typeface="Times New Roman" panose="02020603050405020304" pitchFamily="18" charset="0"/>
                <a:ea typeface="仿宋_GB2312" pitchFamily="49" charset="-122"/>
              </a:rPr>
              <a:t>(Ti</a:t>
            </a:r>
            <a:r>
              <a:rPr lang="zh-CN" altLang="en-US" dirty="0">
                <a:solidFill>
                  <a:srgbClr val="000066"/>
                </a:solidFill>
                <a:latin typeface="Times New Roman" panose="02020603050405020304" pitchFamily="18" charset="0"/>
                <a:ea typeface="仿宋_GB2312" pitchFamily="49" charset="-122"/>
              </a:rPr>
              <a:t>开始</a:t>
            </a:r>
            <a:r>
              <a:rPr lang="en-US" altLang="zh-CN" dirty="0">
                <a:solidFill>
                  <a:srgbClr val="000066"/>
                </a:solidFill>
                <a:latin typeface="Times New Roman" panose="02020603050405020304" pitchFamily="18" charset="0"/>
                <a:ea typeface="仿宋_GB2312" pitchFamily="49" charset="-122"/>
              </a:rPr>
              <a:t>)</a:t>
            </a:r>
          </a:p>
          <a:p>
            <a:pPr lvl="1"/>
            <a:r>
              <a:rPr lang="zh-CN" altLang="en-US" dirty="0">
                <a:solidFill>
                  <a:srgbClr val="000066"/>
                </a:solidFill>
                <a:latin typeface="Times New Roman" panose="02020603050405020304" pitchFamily="18" charset="0"/>
                <a:ea typeface="仿宋_GB2312" pitchFamily="49" charset="-122"/>
              </a:rPr>
              <a:t>修改操作</a:t>
            </a:r>
          </a:p>
          <a:p>
            <a:pPr lvl="1"/>
            <a:r>
              <a:rPr lang="zh-CN" altLang="en-US" dirty="0">
                <a:solidFill>
                  <a:srgbClr val="000066"/>
                </a:solidFill>
                <a:latin typeface="Times New Roman" panose="02020603050405020304" pitchFamily="18" charset="0"/>
                <a:ea typeface="仿宋_GB2312" pitchFamily="49" charset="-122"/>
              </a:rPr>
              <a:t>托付事务</a:t>
            </a:r>
            <a:r>
              <a:rPr lang="en-US" altLang="zh-CN" dirty="0">
                <a:solidFill>
                  <a:srgbClr val="000066"/>
                </a:solidFill>
                <a:latin typeface="Times New Roman" panose="02020603050405020304" pitchFamily="18" charset="0"/>
                <a:ea typeface="楷体_GB2312" pitchFamily="49" charset="-122"/>
              </a:rPr>
              <a:t>(Ti</a:t>
            </a:r>
            <a:r>
              <a:rPr lang="zh-CN" altLang="en-US" dirty="0">
                <a:solidFill>
                  <a:srgbClr val="000066"/>
                </a:solidFill>
                <a:latin typeface="Times New Roman" panose="02020603050405020304" pitchFamily="18" charset="0"/>
                <a:ea typeface="楷体_GB2312" pitchFamily="49" charset="-122"/>
              </a:rPr>
              <a:t>托付</a:t>
            </a:r>
            <a:r>
              <a:rPr lang="en-US" altLang="zh-CN" dirty="0">
                <a:solidFill>
                  <a:srgbClr val="000066"/>
                </a:solidFill>
                <a:latin typeface="Times New Roman" panose="02020603050405020304" pitchFamily="18" charset="0"/>
                <a:ea typeface="楷体_GB2312" pitchFamily="49" charset="-122"/>
              </a:rPr>
              <a:t>)</a:t>
            </a:r>
            <a:endParaRPr lang="en-US" altLang="zh-CN" dirty="0">
              <a:solidFill>
                <a:srgbClr val="000066"/>
              </a:solidFill>
              <a:latin typeface="Times New Roman" panose="02020603050405020304" pitchFamily="18" charset="0"/>
              <a:ea typeface="仿宋_GB2312" pitchFamily="49" charset="-122"/>
            </a:endParaRPr>
          </a:p>
          <a:p>
            <a:pPr marL="0" indent="0">
              <a:buNone/>
            </a:pPr>
            <a:endParaRPr lang="zh-CN" altLang="zh-CN" dirty="0"/>
          </a:p>
        </p:txBody>
      </p:sp>
    </p:spTree>
    <p:extLst>
      <p:ext uri="{BB962C8B-B14F-4D97-AF65-F5344CB8AC3E}">
        <p14:creationId xmlns:p14="http://schemas.microsoft.com/office/powerpoint/2010/main" val="9815160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latin typeface="黑体" panose="02010609060101010101" pitchFamily="49" charset="-122"/>
              </a:rPr>
              <a:t> 8.5.1 </a:t>
            </a:r>
            <a:r>
              <a:rPr lang="zh-CN" altLang="en-US" dirty="0">
                <a:latin typeface="黑体" panose="02010609060101010101" pitchFamily="49" charset="-122"/>
              </a:rPr>
              <a:t>事务</a:t>
            </a:r>
            <a:r>
              <a:rPr lang="zh-CN" altLang="en-US" dirty="0"/>
              <a:t>　　</a:t>
            </a:r>
          </a:p>
        </p:txBody>
      </p:sp>
      <p:sp>
        <p:nvSpPr>
          <p:cNvPr id="778243" name="Rectangle 3"/>
          <p:cNvSpPr>
            <a:spLocks noGrp="1" noChangeArrowheads="1"/>
          </p:cNvSpPr>
          <p:nvPr>
            <p:ph type="body" idx="1"/>
          </p:nvPr>
        </p:nvSpPr>
        <p:spPr>
          <a:xfrm>
            <a:off x="457200" y="1600200"/>
            <a:ext cx="8435280" cy="4686320"/>
          </a:xfrm>
        </p:spPr>
        <p:txBody>
          <a:bodyPr>
            <a:normAutofit/>
          </a:bodyPr>
          <a:lstStyle/>
          <a:p>
            <a:r>
              <a:rPr lang="zh-CN" altLang="en-US" dirty="0">
                <a:solidFill>
                  <a:srgbClr val="000066"/>
                </a:solidFill>
              </a:rPr>
              <a:t>事务记录表中的四类记录</a:t>
            </a:r>
          </a:p>
          <a:p>
            <a:pPr lvl="1">
              <a:spcBef>
                <a:spcPct val="50000"/>
              </a:spcBef>
              <a:buClr>
                <a:srgbClr val="000066"/>
              </a:buClr>
              <a:buSzPct val="70000"/>
            </a:pPr>
            <a:r>
              <a:rPr lang="zh-CN" altLang="en-US" dirty="0">
                <a:solidFill>
                  <a:srgbClr val="000066"/>
                </a:solidFill>
                <a:latin typeface="Times New Roman" panose="02020603050405020304" pitchFamily="18" charset="0"/>
                <a:ea typeface="楷体_GB2312" pitchFamily="49" charset="-122"/>
              </a:rPr>
              <a:t>开始事务</a:t>
            </a:r>
            <a:r>
              <a:rPr lang="zh-CN" altLang="en-US" dirty="0">
                <a:latin typeface="Times New Roman" panose="02020603050405020304" pitchFamily="18" charset="0"/>
                <a:ea typeface="楷体_GB2312" pitchFamily="49" charset="-122"/>
              </a:rPr>
              <a:t>：在一个事务</a:t>
            </a:r>
            <a:r>
              <a:rPr lang="en-US" altLang="zh-CN" dirty="0">
                <a:latin typeface="Times New Roman" panose="02020603050405020304" pitchFamily="18" charset="0"/>
                <a:ea typeface="楷体_GB2312" pitchFamily="49" charset="-122"/>
              </a:rPr>
              <a:t>Ti</a:t>
            </a:r>
            <a:r>
              <a:rPr lang="zh-CN" altLang="en-US" dirty="0">
                <a:latin typeface="Times New Roman" panose="02020603050405020304" pitchFamily="18" charset="0"/>
                <a:ea typeface="楷体_GB2312" pitchFamily="49" charset="-122"/>
              </a:rPr>
              <a:t>开始执行时，</a:t>
            </a:r>
            <a:r>
              <a:rPr lang="en-US" altLang="zh-CN" dirty="0">
                <a:latin typeface="Times New Roman" panose="02020603050405020304" pitchFamily="18" charset="0"/>
                <a:ea typeface="楷体_GB2312" pitchFamily="49" charset="-122"/>
              </a:rPr>
              <a:t>&lt;Ti</a:t>
            </a:r>
            <a:r>
              <a:rPr lang="zh-CN" altLang="en-US" dirty="0">
                <a:latin typeface="Times New Roman" panose="02020603050405020304" pitchFamily="18" charset="0"/>
                <a:ea typeface="楷体_GB2312" pitchFamily="49" charset="-122"/>
              </a:rPr>
              <a:t>开始</a:t>
            </a:r>
            <a:r>
              <a:rPr lang="en-US" altLang="zh-CN" dirty="0">
                <a:latin typeface="Times New Roman" panose="02020603050405020304" pitchFamily="18" charset="0"/>
                <a:ea typeface="楷体_GB2312" pitchFamily="49" charset="-122"/>
              </a:rPr>
              <a:t>&gt;</a:t>
            </a:r>
            <a:r>
              <a:rPr lang="zh-CN" altLang="en-US" dirty="0">
                <a:latin typeface="Times New Roman" panose="02020603050405020304" pitchFamily="18" charset="0"/>
                <a:ea typeface="楷体_GB2312" pitchFamily="49" charset="-122"/>
              </a:rPr>
              <a:t>记录被写入事务记录表中；</a:t>
            </a:r>
          </a:p>
          <a:p>
            <a:pPr lvl="1">
              <a:spcBef>
                <a:spcPct val="50000"/>
              </a:spcBef>
              <a:buClr>
                <a:srgbClr val="000066"/>
              </a:buClr>
              <a:buSzPct val="70000"/>
            </a:pPr>
            <a:r>
              <a:rPr lang="zh-CN" altLang="en-US" dirty="0">
                <a:solidFill>
                  <a:srgbClr val="000066"/>
                </a:solidFill>
                <a:latin typeface="Times New Roman" panose="02020603050405020304" pitchFamily="18" charset="0"/>
                <a:ea typeface="楷体_GB2312" pitchFamily="49" charset="-122"/>
              </a:rPr>
              <a:t>修改操作</a:t>
            </a:r>
            <a:r>
              <a:rPr lang="zh-CN" altLang="en-US" dirty="0">
                <a:latin typeface="Times New Roman" panose="02020603050405020304" pitchFamily="18" charset="0"/>
                <a:ea typeface="楷体_GB2312" pitchFamily="49" charset="-122"/>
              </a:rPr>
              <a:t>：该记录的各字段如上页所述；</a:t>
            </a:r>
          </a:p>
          <a:p>
            <a:pPr lvl="1">
              <a:spcBef>
                <a:spcPct val="50000"/>
              </a:spcBef>
              <a:buClr>
                <a:srgbClr val="000066"/>
              </a:buClr>
              <a:buSzPct val="70000"/>
            </a:pPr>
            <a:r>
              <a:rPr lang="zh-CN" altLang="en-US" dirty="0">
                <a:solidFill>
                  <a:srgbClr val="000066"/>
                </a:solidFill>
                <a:latin typeface="Times New Roman" panose="02020603050405020304" pitchFamily="18" charset="0"/>
                <a:ea typeface="楷体_GB2312" pitchFamily="49" charset="-122"/>
              </a:rPr>
              <a:t>托付事务</a:t>
            </a:r>
            <a:r>
              <a:rPr lang="zh-CN" altLang="en-US" dirty="0">
                <a:latin typeface="Times New Roman" panose="02020603050405020304" pitchFamily="18" charset="0"/>
                <a:ea typeface="楷体_GB2312" pitchFamily="49" charset="-122"/>
              </a:rPr>
              <a:t>：当读</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写数据全部完成时，把一个</a:t>
            </a:r>
            <a:r>
              <a:rPr lang="en-US" altLang="zh-CN" dirty="0">
                <a:latin typeface="Times New Roman" panose="02020603050405020304" pitchFamily="18" charset="0"/>
                <a:ea typeface="楷体_GB2312" pitchFamily="49" charset="-122"/>
              </a:rPr>
              <a:t>&lt;Ti</a:t>
            </a:r>
            <a:r>
              <a:rPr lang="zh-CN" altLang="en-US" dirty="0">
                <a:latin typeface="Times New Roman" panose="02020603050405020304" pitchFamily="18" charset="0"/>
                <a:ea typeface="楷体_GB2312" pitchFamily="49" charset="-122"/>
              </a:rPr>
              <a:t>托付</a:t>
            </a:r>
            <a:r>
              <a:rPr lang="en-US" altLang="zh-CN" dirty="0">
                <a:latin typeface="Times New Roman" panose="02020603050405020304" pitchFamily="18" charset="0"/>
                <a:ea typeface="楷体_GB2312" pitchFamily="49" charset="-122"/>
              </a:rPr>
              <a:t>&gt;</a:t>
            </a:r>
            <a:r>
              <a:rPr lang="zh-CN" altLang="en-US" dirty="0">
                <a:latin typeface="Times New Roman" panose="02020603050405020304" pitchFamily="18" charset="0"/>
                <a:ea typeface="楷体_GB2312" pitchFamily="49" charset="-122"/>
              </a:rPr>
              <a:t>记录写入事务记录表中；</a:t>
            </a:r>
          </a:p>
          <a:p>
            <a:pPr lvl="1">
              <a:spcBef>
                <a:spcPct val="50000"/>
              </a:spcBef>
              <a:buClr>
                <a:srgbClr val="000066"/>
              </a:buClr>
              <a:buSzPct val="70000"/>
            </a:pPr>
            <a:r>
              <a:rPr lang="zh-CN" altLang="en-US" dirty="0">
                <a:solidFill>
                  <a:srgbClr val="000066"/>
                </a:solidFill>
                <a:latin typeface="Times New Roman" panose="02020603050405020304" pitchFamily="18" charset="0"/>
                <a:ea typeface="楷体_GB2312" pitchFamily="49" charset="-122"/>
              </a:rPr>
              <a:t>检查点</a:t>
            </a:r>
            <a:r>
              <a:rPr lang="zh-CN" altLang="en-US" dirty="0">
                <a:latin typeface="Times New Roman" panose="02020603050405020304" pitchFamily="18" charset="0"/>
                <a:ea typeface="楷体_GB2312" pitchFamily="49" charset="-122"/>
              </a:rPr>
              <a:t>：后面介绍。</a:t>
            </a:r>
          </a:p>
          <a:p>
            <a:pPr marL="0" indent="0">
              <a:buNone/>
            </a:pPr>
            <a:endParaRPr lang="zh-CN" altLang="zh-CN" dirty="0"/>
          </a:p>
        </p:txBody>
      </p:sp>
    </p:spTree>
    <p:extLst>
      <p:ext uri="{BB962C8B-B14F-4D97-AF65-F5344CB8AC3E}">
        <p14:creationId xmlns:p14="http://schemas.microsoft.com/office/powerpoint/2010/main" val="20333328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latin typeface="黑体" panose="02010609060101010101" pitchFamily="49" charset="-122"/>
              </a:rPr>
              <a:t> 8.5.1 </a:t>
            </a:r>
            <a:r>
              <a:rPr lang="zh-CN" altLang="en-US" dirty="0">
                <a:latin typeface="黑体" panose="02010609060101010101" pitchFamily="49" charset="-122"/>
              </a:rPr>
              <a:t>事务</a:t>
            </a:r>
            <a:r>
              <a:rPr lang="zh-CN" altLang="en-US" dirty="0"/>
              <a:t>　　</a:t>
            </a:r>
          </a:p>
        </p:txBody>
      </p:sp>
      <p:sp>
        <p:nvSpPr>
          <p:cNvPr id="778243" name="Rectangle 3"/>
          <p:cNvSpPr>
            <a:spLocks noGrp="1" noChangeArrowheads="1"/>
          </p:cNvSpPr>
          <p:nvPr>
            <p:ph type="body" idx="1"/>
          </p:nvPr>
        </p:nvSpPr>
        <p:spPr>
          <a:xfrm>
            <a:off x="457200" y="1600200"/>
            <a:ext cx="8435280" cy="4686320"/>
          </a:xfrm>
        </p:spPr>
        <p:txBody>
          <a:bodyPr>
            <a:normAutofit/>
          </a:bodyPr>
          <a:lstStyle/>
          <a:p>
            <a:pPr marL="0" indent="0">
              <a:buNone/>
            </a:pPr>
            <a:r>
              <a:rPr lang="en-US" altLang="zh-CN" dirty="0">
                <a:solidFill>
                  <a:srgbClr val="000066"/>
                </a:solidFill>
                <a:latin typeface="Tahoma" panose="020B0604030504040204" pitchFamily="34" charset="0"/>
              </a:rPr>
              <a:t>3.  </a:t>
            </a:r>
            <a:r>
              <a:rPr lang="zh-CN" altLang="en-US" dirty="0">
                <a:solidFill>
                  <a:srgbClr val="000066"/>
                </a:solidFill>
                <a:latin typeface="Tahoma" panose="020B0604030504040204" pitchFamily="34" charset="0"/>
              </a:rPr>
              <a:t>恢复算法</a:t>
            </a:r>
            <a:endParaRPr lang="en-US" altLang="zh-CN" dirty="0">
              <a:solidFill>
                <a:srgbClr val="000066"/>
              </a:solidFill>
              <a:latin typeface="Tahoma" panose="020B0604030504040204" pitchFamily="34" charset="0"/>
            </a:endParaRPr>
          </a:p>
          <a:p>
            <a:pPr marL="0" indent="0">
              <a:buNone/>
            </a:pPr>
            <a:r>
              <a:rPr lang="zh-CN" altLang="en-US" sz="2800" dirty="0"/>
              <a:t>事务记录表中存放了数据被修改前后的值，因此，利用事务记录表，系统能处理任何故障而恢复数据，以避免数据的丢失和不一致性。</a:t>
            </a:r>
            <a:r>
              <a:rPr lang="zh-CN" altLang="en-US" sz="2800" dirty="0">
                <a:solidFill>
                  <a:srgbClr val="000066"/>
                </a:solidFill>
              </a:rPr>
              <a:t>恢复算法可包括以下两个过程</a:t>
            </a:r>
            <a:r>
              <a:rPr lang="zh-CN" altLang="en-US" sz="2800" dirty="0"/>
              <a:t>：</a:t>
            </a:r>
            <a:endParaRPr lang="en-US" altLang="zh-CN" sz="2800" dirty="0"/>
          </a:p>
          <a:p>
            <a:pPr marL="514350" indent="-514350">
              <a:spcBef>
                <a:spcPct val="5000"/>
              </a:spcBef>
              <a:buSzPct val="100000"/>
              <a:buFont typeface="+mj-lt"/>
              <a:buAutoNum type="arabicPeriod"/>
            </a:pPr>
            <a:r>
              <a:rPr lang="en-US" altLang="zh-CN" sz="2800" dirty="0">
                <a:latin typeface="Times New Roman" panose="02020603050405020304" pitchFamily="18" charset="0"/>
                <a:ea typeface="楷体_GB2312" pitchFamily="49" charset="-122"/>
              </a:rPr>
              <a:t>undo&lt;Ti&gt;</a:t>
            </a:r>
            <a:r>
              <a:rPr lang="zh-CN" altLang="en-US" sz="2800" dirty="0">
                <a:latin typeface="Times New Roman" panose="02020603050405020304" pitchFamily="18" charset="0"/>
                <a:ea typeface="楷体_GB2312" pitchFamily="49" charset="-122"/>
              </a:rPr>
              <a:t>。该过程把所有被事务</a:t>
            </a:r>
            <a:r>
              <a:rPr lang="en-US" altLang="zh-CN" sz="2800" dirty="0">
                <a:latin typeface="Times New Roman" panose="02020603050405020304" pitchFamily="18" charset="0"/>
                <a:ea typeface="楷体_GB2312" pitchFamily="49" charset="-122"/>
              </a:rPr>
              <a:t>Ti</a:t>
            </a:r>
            <a:r>
              <a:rPr lang="zh-CN" altLang="en-US" sz="2800" dirty="0">
                <a:latin typeface="Times New Roman" panose="02020603050405020304" pitchFamily="18" charset="0"/>
                <a:ea typeface="楷体_GB2312" pitchFamily="49" charset="-122"/>
              </a:rPr>
              <a:t>修改过的数据恢复为修改前的值。</a:t>
            </a:r>
          </a:p>
          <a:p>
            <a:pPr marL="514350" indent="-514350">
              <a:spcBef>
                <a:spcPct val="5000"/>
              </a:spcBef>
              <a:buSzPct val="100000"/>
              <a:buFont typeface="+mj-lt"/>
              <a:buAutoNum type="arabicPeriod"/>
            </a:pPr>
            <a:r>
              <a:rPr lang="en-US" altLang="zh-CN" sz="2800" dirty="0">
                <a:latin typeface="Times New Roman" panose="02020603050405020304" pitchFamily="18" charset="0"/>
                <a:ea typeface="楷体_GB2312" pitchFamily="49" charset="-122"/>
              </a:rPr>
              <a:t>redo&lt;Ti&gt;</a:t>
            </a:r>
            <a:r>
              <a:rPr lang="zh-CN" altLang="en-US" sz="2800" dirty="0">
                <a:latin typeface="Times New Roman" panose="02020603050405020304" pitchFamily="18" charset="0"/>
                <a:ea typeface="楷体_GB2312" pitchFamily="49" charset="-122"/>
              </a:rPr>
              <a:t>。该过程把所有被事务</a:t>
            </a:r>
            <a:r>
              <a:rPr lang="en-US" altLang="zh-CN" sz="2800" dirty="0">
                <a:latin typeface="Times New Roman" panose="02020603050405020304" pitchFamily="18" charset="0"/>
                <a:ea typeface="楷体_GB2312" pitchFamily="49" charset="-122"/>
              </a:rPr>
              <a:t>Ti</a:t>
            </a:r>
            <a:r>
              <a:rPr lang="zh-CN" altLang="en-US" sz="2800" dirty="0">
                <a:latin typeface="Times New Roman" panose="02020603050405020304" pitchFamily="18" charset="0"/>
                <a:ea typeface="楷体_GB2312" pitchFamily="49" charset="-122"/>
              </a:rPr>
              <a:t>修改过的数据设置为新值。</a:t>
            </a:r>
          </a:p>
          <a:p>
            <a:pPr marL="0" indent="0">
              <a:buNone/>
            </a:pPr>
            <a:endParaRPr lang="zh-CN" altLang="en-US" sz="2800" dirty="0"/>
          </a:p>
          <a:p>
            <a:pPr marL="0" indent="0">
              <a:buNone/>
            </a:pPr>
            <a:endParaRPr lang="zh-CN" altLang="en-US" dirty="0">
              <a:solidFill>
                <a:srgbClr val="000066"/>
              </a:solidFill>
              <a:latin typeface="Tahoma" panose="020B0604030504040204" pitchFamily="34" charset="0"/>
            </a:endParaRPr>
          </a:p>
        </p:txBody>
      </p:sp>
    </p:spTree>
    <p:extLst>
      <p:ext uri="{BB962C8B-B14F-4D97-AF65-F5344CB8AC3E}">
        <p14:creationId xmlns:p14="http://schemas.microsoft.com/office/powerpoint/2010/main" val="37376877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latin typeface="黑体" panose="02010609060101010101" pitchFamily="49" charset="-122"/>
              </a:rPr>
              <a:t> 8.5.1 </a:t>
            </a:r>
            <a:r>
              <a:rPr lang="zh-CN" altLang="en-US" dirty="0">
                <a:latin typeface="黑体" panose="02010609060101010101" pitchFamily="49" charset="-122"/>
              </a:rPr>
              <a:t>事务</a:t>
            </a:r>
            <a:r>
              <a:rPr lang="zh-CN" altLang="en-US" dirty="0"/>
              <a:t>　　</a:t>
            </a:r>
          </a:p>
        </p:txBody>
      </p:sp>
      <p:sp>
        <p:nvSpPr>
          <p:cNvPr id="778243" name="Rectangle 3"/>
          <p:cNvSpPr>
            <a:spLocks noGrp="1" noChangeArrowheads="1"/>
          </p:cNvSpPr>
          <p:nvPr>
            <p:ph type="body" idx="1"/>
          </p:nvPr>
        </p:nvSpPr>
        <p:spPr>
          <a:xfrm>
            <a:off x="457200" y="1600200"/>
            <a:ext cx="8435280" cy="4686320"/>
          </a:xfrm>
        </p:spPr>
        <p:txBody>
          <a:bodyPr>
            <a:normAutofit/>
          </a:bodyPr>
          <a:lstStyle/>
          <a:p>
            <a:pPr marL="0" indent="0">
              <a:buNone/>
            </a:pPr>
            <a:r>
              <a:rPr lang="en-US" altLang="zh-CN" dirty="0">
                <a:solidFill>
                  <a:srgbClr val="000066"/>
                </a:solidFill>
                <a:latin typeface="Tahoma" panose="020B0604030504040204" pitchFamily="34" charset="0"/>
              </a:rPr>
              <a:t>3.  </a:t>
            </a:r>
            <a:r>
              <a:rPr lang="zh-CN" altLang="en-US" dirty="0">
                <a:solidFill>
                  <a:srgbClr val="000066"/>
                </a:solidFill>
                <a:latin typeface="Tahoma" panose="020B0604030504040204" pitchFamily="34" charset="0"/>
              </a:rPr>
              <a:t>恢复算法</a:t>
            </a:r>
            <a:endParaRPr lang="en-US" altLang="zh-CN" dirty="0">
              <a:solidFill>
                <a:srgbClr val="000066"/>
              </a:solidFill>
              <a:latin typeface="Tahoma" panose="020B0604030504040204" pitchFamily="34" charset="0"/>
            </a:endParaRPr>
          </a:p>
          <a:p>
            <a:r>
              <a:rPr lang="zh-CN" altLang="en-US" sz="2800" dirty="0">
                <a:solidFill>
                  <a:srgbClr val="0000FF"/>
                </a:solidFill>
                <a:latin typeface="Times New Roman" panose="02020603050405020304" pitchFamily="18" charset="0"/>
                <a:ea typeface="仿宋_GB2312" pitchFamily="49" charset="-122"/>
              </a:rPr>
              <a:t>在事务记录表中，若既包含</a:t>
            </a:r>
            <a:r>
              <a:rPr lang="en-US" altLang="zh-CN" sz="2800" dirty="0">
                <a:solidFill>
                  <a:srgbClr val="0000FF"/>
                </a:solidFill>
                <a:latin typeface="Times New Roman" panose="02020603050405020304" pitchFamily="18" charset="0"/>
                <a:ea typeface="仿宋_GB2312" pitchFamily="49" charset="-122"/>
              </a:rPr>
              <a:t>&lt;Ti</a:t>
            </a:r>
            <a:r>
              <a:rPr lang="zh-CN" altLang="en-US" sz="2800" dirty="0">
                <a:solidFill>
                  <a:srgbClr val="0000FF"/>
                </a:solidFill>
                <a:latin typeface="Times New Roman" panose="02020603050405020304" pitchFamily="18" charset="0"/>
                <a:ea typeface="仿宋_GB2312" pitchFamily="49" charset="-122"/>
              </a:rPr>
              <a:t>开始</a:t>
            </a:r>
            <a:r>
              <a:rPr lang="en-US" altLang="zh-CN" sz="2800" dirty="0">
                <a:solidFill>
                  <a:srgbClr val="0000FF"/>
                </a:solidFill>
                <a:latin typeface="Times New Roman" panose="02020603050405020304" pitchFamily="18" charset="0"/>
                <a:ea typeface="仿宋_GB2312" pitchFamily="49" charset="-122"/>
              </a:rPr>
              <a:t>&gt;</a:t>
            </a:r>
            <a:r>
              <a:rPr lang="zh-CN" altLang="en-US" sz="2800" dirty="0">
                <a:solidFill>
                  <a:srgbClr val="0000FF"/>
                </a:solidFill>
                <a:latin typeface="Times New Roman" panose="02020603050405020304" pitchFamily="18" charset="0"/>
                <a:ea typeface="仿宋_GB2312" pitchFamily="49" charset="-122"/>
              </a:rPr>
              <a:t>记录，又包含</a:t>
            </a:r>
            <a:r>
              <a:rPr lang="en-US" altLang="zh-CN" sz="2800" dirty="0">
                <a:solidFill>
                  <a:srgbClr val="0000FF"/>
                </a:solidFill>
                <a:latin typeface="Times New Roman" panose="02020603050405020304" pitchFamily="18" charset="0"/>
                <a:ea typeface="仿宋_GB2312" pitchFamily="49" charset="-122"/>
              </a:rPr>
              <a:t>&lt;Ti</a:t>
            </a:r>
            <a:r>
              <a:rPr lang="zh-CN" altLang="en-US" sz="2800" dirty="0">
                <a:solidFill>
                  <a:srgbClr val="0000FF"/>
                </a:solidFill>
                <a:latin typeface="Times New Roman" panose="02020603050405020304" pitchFamily="18" charset="0"/>
                <a:ea typeface="仿宋_GB2312" pitchFamily="49" charset="-122"/>
              </a:rPr>
              <a:t>托付</a:t>
            </a:r>
            <a:r>
              <a:rPr lang="en-US" altLang="zh-CN" sz="2800" dirty="0">
                <a:solidFill>
                  <a:srgbClr val="0000FF"/>
                </a:solidFill>
                <a:latin typeface="Times New Roman" panose="02020603050405020304" pitchFamily="18" charset="0"/>
                <a:ea typeface="仿宋_GB2312" pitchFamily="49" charset="-122"/>
              </a:rPr>
              <a:t>&gt;</a:t>
            </a:r>
            <a:r>
              <a:rPr lang="zh-CN" altLang="en-US" sz="2800" dirty="0">
                <a:solidFill>
                  <a:srgbClr val="0000FF"/>
                </a:solidFill>
                <a:latin typeface="Times New Roman" panose="02020603050405020304" pitchFamily="18" charset="0"/>
                <a:ea typeface="仿宋_GB2312" pitchFamily="49" charset="-122"/>
              </a:rPr>
              <a:t>记录，则</a:t>
            </a:r>
            <a:r>
              <a:rPr lang="en-US" altLang="zh-CN" sz="2800" dirty="0">
                <a:solidFill>
                  <a:srgbClr val="0000FF"/>
                </a:solidFill>
                <a:latin typeface="Times New Roman" panose="02020603050405020304" pitchFamily="18" charset="0"/>
                <a:ea typeface="仿宋_GB2312" pitchFamily="49" charset="-122"/>
              </a:rPr>
              <a:t>Ti</a:t>
            </a:r>
            <a:r>
              <a:rPr lang="zh-CN" altLang="en-US" sz="2800" dirty="0">
                <a:solidFill>
                  <a:srgbClr val="0000FF"/>
                </a:solidFill>
                <a:latin typeface="Times New Roman" panose="02020603050405020304" pitchFamily="18" charset="0"/>
                <a:ea typeface="仿宋_GB2312" pitchFamily="49" charset="-122"/>
              </a:rPr>
              <a:t>是已完成的事务，则系统利用</a:t>
            </a:r>
            <a:r>
              <a:rPr lang="en-US" altLang="zh-CN" sz="2800" dirty="0">
                <a:solidFill>
                  <a:srgbClr val="0000FF"/>
                </a:solidFill>
                <a:latin typeface="Times New Roman" panose="02020603050405020304" pitchFamily="18" charset="0"/>
                <a:ea typeface="仿宋_GB2312" pitchFamily="49" charset="-122"/>
              </a:rPr>
              <a:t>redo&lt;Ti&gt;</a:t>
            </a:r>
            <a:r>
              <a:rPr lang="zh-CN" altLang="en-US" sz="2800" dirty="0">
                <a:solidFill>
                  <a:srgbClr val="0000FF"/>
                </a:solidFill>
                <a:latin typeface="Times New Roman" panose="02020603050405020304" pitchFamily="18" charset="0"/>
                <a:ea typeface="仿宋_GB2312" pitchFamily="49" charset="-122"/>
              </a:rPr>
              <a:t>过程，将所有被修改数据设置成新值；</a:t>
            </a:r>
          </a:p>
          <a:p>
            <a:r>
              <a:rPr lang="zh-CN" altLang="en-US" sz="2800" dirty="0">
                <a:solidFill>
                  <a:srgbClr val="0000FF"/>
                </a:solidFill>
                <a:latin typeface="Times New Roman" panose="02020603050405020304" pitchFamily="18" charset="0"/>
                <a:ea typeface="仿宋_GB2312" pitchFamily="49" charset="-122"/>
              </a:rPr>
              <a:t>在事务记录表中，若只包含</a:t>
            </a:r>
            <a:r>
              <a:rPr lang="en-US" altLang="zh-CN" sz="2800" dirty="0">
                <a:solidFill>
                  <a:srgbClr val="0000FF"/>
                </a:solidFill>
                <a:latin typeface="Times New Roman" panose="02020603050405020304" pitchFamily="18" charset="0"/>
                <a:ea typeface="仿宋_GB2312" pitchFamily="49" charset="-122"/>
              </a:rPr>
              <a:t>&lt;Ti</a:t>
            </a:r>
            <a:r>
              <a:rPr lang="zh-CN" altLang="en-US" sz="2800" dirty="0">
                <a:solidFill>
                  <a:srgbClr val="0000FF"/>
                </a:solidFill>
                <a:latin typeface="Times New Roman" panose="02020603050405020304" pitchFamily="18" charset="0"/>
                <a:ea typeface="仿宋_GB2312" pitchFamily="49" charset="-122"/>
              </a:rPr>
              <a:t>开始</a:t>
            </a:r>
            <a:r>
              <a:rPr lang="en-US" altLang="zh-CN" sz="2800" dirty="0">
                <a:solidFill>
                  <a:srgbClr val="0000FF"/>
                </a:solidFill>
                <a:latin typeface="Times New Roman" panose="02020603050405020304" pitchFamily="18" charset="0"/>
                <a:ea typeface="仿宋_GB2312" pitchFamily="49" charset="-122"/>
              </a:rPr>
              <a:t>&gt;</a:t>
            </a:r>
            <a:r>
              <a:rPr lang="zh-CN" altLang="en-US" sz="2800" dirty="0">
                <a:solidFill>
                  <a:srgbClr val="0000FF"/>
                </a:solidFill>
                <a:latin typeface="Times New Roman" panose="02020603050405020304" pitchFamily="18" charset="0"/>
                <a:ea typeface="仿宋_GB2312" pitchFamily="49" charset="-122"/>
              </a:rPr>
              <a:t>记录，未包含</a:t>
            </a:r>
            <a:r>
              <a:rPr lang="en-US" altLang="zh-CN" sz="2800" dirty="0">
                <a:solidFill>
                  <a:srgbClr val="0000FF"/>
                </a:solidFill>
                <a:latin typeface="Times New Roman" panose="02020603050405020304" pitchFamily="18" charset="0"/>
                <a:ea typeface="仿宋_GB2312" pitchFamily="49" charset="-122"/>
              </a:rPr>
              <a:t>&lt;Ti</a:t>
            </a:r>
            <a:r>
              <a:rPr lang="zh-CN" altLang="en-US" sz="2800" dirty="0">
                <a:solidFill>
                  <a:srgbClr val="0000FF"/>
                </a:solidFill>
                <a:latin typeface="Times New Roman" panose="02020603050405020304" pitchFamily="18" charset="0"/>
                <a:ea typeface="仿宋_GB2312" pitchFamily="49" charset="-122"/>
              </a:rPr>
              <a:t>托付</a:t>
            </a:r>
            <a:r>
              <a:rPr lang="en-US" altLang="zh-CN" sz="2800" dirty="0">
                <a:solidFill>
                  <a:srgbClr val="0000FF"/>
                </a:solidFill>
                <a:latin typeface="Times New Roman" panose="02020603050405020304" pitchFamily="18" charset="0"/>
                <a:ea typeface="仿宋_GB2312" pitchFamily="49" charset="-122"/>
              </a:rPr>
              <a:t>&gt;</a:t>
            </a:r>
            <a:r>
              <a:rPr lang="zh-CN" altLang="en-US" sz="2800" dirty="0">
                <a:solidFill>
                  <a:srgbClr val="0000FF"/>
                </a:solidFill>
                <a:latin typeface="Times New Roman" panose="02020603050405020304" pitchFamily="18" charset="0"/>
                <a:ea typeface="仿宋_GB2312" pitchFamily="49" charset="-122"/>
              </a:rPr>
              <a:t>记录，则</a:t>
            </a:r>
            <a:r>
              <a:rPr lang="en-US" altLang="zh-CN" sz="2800" dirty="0">
                <a:solidFill>
                  <a:srgbClr val="0000FF"/>
                </a:solidFill>
                <a:latin typeface="Times New Roman" panose="02020603050405020304" pitchFamily="18" charset="0"/>
                <a:ea typeface="仿宋_GB2312" pitchFamily="49" charset="-122"/>
              </a:rPr>
              <a:t>Ti</a:t>
            </a:r>
            <a:r>
              <a:rPr lang="zh-CN" altLang="en-US" sz="2800" dirty="0">
                <a:solidFill>
                  <a:srgbClr val="0000FF"/>
                </a:solidFill>
                <a:latin typeface="Times New Roman" panose="02020603050405020304" pitchFamily="18" charset="0"/>
                <a:ea typeface="仿宋_GB2312" pitchFamily="49" charset="-122"/>
              </a:rPr>
              <a:t>是未已完成的事务，则系统利用</a:t>
            </a:r>
            <a:r>
              <a:rPr lang="en-US" altLang="zh-CN" sz="2800" dirty="0">
                <a:solidFill>
                  <a:srgbClr val="0000FF"/>
                </a:solidFill>
                <a:latin typeface="Times New Roman" panose="02020603050405020304" pitchFamily="18" charset="0"/>
                <a:ea typeface="仿宋_GB2312" pitchFamily="49" charset="-122"/>
              </a:rPr>
              <a:t>undo&lt;Ti&gt;</a:t>
            </a:r>
            <a:r>
              <a:rPr lang="zh-CN" altLang="en-US" sz="2800" dirty="0">
                <a:solidFill>
                  <a:srgbClr val="0000FF"/>
                </a:solidFill>
                <a:latin typeface="Times New Roman" panose="02020603050405020304" pitchFamily="18" charset="0"/>
                <a:ea typeface="仿宋_GB2312" pitchFamily="49" charset="-122"/>
              </a:rPr>
              <a:t>过程，将所有已被修改数据恢复成旧值。</a:t>
            </a:r>
          </a:p>
          <a:p>
            <a:pPr marL="0" indent="0">
              <a:buNone/>
            </a:pPr>
            <a:endParaRPr lang="zh-CN" altLang="en-US" sz="2800" dirty="0"/>
          </a:p>
          <a:p>
            <a:pPr marL="0" indent="0">
              <a:buNone/>
            </a:pPr>
            <a:endParaRPr lang="zh-CN" altLang="en-US" dirty="0">
              <a:solidFill>
                <a:srgbClr val="000066"/>
              </a:solidFill>
              <a:latin typeface="Tahoma" panose="020B0604030504040204" pitchFamily="34" charset="0"/>
            </a:endParaRPr>
          </a:p>
        </p:txBody>
      </p:sp>
    </p:spTree>
    <p:extLst>
      <p:ext uri="{BB962C8B-B14F-4D97-AF65-F5344CB8AC3E}">
        <p14:creationId xmlns:p14="http://schemas.microsoft.com/office/powerpoint/2010/main" val="33515509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2"/>
          </p:nvPr>
        </p:nvSpPr>
        <p:spPr>
          <a:xfrm>
            <a:off x="4114800" y="6836246"/>
            <a:ext cx="914400" cy="283464"/>
          </a:xfrm>
        </p:spPr>
        <p:txBody>
          <a:bodyPr/>
          <a:lstStyle/>
          <a:p>
            <a:fld id="{87C93AE6-7430-4D5F-9C54-CFADB0FE040D}" type="slidenum">
              <a:rPr lang="en-US" altLang="zh-CN"/>
              <a:pPr/>
              <a:t>84</a:t>
            </a:fld>
            <a:endParaRPr lang="en-US" altLang="zh-CN"/>
          </a:p>
        </p:txBody>
      </p:sp>
      <p:sp>
        <p:nvSpPr>
          <p:cNvPr id="913412" name="Rectangle 4"/>
          <p:cNvSpPr>
            <a:spLocks noGrp="1" noChangeArrowheads="1"/>
          </p:cNvSpPr>
          <p:nvPr>
            <p:ph type="title"/>
          </p:nvPr>
        </p:nvSpPr>
        <p:spPr/>
        <p:txBody>
          <a:bodyPr/>
          <a:lstStyle/>
          <a:p>
            <a:r>
              <a:rPr lang="en-US" altLang="zh-CN" sz="4000" dirty="0"/>
              <a:t>8.5.2  </a:t>
            </a:r>
            <a:r>
              <a:rPr lang="zh-CN" altLang="en-US" sz="4000" dirty="0"/>
              <a:t>检查点</a:t>
            </a:r>
            <a:endParaRPr lang="zh-CN" altLang="en-US" sz="4000" dirty="0">
              <a:solidFill>
                <a:schemeClr val="tx1"/>
              </a:solidFill>
            </a:endParaRPr>
          </a:p>
        </p:txBody>
      </p:sp>
      <p:sp>
        <p:nvSpPr>
          <p:cNvPr id="913414" name="Text Box 6"/>
          <p:cNvSpPr txBox="1">
            <a:spLocks noChangeArrowheads="1"/>
          </p:cNvSpPr>
          <p:nvPr/>
        </p:nvSpPr>
        <p:spPr bwMode="auto">
          <a:xfrm>
            <a:off x="468313" y="1484784"/>
            <a:ext cx="80279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dirty="0">
                <a:solidFill>
                  <a:srgbClr val="000066"/>
                </a:solidFill>
                <a:latin typeface="Tahoma" panose="020B0604030504040204" pitchFamily="34" charset="0"/>
                <a:ea typeface="黑体" panose="02010609060101010101" pitchFamily="49" charset="-122"/>
              </a:rPr>
              <a:t>1.  </a:t>
            </a:r>
            <a:r>
              <a:rPr lang="zh-CN" altLang="en-US" sz="3200" dirty="0">
                <a:solidFill>
                  <a:srgbClr val="000066"/>
                </a:solidFill>
                <a:latin typeface="Tahoma" panose="020B0604030504040204" pitchFamily="34" charset="0"/>
                <a:ea typeface="黑体" panose="02010609060101010101" pitchFamily="49" charset="-122"/>
              </a:rPr>
              <a:t>检查点的作用</a:t>
            </a:r>
          </a:p>
        </p:txBody>
      </p:sp>
      <p:sp>
        <p:nvSpPr>
          <p:cNvPr id="913415" name="Text Box 7"/>
          <p:cNvSpPr txBox="1">
            <a:spLocks noChangeArrowheads="1"/>
          </p:cNvSpPr>
          <p:nvPr/>
        </p:nvSpPr>
        <p:spPr bwMode="auto">
          <a:xfrm>
            <a:off x="468313" y="2135659"/>
            <a:ext cx="8496175"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zh-CN" altLang="en-US" sz="2600" dirty="0"/>
              <a:t>  随着时间的推移，事务记录表中的记录越来越多，因此，一旦系统发生故障，在事务记录表中的记录清理起来就非常费时。</a:t>
            </a:r>
          </a:p>
          <a:p>
            <a:pPr>
              <a:spcBef>
                <a:spcPct val="0"/>
              </a:spcBef>
            </a:pPr>
            <a:r>
              <a:rPr lang="zh-CN" altLang="en-US" sz="2600" dirty="0"/>
              <a:t>  引入检查点，可以大大减少恢复处理的开销。具体做法是每隔一定时间便做一次下述工作：</a:t>
            </a:r>
          </a:p>
        </p:txBody>
      </p:sp>
      <p:sp>
        <p:nvSpPr>
          <p:cNvPr id="913416" name="Text Box 8"/>
          <p:cNvSpPr txBox="1">
            <a:spLocks noChangeArrowheads="1"/>
          </p:cNvSpPr>
          <p:nvPr/>
        </p:nvSpPr>
        <p:spPr bwMode="auto">
          <a:xfrm>
            <a:off x="431800" y="4080346"/>
            <a:ext cx="8280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buFontTx/>
              <a:buAutoNum type="circleNumDbPlain"/>
            </a:pPr>
            <a:r>
              <a:rPr lang="zh-CN" altLang="en-US" sz="2400" dirty="0">
                <a:latin typeface="Times New Roman" panose="02020603050405020304" pitchFamily="18" charset="0"/>
                <a:ea typeface="楷体_GB2312" pitchFamily="49" charset="-122"/>
              </a:rPr>
              <a:t>首先是将内存中的当前事务记录表的所有记录输出到稳定存储器中；</a:t>
            </a:r>
          </a:p>
          <a:p>
            <a:pPr algn="just">
              <a:buFontTx/>
              <a:buAutoNum type="circleNumDbPlain"/>
            </a:pPr>
            <a:r>
              <a:rPr lang="zh-CN" altLang="en-US" sz="2400" dirty="0">
                <a:latin typeface="Times New Roman" panose="02020603050405020304" pitchFamily="18" charset="0"/>
                <a:ea typeface="楷体_GB2312" pitchFamily="49" charset="-122"/>
              </a:rPr>
              <a:t>其次是将内存中的所有已修改数据输出到稳定存储器中；</a:t>
            </a:r>
          </a:p>
          <a:p>
            <a:pPr algn="just">
              <a:buFontTx/>
              <a:buAutoNum type="circleNumDbPlain"/>
            </a:pPr>
            <a:r>
              <a:rPr lang="zh-CN" altLang="en-US" sz="2400" dirty="0">
                <a:latin typeface="Times New Roman" panose="02020603050405020304" pitchFamily="18" charset="0"/>
                <a:ea typeface="楷体_GB2312" pitchFamily="49" charset="-122"/>
              </a:rPr>
              <a:t>然后是事务记录表中的检查点记录输出到稳定存储器中；</a:t>
            </a:r>
          </a:p>
          <a:p>
            <a:pPr algn="just">
              <a:buFontTx/>
              <a:buAutoNum type="circleNumDbPlain"/>
            </a:pPr>
            <a:r>
              <a:rPr lang="zh-CN" altLang="en-US" sz="2400" dirty="0">
                <a:latin typeface="Times New Roman" panose="02020603050405020304" pitchFamily="18" charset="0"/>
                <a:ea typeface="楷体_GB2312" pitchFamily="49" charset="-122"/>
              </a:rPr>
              <a:t>最后是每当出现一个检查点记录时，系统便利用</a:t>
            </a:r>
            <a:r>
              <a:rPr lang="en-US" altLang="zh-CN" sz="2400" dirty="0">
                <a:latin typeface="Times New Roman" panose="02020603050405020304" pitchFamily="18" charset="0"/>
                <a:ea typeface="楷体_GB2312" pitchFamily="49" charset="-122"/>
              </a:rPr>
              <a:t>redo</a:t>
            </a:r>
            <a:r>
              <a:rPr lang="zh-CN" altLang="en-US" sz="2400" dirty="0">
                <a:latin typeface="Times New Roman" panose="02020603050405020304" pitchFamily="18" charset="0"/>
                <a:ea typeface="楷体_GB2312" pitchFamily="49" charset="-122"/>
              </a:rPr>
              <a:t>和</a:t>
            </a:r>
            <a:r>
              <a:rPr lang="en-US" altLang="zh-CN" sz="2400" dirty="0">
                <a:latin typeface="Times New Roman" panose="02020603050405020304" pitchFamily="18" charset="0"/>
                <a:ea typeface="楷体_GB2312" pitchFamily="49" charset="-122"/>
              </a:rPr>
              <a:t>undo</a:t>
            </a:r>
            <a:r>
              <a:rPr lang="zh-CN" altLang="en-US" sz="2400" dirty="0">
                <a:latin typeface="Times New Roman" panose="02020603050405020304" pitchFamily="18" charset="0"/>
                <a:ea typeface="楷体_GB2312" pitchFamily="49" charset="-122"/>
              </a:rPr>
              <a:t>过程实现恢复功能。</a:t>
            </a:r>
          </a:p>
        </p:txBody>
      </p:sp>
    </p:spTree>
    <p:extLst>
      <p:ext uri="{BB962C8B-B14F-4D97-AF65-F5344CB8AC3E}">
        <p14:creationId xmlns:p14="http://schemas.microsoft.com/office/powerpoint/2010/main" val="32074923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2"/>
          </p:nvPr>
        </p:nvSpPr>
        <p:spPr>
          <a:xfrm>
            <a:off x="4114800" y="6836246"/>
            <a:ext cx="914400" cy="283464"/>
          </a:xfrm>
        </p:spPr>
        <p:txBody>
          <a:bodyPr/>
          <a:lstStyle/>
          <a:p>
            <a:fld id="{87C93AE6-7430-4D5F-9C54-CFADB0FE040D}" type="slidenum">
              <a:rPr lang="en-US" altLang="zh-CN"/>
              <a:pPr/>
              <a:t>85</a:t>
            </a:fld>
            <a:endParaRPr lang="en-US" altLang="zh-CN"/>
          </a:p>
        </p:txBody>
      </p:sp>
      <p:sp>
        <p:nvSpPr>
          <p:cNvPr id="913412" name="Rectangle 4"/>
          <p:cNvSpPr>
            <a:spLocks noGrp="1" noChangeArrowheads="1"/>
          </p:cNvSpPr>
          <p:nvPr>
            <p:ph type="title"/>
          </p:nvPr>
        </p:nvSpPr>
        <p:spPr/>
        <p:txBody>
          <a:bodyPr/>
          <a:lstStyle/>
          <a:p>
            <a:r>
              <a:rPr lang="en-US" altLang="zh-CN" sz="4000" dirty="0"/>
              <a:t>8.5.2  </a:t>
            </a:r>
            <a:r>
              <a:rPr lang="zh-CN" altLang="en-US" sz="4000" dirty="0"/>
              <a:t>检查点</a:t>
            </a:r>
            <a:endParaRPr lang="zh-CN" altLang="en-US" sz="4000" dirty="0">
              <a:solidFill>
                <a:schemeClr val="tx1"/>
              </a:solidFill>
            </a:endParaRPr>
          </a:p>
        </p:txBody>
      </p:sp>
      <p:sp>
        <p:nvSpPr>
          <p:cNvPr id="7" name="灯片编号占位符 3"/>
          <p:cNvSpPr txBox="1">
            <a:spLocks/>
          </p:cNvSpPr>
          <p:nvPr/>
        </p:nvSpPr>
        <p:spPr>
          <a:xfrm>
            <a:off x="4103687" y="7521029"/>
            <a:ext cx="914400" cy="283464"/>
          </a:xfrm>
          <a:prstGeom prst="rect">
            <a:avLst/>
          </a:prstGeom>
          <a:noFill/>
        </p:spPr>
        <p:txBody>
          <a:bodyPr vert="horz" lIns="45720" rIns="45720" rtlCol="0" anchor="ctr"/>
          <a:lstStyle>
            <a:defPPr>
              <a:defRPr lang="zh-CN"/>
            </a:defPPr>
            <a:lvl1pPr marL="0" algn="ctr" defTabSz="914400" rtl="0" eaLnBrk="1" latinLnBrk="0" hangingPunct="1">
              <a:defRPr kumimoji="0" sz="1100" b="0" kern="1200">
                <a:solidFill>
                  <a:schemeClr val="tx2">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5EC0FF-385C-497C-B43B-A64262D58956}" type="slidenum">
              <a:rPr lang="en-US" altLang="zh-CN" smtClean="0"/>
              <a:pPr/>
              <a:t>85</a:t>
            </a:fld>
            <a:endParaRPr lang="en-US" altLang="zh-CN"/>
          </a:p>
        </p:txBody>
      </p:sp>
      <p:sp>
        <p:nvSpPr>
          <p:cNvPr id="9" name="Text Box 4"/>
          <p:cNvSpPr txBox="1">
            <a:spLocks noChangeArrowheads="1"/>
          </p:cNvSpPr>
          <p:nvPr/>
        </p:nvSpPr>
        <p:spPr bwMode="auto">
          <a:xfrm>
            <a:off x="457200" y="1556792"/>
            <a:ext cx="80279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solidFill>
                  <a:srgbClr val="000066"/>
                </a:solidFill>
                <a:latin typeface="Tahoma" panose="020B0604030504040204" pitchFamily="34" charset="0"/>
                <a:ea typeface="黑体" panose="02010609060101010101" pitchFamily="49" charset="-122"/>
              </a:rPr>
              <a:t>2.  </a:t>
            </a:r>
            <a:r>
              <a:rPr lang="zh-CN" altLang="en-US" sz="3200">
                <a:solidFill>
                  <a:srgbClr val="000066"/>
                </a:solidFill>
                <a:latin typeface="Tahoma" panose="020B0604030504040204" pitchFamily="34" charset="0"/>
                <a:ea typeface="黑体" panose="02010609060101010101" pitchFamily="49" charset="-122"/>
              </a:rPr>
              <a:t>新的恢复算法</a:t>
            </a:r>
          </a:p>
        </p:txBody>
      </p:sp>
      <p:sp>
        <p:nvSpPr>
          <p:cNvPr id="10" name="Text Box 5"/>
          <p:cNvSpPr txBox="1">
            <a:spLocks noChangeArrowheads="1"/>
          </p:cNvSpPr>
          <p:nvPr/>
        </p:nvSpPr>
        <p:spPr bwMode="auto">
          <a:xfrm>
            <a:off x="492125" y="2317204"/>
            <a:ext cx="8137525"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dirty="0"/>
              <a:t>  引入检查点后，一旦发生系统故障，新的恢复算法并不需要对事务记录表中的所有事务记录进行处理，只需对最后一个检查点之后的事务记录进行处理。</a:t>
            </a:r>
          </a:p>
          <a:p>
            <a:r>
              <a:rPr lang="zh-CN" altLang="en-US" sz="2600" dirty="0"/>
              <a:t>新恢复算法具体处理过程如下：</a:t>
            </a:r>
          </a:p>
        </p:txBody>
      </p:sp>
      <p:sp>
        <p:nvSpPr>
          <p:cNvPr id="11" name="Text Box 6"/>
          <p:cNvSpPr txBox="1">
            <a:spLocks noChangeArrowheads="1"/>
          </p:cNvSpPr>
          <p:nvPr/>
        </p:nvSpPr>
        <p:spPr bwMode="auto">
          <a:xfrm>
            <a:off x="559479" y="3951876"/>
            <a:ext cx="7920038" cy="245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20000"/>
              </a:spcBef>
              <a:buFontTx/>
              <a:buAutoNum type="circleNumDbPlain"/>
            </a:pPr>
            <a:r>
              <a:rPr lang="zh-CN" altLang="en-US" sz="2400" dirty="0">
                <a:latin typeface="Times New Roman" panose="02020603050405020304" pitchFamily="18" charset="0"/>
                <a:ea typeface="楷体_GB2312" pitchFamily="49" charset="-122"/>
              </a:rPr>
              <a:t>查找事务记录表，找到最近一个检查点记录；</a:t>
            </a:r>
          </a:p>
          <a:p>
            <a:pPr algn="just">
              <a:spcBef>
                <a:spcPct val="20000"/>
              </a:spcBef>
              <a:buFontTx/>
              <a:buAutoNum type="circleNumDbPlain"/>
            </a:pPr>
            <a:r>
              <a:rPr lang="zh-CN" altLang="en-US" sz="2400" dirty="0">
                <a:latin typeface="Times New Roman" panose="02020603050405020304" pitchFamily="18" charset="0"/>
                <a:ea typeface="楷体_GB2312" pitchFamily="49" charset="-122"/>
              </a:rPr>
              <a:t>从该检查点开始，搜索各个事务</a:t>
            </a:r>
            <a:r>
              <a:rPr lang="en-US" altLang="zh-CN" sz="2400" dirty="0">
                <a:latin typeface="Times New Roman" panose="02020603050405020304" pitchFamily="18" charset="0"/>
                <a:ea typeface="楷体_GB2312" pitchFamily="49" charset="-122"/>
              </a:rPr>
              <a:t>Ti</a:t>
            </a:r>
            <a:r>
              <a:rPr lang="zh-CN" altLang="en-US" sz="2400" dirty="0">
                <a:latin typeface="Times New Roman" panose="02020603050405020304" pitchFamily="18" charset="0"/>
                <a:ea typeface="楷体_GB2312" pitchFamily="49" charset="-122"/>
              </a:rPr>
              <a:t>，如有</a:t>
            </a:r>
            <a:r>
              <a:rPr lang="en-US" altLang="zh-CN" sz="2400" dirty="0">
                <a:latin typeface="Times New Roman" panose="02020603050405020304" pitchFamily="18" charset="0"/>
                <a:ea typeface="楷体_GB2312" pitchFamily="49" charset="-122"/>
              </a:rPr>
              <a:t>&lt;Ti</a:t>
            </a:r>
            <a:r>
              <a:rPr lang="zh-CN" altLang="en-US" sz="2400" dirty="0">
                <a:latin typeface="Times New Roman" panose="02020603050405020304" pitchFamily="18" charset="0"/>
                <a:ea typeface="楷体_GB2312" pitchFamily="49" charset="-122"/>
              </a:rPr>
              <a:t>托付</a:t>
            </a:r>
            <a:r>
              <a:rPr lang="en-US" altLang="zh-CN" sz="2400" dirty="0">
                <a:latin typeface="Times New Roman" panose="02020603050405020304" pitchFamily="18" charset="0"/>
                <a:ea typeface="楷体_GB2312" pitchFamily="49" charset="-122"/>
              </a:rPr>
              <a:t>&gt;</a:t>
            </a:r>
            <a:r>
              <a:rPr lang="zh-CN" altLang="en-US" sz="2400" dirty="0">
                <a:latin typeface="Times New Roman" panose="02020603050405020304" pitchFamily="18" charset="0"/>
                <a:ea typeface="楷体_GB2312" pitchFamily="49" charset="-122"/>
              </a:rPr>
              <a:t>，则执行</a:t>
            </a:r>
            <a:r>
              <a:rPr lang="en-US" altLang="zh-CN" sz="2400" dirty="0">
                <a:latin typeface="Times New Roman" panose="02020603050405020304" pitchFamily="18" charset="0"/>
                <a:ea typeface="楷体_GB2312" pitchFamily="49" charset="-122"/>
              </a:rPr>
              <a:t>redo&lt;Ti&gt;</a:t>
            </a:r>
            <a:r>
              <a:rPr lang="zh-CN" altLang="en-US" sz="2400" dirty="0">
                <a:latin typeface="Times New Roman" panose="02020603050405020304" pitchFamily="18" charset="0"/>
                <a:ea typeface="楷体_GB2312" pitchFamily="49" charset="-122"/>
              </a:rPr>
              <a:t>操作，如无</a:t>
            </a:r>
            <a:r>
              <a:rPr lang="en-US" altLang="zh-CN" sz="2400" dirty="0">
                <a:latin typeface="Times New Roman" panose="02020603050405020304" pitchFamily="18" charset="0"/>
                <a:ea typeface="楷体_GB2312" pitchFamily="49" charset="-122"/>
              </a:rPr>
              <a:t>&lt;Ti</a:t>
            </a:r>
            <a:r>
              <a:rPr lang="zh-CN" altLang="en-US" sz="2400" dirty="0">
                <a:latin typeface="Times New Roman" panose="02020603050405020304" pitchFamily="18" charset="0"/>
                <a:ea typeface="楷体_GB2312" pitchFamily="49" charset="-122"/>
              </a:rPr>
              <a:t>托付</a:t>
            </a:r>
            <a:r>
              <a:rPr lang="en-US" altLang="zh-CN" sz="2400" dirty="0">
                <a:latin typeface="Times New Roman" panose="02020603050405020304" pitchFamily="18" charset="0"/>
                <a:ea typeface="楷体_GB2312" pitchFamily="49" charset="-122"/>
              </a:rPr>
              <a:t>&gt;</a:t>
            </a:r>
            <a:r>
              <a:rPr lang="zh-CN" altLang="en-US" sz="2400" dirty="0">
                <a:latin typeface="Times New Roman" panose="02020603050405020304" pitchFamily="18" charset="0"/>
                <a:ea typeface="楷体_GB2312" pitchFamily="49" charset="-122"/>
              </a:rPr>
              <a:t>，则执行</a:t>
            </a:r>
            <a:r>
              <a:rPr lang="en-US" altLang="zh-CN" sz="2400" dirty="0">
                <a:latin typeface="Times New Roman" panose="02020603050405020304" pitchFamily="18" charset="0"/>
                <a:ea typeface="楷体_GB2312" pitchFamily="49" charset="-122"/>
              </a:rPr>
              <a:t>undo&lt;Ti&gt;</a:t>
            </a:r>
            <a:r>
              <a:rPr lang="zh-CN" altLang="en-US" sz="2400" dirty="0">
                <a:latin typeface="Times New Roman" panose="02020603050405020304" pitchFamily="18" charset="0"/>
                <a:ea typeface="楷体_GB2312" pitchFamily="49" charset="-122"/>
              </a:rPr>
              <a:t>操作；</a:t>
            </a:r>
          </a:p>
          <a:p>
            <a:pPr algn="just">
              <a:spcBef>
                <a:spcPct val="20000"/>
              </a:spcBef>
              <a:buFontTx/>
              <a:buAutoNum type="circleNumDbPlain"/>
            </a:pPr>
            <a:r>
              <a:rPr lang="zh-CN" altLang="en-US" sz="2400" dirty="0">
                <a:latin typeface="Times New Roman" panose="02020603050405020304" pitchFamily="18" charset="0"/>
                <a:ea typeface="楷体_GB2312" pitchFamily="49" charset="-122"/>
              </a:rPr>
              <a:t>处理完检查点后所有事务后，在事务记录表尾部写入一条新的检查点记录。</a:t>
            </a:r>
          </a:p>
        </p:txBody>
      </p:sp>
    </p:spTree>
    <p:extLst>
      <p:ext uri="{BB962C8B-B14F-4D97-AF65-F5344CB8AC3E}">
        <p14:creationId xmlns:p14="http://schemas.microsoft.com/office/powerpoint/2010/main" val="15437091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4EEFD1E5-33F2-4EEF-9872-ECE3E6A4CE58}" type="slidenum">
              <a:rPr lang="en-US" altLang="zh-CN"/>
              <a:pPr/>
              <a:t>86</a:t>
            </a:fld>
            <a:endParaRPr lang="en-US" altLang="zh-CN"/>
          </a:p>
        </p:txBody>
      </p:sp>
      <p:sp>
        <p:nvSpPr>
          <p:cNvPr id="915460" name="Rectangle 4"/>
          <p:cNvSpPr>
            <a:spLocks noGrp="1" noChangeArrowheads="1"/>
          </p:cNvSpPr>
          <p:nvPr>
            <p:ph type="title"/>
          </p:nvPr>
        </p:nvSpPr>
        <p:spPr/>
        <p:txBody>
          <a:bodyPr/>
          <a:lstStyle/>
          <a:p>
            <a:r>
              <a:rPr lang="en-US" altLang="zh-CN" sz="4000" dirty="0"/>
              <a:t>8.5.3  </a:t>
            </a:r>
            <a:r>
              <a:rPr lang="zh-CN" altLang="en-US" sz="4000" dirty="0"/>
              <a:t>并发控制</a:t>
            </a:r>
          </a:p>
        </p:txBody>
      </p:sp>
      <p:sp>
        <p:nvSpPr>
          <p:cNvPr id="915461" name="Text Box 5"/>
          <p:cNvSpPr txBox="1">
            <a:spLocks noChangeArrowheads="1"/>
          </p:cNvSpPr>
          <p:nvPr/>
        </p:nvSpPr>
        <p:spPr bwMode="auto">
          <a:xfrm>
            <a:off x="485810" y="1556792"/>
            <a:ext cx="813593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t>在多用户系统和网络环境下，可能有多个用户在同时执行事务。各事务对同一数据对象的修改必须是互斥的，即只有在一个事务执行完成后，才允许另一个事务执行，我们称这种特性为</a:t>
            </a:r>
            <a:r>
              <a:rPr lang="zh-CN" altLang="en-US" sz="3200" dirty="0">
                <a:solidFill>
                  <a:srgbClr val="FF0000"/>
                </a:solidFill>
              </a:rPr>
              <a:t>顺序性</a:t>
            </a:r>
            <a:r>
              <a:rPr lang="zh-CN" altLang="en-US" sz="3200" dirty="0"/>
              <a:t>，把用于实现顺序性的技术称为</a:t>
            </a:r>
            <a:r>
              <a:rPr lang="zh-CN" altLang="en-US" sz="3200" dirty="0">
                <a:solidFill>
                  <a:srgbClr val="FF0000"/>
                </a:solidFill>
              </a:rPr>
              <a:t>并发控制</a:t>
            </a:r>
            <a:r>
              <a:rPr lang="zh-CN" altLang="en-US" sz="3200" dirty="0"/>
              <a:t>。可以利用信号量机制来实现并发控制，但在数据库系统和文件系统中，应用得最多的是较简单灵活的同步机制</a:t>
            </a:r>
            <a:r>
              <a:rPr lang="en-US" altLang="zh-CN" sz="3200" dirty="0"/>
              <a:t>——</a:t>
            </a:r>
            <a:r>
              <a:rPr lang="zh-CN" altLang="en-US" sz="3200" dirty="0"/>
              <a:t>锁。</a:t>
            </a:r>
          </a:p>
        </p:txBody>
      </p:sp>
    </p:spTree>
    <p:extLst>
      <p:ext uri="{BB962C8B-B14F-4D97-AF65-F5344CB8AC3E}">
        <p14:creationId xmlns:p14="http://schemas.microsoft.com/office/powerpoint/2010/main" val="32646056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latin typeface="黑体" panose="02010609060101010101" pitchFamily="49" charset="-122"/>
              </a:rPr>
              <a:t> </a:t>
            </a:r>
            <a:r>
              <a:rPr lang="en-US" altLang="zh-CN" dirty="0"/>
              <a:t>8.5.3  </a:t>
            </a:r>
            <a:r>
              <a:rPr lang="zh-CN" altLang="en-US" dirty="0"/>
              <a:t>并发控制</a:t>
            </a:r>
          </a:p>
        </p:txBody>
      </p:sp>
      <p:sp>
        <p:nvSpPr>
          <p:cNvPr id="778243" name="Rectangle 3"/>
          <p:cNvSpPr>
            <a:spLocks noGrp="1" noChangeArrowheads="1"/>
          </p:cNvSpPr>
          <p:nvPr>
            <p:ph type="body" idx="1"/>
          </p:nvPr>
        </p:nvSpPr>
        <p:spPr>
          <a:xfrm>
            <a:off x="457200" y="1600200"/>
            <a:ext cx="8435280" cy="4686320"/>
          </a:xfrm>
        </p:spPr>
        <p:txBody>
          <a:bodyPr>
            <a:normAutofit fontScale="62500" lnSpcReduction="20000"/>
          </a:bodyPr>
          <a:lstStyle/>
          <a:p>
            <a:pPr marL="0" indent="0">
              <a:buNone/>
            </a:pPr>
            <a:r>
              <a:rPr lang="en-US" altLang="zh-CN" sz="4100" dirty="0">
                <a:solidFill>
                  <a:srgbClr val="0033CC"/>
                </a:solidFill>
              </a:rPr>
              <a:t>1.  </a:t>
            </a:r>
            <a:r>
              <a:rPr lang="zh-CN" altLang="en-US" sz="4100" dirty="0">
                <a:solidFill>
                  <a:srgbClr val="0033CC"/>
                </a:solidFill>
              </a:rPr>
              <a:t>利用互斥锁实现并发控制</a:t>
            </a:r>
          </a:p>
          <a:p>
            <a:pPr marL="0" indent="0">
              <a:buNone/>
            </a:pPr>
            <a:r>
              <a:rPr lang="zh-CN" altLang="en-US" sz="3600" dirty="0"/>
              <a:t>为每个共享对象设置一种实现互斥的锁，称为</a:t>
            </a:r>
            <a:r>
              <a:rPr lang="zh-CN" altLang="en-US" sz="3600" dirty="0">
                <a:solidFill>
                  <a:srgbClr val="C00000"/>
                </a:solidFill>
              </a:rPr>
              <a:t>互斥锁</a:t>
            </a:r>
            <a:r>
              <a:rPr lang="zh-CN" altLang="en-US" sz="3600" dirty="0"/>
              <a:t>。</a:t>
            </a:r>
          </a:p>
          <a:p>
            <a:pPr lvl="1">
              <a:lnSpc>
                <a:spcPct val="110000"/>
              </a:lnSpc>
            </a:pPr>
            <a:r>
              <a:rPr lang="zh-CN" altLang="en-US" sz="3800" dirty="0"/>
              <a:t>当一事务</a:t>
            </a:r>
            <a:r>
              <a:rPr lang="en-US" altLang="zh-CN" sz="3800" dirty="0"/>
              <a:t>Ti</a:t>
            </a:r>
            <a:r>
              <a:rPr lang="zh-CN" altLang="en-US" sz="3800" dirty="0"/>
              <a:t>要访问某对象时，应先获得该对象的互斥锁。</a:t>
            </a:r>
          </a:p>
          <a:p>
            <a:pPr lvl="1">
              <a:lnSpc>
                <a:spcPct val="110000"/>
              </a:lnSpc>
            </a:pPr>
            <a:r>
              <a:rPr lang="zh-CN" altLang="en-US" sz="3800" dirty="0"/>
              <a:t>若成功，便用该锁锁住该对象，于是事务</a:t>
            </a:r>
            <a:r>
              <a:rPr lang="en-US" altLang="zh-CN" sz="3800" dirty="0"/>
              <a:t>Ti</a:t>
            </a:r>
            <a:r>
              <a:rPr lang="zh-CN" altLang="en-US" sz="3800" dirty="0"/>
              <a:t>便可对该对象执行读写操作，而其它事务不能访问该对象；操作完成后事务</a:t>
            </a:r>
            <a:r>
              <a:rPr lang="en-US" altLang="zh-CN" sz="3800" dirty="0"/>
              <a:t>Ti</a:t>
            </a:r>
            <a:r>
              <a:rPr lang="zh-CN" altLang="en-US" sz="3800" dirty="0"/>
              <a:t>执行开锁，允许</a:t>
            </a:r>
            <a:r>
              <a:rPr lang="en-US" altLang="zh-CN" sz="3800" dirty="0"/>
              <a:t>(</a:t>
            </a:r>
            <a:r>
              <a:rPr lang="zh-CN" altLang="en-US" sz="3800" dirty="0"/>
              <a:t>可能唤醒一个</a:t>
            </a:r>
            <a:r>
              <a:rPr lang="en-US" altLang="zh-CN" sz="3800" dirty="0"/>
              <a:t>)</a:t>
            </a:r>
            <a:r>
              <a:rPr lang="zh-CN" altLang="en-US" sz="3800" dirty="0"/>
              <a:t>其它事务访问该对象；</a:t>
            </a:r>
          </a:p>
          <a:p>
            <a:pPr lvl="1">
              <a:lnSpc>
                <a:spcPct val="110000"/>
              </a:lnSpc>
            </a:pPr>
            <a:r>
              <a:rPr lang="zh-CN" altLang="en-US" sz="3800" dirty="0"/>
              <a:t>若不成功，则事务</a:t>
            </a:r>
            <a:r>
              <a:rPr lang="en-US" altLang="zh-CN" sz="3800" dirty="0"/>
              <a:t>Ti</a:t>
            </a:r>
            <a:r>
              <a:rPr lang="zh-CN" altLang="en-US" sz="3800" dirty="0"/>
              <a:t>不能访问该对象；</a:t>
            </a:r>
          </a:p>
          <a:p>
            <a:pPr lvl="1">
              <a:lnSpc>
                <a:spcPct val="110000"/>
              </a:lnSpc>
            </a:pPr>
            <a:r>
              <a:rPr lang="zh-CN" altLang="en-US" sz="3800" dirty="0"/>
              <a:t>若事务</a:t>
            </a:r>
            <a:r>
              <a:rPr lang="en-US" altLang="zh-CN" sz="3800" dirty="0"/>
              <a:t>Ti</a:t>
            </a:r>
            <a:r>
              <a:rPr lang="zh-CN" altLang="en-US" sz="3800" dirty="0"/>
              <a:t>要对一批对象进行访问，则</a:t>
            </a:r>
            <a:r>
              <a:rPr lang="en-US" altLang="zh-CN" sz="3800" dirty="0"/>
              <a:t>Ti</a:t>
            </a:r>
            <a:r>
              <a:rPr lang="zh-CN" altLang="en-US" sz="3800" dirty="0"/>
              <a:t>应获得者一批对象的互斥锁，若成功，则将这些对象全部锁住，便可对这批对象执行读写操作；若不成功，即若这批对象中的某个对象已被其它事务锁住，则</a:t>
            </a:r>
            <a:r>
              <a:rPr lang="en-US" altLang="zh-CN" sz="3800" dirty="0"/>
              <a:t>Ti</a:t>
            </a:r>
            <a:r>
              <a:rPr lang="zh-CN" altLang="en-US" sz="3800" dirty="0"/>
              <a:t>应释放已锁住的对象，宣布此次事务运行失败。</a:t>
            </a:r>
          </a:p>
          <a:p>
            <a:pPr marL="0" indent="0">
              <a:buNone/>
            </a:pPr>
            <a:endParaRPr lang="zh-CN" altLang="zh-CN" dirty="0"/>
          </a:p>
        </p:txBody>
      </p:sp>
    </p:spTree>
    <p:extLst>
      <p:ext uri="{BB962C8B-B14F-4D97-AF65-F5344CB8AC3E}">
        <p14:creationId xmlns:p14="http://schemas.microsoft.com/office/powerpoint/2010/main" val="10208604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latin typeface="黑体" panose="02010609060101010101" pitchFamily="49" charset="-122"/>
              </a:rPr>
              <a:t> </a:t>
            </a:r>
            <a:r>
              <a:rPr lang="en-US" altLang="zh-CN" dirty="0"/>
              <a:t>8.5.3  </a:t>
            </a:r>
            <a:r>
              <a:rPr lang="zh-CN" altLang="en-US" dirty="0"/>
              <a:t>并发控制</a:t>
            </a:r>
          </a:p>
        </p:txBody>
      </p:sp>
      <p:sp>
        <p:nvSpPr>
          <p:cNvPr id="778243" name="Rectangle 3"/>
          <p:cNvSpPr>
            <a:spLocks noGrp="1" noChangeArrowheads="1"/>
          </p:cNvSpPr>
          <p:nvPr>
            <p:ph type="body" idx="1"/>
          </p:nvPr>
        </p:nvSpPr>
        <p:spPr>
          <a:xfrm>
            <a:off x="457200" y="1600200"/>
            <a:ext cx="8435280" cy="4686320"/>
          </a:xfrm>
        </p:spPr>
        <p:txBody>
          <a:bodyPr>
            <a:normAutofit fontScale="92500" lnSpcReduction="20000"/>
          </a:bodyPr>
          <a:lstStyle/>
          <a:p>
            <a:pPr marL="0" indent="0">
              <a:buNone/>
            </a:pPr>
            <a:r>
              <a:rPr lang="en-US" altLang="zh-CN" dirty="0">
                <a:solidFill>
                  <a:srgbClr val="000066"/>
                </a:solidFill>
                <a:latin typeface="Tahoma" panose="020B0604030504040204" pitchFamily="34" charset="0"/>
              </a:rPr>
              <a:t>2.  </a:t>
            </a:r>
            <a:r>
              <a:rPr lang="zh-CN" altLang="en-US" dirty="0">
                <a:solidFill>
                  <a:srgbClr val="000066"/>
                </a:solidFill>
                <a:latin typeface="Tahoma" panose="020B0604030504040204" pitchFamily="34" charset="0"/>
              </a:rPr>
              <a:t>利用互斥锁和共享锁实现并发控制</a:t>
            </a:r>
          </a:p>
          <a:p>
            <a:pPr marL="0" indent="0">
              <a:buNone/>
            </a:pPr>
            <a:r>
              <a:rPr lang="zh-CN" altLang="en-US" sz="3000" dirty="0"/>
              <a:t>一个共享文件允许多个事务同时读，但互斥锁只允许一个事务读，存在效率不高的问题。为此，引入另一种形式的锁</a:t>
            </a:r>
            <a:r>
              <a:rPr lang="en-US" altLang="zh-CN" sz="3000" dirty="0"/>
              <a:t>——</a:t>
            </a:r>
            <a:r>
              <a:rPr lang="zh-CN" altLang="en-US" sz="3000" dirty="0"/>
              <a:t>共享锁。共享锁允许多个事务对同一文件读，不允许一个事务写该文件。</a:t>
            </a:r>
          </a:p>
          <a:p>
            <a:pPr lvl="1" algn="just">
              <a:buSzPct val="80000"/>
            </a:pPr>
            <a:r>
              <a:rPr lang="zh-CN" altLang="en-US" sz="2600" dirty="0">
                <a:latin typeface="Times New Roman" panose="02020603050405020304" pitchFamily="18" charset="0"/>
                <a:ea typeface="楷体_GB2312" pitchFamily="49" charset="-122"/>
              </a:rPr>
              <a:t>若事务</a:t>
            </a:r>
            <a:r>
              <a:rPr lang="en-US" altLang="zh-CN" sz="2600" dirty="0">
                <a:latin typeface="Times New Roman" panose="02020603050405020304" pitchFamily="18" charset="0"/>
                <a:ea typeface="楷体_GB2312" pitchFamily="49" charset="-122"/>
              </a:rPr>
              <a:t>Ti</a:t>
            </a:r>
            <a:r>
              <a:rPr lang="zh-CN" altLang="en-US" sz="2600" dirty="0">
                <a:latin typeface="Times New Roman" panose="02020603050405020304" pitchFamily="18" charset="0"/>
                <a:ea typeface="楷体_GB2312" pitchFamily="49" charset="-122"/>
              </a:rPr>
              <a:t>要对共享对象</a:t>
            </a:r>
            <a:r>
              <a:rPr lang="en-US" altLang="zh-CN" sz="2600" dirty="0">
                <a:latin typeface="Times New Roman" panose="02020603050405020304" pitchFamily="18" charset="0"/>
                <a:ea typeface="楷体_GB2312" pitchFamily="49" charset="-122"/>
              </a:rPr>
              <a:t>Q</a:t>
            </a:r>
            <a:r>
              <a:rPr lang="zh-CN" altLang="en-US" sz="2600" dirty="0">
                <a:latin typeface="Times New Roman" panose="02020603050405020304" pitchFamily="18" charset="0"/>
                <a:ea typeface="楷体_GB2312" pitchFamily="49" charset="-122"/>
              </a:rPr>
              <a:t>读，则只需获取其共享锁。若</a:t>
            </a:r>
            <a:r>
              <a:rPr lang="en-US" altLang="zh-CN" sz="2600" dirty="0">
                <a:latin typeface="Times New Roman" panose="02020603050405020304" pitchFamily="18" charset="0"/>
                <a:ea typeface="楷体_GB2312" pitchFamily="49" charset="-122"/>
              </a:rPr>
              <a:t>Q</a:t>
            </a:r>
            <a:r>
              <a:rPr lang="zh-CN" altLang="en-US" sz="2600" dirty="0">
                <a:latin typeface="Times New Roman" panose="02020603050405020304" pitchFamily="18" charset="0"/>
                <a:ea typeface="楷体_GB2312" pitchFamily="49" charset="-122"/>
              </a:rPr>
              <a:t>已被互斥锁锁住，则</a:t>
            </a:r>
            <a:r>
              <a:rPr lang="en-US" altLang="zh-CN" sz="2600" dirty="0">
                <a:latin typeface="Times New Roman" panose="02020603050405020304" pitchFamily="18" charset="0"/>
                <a:ea typeface="楷体_GB2312" pitchFamily="49" charset="-122"/>
              </a:rPr>
              <a:t>Ti</a:t>
            </a:r>
            <a:r>
              <a:rPr lang="zh-CN" altLang="en-US" sz="2600" dirty="0">
                <a:latin typeface="Times New Roman" panose="02020603050405020304" pitchFamily="18" charset="0"/>
                <a:ea typeface="楷体_GB2312" pitchFamily="49" charset="-122"/>
              </a:rPr>
              <a:t>阻塞，否则可获得共享锁，对</a:t>
            </a:r>
            <a:r>
              <a:rPr lang="en-US" altLang="zh-CN" sz="2600" dirty="0">
                <a:latin typeface="Times New Roman" panose="02020603050405020304" pitchFamily="18" charset="0"/>
                <a:ea typeface="楷体_GB2312" pitchFamily="49" charset="-122"/>
              </a:rPr>
              <a:t>Q</a:t>
            </a:r>
            <a:r>
              <a:rPr lang="zh-CN" altLang="en-US" sz="2600" dirty="0">
                <a:latin typeface="Times New Roman" panose="02020603050405020304" pitchFamily="18" charset="0"/>
                <a:ea typeface="楷体_GB2312" pitchFamily="49" charset="-122"/>
              </a:rPr>
              <a:t>执行读操作。此时若有事务要对</a:t>
            </a:r>
            <a:r>
              <a:rPr lang="en-US" altLang="zh-CN" sz="2600" dirty="0">
                <a:latin typeface="Times New Roman" panose="02020603050405020304" pitchFamily="18" charset="0"/>
                <a:ea typeface="楷体_GB2312" pitchFamily="49" charset="-122"/>
              </a:rPr>
              <a:t>Q</a:t>
            </a:r>
            <a:r>
              <a:rPr lang="zh-CN" altLang="en-US" sz="2600" dirty="0">
                <a:latin typeface="Times New Roman" panose="02020603050405020304" pitchFamily="18" charset="0"/>
                <a:ea typeface="楷体_GB2312" pitchFamily="49" charset="-122"/>
              </a:rPr>
              <a:t>执行写操作，将被阻塞。</a:t>
            </a:r>
          </a:p>
          <a:p>
            <a:pPr lvl="1" algn="just">
              <a:buSzPct val="80000"/>
            </a:pPr>
            <a:r>
              <a:rPr lang="zh-CN" altLang="en-US" sz="2600" dirty="0">
                <a:latin typeface="Times New Roman" panose="02020603050405020304" pitchFamily="18" charset="0"/>
                <a:ea typeface="楷体_GB2312" pitchFamily="49" charset="-122"/>
              </a:rPr>
              <a:t>若事务</a:t>
            </a:r>
            <a:r>
              <a:rPr lang="en-US" altLang="zh-CN" sz="2600" dirty="0">
                <a:latin typeface="Times New Roman" panose="02020603050405020304" pitchFamily="18" charset="0"/>
                <a:ea typeface="楷体_GB2312" pitchFamily="49" charset="-122"/>
              </a:rPr>
              <a:t>Ti</a:t>
            </a:r>
            <a:r>
              <a:rPr lang="zh-CN" altLang="en-US" sz="2600" dirty="0">
                <a:latin typeface="Times New Roman" panose="02020603050405020304" pitchFamily="18" charset="0"/>
                <a:ea typeface="楷体_GB2312" pitchFamily="49" charset="-122"/>
              </a:rPr>
              <a:t>要对共享对象</a:t>
            </a:r>
            <a:r>
              <a:rPr lang="en-US" altLang="zh-CN" sz="2600" dirty="0">
                <a:latin typeface="Times New Roman" panose="02020603050405020304" pitchFamily="18" charset="0"/>
                <a:ea typeface="楷体_GB2312" pitchFamily="49" charset="-122"/>
              </a:rPr>
              <a:t>Q</a:t>
            </a:r>
            <a:r>
              <a:rPr lang="zh-CN" altLang="en-US" sz="2600" dirty="0">
                <a:latin typeface="Times New Roman" panose="02020603050405020304" pitchFamily="18" charset="0"/>
                <a:ea typeface="楷体_GB2312" pitchFamily="49" charset="-122"/>
              </a:rPr>
              <a:t>写，则只需获取其互斥锁。若</a:t>
            </a:r>
            <a:r>
              <a:rPr lang="en-US" altLang="zh-CN" sz="2600" dirty="0">
                <a:latin typeface="Times New Roman" panose="02020603050405020304" pitchFamily="18" charset="0"/>
                <a:ea typeface="楷体_GB2312" pitchFamily="49" charset="-122"/>
              </a:rPr>
              <a:t>Q</a:t>
            </a:r>
            <a:r>
              <a:rPr lang="zh-CN" altLang="en-US" sz="2600" dirty="0">
                <a:latin typeface="Times New Roman" panose="02020603050405020304" pitchFamily="18" charset="0"/>
                <a:ea typeface="楷体_GB2312" pitchFamily="49" charset="-122"/>
              </a:rPr>
              <a:t>已被互斥锁或共享锁锁住，则</a:t>
            </a:r>
            <a:r>
              <a:rPr lang="en-US" altLang="zh-CN" sz="2600" dirty="0">
                <a:latin typeface="Times New Roman" panose="02020603050405020304" pitchFamily="18" charset="0"/>
                <a:ea typeface="楷体_GB2312" pitchFamily="49" charset="-122"/>
              </a:rPr>
              <a:t>Ti</a:t>
            </a:r>
            <a:r>
              <a:rPr lang="zh-CN" altLang="en-US" sz="2600" dirty="0">
                <a:latin typeface="Times New Roman" panose="02020603050405020304" pitchFamily="18" charset="0"/>
                <a:ea typeface="楷体_GB2312" pitchFamily="49" charset="-122"/>
              </a:rPr>
              <a:t>阻塞；若</a:t>
            </a:r>
            <a:r>
              <a:rPr lang="en-US" altLang="zh-CN" sz="2600" dirty="0">
                <a:latin typeface="Times New Roman" panose="02020603050405020304" pitchFamily="18" charset="0"/>
                <a:ea typeface="楷体_GB2312" pitchFamily="49" charset="-122"/>
              </a:rPr>
              <a:t>Q</a:t>
            </a:r>
            <a:r>
              <a:rPr lang="zh-CN" altLang="en-US" sz="2600" dirty="0">
                <a:latin typeface="Times New Roman" panose="02020603050405020304" pitchFamily="18" charset="0"/>
                <a:ea typeface="楷体_GB2312" pitchFamily="49" charset="-122"/>
              </a:rPr>
              <a:t>未被互斥锁锁住，也没有事务在读</a:t>
            </a:r>
            <a:r>
              <a:rPr lang="en-US" altLang="zh-CN" sz="2600" dirty="0">
                <a:latin typeface="Times New Roman" panose="02020603050405020304" pitchFamily="18" charset="0"/>
                <a:ea typeface="楷体_GB2312" pitchFamily="49" charset="-122"/>
              </a:rPr>
              <a:t>Q</a:t>
            </a:r>
            <a:r>
              <a:rPr lang="zh-CN" altLang="en-US" sz="2600" dirty="0">
                <a:latin typeface="Times New Roman" panose="02020603050405020304" pitchFamily="18" charset="0"/>
                <a:ea typeface="楷体_GB2312" pitchFamily="49" charset="-122"/>
              </a:rPr>
              <a:t>，则</a:t>
            </a:r>
            <a:r>
              <a:rPr lang="en-US" altLang="zh-CN" sz="2600" dirty="0">
                <a:latin typeface="Times New Roman" panose="02020603050405020304" pitchFamily="18" charset="0"/>
                <a:ea typeface="楷体_GB2312" pitchFamily="49" charset="-122"/>
              </a:rPr>
              <a:t>Ti</a:t>
            </a:r>
            <a:r>
              <a:rPr lang="zh-CN" altLang="en-US" sz="2600" dirty="0">
                <a:latin typeface="Times New Roman" panose="02020603050405020304" pitchFamily="18" charset="0"/>
                <a:ea typeface="楷体_GB2312" pitchFamily="49" charset="-122"/>
              </a:rPr>
              <a:t>将</a:t>
            </a:r>
            <a:r>
              <a:rPr lang="en-US" altLang="zh-CN" sz="2600" dirty="0">
                <a:latin typeface="Times New Roman" panose="02020603050405020304" pitchFamily="18" charset="0"/>
                <a:ea typeface="楷体_GB2312" pitchFamily="49" charset="-122"/>
              </a:rPr>
              <a:t>Q</a:t>
            </a:r>
            <a:r>
              <a:rPr lang="zh-CN" altLang="en-US" sz="2600" dirty="0">
                <a:latin typeface="Times New Roman" panose="02020603050405020304" pitchFamily="18" charset="0"/>
                <a:ea typeface="楷体_GB2312" pitchFamily="49" charset="-122"/>
              </a:rPr>
              <a:t>锁住后，可以执行写操作，此时其它事务不可对</a:t>
            </a:r>
            <a:r>
              <a:rPr lang="en-US" altLang="zh-CN" sz="2600" dirty="0">
                <a:latin typeface="Times New Roman" panose="02020603050405020304" pitchFamily="18" charset="0"/>
                <a:ea typeface="楷体_GB2312" pitchFamily="49" charset="-122"/>
              </a:rPr>
              <a:t>Q</a:t>
            </a:r>
            <a:r>
              <a:rPr lang="zh-CN" altLang="en-US" sz="2600" dirty="0">
                <a:latin typeface="Times New Roman" panose="02020603050405020304" pitchFamily="18" charset="0"/>
                <a:ea typeface="楷体_GB2312" pitchFamily="49" charset="-122"/>
              </a:rPr>
              <a:t>读或写。这类似于前面介绍的读者</a:t>
            </a:r>
            <a:r>
              <a:rPr lang="en-US" altLang="zh-CN" sz="2600" dirty="0">
                <a:latin typeface="Times New Roman" panose="02020603050405020304" pitchFamily="18" charset="0"/>
                <a:ea typeface="楷体_GB2312" pitchFamily="49" charset="-122"/>
              </a:rPr>
              <a:t>-</a:t>
            </a:r>
            <a:r>
              <a:rPr lang="zh-CN" altLang="en-US" sz="2600" dirty="0">
                <a:latin typeface="Times New Roman" panose="02020603050405020304" pitchFamily="18" charset="0"/>
                <a:ea typeface="楷体_GB2312" pitchFamily="49" charset="-122"/>
              </a:rPr>
              <a:t>写者问题。</a:t>
            </a:r>
          </a:p>
          <a:p>
            <a:pPr marL="0" indent="0">
              <a:buNone/>
            </a:pPr>
            <a:endParaRPr lang="zh-CN" altLang="zh-CN" dirty="0"/>
          </a:p>
        </p:txBody>
      </p:sp>
    </p:spTree>
    <p:extLst>
      <p:ext uri="{BB962C8B-B14F-4D97-AF65-F5344CB8AC3E}">
        <p14:creationId xmlns:p14="http://schemas.microsoft.com/office/powerpoint/2010/main" val="3843950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fontScale="90000"/>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t>8.5.4  </a:t>
            </a:r>
            <a:r>
              <a:rPr lang="zh-CN" altLang="en-US" dirty="0"/>
              <a:t>重复数据的数据一致性问题</a:t>
            </a:r>
          </a:p>
        </p:txBody>
      </p:sp>
      <p:sp>
        <p:nvSpPr>
          <p:cNvPr id="778243" name="Rectangle 3"/>
          <p:cNvSpPr>
            <a:spLocks noGrp="1" noChangeArrowheads="1"/>
          </p:cNvSpPr>
          <p:nvPr>
            <p:ph type="body" idx="1"/>
          </p:nvPr>
        </p:nvSpPr>
        <p:spPr>
          <a:xfrm>
            <a:off x="457200" y="1600200"/>
            <a:ext cx="8435280" cy="4686320"/>
          </a:xfrm>
        </p:spPr>
        <p:txBody>
          <a:bodyPr>
            <a:normAutofit/>
          </a:bodyPr>
          <a:lstStyle/>
          <a:p>
            <a:r>
              <a:rPr lang="zh-CN" altLang="en-US" dirty="0"/>
              <a:t>为了保证数据的安全性，最常用的做法是将关键文件和数据复制多份。</a:t>
            </a:r>
          </a:p>
          <a:p>
            <a:r>
              <a:rPr lang="zh-CN" altLang="en-US" dirty="0"/>
              <a:t>显然，主文件</a:t>
            </a:r>
            <a:r>
              <a:rPr lang="en-US" altLang="zh-CN" dirty="0"/>
              <a:t>(</a:t>
            </a:r>
            <a:r>
              <a:rPr lang="zh-CN" altLang="en-US" dirty="0"/>
              <a:t>数据结构</a:t>
            </a:r>
            <a:r>
              <a:rPr lang="en-US" altLang="zh-CN" dirty="0"/>
              <a:t>)</a:t>
            </a:r>
            <a:r>
              <a:rPr lang="zh-CN" altLang="en-US" dirty="0"/>
              <a:t>中的数据与各备份文件中的对应数据应一致；此外，空闲盘块表等数据结构在系统运行过程中，总是不断地对它修改，同样应保证不同处的同一数据结构中的数据的一致性。</a:t>
            </a:r>
            <a:r>
              <a:rPr lang="en-US" altLang="zh-CN" dirty="0"/>
              <a:t>(</a:t>
            </a:r>
            <a:r>
              <a:rPr lang="zh-CN" altLang="en-US" dirty="0"/>
              <a:t>如两个</a:t>
            </a:r>
            <a:r>
              <a:rPr lang="en-US" altLang="zh-CN" dirty="0"/>
              <a:t>FAT</a:t>
            </a:r>
            <a:r>
              <a:rPr lang="zh-CN" altLang="en-US" dirty="0"/>
              <a:t>表</a:t>
            </a:r>
            <a:r>
              <a:rPr lang="en-US" altLang="zh-CN" dirty="0"/>
              <a:t>)</a:t>
            </a:r>
          </a:p>
          <a:p>
            <a:pPr marL="0" indent="0">
              <a:buNone/>
            </a:pPr>
            <a:endParaRPr lang="zh-CN" altLang="zh-CN" dirty="0"/>
          </a:p>
        </p:txBody>
      </p:sp>
    </p:spTree>
    <p:extLst>
      <p:ext uri="{BB962C8B-B14F-4D97-AF65-F5344CB8AC3E}">
        <p14:creationId xmlns:p14="http://schemas.microsoft.com/office/powerpoint/2010/main" val="147614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7" name="Rectangle 3"/>
          <p:cNvSpPr>
            <a:spLocks noGrp="1" noChangeArrowheads="1"/>
          </p:cNvSpPr>
          <p:nvPr>
            <p:ph type="body" idx="1"/>
          </p:nvPr>
        </p:nvSpPr>
        <p:spPr>
          <a:xfrm>
            <a:off x="0" y="5805264"/>
            <a:ext cx="9144000" cy="476250"/>
          </a:xfrm>
        </p:spPr>
        <p:txBody>
          <a:bodyPr>
            <a:normAutofit fontScale="92500" lnSpcReduction="20000"/>
          </a:bodyPr>
          <a:lstStyle/>
          <a:p>
            <a:pPr marL="0" indent="0" algn="ctr">
              <a:buNone/>
            </a:pPr>
            <a:r>
              <a:rPr lang="zh-CN" altLang="en-US" dirty="0"/>
              <a:t>图</a:t>
            </a:r>
            <a:r>
              <a:rPr lang="en-US" altLang="zh-CN" dirty="0"/>
              <a:t>8-2  </a:t>
            </a:r>
            <a:r>
              <a:rPr lang="zh-CN" altLang="en-US" dirty="0"/>
              <a:t>磁盘空间的链接式分配</a:t>
            </a:r>
          </a:p>
        </p:txBody>
      </p:sp>
      <p:pic>
        <p:nvPicPr>
          <p:cNvPr id="717828" name="Picture 4" descr="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24" y="764704"/>
            <a:ext cx="7943608" cy="4846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4786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fontScale="90000"/>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t>8.5.4  </a:t>
            </a:r>
            <a:r>
              <a:rPr lang="zh-CN" altLang="en-US" dirty="0"/>
              <a:t>重复数据的数据一致性问题</a:t>
            </a:r>
          </a:p>
        </p:txBody>
      </p:sp>
      <p:sp>
        <p:nvSpPr>
          <p:cNvPr id="778243" name="Rectangle 3"/>
          <p:cNvSpPr>
            <a:spLocks noGrp="1" noChangeArrowheads="1"/>
          </p:cNvSpPr>
          <p:nvPr>
            <p:ph type="body" idx="1"/>
          </p:nvPr>
        </p:nvSpPr>
        <p:spPr>
          <a:xfrm>
            <a:off x="457200" y="1600200"/>
            <a:ext cx="8435280" cy="4686320"/>
          </a:xfrm>
        </p:spPr>
        <p:txBody>
          <a:bodyPr>
            <a:normAutofit/>
          </a:bodyPr>
          <a:lstStyle/>
          <a:p>
            <a:pPr marL="0" indent="0">
              <a:buNone/>
            </a:pPr>
            <a:r>
              <a:rPr lang="en-US" altLang="zh-CN" dirty="0">
                <a:solidFill>
                  <a:srgbClr val="000066"/>
                </a:solidFill>
                <a:latin typeface="Tahoma" panose="020B0604030504040204" pitchFamily="34" charset="0"/>
              </a:rPr>
              <a:t>1.  </a:t>
            </a:r>
            <a:r>
              <a:rPr lang="zh-CN" altLang="en-US" dirty="0">
                <a:solidFill>
                  <a:srgbClr val="000066"/>
                </a:solidFill>
                <a:latin typeface="Tahoma" panose="020B0604030504040204" pitchFamily="34" charset="0"/>
              </a:rPr>
              <a:t>重复文件的一致性</a:t>
            </a:r>
          </a:p>
          <a:p>
            <a:pPr marL="0" indent="0">
              <a:buNone/>
            </a:pPr>
            <a:r>
              <a:rPr lang="zh-CN" altLang="en-US" dirty="0"/>
              <a:t>以</a:t>
            </a:r>
            <a:r>
              <a:rPr lang="en-US" altLang="zh-CN" dirty="0"/>
              <a:t>UNIX</a:t>
            </a:r>
            <a:r>
              <a:rPr lang="zh-CN" altLang="en-US" dirty="0"/>
              <a:t>类型的文件系统为例来说明如何保证重复文件的一致性问题。对于通常的</a:t>
            </a:r>
            <a:r>
              <a:rPr lang="en-US" altLang="zh-CN" dirty="0"/>
              <a:t>UNIX</a:t>
            </a:r>
            <a:r>
              <a:rPr lang="zh-CN" altLang="en-US" dirty="0"/>
              <a:t>文件目录，其每个目录项中含有一个</a:t>
            </a:r>
            <a:r>
              <a:rPr lang="en-US" altLang="zh-CN" dirty="0"/>
              <a:t>ASCII</a:t>
            </a:r>
            <a:r>
              <a:rPr lang="zh-CN" altLang="en-US" dirty="0"/>
              <a:t>码的文件名和一个索引结点号，后者指向一个索引结点。当有重复文件时，一个目录项可由一个文件名和若干个索引结点号组成，每个索引结点号都是指向各自的索引结点。图</a:t>
            </a:r>
            <a:r>
              <a:rPr lang="en-US" altLang="zh-CN" dirty="0"/>
              <a:t>8-18</a:t>
            </a:r>
            <a:r>
              <a:rPr lang="zh-CN" altLang="en-US" dirty="0"/>
              <a:t>示出了</a:t>
            </a:r>
            <a:r>
              <a:rPr lang="en-US" altLang="zh-CN" dirty="0"/>
              <a:t>UNIX</a:t>
            </a:r>
            <a:r>
              <a:rPr lang="zh-CN" altLang="en-US" dirty="0"/>
              <a:t>类型的目录和具有重复文件的目录。</a:t>
            </a:r>
            <a:endParaRPr lang="zh-CN" altLang="zh-CN" dirty="0"/>
          </a:p>
        </p:txBody>
      </p:sp>
    </p:spTree>
    <p:extLst>
      <p:ext uri="{BB962C8B-B14F-4D97-AF65-F5344CB8AC3E}">
        <p14:creationId xmlns:p14="http://schemas.microsoft.com/office/powerpoint/2010/main" val="15913616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a:xfrm>
            <a:off x="457200" y="377508"/>
            <a:ext cx="8229600" cy="1143000"/>
          </a:xfrm>
        </p:spPr>
        <p:txBody>
          <a:bodyPr>
            <a:normAutofit fontScale="90000"/>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t>8.5.4  </a:t>
            </a:r>
            <a:r>
              <a:rPr lang="zh-CN" altLang="en-US" dirty="0"/>
              <a:t>重复数据的数据一致性问题</a:t>
            </a:r>
          </a:p>
        </p:txBody>
      </p:sp>
      <p:sp>
        <p:nvSpPr>
          <p:cNvPr id="778243" name="Rectangle 3"/>
          <p:cNvSpPr>
            <a:spLocks noGrp="1" noChangeArrowheads="1"/>
          </p:cNvSpPr>
          <p:nvPr>
            <p:ph type="body" idx="1"/>
          </p:nvPr>
        </p:nvSpPr>
        <p:spPr>
          <a:xfrm>
            <a:off x="457200" y="1600200"/>
            <a:ext cx="8435280" cy="748680"/>
          </a:xfrm>
        </p:spPr>
        <p:txBody>
          <a:bodyPr>
            <a:normAutofit/>
          </a:bodyPr>
          <a:lstStyle/>
          <a:p>
            <a:pPr marL="0" indent="0">
              <a:buNone/>
            </a:pPr>
            <a:r>
              <a:rPr lang="en-US" altLang="zh-CN" dirty="0">
                <a:solidFill>
                  <a:srgbClr val="000066"/>
                </a:solidFill>
                <a:latin typeface="Tahoma" panose="020B0604030504040204" pitchFamily="34" charset="0"/>
              </a:rPr>
              <a:t>1.  </a:t>
            </a:r>
            <a:r>
              <a:rPr lang="zh-CN" altLang="en-US" dirty="0">
                <a:solidFill>
                  <a:srgbClr val="000066"/>
                </a:solidFill>
                <a:latin typeface="Tahoma" panose="020B0604030504040204" pitchFamily="34" charset="0"/>
              </a:rPr>
              <a:t>重复文件的一致性</a:t>
            </a:r>
          </a:p>
        </p:txBody>
      </p:sp>
      <p:graphicFrame>
        <p:nvGraphicFramePr>
          <p:cNvPr id="4" name="Group 101"/>
          <p:cNvGraphicFramePr>
            <a:graphicFrameLocks noGrp="1"/>
          </p:cNvGraphicFramePr>
          <p:nvPr/>
        </p:nvGraphicFramePr>
        <p:xfrm>
          <a:off x="719138" y="2925763"/>
          <a:ext cx="7669212" cy="1981200"/>
        </p:xfrm>
        <a:graphic>
          <a:graphicData uri="http://schemas.openxmlformats.org/drawingml/2006/table">
            <a:tbl>
              <a:tblPr/>
              <a:tblGrid>
                <a:gridCol w="1096962">
                  <a:extLst>
                    <a:ext uri="{9D8B030D-6E8A-4147-A177-3AD203B41FA5}">
                      <a16:colId xmlns:a16="http://schemas.microsoft.com/office/drawing/2014/main" val="20000"/>
                    </a:ext>
                  </a:extLst>
                </a:gridCol>
                <a:gridCol w="1093788">
                  <a:extLst>
                    <a:ext uri="{9D8B030D-6E8A-4147-A177-3AD203B41FA5}">
                      <a16:colId xmlns:a16="http://schemas.microsoft.com/office/drawing/2014/main" val="20001"/>
                    </a:ext>
                  </a:extLst>
                </a:gridCol>
                <a:gridCol w="1096962">
                  <a:extLst>
                    <a:ext uri="{9D8B030D-6E8A-4147-A177-3AD203B41FA5}">
                      <a16:colId xmlns:a16="http://schemas.microsoft.com/office/drawing/2014/main" val="20002"/>
                    </a:ext>
                  </a:extLst>
                </a:gridCol>
                <a:gridCol w="1093788">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gridCol w="1093788">
                  <a:extLst>
                    <a:ext uri="{9D8B030D-6E8A-4147-A177-3AD203B41FA5}">
                      <a16:colId xmlns:a16="http://schemas.microsoft.com/office/drawing/2014/main" val="20005"/>
                    </a:ext>
                  </a:extLst>
                </a:gridCol>
                <a:gridCol w="1096962">
                  <a:extLst>
                    <a:ext uri="{9D8B030D-6E8A-4147-A177-3AD203B41FA5}">
                      <a16:colId xmlns:a16="http://schemas.microsoft.com/office/drawing/2014/main" val="20006"/>
                    </a:ext>
                  </a:extLst>
                </a:gridCol>
              </a:tblGrid>
              <a:tr h="32385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文件名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文件名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3655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7963">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0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文件</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Text Box 102"/>
          <p:cNvSpPr txBox="1">
            <a:spLocks noChangeArrowheads="1"/>
          </p:cNvSpPr>
          <p:nvPr/>
        </p:nvSpPr>
        <p:spPr bwMode="auto">
          <a:xfrm>
            <a:off x="468313" y="5013325"/>
            <a:ext cx="28797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200" dirty="0">
                <a:ea typeface="宋体" panose="02010600030101010101" pitchFamily="2" charset="-122"/>
              </a:rPr>
              <a:t>(a)</a:t>
            </a:r>
            <a:r>
              <a:rPr lang="zh-CN" altLang="en-US" sz="2200" dirty="0">
                <a:ea typeface="宋体" panose="02010600030101010101" pitchFamily="2" charset="-122"/>
              </a:rPr>
              <a:t>无重复文件的目录</a:t>
            </a:r>
          </a:p>
        </p:txBody>
      </p:sp>
      <p:sp>
        <p:nvSpPr>
          <p:cNvPr id="6" name="Text Box 103"/>
          <p:cNvSpPr txBox="1">
            <a:spLocks noChangeArrowheads="1"/>
          </p:cNvSpPr>
          <p:nvPr/>
        </p:nvSpPr>
        <p:spPr bwMode="auto">
          <a:xfrm>
            <a:off x="4284663" y="5013325"/>
            <a:ext cx="38163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200" dirty="0">
                <a:ea typeface="宋体" panose="02010600030101010101" pitchFamily="2" charset="-122"/>
              </a:rPr>
              <a:t>(b)</a:t>
            </a:r>
            <a:r>
              <a:rPr lang="zh-CN" altLang="en-US" sz="2200" dirty="0">
                <a:ea typeface="宋体" panose="02010600030101010101" pitchFamily="2" charset="-122"/>
              </a:rPr>
              <a:t>允许有重复文件的目录</a:t>
            </a:r>
          </a:p>
        </p:txBody>
      </p:sp>
      <p:sp>
        <p:nvSpPr>
          <p:cNvPr id="7" name="Rectangle 3"/>
          <p:cNvSpPr txBox="1">
            <a:spLocks noChangeArrowheads="1"/>
          </p:cNvSpPr>
          <p:nvPr/>
        </p:nvSpPr>
        <p:spPr>
          <a:xfrm>
            <a:off x="-180528" y="5661248"/>
            <a:ext cx="9144000" cy="476250"/>
          </a:xfrm>
          <a:prstGeom prst="rect">
            <a:avLst/>
          </a:prstGeom>
        </p:spPr>
        <p:txBody>
          <a:bodyPr vert="horz" rtlCol="0">
            <a:noAutofit/>
          </a:bodyPr>
          <a:lstStyle>
            <a:lvl1pPr marL="342900" indent="-342900" algn="l" rtl="0" eaLnBrk="1" latinLnBrk="0" hangingPunct="1">
              <a:spcBef>
                <a:spcPct val="20000"/>
              </a:spcBef>
              <a:buClr>
                <a:srgbClr val="0000FF"/>
              </a:buClr>
              <a:buSzPct val="50000"/>
              <a:buFont typeface="Wingdings" panose="05000000000000000000" pitchFamily="2" charset="2"/>
              <a:buChar char="n"/>
              <a:defRPr kumimoji="0" sz="3200" kern="1200">
                <a:solidFill>
                  <a:schemeClr val="tx1"/>
                </a:solidFill>
                <a:latin typeface="+mn-lt"/>
                <a:ea typeface="+mn-ea"/>
                <a:cs typeface="+mn-cs"/>
              </a:defRPr>
            </a:lvl1pPr>
            <a:lvl2pPr marL="742950" indent="-285750" algn="l" rtl="0" eaLnBrk="1" latinLnBrk="0" hangingPunct="1">
              <a:spcBef>
                <a:spcPct val="20000"/>
              </a:spcBef>
              <a:buClr>
                <a:srgbClr val="0000FF"/>
              </a:buClr>
              <a:buSzPct val="50000"/>
              <a:buFont typeface="Wingdings" panose="05000000000000000000" pitchFamily="2" charset="2"/>
              <a:buChar char="p"/>
              <a:defRPr kumimoji="0" sz="2800" kern="1200">
                <a:solidFill>
                  <a:schemeClr val="tx1"/>
                </a:solidFill>
                <a:latin typeface="+mn-lt"/>
                <a:ea typeface="+mn-ea"/>
                <a:cs typeface="+mn-cs"/>
              </a:defRPr>
            </a:lvl2pPr>
            <a:lvl3pPr marL="1143000" indent="-228600" algn="l" rtl="0" eaLnBrk="1" latinLnBrk="0" hangingPunct="1">
              <a:spcBef>
                <a:spcPct val="20000"/>
              </a:spcBef>
              <a:buClr>
                <a:srgbClr val="7030A0"/>
              </a:buClr>
              <a:buSzPct val="50000"/>
              <a:buFont typeface="Wingdings" panose="05000000000000000000" pitchFamily="2" charset="2"/>
              <a:buChar char="u"/>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gn="ctr">
              <a:buFont typeface="Wingdings" panose="05000000000000000000" pitchFamily="2" charset="2"/>
              <a:buNone/>
            </a:pPr>
            <a:r>
              <a:rPr lang="zh-CN" altLang="en-US" sz="2400"/>
              <a:t>图</a:t>
            </a:r>
            <a:r>
              <a:rPr lang="en-US" altLang="zh-CN" sz="2400"/>
              <a:t>8-18  UNIX</a:t>
            </a:r>
            <a:r>
              <a:rPr lang="zh-CN" altLang="en-US" sz="2400"/>
              <a:t>类型的目录</a:t>
            </a:r>
            <a:endParaRPr lang="zh-CN" altLang="en-US" sz="2400" dirty="0"/>
          </a:p>
        </p:txBody>
      </p:sp>
    </p:spTree>
    <p:extLst>
      <p:ext uri="{BB962C8B-B14F-4D97-AF65-F5344CB8AC3E}">
        <p14:creationId xmlns:p14="http://schemas.microsoft.com/office/powerpoint/2010/main" val="1347828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fontScale="90000"/>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t>8.5.4  </a:t>
            </a:r>
            <a:r>
              <a:rPr lang="zh-CN" altLang="en-US" dirty="0"/>
              <a:t>重复数据的数据一致性问题</a:t>
            </a:r>
          </a:p>
        </p:txBody>
      </p:sp>
      <p:sp>
        <p:nvSpPr>
          <p:cNvPr id="778243" name="Rectangle 3"/>
          <p:cNvSpPr>
            <a:spLocks noGrp="1" noChangeArrowheads="1"/>
          </p:cNvSpPr>
          <p:nvPr>
            <p:ph type="body" idx="1"/>
          </p:nvPr>
        </p:nvSpPr>
        <p:spPr>
          <a:xfrm>
            <a:off x="457200" y="1600200"/>
            <a:ext cx="8435280" cy="4686320"/>
          </a:xfrm>
        </p:spPr>
        <p:txBody>
          <a:bodyPr>
            <a:normAutofit fontScale="92500"/>
          </a:bodyPr>
          <a:lstStyle/>
          <a:p>
            <a:pPr marL="0" indent="0">
              <a:buNone/>
            </a:pPr>
            <a:r>
              <a:rPr lang="en-US" altLang="zh-CN" sz="3500" dirty="0">
                <a:solidFill>
                  <a:srgbClr val="000066"/>
                </a:solidFill>
                <a:latin typeface="Tahoma" panose="020B0604030504040204" pitchFamily="34" charset="0"/>
              </a:rPr>
              <a:t>1.  </a:t>
            </a:r>
            <a:r>
              <a:rPr lang="zh-CN" altLang="en-US" sz="3500" dirty="0">
                <a:solidFill>
                  <a:srgbClr val="000066"/>
                </a:solidFill>
                <a:latin typeface="Tahoma" panose="020B0604030504040204" pitchFamily="34" charset="0"/>
              </a:rPr>
              <a:t>重复文件的一致性</a:t>
            </a:r>
          </a:p>
          <a:p>
            <a:pPr marL="0" indent="0">
              <a:buNone/>
            </a:pPr>
            <a:r>
              <a:rPr lang="zh-CN" altLang="en-US" sz="3000" dirty="0"/>
              <a:t>在有重复文件时，如果一个文件拷贝被修改，则必须同时修改其他几个文件拷贝，以保证数据一致性。</a:t>
            </a:r>
          </a:p>
          <a:p>
            <a:pPr marL="0" indent="0">
              <a:buNone/>
            </a:pPr>
            <a:r>
              <a:rPr lang="zh-CN" altLang="en-US" sz="3000" dirty="0"/>
              <a:t>可采用两种方法来实现：</a:t>
            </a:r>
            <a:endParaRPr lang="en-US" altLang="zh-CN" sz="3000" dirty="0"/>
          </a:p>
          <a:p>
            <a:pPr lvl="1">
              <a:spcBef>
                <a:spcPct val="50000"/>
              </a:spcBef>
              <a:buClr>
                <a:srgbClr val="000066"/>
              </a:buClr>
              <a:buSzPct val="90000"/>
            </a:pPr>
            <a:r>
              <a:rPr lang="zh-CN" altLang="en-US" sz="2600" dirty="0">
                <a:latin typeface="Times New Roman" panose="02020603050405020304" pitchFamily="18" charset="0"/>
                <a:ea typeface="楷体_GB2312" pitchFamily="49" charset="-122"/>
              </a:rPr>
              <a:t>方法一：当一个文件拷贝被修改后，可查找文件目录，以得到其它几个文件拷贝的索引结点号，再从获得的索引结点中找到个拷贝的物理地址，然后对这些拷贝作同样的修改。</a:t>
            </a:r>
          </a:p>
          <a:p>
            <a:pPr lvl="1">
              <a:spcBef>
                <a:spcPct val="50000"/>
              </a:spcBef>
              <a:buClr>
                <a:srgbClr val="000066"/>
              </a:buClr>
              <a:buSzPct val="90000"/>
            </a:pPr>
            <a:r>
              <a:rPr lang="zh-CN" altLang="en-US" sz="2600" dirty="0">
                <a:latin typeface="Times New Roman" panose="02020603050405020304" pitchFamily="18" charset="0"/>
                <a:ea typeface="楷体_GB2312" pitchFamily="49" charset="-122"/>
              </a:rPr>
              <a:t>方法二：为新修改的文件建立几个拷贝</a:t>
            </a:r>
            <a:r>
              <a:rPr lang="zh-CN" altLang="en-US" sz="2600">
                <a:latin typeface="Times New Roman" panose="02020603050405020304" pitchFamily="18" charset="0"/>
                <a:ea typeface="楷体_GB2312" pitchFamily="49" charset="-122"/>
              </a:rPr>
              <a:t>，并用新拷贝</a:t>
            </a:r>
            <a:r>
              <a:rPr lang="zh-CN" altLang="en-US" sz="2600" dirty="0">
                <a:latin typeface="Times New Roman" panose="02020603050405020304" pitchFamily="18" charset="0"/>
                <a:ea typeface="楷体_GB2312" pitchFamily="49" charset="-122"/>
              </a:rPr>
              <a:t>取代原来的文件拷贝。</a:t>
            </a:r>
          </a:p>
          <a:p>
            <a:endParaRPr lang="zh-CN" altLang="en-US" dirty="0"/>
          </a:p>
        </p:txBody>
      </p:sp>
    </p:spTree>
    <p:extLst>
      <p:ext uri="{BB962C8B-B14F-4D97-AF65-F5344CB8AC3E}">
        <p14:creationId xmlns:p14="http://schemas.microsoft.com/office/powerpoint/2010/main" val="42444525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fontScale="90000"/>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t>8.5.4  </a:t>
            </a:r>
            <a:r>
              <a:rPr lang="zh-CN" altLang="en-US" dirty="0"/>
              <a:t>重复数据的数据一致性问题</a:t>
            </a:r>
          </a:p>
        </p:txBody>
      </p:sp>
      <p:sp>
        <p:nvSpPr>
          <p:cNvPr id="778243" name="Rectangle 3"/>
          <p:cNvSpPr>
            <a:spLocks noGrp="1" noChangeArrowheads="1"/>
          </p:cNvSpPr>
          <p:nvPr>
            <p:ph type="body" idx="1"/>
          </p:nvPr>
        </p:nvSpPr>
        <p:spPr>
          <a:xfrm>
            <a:off x="457200" y="1600200"/>
            <a:ext cx="8435280" cy="4686320"/>
          </a:xfrm>
        </p:spPr>
        <p:txBody>
          <a:bodyPr>
            <a:normAutofit/>
          </a:bodyPr>
          <a:lstStyle/>
          <a:p>
            <a:pPr marL="0" indent="0">
              <a:buNone/>
            </a:pPr>
            <a:r>
              <a:rPr lang="en-US" altLang="zh-CN" dirty="0">
                <a:solidFill>
                  <a:srgbClr val="0033CC"/>
                </a:solidFill>
                <a:latin typeface="黑体" panose="02010609060101010101" pitchFamily="49" charset="-122"/>
              </a:rPr>
              <a:t>2. </a:t>
            </a:r>
            <a:r>
              <a:rPr lang="zh-CN" altLang="en-US" dirty="0">
                <a:solidFill>
                  <a:srgbClr val="0033CC"/>
                </a:solidFill>
                <a:latin typeface="黑体" panose="02010609060101010101" pitchFamily="49" charset="-122"/>
              </a:rPr>
              <a:t>链接数一致性检查</a:t>
            </a:r>
            <a:endParaRPr lang="en-US" altLang="zh-CN" dirty="0">
              <a:solidFill>
                <a:srgbClr val="0033CC"/>
              </a:solidFill>
              <a:latin typeface="黑体" panose="02010609060101010101" pitchFamily="49" charset="-122"/>
            </a:endParaRPr>
          </a:p>
          <a:p>
            <a:pPr algn="just">
              <a:spcBef>
                <a:spcPct val="0"/>
              </a:spcBef>
            </a:pPr>
            <a:r>
              <a:rPr lang="en-US" altLang="zh-CN" sz="2800" dirty="0"/>
              <a:t>UNIX</a:t>
            </a:r>
            <a:r>
              <a:rPr lang="zh-CN" altLang="en-US" sz="2800" dirty="0"/>
              <a:t>文件的索引结点中的链接计数</a:t>
            </a:r>
            <a:r>
              <a:rPr lang="en-US" altLang="zh-CN" sz="2800" dirty="0"/>
              <a:t>count</a:t>
            </a:r>
            <a:r>
              <a:rPr lang="zh-CN" altLang="en-US" sz="2800" dirty="0"/>
              <a:t>，用于指出共享本文件的用户</a:t>
            </a:r>
            <a:r>
              <a:rPr lang="en-US" altLang="zh-CN" sz="2800" dirty="0"/>
              <a:t>(</a:t>
            </a:r>
            <a:r>
              <a:rPr lang="zh-CN" altLang="en-US" sz="2800" dirty="0"/>
              <a:t>进程</a:t>
            </a:r>
            <a:r>
              <a:rPr lang="en-US" altLang="zh-CN" sz="2800" dirty="0"/>
              <a:t>)</a:t>
            </a:r>
            <a:r>
              <a:rPr lang="zh-CN" altLang="en-US" sz="2800" dirty="0"/>
              <a:t>数。例如，当有</a:t>
            </a:r>
            <a:r>
              <a:rPr lang="en-US" altLang="zh-CN" sz="2800" dirty="0"/>
              <a:t>5</a:t>
            </a:r>
            <a:r>
              <a:rPr lang="zh-CN" altLang="en-US" sz="2800" dirty="0"/>
              <a:t>个用户</a:t>
            </a:r>
            <a:r>
              <a:rPr lang="en-US" altLang="zh-CN" sz="2800" dirty="0"/>
              <a:t>(</a:t>
            </a:r>
            <a:r>
              <a:rPr lang="zh-CN" altLang="en-US" sz="2800" dirty="0"/>
              <a:t>进程</a:t>
            </a:r>
            <a:r>
              <a:rPr lang="en-US" altLang="zh-CN" sz="2800" dirty="0"/>
              <a:t>)</a:t>
            </a:r>
            <a:r>
              <a:rPr lang="zh-CN" altLang="en-US" sz="2800" dirty="0"/>
              <a:t>共享某文件时，其索引节点号会在目录中出现</a:t>
            </a:r>
            <a:r>
              <a:rPr lang="en-US" altLang="zh-CN" sz="2800" dirty="0"/>
              <a:t>5</a:t>
            </a:r>
            <a:r>
              <a:rPr lang="zh-CN" altLang="en-US" sz="2800" dirty="0"/>
              <a:t>次，在正常情况下，该索引结点号对应的索引节点中的</a:t>
            </a:r>
            <a:r>
              <a:rPr lang="en-US" altLang="zh-CN" sz="2800" dirty="0"/>
              <a:t>count</a:t>
            </a:r>
            <a:r>
              <a:rPr lang="zh-CN" altLang="en-US" sz="2800" dirty="0"/>
              <a:t>值也是</a:t>
            </a:r>
            <a:r>
              <a:rPr lang="en-US" altLang="zh-CN" sz="2800" dirty="0"/>
              <a:t>5</a:t>
            </a:r>
            <a:r>
              <a:rPr lang="zh-CN" altLang="en-US" sz="2800" dirty="0"/>
              <a:t>，即两个数据应是一致的。否则，就会出现数据不一致性错误。</a:t>
            </a:r>
          </a:p>
          <a:p>
            <a:pPr algn="just">
              <a:spcBef>
                <a:spcPct val="0"/>
              </a:spcBef>
            </a:pPr>
            <a:r>
              <a:rPr lang="zh-CN" altLang="en-US" sz="2800" dirty="0"/>
              <a:t>为了检查这种数据的一致性，同样可配置一张计数器表，每个文件对应一个表项，其中含有该索引结点号的计数值。</a:t>
            </a:r>
          </a:p>
        </p:txBody>
      </p:sp>
    </p:spTree>
    <p:extLst>
      <p:ext uri="{BB962C8B-B14F-4D97-AF65-F5344CB8AC3E}">
        <p14:creationId xmlns:p14="http://schemas.microsoft.com/office/powerpoint/2010/main" val="28559531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fontScale="90000"/>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t>8.5.4  </a:t>
            </a:r>
            <a:r>
              <a:rPr lang="zh-CN" altLang="en-US" dirty="0"/>
              <a:t>重复数据的数据一致性问题</a:t>
            </a:r>
          </a:p>
        </p:txBody>
      </p:sp>
      <p:sp>
        <p:nvSpPr>
          <p:cNvPr id="778243" name="Rectangle 3"/>
          <p:cNvSpPr>
            <a:spLocks noGrp="1" noChangeArrowheads="1"/>
          </p:cNvSpPr>
          <p:nvPr>
            <p:ph type="body" idx="1"/>
          </p:nvPr>
        </p:nvSpPr>
        <p:spPr>
          <a:xfrm>
            <a:off x="457200" y="1600200"/>
            <a:ext cx="8435280" cy="4686320"/>
          </a:xfrm>
        </p:spPr>
        <p:txBody>
          <a:bodyPr>
            <a:normAutofit/>
          </a:bodyPr>
          <a:lstStyle/>
          <a:p>
            <a:pPr marL="0" indent="0">
              <a:buNone/>
            </a:pPr>
            <a:r>
              <a:rPr lang="en-US" altLang="zh-CN" dirty="0">
                <a:solidFill>
                  <a:srgbClr val="0033CC"/>
                </a:solidFill>
                <a:latin typeface="黑体" panose="02010609060101010101" pitchFamily="49" charset="-122"/>
              </a:rPr>
              <a:t>2. </a:t>
            </a:r>
            <a:r>
              <a:rPr lang="zh-CN" altLang="en-US" dirty="0">
                <a:solidFill>
                  <a:srgbClr val="0033CC"/>
                </a:solidFill>
                <a:latin typeface="黑体" panose="02010609060101010101" pitchFamily="49" charset="-122"/>
              </a:rPr>
              <a:t>链接数一致性检查</a:t>
            </a:r>
            <a:endParaRPr lang="en-US" altLang="zh-CN" dirty="0">
              <a:solidFill>
                <a:srgbClr val="0033CC"/>
              </a:solidFill>
              <a:latin typeface="黑体" panose="02010609060101010101" pitchFamily="49" charset="-122"/>
            </a:endParaRPr>
          </a:p>
          <a:p>
            <a:pPr marL="0" indent="0">
              <a:buNone/>
            </a:pPr>
            <a:r>
              <a:rPr lang="zh-CN" altLang="en-US" sz="2800" dirty="0">
                <a:solidFill>
                  <a:srgbClr val="000066"/>
                </a:solidFill>
              </a:rPr>
              <a:t>检查过程如下</a:t>
            </a:r>
            <a:r>
              <a:rPr lang="zh-CN" altLang="en-US" sz="2800" dirty="0"/>
              <a:t>：</a:t>
            </a:r>
          </a:p>
          <a:p>
            <a:pPr lvl="1" algn="just">
              <a:spcBef>
                <a:spcPct val="10000"/>
              </a:spcBef>
              <a:buSzPct val="75000"/>
            </a:pPr>
            <a:r>
              <a:rPr lang="zh-CN" altLang="en-US" dirty="0">
                <a:latin typeface="Times New Roman" panose="02020603050405020304" pitchFamily="18" charset="0"/>
                <a:ea typeface="楷体_GB2312" pitchFamily="49" charset="-122"/>
              </a:rPr>
              <a:t>从根目录开始查找，对每个目录项中索引结点号，在计数器表的相应表项上加</a:t>
            </a:r>
            <a:r>
              <a:rPr lang="en-US" altLang="zh-CN"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。直至所有目录都检查完毕。</a:t>
            </a:r>
          </a:p>
          <a:p>
            <a:pPr lvl="1" algn="just">
              <a:spcBef>
                <a:spcPct val="10000"/>
              </a:spcBef>
              <a:buSzPct val="75000"/>
            </a:pPr>
            <a:r>
              <a:rPr lang="zh-CN" altLang="en-US" dirty="0">
                <a:latin typeface="Times New Roman" panose="02020603050405020304" pitchFamily="18" charset="0"/>
                <a:ea typeface="楷体_GB2312" pitchFamily="49" charset="-122"/>
              </a:rPr>
              <a:t>将计数器表中的计数值与对应索引节点中的</a:t>
            </a:r>
            <a:r>
              <a:rPr lang="en-US" altLang="zh-CN" dirty="0">
                <a:latin typeface="Times New Roman" panose="02020603050405020304" pitchFamily="18" charset="0"/>
                <a:ea typeface="楷体_GB2312" pitchFamily="49" charset="-122"/>
              </a:rPr>
              <a:t>count</a:t>
            </a:r>
            <a:r>
              <a:rPr lang="zh-CN" altLang="en-US" dirty="0">
                <a:latin typeface="Times New Roman" panose="02020603050405020304" pitchFamily="18" charset="0"/>
                <a:ea typeface="楷体_GB2312" pitchFamily="49" charset="-122"/>
              </a:rPr>
              <a:t>值比较，若两者一致，则表示正常；否则，便产生了链接数不一致问题。</a:t>
            </a:r>
            <a:endParaRPr lang="en-US" altLang="zh-CN" dirty="0">
              <a:latin typeface="Times New Roman" panose="02020603050405020304" pitchFamily="18" charset="0"/>
              <a:ea typeface="楷体_GB2312" pitchFamily="49" charset="-122"/>
            </a:endParaRPr>
          </a:p>
          <a:p>
            <a:pPr marL="0" indent="0">
              <a:buNone/>
            </a:pPr>
            <a:endParaRPr lang="en-US" altLang="zh-CN" dirty="0">
              <a:solidFill>
                <a:srgbClr val="0033CC"/>
              </a:solidFill>
              <a:latin typeface="黑体" panose="02010609060101010101" pitchFamily="49" charset="-122"/>
            </a:endParaRPr>
          </a:p>
        </p:txBody>
      </p:sp>
    </p:spTree>
    <p:extLst>
      <p:ext uri="{BB962C8B-B14F-4D97-AF65-F5344CB8AC3E}">
        <p14:creationId xmlns:p14="http://schemas.microsoft.com/office/powerpoint/2010/main" val="7429553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p:txBody>
          <a:bodyPr>
            <a:normAutofit fontScale="90000"/>
          </a:bodyPr>
          <a:lstStyle/>
          <a:p>
            <a:pPr algn="l">
              <a:lnSpc>
                <a:spcPct val="140000"/>
              </a:lnSpc>
            </a:pPr>
            <a:r>
              <a:rPr lang="zh-CN" altLang="en-US" sz="3200" dirty="0">
                <a:latin typeface="黑体" panose="02010609060101010101" pitchFamily="49" charset="-122"/>
                <a:ea typeface="黑体" panose="02010609060101010101" pitchFamily="49" charset="-122"/>
              </a:rPr>
              <a:t>　</a:t>
            </a:r>
            <a:r>
              <a:rPr lang="en-US" altLang="zh-CN" dirty="0"/>
              <a:t>8.5.4  </a:t>
            </a:r>
            <a:r>
              <a:rPr lang="zh-CN" altLang="en-US" dirty="0"/>
              <a:t>重复数据的数据一致性问题</a:t>
            </a:r>
          </a:p>
        </p:txBody>
      </p:sp>
      <p:sp>
        <p:nvSpPr>
          <p:cNvPr id="778243" name="Rectangle 3"/>
          <p:cNvSpPr>
            <a:spLocks noGrp="1" noChangeArrowheads="1"/>
          </p:cNvSpPr>
          <p:nvPr>
            <p:ph type="body" idx="1"/>
          </p:nvPr>
        </p:nvSpPr>
        <p:spPr>
          <a:xfrm>
            <a:off x="457200" y="1600200"/>
            <a:ext cx="8435280" cy="4686320"/>
          </a:xfrm>
        </p:spPr>
        <p:txBody>
          <a:bodyPr>
            <a:normAutofit lnSpcReduction="10000"/>
          </a:bodyPr>
          <a:lstStyle/>
          <a:p>
            <a:pPr marL="0" indent="0">
              <a:buNone/>
            </a:pPr>
            <a:r>
              <a:rPr lang="en-US" altLang="zh-CN" dirty="0">
                <a:solidFill>
                  <a:srgbClr val="0033CC"/>
                </a:solidFill>
                <a:latin typeface="黑体" panose="02010609060101010101" pitchFamily="49" charset="-122"/>
              </a:rPr>
              <a:t>2. </a:t>
            </a:r>
            <a:r>
              <a:rPr lang="zh-CN" altLang="en-US" dirty="0">
                <a:solidFill>
                  <a:srgbClr val="0033CC"/>
                </a:solidFill>
                <a:latin typeface="黑体" panose="02010609060101010101" pitchFamily="49" charset="-122"/>
              </a:rPr>
              <a:t>链接数一致性检查</a:t>
            </a:r>
            <a:endParaRPr lang="en-US" altLang="zh-CN" dirty="0">
              <a:solidFill>
                <a:srgbClr val="0033CC"/>
              </a:solidFill>
              <a:latin typeface="黑体" panose="02010609060101010101" pitchFamily="49" charset="-122"/>
            </a:endParaRPr>
          </a:p>
          <a:p>
            <a:pPr lvl="2" algn="just">
              <a:spcBef>
                <a:spcPct val="50000"/>
              </a:spcBef>
              <a:buClr>
                <a:srgbClr val="000066"/>
              </a:buClr>
              <a:buSzPct val="60000"/>
            </a:pPr>
            <a:r>
              <a:rPr lang="zh-CN" altLang="en-US" dirty="0">
                <a:latin typeface="Times New Roman" panose="02020603050405020304" pitchFamily="18" charset="0"/>
                <a:ea typeface="楷体_GB2312" pitchFamily="49" charset="-122"/>
              </a:rPr>
              <a:t>若</a:t>
            </a:r>
            <a:r>
              <a:rPr lang="en-US" altLang="zh-CN" dirty="0">
                <a:latin typeface="Times New Roman" panose="02020603050405020304" pitchFamily="18" charset="0"/>
                <a:ea typeface="楷体_GB2312" pitchFamily="49" charset="-122"/>
              </a:rPr>
              <a:t>count</a:t>
            </a:r>
            <a:r>
              <a:rPr lang="zh-CN" altLang="en-US" dirty="0">
                <a:latin typeface="Times New Roman" panose="02020603050405020304" pitchFamily="18" charset="0"/>
                <a:ea typeface="楷体_GB2312" pitchFamily="49" charset="-122"/>
              </a:rPr>
              <a:t>值大于计数器表中的对应值，所有用户删除该文件后，该文件仍不会被删除</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浪费磁盘空间。</a:t>
            </a:r>
          </a:p>
          <a:p>
            <a:pPr lvl="2" algn="just">
              <a:spcBef>
                <a:spcPct val="50000"/>
              </a:spcBef>
              <a:buClr>
                <a:srgbClr val="000066"/>
              </a:buClr>
              <a:buSzPct val="60000"/>
            </a:pPr>
            <a:r>
              <a:rPr lang="zh-CN" altLang="en-US" dirty="0">
                <a:latin typeface="Times New Roman" panose="02020603050405020304" pitchFamily="18" charset="0"/>
                <a:ea typeface="楷体_GB2312" pitchFamily="49" charset="-122"/>
              </a:rPr>
              <a:t>若</a:t>
            </a:r>
            <a:r>
              <a:rPr lang="en-US" altLang="zh-CN" dirty="0">
                <a:latin typeface="Times New Roman" panose="02020603050405020304" pitchFamily="18" charset="0"/>
                <a:ea typeface="楷体_GB2312" pitchFamily="49" charset="-122"/>
              </a:rPr>
              <a:t>count</a:t>
            </a:r>
            <a:r>
              <a:rPr lang="zh-CN" altLang="en-US" dirty="0">
                <a:latin typeface="Times New Roman" panose="02020603050405020304" pitchFamily="18" charset="0"/>
                <a:ea typeface="楷体_GB2312" pitchFamily="49" charset="-122"/>
              </a:rPr>
              <a:t>值小于计数器表中的对应值，就有潜在的危险。例如，某文件有两个用户共享，计数器值为</a:t>
            </a:r>
            <a:r>
              <a:rPr lang="en-US" altLang="zh-CN" dirty="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，但该文件的索引节点中的</a:t>
            </a:r>
            <a:r>
              <a:rPr lang="en-US" altLang="zh-CN" dirty="0">
                <a:latin typeface="Times New Roman" panose="02020603050405020304" pitchFamily="18" charset="0"/>
                <a:ea typeface="楷体_GB2312" pitchFamily="49" charset="-122"/>
              </a:rPr>
              <a:t>count</a:t>
            </a:r>
            <a:r>
              <a:rPr lang="zh-CN" altLang="en-US" dirty="0">
                <a:latin typeface="Times New Roman" panose="02020603050405020304" pitchFamily="18" charset="0"/>
                <a:ea typeface="楷体_GB2312" pitchFamily="49" charset="-122"/>
              </a:rPr>
              <a:t>值为</a:t>
            </a:r>
            <a:r>
              <a:rPr lang="en-US" altLang="zh-CN"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，则只要其中一个用户删除该文件，</a:t>
            </a:r>
            <a:r>
              <a:rPr lang="en-US" altLang="zh-CN" dirty="0">
                <a:latin typeface="Times New Roman" panose="02020603050405020304" pitchFamily="18" charset="0"/>
                <a:ea typeface="楷体_GB2312" pitchFamily="49" charset="-122"/>
              </a:rPr>
              <a:t>count</a:t>
            </a:r>
            <a:r>
              <a:rPr lang="zh-CN" altLang="en-US" dirty="0">
                <a:latin typeface="Times New Roman" panose="02020603050405020304" pitchFamily="18" charset="0"/>
                <a:ea typeface="楷体_GB2312" pitchFamily="49" charset="-122"/>
              </a:rPr>
              <a:t>值就会为</a:t>
            </a:r>
            <a:r>
              <a:rPr lang="en-US" altLang="zh-CN" dirty="0">
                <a:latin typeface="Times New Roman" panose="02020603050405020304" pitchFamily="18" charset="0"/>
                <a:ea typeface="楷体_GB2312" pitchFamily="49" charset="-122"/>
              </a:rPr>
              <a:t>0</a:t>
            </a:r>
            <a:r>
              <a:rPr lang="zh-CN" altLang="en-US" dirty="0">
                <a:latin typeface="Times New Roman" panose="02020603050405020304" pitchFamily="18" charset="0"/>
                <a:ea typeface="楷体_GB2312" pitchFamily="49" charset="-122"/>
              </a:rPr>
              <a:t>，从而真正彻底删除该文件，而导致另一用户的目录项指向了一个空索引节点。</a:t>
            </a:r>
          </a:p>
          <a:p>
            <a:pPr lvl="1" algn="just">
              <a:spcBef>
                <a:spcPct val="10000"/>
              </a:spcBef>
              <a:buSzPct val="75000"/>
            </a:pPr>
            <a:r>
              <a:rPr lang="zh-CN" altLang="en-US" dirty="0">
                <a:solidFill>
                  <a:srgbClr val="0000FF"/>
                </a:solidFill>
                <a:ea typeface="仿宋_GB2312" pitchFamily="49" charset="-122"/>
              </a:rPr>
              <a:t>上述两种情况，解决的办法是将</a:t>
            </a:r>
            <a:r>
              <a:rPr lang="en-US" altLang="zh-CN" dirty="0">
                <a:solidFill>
                  <a:srgbClr val="0000FF"/>
                </a:solidFill>
                <a:ea typeface="仿宋_GB2312" pitchFamily="49" charset="-122"/>
              </a:rPr>
              <a:t>count</a:t>
            </a:r>
            <a:r>
              <a:rPr lang="zh-CN" altLang="en-US" dirty="0">
                <a:solidFill>
                  <a:srgbClr val="0000FF"/>
                </a:solidFill>
                <a:ea typeface="仿宋_GB2312" pitchFamily="49" charset="-122"/>
              </a:rPr>
              <a:t>置为正确的值</a:t>
            </a:r>
            <a:r>
              <a:rPr lang="en-US" altLang="zh-CN" dirty="0">
                <a:solidFill>
                  <a:srgbClr val="0000FF"/>
                </a:solidFill>
                <a:ea typeface="仿宋_GB2312" pitchFamily="49" charset="-122"/>
              </a:rPr>
              <a:t>(</a:t>
            </a:r>
            <a:r>
              <a:rPr lang="zh-CN" altLang="en-US" dirty="0">
                <a:solidFill>
                  <a:srgbClr val="0000FF"/>
                </a:solidFill>
                <a:ea typeface="仿宋_GB2312" pitchFamily="49" charset="-122"/>
              </a:rPr>
              <a:t>计数器表中对应表项的值</a:t>
            </a:r>
            <a:r>
              <a:rPr lang="en-US" altLang="zh-CN" dirty="0">
                <a:solidFill>
                  <a:srgbClr val="0000FF"/>
                </a:solidFill>
                <a:ea typeface="仿宋_GB2312" pitchFamily="49" charset="-122"/>
              </a:rPr>
              <a:t>)</a:t>
            </a:r>
            <a:r>
              <a:rPr lang="zh-CN" altLang="en-US" dirty="0">
                <a:solidFill>
                  <a:srgbClr val="0000FF"/>
                </a:solidFill>
                <a:ea typeface="仿宋_GB2312" pitchFamily="49" charset="-122"/>
              </a:rPr>
              <a:t>。</a:t>
            </a:r>
            <a:endParaRPr lang="zh-CN" altLang="en-US" dirty="0">
              <a:latin typeface="Times New Roman" panose="02020603050405020304" pitchFamily="18" charset="0"/>
              <a:ea typeface="楷体_GB2312" pitchFamily="49" charset="-122"/>
            </a:endParaRPr>
          </a:p>
          <a:p>
            <a:pPr marL="0" indent="0">
              <a:buNone/>
            </a:pPr>
            <a:endParaRPr lang="en-US" altLang="zh-CN" dirty="0">
              <a:solidFill>
                <a:srgbClr val="0033CC"/>
              </a:solidFill>
              <a:latin typeface="黑体" panose="02010609060101010101" pitchFamily="49" charset="-122"/>
            </a:endParaRPr>
          </a:p>
        </p:txBody>
      </p:sp>
    </p:spTree>
    <p:extLst>
      <p:ext uri="{BB962C8B-B14F-4D97-AF65-F5344CB8AC3E}">
        <p14:creationId xmlns:p14="http://schemas.microsoft.com/office/powerpoint/2010/main" val="29988268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2.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3.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4.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docProps/app.xml><?xml version="1.0" encoding="utf-8"?>
<Properties xmlns="http://schemas.openxmlformats.org/officeDocument/2006/extended-properties" xmlns:vt="http://schemas.openxmlformats.org/officeDocument/2006/docPropsVTypes">
  <Template/>
  <TotalTime>1938</TotalTime>
  <Words>8880</Words>
  <Application>Microsoft Office PowerPoint</Application>
  <PresentationFormat>全屏显示(4:3)</PresentationFormat>
  <Paragraphs>697</Paragraphs>
  <Slides>95</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95</vt:i4>
      </vt:variant>
    </vt:vector>
  </HeadingPairs>
  <TitlesOfParts>
    <vt:vector size="109" baseType="lpstr">
      <vt:lpstr>等线</vt:lpstr>
      <vt:lpstr>仿宋_GB2312</vt:lpstr>
      <vt:lpstr>黑体</vt:lpstr>
      <vt:lpstr>楷体_GB2312</vt:lpstr>
      <vt:lpstr>宋体</vt:lpstr>
      <vt:lpstr>微软雅黑</vt:lpstr>
      <vt:lpstr>Arial</vt:lpstr>
      <vt:lpstr>Franklin Gothic Book</vt:lpstr>
      <vt:lpstr>Franklin Gothic Medium</vt:lpstr>
      <vt:lpstr>Tahoma</vt:lpstr>
      <vt:lpstr>Times New Roman</vt:lpstr>
      <vt:lpstr>Wingdings</vt:lpstr>
      <vt:lpstr>Wingdings 2</vt:lpstr>
      <vt:lpstr>暗香扑面</vt:lpstr>
      <vt:lpstr>第八章 磁盘存储器的管理</vt:lpstr>
      <vt:lpstr>8.1 外存分配方式 </vt:lpstr>
      <vt:lpstr>8.1.1  连续分配（顺序文件） </vt:lpstr>
      <vt:lpstr>PowerPoint 演示文稿</vt:lpstr>
      <vt:lpstr>8.1.1  连续分配（顺序文件） </vt:lpstr>
      <vt:lpstr>8.1.2  链接分配(链接文件) </vt:lpstr>
      <vt:lpstr>PowerPoint 演示文稿</vt:lpstr>
      <vt:lpstr>1.隐式链接</vt:lpstr>
      <vt:lpstr>PowerPoint 演示文稿</vt:lpstr>
      <vt:lpstr>2.  显式链接</vt:lpstr>
      <vt:lpstr>PowerPoint 演示文稿</vt:lpstr>
      <vt:lpstr>8.1.3  FAT技术</vt:lpstr>
      <vt:lpstr>PowerPoint 演示文稿</vt:lpstr>
      <vt:lpstr>8.1.3  FAT技术</vt:lpstr>
      <vt:lpstr>8.1.3  FAT技术</vt:lpstr>
      <vt:lpstr>PowerPoint 演示文稿</vt:lpstr>
      <vt:lpstr>8.1.4 NTFS文件系统</vt:lpstr>
      <vt:lpstr>8.1.4 NTFS文件系统</vt:lpstr>
      <vt:lpstr>8.1.4 NTFS文件系统</vt:lpstr>
      <vt:lpstr>8.1.4 NTFS文件系统</vt:lpstr>
      <vt:lpstr>8.1.5  索引分配(索引文件) </vt:lpstr>
      <vt:lpstr>单级索引的目录结构</vt:lpstr>
      <vt:lpstr>8.1.5  索引分配(索引文件) </vt:lpstr>
      <vt:lpstr>2．多级索引</vt:lpstr>
      <vt:lpstr>2．多级索引</vt:lpstr>
      <vt:lpstr>2．多级索引</vt:lpstr>
      <vt:lpstr>PowerPoint 演示文稿</vt:lpstr>
      <vt:lpstr>3.  混合索引 </vt:lpstr>
      <vt:lpstr>3.  混合索引 </vt:lpstr>
      <vt:lpstr>UNIX系统采用混合索引方式</vt:lpstr>
      <vt:lpstr>PowerPoint 演示文稿</vt:lpstr>
      <vt:lpstr>8.2  文件存储空间的管理 </vt:lpstr>
      <vt:lpstr>8.2.1  空闲表法和空闲链表法 </vt:lpstr>
      <vt:lpstr>8.2.1  空闲表法和空闲链表法 </vt:lpstr>
      <vt:lpstr>1．空闲表法 </vt:lpstr>
      <vt:lpstr>2.   空闲链表法 </vt:lpstr>
      <vt:lpstr>8.2.2   位示图法</vt:lpstr>
      <vt:lpstr>8.2.2   位示图法</vt:lpstr>
      <vt:lpstr>8.2.2   位示图法</vt:lpstr>
      <vt:lpstr>3.   位示图盘块的回收 </vt:lpstr>
      <vt:lpstr>8.2.3  成组链接法 </vt:lpstr>
      <vt:lpstr>8.2.3  成组链接法 </vt:lpstr>
      <vt:lpstr>1．空闲盘块的组织  </vt:lpstr>
      <vt:lpstr>1．空闲盘块的组织</vt:lpstr>
      <vt:lpstr>PowerPoint 演示文稿</vt:lpstr>
      <vt:lpstr>2．成组链接空闲盘块的分配与回收 </vt:lpstr>
      <vt:lpstr>2．成组链接空闲盘块的分配与回收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  提高磁盘I/O速度的途径</vt:lpstr>
      <vt:lpstr>8.3  提高磁盘I/O速度的途径</vt:lpstr>
      <vt:lpstr>8.3  提高磁盘I/O速度的途径</vt:lpstr>
      <vt:lpstr>8.3  提高磁盘I/O速度的途径</vt:lpstr>
      <vt:lpstr>8.3  提高磁盘I/O速度的途径</vt:lpstr>
      <vt:lpstr>8.3  提高磁盘I/O速度的途径</vt:lpstr>
      <vt:lpstr>PowerPoint 演示文稿</vt:lpstr>
      <vt:lpstr>PowerPoint 演示文稿</vt:lpstr>
      <vt:lpstr>8.3.3  廉价磁盘冗余阵列(RAID)</vt:lpstr>
      <vt:lpstr>8.3.3  廉价磁盘冗余阵列(RAID)</vt:lpstr>
      <vt:lpstr>8.3.3  廉价磁盘冗余阵列(RAID)　　</vt:lpstr>
      <vt:lpstr>PowerPoint 演示文稿</vt:lpstr>
      <vt:lpstr>8.3.3  廉价磁盘冗余阵列(RAID)　</vt:lpstr>
      <vt:lpstr>8.3.3  廉价磁盘冗余阵列(RAID)　</vt:lpstr>
      <vt:lpstr>　　</vt:lpstr>
      <vt:lpstr>8.4  磁盘容错技术</vt:lpstr>
      <vt:lpstr>8.4  磁盘容错技术</vt:lpstr>
      <vt:lpstr>8.4  磁盘容错技术</vt:lpstr>
      <vt:lpstr>8.4  磁盘容错技术</vt:lpstr>
      <vt:lpstr>　　　　8.5  数据一致性控制　　</vt:lpstr>
      <vt:lpstr>　　　　 8.5.1 事务　　</vt:lpstr>
      <vt:lpstr>　　　　 8.5.1 事务　　</vt:lpstr>
      <vt:lpstr>　　　　 8.5.1 事务　　</vt:lpstr>
      <vt:lpstr>　　　　 8.5.1 事务　　</vt:lpstr>
      <vt:lpstr>　　　　 8.5.1 事务　　</vt:lpstr>
      <vt:lpstr>　　　　 8.5.1 事务　　</vt:lpstr>
      <vt:lpstr>8.5.2  检查点</vt:lpstr>
      <vt:lpstr>8.5.2  检查点</vt:lpstr>
      <vt:lpstr>8.5.3  并发控制</vt:lpstr>
      <vt:lpstr>　　　　 8.5.3  并发控制</vt:lpstr>
      <vt:lpstr>　　　　 8.5.3  并发控制</vt:lpstr>
      <vt:lpstr>　8.5.4  重复数据的数据一致性问题</vt:lpstr>
      <vt:lpstr>　8.5.4  重复数据的数据一致性问题</vt:lpstr>
      <vt:lpstr>　8.5.4  重复数据的数据一致性问题</vt:lpstr>
      <vt:lpstr>　8.5.4  重复数据的数据一致性问题</vt:lpstr>
      <vt:lpstr>　8.5.4  重复数据的数据一致性问题</vt:lpstr>
      <vt:lpstr>　8.5.4  重复数据的数据一致性问题</vt:lpstr>
      <vt:lpstr>　8.5.4  重复数据的数据一致性问题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文件管理</dc:title>
  <dc:creator>ZP</dc:creator>
  <cp:lastModifiedBy>kyle7411@163.com</cp:lastModifiedBy>
  <cp:revision>141</cp:revision>
  <dcterms:created xsi:type="dcterms:W3CDTF">2014-09-22T15:11:10Z</dcterms:created>
  <dcterms:modified xsi:type="dcterms:W3CDTF">2022-11-14T23:45:01Z</dcterms:modified>
</cp:coreProperties>
</file>