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258" r:id="rId2"/>
    <p:sldId id="273" r:id="rId3"/>
    <p:sldId id="277" r:id="rId4"/>
    <p:sldId id="278" r:id="rId5"/>
    <p:sldId id="279" r:id="rId6"/>
    <p:sldId id="280" r:id="rId7"/>
    <p:sldId id="281" r:id="rId8"/>
    <p:sldId id="352" r:id="rId9"/>
    <p:sldId id="283" r:id="rId10"/>
    <p:sldId id="354" r:id="rId11"/>
    <p:sldId id="284" r:id="rId12"/>
    <p:sldId id="355" r:id="rId13"/>
    <p:sldId id="356" r:id="rId14"/>
    <p:sldId id="285" r:id="rId15"/>
    <p:sldId id="286" r:id="rId16"/>
    <p:sldId id="287" r:id="rId17"/>
    <p:sldId id="288" r:id="rId18"/>
    <p:sldId id="289" r:id="rId19"/>
    <p:sldId id="290" r:id="rId20"/>
    <p:sldId id="357" r:id="rId21"/>
    <p:sldId id="358" r:id="rId22"/>
    <p:sldId id="359" r:id="rId23"/>
    <p:sldId id="360" r:id="rId24"/>
    <p:sldId id="361"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6" d="100"/>
          <a:sy n="86" d="100"/>
        </p:scale>
        <p:origin x="940" y="68"/>
      </p:cViewPr>
      <p:guideLst/>
    </p:cSldViewPr>
  </p:slideViewPr>
  <p:notesTextViewPr>
    <p:cViewPr>
      <p:scale>
        <a:sx n="1" d="1"/>
        <a:sy n="1" d="1"/>
      </p:scale>
      <p:origin x="0" y="0"/>
    </p:cViewPr>
  </p:notesTextViewPr>
  <p:sorterViewPr>
    <p:cViewPr varScale="1">
      <p:scale>
        <a:sx n="100" d="100"/>
        <a:sy n="100" d="100"/>
      </p:scale>
      <p:origin x="0" y="-84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AE11B-E389-4863-B5DD-713A1E70C9C4}" type="datetimeFigureOut">
              <a:rPr lang="zh-CN" altLang="en-US" smtClean="0"/>
              <a:t>2023/2/16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E41C2-5E13-429C-9C5E-6471BD5C06F7}" type="slidenum">
              <a:rPr lang="zh-CN" altLang="en-US" smtClean="0"/>
              <a:t>‹#›</a:t>
            </a:fld>
            <a:endParaRPr lang="zh-CN" altLang="en-US"/>
          </a:p>
        </p:txBody>
      </p:sp>
    </p:spTree>
    <p:extLst>
      <p:ext uri="{BB962C8B-B14F-4D97-AF65-F5344CB8AC3E}">
        <p14:creationId xmlns:p14="http://schemas.microsoft.com/office/powerpoint/2010/main" val="3050680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eaLnBrk="1" hangingPunct="1">
              <a:lnSpc>
                <a:spcPct val="110000"/>
              </a:lnSpc>
            </a:pPr>
            <a:r>
              <a:rPr lang="zh-CN" altLang="en-US" dirty="0">
                <a:latin typeface="Comic Sans MS" panose="030F0702030302020204" pitchFamily="66" charset="0"/>
              </a:rPr>
              <a:t>集合：同数学中的集合概念</a:t>
            </a:r>
          </a:p>
          <a:p>
            <a:pPr lvl="1" eaLnBrk="1" hangingPunct="1">
              <a:lnSpc>
                <a:spcPct val="110000"/>
              </a:lnSpc>
            </a:pPr>
            <a:r>
              <a:rPr lang="zh-CN" altLang="en-US" dirty="0">
                <a:latin typeface="Comic Sans MS" panose="030F0702030302020204" pitchFamily="66" charset="0"/>
              </a:rPr>
              <a:t>线性结构：结构中的数据元素存在 </a:t>
            </a:r>
            <a:r>
              <a:rPr lang="en-US" altLang="zh-CN" dirty="0">
                <a:latin typeface="Comic Sans MS" panose="030F0702030302020204" pitchFamily="66" charset="0"/>
              </a:rPr>
              <a:t>1:1 </a:t>
            </a:r>
            <a:r>
              <a:rPr lang="zh-CN" altLang="en-US" dirty="0">
                <a:latin typeface="Comic Sans MS" panose="030F0702030302020204" pitchFamily="66" charset="0"/>
              </a:rPr>
              <a:t>的关系</a:t>
            </a:r>
          </a:p>
          <a:p>
            <a:pPr lvl="1" eaLnBrk="1" hangingPunct="1">
              <a:lnSpc>
                <a:spcPct val="110000"/>
              </a:lnSpc>
            </a:pPr>
            <a:r>
              <a:rPr lang="zh-CN" altLang="en-US" dirty="0">
                <a:latin typeface="Comic Sans MS" panose="030F0702030302020204" pitchFamily="66" charset="0"/>
              </a:rPr>
              <a:t>树形结构：结构中的数据元素存在 </a:t>
            </a:r>
            <a:r>
              <a:rPr lang="en-US" altLang="zh-CN" dirty="0">
                <a:latin typeface="Comic Sans MS" panose="030F0702030302020204" pitchFamily="66" charset="0"/>
              </a:rPr>
              <a:t>1:M </a:t>
            </a:r>
            <a:r>
              <a:rPr lang="zh-CN" altLang="en-US" dirty="0">
                <a:latin typeface="Comic Sans MS" panose="030F0702030302020204" pitchFamily="66" charset="0"/>
              </a:rPr>
              <a:t>的关系</a:t>
            </a:r>
          </a:p>
          <a:p>
            <a:pPr lvl="1" eaLnBrk="1" hangingPunct="1">
              <a:lnSpc>
                <a:spcPct val="110000"/>
              </a:lnSpc>
            </a:pPr>
            <a:r>
              <a:rPr lang="zh-CN" altLang="en-US" dirty="0">
                <a:latin typeface="Comic Sans MS" panose="030F0702030302020204" pitchFamily="66" charset="0"/>
              </a:rPr>
              <a:t>网状结构：结构中的数据元素存在 </a:t>
            </a:r>
            <a:r>
              <a:rPr lang="en-US" altLang="zh-CN" dirty="0">
                <a:latin typeface="Comic Sans MS" panose="030F0702030302020204" pitchFamily="66" charset="0"/>
              </a:rPr>
              <a:t>N:M </a:t>
            </a:r>
            <a:r>
              <a:rPr lang="zh-CN" altLang="en-US" dirty="0">
                <a:latin typeface="Comic Sans MS" panose="030F0702030302020204" pitchFamily="66" charset="0"/>
              </a:rPr>
              <a:t>的关系</a:t>
            </a:r>
          </a:p>
          <a:p>
            <a:endParaRPr lang="zh-CN" altLang="en-US" dirty="0"/>
          </a:p>
        </p:txBody>
      </p:sp>
      <p:sp>
        <p:nvSpPr>
          <p:cNvPr id="4" name="灯片编号占位符 3"/>
          <p:cNvSpPr>
            <a:spLocks noGrp="1"/>
          </p:cNvSpPr>
          <p:nvPr>
            <p:ph type="sldNum" sz="quarter" idx="5"/>
          </p:nvPr>
        </p:nvSpPr>
        <p:spPr/>
        <p:txBody>
          <a:bodyPr/>
          <a:lstStyle/>
          <a:p>
            <a:fld id="{773E41C2-5E13-429C-9C5E-6471BD5C06F7}" type="slidenum">
              <a:rPr lang="zh-CN" altLang="en-US" smtClean="0"/>
              <a:t>10</a:t>
            </a:fld>
            <a:endParaRPr lang="zh-CN" altLang="en-US"/>
          </a:p>
        </p:txBody>
      </p:sp>
    </p:spTree>
    <p:extLst>
      <p:ext uri="{BB962C8B-B14F-4D97-AF65-F5344CB8AC3E}">
        <p14:creationId xmlns:p14="http://schemas.microsoft.com/office/powerpoint/2010/main" val="2753376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存放的数据是</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6</a:t>
            </a:r>
            <a:endParaRPr lang="zh-CN" altLang="en-US" dirty="0"/>
          </a:p>
        </p:txBody>
      </p:sp>
      <p:sp>
        <p:nvSpPr>
          <p:cNvPr id="4" name="灯片编号占位符 3"/>
          <p:cNvSpPr>
            <a:spLocks noGrp="1"/>
          </p:cNvSpPr>
          <p:nvPr>
            <p:ph type="sldNum" sz="quarter" idx="5"/>
          </p:nvPr>
        </p:nvSpPr>
        <p:spPr/>
        <p:txBody>
          <a:bodyPr/>
          <a:lstStyle/>
          <a:p>
            <a:fld id="{773E41C2-5E13-429C-9C5E-6471BD5C06F7}" type="slidenum">
              <a:rPr lang="zh-CN" altLang="en-US" smtClean="0"/>
              <a:t>14</a:t>
            </a:fld>
            <a:endParaRPr lang="zh-CN" altLang="en-US"/>
          </a:p>
        </p:txBody>
      </p:sp>
    </p:spTree>
    <p:extLst>
      <p:ext uri="{BB962C8B-B14F-4D97-AF65-F5344CB8AC3E}">
        <p14:creationId xmlns:p14="http://schemas.microsoft.com/office/powerpoint/2010/main" val="878032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3E41C2-5E13-429C-9C5E-6471BD5C06F7}" type="slidenum">
              <a:rPr lang="zh-CN" altLang="en-US" smtClean="0"/>
              <a:t>41</a:t>
            </a:fld>
            <a:endParaRPr lang="zh-CN" altLang="en-US"/>
          </a:p>
        </p:txBody>
      </p:sp>
    </p:spTree>
    <p:extLst>
      <p:ext uri="{BB962C8B-B14F-4D97-AF65-F5344CB8AC3E}">
        <p14:creationId xmlns:p14="http://schemas.microsoft.com/office/powerpoint/2010/main" val="904841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C59DF81-0039-4E49-BA1A-365D902E0D93}" type="datetime1">
              <a:rPr lang="zh-CN" altLang="en-US" smtClean="0"/>
              <a:t>2023/2/16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数据结构与算法</a:t>
            </a:r>
            <a:r>
              <a:rPr lang="en-US" altLang="zh-CN"/>
              <a:t>》 </a:t>
            </a:r>
            <a:r>
              <a:rPr lang="zh-CN" altLang="en-US"/>
              <a:t>刘斌 赵艳红 钱景辉编著 上海交通大学出版社出版 </a:t>
            </a:r>
            <a:r>
              <a:rPr lang="en-US" altLang="zh-CN"/>
              <a:t>2022.2</a:t>
            </a:r>
            <a:endParaRPr lang="zh-CN" altLang="en-US"/>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183466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9669548-AEC0-4B34-9949-530C16C5427E}" type="datetime1">
              <a:rPr lang="zh-CN" altLang="en-US" smtClean="0"/>
              <a:t>2023/2/16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数据结构与算法</a:t>
            </a:r>
            <a:r>
              <a:rPr lang="en-US" altLang="zh-CN"/>
              <a:t>》 </a:t>
            </a:r>
            <a:r>
              <a:rPr lang="zh-CN" altLang="en-US"/>
              <a:t>刘斌 赵艳红 钱景辉编著 上海交通大学出版社出版 </a:t>
            </a:r>
            <a:r>
              <a:rPr lang="en-US" altLang="zh-CN"/>
              <a:t>2022.2</a:t>
            </a:r>
            <a:endParaRPr lang="zh-CN" altLang="en-US"/>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3159330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0265CF3-375F-4EB5-9AD1-AAAE299D8C4A}" type="datetime1">
              <a:rPr lang="zh-CN" altLang="en-US" smtClean="0"/>
              <a:t>2023/2/16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数据结构与算法</a:t>
            </a:r>
            <a:r>
              <a:rPr lang="en-US" altLang="zh-CN"/>
              <a:t>》 </a:t>
            </a:r>
            <a:r>
              <a:rPr lang="zh-CN" altLang="en-US"/>
              <a:t>刘斌 赵艳红 钱景辉编著 上海交通大学出版社出版 </a:t>
            </a:r>
            <a:r>
              <a:rPr lang="en-US" altLang="zh-CN"/>
              <a:t>2022.2</a:t>
            </a:r>
            <a:endParaRPr lang="zh-CN" altLang="en-US"/>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1255551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2302A7-75BB-4FA1-A2B7-1476D170A756}" type="datetime1">
              <a:rPr lang="zh-CN" altLang="en-US" smtClean="0"/>
              <a:t>2023/2/16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数据结构与算法</a:t>
            </a:r>
            <a:r>
              <a:rPr lang="en-US" altLang="zh-CN"/>
              <a:t>》 </a:t>
            </a:r>
            <a:r>
              <a:rPr lang="zh-CN" altLang="en-US"/>
              <a:t>刘斌 赵艳红 钱景辉编著 上海交通大学出版社出版 </a:t>
            </a:r>
            <a:r>
              <a:rPr lang="en-US" altLang="zh-CN"/>
              <a:t>2022.2</a:t>
            </a:r>
            <a:endParaRPr lang="zh-CN" altLang="en-US"/>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405077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3A19D89-DF2B-4B80-A190-21E9C02F55F9}" type="datetime1">
              <a:rPr lang="zh-CN" altLang="en-US" smtClean="0"/>
              <a:t>2023/2/16</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数据结构与算法</a:t>
            </a:r>
            <a:r>
              <a:rPr lang="en-US" altLang="zh-CN"/>
              <a:t>》 </a:t>
            </a:r>
            <a:r>
              <a:rPr lang="zh-CN" altLang="en-US"/>
              <a:t>刘斌 赵艳红 钱景辉编著 上海交通大学出版社出版 </a:t>
            </a:r>
            <a:r>
              <a:rPr lang="en-US" altLang="zh-CN"/>
              <a:t>2022.2</a:t>
            </a:r>
            <a:endParaRPr lang="zh-CN" altLang="en-US"/>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40340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9021D2B-7F3D-456F-B54D-D751DD36C5F6}" type="datetime1">
              <a:rPr lang="zh-CN" altLang="en-US" smtClean="0"/>
              <a:t>2023/2/16</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数据结构与算法</a:t>
            </a:r>
            <a:r>
              <a:rPr lang="en-US" altLang="zh-CN"/>
              <a:t>》 </a:t>
            </a:r>
            <a:r>
              <a:rPr lang="zh-CN" altLang="en-US"/>
              <a:t>刘斌 赵艳红 钱景辉编著 上海交通大学出版社出版 </a:t>
            </a:r>
            <a:r>
              <a:rPr lang="en-US" altLang="zh-CN"/>
              <a:t>2022.2</a:t>
            </a:r>
            <a:endParaRPr lang="zh-CN" altLang="en-US"/>
          </a:p>
        </p:txBody>
      </p:sp>
      <p:sp>
        <p:nvSpPr>
          <p:cNvPr id="7" name="灯片编号占位符 6"/>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86558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A878B01-4465-4FB9-8505-9366F11375E9}" type="datetime1">
              <a:rPr lang="zh-CN" altLang="en-US" smtClean="0"/>
              <a:t>2023/2/16</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数据结构与算法</a:t>
            </a:r>
            <a:r>
              <a:rPr lang="en-US" altLang="zh-CN"/>
              <a:t>》 </a:t>
            </a:r>
            <a:r>
              <a:rPr lang="zh-CN" altLang="en-US"/>
              <a:t>刘斌 赵艳红 钱景辉编著 上海交通大学出版社出版 </a:t>
            </a:r>
            <a:r>
              <a:rPr lang="en-US" altLang="zh-CN"/>
              <a:t>2022.2</a:t>
            </a:r>
            <a:endParaRPr lang="zh-CN" altLang="en-US"/>
          </a:p>
        </p:txBody>
      </p:sp>
      <p:sp>
        <p:nvSpPr>
          <p:cNvPr id="9" name="灯片编号占位符 8"/>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2152184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3BC5AE3-CDA1-4A95-9D03-70CF3AA5E0B9}" type="datetime1">
              <a:rPr lang="zh-CN" altLang="en-US" smtClean="0"/>
              <a:t>2023/2/16</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数据结构与算法</a:t>
            </a:r>
            <a:r>
              <a:rPr lang="en-US" altLang="zh-CN"/>
              <a:t>》 </a:t>
            </a:r>
            <a:r>
              <a:rPr lang="zh-CN" altLang="en-US"/>
              <a:t>刘斌 赵艳红 钱景辉编著 上海交通大学出版社出版 </a:t>
            </a:r>
            <a:r>
              <a:rPr lang="en-US" altLang="zh-CN"/>
              <a:t>2022.2</a:t>
            </a:r>
            <a:endParaRPr lang="zh-CN" altLang="en-US"/>
          </a:p>
        </p:txBody>
      </p:sp>
      <p:sp>
        <p:nvSpPr>
          <p:cNvPr id="5" name="灯片编号占位符 4"/>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323545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5D516B-761B-4B22-9C14-77F62F60ED7C}" type="datetime1">
              <a:rPr lang="zh-CN" altLang="en-US" smtClean="0"/>
              <a:t>2023/2/16</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数据结构与算法</a:t>
            </a:r>
            <a:r>
              <a:rPr lang="en-US" altLang="zh-CN"/>
              <a:t>》 </a:t>
            </a:r>
            <a:r>
              <a:rPr lang="zh-CN" altLang="en-US"/>
              <a:t>刘斌 赵艳红 钱景辉编著 上海交通大学出版社出版 </a:t>
            </a:r>
            <a:r>
              <a:rPr lang="en-US" altLang="zh-CN"/>
              <a:t>2022.2</a:t>
            </a:r>
            <a:endParaRPr lang="zh-CN" altLang="en-US"/>
          </a:p>
        </p:txBody>
      </p:sp>
      <p:sp>
        <p:nvSpPr>
          <p:cNvPr id="4" name="灯片编号占位符 3"/>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266223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9B76EEC-8FF9-48E1-930E-DE14E1EE1D34}" type="datetime1">
              <a:rPr lang="zh-CN" altLang="en-US" smtClean="0"/>
              <a:t>2023/2/16</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数据结构与算法</a:t>
            </a:r>
            <a:r>
              <a:rPr lang="en-US" altLang="zh-CN"/>
              <a:t>》 </a:t>
            </a:r>
            <a:r>
              <a:rPr lang="zh-CN" altLang="en-US"/>
              <a:t>刘斌 赵艳红 钱景辉编著 上海交通大学出版社出版 </a:t>
            </a:r>
            <a:r>
              <a:rPr lang="en-US" altLang="zh-CN"/>
              <a:t>2022.2</a:t>
            </a:r>
            <a:endParaRPr lang="zh-CN" altLang="en-US"/>
          </a:p>
        </p:txBody>
      </p:sp>
      <p:sp>
        <p:nvSpPr>
          <p:cNvPr id="7" name="灯片编号占位符 6"/>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322982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1FD165-B7E2-4027-9FC3-C11783FAAB3F}" type="datetime1">
              <a:rPr lang="zh-CN" altLang="en-US" smtClean="0"/>
              <a:t>2023/2/16</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数据结构与算法</a:t>
            </a:r>
            <a:r>
              <a:rPr lang="en-US" altLang="zh-CN"/>
              <a:t>》 </a:t>
            </a:r>
            <a:r>
              <a:rPr lang="zh-CN" altLang="en-US"/>
              <a:t>刘斌 赵艳红 钱景辉编著 上海交通大学出版社出版 </a:t>
            </a:r>
            <a:r>
              <a:rPr lang="en-US" altLang="zh-CN"/>
              <a:t>2022.2</a:t>
            </a:r>
            <a:endParaRPr lang="zh-CN" altLang="en-US"/>
          </a:p>
        </p:txBody>
      </p:sp>
      <p:sp>
        <p:nvSpPr>
          <p:cNvPr id="7" name="灯片编号占位符 6"/>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370792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659BB-941D-4487-959F-5CDF7FD2C248}" type="datetime1">
              <a:rPr lang="zh-CN" altLang="en-US" smtClean="0"/>
              <a:t>2023/2/16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a:t>
            </a:r>
            <a:r>
              <a:rPr lang="zh-CN" altLang="en-US"/>
              <a:t>数据结构与算法</a:t>
            </a:r>
            <a:r>
              <a:rPr lang="en-US" altLang="zh-CN"/>
              <a:t>》 </a:t>
            </a:r>
            <a:r>
              <a:rPr lang="zh-CN" altLang="en-US"/>
              <a:t>刘斌 赵艳红 钱景辉编著 上海交通大学出版社出版 </a:t>
            </a:r>
            <a:r>
              <a:rPr lang="en-US" altLang="zh-CN"/>
              <a:t>2022.2</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13B9C-1177-4875-809D-9FF38F993BF9}" type="slidenum">
              <a:rPr lang="zh-CN" altLang="en-US" smtClean="0"/>
              <a:t>‹#›</a:t>
            </a:fld>
            <a:endParaRPr lang="zh-CN" altLang="en-US"/>
          </a:p>
        </p:txBody>
      </p:sp>
      <p:pic>
        <p:nvPicPr>
          <p:cNvPr id="7" name="图片 6"/>
          <p:cNvPicPr>
            <a:picLocks noChangeAspect="1"/>
          </p:cNvPicPr>
          <p:nvPr userDrawn="1"/>
        </p:nvPicPr>
        <p:blipFill>
          <a:blip r:embed="rId13"/>
          <a:stretch>
            <a:fillRect/>
          </a:stretch>
        </p:blipFill>
        <p:spPr>
          <a:xfrm>
            <a:off x="8745793" y="5514"/>
            <a:ext cx="3456039" cy="1155319"/>
          </a:xfrm>
          <a:prstGeom prst="rect">
            <a:avLst/>
          </a:prstGeom>
        </p:spPr>
      </p:pic>
    </p:spTree>
    <p:extLst>
      <p:ext uri="{BB962C8B-B14F-4D97-AF65-F5344CB8AC3E}">
        <p14:creationId xmlns:p14="http://schemas.microsoft.com/office/powerpoint/2010/main" val="347506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slide" Target="slide30.xml"/><Relationship Id="rId4" Type="http://schemas.openxmlformats.org/officeDocument/2006/relationships/slide" Target="slide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1122363"/>
            <a:ext cx="11915775" cy="2387600"/>
          </a:xfrm>
        </p:spPr>
        <p:txBody>
          <a:bodyPr/>
          <a:lstStyle/>
          <a:p>
            <a:pPr algn="ctr"/>
            <a:r>
              <a:rPr lang="zh-CN" altLang="en-US" dirty="0">
                <a:latin typeface="黑体" panose="02010609060101010101" pitchFamily="49" charset="-122"/>
                <a:ea typeface="黑体" panose="02010609060101010101" pitchFamily="49" charset="-122"/>
              </a:rPr>
              <a:t>第一章 绪论</a:t>
            </a:r>
          </a:p>
        </p:txBody>
      </p:sp>
      <p:sp>
        <p:nvSpPr>
          <p:cNvPr id="3" name="文本框 2"/>
          <p:cNvSpPr txBox="1"/>
          <p:nvPr/>
        </p:nvSpPr>
        <p:spPr>
          <a:xfrm>
            <a:off x="114300" y="4402013"/>
            <a:ext cx="11915775" cy="1569660"/>
          </a:xfrm>
          <a:prstGeom prst="rect">
            <a:avLst/>
          </a:prstGeom>
          <a:noFill/>
        </p:spPr>
        <p:txBody>
          <a:bodyPr wrap="square" rtlCol="0">
            <a:spAutoFit/>
          </a:bodyPr>
          <a:lstStyle/>
          <a:p>
            <a:pPr algn="ctr"/>
            <a:r>
              <a:rPr lang="en-US" altLang="zh-CN" sz="3200" dirty="0">
                <a:latin typeface="Cambria" panose="02040503050406030204" pitchFamily="18" charset="0"/>
                <a:ea typeface="楷体" panose="02010609060101010101" pitchFamily="49" charset="-122"/>
              </a:rPr>
              <a:t>《</a:t>
            </a:r>
            <a:r>
              <a:rPr lang="zh-CN" altLang="en-US" sz="3200" dirty="0">
                <a:latin typeface="Cambria" panose="02040503050406030204" pitchFamily="18" charset="0"/>
                <a:ea typeface="楷体" panose="02010609060101010101" pitchFamily="49" charset="-122"/>
              </a:rPr>
              <a:t>数据结构与算法</a:t>
            </a:r>
            <a:r>
              <a:rPr lang="en-US" altLang="zh-CN" sz="3200" dirty="0">
                <a:latin typeface="Cambria" panose="02040503050406030204" pitchFamily="18" charset="0"/>
                <a:ea typeface="楷体" panose="02010609060101010101" pitchFamily="49" charset="-122"/>
              </a:rPr>
              <a:t>》</a:t>
            </a:r>
          </a:p>
          <a:p>
            <a:pPr algn="ctr"/>
            <a:endParaRPr lang="en-US" altLang="zh-CN" sz="3200" dirty="0">
              <a:latin typeface="Cambria" panose="02040503050406030204" pitchFamily="18" charset="0"/>
              <a:ea typeface="楷体" panose="02010609060101010101" pitchFamily="49" charset="-122"/>
            </a:endParaRPr>
          </a:p>
          <a:p>
            <a:pPr algn="ctr"/>
            <a:r>
              <a:rPr lang="zh-CN" altLang="en-US" sz="3200" dirty="0">
                <a:latin typeface="Cambria" panose="02040503050406030204" pitchFamily="18" charset="0"/>
                <a:ea typeface="楷体" panose="02010609060101010101" pitchFamily="49" charset="-122"/>
              </a:rPr>
              <a:t>上海交通大学出版社出版，</a:t>
            </a:r>
            <a:r>
              <a:rPr lang="en-US" altLang="zh-CN" sz="3200" dirty="0">
                <a:latin typeface="Cambria" panose="02040503050406030204" pitchFamily="18" charset="0"/>
                <a:ea typeface="楷体" panose="02010609060101010101" pitchFamily="49" charset="-122"/>
              </a:rPr>
              <a:t>2022</a:t>
            </a:r>
            <a:r>
              <a:rPr lang="zh-CN" altLang="en-US" sz="3200" dirty="0">
                <a:latin typeface="Cambria" panose="02040503050406030204" pitchFamily="18" charset="0"/>
                <a:ea typeface="楷体" panose="02010609060101010101" pitchFamily="49" charset="-122"/>
              </a:rPr>
              <a:t>年</a:t>
            </a:r>
            <a:r>
              <a:rPr lang="en-US" altLang="zh-CN" sz="3200" dirty="0">
                <a:latin typeface="Cambria" panose="02040503050406030204" pitchFamily="18" charset="0"/>
                <a:ea typeface="楷体" panose="02010609060101010101" pitchFamily="49" charset="-122"/>
              </a:rPr>
              <a:t>2</a:t>
            </a:r>
            <a:r>
              <a:rPr lang="zh-CN" altLang="en-US" sz="3200" dirty="0">
                <a:latin typeface="Cambria" panose="02040503050406030204" pitchFamily="18" charset="0"/>
                <a:ea typeface="楷体" panose="02010609060101010101" pitchFamily="49" charset="-122"/>
              </a:rPr>
              <a:t>月</a:t>
            </a:r>
          </a:p>
        </p:txBody>
      </p:sp>
    </p:spTree>
    <p:extLst>
      <p:ext uri="{BB962C8B-B14F-4D97-AF65-F5344CB8AC3E}">
        <p14:creationId xmlns:p14="http://schemas.microsoft.com/office/powerpoint/2010/main" val="122603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6423679"/>
          </a:xfrm>
        </p:spPr>
        <p:txBody>
          <a:bodyPr>
            <a:normAutofit fontScale="92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1.1.2 </a:t>
            </a:r>
            <a:r>
              <a:rPr lang="zh-CN" altLang="en-US" b="1" dirty="0">
                <a:latin typeface="Cambria" panose="02040503050406030204" pitchFamily="18" charset="0"/>
                <a:ea typeface="宋体" panose="02010600030101010101" pitchFamily="2" charset="-122"/>
              </a:rPr>
              <a:t>数据的逻辑结构和存储结构</a:t>
            </a:r>
            <a:endParaRPr lang="en-US" altLang="zh-CN" b="1"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数据的逻辑结构和物理结构是数据结构中密切相关的两个方面，同一逻辑结构可以对应不同的存储结构。</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一、数据的逻辑结构</a:t>
            </a:r>
            <a:endParaRPr lang="en-US" altLang="zh-CN" b="1"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数据的逻辑结构是指数据之间的逻辑关系，可以看作是从具体问题抽象出来的数学模型。常将数据的逻辑结构简称为数据结构。</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b="1" dirty="0">
                <a:latin typeface="Cambria" panose="02040503050406030204" pitchFamily="18" charset="0"/>
                <a:ea typeface="宋体" panose="02010600030101010101" pitchFamily="2" charset="-122"/>
              </a:rPr>
              <a:t>1</a:t>
            </a:r>
            <a:r>
              <a:rPr lang="zh-CN" altLang="en-US" b="1" dirty="0">
                <a:latin typeface="Cambria" panose="02040503050406030204" pitchFamily="18" charset="0"/>
                <a:ea typeface="宋体" panose="02010600030101010101" pitchFamily="2" charset="-122"/>
              </a:rPr>
              <a:t>、线性结构</a:t>
            </a: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线性结构</a:t>
            </a:r>
            <a:r>
              <a:rPr lang="en-US" altLang="zh-CN" dirty="0">
                <a:latin typeface="Cambria" panose="02040503050406030204" pitchFamily="18" charset="0"/>
                <a:ea typeface="宋体" panose="02010600030101010101" pitchFamily="2" charset="-122"/>
              </a:rPr>
              <a:t>(Linear Structure)</a:t>
            </a:r>
            <a:r>
              <a:rPr lang="zh-CN" altLang="en-US" b="1" dirty="0">
                <a:solidFill>
                  <a:srgbClr val="C00000"/>
                </a:solidFill>
                <a:latin typeface="Cambria" panose="02040503050406030204" pitchFamily="18" charset="0"/>
                <a:ea typeface="宋体" panose="02010600030101010101" pitchFamily="2" charset="-122"/>
              </a:rPr>
              <a:t>就是数据表的各个元素之间具有有序关系</a:t>
            </a:r>
            <a:r>
              <a:rPr lang="zh-CN" altLang="en-US" dirty="0">
                <a:latin typeface="Cambria" panose="02040503050406030204" pitchFamily="18" charset="0"/>
                <a:ea typeface="宋体" panose="02010600030101010101" pitchFamily="2" charset="-122"/>
              </a:rPr>
              <a:t>。第一个元素称为</a:t>
            </a:r>
            <a:r>
              <a:rPr lang="zh-CN" altLang="en-US" b="1" dirty="0">
                <a:solidFill>
                  <a:srgbClr val="00B0F0"/>
                </a:solidFill>
                <a:latin typeface="Cambria" panose="02040503050406030204" pitchFamily="18" charset="0"/>
                <a:ea typeface="宋体" panose="02010600030101010101" pitchFamily="2" charset="-122"/>
              </a:rPr>
              <a:t>头元素</a:t>
            </a:r>
            <a:r>
              <a:rPr lang="zh-CN" altLang="en-US" dirty="0">
                <a:latin typeface="Cambria" panose="02040503050406030204" pitchFamily="18" charset="0"/>
                <a:ea typeface="宋体" panose="02010600030101010101" pitchFamily="2" charset="-122"/>
              </a:rPr>
              <a:t>，最后一个元素称为</a:t>
            </a:r>
            <a:r>
              <a:rPr lang="zh-CN" altLang="en-US" b="1" dirty="0">
                <a:solidFill>
                  <a:srgbClr val="00B0F0"/>
                </a:solidFill>
                <a:latin typeface="Cambria" panose="02040503050406030204" pitchFamily="18" charset="0"/>
                <a:ea typeface="宋体" panose="02010600030101010101" pitchFamily="2" charset="-122"/>
              </a:rPr>
              <a:t>尾元素</a:t>
            </a:r>
            <a:r>
              <a:rPr lang="zh-CN" altLang="en-US" dirty="0">
                <a:latin typeface="Cambria" panose="02040503050406030204" pitchFamily="18" charset="0"/>
                <a:ea typeface="宋体" panose="02010600030101010101" pitchFamily="2" charset="-122"/>
              </a:rPr>
              <a:t>。一个元素</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非头元素</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前一个元素称为该元素</a:t>
            </a:r>
            <a:r>
              <a:rPr lang="zh-CN" altLang="en-US" b="1" dirty="0">
                <a:solidFill>
                  <a:srgbClr val="00B0F0"/>
                </a:solidFill>
                <a:latin typeface="Cambria" panose="02040503050406030204" pitchFamily="18" charset="0"/>
                <a:ea typeface="宋体" panose="02010600030101010101" pitchFamily="2" charset="-122"/>
              </a:rPr>
              <a:t>直接前驱</a:t>
            </a:r>
            <a:r>
              <a:rPr lang="zh-CN" altLang="en-US" dirty="0">
                <a:latin typeface="Cambria" panose="02040503050406030204" pitchFamily="18" charset="0"/>
                <a:ea typeface="宋体" panose="02010600030101010101" pitchFamily="2" charset="-122"/>
              </a:rPr>
              <a:t>；一个元素</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非尾元素</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后一个元素称为该元素的</a:t>
            </a:r>
            <a:r>
              <a:rPr lang="zh-CN" altLang="en-US" b="1" dirty="0">
                <a:solidFill>
                  <a:srgbClr val="00B0F0"/>
                </a:solidFill>
                <a:latin typeface="Cambria" panose="02040503050406030204" pitchFamily="18" charset="0"/>
                <a:ea typeface="宋体" panose="02010600030101010101" pitchFamily="2" charset="-122"/>
              </a:rPr>
              <a:t>直接后继</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10</a:t>
            </a:fld>
            <a:endParaRPr lang="zh-CN" altLang="en-US" dirty="0"/>
          </a:p>
        </p:txBody>
      </p:sp>
      <p:grpSp>
        <p:nvGrpSpPr>
          <p:cNvPr id="5" name="Group 52">
            <a:extLst>
              <a:ext uri="{FF2B5EF4-FFF2-40B4-BE49-F238E27FC236}">
                <a16:creationId xmlns:a16="http://schemas.microsoft.com/office/drawing/2014/main" id="{47D10595-D135-43B4-9160-B16F6FDA187A}"/>
              </a:ext>
            </a:extLst>
          </p:cNvPr>
          <p:cNvGrpSpPr>
            <a:grpSpLocks/>
          </p:cNvGrpSpPr>
          <p:nvPr/>
        </p:nvGrpSpPr>
        <p:grpSpPr bwMode="auto">
          <a:xfrm>
            <a:off x="9110058" y="5254059"/>
            <a:ext cx="2447925" cy="215900"/>
            <a:chOff x="1388" y="1088"/>
            <a:chExt cx="1961" cy="160"/>
          </a:xfrm>
        </p:grpSpPr>
        <p:sp>
          <p:nvSpPr>
            <p:cNvPr id="6" name="Oval 53">
              <a:extLst>
                <a:ext uri="{FF2B5EF4-FFF2-40B4-BE49-F238E27FC236}">
                  <a16:creationId xmlns:a16="http://schemas.microsoft.com/office/drawing/2014/main" id="{52DED674-0A32-4E1F-B12A-5BFAB5D58324}"/>
                </a:ext>
              </a:extLst>
            </p:cNvPr>
            <p:cNvSpPr>
              <a:spLocks noChangeArrowheads="1"/>
            </p:cNvSpPr>
            <p:nvPr/>
          </p:nvSpPr>
          <p:spPr bwMode="auto">
            <a:xfrm>
              <a:off x="1388" y="1088"/>
              <a:ext cx="144" cy="144"/>
            </a:xfrm>
            <a:prstGeom prst="ellipse">
              <a:avLst/>
            </a:prstGeom>
            <a:noFill/>
            <a:ln w="19050">
              <a:solidFill>
                <a:srgbClr val="0099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 name="Line 54">
              <a:extLst>
                <a:ext uri="{FF2B5EF4-FFF2-40B4-BE49-F238E27FC236}">
                  <a16:creationId xmlns:a16="http://schemas.microsoft.com/office/drawing/2014/main" id="{464EAABA-2155-47C5-AB27-4A2FAC95F0B2}"/>
                </a:ext>
              </a:extLst>
            </p:cNvPr>
            <p:cNvSpPr>
              <a:spLocks noChangeShapeType="1"/>
            </p:cNvSpPr>
            <p:nvPr/>
          </p:nvSpPr>
          <p:spPr bwMode="auto">
            <a:xfrm>
              <a:off x="1532" y="1173"/>
              <a:ext cx="288" cy="0"/>
            </a:xfrm>
            <a:prstGeom prst="line">
              <a:avLst/>
            </a:prstGeom>
            <a:noFill/>
            <a:ln w="19050">
              <a:solidFill>
                <a:srgbClr val="0099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 name="Oval 55">
              <a:extLst>
                <a:ext uri="{FF2B5EF4-FFF2-40B4-BE49-F238E27FC236}">
                  <a16:creationId xmlns:a16="http://schemas.microsoft.com/office/drawing/2014/main" id="{FD0776F2-03CB-420F-9E7B-295441178913}"/>
                </a:ext>
              </a:extLst>
            </p:cNvPr>
            <p:cNvSpPr>
              <a:spLocks noChangeArrowheads="1"/>
            </p:cNvSpPr>
            <p:nvPr/>
          </p:nvSpPr>
          <p:spPr bwMode="auto">
            <a:xfrm>
              <a:off x="1820" y="1088"/>
              <a:ext cx="144" cy="144"/>
            </a:xfrm>
            <a:prstGeom prst="ellipse">
              <a:avLst/>
            </a:prstGeom>
            <a:noFill/>
            <a:ln w="19050">
              <a:solidFill>
                <a:srgbClr val="0099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 name="Line 56">
              <a:extLst>
                <a:ext uri="{FF2B5EF4-FFF2-40B4-BE49-F238E27FC236}">
                  <a16:creationId xmlns:a16="http://schemas.microsoft.com/office/drawing/2014/main" id="{45F04A12-0D70-4A67-9476-F4759648C1C2}"/>
                </a:ext>
              </a:extLst>
            </p:cNvPr>
            <p:cNvSpPr>
              <a:spLocks noChangeShapeType="1"/>
            </p:cNvSpPr>
            <p:nvPr/>
          </p:nvSpPr>
          <p:spPr bwMode="auto">
            <a:xfrm>
              <a:off x="1980" y="1166"/>
              <a:ext cx="288" cy="0"/>
            </a:xfrm>
            <a:prstGeom prst="line">
              <a:avLst/>
            </a:prstGeom>
            <a:noFill/>
            <a:ln w="19050">
              <a:solidFill>
                <a:srgbClr val="0099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0" name="Oval 57">
              <a:extLst>
                <a:ext uri="{FF2B5EF4-FFF2-40B4-BE49-F238E27FC236}">
                  <a16:creationId xmlns:a16="http://schemas.microsoft.com/office/drawing/2014/main" id="{17251109-AA63-4905-90AA-F55A30B26A81}"/>
                </a:ext>
              </a:extLst>
            </p:cNvPr>
            <p:cNvSpPr>
              <a:spLocks noChangeArrowheads="1"/>
            </p:cNvSpPr>
            <p:nvPr/>
          </p:nvSpPr>
          <p:spPr bwMode="auto">
            <a:xfrm>
              <a:off x="2278" y="1091"/>
              <a:ext cx="144" cy="144"/>
            </a:xfrm>
            <a:prstGeom prst="ellipse">
              <a:avLst/>
            </a:prstGeom>
            <a:noFill/>
            <a:ln w="19050">
              <a:solidFill>
                <a:srgbClr val="0099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 name="Line 58">
              <a:extLst>
                <a:ext uri="{FF2B5EF4-FFF2-40B4-BE49-F238E27FC236}">
                  <a16:creationId xmlns:a16="http://schemas.microsoft.com/office/drawing/2014/main" id="{CB93DFF4-A73B-404C-A17A-2D9F6B90CF19}"/>
                </a:ext>
              </a:extLst>
            </p:cNvPr>
            <p:cNvSpPr>
              <a:spLocks noChangeShapeType="1"/>
            </p:cNvSpPr>
            <p:nvPr/>
          </p:nvSpPr>
          <p:spPr bwMode="auto">
            <a:xfrm>
              <a:off x="2448" y="1169"/>
              <a:ext cx="288" cy="0"/>
            </a:xfrm>
            <a:prstGeom prst="line">
              <a:avLst/>
            </a:prstGeom>
            <a:noFill/>
            <a:ln w="19050">
              <a:solidFill>
                <a:srgbClr val="0099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 name="Oval 59">
              <a:extLst>
                <a:ext uri="{FF2B5EF4-FFF2-40B4-BE49-F238E27FC236}">
                  <a16:creationId xmlns:a16="http://schemas.microsoft.com/office/drawing/2014/main" id="{D01367AE-F9BD-4EE7-B979-F1AE96BC1584}"/>
                </a:ext>
              </a:extLst>
            </p:cNvPr>
            <p:cNvSpPr>
              <a:spLocks noChangeArrowheads="1"/>
            </p:cNvSpPr>
            <p:nvPr/>
          </p:nvSpPr>
          <p:spPr bwMode="auto">
            <a:xfrm>
              <a:off x="2736" y="1104"/>
              <a:ext cx="144" cy="144"/>
            </a:xfrm>
            <a:prstGeom prst="ellipse">
              <a:avLst/>
            </a:prstGeom>
            <a:noFill/>
            <a:ln w="19050">
              <a:solidFill>
                <a:srgbClr val="0099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 name="Line 60">
              <a:extLst>
                <a:ext uri="{FF2B5EF4-FFF2-40B4-BE49-F238E27FC236}">
                  <a16:creationId xmlns:a16="http://schemas.microsoft.com/office/drawing/2014/main" id="{93F27A61-8980-4543-BBAC-0E87EAF1998D}"/>
                </a:ext>
              </a:extLst>
            </p:cNvPr>
            <p:cNvSpPr>
              <a:spLocks noChangeShapeType="1"/>
            </p:cNvSpPr>
            <p:nvPr/>
          </p:nvSpPr>
          <p:spPr bwMode="auto">
            <a:xfrm>
              <a:off x="2907" y="1172"/>
              <a:ext cx="288" cy="0"/>
            </a:xfrm>
            <a:prstGeom prst="line">
              <a:avLst/>
            </a:prstGeom>
            <a:noFill/>
            <a:ln w="19050">
              <a:solidFill>
                <a:srgbClr val="0099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 name="Oval 61">
              <a:extLst>
                <a:ext uri="{FF2B5EF4-FFF2-40B4-BE49-F238E27FC236}">
                  <a16:creationId xmlns:a16="http://schemas.microsoft.com/office/drawing/2014/main" id="{7BBD9809-8D95-4149-944E-A37C031D82F2}"/>
                </a:ext>
              </a:extLst>
            </p:cNvPr>
            <p:cNvSpPr>
              <a:spLocks noChangeArrowheads="1"/>
            </p:cNvSpPr>
            <p:nvPr/>
          </p:nvSpPr>
          <p:spPr bwMode="auto">
            <a:xfrm>
              <a:off x="3205" y="1097"/>
              <a:ext cx="144" cy="144"/>
            </a:xfrm>
            <a:prstGeom prst="ellipse">
              <a:avLst/>
            </a:prstGeom>
            <a:noFill/>
            <a:ln w="19050">
              <a:solidFill>
                <a:srgbClr val="0099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203885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par>
                          <p:cTn id="21" fill="hold">
                            <p:stCondLst>
                              <p:cond delay="0"/>
                            </p:stCondLst>
                            <p:childTnLst>
                              <p:par>
                                <p:cTn id="22" presetID="24" presetClass="entr" presetSubtype="0" fill="hold" nodeType="afterEffect">
                                  <p:stCondLst>
                                    <p:cond delay="1000"/>
                                  </p:stCondLst>
                                  <p:childTnLst>
                                    <p:set>
                                      <p:cBhvr>
                                        <p:cTn id="23" dur="1" fill="hold">
                                          <p:stCondLst>
                                            <p:cond delay="0"/>
                                          </p:stCondLst>
                                        </p:cTn>
                                        <p:tgtEl>
                                          <p:spTgt spid="5"/>
                                        </p:tgtEl>
                                        <p:attrNameLst>
                                          <p:attrName>style.visibility</p:attrName>
                                        </p:attrNameLst>
                                      </p:cBhvr>
                                      <p:to>
                                        <p:strVal val="visible"/>
                                      </p:to>
                                    </p:set>
                                    <p:anim to="" calcmode="lin" valueType="num">
                                      <p:cBhvr>
                                        <p:cTn id="24"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6423679"/>
          </a:xfrm>
        </p:spPr>
        <p:txBody>
          <a:bodyPr>
            <a:normAutofit fontScale="77500" lnSpcReduction="20000"/>
          </a:bodyPr>
          <a:lstStyle/>
          <a:p>
            <a:pPr marL="0" indent="361950">
              <a:lnSpc>
                <a:spcPct val="150000"/>
              </a:lnSpc>
              <a:spcBef>
                <a:spcPts val="0"/>
              </a:spcBef>
              <a:buNone/>
            </a:pPr>
            <a:r>
              <a:rPr lang="en-US" altLang="zh-CN" b="1" dirty="0">
                <a:latin typeface="Cambria" panose="02040503050406030204" pitchFamily="18" charset="0"/>
                <a:ea typeface="宋体" panose="02010600030101010101" pitchFamily="2" charset="-122"/>
              </a:rPr>
              <a:t>2</a:t>
            </a:r>
            <a:r>
              <a:rPr lang="zh-CN" altLang="en-US" b="1" dirty="0">
                <a:latin typeface="Cambria" panose="02040503050406030204" pitchFamily="18" charset="0"/>
                <a:ea typeface="宋体" panose="02010600030101010101" pitchFamily="2" charset="-122"/>
              </a:rPr>
              <a:t>、非线性结构</a:t>
            </a: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非线性结构</a:t>
            </a:r>
            <a:r>
              <a:rPr lang="zh-CN" altLang="en-US" dirty="0">
                <a:latin typeface="Cambria" panose="02040503050406030204" pitchFamily="18" charset="0"/>
                <a:ea typeface="宋体" panose="02010600030101010101" pitchFamily="2" charset="-122"/>
              </a:rPr>
              <a:t>就是</a:t>
            </a:r>
            <a:r>
              <a:rPr lang="zh-CN" altLang="en-US" b="1" dirty="0">
                <a:solidFill>
                  <a:srgbClr val="C00000"/>
                </a:solidFill>
                <a:latin typeface="Cambria" panose="02040503050406030204" pitchFamily="18" charset="0"/>
                <a:ea typeface="宋体" panose="02010600030101010101" pitchFamily="2" charset="-122"/>
              </a:rPr>
              <a:t>数据表中各个元素之间不具有“有序”关系，一个元素可能有多个直接前驱和多个直接后继</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树形结构</a:t>
            </a:r>
            <a:r>
              <a:rPr lang="en-US" altLang="zh-CN" dirty="0">
                <a:latin typeface="Cambria" panose="02040503050406030204" pitchFamily="18" charset="0"/>
                <a:ea typeface="宋体" panose="02010600030101010101" pitchFamily="2" charset="-122"/>
              </a:rPr>
              <a:t>(Tree Structure)</a:t>
            </a:r>
            <a:r>
              <a:rPr lang="zh-CN" altLang="en-US" dirty="0">
                <a:latin typeface="Cambria" panose="02040503050406030204" pitchFamily="18" charset="0"/>
                <a:ea typeface="宋体" panose="02010600030101010101" pitchFamily="2" charset="-122"/>
              </a:rPr>
              <a:t>：树形结构中的元素之间呈现一种层次关系。处于最上层的结点称为</a:t>
            </a:r>
            <a:r>
              <a:rPr lang="zh-CN" altLang="en-US" b="1" dirty="0">
                <a:solidFill>
                  <a:srgbClr val="00B0F0"/>
                </a:solidFill>
                <a:latin typeface="Cambria" panose="02040503050406030204" pitchFamily="18" charset="0"/>
                <a:ea typeface="宋体" panose="02010600030101010101" pitchFamily="2" charset="-122"/>
              </a:rPr>
              <a:t>根结点</a:t>
            </a:r>
            <a:r>
              <a:rPr lang="zh-CN" altLang="en-US" dirty="0">
                <a:latin typeface="Cambria" panose="02040503050406030204" pitchFamily="18" charset="0"/>
                <a:ea typeface="宋体" panose="02010600030101010101" pitchFamily="2" charset="-122"/>
              </a:rPr>
              <a:t>，根结点没有直接前驱，其他结点有且只有一个直接前驱；没有下一层的结点称为</a:t>
            </a:r>
            <a:r>
              <a:rPr lang="zh-CN" altLang="en-US" b="1" dirty="0">
                <a:solidFill>
                  <a:srgbClr val="00B0F0"/>
                </a:solidFill>
                <a:latin typeface="Cambria" panose="02040503050406030204" pitchFamily="18" charset="0"/>
                <a:ea typeface="宋体" panose="02010600030101010101" pitchFamily="2" charset="-122"/>
              </a:rPr>
              <a:t>叶结点</a:t>
            </a:r>
            <a:r>
              <a:rPr lang="zh-CN" altLang="en-US" dirty="0">
                <a:latin typeface="Cambria" panose="02040503050406030204" pitchFamily="18" charset="0"/>
                <a:ea typeface="宋体" panose="02010600030101010101" pitchFamily="2" charset="-122"/>
              </a:rPr>
              <a:t>，叶结点没有直接后继，其他结点可以有一个或多个直接后继。树形结构数据元素之间呈现</a:t>
            </a:r>
            <a:r>
              <a:rPr lang="zh-CN" altLang="en-US" b="1" dirty="0">
                <a:latin typeface="Cambria" panose="02040503050406030204" pitchFamily="18" charset="0"/>
                <a:ea typeface="宋体" panose="02010600030101010101" pitchFamily="2" charset="-122"/>
              </a:rPr>
              <a:t>一对多</a:t>
            </a:r>
            <a:r>
              <a:rPr lang="zh-CN" altLang="en-US" dirty="0">
                <a:latin typeface="Cambria" panose="02040503050406030204" pitchFamily="18" charset="0"/>
                <a:ea typeface="宋体" panose="02010600030101010101" pitchFamily="2" charset="-122"/>
              </a:rPr>
              <a:t>的关系。</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图结构</a:t>
            </a:r>
            <a:r>
              <a:rPr lang="en-US" altLang="zh-CN" dirty="0">
                <a:latin typeface="Cambria" panose="02040503050406030204" pitchFamily="18" charset="0"/>
                <a:ea typeface="宋体" panose="02010600030101010101" pitchFamily="2" charset="-122"/>
              </a:rPr>
              <a:t>(Graphic Structure)</a:t>
            </a:r>
            <a:r>
              <a:rPr lang="zh-CN" altLang="en-US" dirty="0">
                <a:latin typeface="Cambria" panose="02040503050406030204" pitchFamily="18" charset="0"/>
                <a:ea typeface="宋体" panose="02010600030101010101" pitchFamily="2" charset="-122"/>
              </a:rPr>
              <a:t>：也称网状结构，图结构中的数据元素地位相同，每个元素之间都可能存在某种直接关系，即元素之间呈现</a:t>
            </a:r>
            <a:r>
              <a:rPr lang="zh-CN" altLang="en-US" b="1" dirty="0">
                <a:solidFill>
                  <a:srgbClr val="00B0F0"/>
                </a:solidFill>
                <a:latin typeface="Cambria" panose="02040503050406030204" pitchFamily="18" charset="0"/>
                <a:ea typeface="宋体" panose="02010600030101010101" pitchFamily="2" charset="-122"/>
              </a:rPr>
              <a:t>多对多</a:t>
            </a:r>
            <a:r>
              <a:rPr lang="zh-CN" altLang="en-US" dirty="0">
                <a:latin typeface="Cambria" panose="02040503050406030204" pitchFamily="18" charset="0"/>
                <a:ea typeface="宋体" panose="02010600030101010101" pitchFamily="2" charset="-122"/>
              </a:rPr>
              <a:t>的关系。</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集合结构</a:t>
            </a:r>
            <a:r>
              <a:rPr lang="en-US" altLang="zh-CN" dirty="0">
                <a:latin typeface="Cambria" panose="02040503050406030204" pitchFamily="18" charset="0"/>
                <a:ea typeface="宋体" panose="02010600030101010101" pitchFamily="2" charset="-122"/>
              </a:rPr>
              <a:t>(Set Structure)</a:t>
            </a:r>
            <a:r>
              <a:rPr lang="zh-CN" altLang="en-US" dirty="0">
                <a:latin typeface="Cambria" panose="02040503050406030204" pitchFamily="18" charset="0"/>
                <a:ea typeface="宋体" panose="02010600030101010101" pitchFamily="2" charset="-122"/>
              </a:rPr>
              <a:t>：集合类型的结构只是限定了数据元素是否属于同一种类型，别无其它特别的关系，是一种松散的逻辑结构。</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11</a:t>
            </a:fld>
            <a:endParaRPr lang="zh-CN" altLang="en-US" dirty="0"/>
          </a:p>
        </p:txBody>
      </p:sp>
      <p:grpSp>
        <p:nvGrpSpPr>
          <p:cNvPr id="5" name="Group 62">
            <a:extLst>
              <a:ext uri="{FF2B5EF4-FFF2-40B4-BE49-F238E27FC236}">
                <a16:creationId xmlns:a16="http://schemas.microsoft.com/office/drawing/2014/main" id="{C00C7C42-5D16-4C7E-8496-A9031088F9B8}"/>
              </a:ext>
            </a:extLst>
          </p:cNvPr>
          <p:cNvGrpSpPr>
            <a:grpSpLocks/>
          </p:cNvGrpSpPr>
          <p:nvPr/>
        </p:nvGrpSpPr>
        <p:grpSpPr bwMode="auto">
          <a:xfrm>
            <a:off x="9219215" y="5142519"/>
            <a:ext cx="1943100" cy="935037"/>
            <a:chOff x="1200" y="0"/>
            <a:chExt cx="1776" cy="912"/>
          </a:xfrm>
        </p:grpSpPr>
        <p:sp>
          <p:nvSpPr>
            <p:cNvPr id="6" name="Oval 63">
              <a:extLst>
                <a:ext uri="{FF2B5EF4-FFF2-40B4-BE49-F238E27FC236}">
                  <a16:creationId xmlns:a16="http://schemas.microsoft.com/office/drawing/2014/main" id="{25366056-1624-438F-89E6-91B34EF8C0AF}"/>
                </a:ext>
              </a:extLst>
            </p:cNvPr>
            <p:cNvSpPr>
              <a:spLocks noChangeArrowheads="1"/>
            </p:cNvSpPr>
            <p:nvPr/>
          </p:nvSpPr>
          <p:spPr bwMode="auto">
            <a:xfrm>
              <a:off x="1392" y="144"/>
              <a:ext cx="144" cy="144"/>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 name="Oval 64">
              <a:extLst>
                <a:ext uri="{FF2B5EF4-FFF2-40B4-BE49-F238E27FC236}">
                  <a16:creationId xmlns:a16="http://schemas.microsoft.com/office/drawing/2014/main" id="{6B5FA351-3C51-45EC-8C63-6380D216F54B}"/>
                </a:ext>
              </a:extLst>
            </p:cNvPr>
            <p:cNvSpPr>
              <a:spLocks noChangeArrowheads="1"/>
            </p:cNvSpPr>
            <p:nvPr/>
          </p:nvSpPr>
          <p:spPr bwMode="auto">
            <a:xfrm>
              <a:off x="1200" y="432"/>
              <a:ext cx="144" cy="144"/>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Oval 65">
              <a:extLst>
                <a:ext uri="{FF2B5EF4-FFF2-40B4-BE49-F238E27FC236}">
                  <a16:creationId xmlns:a16="http://schemas.microsoft.com/office/drawing/2014/main" id="{2C2ECA49-E19E-4FE6-B882-9C8644A038E3}"/>
                </a:ext>
              </a:extLst>
            </p:cNvPr>
            <p:cNvSpPr>
              <a:spLocks noChangeArrowheads="1"/>
            </p:cNvSpPr>
            <p:nvPr/>
          </p:nvSpPr>
          <p:spPr bwMode="auto">
            <a:xfrm>
              <a:off x="1632" y="336"/>
              <a:ext cx="144" cy="144"/>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 name="Oval 66">
              <a:extLst>
                <a:ext uri="{FF2B5EF4-FFF2-40B4-BE49-F238E27FC236}">
                  <a16:creationId xmlns:a16="http://schemas.microsoft.com/office/drawing/2014/main" id="{9D97A60D-79AB-4CF9-91DC-0001997EEDCB}"/>
                </a:ext>
              </a:extLst>
            </p:cNvPr>
            <p:cNvSpPr>
              <a:spLocks noChangeArrowheads="1"/>
            </p:cNvSpPr>
            <p:nvPr/>
          </p:nvSpPr>
          <p:spPr bwMode="auto">
            <a:xfrm>
              <a:off x="1536" y="624"/>
              <a:ext cx="144" cy="144"/>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 name="Oval 67">
              <a:extLst>
                <a:ext uri="{FF2B5EF4-FFF2-40B4-BE49-F238E27FC236}">
                  <a16:creationId xmlns:a16="http://schemas.microsoft.com/office/drawing/2014/main" id="{C28E23C2-878F-4EDA-AB02-4D5B8C53684C}"/>
                </a:ext>
              </a:extLst>
            </p:cNvPr>
            <p:cNvSpPr>
              <a:spLocks noChangeArrowheads="1"/>
            </p:cNvSpPr>
            <p:nvPr/>
          </p:nvSpPr>
          <p:spPr bwMode="auto">
            <a:xfrm>
              <a:off x="1968" y="192"/>
              <a:ext cx="144" cy="144"/>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 name="Oval 68">
              <a:extLst>
                <a:ext uri="{FF2B5EF4-FFF2-40B4-BE49-F238E27FC236}">
                  <a16:creationId xmlns:a16="http://schemas.microsoft.com/office/drawing/2014/main" id="{C18273DC-72D7-4519-9BCE-8AD0638B48FA}"/>
                </a:ext>
              </a:extLst>
            </p:cNvPr>
            <p:cNvSpPr>
              <a:spLocks noChangeArrowheads="1"/>
            </p:cNvSpPr>
            <p:nvPr/>
          </p:nvSpPr>
          <p:spPr bwMode="auto">
            <a:xfrm>
              <a:off x="1920" y="624"/>
              <a:ext cx="144" cy="144"/>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Oval 69">
              <a:extLst>
                <a:ext uri="{FF2B5EF4-FFF2-40B4-BE49-F238E27FC236}">
                  <a16:creationId xmlns:a16="http://schemas.microsoft.com/office/drawing/2014/main" id="{B01E58AF-55C0-4B64-99F0-D01E8A4FF83C}"/>
                </a:ext>
              </a:extLst>
            </p:cNvPr>
            <p:cNvSpPr>
              <a:spLocks noChangeArrowheads="1"/>
            </p:cNvSpPr>
            <p:nvPr/>
          </p:nvSpPr>
          <p:spPr bwMode="auto">
            <a:xfrm>
              <a:off x="2352" y="0"/>
              <a:ext cx="144" cy="144"/>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 name="Oval 70">
              <a:extLst>
                <a:ext uri="{FF2B5EF4-FFF2-40B4-BE49-F238E27FC236}">
                  <a16:creationId xmlns:a16="http://schemas.microsoft.com/office/drawing/2014/main" id="{172F2757-02A3-46DB-8CD4-0CD83EEFB5AF}"/>
                </a:ext>
              </a:extLst>
            </p:cNvPr>
            <p:cNvSpPr>
              <a:spLocks noChangeArrowheads="1"/>
            </p:cNvSpPr>
            <p:nvPr/>
          </p:nvSpPr>
          <p:spPr bwMode="auto">
            <a:xfrm>
              <a:off x="2352" y="432"/>
              <a:ext cx="144" cy="144"/>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 name="Oval 71">
              <a:extLst>
                <a:ext uri="{FF2B5EF4-FFF2-40B4-BE49-F238E27FC236}">
                  <a16:creationId xmlns:a16="http://schemas.microsoft.com/office/drawing/2014/main" id="{F5610B5D-A91C-47C7-A717-2E5FFFE42D7D}"/>
                </a:ext>
              </a:extLst>
            </p:cNvPr>
            <p:cNvSpPr>
              <a:spLocks noChangeArrowheads="1"/>
            </p:cNvSpPr>
            <p:nvPr/>
          </p:nvSpPr>
          <p:spPr bwMode="auto">
            <a:xfrm>
              <a:off x="2640" y="768"/>
              <a:ext cx="144" cy="144"/>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 name="Oval 72">
              <a:extLst>
                <a:ext uri="{FF2B5EF4-FFF2-40B4-BE49-F238E27FC236}">
                  <a16:creationId xmlns:a16="http://schemas.microsoft.com/office/drawing/2014/main" id="{A60C3264-A5F7-43A9-A407-6796E3EBEB0D}"/>
                </a:ext>
              </a:extLst>
            </p:cNvPr>
            <p:cNvSpPr>
              <a:spLocks noChangeArrowheads="1"/>
            </p:cNvSpPr>
            <p:nvPr/>
          </p:nvSpPr>
          <p:spPr bwMode="auto">
            <a:xfrm>
              <a:off x="2832" y="240"/>
              <a:ext cx="144" cy="144"/>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16" name="Group 24">
            <a:extLst>
              <a:ext uri="{FF2B5EF4-FFF2-40B4-BE49-F238E27FC236}">
                <a16:creationId xmlns:a16="http://schemas.microsoft.com/office/drawing/2014/main" id="{8F8390BE-EEFF-4486-98F3-0087A2742A11}"/>
              </a:ext>
            </a:extLst>
          </p:cNvPr>
          <p:cNvGrpSpPr>
            <a:grpSpLocks/>
          </p:cNvGrpSpPr>
          <p:nvPr/>
        </p:nvGrpSpPr>
        <p:grpSpPr bwMode="auto">
          <a:xfrm>
            <a:off x="9556859" y="1467629"/>
            <a:ext cx="2160588" cy="1439862"/>
            <a:chOff x="3548" y="943"/>
            <a:chExt cx="2068" cy="1394"/>
          </a:xfrm>
        </p:grpSpPr>
        <p:sp>
          <p:nvSpPr>
            <p:cNvPr id="17" name="Oval 25">
              <a:extLst>
                <a:ext uri="{FF2B5EF4-FFF2-40B4-BE49-F238E27FC236}">
                  <a16:creationId xmlns:a16="http://schemas.microsoft.com/office/drawing/2014/main" id="{EA25DA5B-86BD-48E2-9FF9-FD21788E0A9F}"/>
                </a:ext>
              </a:extLst>
            </p:cNvPr>
            <p:cNvSpPr>
              <a:spLocks noChangeArrowheads="1"/>
            </p:cNvSpPr>
            <p:nvPr/>
          </p:nvSpPr>
          <p:spPr bwMode="auto">
            <a:xfrm>
              <a:off x="4344" y="943"/>
              <a:ext cx="144" cy="144"/>
            </a:xfrm>
            <a:prstGeom prst="ellipse">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8" name="Line 26">
              <a:extLst>
                <a:ext uri="{FF2B5EF4-FFF2-40B4-BE49-F238E27FC236}">
                  <a16:creationId xmlns:a16="http://schemas.microsoft.com/office/drawing/2014/main" id="{BCCC2C87-B3F1-410D-AB9B-36A21A053DD6}"/>
                </a:ext>
              </a:extLst>
            </p:cNvPr>
            <p:cNvSpPr>
              <a:spLocks noChangeShapeType="1"/>
            </p:cNvSpPr>
            <p:nvPr/>
          </p:nvSpPr>
          <p:spPr bwMode="auto">
            <a:xfrm flipH="1">
              <a:off x="3720" y="1087"/>
              <a:ext cx="624" cy="144"/>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9" name="Oval 27">
              <a:extLst>
                <a:ext uri="{FF2B5EF4-FFF2-40B4-BE49-F238E27FC236}">
                  <a16:creationId xmlns:a16="http://schemas.microsoft.com/office/drawing/2014/main" id="{30128430-4CFD-442B-9AE1-AC701F0B4AFF}"/>
                </a:ext>
              </a:extLst>
            </p:cNvPr>
            <p:cNvSpPr>
              <a:spLocks noChangeArrowheads="1"/>
            </p:cNvSpPr>
            <p:nvPr/>
          </p:nvSpPr>
          <p:spPr bwMode="auto">
            <a:xfrm>
              <a:off x="3576" y="1183"/>
              <a:ext cx="144" cy="144"/>
            </a:xfrm>
            <a:prstGeom prst="ellipse">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 name="Line 28">
              <a:extLst>
                <a:ext uri="{FF2B5EF4-FFF2-40B4-BE49-F238E27FC236}">
                  <a16:creationId xmlns:a16="http://schemas.microsoft.com/office/drawing/2014/main" id="{D0260823-F294-4148-8848-A7BC764F8DAA}"/>
                </a:ext>
              </a:extLst>
            </p:cNvPr>
            <p:cNvSpPr>
              <a:spLocks noChangeShapeType="1"/>
            </p:cNvSpPr>
            <p:nvPr/>
          </p:nvSpPr>
          <p:spPr bwMode="auto">
            <a:xfrm>
              <a:off x="3624" y="1327"/>
              <a:ext cx="0" cy="288"/>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 name="Oval 29">
              <a:extLst>
                <a:ext uri="{FF2B5EF4-FFF2-40B4-BE49-F238E27FC236}">
                  <a16:creationId xmlns:a16="http://schemas.microsoft.com/office/drawing/2014/main" id="{FE1B57DE-AF6B-4C18-AB01-74AAD9F0D570}"/>
                </a:ext>
              </a:extLst>
            </p:cNvPr>
            <p:cNvSpPr>
              <a:spLocks noChangeArrowheads="1"/>
            </p:cNvSpPr>
            <p:nvPr/>
          </p:nvSpPr>
          <p:spPr bwMode="auto">
            <a:xfrm>
              <a:off x="3548" y="1628"/>
              <a:ext cx="144" cy="144"/>
            </a:xfrm>
            <a:prstGeom prst="ellipse">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 name="Line 30">
              <a:extLst>
                <a:ext uri="{FF2B5EF4-FFF2-40B4-BE49-F238E27FC236}">
                  <a16:creationId xmlns:a16="http://schemas.microsoft.com/office/drawing/2014/main" id="{3AD0BB36-D91C-4BA3-A7D1-020E2F1A7313}"/>
                </a:ext>
              </a:extLst>
            </p:cNvPr>
            <p:cNvSpPr>
              <a:spLocks noChangeShapeType="1"/>
            </p:cNvSpPr>
            <p:nvPr/>
          </p:nvSpPr>
          <p:spPr bwMode="auto">
            <a:xfrm flipH="1">
              <a:off x="4200" y="1087"/>
              <a:ext cx="192" cy="240"/>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3" name="Oval 31">
              <a:extLst>
                <a:ext uri="{FF2B5EF4-FFF2-40B4-BE49-F238E27FC236}">
                  <a16:creationId xmlns:a16="http://schemas.microsoft.com/office/drawing/2014/main" id="{23F8CB9C-21DF-411F-8F86-7CB6459192E0}"/>
                </a:ext>
              </a:extLst>
            </p:cNvPr>
            <p:cNvSpPr>
              <a:spLocks noChangeArrowheads="1"/>
            </p:cNvSpPr>
            <p:nvPr/>
          </p:nvSpPr>
          <p:spPr bwMode="auto">
            <a:xfrm>
              <a:off x="4152" y="1327"/>
              <a:ext cx="144" cy="144"/>
            </a:xfrm>
            <a:prstGeom prst="ellipse">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4" name="Line 32">
              <a:extLst>
                <a:ext uri="{FF2B5EF4-FFF2-40B4-BE49-F238E27FC236}">
                  <a16:creationId xmlns:a16="http://schemas.microsoft.com/office/drawing/2014/main" id="{75C3B685-5803-4F03-87B1-D1D2FB2ED25B}"/>
                </a:ext>
              </a:extLst>
            </p:cNvPr>
            <p:cNvSpPr>
              <a:spLocks noChangeShapeType="1"/>
            </p:cNvSpPr>
            <p:nvPr/>
          </p:nvSpPr>
          <p:spPr bwMode="auto">
            <a:xfrm flipH="1">
              <a:off x="4008" y="1471"/>
              <a:ext cx="192" cy="240"/>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 name="Oval 33">
              <a:extLst>
                <a:ext uri="{FF2B5EF4-FFF2-40B4-BE49-F238E27FC236}">
                  <a16:creationId xmlns:a16="http://schemas.microsoft.com/office/drawing/2014/main" id="{A3040B44-3729-4977-BBAA-85120B8421C9}"/>
                </a:ext>
              </a:extLst>
            </p:cNvPr>
            <p:cNvSpPr>
              <a:spLocks noChangeArrowheads="1"/>
            </p:cNvSpPr>
            <p:nvPr/>
          </p:nvSpPr>
          <p:spPr bwMode="auto">
            <a:xfrm>
              <a:off x="3912" y="1711"/>
              <a:ext cx="144" cy="144"/>
            </a:xfrm>
            <a:prstGeom prst="ellipse">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 name="Line 34">
              <a:extLst>
                <a:ext uri="{FF2B5EF4-FFF2-40B4-BE49-F238E27FC236}">
                  <a16:creationId xmlns:a16="http://schemas.microsoft.com/office/drawing/2014/main" id="{C4A8BE14-BABE-455A-8D09-C3F32BDCAD2A}"/>
                </a:ext>
              </a:extLst>
            </p:cNvPr>
            <p:cNvSpPr>
              <a:spLocks noChangeShapeType="1"/>
            </p:cNvSpPr>
            <p:nvPr/>
          </p:nvSpPr>
          <p:spPr bwMode="auto">
            <a:xfrm>
              <a:off x="4200" y="1471"/>
              <a:ext cx="0" cy="288"/>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7" name="Oval 35">
              <a:extLst>
                <a:ext uri="{FF2B5EF4-FFF2-40B4-BE49-F238E27FC236}">
                  <a16:creationId xmlns:a16="http://schemas.microsoft.com/office/drawing/2014/main" id="{6A035080-463B-4329-B455-3FB3CF1760E0}"/>
                </a:ext>
              </a:extLst>
            </p:cNvPr>
            <p:cNvSpPr>
              <a:spLocks noChangeArrowheads="1"/>
            </p:cNvSpPr>
            <p:nvPr/>
          </p:nvSpPr>
          <p:spPr bwMode="auto">
            <a:xfrm>
              <a:off x="4128" y="1755"/>
              <a:ext cx="144" cy="144"/>
            </a:xfrm>
            <a:prstGeom prst="ellipse">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 name="Line 36">
              <a:extLst>
                <a:ext uri="{FF2B5EF4-FFF2-40B4-BE49-F238E27FC236}">
                  <a16:creationId xmlns:a16="http://schemas.microsoft.com/office/drawing/2014/main" id="{C22B8466-6ED9-4A6B-BD98-BB317513F88E}"/>
                </a:ext>
              </a:extLst>
            </p:cNvPr>
            <p:cNvSpPr>
              <a:spLocks noChangeShapeType="1"/>
            </p:cNvSpPr>
            <p:nvPr/>
          </p:nvSpPr>
          <p:spPr bwMode="auto">
            <a:xfrm>
              <a:off x="4193" y="1908"/>
              <a:ext cx="0" cy="288"/>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9" name="Oval 37">
              <a:extLst>
                <a:ext uri="{FF2B5EF4-FFF2-40B4-BE49-F238E27FC236}">
                  <a16:creationId xmlns:a16="http://schemas.microsoft.com/office/drawing/2014/main" id="{94722904-6094-474C-BEF2-EFF2A9DBF4C1}"/>
                </a:ext>
              </a:extLst>
            </p:cNvPr>
            <p:cNvSpPr>
              <a:spLocks noChangeArrowheads="1"/>
            </p:cNvSpPr>
            <p:nvPr/>
          </p:nvSpPr>
          <p:spPr bwMode="auto">
            <a:xfrm>
              <a:off x="4120" y="2193"/>
              <a:ext cx="144" cy="144"/>
            </a:xfrm>
            <a:prstGeom prst="ellipse">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 name="Line 38">
              <a:extLst>
                <a:ext uri="{FF2B5EF4-FFF2-40B4-BE49-F238E27FC236}">
                  <a16:creationId xmlns:a16="http://schemas.microsoft.com/office/drawing/2014/main" id="{B5AFEC2D-9D9F-4A34-9CE3-1733E7D4AC66}"/>
                </a:ext>
              </a:extLst>
            </p:cNvPr>
            <p:cNvSpPr>
              <a:spLocks noChangeShapeType="1"/>
            </p:cNvSpPr>
            <p:nvPr/>
          </p:nvSpPr>
          <p:spPr bwMode="auto">
            <a:xfrm>
              <a:off x="4224" y="1488"/>
              <a:ext cx="240" cy="240"/>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 name="Oval 39">
              <a:extLst>
                <a:ext uri="{FF2B5EF4-FFF2-40B4-BE49-F238E27FC236}">
                  <a16:creationId xmlns:a16="http://schemas.microsoft.com/office/drawing/2014/main" id="{65D2E4B7-91F8-494B-8AA5-E44335A03B31}"/>
                </a:ext>
              </a:extLst>
            </p:cNvPr>
            <p:cNvSpPr>
              <a:spLocks noChangeArrowheads="1"/>
            </p:cNvSpPr>
            <p:nvPr/>
          </p:nvSpPr>
          <p:spPr bwMode="auto">
            <a:xfrm>
              <a:off x="4368" y="1728"/>
              <a:ext cx="144" cy="144"/>
            </a:xfrm>
            <a:prstGeom prst="ellipse">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 name="Line 40">
              <a:extLst>
                <a:ext uri="{FF2B5EF4-FFF2-40B4-BE49-F238E27FC236}">
                  <a16:creationId xmlns:a16="http://schemas.microsoft.com/office/drawing/2014/main" id="{9739A0BF-2DE1-4902-A86D-0C0FCC74F36E}"/>
                </a:ext>
              </a:extLst>
            </p:cNvPr>
            <p:cNvSpPr>
              <a:spLocks noChangeShapeType="1"/>
            </p:cNvSpPr>
            <p:nvPr/>
          </p:nvSpPr>
          <p:spPr bwMode="auto">
            <a:xfrm>
              <a:off x="4416" y="1104"/>
              <a:ext cx="240" cy="192"/>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 name="Oval 41">
              <a:extLst>
                <a:ext uri="{FF2B5EF4-FFF2-40B4-BE49-F238E27FC236}">
                  <a16:creationId xmlns:a16="http://schemas.microsoft.com/office/drawing/2014/main" id="{A1110895-BC35-4CDB-926D-E69CD266FEDD}"/>
                </a:ext>
              </a:extLst>
            </p:cNvPr>
            <p:cNvSpPr>
              <a:spLocks noChangeArrowheads="1"/>
            </p:cNvSpPr>
            <p:nvPr/>
          </p:nvSpPr>
          <p:spPr bwMode="auto">
            <a:xfrm>
              <a:off x="4608" y="1296"/>
              <a:ext cx="144" cy="144"/>
            </a:xfrm>
            <a:prstGeom prst="ellipse">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4" name="Line 42">
              <a:extLst>
                <a:ext uri="{FF2B5EF4-FFF2-40B4-BE49-F238E27FC236}">
                  <a16:creationId xmlns:a16="http://schemas.microsoft.com/office/drawing/2014/main" id="{A29AACAA-3EE4-411D-AB88-AC5213F659A2}"/>
                </a:ext>
              </a:extLst>
            </p:cNvPr>
            <p:cNvSpPr>
              <a:spLocks noChangeShapeType="1"/>
            </p:cNvSpPr>
            <p:nvPr/>
          </p:nvSpPr>
          <p:spPr bwMode="auto">
            <a:xfrm>
              <a:off x="4464" y="1056"/>
              <a:ext cx="768" cy="288"/>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 name="Oval 43">
              <a:extLst>
                <a:ext uri="{FF2B5EF4-FFF2-40B4-BE49-F238E27FC236}">
                  <a16:creationId xmlns:a16="http://schemas.microsoft.com/office/drawing/2014/main" id="{751BA67E-21ED-4649-AA80-7554C7F398D7}"/>
                </a:ext>
              </a:extLst>
            </p:cNvPr>
            <p:cNvSpPr>
              <a:spLocks noChangeArrowheads="1"/>
            </p:cNvSpPr>
            <p:nvPr/>
          </p:nvSpPr>
          <p:spPr bwMode="auto">
            <a:xfrm>
              <a:off x="5184" y="1344"/>
              <a:ext cx="144" cy="144"/>
            </a:xfrm>
            <a:prstGeom prst="ellipse">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6" name="Line 44">
              <a:extLst>
                <a:ext uri="{FF2B5EF4-FFF2-40B4-BE49-F238E27FC236}">
                  <a16:creationId xmlns:a16="http://schemas.microsoft.com/office/drawing/2014/main" id="{3A365953-036E-453E-B012-8E67AF2F0AC4}"/>
                </a:ext>
              </a:extLst>
            </p:cNvPr>
            <p:cNvSpPr>
              <a:spLocks noChangeShapeType="1"/>
            </p:cNvSpPr>
            <p:nvPr/>
          </p:nvSpPr>
          <p:spPr bwMode="auto">
            <a:xfrm flipH="1">
              <a:off x="5040" y="1488"/>
              <a:ext cx="192" cy="240"/>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 name="Oval 45">
              <a:extLst>
                <a:ext uri="{FF2B5EF4-FFF2-40B4-BE49-F238E27FC236}">
                  <a16:creationId xmlns:a16="http://schemas.microsoft.com/office/drawing/2014/main" id="{D0DAB88E-9F14-4C78-9652-AE89E95179EE}"/>
                </a:ext>
              </a:extLst>
            </p:cNvPr>
            <p:cNvSpPr>
              <a:spLocks noChangeArrowheads="1"/>
            </p:cNvSpPr>
            <p:nvPr/>
          </p:nvSpPr>
          <p:spPr bwMode="auto">
            <a:xfrm>
              <a:off x="4944" y="1728"/>
              <a:ext cx="144" cy="144"/>
            </a:xfrm>
            <a:prstGeom prst="ellipse">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8" name="Line 46">
              <a:extLst>
                <a:ext uri="{FF2B5EF4-FFF2-40B4-BE49-F238E27FC236}">
                  <a16:creationId xmlns:a16="http://schemas.microsoft.com/office/drawing/2014/main" id="{B0B35B34-3F64-4A0B-9154-3CF0BA5E7F4A}"/>
                </a:ext>
              </a:extLst>
            </p:cNvPr>
            <p:cNvSpPr>
              <a:spLocks noChangeShapeType="1"/>
            </p:cNvSpPr>
            <p:nvPr/>
          </p:nvSpPr>
          <p:spPr bwMode="auto">
            <a:xfrm>
              <a:off x="5280" y="1488"/>
              <a:ext cx="240" cy="240"/>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 name="Oval 47">
              <a:extLst>
                <a:ext uri="{FF2B5EF4-FFF2-40B4-BE49-F238E27FC236}">
                  <a16:creationId xmlns:a16="http://schemas.microsoft.com/office/drawing/2014/main" id="{4F4808DC-A89D-4618-AF13-8BD8F8FC1DA0}"/>
                </a:ext>
              </a:extLst>
            </p:cNvPr>
            <p:cNvSpPr>
              <a:spLocks noChangeArrowheads="1"/>
            </p:cNvSpPr>
            <p:nvPr/>
          </p:nvSpPr>
          <p:spPr bwMode="auto">
            <a:xfrm>
              <a:off x="5472" y="1728"/>
              <a:ext cx="144" cy="144"/>
            </a:xfrm>
            <a:prstGeom prst="ellipse">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0" name="Line 48">
              <a:extLst>
                <a:ext uri="{FF2B5EF4-FFF2-40B4-BE49-F238E27FC236}">
                  <a16:creationId xmlns:a16="http://schemas.microsoft.com/office/drawing/2014/main" id="{9D29DEC5-A99A-49E5-8429-7B2A0CB39541}"/>
                </a:ext>
              </a:extLst>
            </p:cNvPr>
            <p:cNvSpPr>
              <a:spLocks noChangeShapeType="1"/>
            </p:cNvSpPr>
            <p:nvPr/>
          </p:nvSpPr>
          <p:spPr bwMode="auto">
            <a:xfrm flipH="1">
              <a:off x="4800" y="1872"/>
              <a:ext cx="192" cy="240"/>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1" name="Oval 49">
              <a:extLst>
                <a:ext uri="{FF2B5EF4-FFF2-40B4-BE49-F238E27FC236}">
                  <a16:creationId xmlns:a16="http://schemas.microsoft.com/office/drawing/2014/main" id="{61EBC2C8-A14E-4D93-8FD3-5F47A0028F6A}"/>
                </a:ext>
              </a:extLst>
            </p:cNvPr>
            <p:cNvSpPr>
              <a:spLocks noChangeArrowheads="1"/>
            </p:cNvSpPr>
            <p:nvPr/>
          </p:nvSpPr>
          <p:spPr bwMode="auto">
            <a:xfrm>
              <a:off x="4704" y="2112"/>
              <a:ext cx="144" cy="144"/>
            </a:xfrm>
            <a:prstGeom prst="ellipse">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2" name="Line 50">
              <a:extLst>
                <a:ext uri="{FF2B5EF4-FFF2-40B4-BE49-F238E27FC236}">
                  <a16:creationId xmlns:a16="http://schemas.microsoft.com/office/drawing/2014/main" id="{A4B070F1-4F6C-424F-8EDC-466D3F47E708}"/>
                </a:ext>
              </a:extLst>
            </p:cNvPr>
            <p:cNvSpPr>
              <a:spLocks noChangeShapeType="1"/>
            </p:cNvSpPr>
            <p:nvPr/>
          </p:nvSpPr>
          <p:spPr bwMode="auto">
            <a:xfrm>
              <a:off x="5040" y="1872"/>
              <a:ext cx="240" cy="240"/>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3" name="Oval 51">
              <a:extLst>
                <a:ext uri="{FF2B5EF4-FFF2-40B4-BE49-F238E27FC236}">
                  <a16:creationId xmlns:a16="http://schemas.microsoft.com/office/drawing/2014/main" id="{E9AD9800-42C4-4544-9760-0281640695D3}"/>
                </a:ext>
              </a:extLst>
            </p:cNvPr>
            <p:cNvSpPr>
              <a:spLocks noChangeArrowheads="1"/>
            </p:cNvSpPr>
            <p:nvPr/>
          </p:nvSpPr>
          <p:spPr bwMode="auto">
            <a:xfrm>
              <a:off x="5232" y="2112"/>
              <a:ext cx="144" cy="144"/>
            </a:xfrm>
            <a:prstGeom prst="ellipse">
              <a:avLst/>
            </a:prstGeom>
            <a:noFill/>
            <a:ln w="1905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44" name="Group 4">
            <a:extLst>
              <a:ext uri="{FF2B5EF4-FFF2-40B4-BE49-F238E27FC236}">
                <a16:creationId xmlns:a16="http://schemas.microsoft.com/office/drawing/2014/main" id="{3E191AD2-A751-480A-B961-3281F90ED8C3}"/>
              </a:ext>
            </a:extLst>
          </p:cNvPr>
          <p:cNvGrpSpPr>
            <a:grpSpLocks/>
          </p:cNvGrpSpPr>
          <p:nvPr/>
        </p:nvGrpSpPr>
        <p:grpSpPr bwMode="auto">
          <a:xfrm>
            <a:off x="9204038" y="3666855"/>
            <a:ext cx="2519363" cy="1138237"/>
            <a:chOff x="1632" y="2592"/>
            <a:chExt cx="2448" cy="1056"/>
          </a:xfrm>
        </p:grpSpPr>
        <p:sp>
          <p:nvSpPr>
            <p:cNvPr id="45" name="Oval 5">
              <a:extLst>
                <a:ext uri="{FF2B5EF4-FFF2-40B4-BE49-F238E27FC236}">
                  <a16:creationId xmlns:a16="http://schemas.microsoft.com/office/drawing/2014/main" id="{E95ABE10-8104-42EF-9E9E-20814ACC07D0}"/>
                </a:ext>
              </a:extLst>
            </p:cNvPr>
            <p:cNvSpPr>
              <a:spLocks noChangeArrowheads="1"/>
            </p:cNvSpPr>
            <p:nvPr/>
          </p:nvSpPr>
          <p:spPr bwMode="auto">
            <a:xfrm>
              <a:off x="1632" y="2688"/>
              <a:ext cx="144" cy="144"/>
            </a:xfrm>
            <a:prstGeom prst="ellipse">
              <a:avLst/>
            </a:prstGeom>
            <a:noFill/>
            <a:ln w="190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6" name="Oval 6">
              <a:extLst>
                <a:ext uri="{FF2B5EF4-FFF2-40B4-BE49-F238E27FC236}">
                  <a16:creationId xmlns:a16="http://schemas.microsoft.com/office/drawing/2014/main" id="{67FBA747-FA21-4A61-A7C1-E304580D7656}"/>
                </a:ext>
              </a:extLst>
            </p:cNvPr>
            <p:cNvSpPr>
              <a:spLocks noChangeArrowheads="1"/>
            </p:cNvSpPr>
            <p:nvPr/>
          </p:nvSpPr>
          <p:spPr bwMode="auto">
            <a:xfrm>
              <a:off x="1920" y="3072"/>
              <a:ext cx="144" cy="144"/>
            </a:xfrm>
            <a:prstGeom prst="ellipse">
              <a:avLst/>
            </a:prstGeom>
            <a:noFill/>
            <a:ln w="190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7" name="Oval 7">
              <a:extLst>
                <a:ext uri="{FF2B5EF4-FFF2-40B4-BE49-F238E27FC236}">
                  <a16:creationId xmlns:a16="http://schemas.microsoft.com/office/drawing/2014/main" id="{EFD8F23E-A8B2-40DF-B19B-3208AD545D95}"/>
                </a:ext>
              </a:extLst>
            </p:cNvPr>
            <p:cNvSpPr>
              <a:spLocks noChangeArrowheads="1"/>
            </p:cNvSpPr>
            <p:nvPr/>
          </p:nvSpPr>
          <p:spPr bwMode="auto">
            <a:xfrm>
              <a:off x="2544" y="2832"/>
              <a:ext cx="144" cy="144"/>
            </a:xfrm>
            <a:prstGeom prst="ellipse">
              <a:avLst/>
            </a:prstGeom>
            <a:noFill/>
            <a:ln w="190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8" name="Oval 8">
              <a:extLst>
                <a:ext uri="{FF2B5EF4-FFF2-40B4-BE49-F238E27FC236}">
                  <a16:creationId xmlns:a16="http://schemas.microsoft.com/office/drawing/2014/main" id="{4947EB18-7966-49CE-AADF-62B284953674}"/>
                </a:ext>
              </a:extLst>
            </p:cNvPr>
            <p:cNvSpPr>
              <a:spLocks noChangeArrowheads="1"/>
            </p:cNvSpPr>
            <p:nvPr/>
          </p:nvSpPr>
          <p:spPr bwMode="auto">
            <a:xfrm>
              <a:off x="2304" y="3456"/>
              <a:ext cx="144" cy="144"/>
            </a:xfrm>
            <a:prstGeom prst="ellipse">
              <a:avLst/>
            </a:prstGeom>
            <a:noFill/>
            <a:ln w="190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9" name="Oval 9">
              <a:extLst>
                <a:ext uri="{FF2B5EF4-FFF2-40B4-BE49-F238E27FC236}">
                  <a16:creationId xmlns:a16="http://schemas.microsoft.com/office/drawing/2014/main" id="{2C0A4132-6CEF-4BCC-8FB2-EA7886A94AF8}"/>
                </a:ext>
              </a:extLst>
            </p:cNvPr>
            <p:cNvSpPr>
              <a:spLocks noChangeArrowheads="1"/>
            </p:cNvSpPr>
            <p:nvPr/>
          </p:nvSpPr>
          <p:spPr bwMode="auto">
            <a:xfrm>
              <a:off x="3216" y="2976"/>
              <a:ext cx="144" cy="144"/>
            </a:xfrm>
            <a:prstGeom prst="ellipse">
              <a:avLst/>
            </a:prstGeom>
            <a:noFill/>
            <a:ln w="190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 name="Oval 10">
              <a:extLst>
                <a:ext uri="{FF2B5EF4-FFF2-40B4-BE49-F238E27FC236}">
                  <a16:creationId xmlns:a16="http://schemas.microsoft.com/office/drawing/2014/main" id="{B45D3F58-D577-440C-A7DC-E4F9EE2B63EE}"/>
                </a:ext>
              </a:extLst>
            </p:cNvPr>
            <p:cNvSpPr>
              <a:spLocks noChangeArrowheads="1"/>
            </p:cNvSpPr>
            <p:nvPr/>
          </p:nvSpPr>
          <p:spPr bwMode="auto">
            <a:xfrm>
              <a:off x="3408" y="3504"/>
              <a:ext cx="144" cy="144"/>
            </a:xfrm>
            <a:prstGeom prst="ellipse">
              <a:avLst/>
            </a:prstGeom>
            <a:noFill/>
            <a:ln w="190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1" name="Oval 11">
              <a:extLst>
                <a:ext uri="{FF2B5EF4-FFF2-40B4-BE49-F238E27FC236}">
                  <a16:creationId xmlns:a16="http://schemas.microsoft.com/office/drawing/2014/main" id="{93AA4ACA-3054-4076-B369-D167712BA5EB}"/>
                </a:ext>
              </a:extLst>
            </p:cNvPr>
            <p:cNvSpPr>
              <a:spLocks noChangeArrowheads="1"/>
            </p:cNvSpPr>
            <p:nvPr/>
          </p:nvSpPr>
          <p:spPr bwMode="auto">
            <a:xfrm>
              <a:off x="3936" y="2592"/>
              <a:ext cx="144" cy="144"/>
            </a:xfrm>
            <a:prstGeom prst="ellipse">
              <a:avLst/>
            </a:prstGeom>
            <a:noFill/>
            <a:ln w="190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2" name="Line 12">
              <a:extLst>
                <a:ext uri="{FF2B5EF4-FFF2-40B4-BE49-F238E27FC236}">
                  <a16:creationId xmlns:a16="http://schemas.microsoft.com/office/drawing/2014/main" id="{6576671F-2A09-4E3E-9D8E-4C1408D9940F}"/>
                </a:ext>
              </a:extLst>
            </p:cNvPr>
            <p:cNvSpPr>
              <a:spLocks noChangeShapeType="1"/>
            </p:cNvSpPr>
            <p:nvPr/>
          </p:nvSpPr>
          <p:spPr bwMode="auto">
            <a:xfrm>
              <a:off x="1728" y="2832"/>
              <a:ext cx="240" cy="24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 name="Line 13">
              <a:extLst>
                <a:ext uri="{FF2B5EF4-FFF2-40B4-BE49-F238E27FC236}">
                  <a16:creationId xmlns:a16="http://schemas.microsoft.com/office/drawing/2014/main" id="{C6FEED11-A366-42A3-82C5-1E38F1DBEC35}"/>
                </a:ext>
              </a:extLst>
            </p:cNvPr>
            <p:cNvSpPr>
              <a:spLocks noChangeShapeType="1"/>
            </p:cNvSpPr>
            <p:nvPr/>
          </p:nvSpPr>
          <p:spPr bwMode="auto">
            <a:xfrm>
              <a:off x="1776" y="2784"/>
              <a:ext cx="768" cy="14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4" name="Line 14">
              <a:extLst>
                <a:ext uri="{FF2B5EF4-FFF2-40B4-BE49-F238E27FC236}">
                  <a16:creationId xmlns:a16="http://schemas.microsoft.com/office/drawing/2014/main" id="{06A9A62E-5459-49F6-B68D-33EFF69D11AA}"/>
                </a:ext>
              </a:extLst>
            </p:cNvPr>
            <p:cNvSpPr>
              <a:spLocks noChangeShapeType="1"/>
            </p:cNvSpPr>
            <p:nvPr/>
          </p:nvSpPr>
          <p:spPr bwMode="auto">
            <a:xfrm flipH="1">
              <a:off x="2064" y="2928"/>
              <a:ext cx="480"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5" name="Line 15">
              <a:extLst>
                <a:ext uri="{FF2B5EF4-FFF2-40B4-BE49-F238E27FC236}">
                  <a16:creationId xmlns:a16="http://schemas.microsoft.com/office/drawing/2014/main" id="{34A96149-E40B-4541-A0A5-E450296082AE}"/>
                </a:ext>
              </a:extLst>
            </p:cNvPr>
            <p:cNvSpPr>
              <a:spLocks noChangeShapeType="1"/>
            </p:cNvSpPr>
            <p:nvPr/>
          </p:nvSpPr>
          <p:spPr bwMode="auto">
            <a:xfrm>
              <a:off x="2064" y="3216"/>
              <a:ext cx="240" cy="288"/>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6" name="Line 16">
              <a:extLst>
                <a:ext uri="{FF2B5EF4-FFF2-40B4-BE49-F238E27FC236}">
                  <a16:creationId xmlns:a16="http://schemas.microsoft.com/office/drawing/2014/main" id="{0C4D7540-A639-4AC1-A94A-5F575459C189}"/>
                </a:ext>
              </a:extLst>
            </p:cNvPr>
            <p:cNvSpPr>
              <a:spLocks noChangeShapeType="1"/>
            </p:cNvSpPr>
            <p:nvPr/>
          </p:nvSpPr>
          <p:spPr bwMode="auto">
            <a:xfrm flipH="1">
              <a:off x="2400" y="2976"/>
              <a:ext cx="192" cy="48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7" name="Line 17">
              <a:extLst>
                <a:ext uri="{FF2B5EF4-FFF2-40B4-BE49-F238E27FC236}">
                  <a16:creationId xmlns:a16="http://schemas.microsoft.com/office/drawing/2014/main" id="{9CC0C2A7-FF7D-420F-95CC-C5435650F01D}"/>
                </a:ext>
              </a:extLst>
            </p:cNvPr>
            <p:cNvSpPr>
              <a:spLocks noChangeShapeType="1"/>
            </p:cNvSpPr>
            <p:nvPr/>
          </p:nvSpPr>
          <p:spPr bwMode="auto">
            <a:xfrm flipV="1">
              <a:off x="2688" y="2688"/>
              <a:ext cx="1248"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8" name="Line 18">
              <a:extLst>
                <a:ext uri="{FF2B5EF4-FFF2-40B4-BE49-F238E27FC236}">
                  <a16:creationId xmlns:a16="http://schemas.microsoft.com/office/drawing/2014/main" id="{5ED2555E-35E4-4238-9A64-5156AD304E09}"/>
                </a:ext>
              </a:extLst>
            </p:cNvPr>
            <p:cNvSpPr>
              <a:spLocks noChangeShapeType="1"/>
            </p:cNvSpPr>
            <p:nvPr/>
          </p:nvSpPr>
          <p:spPr bwMode="auto">
            <a:xfrm>
              <a:off x="2688" y="2928"/>
              <a:ext cx="528" cy="96"/>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9" name="Line 19">
              <a:extLst>
                <a:ext uri="{FF2B5EF4-FFF2-40B4-BE49-F238E27FC236}">
                  <a16:creationId xmlns:a16="http://schemas.microsoft.com/office/drawing/2014/main" id="{AAF70BA2-B5E7-49C9-B05E-BF6619D7BF93}"/>
                </a:ext>
              </a:extLst>
            </p:cNvPr>
            <p:cNvSpPr>
              <a:spLocks noChangeShapeType="1"/>
            </p:cNvSpPr>
            <p:nvPr/>
          </p:nvSpPr>
          <p:spPr bwMode="auto">
            <a:xfrm>
              <a:off x="2664" y="2984"/>
              <a:ext cx="768" cy="528"/>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0" name="Line 20">
              <a:extLst>
                <a:ext uri="{FF2B5EF4-FFF2-40B4-BE49-F238E27FC236}">
                  <a16:creationId xmlns:a16="http://schemas.microsoft.com/office/drawing/2014/main" id="{2650C545-B66A-43E8-BA9C-DED53B518D69}"/>
                </a:ext>
              </a:extLst>
            </p:cNvPr>
            <p:cNvSpPr>
              <a:spLocks noChangeShapeType="1"/>
            </p:cNvSpPr>
            <p:nvPr/>
          </p:nvSpPr>
          <p:spPr bwMode="auto">
            <a:xfrm>
              <a:off x="2448" y="3552"/>
              <a:ext cx="96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1" name="Line 21">
              <a:extLst>
                <a:ext uri="{FF2B5EF4-FFF2-40B4-BE49-F238E27FC236}">
                  <a16:creationId xmlns:a16="http://schemas.microsoft.com/office/drawing/2014/main" id="{9D7DBB2F-8645-45AC-AB3D-FC59900A5DE5}"/>
                </a:ext>
              </a:extLst>
            </p:cNvPr>
            <p:cNvSpPr>
              <a:spLocks noChangeShapeType="1"/>
            </p:cNvSpPr>
            <p:nvPr/>
          </p:nvSpPr>
          <p:spPr bwMode="auto">
            <a:xfrm>
              <a:off x="3312" y="3120"/>
              <a:ext cx="144"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2" name="Line 22">
              <a:extLst>
                <a:ext uri="{FF2B5EF4-FFF2-40B4-BE49-F238E27FC236}">
                  <a16:creationId xmlns:a16="http://schemas.microsoft.com/office/drawing/2014/main" id="{3AC236DC-77A6-4838-944A-07B1D1754F81}"/>
                </a:ext>
              </a:extLst>
            </p:cNvPr>
            <p:cNvSpPr>
              <a:spLocks noChangeShapeType="1"/>
            </p:cNvSpPr>
            <p:nvPr/>
          </p:nvSpPr>
          <p:spPr bwMode="auto">
            <a:xfrm flipV="1">
              <a:off x="3360" y="2688"/>
              <a:ext cx="576" cy="336"/>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3" name="Line 23">
              <a:extLst>
                <a:ext uri="{FF2B5EF4-FFF2-40B4-BE49-F238E27FC236}">
                  <a16:creationId xmlns:a16="http://schemas.microsoft.com/office/drawing/2014/main" id="{83E7CD28-9F22-408D-9450-9179C89C6667}"/>
                </a:ext>
              </a:extLst>
            </p:cNvPr>
            <p:cNvSpPr>
              <a:spLocks noChangeShapeType="1"/>
            </p:cNvSpPr>
            <p:nvPr/>
          </p:nvSpPr>
          <p:spPr bwMode="auto">
            <a:xfrm flipH="1">
              <a:off x="3504" y="2688"/>
              <a:ext cx="432" cy="816"/>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Tree>
    <p:extLst>
      <p:ext uri="{BB962C8B-B14F-4D97-AF65-F5344CB8AC3E}">
        <p14:creationId xmlns:p14="http://schemas.microsoft.com/office/powerpoint/2010/main" val="295649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par>
                          <p:cTn id="21" fill="hold">
                            <p:stCondLst>
                              <p:cond delay="0"/>
                            </p:stCondLst>
                            <p:childTnLst>
                              <p:par>
                                <p:cTn id="22" presetID="24" presetClass="entr" presetSubtype="0" fill="hold" nodeType="afterEffect">
                                  <p:stCondLst>
                                    <p:cond delay="1000"/>
                                  </p:stCondLst>
                                  <p:childTnLst>
                                    <p:set>
                                      <p:cBhvr>
                                        <p:cTn id="23" dur="1" fill="hold">
                                          <p:stCondLst>
                                            <p:cond delay="0"/>
                                          </p:stCondLst>
                                        </p:cTn>
                                        <p:tgtEl>
                                          <p:spTgt spid="5"/>
                                        </p:tgtEl>
                                        <p:attrNameLst>
                                          <p:attrName>style.visibility</p:attrName>
                                        </p:attrNameLst>
                                      </p:cBhvr>
                                      <p:to>
                                        <p:strVal val="visible"/>
                                      </p:to>
                                    </p:set>
                                    <p:anim to="" calcmode="lin" valueType="num">
                                      <p:cBhvr>
                                        <p:cTn id="24" dur="1" fill="hold"/>
                                        <p:tgtEl>
                                          <p:spTgt spid="5"/>
                                        </p:tgtEl>
                                        <p:attrNameLst>
                                          <p:attrName/>
                                        </p:attrNameLst>
                                      </p:cBhvr>
                                    </p:anim>
                                  </p:childTnLst>
                                </p:cTn>
                              </p:par>
                            </p:childTnLst>
                          </p:cTn>
                        </p:par>
                        <p:par>
                          <p:cTn id="25" fill="hold">
                            <p:stCondLst>
                              <p:cond delay="1000"/>
                            </p:stCondLst>
                            <p:childTnLst>
                              <p:par>
                                <p:cTn id="26" presetID="24" presetClass="entr" presetSubtype="0" fill="hold" nodeType="afterEffect">
                                  <p:stCondLst>
                                    <p:cond delay="1000"/>
                                  </p:stCondLst>
                                  <p:childTnLst>
                                    <p:set>
                                      <p:cBhvr>
                                        <p:cTn id="27" dur="1" fill="hold">
                                          <p:stCondLst>
                                            <p:cond delay="0"/>
                                          </p:stCondLst>
                                        </p:cTn>
                                        <p:tgtEl>
                                          <p:spTgt spid="16"/>
                                        </p:tgtEl>
                                        <p:attrNameLst>
                                          <p:attrName>style.visibility</p:attrName>
                                        </p:attrNameLst>
                                      </p:cBhvr>
                                      <p:to>
                                        <p:strVal val="visible"/>
                                      </p:to>
                                    </p:set>
                                    <p:anim to="" calcmode="lin" valueType="num">
                                      <p:cBhvr>
                                        <p:cTn id="28" dur="1" fill="hold"/>
                                        <p:tgtEl>
                                          <p:spTgt spid="16"/>
                                        </p:tgtEl>
                                        <p:attrNameLst>
                                          <p:attrName/>
                                        </p:attrNameLst>
                                      </p:cBhvr>
                                    </p:anim>
                                  </p:childTnLst>
                                </p:cTn>
                              </p:par>
                            </p:childTnLst>
                          </p:cTn>
                        </p:par>
                        <p:par>
                          <p:cTn id="29" fill="hold">
                            <p:stCondLst>
                              <p:cond delay="2000"/>
                            </p:stCondLst>
                            <p:childTnLst>
                              <p:par>
                                <p:cTn id="30" presetID="24" presetClass="entr" presetSubtype="0" fill="hold" nodeType="afterEffect">
                                  <p:stCondLst>
                                    <p:cond delay="1000"/>
                                  </p:stCondLst>
                                  <p:childTnLst>
                                    <p:set>
                                      <p:cBhvr>
                                        <p:cTn id="31" dur="1" fill="hold">
                                          <p:stCondLst>
                                            <p:cond delay="0"/>
                                          </p:stCondLst>
                                        </p:cTn>
                                        <p:tgtEl>
                                          <p:spTgt spid="44"/>
                                        </p:tgtEl>
                                        <p:attrNameLst>
                                          <p:attrName>style.visibility</p:attrName>
                                        </p:attrNameLst>
                                      </p:cBhvr>
                                      <p:to>
                                        <p:strVal val="visible"/>
                                      </p:to>
                                    </p:set>
                                    <p:anim to="" calcmode="lin" valueType="num">
                                      <p:cBhvr>
                                        <p:cTn id="32" dur="1" fill="hold"/>
                                        <p:tgtEl>
                                          <p:spTgt spid="4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C4935E6-6769-4454-A1A3-EE241E8D78D5}"/>
              </a:ext>
            </a:extLst>
          </p:cNvPr>
          <p:cNvSpPr>
            <a:spLocks noGrp="1"/>
          </p:cNvSpPr>
          <p:nvPr>
            <p:ph type="sldNum" sz="quarter" idx="12"/>
          </p:nvPr>
        </p:nvSpPr>
        <p:spPr/>
        <p:txBody>
          <a:bodyPr/>
          <a:lstStyle/>
          <a:p>
            <a:fld id="{64D13B9C-1177-4875-809D-9FF38F993BF9}" type="slidenum">
              <a:rPr lang="zh-CN" altLang="en-US" smtClean="0"/>
              <a:t>12</a:t>
            </a:fld>
            <a:endParaRPr lang="zh-CN" altLang="en-US"/>
          </a:p>
        </p:txBody>
      </p:sp>
      <p:sp>
        <p:nvSpPr>
          <p:cNvPr id="5" name="内容占位符 2">
            <a:extLst>
              <a:ext uri="{FF2B5EF4-FFF2-40B4-BE49-F238E27FC236}">
                <a16:creationId xmlns:a16="http://schemas.microsoft.com/office/drawing/2014/main" id="{DD4A229E-21CB-4718-B0D6-A0CF80E3FC1E}"/>
              </a:ext>
            </a:extLst>
          </p:cNvPr>
          <p:cNvSpPr>
            <a:spLocks noGrp="1"/>
          </p:cNvSpPr>
          <p:nvPr>
            <p:ph idx="1"/>
          </p:nvPr>
        </p:nvSpPr>
        <p:spPr>
          <a:xfrm>
            <a:off x="92525" y="195613"/>
            <a:ext cx="8878053" cy="987352"/>
          </a:xfrm>
        </p:spPr>
        <p:txBody>
          <a:bodyPr>
            <a:normAutofit/>
          </a:bodyPr>
          <a:lstStyle/>
          <a:p>
            <a:pPr marL="0" indent="361950">
              <a:lnSpc>
                <a:spcPct val="150000"/>
              </a:lnSpc>
              <a:spcBef>
                <a:spcPts val="0"/>
              </a:spcBef>
              <a:buNone/>
            </a:pPr>
            <a:r>
              <a:rPr lang="en-US" altLang="zh-CN" b="1" dirty="0">
                <a:latin typeface="Cambria" panose="02040503050406030204" pitchFamily="18" charset="0"/>
                <a:ea typeface="宋体" panose="02010600030101010101" pitchFamily="2" charset="-122"/>
              </a:rPr>
              <a:t>3</a:t>
            </a:r>
            <a:r>
              <a:rPr lang="zh-CN" altLang="en-US" b="1" dirty="0">
                <a:latin typeface="Cambria" panose="02040503050406030204" pitchFamily="18" charset="0"/>
                <a:ea typeface="宋体" panose="02010600030101010101" pitchFamily="2" charset="-122"/>
              </a:rPr>
              <a:t>、数据结构表示</a:t>
            </a:r>
          </a:p>
        </p:txBody>
      </p:sp>
      <p:sp>
        <p:nvSpPr>
          <p:cNvPr id="7" name="文本框 6">
            <a:extLst>
              <a:ext uri="{FF2B5EF4-FFF2-40B4-BE49-F238E27FC236}">
                <a16:creationId xmlns:a16="http://schemas.microsoft.com/office/drawing/2014/main" id="{EEFCEB95-DDD6-440E-9930-2D6EF55DA1AB}"/>
              </a:ext>
            </a:extLst>
          </p:cNvPr>
          <p:cNvSpPr txBox="1"/>
          <p:nvPr/>
        </p:nvSpPr>
        <p:spPr>
          <a:xfrm>
            <a:off x="645836" y="1120676"/>
            <a:ext cx="8324742" cy="3046988"/>
          </a:xfrm>
          <a:prstGeom prst="rect">
            <a:avLst/>
          </a:prstGeom>
          <a:noFill/>
        </p:spPr>
        <p:txBody>
          <a:bodyPr wrap="square">
            <a:spAutoFit/>
          </a:bodyPr>
          <a:lstStyle/>
          <a:p>
            <a:pPr eaLnBrk="1" hangingPunct="1"/>
            <a:r>
              <a:rPr lang="en-US" altLang="zh-CN" sz="2400" b="0" dirty="0">
                <a:latin typeface="Comic Sans MS" panose="030F0702030302020204" pitchFamily="66" charset="0"/>
              </a:rPr>
              <a:t>1).  </a:t>
            </a:r>
            <a:r>
              <a:rPr lang="zh-CN" altLang="en-US" sz="2400" dirty="0">
                <a:latin typeface="Comic Sans MS" panose="030F0702030302020204" pitchFamily="66" charset="0"/>
              </a:rPr>
              <a:t>解析表示法</a:t>
            </a:r>
          </a:p>
          <a:p>
            <a:pPr eaLnBrk="1" hangingPunct="1"/>
            <a:r>
              <a:rPr lang="zh-CN" altLang="en-US" sz="2400" dirty="0">
                <a:latin typeface="Comic Sans MS" panose="030F0702030302020204" pitchFamily="66" charset="0"/>
              </a:rPr>
              <a:t>定义：设</a:t>
            </a:r>
            <a:r>
              <a:rPr lang="en-US" altLang="zh-CN" sz="2400" dirty="0">
                <a:latin typeface="Comic Sans MS" panose="030F0702030302020204" pitchFamily="66" charset="0"/>
              </a:rPr>
              <a:t>D_S=(D,R)</a:t>
            </a:r>
            <a:r>
              <a:rPr lang="zh-CN" altLang="en-US" sz="2400" dirty="0">
                <a:latin typeface="Comic Sans MS" panose="030F0702030302020204" pitchFamily="66" charset="0"/>
              </a:rPr>
              <a:t>是一个数据结构，</a:t>
            </a:r>
            <a:r>
              <a:rPr lang="en-US" altLang="zh-CN" sz="2400" dirty="0" err="1">
                <a:latin typeface="Comic Sans MS" panose="030F0702030302020204" pitchFamily="66" charset="0"/>
              </a:rPr>
              <a:t>r∈R</a:t>
            </a:r>
            <a:r>
              <a:rPr lang="zh-CN" altLang="en-US" sz="2400" dirty="0">
                <a:latin typeface="Comic Sans MS" panose="030F0702030302020204" pitchFamily="66" charset="0"/>
              </a:rPr>
              <a:t>是一个</a:t>
            </a:r>
            <a:r>
              <a:rPr lang="en-US" altLang="zh-CN" sz="2400" dirty="0">
                <a:latin typeface="Comic Sans MS" panose="030F0702030302020204" pitchFamily="66" charset="0"/>
              </a:rPr>
              <a:t>D</a:t>
            </a:r>
            <a:r>
              <a:rPr lang="zh-CN" altLang="en-US" sz="2400" dirty="0">
                <a:latin typeface="Comic Sans MS" panose="030F0702030302020204" pitchFamily="66" charset="0"/>
              </a:rPr>
              <a:t>到</a:t>
            </a:r>
            <a:r>
              <a:rPr lang="en-US" altLang="zh-CN" sz="2400" dirty="0">
                <a:latin typeface="Comic Sans MS" panose="030F0702030302020204" pitchFamily="66" charset="0"/>
              </a:rPr>
              <a:t>D</a:t>
            </a:r>
            <a:r>
              <a:rPr lang="zh-CN" altLang="en-US" sz="2400" dirty="0">
                <a:latin typeface="Comic Sans MS" panose="030F0702030302020204" pitchFamily="66" charset="0"/>
              </a:rPr>
              <a:t>上的关系，若</a:t>
            </a:r>
            <a:r>
              <a:rPr lang="en-US" altLang="zh-CN" sz="2400" dirty="0" err="1">
                <a:latin typeface="Comic Sans MS" panose="030F0702030302020204" pitchFamily="66" charset="0"/>
              </a:rPr>
              <a:t>d,d’∈D</a:t>
            </a:r>
            <a:r>
              <a:rPr lang="en-US" altLang="zh-CN" sz="2400" dirty="0">
                <a:latin typeface="Comic Sans MS" panose="030F0702030302020204" pitchFamily="66" charset="0"/>
              </a:rPr>
              <a:t>,</a:t>
            </a:r>
            <a:r>
              <a:rPr lang="zh-CN" altLang="en-US" sz="2400" dirty="0">
                <a:latin typeface="Comic Sans MS" panose="030F0702030302020204" pitchFamily="66" charset="0"/>
              </a:rPr>
              <a:t>且</a:t>
            </a:r>
            <a:r>
              <a:rPr lang="en-US" altLang="zh-CN" sz="2400" dirty="0">
                <a:latin typeface="Comic Sans MS" panose="030F0702030302020204" pitchFamily="66" charset="0"/>
              </a:rPr>
              <a:t>&lt;</a:t>
            </a:r>
            <a:r>
              <a:rPr lang="en-US" altLang="zh-CN" sz="2400" dirty="0" err="1">
                <a:latin typeface="Comic Sans MS" panose="030F0702030302020204" pitchFamily="66" charset="0"/>
              </a:rPr>
              <a:t>d,d</a:t>
            </a:r>
            <a:r>
              <a:rPr lang="en-US" altLang="zh-CN" sz="2400" dirty="0">
                <a:latin typeface="Comic Sans MS" panose="030F0702030302020204" pitchFamily="66" charset="0"/>
              </a:rPr>
              <a:t>’&gt;∈r</a:t>
            </a:r>
            <a:r>
              <a:rPr lang="zh-CN" altLang="en-US" sz="2400" dirty="0">
                <a:latin typeface="Comic Sans MS" panose="030F0702030302020204" pitchFamily="66" charset="0"/>
              </a:rPr>
              <a:t>，则称结点</a:t>
            </a:r>
            <a:r>
              <a:rPr lang="en-US" altLang="zh-CN" sz="2400" dirty="0">
                <a:latin typeface="Comic Sans MS" panose="030F0702030302020204" pitchFamily="66" charset="0"/>
              </a:rPr>
              <a:t>d’</a:t>
            </a:r>
            <a:r>
              <a:rPr lang="zh-CN" altLang="en-US" sz="2400" dirty="0">
                <a:latin typeface="Comic Sans MS" panose="030F0702030302020204" pitchFamily="66" charset="0"/>
              </a:rPr>
              <a:t>是结点</a:t>
            </a:r>
            <a:r>
              <a:rPr lang="en-US" altLang="zh-CN" sz="2400" dirty="0">
                <a:latin typeface="Comic Sans MS" panose="030F0702030302020204" pitchFamily="66" charset="0"/>
              </a:rPr>
              <a:t>d</a:t>
            </a:r>
            <a:r>
              <a:rPr lang="zh-CN" altLang="en-US" sz="2400" dirty="0">
                <a:latin typeface="Comic Sans MS" panose="030F0702030302020204" pitchFamily="66" charset="0"/>
              </a:rPr>
              <a:t>的</a:t>
            </a:r>
            <a:r>
              <a:rPr lang="zh-CN" altLang="en-US" sz="2400" dirty="0">
                <a:solidFill>
                  <a:schemeClr val="hlink"/>
                </a:solidFill>
                <a:latin typeface="Comic Sans MS" panose="030F0702030302020204" pitchFamily="66" charset="0"/>
              </a:rPr>
              <a:t>后继</a:t>
            </a:r>
            <a:r>
              <a:rPr lang="zh-CN" altLang="en-US" sz="2400" dirty="0">
                <a:latin typeface="Comic Sans MS" panose="030F0702030302020204" pitchFamily="66" charset="0"/>
              </a:rPr>
              <a:t>，而</a:t>
            </a:r>
            <a:r>
              <a:rPr lang="en-US" altLang="zh-CN" sz="2400" dirty="0">
                <a:latin typeface="Comic Sans MS" panose="030F0702030302020204" pitchFamily="66" charset="0"/>
              </a:rPr>
              <a:t>d</a:t>
            </a:r>
            <a:r>
              <a:rPr lang="zh-CN" altLang="en-US" sz="2400" dirty="0">
                <a:latin typeface="Comic Sans MS" panose="030F0702030302020204" pitchFamily="66" charset="0"/>
              </a:rPr>
              <a:t>是</a:t>
            </a:r>
            <a:r>
              <a:rPr lang="en-US" altLang="zh-CN" sz="2400" dirty="0">
                <a:latin typeface="Comic Sans MS" panose="030F0702030302020204" pitchFamily="66" charset="0"/>
              </a:rPr>
              <a:t>d’</a:t>
            </a:r>
            <a:r>
              <a:rPr lang="zh-CN" altLang="en-US" sz="2400" dirty="0">
                <a:latin typeface="Comic Sans MS" panose="030F0702030302020204" pitchFamily="66" charset="0"/>
              </a:rPr>
              <a:t>的</a:t>
            </a:r>
            <a:r>
              <a:rPr lang="zh-CN" altLang="en-US" sz="2400" dirty="0">
                <a:solidFill>
                  <a:schemeClr val="hlink"/>
                </a:solidFill>
                <a:latin typeface="Comic Sans MS" panose="030F0702030302020204" pitchFamily="66" charset="0"/>
              </a:rPr>
              <a:t>前趋</a:t>
            </a:r>
            <a:r>
              <a:rPr lang="zh-CN" altLang="en-US" sz="2400" dirty="0">
                <a:latin typeface="Comic Sans MS" panose="030F0702030302020204" pitchFamily="66" charset="0"/>
              </a:rPr>
              <a:t>；无前趋的结点称为关于</a:t>
            </a:r>
            <a:r>
              <a:rPr lang="en-US" altLang="zh-CN" sz="2400" dirty="0">
                <a:latin typeface="Comic Sans MS" panose="030F0702030302020204" pitchFamily="66" charset="0"/>
              </a:rPr>
              <a:t>r</a:t>
            </a:r>
            <a:r>
              <a:rPr lang="zh-CN" altLang="en-US" sz="2400" dirty="0">
                <a:latin typeface="Comic Sans MS" panose="030F0702030302020204" pitchFamily="66" charset="0"/>
              </a:rPr>
              <a:t>的</a:t>
            </a:r>
            <a:r>
              <a:rPr lang="zh-CN" altLang="en-US" sz="2400" dirty="0">
                <a:solidFill>
                  <a:schemeClr val="hlink"/>
                </a:solidFill>
                <a:latin typeface="Comic Sans MS" panose="030F0702030302020204" pitchFamily="66" charset="0"/>
              </a:rPr>
              <a:t>开始结点</a:t>
            </a:r>
            <a:r>
              <a:rPr lang="zh-CN" altLang="en-US" sz="2400" dirty="0">
                <a:latin typeface="Comic Sans MS" panose="030F0702030302020204" pitchFamily="66" charset="0"/>
              </a:rPr>
              <a:t>；无后继的结点称为关于</a:t>
            </a:r>
            <a:r>
              <a:rPr lang="en-US" altLang="zh-CN" sz="2400" dirty="0">
                <a:latin typeface="Comic Sans MS" panose="030F0702030302020204" pitchFamily="66" charset="0"/>
              </a:rPr>
              <a:t>r</a:t>
            </a:r>
            <a:r>
              <a:rPr lang="zh-CN" altLang="en-US" sz="2400" dirty="0">
                <a:latin typeface="Comic Sans MS" panose="030F0702030302020204" pitchFamily="66" charset="0"/>
              </a:rPr>
              <a:t>的</a:t>
            </a:r>
            <a:r>
              <a:rPr lang="zh-CN" altLang="en-US" sz="2400" dirty="0">
                <a:solidFill>
                  <a:schemeClr val="hlink"/>
                </a:solidFill>
                <a:latin typeface="Comic Sans MS" panose="030F0702030302020204" pitchFamily="66" charset="0"/>
              </a:rPr>
              <a:t>终端结点</a:t>
            </a:r>
            <a:r>
              <a:rPr lang="zh-CN" altLang="en-US" sz="2400" dirty="0">
                <a:latin typeface="Comic Sans MS" panose="030F0702030302020204" pitchFamily="66" charset="0"/>
              </a:rPr>
              <a:t>；如果</a:t>
            </a:r>
            <a:r>
              <a:rPr lang="en-US" altLang="zh-CN" sz="2400" dirty="0">
                <a:latin typeface="Comic Sans MS" panose="030F0702030302020204" pitchFamily="66" charset="0"/>
              </a:rPr>
              <a:t>d</a:t>
            </a:r>
            <a:r>
              <a:rPr lang="zh-CN" altLang="en-US" sz="2400" dirty="0">
                <a:latin typeface="Comic Sans MS" panose="030F0702030302020204" pitchFamily="66" charset="0"/>
              </a:rPr>
              <a:t>既不是开始结点，也不是终端结点，则称</a:t>
            </a:r>
            <a:r>
              <a:rPr lang="en-US" altLang="zh-CN" sz="2400" dirty="0">
                <a:latin typeface="Comic Sans MS" panose="030F0702030302020204" pitchFamily="66" charset="0"/>
              </a:rPr>
              <a:t>d</a:t>
            </a:r>
            <a:r>
              <a:rPr lang="zh-CN" altLang="en-US" sz="2400" dirty="0">
                <a:latin typeface="Comic Sans MS" panose="030F0702030302020204" pitchFamily="66" charset="0"/>
              </a:rPr>
              <a:t>为</a:t>
            </a:r>
            <a:r>
              <a:rPr lang="zh-CN" altLang="en-US" sz="2400" dirty="0">
                <a:solidFill>
                  <a:schemeClr val="hlink"/>
                </a:solidFill>
                <a:latin typeface="Comic Sans MS" panose="030F0702030302020204" pitchFamily="66" charset="0"/>
              </a:rPr>
              <a:t>内部结点</a:t>
            </a:r>
            <a:r>
              <a:rPr lang="zh-CN" altLang="en-US" sz="2400" dirty="0">
                <a:latin typeface="Comic Sans MS" panose="030F0702030302020204" pitchFamily="66" charset="0"/>
              </a:rPr>
              <a:t>。</a:t>
            </a:r>
          </a:p>
          <a:p>
            <a:pPr eaLnBrk="1" hangingPunct="1"/>
            <a:r>
              <a:rPr lang="zh-CN" altLang="en-US" sz="2400" dirty="0">
                <a:latin typeface="Comic Sans MS" panose="030F0702030302020204" pitchFamily="66" charset="0"/>
              </a:rPr>
              <a:t>例</a:t>
            </a:r>
            <a:r>
              <a:rPr lang="en-US" altLang="zh-CN" sz="2400" dirty="0">
                <a:latin typeface="Comic Sans MS" panose="030F0702030302020204" pitchFamily="66" charset="0"/>
              </a:rPr>
              <a:t>: </a:t>
            </a:r>
            <a:r>
              <a:rPr lang="zh-CN" altLang="en-US" sz="2400" dirty="0">
                <a:latin typeface="Comic Sans MS" panose="030F0702030302020204" pitchFamily="66" charset="0"/>
              </a:rPr>
              <a:t>包括</a:t>
            </a:r>
            <a:r>
              <a:rPr lang="en-US" altLang="zh-CN" sz="2400" dirty="0">
                <a:latin typeface="Comic Sans MS" panose="030F0702030302020204" pitchFamily="66" charset="0"/>
              </a:rPr>
              <a:t>n</a:t>
            </a:r>
            <a:r>
              <a:rPr lang="zh-CN" altLang="en-US" sz="2400" dirty="0">
                <a:latin typeface="Comic Sans MS" panose="030F0702030302020204" pitchFamily="66" charset="0"/>
              </a:rPr>
              <a:t>个结点的线性表的数据结构为</a:t>
            </a:r>
            <a:r>
              <a:rPr lang="en-US" altLang="zh-CN" sz="2400" dirty="0">
                <a:latin typeface="Comic Sans MS" panose="030F0702030302020204" pitchFamily="66" charset="0"/>
              </a:rPr>
              <a:t>D_S= (D,R) </a:t>
            </a:r>
            <a:r>
              <a:rPr lang="zh-CN" altLang="en-US" sz="2400" dirty="0">
                <a:latin typeface="Comic Sans MS" panose="030F0702030302020204" pitchFamily="66" charset="0"/>
              </a:rPr>
              <a:t>，其中</a:t>
            </a:r>
            <a:r>
              <a:rPr lang="en-US" altLang="zh-CN" sz="2400" dirty="0">
                <a:latin typeface="Comic Sans MS" panose="030F0702030302020204" pitchFamily="66" charset="0"/>
              </a:rPr>
              <a:t>D = {d</a:t>
            </a:r>
            <a:r>
              <a:rPr lang="en-US" altLang="zh-CN" sz="2400" b="0" baseline="-25000" dirty="0">
                <a:latin typeface="Comic Sans MS" panose="030F0702030302020204" pitchFamily="66" charset="0"/>
              </a:rPr>
              <a:t>1</a:t>
            </a:r>
            <a:r>
              <a:rPr lang="en-US" altLang="zh-CN" sz="2400" dirty="0">
                <a:latin typeface="Comic Sans MS" panose="030F0702030302020204" pitchFamily="66" charset="0"/>
              </a:rPr>
              <a:t>, d</a:t>
            </a:r>
            <a:r>
              <a:rPr lang="en-US" altLang="zh-CN" sz="2400" b="0" baseline="-25000" dirty="0">
                <a:latin typeface="Comic Sans MS" panose="030F0702030302020204" pitchFamily="66" charset="0"/>
              </a:rPr>
              <a:t>2</a:t>
            </a:r>
            <a:r>
              <a:rPr lang="en-US" altLang="zh-CN" sz="2400" dirty="0">
                <a:latin typeface="Comic Sans MS" panose="030F0702030302020204" pitchFamily="66" charset="0"/>
              </a:rPr>
              <a:t>,…, </a:t>
            </a:r>
            <a:r>
              <a:rPr lang="en-US" altLang="zh-CN" sz="2400" dirty="0" err="1">
                <a:latin typeface="Comic Sans MS" panose="030F0702030302020204" pitchFamily="66" charset="0"/>
              </a:rPr>
              <a:t>d</a:t>
            </a:r>
            <a:r>
              <a:rPr lang="en-US" altLang="zh-CN" sz="2400" b="0" baseline="-25000" dirty="0" err="1">
                <a:latin typeface="Comic Sans MS" panose="030F0702030302020204" pitchFamily="66" charset="0"/>
              </a:rPr>
              <a:t>n</a:t>
            </a:r>
            <a:r>
              <a:rPr lang="en-US" altLang="zh-CN" sz="2400" dirty="0">
                <a:latin typeface="Comic Sans MS" panose="030F0702030302020204" pitchFamily="66" charset="0"/>
              </a:rPr>
              <a:t>}</a:t>
            </a:r>
            <a:r>
              <a:rPr lang="zh-CN" altLang="en-US" sz="2400" dirty="0">
                <a:latin typeface="Comic Sans MS" panose="030F0702030302020204" pitchFamily="66" charset="0"/>
              </a:rPr>
              <a:t>， </a:t>
            </a:r>
            <a:r>
              <a:rPr lang="en-US" altLang="zh-CN" sz="2400" dirty="0">
                <a:latin typeface="Comic Sans MS" panose="030F0702030302020204" pitchFamily="66" charset="0"/>
              </a:rPr>
              <a:t>R={r}</a:t>
            </a:r>
            <a:r>
              <a:rPr lang="zh-CN" altLang="en-US" sz="2400" dirty="0">
                <a:latin typeface="Comic Sans MS" panose="030F0702030302020204" pitchFamily="66" charset="0"/>
              </a:rPr>
              <a:t>， </a:t>
            </a:r>
            <a:r>
              <a:rPr lang="en-US" altLang="zh-CN" sz="2400" dirty="0">
                <a:latin typeface="Comic Sans MS" panose="030F0702030302020204" pitchFamily="66" charset="0"/>
              </a:rPr>
              <a:t>r = {&lt;d</a:t>
            </a:r>
            <a:r>
              <a:rPr lang="en-US" altLang="zh-CN" sz="2400" b="0" baseline="-25000" dirty="0">
                <a:latin typeface="Comic Sans MS" panose="030F0702030302020204" pitchFamily="66" charset="0"/>
              </a:rPr>
              <a:t>i-1</a:t>
            </a:r>
            <a:r>
              <a:rPr lang="en-US" altLang="zh-CN" sz="2400" dirty="0">
                <a:latin typeface="Comic Sans MS" panose="030F0702030302020204" pitchFamily="66" charset="0"/>
              </a:rPr>
              <a:t>, d</a:t>
            </a:r>
            <a:r>
              <a:rPr lang="en-US" altLang="zh-CN" sz="2400" b="0" baseline="-25000" dirty="0">
                <a:latin typeface="Comic Sans MS" panose="030F0702030302020204" pitchFamily="66" charset="0"/>
              </a:rPr>
              <a:t>i</a:t>
            </a:r>
            <a:r>
              <a:rPr lang="en-US" altLang="zh-CN" sz="2400" dirty="0">
                <a:latin typeface="Comic Sans MS" panose="030F0702030302020204" pitchFamily="66" charset="0"/>
              </a:rPr>
              <a:t>&gt;|d</a:t>
            </a:r>
            <a:r>
              <a:rPr lang="en-US" altLang="zh-CN" sz="2400" b="0" baseline="-25000" dirty="0">
                <a:latin typeface="Comic Sans MS" panose="030F0702030302020204" pitchFamily="66" charset="0"/>
              </a:rPr>
              <a:t>i</a:t>
            </a:r>
            <a:r>
              <a:rPr lang="en-US" altLang="zh-CN" sz="2400" dirty="0">
                <a:latin typeface="Comic Sans MS" panose="030F0702030302020204" pitchFamily="66" charset="0"/>
              </a:rPr>
              <a:t>∈D,1≤i≤n} </a:t>
            </a:r>
          </a:p>
        </p:txBody>
      </p:sp>
      <p:sp>
        <p:nvSpPr>
          <p:cNvPr id="10" name="Rectangle 3">
            <a:extLst>
              <a:ext uri="{FF2B5EF4-FFF2-40B4-BE49-F238E27FC236}">
                <a16:creationId xmlns:a16="http://schemas.microsoft.com/office/drawing/2014/main" id="{2A833E52-BD65-447C-9375-7A0212A860AB}"/>
              </a:ext>
            </a:extLst>
          </p:cNvPr>
          <p:cNvSpPr txBox="1">
            <a:spLocks noChangeArrowheads="1"/>
          </p:cNvSpPr>
          <p:nvPr/>
        </p:nvSpPr>
        <p:spPr>
          <a:xfrm>
            <a:off x="492587" y="4244975"/>
            <a:ext cx="9009499" cy="5226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Comic Sans MS" panose="030F0702030302020204" pitchFamily="66" charset="0"/>
              </a:rPr>
              <a:t>2).</a:t>
            </a:r>
            <a:r>
              <a:rPr lang="zh-CN" altLang="en-US" sz="2400" dirty="0">
                <a:latin typeface="Comic Sans MS" panose="030F0702030302020204" pitchFamily="66" charset="0"/>
              </a:rPr>
              <a:t>图示法</a:t>
            </a:r>
          </a:p>
          <a:p>
            <a:r>
              <a:rPr lang="zh-CN" altLang="en-US" sz="2400" dirty="0">
                <a:latin typeface="Comic Sans MS" panose="030F0702030302020204" pitchFamily="66" charset="0"/>
              </a:rPr>
              <a:t>对每个结点</a:t>
            </a:r>
            <a:r>
              <a:rPr lang="en-US" altLang="zh-CN" sz="2400" dirty="0">
                <a:latin typeface="Comic Sans MS" panose="030F0702030302020204" pitchFamily="66" charset="0"/>
              </a:rPr>
              <a:t>d</a:t>
            </a:r>
            <a:r>
              <a:rPr lang="zh-CN" altLang="en-US" sz="2400" dirty="0">
                <a:latin typeface="Comic Sans MS" panose="030F0702030302020204" pitchFamily="66" charset="0"/>
              </a:rPr>
              <a:t>表示为</a:t>
            </a:r>
            <a:r>
              <a:rPr lang="en-US" altLang="zh-CN" sz="2400" dirty="0">
                <a:latin typeface="Comic Sans MS" panose="030F0702030302020204" pitchFamily="66" charset="0"/>
              </a:rPr>
              <a:t>:</a:t>
            </a:r>
          </a:p>
          <a:p>
            <a:r>
              <a:rPr lang="zh-CN" altLang="en-US" sz="2400" dirty="0">
                <a:latin typeface="Comic Sans MS" panose="030F0702030302020204" pitchFamily="66" charset="0"/>
              </a:rPr>
              <a:t>每个结点之间用有向线段连接，用于表示结点之间的前驱和后继关系</a:t>
            </a:r>
            <a:r>
              <a:rPr lang="en-US" altLang="zh-CN" sz="2400" dirty="0">
                <a:latin typeface="Comic Sans MS" panose="030F0702030302020204" pitchFamily="66" charset="0"/>
              </a:rPr>
              <a:t>;</a:t>
            </a:r>
          </a:p>
          <a:p>
            <a:r>
              <a:rPr lang="zh-CN" altLang="en-US" sz="2400" dirty="0">
                <a:latin typeface="Comic Sans MS" panose="030F0702030302020204" pitchFamily="66" charset="0"/>
              </a:rPr>
              <a:t>对同一个结点集合上的不同关系在图上用不同的线段表示。</a:t>
            </a:r>
          </a:p>
          <a:p>
            <a:r>
              <a:rPr lang="zh-CN" altLang="en-US" sz="2400" dirty="0">
                <a:latin typeface="Comic Sans MS" panose="030F0702030302020204" pitchFamily="66" charset="0"/>
              </a:rPr>
              <a:t>例如：线性表表示如下：</a:t>
            </a:r>
            <a:endParaRPr lang="en-US" altLang="zh-CN" sz="2400" dirty="0">
              <a:latin typeface="Comic Sans MS" panose="030F0702030302020204" pitchFamily="66" charset="0"/>
            </a:endParaRPr>
          </a:p>
        </p:txBody>
      </p:sp>
      <p:sp>
        <p:nvSpPr>
          <p:cNvPr id="11" name="Rectangle 4">
            <a:extLst>
              <a:ext uri="{FF2B5EF4-FFF2-40B4-BE49-F238E27FC236}">
                <a16:creationId xmlns:a16="http://schemas.microsoft.com/office/drawing/2014/main" id="{9CA9394A-AB2A-49FD-A35D-1B6A8A280C40}"/>
              </a:ext>
            </a:extLst>
          </p:cNvPr>
          <p:cNvSpPr>
            <a:spLocks noChangeArrowheads="1"/>
          </p:cNvSpPr>
          <p:nvPr/>
        </p:nvSpPr>
        <p:spPr bwMode="auto">
          <a:xfrm>
            <a:off x="3612840" y="4521227"/>
            <a:ext cx="720725" cy="571500"/>
          </a:xfrm>
          <a:prstGeom prst="rect">
            <a:avLst/>
          </a:prstGeom>
          <a:solidFill>
            <a:srgbClr val="CCECFF"/>
          </a:solidFill>
          <a:ln w="9525">
            <a:solidFill>
              <a:schemeClr val="tx1"/>
            </a:solidFill>
            <a:miter lim="800000"/>
            <a:headEnd/>
            <a:tailEnd/>
          </a:ln>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10000"/>
              </a:lnSpc>
            </a:pPr>
            <a:r>
              <a:rPr lang="zh-CN" altLang="en-US" sz="2800" b="1" dirty="0">
                <a:latin typeface="Comic Sans MS" panose="030F0702030302020204" pitchFamily="66" charset="0"/>
              </a:rPr>
              <a:t> </a:t>
            </a:r>
            <a:r>
              <a:rPr lang="en-US" altLang="zh-CN" sz="2800" b="1" dirty="0">
                <a:latin typeface="Comic Sans MS" panose="030F0702030302020204" pitchFamily="66" charset="0"/>
              </a:rPr>
              <a:t>d </a:t>
            </a:r>
          </a:p>
        </p:txBody>
      </p:sp>
      <p:sp>
        <p:nvSpPr>
          <p:cNvPr id="12" name="Rectangle 5">
            <a:extLst>
              <a:ext uri="{FF2B5EF4-FFF2-40B4-BE49-F238E27FC236}">
                <a16:creationId xmlns:a16="http://schemas.microsoft.com/office/drawing/2014/main" id="{5752EF23-46B8-42DA-ACA7-C126BB51B06E}"/>
              </a:ext>
            </a:extLst>
          </p:cNvPr>
          <p:cNvSpPr>
            <a:spLocks noChangeArrowheads="1"/>
          </p:cNvSpPr>
          <p:nvPr/>
        </p:nvSpPr>
        <p:spPr bwMode="auto">
          <a:xfrm>
            <a:off x="4427904" y="6304092"/>
            <a:ext cx="819150" cy="581025"/>
          </a:xfrm>
          <a:prstGeom prst="rect">
            <a:avLst/>
          </a:prstGeom>
          <a:solidFill>
            <a:srgbClr val="CCECFF"/>
          </a:solidFill>
          <a:ln w="19050">
            <a:solidFill>
              <a:schemeClr val="tx1"/>
            </a:solidFill>
            <a:miter lim="800000"/>
            <a:headEnd/>
            <a:tailEnd/>
          </a:ln>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10000"/>
              </a:lnSpc>
            </a:pPr>
            <a:r>
              <a:rPr lang="zh-CN" altLang="en-US" sz="2800" b="1">
                <a:latin typeface="Comic Sans MS" panose="030F0702030302020204" pitchFamily="66" charset="0"/>
              </a:rPr>
              <a:t> </a:t>
            </a:r>
            <a:r>
              <a:rPr lang="en-US" altLang="zh-CN" sz="2800" b="1">
                <a:latin typeface="Comic Sans MS" panose="030F0702030302020204" pitchFamily="66" charset="0"/>
              </a:rPr>
              <a:t>d</a:t>
            </a:r>
            <a:r>
              <a:rPr lang="en-US" altLang="zh-CN" sz="2800" b="1" baseline="-25000">
                <a:latin typeface="Comic Sans MS" panose="030F0702030302020204" pitchFamily="66" charset="0"/>
                <a:ea typeface="黑体" panose="02010609060101010101" pitchFamily="49" charset="-122"/>
              </a:rPr>
              <a:t>1 </a:t>
            </a:r>
            <a:endParaRPr lang="en-US" altLang="zh-CN" sz="2800" b="1">
              <a:latin typeface="Comic Sans MS" panose="030F0702030302020204" pitchFamily="66" charset="0"/>
            </a:endParaRPr>
          </a:p>
        </p:txBody>
      </p:sp>
      <p:sp>
        <p:nvSpPr>
          <p:cNvPr id="13" name="Line 6">
            <a:extLst>
              <a:ext uri="{FF2B5EF4-FFF2-40B4-BE49-F238E27FC236}">
                <a16:creationId xmlns:a16="http://schemas.microsoft.com/office/drawing/2014/main" id="{971BF86E-2037-4CDC-9C7D-656FC931FD5E}"/>
              </a:ext>
            </a:extLst>
          </p:cNvPr>
          <p:cNvSpPr>
            <a:spLocks noChangeShapeType="1"/>
          </p:cNvSpPr>
          <p:nvPr/>
        </p:nvSpPr>
        <p:spPr bwMode="auto">
          <a:xfrm>
            <a:off x="5148629" y="6561267"/>
            <a:ext cx="457200" cy="0"/>
          </a:xfrm>
          <a:prstGeom prst="line">
            <a:avLst/>
          </a:prstGeom>
          <a:noFill/>
          <a:ln w="28575" cap="sq">
            <a:solidFill>
              <a:schemeClr val="folHlink"/>
            </a:solidFill>
            <a:round/>
            <a:headEnd type="none" w="sm" len="sm"/>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 name="Rectangle 7">
            <a:extLst>
              <a:ext uri="{FF2B5EF4-FFF2-40B4-BE49-F238E27FC236}">
                <a16:creationId xmlns:a16="http://schemas.microsoft.com/office/drawing/2014/main" id="{06B4E49B-DD1A-4388-AFCA-4163225F2CCF}"/>
              </a:ext>
            </a:extLst>
          </p:cNvPr>
          <p:cNvSpPr>
            <a:spLocks noChangeArrowheads="1"/>
          </p:cNvSpPr>
          <p:nvPr/>
        </p:nvSpPr>
        <p:spPr bwMode="auto">
          <a:xfrm>
            <a:off x="5651867" y="6304092"/>
            <a:ext cx="819150" cy="581025"/>
          </a:xfrm>
          <a:prstGeom prst="rect">
            <a:avLst/>
          </a:prstGeom>
          <a:solidFill>
            <a:srgbClr val="CCECFF"/>
          </a:solidFill>
          <a:ln w="19050">
            <a:solidFill>
              <a:schemeClr val="tx1"/>
            </a:solidFill>
            <a:miter lim="800000"/>
            <a:headEnd/>
            <a:tailEnd/>
          </a:ln>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10000"/>
              </a:lnSpc>
            </a:pPr>
            <a:r>
              <a:rPr lang="zh-CN" altLang="en-US" sz="2800" b="1" dirty="0">
                <a:latin typeface="Comic Sans MS" panose="030F0702030302020204" pitchFamily="66" charset="0"/>
              </a:rPr>
              <a:t> </a:t>
            </a:r>
            <a:r>
              <a:rPr lang="en-US" altLang="zh-CN" sz="2800" b="1" dirty="0">
                <a:latin typeface="Comic Sans MS" panose="030F0702030302020204" pitchFamily="66" charset="0"/>
              </a:rPr>
              <a:t>d</a:t>
            </a:r>
            <a:r>
              <a:rPr lang="en-US" altLang="zh-CN" sz="2800" b="1" baseline="-25000" dirty="0">
                <a:latin typeface="Comic Sans MS" panose="030F0702030302020204" pitchFamily="66" charset="0"/>
                <a:ea typeface="黑体" panose="02010609060101010101" pitchFamily="49" charset="-122"/>
              </a:rPr>
              <a:t>2 </a:t>
            </a:r>
            <a:endParaRPr lang="en-US" altLang="zh-CN" sz="2800" b="1" dirty="0">
              <a:latin typeface="Comic Sans MS" panose="030F0702030302020204" pitchFamily="66" charset="0"/>
            </a:endParaRPr>
          </a:p>
        </p:txBody>
      </p:sp>
      <p:sp>
        <p:nvSpPr>
          <p:cNvPr id="15" name="Line 8">
            <a:extLst>
              <a:ext uri="{FF2B5EF4-FFF2-40B4-BE49-F238E27FC236}">
                <a16:creationId xmlns:a16="http://schemas.microsoft.com/office/drawing/2014/main" id="{969AEE23-A772-4157-B828-35CFB042DF16}"/>
              </a:ext>
            </a:extLst>
          </p:cNvPr>
          <p:cNvSpPr>
            <a:spLocks noChangeShapeType="1"/>
          </p:cNvSpPr>
          <p:nvPr/>
        </p:nvSpPr>
        <p:spPr bwMode="auto">
          <a:xfrm>
            <a:off x="6444029" y="6561267"/>
            <a:ext cx="457200" cy="0"/>
          </a:xfrm>
          <a:prstGeom prst="line">
            <a:avLst/>
          </a:prstGeom>
          <a:noFill/>
          <a:ln w="28575" cap="sq">
            <a:solidFill>
              <a:schemeClr val="folHlink"/>
            </a:solidFill>
            <a:round/>
            <a:headEnd type="none" w="sm" len="sm"/>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 name="Rectangle 9">
            <a:extLst>
              <a:ext uri="{FF2B5EF4-FFF2-40B4-BE49-F238E27FC236}">
                <a16:creationId xmlns:a16="http://schemas.microsoft.com/office/drawing/2014/main" id="{8F1279E3-BF0F-45C3-80E2-8BD80E8D047B}"/>
              </a:ext>
            </a:extLst>
          </p:cNvPr>
          <p:cNvSpPr>
            <a:spLocks noChangeArrowheads="1"/>
          </p:cNvSpPr>
          <p:nvPr/>
        </p:nvSpPr>
        <p:spPr bwMode="auto">
          <a:xfrm>
            <a:off x="6948854" y="6304092"/>
            <a:ext cx="819150" cy="581025"/>
          </a:xfrm>
          <a:prstGeom prst="rect">
            <a:avLst/>
          </a:prstGeom>
          <a:solidFill>
            <a:srgbClr val="CCECFF"/>
          </a:solidFill>
          <a:ln w="19050">
            <a:solidFill>
              <a:schemeClr val="tx1"/>
            </a:solidFill>
            <a:miter lim="800000"/>
            <a:headEnd/>
            <a:tailEnd/>
          </a:ln>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10000"/>
              </a:lnSpc>
            </a:pPr>
            <a:r>
              <a:rPr lang="zh-CN" altLang="en-US" sz="2800" b="1">
                <a:latin typeface="Comic Sans MS" panose="030F0702030302020204" pitchFamily="66" charset="0"/>
              </a:rPr>
              <a:t> </a:t>
            </a:r>
            <a:r>
              <a:rPr lang="en-US" altLang="zh-CN" sz="2800" b="1">
                <a:latin typeface="Comic Sans MS" panose="030F0702030302020204" pitchFamily="66" charset="0"/>
              </a:rPr>
              <a:t>d</a:t>
            </a:r>
            <a:r>
              <a:rPr lang="en-US" altLang="zh-CN" sz="2800" b="1" baseline="-25000">
                <a:latin typeface="Comic Sans MS" panose="030F0702030302020204" pitchFamily="66" charset="0"/>
                <a:ea typeface="黑体" panose="02010609060101010101" pitchFamily="49" charset="-122"/>
              </a:rPr>
              <a:t>3 </a:t>
            </a:r>
            <a:endParaRPr lang="en-US" altLang="zh-CN" sz="2800" b="1">
              <a:latin typeface="Comic Sans MS" panose="030F0702030302020204" pitchFamily="66" charset="0"/>
            </a:endParaRPr>
          </a:p>
        </p:txBody>
      </p:sp>
      <p:sp>
        <p:nvSpPr>
          <p:cNvPr id="17" name="Line 10">
            <a:extLst>
              <a:ext uri="{FF2B5EF4-FFF2-40B4-BE49-F238E27FC236}">
                <a16:creationId xmlns:a16="http://schemas.microsoft.com/office/drawing/2014/main" id="{494C7F0C-D544-4BB4-B7BB-970773311130}"/>
              </a:ext>
            </a:extLst>
          </p:cNvPr>
          <p:cNvSpPr>
            <a:spLocks noChangeShapeType="1"/>
          </p:cNvSpPr>
          <p:nvPr/>
        </p:nvSpPr>
        <p:spPr bwMode="auto">
          <a:xfrm>
            <a:off x="7667992" y="6561267"/>
            <a:ext cx="457200" cy="0"/>
          </a:xfrm>
          <a:prstGeom prst="line">
            <a:avLst/>
          </a:prstGeom>
          <a:noFill/>
          <a:ln w="28575" cap="sq">
            <a:solidFill>
              <a:schemeClr val="folHlink"/>
            </a:solidFill>
            <a:round/>
            <a:headEnd type="none" w="sm" len="sm"/>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 name="Rectangle 11">
            <a:extLst>
              <a:ext uri="{FF2B5EF4-FFF2-40B4-BE49-F238E27FC236}">
                <a16:creationId xmlns:a16="http://schemas.microsoft.com/office/drawing/2014/main" id="{251941B9-6990-486C-B669-71904A8855AE}"/>
              </a:ext>
            </a:extLst>
          </p:cNvPr>
          <p:cNvSpPr>
            <a:spLocks noChangeArrowheads="1"/>
          </p:cNvSpPr>
          <p:nvPr/>
        </p:nvSpPr>
        <p:spPr bwMode="auto">
          <a:xfrm>
            <a:off x="8101379" y="6208842"/>
            <a:ext cx="42386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10000"/>
              </a:lnSpc>
            </a:pPr>
            <a:r>
              <a:rPr lang="en-US" altLang="zh-CN" sz="2800" b="1">
                <a:latin typeface="Comic Sans MS" panose="030F0702030302020204" pitchFamily="66" charset="0"/>
              </a:rPr>
              <a:t>…</a:t>
            </a:r>
          </a:p>
        </p:txBody>
      </p:sp>
      <p:sp>
        <p:nvSpPr>
          <p:cNvPr id="19" name="Line 12">
            <a:extLst>
              <a:ext uri="{FF2B5EF4-FFF2-40B4-BE49-F238E27FC236}">
                <a16:creationId xmlns:a16="http://schemas.microsoft.com/office/drawing/2014/main" id="{FB39D6A4-AFAF-4512-A923-724CCF967C1C}"/>
              </a:ext>
            </a:extLst>
          </p:cNvPr>
          <p:cNvSpPr>
            <a:spLocks noChangeShapeType="1"/>
          </p:cNvSpPr>
          <p:nvPr/>
        </p:nvSpPr>
        <p:spPr bwMode="auto">
          <a:xfrm>
            <a:off x="8676054" y="6561267"/>
            <a:ext cx="457200" cy="0"/>
          </a:xfrm>
          <a:prstGeom prst="line">
            <a:avLst/>
          </a:prstGeom>
          <a:noFill/>
          <a:ln w="28575" cap="sq">
            <a:solidFill>
              <a:schemeClr val="folHlink"/>
            </a:solidFill>
            <a:round/>
            <a:headEnd type="none" w="sm" len="sm"/>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 name="Rectangle 13">
            <a:extLst>
              <a:ext uri="{FF2B5EF4-FFF2-40B4-BE49-F238E27FC236}">
                <a16:creationId xmlns:a16="http://schemas.microsoft.com/office/drawing/2014/main" id="{BA1522B2-564B-499D-9BFF-28C411EE7199}"/>
              </a:ext>
            </a:extLst>
          </p:cNvPr>
          <p:cNvSpPr>
            <a:spLocks noChangeArrowheads="1"/>
          </p:cNvSpPr>
          <p:nvPr/>
        </p:nvSpPr>
        <p:spPr bwMode="auto">
          <a:xfrm>
            <a:off x="9180879" y="6304092"/>
            <a:ext cx="798513" cy="581025"/>
          </a:xfrm>
          <a:prstGeom prst="rect">
            <a:avLst/>
          </a:prstGeom>
          <a:solidFill>
            <a:srgbClr val="CCECFF"/>
          </a:solidFill>
          <a:ln w="19050">
            <a:solidFill>
              <a:schemeClr val="tx1"/>
            </a:solidFill>
            <a:miter lim="800000"/>
            <a:headEnd/>
            <a:tailEnd/>
          </a:ln>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10000"/>
              </a:lnSpc>
            </a:pPr>
            <a:r>
              <a:rPr lang="zh-CN" altLang="en-US" sz="2800" b="1">
                <a:latin typeface="Comic Sans MS" panose="030F0702030302020204" pitchFamily="66" charset="0"/>
              </a:rPr>
              <a:t> </a:t>
            </a:r>
            <a:r>
              <a:rPr lang="en-US" altLang="zh-CN" sz="2800" b="1">
                <a:latin typeface="Comic Sans MS" panose="030F0702030302020204" pitchFamily="66" charset="0"/>
              </a:rPr>
              <a:t>d</a:t>
            </a:r>
            <a:r>
              <a:rPr lang="en-US" altLang="zh-CN" sz="2800" b="1" baseline="-25000">
                <a:latin typeface="Comic Sans MS" panose="030F0702030302020204" pitchFamily="66" charset="0"/>
                <a:ea typeface="黑体" panose="02010609060101010101" pitchFamily="49" charset="-122"/>
              </a:rPr>
              <a:t>n </a:t>
            </a:r>
            <a:endParaRPr lang="en-US" altLang="zh-CN" sz="2800" b="1">
              <a:latin typeface="Comic Sans MS" panose="030F0702030302020204" pitchFamily="66" charset="0"/>
            </a:endParaRPr>
          </a:p>
        </p:txBody>
      </p:sp>
    </p:spTree>
    <p:extLst>
      <p:ext uri="{BB962C8B-B14F-4D97-AF65-F5344CB8AC3E}">
        <p14:creationId xmlns:p14="http://schemas.microsoft.com/office/powerpoint/2010/main" val="363286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 calcmode="lin" valueType="num">
                                      <p:cBhvr additive="base">
                                        <p:cTn id="11"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 calcmode="lin" valueType="num">
                                      <p:cBhvr additive="base">
                                        <p:cTn id="1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 calcmode="lin" valueType="num">
                                      <p:cBhvr additive="base">
                                        <p:cTn id="2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17" presetClass="entr" presetSubtype="8" fill="hold" grpId="0" nodeType="afterEffect">
                                  <p:stCondLst>
                                    <p:cond delay="0"/>
                                  </p:stCondLst>
                                  <p:iterate type="lt">
                                    <p:tmPct val="100000"/>
                                  </p:iterate>
                                  <p:childTnLst>
                                    <p:set>
                                      <p:cBhvr>
                                        <p:cTn id="25" dur="1" fill="hold">
                                          <p:stCondLst>
                                            <p:cond delay="0"/>
                                          </p:stCondLst>
                                        </p:cTn>
                                        <p:tgtEl>
                                          <p:spTgt spid="11"/>
                                        </p:tgtEl>
                                        <p:attrNameLst>
                                          <p:attrName>style.visibility</p:attrName>
                                        </p:attrNameLst>
                                      </p:cBhvr>
                                      <p:to>
                                        <p:strVal val="visible"/>
                                      </p:to>
                                    </p:set>
                                    <p:anim calcmode="lin" valueType="num">
                                      <p:cBhvr>
                                        <p:cTn id="26" dur="75" fill="hold"/>
                                        <p:tgtEl>
                                          <p:spTgt spid="11"/>
                                        </p:tgtEl>
                                        <p:attrNameLst>
                                          <p:attrName>ppt_x</p:attrName>
                                        </p:attrNameLst>
                                      </p:cBhvr>
                                      <p:tavLst>
                                        <p:tav tm="0">
                                          <p:val>
                                            <p:strVal val="#ppt_x-#ppt_w/2"/>
                                          </p:val>
                                        </p:tav>
                                        <p:tav tm="100000">
                                          <p:val>
                                            <p:strVal val="#ppt_x"/>
                                          </p:val>
                                        </p:tav>
                                      </p:tavLst>
                                    </p:anim>
                                    <p:anim calcmode="lin" valueType="num">
                                      <p:cBhvr>
                                        <p:cTn id="27" dur="75" fill="hold"/>
                                        <p:tgtEl>
                                          <p:spTgt spid="11"/>
                                        </p:tgtEl>
                                        <p:attrNameLst>
                                          <p:attrName>ppt_y</p:attrName>
                                        </p:attrNameLst>
                                      </p:cBhvr>
                                      <p:tavLst>
                                        <p:tav tm="0">
                                          <p:val>
                                            <p:strVal val="#ppt_y"/>
                                          </p:val>
                                        </p:tav>
                                        <p:tav tm="100000">
                                          <p:val>
                                            <p:strVal val="#ppt_y"/>
                                          </p:val>
                                        </p:tav>
                                      </p:tavLst>
                                    </p:anim>
                                    <p:anim calcmode="lin" valueType="num">
                                      <p:cBhvr>
                                        <p:cTn id="28" dur="75" fill="hold"/>
                                        <p:tgtEl>
                                          <p:spTgt spid="11"/>
                                        </p:tgtEl>
                                        <p:attrNameLst>
                                          <p:attrName>ppt_w</p:attrName>
                                        </p:attrNameLst>
                                      </p:cBhvr>
                                      <p:tavLst>
                                        <p:tav tm="0">
                                          <p:val>
                                            <p:fltVal val="0"/>
                                          </p:val>
                                        </p:tav>
                                        <p:tav tm="100000">
                                          <p:val>
                                            <p:strVal val="#ppt_w"/>
                                          </p:val>
                                        </p:tav>
                                      </p:tavLst>
                                    </p:anim>
                                    <p:anim calcmode="lin" valueType="num">
                                      <p:cBhvr>
                                        <p:cTn id="29" dur="75" fill="hold"/>
                                        <p:tgtEl>
                                          <p:spTgt spid="11"/>
                                        </p:tgtEl>
                                        <p:attrNameLst>
                                          <p:attrName>ppt_h</p:attrName>
                                        </p:attrNameLst>
                                      </p:cBhvr>
                                      <p:tavLst>
                                        <p:tav tm="0">
                                          <p:val>
                                            <p:strVal val="#ppt_h"/>
                                          </p:val>
                                        </p:tav>
                                        <p:tav tm="100000">
                                          <p:val>
                                            <p:strVal val="#ppt_h"/>
                                          </p:val>
                                        </p:tav>
                                      </p:tavLst>
                                    </p:anim>
                                  </p:childTnLst>
                                </p:cTn>
                              </p:par>
                            </p:childTnLst>
                          </p:cTn>
                        </p:par>
                        <p:par>
                          <p:cTn id="30" fill="hold">
                            <p:stCondLst>
                              <p:cond delay="575"/>
                            </p:stCondLst>
                            <p:childTnLst>
                              <p:par>
                                <p:cTn id="31" presetID="17" presetClass="entr" presetSubtype="8" fill="hold" grpId="0" nodeType="afterEffect">
                                  <p:stCondLst>
                                    <p:cond delay="0"/>
                                  </p:stCondLst>
                                  <p:iterate type="lt">
                                    <p:tmPct val="100000"/>
                                  </p:iterate>
                                  <p:childTnLst>
                                    <p:set>
                                      <p:cBhvr>
                                        <p:cTn id="32" dur="1" fill="hold">
                                          <p:stCondLst>
                                            <p:cond delay="0"/>
                                          </p:stCondLst>
                                        </p:cTn>
                                        <p:tgtEl>
                                          <p:spTgt spid="12"/>
                                        </p:tgtEl>
                                        <p:attrNameLst>
                                          <p:attrName>style.visibility</p:attrName>
                                        </p:attrNameLst>
                                      </p:cBhvr>
                                      <p:to>
                                        <p:strVal val="visible"/>
                                      </p:to>
                                    </p:set>
                                    <p:anim calcmode="lin" valueType="num">
                                      <p:cBhvr>
                                        <p:cTn id="33" dur="75" fill="hold"/>
                                        <p:tgtEl>
                                          <p:spTgt spid="12"/>
                                        </p:tgtEl>
                                        <p:attrNameLst>
                                          <p:attrName>ppt_x</p:attrName>
                                        </p:attrNameLst>
                                      </p:cBhvr>
                                      <p:tavLst>
                                        <p:tav tm="0">
                                          <p:val>
                                            <p:strVal val="#ppt_x-#ppt_w/2"/>
                                          </p:val>
                                        </p:tav>
                                        <p:tav tm="100000">
                                          <p:val>
                                            <p:strVal val="#ppt_x"/>
                                          </p:val>
                                        </p:tav>
                                      </p:tavLst>
                                    </p:anim>
                                    <p:anim calcmode="lin" valueType="num">
                                      <p:cBhvr>
                                        <p:cTn id="34" dur="75" fill="hold"/>
                                        <p:tgtEl>
                                          <p:spTgt spid="12"/>
                                        </p:tgtEl>
                                        <p:attrNameLst>
                                          <p:attrName>ppt_y</p:attrName>
                                        </p:attrNameLst>
                                      </p:cBhvr>
                                      <p:tavLst>
                                        <p:tav tm="0">
                                          <p:val>
                                            <p:strVal val="#ppt_y"/>
                                          </p:val>
                                        </p:tav>
                                        <p:tav tm="100000">
                                          <p:val>
                                            <p:strVal val="#ppt_y"/>
                                          </p:val>
                                        </p:tav>
                                      </p:tavLst>
                                    </p:anim>
                                    <p:anim calcmode="lin" valueType="num">
                                      <p:cBhvr>
                                        <p:cTn id="35" dur="75" fill="hold"/>
                                        <p:tgtEl>
                                          <p:spTgt spid="12"/>
                                        </p:tgtEl>
                                        <p:attrNameLst>
                                          <p:attrName>ppt_w</p:attrName>
                                        </p:attrNameLst>
                                      </p:cBhvr>
                                      <p:tavLst>
                                        <p:tav tm="0">
                                          <p:val>
                                            <p:fltVal val="0"/>
                                          </p:val>
                                        </p:tav>
                                        <p:tav tm="100000">
                                          <p:val>
                                            <p:strVal val="#ppt_w"/>
                                          </p:val>
                                        </p:tav>
                                      </p:tavLst>
                                    </p:anim>
                                    <p:anim calcmode="lin" valueType="num">
                                      <p:cBhvr>
                                        <p:cTn id="36" dur="75" fill="hold"/>
                                        <p:tgtEl>
                                          <p:spTgt spid="12"/>
                                        </p:tgtEl>
                                        <p:attrNameLst>
                                          <p:attrName>ppt_h</p:attrName>
                                        </p:attrNameLst>
                                      </p:cBhvr>
                                      <p:tavLst>
                                        <p:tav tm="0">
                                          <p:val>
                                            <p:strVal val="#ppt_h"/>
                                          </p:val>
                                        </p:tav>
                                        <p:tav tm="100000">
                                          <p:val>
                                            <p:strVal val="#ppt_h"/>
                                          </p:val>
                                        </p:tav>
                                      </p:tavLst>
                                    </p:anim>
                                  </p:childTnLst>
                                </p:cTn>
                              </p:par>
                            </p:childTnLst>
                          </p:cTn>
                        </p:par>
                        <p:par>
                          <p:cTn id="37" fill="hold">
                            <p:stCondLst>
                              <p:cond delay="725"/>
                            </p:stCondLst>
                            <p:childTnLst>
                              <p:par>
                                <p:cTn id="38" presetID="17" presetClass="entr" presetSubtype="8"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500" fill="hold"/>
                                        <p:tgtEl>
                                          <p:spTgt spid="13"/>
                                        </p:tgtEl>
                                        <p:attrNameLst>
                                          <p:attrName>ppt_x</p:attrName>
                                        </p:attrNameLst>
                                      </p:cBhvr>
                                      <p:tavLst>
                                        <p:tav tm="0">
                                          <p:val>
                                            <p:strVal val="#ppt_x-#ppt_w/2"/>
                                          </p:val>
                                        </p:tav>
                                        <p:tav tm="100000">
                                          <p:val>
                                            <p:strVal val="#ppt_x"/>
                                          </p:val>
                                        </p:tav>
                                      </p:tavLst>
                                    </p:anim>
                                    <p:anim calcmode="lin" valueType="num">
                                      <p:cBhvr>
                                        <p:cTn id="41" dur="500" fill="hold"/>
                                        <p:tgtEl>
                                          <p:spTgt spid="13"/>
                                        </p:tgtEl>
                                        <p:attrNameLst>
                                          <p:attrName>ppt_y</p:attrName>
                                        </p:attrNameLst>
                                      </p:cBhvr>
                                      <p:tavLst>
                                        <p:tav tm="0">
                                          <p:val>
                                            <p:strVal val="#ppt_y"/>
                                          </p:val>
                                        </p:tav>
                                        <p:tav tm="100000">
                                          <p:val>
                                            <p:strVal val="#ppt_y"/>
                                          </p:val>
                                        </p:tav>
                                      </p:tavLst>
                                    </p:anim>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strVal val="#ppt_h"/>
                                          </p:val>
                                        </p:tav>
                                        <p:tav tm="100000">
                                          <p:val>
                                            <p:strVal val="#ppt_h"/>
                                          </p:val>
                                        </p:tav>
                                      </p:tavLst>
                                    </p:anim>
                                  </p:childTnLst>
                                </p:cTn>
                              </p:par>
                            </p:childTnLst>
                          </p:cTn>
                        </p:par>
                        <p:par>
                          <p:cTn id="44" fill="hold">
                            <p:stCondLst>
                              <p:cond delay="1225"/>
                            </p:stCondLst>
                            <p:childTnLst>
                              <p:par>
                                <p:cTn id="45" presetID="17" presetClass="entr" presetSubtype="8" fill="hold" grpId="0" nodeType="afterEffect">
                                  <p:stCondLst>
                                    <p:cond delay="0"/>
                                  </p:stCondLst>
                                  <p:iterate type="lt">
                                    <p:tmPct val="100000"/>
                                  </p:iterate>
                                  <p:childTnLst>
                                    <p:set>
                                      <p:cBhvr>
                                        <p:cTn id="46" dur="1" fill="hold">
                                          <p:stCondLst>
                                            <p:cond delay="0"/>
                                          </p:stCondLst>
                                        </p:cTn>
                                        <p:tgtEl>
                                          <p:spTgt spid="14"/>
                                        </p:tgtEl>
                                        <p:attrNameLst>
                                          <p:attrName>style.visibility</p:attrName>
                                        </p:attrNameLst>
                                      </p:cBhvr>
                                      <p:to>
                                        <p:strVal val="visible"/>
                                      </p:to>
                                    </p:set>
                                    <p:anim calcmode="lin" valueType="num">
                                      <p:cBhvr>
                                        <p:cTn id="47" dur="75" fill="hold"/>
                                        <p:tgtEl>
                                          <p:spTgt spid="14"/>
                                        </p:tgtEl>
                                        <p:attrNameLst>
                                          <p:attrName>ppt_x</p:attrName>
                                        </p:attrNameLst>
                                      </p:cBhvr>
                                      <p:tavLst>
                                        <p:tav tm="0">
                                          <p:val>
                                            <p:strVal val="#ppt_x-#ppt_w/2"/>
                                          </p:val>
                                        </p:tav>
                                        <p:tav tm="100000">
                                          <p:val>
                                            <p:strVal val="#ppt_x"/>
                                          </p:val>
                                        </p:tav>
                                      </p:tavLst>
                                    </p:anim>
                                    <p:anim calcmode="lin" valueType="num">
                                      <p:cBhvr>
                                        <p:cTn id="48" dur="75" fill="hold"/>
                                        <p:tgtEl>
                                          <p:spTgt spid="14"/>
                                        </p:tgtEl>
                                        <p:attrNameLst>
                                          <p:attrName>ppt_y</p:attrName>
                                        </p:attrNameLst>
                                      </p:cBhvr>
                                      <p:tavLst>
                                        <p:tav tm="0">
                                          <p:val>
                                            <p:strVal val="#ppt_y"/>
                                          </p:val>
                                        </p:tav>
                                        <p:tav tm="100000">
                                          <p:val>
                                            <p:strVal val="#ppt_y"/>
                                          </p:val>
                                        </p:tav>
                                      </p:tavLst>
                                    </p:anim>
                                    <p:anim calcmode="lin" valueType="num">
                                      <p:cBhvr>
                                        <p:cTn id="49" dur="75" fill="hold"/>
                                        <p:tgtEl>
                                          <p:spTgt spid="14"/>
                                        </p:tgtEl>
                                        <p:attrNameLst>
                                          <p:attrName>ppt_w</p:attrName>
                                        </p:attrNameLst>
                                      </p:cBhvr>
                                      <p:tavLst>
                                        <p:tav tm="0">
                                          <p:val>
                                            <p:fltVal val="0"/>
                                          </p:val>
                                        </p:tav>
                                        <p:tav tm="100000">
                                          <p:val>
                                            <p:strVal val="#ppt_w"/>
                                          </p:val>
                                        </p:tav>
                                      </p:tavLst>
                                    </p:anim>
                                    <p:anim calcmode="lin" valueType="num">
                                      <p:cBhvr>
                                        <p:cTn id="50" dur="75" fill="hold"/>
                                        <p:tgtEl>
                                          <p:spTgt spid="14"/>
                                        </p:tgtEl>
                                        <p:attrNameLst>
                                          <p:attrName>ppt_h</p:attrName>
                                        </p:attrNameLst>
                                      </p:cBhvr>
                                      <p:tavLst>
                                        <p:tav tm="0">
                                          <p:val>
                                            <p:strVal val="#ppt_h"/>
                                          </p:val>
                                        </p:tav>
                                        <p:tav tm="100000">
                                          <p:val>
                                            <p:strVal val="#ppt_h"/>
                                          </p:val>
                                        </p:tav>
                                      </p:tavLst>
                                    </p:anim>
                                  </p:childTnLst>
                                </p:cTn>
                              </p:par>
                            </p:childTnLst>
                          </p:cTn>
                        </p:par>
                        <p:par>
                          <p:cTn id="51" fill="hold">
                            <p:stCondLst>
                              <p:cond delay="1375"/>
                            </p:stCondLst>
                            <p:childTnLst>
                              <p:par>
                                <p:cTn id="52" presetID="17" presetClass="entr" presetSubtype="8"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p:cTn id="54" dur="500" fill="hold"/>
                                        <p:tgtEl>
                                          <p:spTgt spid="15"/>
                                        </p:tgtEl>
                                        <p:attrNameLst>
                                          <p:attrName>ppt_x</p:attrName>
                                        </p:attrNameLst>
                                      </p:cBhvr>
                                      <p:tavLst>
                                        <p:tav tm="0">
                                          <p:val>
                                            <p:strVal val="#ppt_x-#ppt_w/2"/>
                                          </p:val>
                                        </p:tav>
                                        <p:tav tm="100000">
                                          <p:val>
                                            <p:strVal val="#ppt_x"/>
                                          </p:val>
                                        </p:tav>
                                      </p:tavLst>
                                    </p:anim>
                                    <p:anim calcmode="lin" valueType="num">
                                      <p:cBhvr>
                                        <p:cTn id="55" dur="500" fill="hold"/>
                                        <p:tgtEl>
                                          <p:spTgt spid="15"/>
                                        </p:tgtEl>
                                        <p:attrNameLst>
                                          <p:attrName>ppt_y</p:attrName>
                                        </p:attrNameLst>
                                      </p:cBhvr>
                                      <p:tavLst>
                                        <p:tav tm="0">
                                          <p:val>
                                            <p:strVal val="#ppt_y"/>
                                          </p:val>
                                        </p:tav>
                                        <p:tav tm="100000">
                                          <p:val>
                                            <p:strVal val="#ppt_y"/>
                                          </p:val>
                                        </p:tav>
                                      </p:tavLst>
                                    </p:anim>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strVal val="#ppt_h"/>
                                          </p:val>
                                        </p:tav>
                                        <p:tav tm="100000">
                                          <p:val>
                                            <p:strVal val="#ppt_h"/>
                                          </p:val>
                                        </p:tav>
                                      </p:tavLst>
                                    </p:anim>
                                  </p:childTnLst>
                                </p:cTn>
                              </p:par>
                            </p:childTnLst>
                          </p:cTn>
                        </p:par>
                        <p:par>
                          <p:cTn id="58" fill="hold">
                            <p:stCondLst>
                              <p:cond delay="1875"/>
                            </p:stCondLst>
                            <p:childTnLst>
                              <p:par>
                                <p:cTn id="59" presetID="17" presetClass="entr" presetSubtype="8" fill="hold" grpId="0" nodeType="afterEffect">
                                  <p:stCondLst>
                                    <p:cond delay="0"/>
                                  </p:stCondLst>
                                  <p:iterate type="lt">
                                    <p:tmPct val="100000"/>
                                  </p:iterate>
                                  <p:childTnLst>
                                    <p:set>
                                      <p:cBhvr>
                                        <p:cTn id="60" dur="1" fill="hold">
                                          <p:stCondLst>
                                            <p:cond delay="0"/>
                                          </p:stCondLst>
                                        </p:cTn>
                                        <p:tgtEl>
                                          <p:spTgt spid="16"/>
                                        </p:tgtEl>
                                        <p:attrNameLst>
                                          <p:attrName>style.visibility</p:attrName>
                                        </p:attrNameLst>
                                      </p:cBhvr>
                                      <p:to>
                                        <p:strVal val="visible"/>
                                      </p:to>
                                    </p:set>
                                    <p:anim calcmode="lin" valueType="num">
                                      <p:cBhvr>
                                        <p:cTn id="61" dur="75" fill="hold"/>
                                        <p:tgtEl>
                                          <p:spTgt spid="16"/>
                                        </p:tgtEl>
                                        <p:attrNameLst>
                                          <p:attrName>ppt_x</p:attrName>
                                        </p:attrNameLst>
                                      </p:cBhvr>
                                      <p:tavLst>
                                        <p:tav tm="0">
                                          <p:val>
                                            <p:strVal val="#ppt_x-#ppt_w/2"/>
                                          </p:val>
                                        </p:tav>
                                        <p:tav tm="100000">
                                          <p:val>
                                            <p:strVal val="#ppt_x"/>
                                          </p:val>
                                        </p:tav>
                                      </p:tavLst>
                                    </p:anim>
                                    <p:anim calcmode="lin" valueType="num">
                                      <p:cBhvr>
                                        <p:cTn id="62" dur="75" fill="hold"/>
                                        <p:tgtEl>
                                          <p:spTgt spid="16"/>
                                        </p:tgtEl>
                                        <p:attrNameLst>
                                          <p:attrName>ppt_y</p:attrName>
                                        </p:attrNameLst>
                                      </p:cBhvr>
                                      <p:tavLst>
                                        <p:tav tm="0">
                                          <p:val>
                                            <p:strVal val="#ppt_y"/>
                                          </p:val>
                                        </p:tav>
                                        <p:tav tm="100000">
                                          <p:val>
                                            <p:strVal val="#ppt_y"/>
                                          </p:val>
                                        </p:tav>
                                      </p:tavLst>
                                    </p:anim>
                                    <p:anim calcmode="lin" valueType="num">
                                      <p:cBhvr>
                                        <p:cTn id="63" dur="75" fill="hold"/>
                                        <p:tgtEl>
                                          <p:spTgt spid="16"/>
                                        </p:tgtEl>
                                        <p:attrNameLst>
                                          <p:attrName>ppt_w</p:attrName>
                                        </p:attrNameLst>
                                      </p:cBhvr>
                                      <p:tavLst>
                                        <p:tav tm="0">
                                          <p:val>
                                            <p:fltVal val="0"/>
                                          </p:val>
                                        </p:tav>
                                        <p:tav tm="100000">
                                          <p:val>
                                            <p:strVal val="#ppt_w"/>
                                          </p:val>
                                        </p:tav>
                                      </p:tavLst>
                                    </p:anim>
                                    <p:anim calcmode="lin" valueType="num">
                                      <p:cBhvr>
                                        <p:cTn id="64" dur="75" fill="hold"/>
                                        <p:tgtEl>
                                          <p:spTgt spid="16"/>
                                        </p:tgtEl>
                                        <p:attrNameLst>
                                          <p:attrName>ppt_h</p:attrName>
                                        </p:attrNameLst>
                                      </p:cBhvr>
                                      <p:tavLst>
                                        <p:tav tm="0">
                                          <p:val>
                                            <p:strVal val="#ppt_h"/>
                                          </p:val>
                                        </p:tav>
                                        <p:tav tm="100000">
                                          <p:val>
                                            <p:strVal val="#ppt_h"/>
                                          </p:val>
                                        </p:tav>
                                      </p:tavLst>
                                    </p:anim>
                                  </p:childTnLst>
                                </p:cTn>
                              </p:par>
                            </p:childTnLst>
                          </p:cTn>
                        </p:par>
                        <p:par>
                          <p:cTn id="65" fill="hold">
                            <p:stCondLst>
                              <p:cond delay="2025"/>
                            </p:stCondLst>
                            <p:childTnLst>
                              <p:par>
                                <p:cTn id="66" presetID="17" presetClass="entr" presetSubtype="8" fill="hold" nodeType="after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p:cTn id="68" dur="500" fill="hold"/>
                                        <p:tgtEl>
                                          <p:spTgt spid="17"/>
                                        </p:tgtEl>
                                        <p:attrNameLst>
                                          <p:attrName>ppt_x</p:attrName>
                                        </p:attrNameLst>
                                      </p:cBhvr>
                                      <p:tavLst>
                                        <p:tav tm="0">
                                          <p:val>
                                            <p:strVal val="#ppt_x-#ppt_w/2"/>
                                          </p:val>
                                        </p:tav>
                                        <p:tav tm="100000">
                                          <p:val>
                                            <p:strVal val="#ppt_x"/>
                                          </p:val>
                                        </p:tav>
                                      </p:tavLst>
                                    </p:anim>
                                    <p:anim calcmode="lin" valueType="num">
                                      <p:cBhvr>
                                        <p:cTn id="69" dur="500" fill="hold"/>
                                        <p:tgtEl>
                                          <p:spTgt spid="17"/>
                                        </p:tgtEl>
                                        <p:attrNameLst>
                                          <p:attrName>ppt_y</p:attrName>
                                        </p:attrNameLst>
                                      </p:cBhvr>
                                      <p:tavLst>
                                        <p:tav tm="0">
                                          <p:val>
                                            <p:strVal val="#ppt_y"/>
                                          </p:val>
                                        </p:tav>
                                        <p:tav tm="100000">
                                          <p:val>
                                            <p:strVal val="#ppt_y"/>
                                          </p:val>
                                        </p:tav>
                                      </p:tavLst>
                                    </p:anim>
                                    <p:anim calcmode="lin" valueType="num">
                                      <p:cBhvr>
                                        <p:cTn id="70" dur="500" fill="hold"/>
                                        <p:tgtEl>
                                          <p:spTgt spid="17"/>
                                        </p:tgtEl>
                                        <p:attrNameLst>
                                          <p:attrName>ppt_w</p:attrName>
                                        </p:attrNameLst>
                                      </p:cBhvr>
                                      <p:tavLst>
                                        <p:tav tm="0">
                                          <p:val>
                                            <p:fltVal val="0"/>
                                          </p:val>
                                        </p:tav>
                                        <p:tav tm="100000">
                                          <p:val>
                                            <p:strVal val="#ppt_w"/>
                                          </p:val>
                                        </p:tav>
                                      </p:tavLst>
                                    </p:anim>
                                    <p:anim calcmode="lin" valueType="num">
                                      <p:cBhvr>
                                        <p:cTn id="71" dur="500" fill="hold"/>
                                        <p:tgtEl>
                                          <p:spTgt spid="17"/>
                                        </p:tgtEl>
                                        <p:attrNameLst>
                                          <p:attrName>ppt_h</p:attrName>
                                        </p:attrNameLst>
                                      </p:cBhvr>
                                      <p:tavLst>
                                        <p:tav tm="0">
                                          <p:val>
                                            <p:strVal val="#ppt_h"/>
                                          </p:val>
                                        </p:tav>
                                        <p:tav tm="100000">
                                          <p:val>
                                            <p:strVal val="#ppt_h"/>
                                          </p:val>
                                        </p:tav>
                                      </p:tavLst>
                                    </p:anim>
                                  </p:childTnLst>
                                </p:cTn>
                              </p:par>
                            </p:childTnLst>
                          </p:cTn>
                        </p:par>
                        <p:par>
                          <p:cTn id="72" fill="hold">
                            <p:stCondLst>
                              <p:cond delay="2525"/>
                            </p:stCondLst>
                            <p:childTnLst>
                              <p:par>
                                <p:cTn id="73" presetID="17" presetClass="entr" presetSubtype="8" fill="hold" grpId="0" nodeType="afterEffect">
                                  <p:stCondLst>
                                    <p:cond delay="0"/>
                                  </p:stCondLst>
                                  <p:iterate type="lt">
                                    <p:tmPct val="100000"/>
                                  </p:iterate>
                                  <p:childTnLst>
                                    <p:set>
                                      <p:cBhvr>
                                        <p:cTn id="74" dur="1" fill="hold">
                                          <p:stCondLst>
                                            <p:cond delay="0"/>
                                          </p:stCondLst>
                                        </p:cTn>
                                        <p:tgtEl>
                                          <p:spTgt spid="18"/>
                                        </p:tgtEl>
                                        <p:attrNameLst>
                                          <p:attrName>style.visibility</p:attrName>
                                        </p:attrNameLst>
                                      </p:cBhvr>
                                      <p:to>
                                        <p:strVal val="visible"/>
                                      </p:to>
                                    </p:set>
                                    <p:anim calcmode="lin" valueType="num">
                                      <p:cBhvr>
                                        <p:cTn id="75" dur="75" fill="hold"/>
                                        <p:tgtEl>
                                          <p:spTgt spid="18"/>
                                        </p:tgtEl>
                                        <p:attrNameLst>
                                          <p:attrName>ppt_x</p:attrName>
                                        </p:attrNameLst>
                                      </p:cBhvr>
                                      <p:tavLst>
                                        <p:tav tm="0">
                                          <p:val>
                                            <p:strVal val="#ppt_x-#ppt_w/2"/>
                                          </p:val>
                                        </p:tav>
                                        <p:tav tm="100000">
                                          <p:val>
                                            <p:strVal val="#ppt_x"/>
                                          </p:val>
                                        </p:tav>
                                      </p:tavLst>
                                    </p:anim>
                                    <p:anim calcmode="lin" valueType="num">
                                      <p:cBhvr>
                                        <p:cTn id="76" dur="75" fill="hold"/>
                                        <p:tgtEl>
                                          <p:spTgt spid="18"/>
                                        </p:tgtEl>
                                        <p:attrNameLst>
                                          <p:attrName>ppt_y</p:attrName>
                                        </p:attrNameLst>
                                      </p:cBhvr>
                                      <p:tavLst>
                                        <p:tav tm="0">
                                          <p:val>
                                            <p:strVal val="#ppt_y"/>
                                          </p:val>
                                        </p:tav>
                                        <p:tav tm="100000">
                                          <p:val>
                                            <p:strVal val="#ppt_y"/>
                                          </p:val>
                                        </p:tav>
                                      </p:tavLst>
                                    </p:anim>
                                    <p:anim calcmode="lin" valueType="num">
                                      <p:cBhvr>
                                        <p:cTn id="77" dur="75" fill="hold"/>
                                        <p:tgtEl>
                                          <p:spTgt spid="18"/>
                                        </p:tgtEl>
                                        <p:attrNameLst>
                                          <p:attrName>ppt_w</p:attrName>
                                        </p:attrNameLst>
                                      </p:cBhvr>
                                      <p:tavLst>
                                        <p:tav tm="0">
                                          <p:val>
                                            <p:fltVal val="0"/>
                                          </p:val>
                                        </p:tav>
                                        <p:tav tm="100000">
                                          <p:val>
                                            <p:strVal val="#ppt_w"/>
                                          </p:val>
                                        </p:tav>
                                      </p:tavLst>
                                    </p:anim>
                                    <p:anim calcmode="lin" valueType="num">
                                      <p:cBhvr>
                                        <p:cTn id="78" dur="75" fill="hold"/>
                                        <p:tgtEl>
                                          <p:spTgt spid="18"/>
                                        </p:tgtEl>
                                        <p:attrNameLst>
                                          <p:attrName>ppt_h</p:attrName>
                                        </p:attrNameLst>
                                      </p:cBhvr>
                                      <p:tavLst>
                                        <p:tav tm="0">
                                          <p:val>
                                            <p:strVal val="#ppt_h"/>
                                          </p:val>
                                        </p:tav>
                                        <p:tav tm="100000">
                                          <p:val>
                                            <p:strVal val="#ppt_h"/>
                                          </p:val>
                                        </p:tav>
                                      </p:tavLst>
                                    </p:anim>
                                  </p:childTnLst>
                                </p:cTn>
                              </p:par>
                            </p:childTnLst>
                          </p:cTn>
                        </p:par>
                        <p:par>
                          <p:cTn id="79" fill="hold">
                            <p:stCondLst>
                              <p:cond delay="2600"/>
                            </p:stCondLst>
                            <p:childTnLst>
                              <p:par>
                                <p:cTn id="80" presetID="17" presetClass="entr" presetSubtype="8" fill="hold" nodeType="after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500" fill="hold"/>
                                        <p:tgtEl>
                                          <p:spTgt spid="19"/>
                                        </p:tgtEl>
                                        <p:attrNameLst>
                                          <p:attrName>ppt_x</p:attrName>
                                        </p:attrNameLst>
                                      </p:cBhvr>
                                      <p:tavLst>
                                        <p:tav tm="0">
                                          <p:val>
                                            <p:strVal val="#ppt_x-#ppt_w/2"/>
                                          </p:val>
                                        </p:tav>
                                        <p:tav tm="100000">
                                          <p:val>
                                            <p:strVal val="#ppt_x"/>
                                          </p:val>
                                        </p:tav>
                                      </p:tavLst>
                                    </p:anim>
                                    <p:anim calcmode="lin" valueType="num">
                                      <p:cBhvr>
                                        <p:cTn id="83" dur="500" fill="hold"/>
                                        <p:tgtEl>
                                          <p:spTgt spid="19"/>
                                        </p:tgtEl>
                                        <p:attrNameLst>
                                          <p:attrName>ppt_y</p:attrName>
                                        </p:attrNameLst>
                                      </p:cBhvr>
                                      <p:tavLst>
                                        <p:tav tm="0">
                                          <p:val>
                                            <p:strVal val="#ppt_y"/>
                                          </p:val>
                                        </p:tav>
                                        <p:tav tm="100000">
                                          <p:val>
                                            <p:strVal val="#ppt_y"/>
                                          </p:val>
                                        </p:tav>
                                      </p:tavLst>
                                    </p:anim>
                                    <p:anim calcmode="lin" valueType="num">
                                      <p:cBhvr>
                                        <p:cTn id="84" dur="500" fill="hold"/>
                                        <p:tgtEl>
                                          <p:spTgt spid="19"/>
                                        </p:tgtEl>
                                        <p:attrNameLst>
                                          <p:attrName>ppt_w</p:attrName>
                                        </p:attrNameLst>
                                      </p:cBhvr>
                                      <p:tavLst>
                                        <p:tav tm="0">
                                          <p:val>
                                            <p:fltVal val="0"/>
                                          </p:val>
                                        </p:tav>
                                        <p:tav tm="100000">
                                          <p:val>
                                            <p:strVal val="#ppt_w"/>
                                          </p:val>
                                        </p:tav>
                                      </p:tavLst>
                                    </p:anim>
                                    <p:anim calcmode="lin" valueType="num">
                                      <p:cBhvr>
                                        <p:cTn id="85" dur="500" fill="hold"/>
                                        <p:tgtEl>
                                          <p:spTgt spid="19"/>
                                        </p:tgtEl>
                                        <p:attrNameLst>
                                          <p:attrName>ppt_h</p:attrName>
                                        </p:attrNameLst>
                                      </p:cBhvr>
                                      <p:tavLst>
                                        <p:tav tm="0">
                                          <p:val>
                                            <p:strVal val="#ppt_h"/>
                                          </p:val>
                                        </p:tav>
                                        <p:tav tm="100000">
                                          <p:val>
                                            <p:strVal val="#ppt_h"/>
                                          </p:val>
                                        </p:tav>
                                      </p:tavLst>
                                    </p:anim>
                                  </p:childTnLst>
                                </p:cTn>
                              </p:par>
                            </p:childTnLst>
                          </p:cTn>
                        </p:par>
                        <p:par>
                          <p:cTn id="86" fill="hold">
                            <p:stCondLst>
                              <p:cond delay="3100"/>
                            </p:stCondLst>
                            <p:childTnLst>
                              <p:par>
                                <p:cTn id="87" presetID="17" presetClass="entr" presetSubtype="8" fill="hold" grpId="0" nodeType="afterEffect">
                                  <p:stCondLst>
                                    <p:cond delay="0"/>
                                  </p:stCondLst>
                                  <p:iterate type="lt">
                                    <p:tmPct val="100000"/>
                                  </p:iterate>
                                  <p:childTnLst>
                                    <p:set>
                                      <p:cBhvr>
                                        <p:cTn id="88" dur="1" fill="hold">
                                          <p:stCondLst>
                                            <p:cond delay="0"/>
                                          </p:stCondLst>
                                        </p:cTn>
                                        <p:tgtEl>
                                          <p:spTgt spid="20"/>
                                        </p:tgtEl>
                                        <p:attrNameLst>
                                          <p:attrName>style.visibility</p:attrName>
                                        </p:attrNameLst>
                                      </p:cBhvr>
                                      <p:to>
                                        <p:strVal val="visible"/>
                                      </p:to>
                                    </p:set>
                                    <p:anim calcmode="lin" valueType="num">
                                      <p:cBhvr>
                                        <p:cTn id="89" dur="75" fill="hold"/>
                                        <p:tgtEl>
                                          <p:spTgt spid="20"/>
                                        </p:tgtEl>
                                        <p:attrNameLst>
                                          <p:attrName>ppt_x</p:attrName>
                                        </p:attrNameLst>
                                      </p:cBhvr>
                                      <p:tavLst>
                                        <p:tav tm="0">
                                          <p:val>
                                            <p:strVal val="#ppt_x-#ppt_w/2"/>
                                          </p:val>
                                        </p:tav>
                                        <p:tav tm="100000">
                                          <p:val>
                                            <p:strVal val="#ppt_x"/>
                                          </p:val>
                                        </p:tav>
                                      </p:tavLst>
                                    </p:anim>
                                    <p:anim calcmode="lin" valueType="num">
                                      <p:cBhvr>
                                        <p:cTn id="90" dur="75" fill="hold"/>
                                        <p:tgtEl>
                                          <p:spTgt spid="20"/>
                                        </p:tgtEl>
                                        <p:attrNameLst>
                                          <p:attrName>ppt_y</p:attrName>
                                        </p:attrNameLst>
                                      </p:cBhvr>
                                      <p:tavLst>
                                        <p:tav tm="0">
                                          <p:val>
                                            <p:strVal val="#ppt_y"/>
                                          </p:val>
                                        </p:tav>
                                        <p:tav tm="100000">
                                          <p:val>
                                            <p:strVal val="#ppt_y"/>
                                          </p:val>
                                        </p:tav>
                                      </p:tavLst>
                                    </p:anim>
                                    <p:anim calcmode="lin" valueType="num">
                                      <p:cBhvr>
                                        <p:cTn id="91" dur="75" fill="hold"/>
                                        <p:tgtEl>
                                          <p:spTgt spid="20"/>
                                        </p:tgtEl>
                                        <p:attrNameLst>
                                          <p:attrName>ppt_w</p:attrName>
                                        </p:attrNameLst>
                                      </p:cBhvr>
                                      <p:tavLst>
                                        <p:tav tm="0">
                                          <p:val>
                                            <p:fltVal val="0"/>
                                          </p:val>
                                        </p:tav>
                                        <p:tav tm="100000">
                                          <p:val>
                                            <p:strVal val="#ppt_w"/>
                                          </p:val>
                                        </p:tav>
                                      </p:tavLst>
                                    </p:anim>
                                    <p:anim calcmode="lin" valueType="num">
                                      <p:cBhvr>
                                        <p:cTn id="92" dur="75" fill="hold"/>
                                        <p:tgtEl>
                                          <p:spTgt spid="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1" grpId="0" animBg="1" autoUpdateAnimBg="0"/>
      <p:bldP spid="12" grpId="0" animBg="1" autoUpdateAnimBg="0"/>
      <p:bldP spid="14" grpId="0" animBg="1" autoUpdateAnimBg="0"/>
      <p:bldP spid="16" grpId="0" animBg="1" autoUpdateAnimBg="0"/>
      <p:bldP spid="18" grpId="0" autoUpdateAnimBg="0"/>
      <p:bldP spid="20"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8DEA624-C022-4DE4-A3CA-8FB1D40979E5}"/>
              </a:ext>
            </a:extLst>
          </p:cNvPr>
          <p:cNvSpPr>
            <a:spLocks noGrp="1"/>
          </p:cNvSpPr>
          <p:nvPr>
            <p:ph type="sldNum" sz="quarter" idx="12"/>
          </p:nvPr>
        </p:nvSpPr>
        <p:spPr/>
        <p:txBody>
          <a:bodyPr/>
          <a:lstStyle/>
          <a:p>
            <a:fld id="{64D13B9C-1177-4875-809D-9FF38F993BF9}" type="slidenum">
              <a:rPr lang="zh-CN" altLang="en-US" smtClean="0"/>
              <a:t>13</a:t>
            </a:fld>
            <a:endParaRPr lang="zh-CN" altLang="en-US"/>
          </a:p>
        </p:txBody>
      </p:sp>
      <p:sp>
        <p:nvSpPr>
          <p:cNvPr id="5" name="Rectangle 3">
            <a:extLst>
              <a:ext uri="{FF2B5EF4-FFF2-40B4-BE49-F238E27FC236}">
                <a16:creationId xmlns:a16="http://schemas.microsoft.com/office/drawing/2014/main" id="{71A6D302-D2DA-4F10-8B21-87AFDE1E30A9}"/>
              </a:ext>
            </a:extLst>
          </p:cNvPr>
          <p:cNvSpPr txBox="1">
            <a:spLocks noChangeArrowheads="1"/>
          </p:cNvSpPr>
          <p:nvPr/>
        </p:nvSpPr>
        <p:spPr>
          <a:xfrm>
            <a:off x="532179" y="1181577"/>
            <a:ext cx="8631238" cy="5226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Comic Sans MS" panose="030F0702030302020204" pitchFamily="66" charset="0"/>
              </a:rPr>
              <a:t>3).</a:t>
            </a:r>
            <a:r>
              <a:rPr lang="zh-CN" altLang="en-US" dirty="0">
                <a:latin typeface="Comic Sans MS" panose="030F0702030302020204" pitchFamily="66" charset="0"/>
              </a:rPr>
              <a:t>抽象数据类型</a:t>
            </a:r>
            <a:r>
              <a:rPr lang="en-US" altLang="zh-CN" dirty="0">
                <a:latin typeface="Comic Sans MS" panose="030F0702030302020204" pitchFamily="66" charset="0"/>
              </a:rPr>
              <a:t>(Abstract Data Type </a:t>
            </a:r>
            <a:r>
              <a:rPr lang="zh-CN" altLang="en-US" dirty="0">
                <a:latin typeface="Comic Sans MS" panose="030F0702030302020204" pitchFamily="66" charset="0"/>
              </a:rPr>
              <a:t>简称</a:t>
            </a:r>
            <a:r>
              <a:rPr lang="en-US" altLang="zh-CN" dirty="0">
                <a:latin typeface="Comic Sans MS" panose="030F0702030302020204" pitchFamily="66" charset="0"/>
              </a:rPr>
              <a:t>ADT)</a:t>
            </a:r>
            <a:r>
              <a:rPr lang="zh-CN" altLang="en-US" dirty="0">
                <a:latin typeface="Comic Sans MS" panose="030F0702030302020204" pitchFamily="66" charset="0"/>
              </a:rPr>
              <a:t>表示（类</a:t>
            </a:r>
            <a:r>
              <a:rPr lang="en-US" altLang="zh-CN" dirty="0">
                <a:latin typeface="Comic Sans MS" panose="030F0702030302020204" pitchFamily="66" charset="0"/>
              </a:rPr>
              <a:t>C</a:t>
            </a:r>
            <a:r>
              <a:rPr lang="zh-CN" altLang="en-US" dirty="0">
                <a:latin typeface="Comic Sans MS" panose="030F0702030302020204" pitchFamily="66" charset="0"/>
              </a:rPr>
              <a:t>语言表示）</a:t>
            </a:r>
          </a:p>
          <a:p>
            <a:pPr>
              <a:buFont typeface="Wingdings" panose="05000000000000000000" pitchFamily="2" charset="2"/>
              <a:buNone/>
            </a:pPr>
            <a:r>
              <a:rPr lang="en-US" altLang="zh-CN" dirty="0">
                <a:latin typeface="Comic Sans MS" panose="030F0702030302020204" pitchFamily="66" charset="0"/>
              </a:rPr>
              <a:t>ADT </a:t>
            </a:r>
            <a:r>
              <a:rPr lang="zh-CN" altLang="en-US" dirty="0">
                <a:latin typeface="Comic Sans MS" panose="030F0702030302020204" pitchFamily="66" charset="0"/>
              </a:rPr>
              <a:t>抽象数据类型名 </a:t>
            </a:r>
            <a:r>
              <a:rPr lang="en-US" altLang="zh-CN" dirty="0">
                <a:latin typeface="Comic Sans MS" panose="030F0702030302020204" pitchFamily="66" charset="0"/>
              </a:rPr>
              <a:t>{</a:t>
            </a:r>
          </a:p>
          <a:p>
            <a:pPr>
              <a:buFont typeface="Wingdings" panose="05000000000000000000" pitchFamily="2" charset="2"/>
              <a:buNone/>
            </a:pPr>
            <a:r>
              <a:rPr lang="en-US" altLang="zh-CN" dirty="0">
                <a:latin typeface="Comic Sans MS" panose="030F0702030302020204" pitchFamily="66" charset="0"/>
              </a:rPr>
              <a:t>    </a:t>
            </a:r>
            <a:r>
              <a:rPr lang="zh-CN" altLang="en-US" dirty="0">
                <a:latin typeface="Comic Sans MS" panose="030F0702030302020204" pitchFamily="66" charset="0"/>
              </a:rPr>
              <a:t>数据对象</a:t>
            </a:r>
            <a:r>
              <a:rPr lang="en-US" altLang="zh-CN" dirty="0">
                <a:latin typeface="Comic Sans MS" panose="030F0702030302020204" pitchFamily="66" charset="0"/>
              </a:rPr>
              <a:t>: &lt;</a:t>
            </a:r>
            <a:r>
              <a:rPr lang="zh-CN" altLang="en-US" dirty="0">
                <a:latin typeface="Comic Sans MS" panose="030F0702030302020204" pitchFamily="66" charset="0"/>
              </a:rPr>
              <a:t>数据对象的定义</a:t>
            </a:r>
            <a:r>
              <a:rPr lang="en-US" altLang="zh-CN" dirty="0">
                <a:latin typeface="Comic Sans MS" panose="030F0702030302020204" pitchFamily="66" charset="0"/>
              </a:rPr>
              <a:t>&gt;</a:t>
            </a:r>
          </a:p>
          <a:p>
            <a:pPr>
              <a:buFont typeface="Wingdings" panose="05000000000000000000" pitchFamily="2" charset="2"/>
              <a:buNone/>
            </a:pPr>
            <a:r>
              <a:rPr lang="en-US" altLang="zh-CN" dirty="0">
                <a:latin typeface="Comic Sans MS" panose="030F0702030302020204" pitchFamily="66" charset="0"/>
              </a:rPr>
              <a:t>    </a:t>
            </a:r>
            <a:r>
              <a:rPr lang="zh-CN" altLang="en-US" dirty="0">
                <a:latin typeface="Comic Sans MS" panose="030F0702030302020204" pitchFamily="66" charset="0"/>
              </a:rPr>
              <a:t>数据关系</a:t>
            </a:r>
            <a:r>
              <a:rPr lang="en-US" altLang="zh-CN" dirty="0">
                <a:latin typeface="Comic Sans MS" panose="030F0702030302020204" pitchFamily="66" charset="0"/>
              </a:rPr>
              <a:t>: &lt;</a:t>
            </a:r>
            <a:r>
              <a:rPr lang="zh-CN" altLang="en-US" dirty="0">
                <a:latin typeface="Comic Sans MS" panose="030F0702030302020204" pitchFamily="66" charset="0"/>
              </a:rPr>
              <a:t>数据关系的定义</a:t>
            </a:r>
            <a:r>
              <a:rPr lang="en-US" altLang="zh-CN" dirty="0">
                <a:latin typeface="Comic Sans MS" panose="030F0702030302020204" pitchFamily="66" charset="0"/>
              </a:rPr>
              <a:t>&gt;</a:t>
            </a:r>
          </a:p>
          <a:p>
            <a:pPr>
              <a:buFont typeface="Wingdings" panose="05000000000000000000" pitchFamily="2" charset="2"/>
              <a:buNone/>
            </a:pPr>
            <a:r>
              <a:rPr lang="en-US" altLang="zh-CN" dirty="0">
                <a:latin typeface="Comic Sans MS" panose="030F0702030302020204" pitchFamily="66" charset="0"/>
              </a:rPr>
              <a:t>    </a:t>
            </a:r>
            <a:r>
              <a:rPr lang="zh-CN" altLang="en-US" dirty="0">
                <a:latin typeface="Comic Sans MS" panose="030F0702030302020204" pitchFamily="66" charset="0"/>
              </a:rPr>
              <a:t>基本操作</a:t>
            </a:r>
            <a:r>
              <a:rPr lang="en-US" altLang="zh-CN" dirty="0">
                <a:latin typeface="Comic Sans MS" panose="030F0702030302020204" pitchFamily="66" charset="0"/>
              </a:rPr>
              <a:t>: &lt;</a:t>
            </a:r>
            <a:r>
              <a:rPr lang="zh-CN" altLang="en-US" dirty="0">
                <a:latin typeface="Comic Sans MS" panose="030F0702030302020204" pitchFamily="66" charset="0"/>
              </a:rPr>
              <a:t>基本操作的定义</a:t>
            </a:r>
            <a:r>
              <a:rPr lang="en-US" altLang="zh-CN" dirty="0">
                <a:latin typeface="Comic Sans MS" panose="030F0702030302020204" pitchFamily="66" charset="0"/>
              </a:rPr>
              <a:t>&gt;</a:t>
            </a:r>
          </a:p>
          <a:p>
            <a:pPr>
              <a:buFont typeface="Wingdings" panose="05000000000000000000" pitchFamily="2" charset="2"/>
              <a:buNone/>
            </a:pPr>
            <a:r>
              <a:rPr lang="en-US" altLang="zh-CN" dirty="0">
                <a:latin typeface="Comic Sans MS" panose="030F0702030302020204" pitchFamily="66" charset="0"/>
              </a:rPr>
              <a:t>} ADT </a:t>
            </a:r>
            <a:r>
              <a:rPr lang="zh-CN" altLang="en-US" dirty="0">
                <a:latin typeface="Comic Sans MS" panose="030F0702030302020204" pitchFamily="66" charset="0"/>
              </a:rPr>
              <a:t>抽象数据类型名</a:t>
            </a:r>
          </a:p>
        </p:txBody>
      </p:sp>
    </p:spTree>
    <p:extLst>
      <p:ext uri="{BB962C8B-B14F-4D97-AF65-F5344CB8AC3E}">
        <p14:creationId xmlns:p14="http://schemas.microsoft.com/office/powerpoint/2010/main" val="4032954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6862164" cy="6423679"/>
          </a:xfrm>
        </p:spPr>
        <p:txBody>
          <a:bodyPr>
            <a:normAutofit fontScale="85000" lnSpcReduction="10000"/>
          </a:bodyPr>
          <a:lstStyle/>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二、数据的物理结构</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数据的物理结构是</a:t>
            </a:r>
            <a:r>
              <a:rPr lang="zh-CN" altLang="en-US" b="1" dirty="0">
                <a:solidFill>
                  <a:srgbClr val="C00000"/>
                </a:solidFill>
                <a:latin typeface="Cambria" panose="02040503050406030204" pitchFamily="18" charset="0"/>
                <a:ea typeface="宋体" panose="02010600030101010101" pitchFamily="2" charset="-122"/>
              </a:rPr>
              <a:t>指数据在存储器中存储方式或表示方法</a:t>
            </a:r>
            <a:r>
              <a:rPr lang="zh-CN" altLang="en-US" dirty="0">
                <a:latin typeface="Cambria" panose="02040503050406030204" pitchFamily="18" charset="0"/>
                <a:ea typeface="宋体" panose="02010600030101010101" pitchFamily="2" charset="-122"/>
              </a:rPr>
              <a:t>，也称为</a:t>
            </a:r>
            <a:r>
              <a:rPr lang="zh-CN" altLang="en-US" b="1" dirty="0">
                <a:latin typeface="Cambria" panose="02040503050406030204" pitchFamily="18" charset="0"/>
                <a:ea typeface="宋体" panose="02010600030101010101" pitchFamily="2" charset="-122"/>
              </a:rPr>
              <a:t>数据的存储结构</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顺序存储结构</a:t>
            </a:r>
            <a:r>
              <a:rPr lang="zh-CN" altLang="en-US" dirty="0">
                <a:latin typeface="Cambria" panose="02040503050406030204" pitchFamily="18" charset="0"/>
                <a:ea typeface="宋体" panose="02010600030101010101" pitchFamily="2" charset="-122"/>
              </a:rPr>
              <a:t>将逻辑上相邻的元素存储在物理位置相邻的存储单元中，即将数据存放在一个连续的存储单元中，元素间的逻辑关系可由存储单元的邻接关系直接体现。</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链式存储结构</a:t>
            </a:r>
            <a:r>
              <a:rPr lang="zh-CN" altLang="en-US" dirty="0">
                <a:latin typeface="Cambria" panose="02040503050406030204" pitchFamily="18" charset="0"/>
                <a:ea typeface="宋体" panose="02010600030101010101" pitchFamily="2" charset="-122"/>
              </a:rPr>
              <a:t>将数据元素存放在位置任意的存储单元里，这些存储单元可以是连续的，也可以是不连续的，数据元素的存储关系并不能反映其逻辑关系，一般需要在数据元素中添加一些数据项用于指定与该元素相关联的元素的位置</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地址</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14</a:t>
            </a:fld>
            <a:endParaRPr lang="zh-CN" altLang="en-US" dirty="0"/>
          </a:p>
        </p:txBody>
      </p:sp>
      <p:grpSp>
        <p:nvGrpSpPr>
          <p:cNvPr id="5" name="Group 4">
            <a:extLst>
              <a:ext uri="{FF2B5EF4-FFF2-40B4-BE49-F238E27FC236}">
                <a16:creationId xmlns:a16="http://schemas.microsoft.com/office/drawing/2014/main" id="{A929D3B3-1B52-4151-A034-355C540C554F}"/>
              </a:ext>
            </a:extLst>
          </p:cNvPr>
          <p:cNvGrpSpPr>
            <a:grpSpLocks/>
          </p:cNvGrpSpPr>
          <p:nvPr/>
        </p:nvGrpSpPr>
        <p:grpSpPr bwMode="auto">
          <a:xfrm>
            <a:off x="7686966" y="386774"/>
            <a:ext cx="2447925" cy="3003550"/>
            <a:chOff x="528" y="240"/>
            <a:chExt cx="1584" cy="2736"/>
          </a:xfrm>
        </p:grpSpPr>
        <p:sp>
          <p:nvSpPr>
            <p:cNvPr id="6" name="Line 5">
              <a:extLst>
                <a:ext uri="{FF2B5EF4-FFF2-40B4-BE49-F238E27FC236}">
                  <a16:creationId xmlns:a16="http://schemas.microsoft.com/office/drawing/2014/main" id="{4A1BD73B-E9C2-41AA-A836-FDAC6288FE0E}"/>
                </a:ext>
              </a:extLst>
            </p:cNvPr>
            <p:cNvSpPr>
              <a:spLocks noChangeShapeType="1"/>
            </p:cNvSpPr>
            <p:nvPr/>
          </p:nvSpPr>
          <p:spPr bwMode="auto">
            <a:xfrm>
              <a:off x="1056" y="336"/>
              <a:ext cx="0" cy="220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 name="Line 6">
              <a:extLst>
                <a:ext uri="{FF2B5EF4-FFF2-40B4-BE49-F238E27FC236}">
                  <a16:creationId xmlns:a16="http://schemas.microsoft.com/office/drawing/2014/main" id="{A3A08D32-E8D9-4940-81F7-6547C7091573}"/>
                </a:ext>
              </a:extLst>
            </p:cNvPr>
            <p:cNvSpPr>
              <a:spLocks noChangeShapeType="1"/>
            </p:cNvSpPr>
            <p:nvPr/>
          </p:nvSpPr>
          <p:spPr bwMode="auto">
            <a:xfrm>
              <a:off x="1968" y="336"/>
              <a:ext cx="0" cy="220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 name="Line 7">
              <a:extLst>
                <a:ext uri="{FF2B5EF4-FFF2-40B4-BE49-F238E27FC236}">
                  <a16:creationId xmlns:a16="http://schemas.microsoft.com/office/drawing/2014/main" id="{91ED93BA-E24D-4743-ACF6-7A4DA60106FC}"/>
                </a:ext>
              </a:extLst>
            </p:cNvPr>
            <p:cNvSpPr>
              <a:spLocks noChangeShapeType="1"/>
            </p:cNvSpPr>
            <p:nvPr/>
          </p:nvSpPr>
          <p:spPr bwMode="auto">
            <a:xfrm>
              <a:off x="1056" y="576"/>
              <a:ext cx="91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 name="Line 8">
              <a:extLst>
                <a:ext uri="{FF2B5EF4-FFF2-40B4-BE49-F238E27FC236}">
                  <a16:creationId xmlns:a16="http://schemas.microsoft.com/office/drawing/2014/main" id="{DC21BABC-E086-4B2B-801C-762644CE021F}"/>
                </a:ext>
              </a:extLst>
            </p:cNvPr>
            <p:cNvSpPr>
              <a:spLocks noChangeShapeType="1"/>
            </p:cNvSpPr>
            <p:nvPr/>
          </p:nvSpPr>
          <p:spPr bwMode="auto">
            <a:xfrm>
              <a:off x="1056" y="864"/>
              <a:ext cx="91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0" name="Line 9">
              <a:extLst>
                <a:ext uri="{FF2B5EF4-FFF2-40B4-BE49-F238E27FC236}">
                  <a16:creationId xmlns:a16="http://schemas.microsoft.com/office/drawing/2014/main" id="{32980939-1F81-4DC1-AD58-4BC8609726F3}"/>
                </a:ext>
              </a:extLst>
            </p:cNvPr>
            <p:cNvSpPr>
              <a:spLocks noChangeShapeType="1"/>
            </p:cNvSpPr>
            <p:nvPr/>
          </p:nvSpPr>
          <p:spPr bwMode="auto">
            <a:xfrm>
              <a:off x="1056" y="1152"/>
              <a:ext cx="91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 name="Line 10">
              <a:extLst>
                <a:ext uri="{FF2B5EF4-FFF2-40B4-BE49-F238E27FC236}">
                  <a16:creationId xmlns:a16="http://schemas.microsoft.com/office/drawing/2014/main" id="{6482E796-420F-4467-B4EF-06513F340874}"/>
                </a:ext>
              </a:extLst>
            </p:cNvPr>
            <p:cNvSpPr>
              <a:spLocks noChangeShapeType="1"/>
            </p:cNvSpPr>
            <p:nvPr/>
          </p:nvSpPr>
          <p:spPr bwMode="auto">
            <a:xfrm>
              <a:off x="1056" y="1680"/>
              <a:ext cx="91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 name="Line 11">
              <a:extLst>
                <a:ext uri="{FF2B5EF4-FFF2-40B4-BE49-F238E27FC236}">
                  <a16:creationId xmlns:a16="http://schemas.microsoft.com/office/drawing/2014/main" id="{A8EDD515-FBBD-4EEB-AFE2-A864F93C5C25}"/>
                </a:ext>
              </a:extLst>
            </p:cNvPr>
            <p:cNvSpPr>
              <a:spLocks noChangeShapeType="1"/>
            </p:cNvSpPr>
            <p:nvPr/>
          </p:nvSpPr>
          <p:spPr bwMode="auto">
            <a:xfrm>
              <a:off x="1056" y="1968"/>
              <a:ext cx="91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 name="Line 12">
              <a:extLst>
                <a:ext uri="{FF2B5EF4-FFF2-40B4-BE49-F238E27FC236}">
                  <a16:creationId xmlns:a16="http://schemas.microsoft.com/office/drawing/2014/main" id="{BE35DE23-D9D2-4947-A80C-274945C3CC7B}"/>
                </a:ext>
              </a:extLst>
            </p:cNvPr>
            <p:cNvSpPr>
              <a:spLocks noChangeShapeType="1"/>
            </p:cNvSpPr>
            <p:nvPr/>
          </p:nvSpPr>
          <p:spPr bwMode="auto">
            <a:xfrm>
              <a:off x="1056" y="2256"/>
              <a:ext cx="91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 name="Text Box 13">
              <a:extLst>
                <a:ext uri="{FF2B5EF4-FFF2-40B4-BE49-F238E27FC236}">
                  <a16:creationId xmlns:a16="http://schemas.microsoft.com/office/drawing/2014/main" id="{CADCC677-4C20-4D51-9924-8F8C1827FA35}"/>
                </a:ext>
              </a:extLst>
            </p:cNvPr>
            <p:cNvSpPr txBox="1">
              <a:spLocks noChangeArrowheads="1"/>
            </p:cNvSpPr>
            <p:nvPr/>
          </p:nvSpPr>
          <p:spPr bwMode="auto">
            <a:xfrm>
              <a:off x="1361" y="240"/>
              <a:ext cx="28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en-US" altLang="zh-CN" sz="1800" b="1">
                  <a:latin typeface="宋体" panose="02010600030101010101" pitchFamily="2" charset="-122"/>
                </a:rPr>
                <a:t>┇</a:t>
              </a:r>
            </a:p>
          </p:txBody>
        </p:sp>
        <p:sp>
          <p:nvSpPr>
            <p:cNvPr id="15" name="Text Box 14">
              <a:extLst>
                <a:ext uri="{FF2B5EF4-FFF2-40B4-BE49-F238E27FC236}">
                  <a16:creationId xmlns:a16="http://schemas.microsoft.com/office/drawing/2014/main" id="{3907749E-0BDE-440F-8E7B-1F5187642582}"/>
                </a:ext>
              </a:extLst>
            </p:cNvPr>
            <p:cNvSpPr txBox="1">
              <a:spLocks noChangeArrowheads="1"/>
            </p:cNvSpPr>
            <p:nvPr/>
          </p:nvSpPr>
          <p:spPr bwMode="auto">
            <a:xfrm>
              <a:off x="528" y="577"/>
              <a:ext cx="134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en-US" altLang="zh-CN" sz="1800" b="1">
                  <a:latin typeface="黑体" panose="02010609060101010101" pitchFamily="49" charset="-122"/>
                  <a:ea typeface="黑体" panose="02010609060101010101" pitchFamily="49" charset="-122"/>
                </a:rPr>
                <a:t>0300       1</a:t>
              </a:r>
              <a:endParaRPr lang="en-US" altLang="zh-CN" sz="1800" b="1">
                <a:latin typeface="宋体" panose="02010600030101010101" pitchFamily="2" charset="-122"/>
              </a:endParaRPr>
            </a:p>
          </p:txBody>
        </p:sp>
        <p:sp>
          <p:nvSpPr>
            <p:cNvPr id="16" name="Text Box 15">
              <a:extLst>
                <a:ext uri="{FF2B5EF4-FFF2-40B4-BE49-F238E27FC236}">
                  <a16:creationId xmlns:a16="http://schemas.microsoft.com/office/drawing/2014/main" id="{3433A623-70A2-4BC4-96E1-599F3B02A3EB}"/>
                </a:ext>
              </a:extLst>
            </p:cNvPr>
            <p:cNvSpPr txBox="1">
              <a:spLocks noChangeArrowheads="1"/>
            </p:cNvSpPr>
            <p:nvPr/>
          </p:nvSpPr>
          <p:spPr bwMode="auto">
            <a:xfrm>
              <a:off x="528" y="865"/>
              <a:ext cx="134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en-US" altLang="zh-CN" sz="1800" b="1" dirty="0">
                  <a:latin typeface="黑体" panose="02010609060101010101" pitchFamily="49" charset="-122"/>
                  <a:ea typeface="黑体" panose="02010609060101010101" pitchFamily="49" charset="-122"/>
                </a:rPr>
                <a:t>0304       2</a:t>
              </a:r>
              <a:endParaRPr lang="en-US" altLang="zh-CN" sz="1800" b="1" dirty="0">
                <a:latin typeface="宋体" panose="02010600030101010101" pitchFamily="2" charset="-122"/>
              </a:endParaRPr>
            </a:p>
          </p:txBody>
        </p:sp>
        <p:sp>
          <p:nvSpPr>
            <p:cNvPr id="17" name="Text Box 16">
              <a:extLst>
                <a:ext uri="{FF2B5EF4-FFF2-40B4-BE49-F238E27FC236}">
                  <a16:creationId xmlns:a16="http://schemas.microsoft.com/office/drawing/2014/main" id="{69D57EF6-4D67-40C3-861F-5CDE98489648}"/>
                </a:ext>
              </a:extLst>
            </p:cNvPr>
            <p:cNvSpPr txBox="1">
              <a:spLocks noChangeArrowheads="1"/>
            </p:cNvSpPr>
            <p:nvPr/>
          </p:nvSpPr>
          <p:spPr bwMode="auto">
            <a:xfrm>
              <a:off x="1344" y="1249"/>
              <a:ext cx="289"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en-US" altLang="zh-CN" sz="1800" b="1">
                  <a:latin typeface="宋体" panose="02010600030101010101" pitchFamily="2" charset="-122"/>
                </a:rPr>
                <a:t>┇</a:t>
              </a:r>
            </a:p>
          </p:txBody>
        </p:sp>
        <p:sp>
          <p:nvSpPr>
            <p:cNvPr id="18" name="Text Box 17">
              <a:extLst>
                <a:ext uri="{FF2B5EF4-FFF2-40B4-BE49-F238E27FC236}">
                  <a16:creationId xmlns:a16="http://schemas.microsoft.com/office/drawing/2014/main" id="{751ACE58-FBA0-4D57-B1B0-A13C07E2D519}"/>
                </a:ext>
              </a:extLst>
            </p:cNvPr>
            <p:cNvSpPr txBox="1">
              <a:spLocks noChangeArrowheads="1"/>
            </p:cNvSpPr>
            <p:nvPr/>
          </p:nvSpPr>
          <p:spPr bwMode="auto">
            <a:xfrm>
              <a:off x="528" y="1680"/>
              <a:ext cx="134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en-US" altLang="zh-CN" sz="1800" b="1" dirty="0">
                  <a:latin typeface="黑体" panose="02010609060101010101" pitchFamily="49" charset="-122"/>
                  <a:ea typeface="黑体" panose="02010609060101010101" pitchFamily="49" charset="-122"/>
                </a:rPr>
                <a:t>0316       5</a:t>
              </a:r>
              <a:endParaRPr lang="en-US" altLang="zh-CN" sz="1800" b="1" dirty="0">
                <a:latin typeface="宋体" panose="02010600030101010101" pitchFamily="2" charset="-122"/>
              </a:endParaRPr>
            </a:p>
          </p:txBody>
        </p:sp>
        <p:sp>
          <p:nvSpPr>
            <p:cNvPr id="19" name="Text Box 18">
              <a:extLst>
                <a:ext uri="{FF2B5EF4-FFF2-40B4-BE49-F238E27FC236}">
                  <a16:creationId xmlns:a16="http://schemas.microsoft.com/office/drawing/2014/main" id="{1EA6892E-8E28-43AF-9145-4A16B6D553C2}"/>
                </a:ext>
              </a:extLst>
            </p:cNvPr>
            <p:cNvSpPr txBox="1">
              <a:spLocks noChangeArrowheads="1"/>
            </p:cNvSpPr>
            <p:nvPr/>
          </p:nvSpPr>
          <p:spPr bwMode="auto">
            <a:xfrm>
              <a:off x="528" y="1968"/>
              <a:ext cx="134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en-US" altLang="zh-CN" sz="1800" b="1" dirty="0">
                  <a:latin typeface="黑体" panose="02010609060101010101" pitchFamily="49" charset="-122"/>
                  <a:ea typeface="黑体" panose="02010609060101010101" pitchFamily="49" charset="-122"/>
                </a:rPr>
                <a:t>0320       6</a:t>
              </a:r>
              <a:endParaRPr lang="en-US" altLang="zh-CN" sz="1800" b="1" dirty="0">
                <a:latin typeface="宋体" panose="02010600030101010101" pitchFamily="2" charset="-122"/>
              </a:endParaRPr>
            </a:p>
          </p:txBody>
        </p:sp>
        <p:sp>
          <p:nvSpPr>
            <p:cNvPr id="20" name="Text Box 19">
              <a:extLst>
                <a:ext uri="{FF2B5EF4-FFF2-40B4-BE49-F238E27FC236}">
                  <a16:creationId xmlns:a16="http://schemas.microsoft.com/office/drawing/2014/main" id="{F20CB0AA-006D-45C9-B741-EA9E927982E7}"/>
                </a:ext>
              </a:extLst>
            </p:cNvPr>
            <p:cNvSpPr txBox="1">
              <a:spLocks noChangeArrowheads="1"/>
            </p:cNvSpPr>
            <p:nvPr/>
          </p:nvSpPr>
          <p:spPr bwMode="auto">
            <a:xfrm>
              <a:off x="1344" y="2306"/>
              <a:ext cx="289"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en-US" altLang="zh-CN" sz="1800" b="1">
                  <a:latin typeface="宋体" panose="02010600030101010101" pitchFamily="2" charset="-122"/>
                </a:rPr>
                <a:t>┇</a:t>
              </a:r>
            </a:p>
          </p:txBody>
        </p:sp>
        <p:sp>
          <p:nvSpPr>
            <p:cNvPr id="21" name="Text Box 20">
              <a:extLst>
                <a:ext uri="{FF2B5EF4-FFF2-40B4-BE49-F238E27FC236}">
                  <a16:creationId xmlns:a16="http://schemas.microsoft.com/office/drawing/2014/main" id="{7E6E19F9-F79E-4535-B442-C74D445298AC}"/>
                </a:ext>
              </a:extLst>
            </p:cNvPr>
            <p:cNvSpPr txBox="1">
              <a:spLocks noChangeArrowheads="1"/>
            </p:cNvSpPr>
            <p:nvPr/>
          </p:nvSpPr>
          <p:spPr bwMode="auto">
            <a:xfrm>
              <a:off x="1007" y="2642"/>
              <a:ext cx="110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zh-CN" altLang="en-US" sz="1800" b="1">
                  <a:latin typeface="宋体" panose="02010600030101010101" pitchFamily="2" charset="-122"/>
                </a:rPr>
                <a:t>顺序存储结构</a:t>
              </a:r>
            </a:p>
          </p:txBody>
        </p:sp>
      </p:grpSp>
      <p:sp>
        <p:nvSpPr>
          <p:cNvPr id="22" name="Text Box 36">
            <a:extLst>
              <a:ext uri="{FF2B5EF4-FFF2-40B4-BE49-F238E27FC236}">
                <a16:creationId xmlns:a16="http://schemas.microsoft.com/office/drawing/2014/main" id="{2DED6CE0-91D2-4BB9-A691-1A8F6535BB94}"/>
              </a:ext>
            </a:extLst>
          </p:cNvPr>
          <p:cNvSpPr txBox="1">
            <a:spLocks noChangeArrowheads="1"/>
          </p:cNvSpPr>
          <p:nvPr/>
        </p:nvSpPr>
        <p:spPr bwMode="auto">
          <a:xfrm>
            <a:off x="9144001" y="4590877"/>
            <a:ext cx="523875" cy="469900"/>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en-US" altLang="zh-CN" b="1">
                <a:latin typeface="黑体" panose="02010609060101010101" pitchFamily="49" charset="-122"/>
                <a:ea typeface="黑体" panose="02010609060101010101" pitchFamily="49" charset="-122"/>
              </a:rPr>
              <a:t> 1</a:t>
            </a:r>
            <a:endParaRPr lang="en-US" altLang="zh-CN" b="1">
              <a:latin typeface="宋体" panose="02010600030101010101" pitchFamily="2" charset="-122"/>
            </a:endParaRPr>
          </a:p>
        </p:txBody>
      </p:sp>
      <p:sp>
        <p:nvSpPr>
          <p:cNvPr id="23" name="Text Box 37">
            <a:extLst>
              <a:ext uri="{FF2B5EF4-FFF2-40B4-BE49-F238E27FC236}">
                <a16:creationId xmlns:a16="http://schemas.microsoft.com/office/drawing/2014/main" id="{6FFC0312-7F73-4279-A556-C68BE8C92204}"/>
              </a:ext>
            </a:extLst>
          </p:cNvPr>
          <p:cNvSpPr txBox="1">
            <a:spLocks noChangeArrowheads="1"/>
          </p:cNvSpPr>
          <p:nvPr/>
        </p:nvSpPr>
        <p:spPr bwMode="auto">
          <a:xfrm>
            <a:off x="9667876" y="4590877"/>
            <a:ext cx="542925" cy="469900"/>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zh-CN" altLang="en-US" b="1">
                <a:solidFill>
                  <a:srgbClr val="FFFF00"/>
                </a:solidFill>
                <a:latin typeface="宋体" panose="02010600030101010101" pitchFamily="2" charset="-122"/>
              </a:rPr>
              <a:t> </a:t>
            </a:r>
          </a:p>
        </p:txBody>
      </p:sp>
      <p:sp>
        <p:nvSpPr>
          <p:cNvPr id="24" name="Line 38">
            <a:extLst>
              <a:ext uri="{FF2B5EF4-FFF2-40B4-BE49-F238E27FC236}">
                <a16:creationId xmlns:a16="http://schemas.microsoft.com/office/drawing/2014/main" id="{08242C19-5765-4E50-BB60-413579892121}"/>
              </a:ext>
            </a:extLst>
          </p:cNvPr>
          <p:cNvSpPr>
            <a:spLocks noChangeShapeType="1"/>
          </p:cNvSpPr>
          <p:nvPr/>
        </p:nvSpPr>
        <p:spPr bwMode="auto">
          <a:xfrm flipV="1">
            <a:off x="9956801" y="4805190"/>
            <a:ext cx="863600" cy="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 name="Text Box 39">
            <a:extLst>
              <a:ext uri="{FF2B5EF4-FFF2-40B4-BE49-F238E27FC236}">
                <a16:creationId xmlns:a16="http://schemas.microsoft.com/office/drawing/2014/main" id="{C7AD9F10-E891-483F-A734-BB41E5E24E79}"/>
              </a:ext>
            </a:extLst>
          </p:cNvPr>
          <p:cNvSpPr txBox="1">
            <a:spLocks noChangeArrowheads="1"/>
          </p:cNvSpPr>
          <p:nvPr/>
        </p:nvSpPr>
        <p:spPr bwMode="auto">
          <a:xfrm>
            <a:off x="10820401" y="4590877"/>
            <a:ext cx="647700" cy="469900"/>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en-US" altLang="zh-CN" b="1">
                <a:latin typeface="黑体" panose="02010609060101010101" pitchFamily="49" charset="-122"/>
                <a:ea typeface="黑体" panose="02010609060101010101" pitchFamily="49" charset="-122"/>
              </a:rPr>
              <a:t> 2</a:t>
            </a:r>
            <a:endParaRPr lang="en-US" altLang="zh-CN" b="1">
              <a:latin typeface="宋体" panose="02010600030101010101" pitchFamily="2" charset="-122"/>
            </a:endParaRPr>
          </a:p>
        </p:txBody>
      </p:sp>
      <p:sp>
        <p:nvSpPr>
          <p:cNvPr id="26" name="Text Box 40">
            <a:extLst>
              <a:ext uri="{FF2B5EF4-FFF2-40B4-BE49-F238E27FC236}">
                <a16:creationId xmlns:a16="http://schemas.microsoft.com/office/drawing/2014/main" id="{D5F68527-F0BA-4FAA-943F-526A6ED7EA1B}"/>
              </a:ext>
            </a:extLst>
          </p:cNvPr>
          <p:cNvSpPr txBox="1">
            <a:spLocks noChangeArrowheads="1"/>
          </p:cNvSpPr>
          <p:nvPr/>
        </p:nvSpPr>
        <p:spPr bwMode="auto">
          <a:xfrm>
            <a:off x="11468101" y="4590877"/>
            <a:ext cx="647700" cy="469900"/>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en-US" altLang="zh-CN" b="1">
                <a:latin typeface="Times New Roman" panose="02020603050405020304" pitchFamily="18" charset="0"/>
              </a:rPr>
              <a:t>…</a:t>
            </a:r>
            <a:endParaRPr lang="en-US" altLang="zh-CN" b="1">
              <a:latin typeface="宋体" panose="02010600030101010101" pitchFamily="2" charset="-122"/>
            </a:endParaRPr>
          </a:p>
        </p:txBody>
      </p:sp>
      <p:sp>
        <p:nvSpPr>
          <p:cNvPr id="27" name="Line 41">
            <a:extLst>
              <a:ext uri="{FF2B5EF4-FFF2-40B4-BE49-F238E27FC236}">
                <a16:creationId xmlns:a16="http://schemas.microsoft.com/office/drawing/2014/main" id="{874CF46C-BF9B-4B82-AFC8-9E6A17E9938B}"/>
              </a:ext>
            </a:extLst>
          </p:cNvPr>
          <p:cNvSpPr>
            <a:spLocks noChangeShapeType="1"/>
          </p:cNvSpPr>
          <p:nvPr/>
        </p:nvSpPr>
        <p:spPr bwMode="auto">
          <a:xfrm flipH="1" flipV="1">
            <a:off x="10028239" y="5094115"/>
            <a:ext cx="936625" cy="360362"/>
          </a:xfrm>
          <a:prstGeom prst="line">
            <a:avLst/>
          </a:prstGeom>
          <a:noFill/>
          <a:ln w="12700">
            <a:solidFill>
              <a:schemeClr val="tx2"/>
            </a:solidFill>
            <a:prstDash val="dashDot"/>
            <a:round/>
            <a:headEnd/>
            <a:tailEnd type="arrow"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 name="Text Box 42">
            <a:extLst>
              <a:ext uri="{FF2B5EF4-FFF2-40B4-BE49-F238E27FC236}">
                <a16:creationId xmlns:a16="http://schemas.microsoft.com/office/drawing/2014/main" id="{3968F690-8D94-4BB2-9C54-7E08362F5A9E}"/>
              </a:ext>
            </a:extLst>
          </p:cNvPr>
          <p:cNvSpPr txBox="1">
            <a:spLocks noChangeArrowheads="1"/>
          </p:cNvSpPr>
          <p:nvPr/>
        </p:nvSpPr>
        <p:spPr bwMode="auto">
          <a:xfrm>
            <a:off x="9684496" y="5371929"/>
            <a:ext cx="2592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zh-CN" altLang="en-US" sz="2000" b="1" dirty="0">
                <a:latin typeface="宋体" panose="02010600030101010101" pitchFamily="2" charset="-122"/>
              </a:rPr>
              <a:t>下一元素的物理地址</a:t>
            </a:r>
          </a:p>
        </p:txBody>
      </p:sp>
      <p:sp>
        <p:nvSpPr>
          <p:cNvPr id="29" name="Text Box 43">
            <a:extLst>
              <a:ext uri="{FF2B5EF4-FFF2-40B4-BE49-F238E27FC236}">
                <a16:creationId xmlns:a16="http://schemas.microsoft.com/office/drawing/2014/main" id="{37A186A5-8F75-47D4-B683-5C5B42037456}"/>
              </a:ext>
            </a:extLst>
          </p:cNvPr>
          <p:cNvSpPr txBox="1">
            <a:spLocks noChangeArrowheads="1"/>
          </p:cNvSpPr>
          <p:nvPr/>
        </p:nvSpPr>
        <p:spPr bwMode="auto">
          <a:xfrm>
            <a:off x="9431339" y="3871740"/>
            <a:ext cx="297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zh-CN" altLang="en-US" sz="1800" b="1" dirty="0">
                <a:latin typeface="宋体" panose="02010600030101010101" pitchFamily="2" charset="-122"/>
              </a:rPr>
              <a:t>链式存储结构另一种表示</a:t>
            </a:r>
            <a:r>
              <a:rPr lang="en-US" altLang="zh-CN" sz="1800" b="1" dirty="0">
                <a:latin typeface="宋体" panose="02010600030101010101" pitchFamily="2" charset="-122"/>
              </a:rPr>
              <a:t>:</a:t>
            </a:r>
          </a:p>
        </p:txBody>
      </p:sp>
      <p:grpSp>
        <p:nvGrpSpPr>
          <p:cNvPr id="30" name="Group 47">
            <a:extLst>
              <a:ext uri="{FF2B5EF4-FFF2-40B4-BE49-F238E27FC236}">
                <a16:creationId xmlns:a16="http://schemas.microsoft.com/office/drawing/2014/main" id="{E0C23F4C-218D-433F-AF34-267536E565B4}"/>
              </a:ext>
            </a:extLst>
          </p:cNvPr>
          <p:cNvGrpSpPr>
            <a:grpSpLocks/>
          </p:cNvGrpSpPr>
          <p:nvPr/>
        </p:nvGrpSpPr>
        <p:grpSpPr bwMode="auto">
          <a:xfrm>
            <a:off x="6959601" y="3569296"/>
            <a:ext cx="2166938" cy="3054350"/>
            <a:chOff x="1968" y="2115"/>
            <a:chExt cx="1365" cy="1924"/>
          </a:xfrm>
        </p:grpSpPr>
        <p:grpSp>
          <p:nvGrpSpPr>
            <p:cNvPr id="31" name="Group 46">
              <a:extLst>
                <a:ext uri="{FF2B5EF4-FFF2-40B4-BE49-F238E27FC236}">
                  <a16:creationId xmlns:a16="http://schemas.microsoft.com/office/drawing/2014/main" id="{0AC374D5-0CC1-40C9-BF35-6F2224597A5A}"/>
                </a:ext>
              </a:extLst>
            </p:cNvPr>
            <p:cNvGrpSpPr>
              <a:grpSpLocks/>
            </p:cNvGrpSpPr>
            <p:nvPr/>
          </p:nvGrpSpPr>
          <p:grpSpPr bwMode="auto">
            <a:xfrm>
              <a:off x="1968" y="2115"/>
              <a:ext cx="1365" cy="1924"/>
              <a:chOff x="1968" y="2115"/>
              <a:chExt cx="1365" cy="1924"/>
            </a:xfrm>
          </p:grpSpPr>
          <p:sp>
            <p:nvSpPr>
              <p:cNvPr id="34" name="Line 22">
                <a:extLst>
                  <a:ext uri="{FF2B5EF4-FFF2-40B4-BE49-F238E27FC236}">
                    <a16:creationId xmlns:a16="http://schemas.microsoft.com/office/drawing/2014/main" id="{31B6FF73-CF62-4BC9-8589-68CEDCEB4579}"/>
                  </a:ext>
                </a:extLst>
              </p:cNvPr>
              <p:cNvSpPr>
                <a:spLocks noChangeShapeType="1"/>
              </p:cNvSpPr>
              <p:nvPr/>
            </p:nvSpPr>
            <p:spPr bwMode="auto">
              <a:xfrm>
                <a:off x="2410" y="2161"/>
                <a:ext cx="0" cy="1593"/>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 name="Line 23">
                <a:extLst>
                  <a:ext uri="{FF2B5EF4-FFF2-40B4-BE49-F238E27FC236}">
                    <a16:creationId xmlns:a16="http://schemas.microsoft.com/office/drawing/2014/main" id="{3C9F1A0F-B700-4B4B-821B-069D3674D30E}"/>
                  </a:ext>
                </a:extLst>
              </p:cNvPr>
              <p:cNvSpPr>
                <a:spLocks noChangeShapeType="1"/>
              </p:cNvSpPr>
              <p:nvPr/>
            </p:nvSpPr>
            <p:spPr bwMode="auto">
              <a:xfrm>
                <a:off x="3245" y="2161"/>
                <a:ext cx="0" cy="1593"/>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6" name="Line 24">
                <a:extLst>
                  <a:ext uri="{FF2B5EF4-FFF2-40B4-BE49-F238E27FC236}">
                    <a16:creationId xmlns:a16="http://schemas.microsoft.com/office/drawing/2014/main" id="{B0F24DCF-E838-4145-911C-3375B65A4337}"/>
                  </a:ext>
                </a:extLst>
              </p:cNvPr>
              <p:cNvSpPr>
                <a:spLocks noChangeShapeType="1"/>
              </p:cNvSpPr>
              <p:nvPr/>
            </p:nvSpPr>
            <p:spPr bwMode="auto">
              <a:xfrm>
                <a:off x="2408" y="2341"/>
                <a:ext cx="83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7" name="Line 25">
                <a:extLst>
                  <a:ext uri="{FF2B5EF4-FFF2-40B4-BE49-F238E27FC236}">
                    <a16:creationId xmlns:a16="http://schemas.microsoft.com/office/drawing/2014/main" id="{C6EC588A-5BF8-4613-94B5-7B84684C060F}"/>
                  </a:ext>
                </a:extLst>
              </p:cNvPr>
              <p:cNvSpPr>
                <a:spLocks noChangeShapeType="1"/>
              </p:cNvSpPr>
              <p:nvPr/>
            </p:nvSpPr>
            <p:spPr bwMode="auto">
              <a:xfrm>
                <a:off x="2408" y="2523"/>
                <a:ext cx="83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8" name="Line 26">
                <a:extLst>
                  <a:ext uri="{FF2B5EF4-FFF2-40B4-BE49-F238E27FC236}">
                    <a16:creationId xmlns:a16="http://schemas.microsoft.com/office/drawing/2014/main" id="{D81C3092-0117-43E7-82F1-6D16328DC4DA}"/>
                  </a:ext>
                </a:extLst>
              </p:cNvPr>
              <p:cNvSpPr>
                <a:spLocks noChangeShapeType="1"/>
              </p:cNvSpPr>
              <p:nvPr/>
            </p:nvSpPr>
            <p:spPr bwMode="auto">
              <a:xfrm>
                <a:off x="2410" y="3113"/>
                <a:ext cx="83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9" name="Line 27">
                <a:extLst>
                  <a:ext uri="{FF2B5EF4-FFF2-40B4-BE49-F238E27FC236}">
                    <a16:creationId xmlns:a16="http://schemas.microsoft.com/office/drawing/2014/main" id="{22B58B50-8CBA-4E5E-B16D-EE5C3FE00844}"/>
                  </a:ext>
                </a:extLst>
              </p:cNvPr>
              <p:cNvSpPr>
                <a:spLocks noChangeShapeType="1"/>
              </p:cNvSpPr>
              <p:nvPr/>
            </p:nvSpPr>
            <p:spPr bwMode="auto">
              <a:xfrm>
                <a:off x="2410" y="3339"/>
                <a:ext cx="83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 name="Line 28">
                <a:extLst>
                  <a:ext uri="{FF2B5EF4-FFF2-40B4-BE49-F238E27FC236}">
                    <a16:creationId xmlns:a16="http://schemas.microsoft.com/office/drawing/2014/main" id="{5FFBED79-58CB-4AC6-8AF1-91C495659EC8}"/>
                  </a:ext>
                </a:extLst>
              </p:cNvPr>
              <p:cNvSpPr>
                <a:spLocks noChangeShapeType="1"/>
              </p:cNvSpPr>
              <p:nvPr/>
            </p:nvSpPr>
            <p:spPr bwMode="auto">
              <a:xfrm>
                <a:off x="2410" y="3521"/>
                <a:ext cx="83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1" name="Text Box 29">
                <a:extLst>
                  <a:ext uri="{FF2B5EF4-FFF2-40B4-BE49-F238E27FC236}">
                    <a16:creationId xmlns:a16="http://schemas.microsoft.com/office/drawing/2014/main" id="{F033E706-9534-4E46-8A41-BCB4BCB1388E}"/>
                  </a:ext>
                </a:extLst>
              </p:cNvPr>
              <p:cNvSpPr txBox="1">
                <a:spLocks noChangeArrowheads="1"/>
              </p:cNvSpPr>
              <p:nvPr/>
            </p:nvSpPr>
            <p:spPr bwMode="auto">
              <a:xfrm>
                <a:off x="2699" y="2115"/>
                <a:ext cx="2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en-US" altLang="zh-CN" sz="1800" b="1">
                    <a:latin typeface="宋体" panose="02010600030101010101" pitchFamily="2" charset="-122"/>
                  </a:rPr>
                  <a:t>┇</a:t>
                </a:r>
              </a:p>
            </p:txBody>
          </p:sp>
          <p:sp>
            <p:nvSpPr>
              <p:cNvPr id="42" name="Text Box 30">
                <a:extLst>
                  <a:ext uri="{FF2B5EF4-FFF2-40B4-BE49-F238E27FC236}">
                    <a16:creationId xmlns:a16="http://schemas.microsoft.com/office/drawing/2014/main" id="{D16007C0-88E0-42F0-88BF-6C08BA30F83A}"/>
                  </a:ext>
                </a:extLst>
              </p:cNvPr>
              <p:cNvSpPr txBox="1">
                <a:spLocks noChangeArrowheads="1"/>
              </p:cNvSpPr>
              <p:nvPr/>
            </p:nvSpPr>
            <p:spPr bwMode="auto">
              <a:xfrm>
                <a:off x="1973" y="2296"/>
                <a:ext cx="12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en-US" altLang="zh-CN" sz="1800" b="1" dirty="0">
                    <a:latin typeface="黑体" panose="02010609060101010101" pitchFamily="49" charset="-122"/>
                    <a:ea typeface="黑体" panose="02010609060101010101" pitchFamily="49" charset="-122"/>
                  </a:rPr>
                  <a:t>0500      2</a:t>
                </a:r>
                <a:endParaRPr lang="en-US" altLang="zh-CN" sz="1800" b="1" dirty="0">
                  <a:latin typeface="宋体" panose="02010600030101010101" pitchFamily="2" charset="-122"/>
                </a:endParaRPr>
              </a:p>
            </p:txBody>
          </p:sp>
          <p:sp>
            <p:nvSpPr>
              <p:cNvPr id="43" name="Text Box 31">
                <a:extLst>
                  <a:ext uri="{FF2B5EF4-FFF2-40B4-BE49-F238E27FC236}">
                    <a16:creationId xmlns:a16="http://schemas.microsoft.com/office/drawing/2014/main" id="{EB961522-BD16-4F9A-8A95-A9F14595CB6A}"/>
                  </a:ext>
                </a:extLst>
              </p:cNvPr>
              <p:cNvSpPr txBox="1">
                <a:spLocks noChangeArrowheads="1"/>
              </p:cNvSpPr>
              <p:nvPr/>
            </p:nvSpPr>
            <p:spPr bwMode="auto">
              <a:xfrm>
                <a:off x="2674" y="2836"/>
                <a:ext cx="2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en-US" altLang="zh-CN" sz="1800" b="1">
                    <a:latin typeface="宋体" panose="02010600030101010101" pitchFamily="2" charset="-122"/>
                  </a:rPr>
                  <a:t>┇</a:t>
                </a:r>
              </a:p>
            </p:txBody>
          </p:sp>
          <p:sp>
            <p:nvSpPr>
              <p:cNvPr id="44" name="Text Box 32">
                <a:extLst>
                  <a:ext uri="{FF2B5EF4-FFF2-40B4-BE49-F238E27FC236}">
                    <a16:creationId xmlns:a16="http://schemas.microsoft.com/office/drawing/2014/main" id="{1C9E4E7E-0A96-439A-965D-9622D78DA28D}"/>
                  </a:ext>
                </a:extLst>
              </p:cNvPr>
              <p:cNvSpPr txBox="1">
                <a:spLocks noChangeArrowheads="1"/>
              </p:cNvSpPr>
              <p:nvPr/>
            </p:nvSpPr>
            <p:spPr bwMode="auto">
              <a:xfrm>
                <a:off x="1968" y="3113"/>
                <a:ext cx="12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en-US" altLang="zh-CN" sz="1800" b="1" dirty="0">
                    <a:latin typeface="黑体" panose="02010609060101010101" pitchFamily="49" charset="-122"/>
                    <a:ea typeface="黑体" panose="02010609060101010101" pitchFamily="49" charset="-122"/>
                  </a:rPr>
                  <a:t>0610      1</a:t>
                </a:r>
                <a:endParaRPr lang="en-US" altLang="zh-CN" sz="1800" b="1" dirty="0">
                  <a:latin typeface="宋体" panose="02010600030101010101" pitchFamily="2" charset="-122"/>
                </a:endParaRPr>
              </a:p>
            </p:txBody>
          </p:sp>
          <p:sp>
            <p:nvSpPr>
              <p:cNvPr id="45" name="Text Box 33">
                <a:extLst>
                  <a:ext uri="{FF2B5EF4-FFF2-40B4-BE49-F238E27FC236}">
                    <a16:creationId xmlns:a16="http://schemas.microsoft.com/office/drawing/2014/main" id="{2043D635-3081-4147-B305-158211439519}"/>
                  </a:ext>
                </a:extLst>
              </p:cNvPr>
              <p:cNvSpPr txBox="1">
                <a:spLocks noChangeArrowheads="1"/>
              </p:cNvSpPr>
              <p:nvPr/>
            </p:nvSpPr>
            <p:spPr bwMode="auto">
              <a:xfrm>
                <a:off x="1968" y="3339"/>
                <a:ext cx="12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en-US" altLang="zh-CN" sz="1800" b="1">
                    <a:latin typeface="黑体" panose="02010609060101010101" pitchFamily="49" charset="-122"/>
                    <a:ea typeface="黑体" panose="02010609060101010101" pitchFamily="49" charset="-122"/>
                  </a:rPr>
                  <a:t>0614     0500</a:t>
                </a:r>
                <a:endParaRPr lang="en-US" altLang="zh-CN" sz="1800" b="1">
                  <a:latin typeface="宋体" panose="02010600030101010101" pitchFamily="2" charset="-122"/>
                </a:endParaRPr>
              </a:p>
            </p:txBody>
          </p:sp>
          <p:sp>
            <p:nvSpPr>
              <p:cNvPr id="46" name="Text Box 34">
                <a:extLst>
                  <a:ext uri="{FF2B5EF4-FFF2-40B4-BE49-F238E27FC236}">
                    <a16:creationId xmlns:a16="http://schemas.microsoft.com/office/drawing/2014/main" id="{515857E4-19CB-45CF-8AB3-66328C3F4005}"/>
                  </a:ext>
                </a:extLst>
              </p:cNvPr>
              <p:cNvSpPr txBox="1">
                <a:spLocks noChangeArrowheads="1"/>
              </p:cNvSpPr>
              <p:nvPr/>
            </p:nvSpPr>
            <p:spPr bwMode="auto">
              <a:xfrm>
                <a:off x="2674" y="3517"/>
                <a:ext cx="2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en-US" altLang="zh-CN" sz="1800" b="1">
                    <a:latin typeface="宋体" panose="02010600030101010101" pitchFamily="2" charset="-122"/>
                  </a:rPr>
                  <a:t>┇</a:t>
                </a:r>
              </a:p>
            </p:txBody>
          </p:sp>
          <p:sp>
            <p:nvSpPr>
              <p:cNvPr id="47" name="Text Box 35">
                <a:extLst>
                  <a:ext uri="{FF2B5EF4-FFF2-40B4-BE49-F238E27FC236}">
                    <a16:creationId xmlns:a16="http://schemas.microsoft.com/office/drawing/2014/main" id="{5D74CD24-6929-4919-AE8B-B02098B8D9C2}"/>
                  </a:ext>
                </a:extLst>
              </p:cNvPr>
              <p:cNvSpPr txBox="1">
                <a:spLocks noChangeArrowheads="1"/>
              </p:cNvSpPr>
              <p:nvPr/>
            </p:nvSpPr>
            <p:spPr bwMode="auto">
              <a:xfrm>
                <a:off x="2322" y="3808"/>
                <a:ext cx="10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zh-CN" altLang="en-US" sz="1800" b="1">
                    <a:latin typeface="宋体" panose="02010600030101010101" pitchFamily="2" charset="-122"/>
                  </a:rPr>
                  <a:t>链式存储结构</a:t>
                </a:r>
              </a:p>
            </p:txBody>
          </p:sp>
        </p:grpSp>
        <p:sp>
          <p:nvSpPr>
            <p:cNvPr id="32" name="Line 44">
              <a:extLst>
                <a:ext uri="{FF2B5EF4-FFF2-40B4-BE49-F238E27FC236}">
                  <a16:creationId xmlns:a16="http://schemas.microsoft.com/office/drawing/2014/main" id="{6CAEB159-7487-4DA5-AB1A-62B25AD14AFB}"/>
                </a:ext>
              </a:extLst>
            </p:cNvPr>
            <p:cNvSpPr>
              <a:spLocks noChangeShapeType="1"/>
            </p:cNvSpPr>
            <p:nvPr/>
          </p:nvSpPr>
          <p:spPr bwMode="auto">
            <a:xfrm>
              <a:off x="2408" y="2704"/>
              <a:ext cx="83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3" name="Text Box 45">
              <a:extLst>
                <a:ext uri="{FF2B5EF4-FFF2-40B4-BE49-F238E27FC236}">
                  <a16:creationId xmlns:a16="http://schemas.microsoft.com/office/drawing/2014/main" id="{283EDCAE-4A02-467B-B68B-AF2AB19C5D67}"/>
                </a:ext>
              </a:extLst>
            </p:cNvPr>
            <p:cNvSpPr txBox="1">
              <a:spLocks noChangeArrowheads="1"/>
            </p:cNvSpPr>
            <p:nvPr/>
          </p:nvSpPr>
          <p:spPr bwMode="auto">
            <a:xfrm>
              <a:off x="1973" y="2519"/>
              <a:ext cx="12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lang="en-US" altLang="zh-CN" sz="1800" b="1">
                  <a:latin typeface="黑体" panose="02010609060101010101" pitchFamily="49" charset="-122"/>
                  <a:ea typeface="黑体" panose="02010609060101010101" pitchFamily="49" charset="-122"/>
                </a:rPr>
                <a:t>0504     0308</a:t>
              </a:r>
              <a:endParaRPr lang="zh-CN" altLang="en-US" sz="1800" b="1">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91352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grpId="0" nodeType="clickEffect">
                                  <p:stCondLst>
                                    <p:cond delay="0"/>
                                  </p:stCondLst>
                                  <p:iterate type="lt">
                                    <p:tmPct val="100000"/>
                                  </p:iterate>
                                  <p:childTnLst>
                                    <p:set>
                                      <p:cBhvr>
                                        <p:cTn id="32" dur="1" fill="hold">
                                          <p:stCondLst>
                                            <p:cond delay="0"/>
                                          </p:stCondLst>
                                        </p:cTn>
                                        <p:tgtEl>
                                          <p:spTgt spid="29"/>
                                        </p:tgtEl>
                                        <p:attrNameLst>
                                          <p:attrName>style.visibility</p:attrName>
                                        </p:attrNameLst>
                                      </p:cBhvr>
                                      <p:to>
                                        <p:strVal val="visible"/>
                                      </p:to>
                                    </p:set>
                                    <p:anim calcmode="lin" valueType="num">
                                      <p:cBhvr>
                                        <p:cTn id="33" dur="75" fill="hold"/>
                                        <p:tgtEl>
                                          <p:spTgt spid="29"/>
                                        </p:tgtEl>
                                        <p:attrNameLst>
                                          <p:attrName>ppt_x</p:attrName>
                                        </p:attrNameLst>
                                      </p:cBhvr>
                                      <p:tavLst>
                                        <p:tav tm="0">
                                          <p:val>
                                            <p:strVal val="#ppt_x-#ppt_w/2"/>
                                          </p:val>
                                        </p:tav>
                                        <p:tav tm="100000">
                                          <p:val>
                                            <p:strVal val="#ppt_x"/>
                                          </p:val>
                                        </p:tav>
                                      </p:tavLst>
                                    </p:anim>
                                    <p:anim calcmode="lin" valueType="num">
                                      <p:cBhvr>
                                        <p:cTn id="34" dur="75" fill="hold"/>
                                        <p:tgtEl>
                                          <p:spTgt spid="29"/>
                                        </p:tgtEl>
                                        <p:attrNameLst>
                                          <p:attrName>ppt_y</p:attrName>
                                        </p:attrNameLst>
                                      </p:cBhvr>
                                      <p:tavLst>
                                        <p:tav tm="0">
                                          <p:val>
                                            <p:strVal val="#ppt_y"/>
                                          </p:val>
                                        </p:tav>
                                        <p:tav tm="100000">
                                          <p:val>
                                            <p:strVal val="#ppt_y"/>
                                          </p:val>
                                        </p:tav>
                                      </p:tavLst>
                                    </p:anim>
                                    <p:anim calcmode="lin" valueType="num">
                                      <p:cBhvr>
                                        <p:cTn id="35" dur="75" fill="hold"/>
                                        <p:tgtEl>
                                          <p:spTgt spid="29"/>
                                        </p:tgtEl>
                                        <p:attrNameLst>
                                          <p:attrName>ppt_w</p:attrName>
                                        </p:attrNameLst>
                                      </p:cBhvr>
                                      <p:tavLst>
                                        <p:tav tm="0">
                                          <p:val>
                                            <p:fltVal val="0"/>
                                          </p:val>
                                        </p:tav>
                                        <p:tav tm="100000">
                                          <p:val>
                                            <p:strVal val="#ppt_w"/>
                                          </p:val>
                                        </p:tav>
                                      </p:tavLst>
                                    </p:anim>
                                    <p:anim calcmode="lin" valueType="num">
                                      <p:cBhvr>
                                        <p:cTn id="36" dur="75"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8" fill="hold" grpId="0" nodeType="clickEffect">
                                  <p:stCondLst>
                                    <p:cond delay="0"/>
                                  </p:stCondLst>
                                  <p:iterate type="lt">
                                    <p:tmPct val="100000"/>
                                  </p:iterate>
                                  <p:childTnLst>
                                    <p:set>
                                      <p:cBhvr>
                                        <p:cTn id="40" dur="1" fill="hold">
                                          <p:stCondLst>
                                            <p:cond delay="0"/>
                                          </p:stCondLst>
                                        </p:cTn>
                                        <p:tgtEl>
                                          <p:spTgt spid="22"/>
                                        </p:tgtEl>
                                        <p:attrNameLst>
                                          <p:attrName>style.visibility</p:attrName>
                                        </p:attrNameLst>
                                      </p:cBhvr>
                                      <p:to>
                                        <p:strVal val="visible"/>
                                      </p:to>
                                    </p:set>
                                    <p:anim calcmode="lin" valueType="num">
                                      <p:cBhvr>
                                        <p:cTn id="41" dur="75" fill="hold"/>
                                        <p:tgtEl>
                                          <p:spTgt spid="22"/>
                                        </p:tgtEl>
                                        <p:attrNameLst>
                                          <p:attrName>ppt_x</p:attrName>
                                        </p:attrNameLst>
                                      </p:cBhvr>
                                      <p:tavLst>
                                        <p:tav tm="0">
                                          <p:val>
                                            <p:strVal val="#ppt_x-#ppt_w/2"/>
                                          </p:val>
                                        </p:tav>
                                        <p:tav tm="100000">
                                          <p:val>
                                            <p:strVal val="#ppt_x"/>
                                          </p:val>
                                        </p:tav>
                                      </p:tavLst>
                                    </p:anim>
                                    <p:anim calcmode="lin" valueType="num">
                                      <p:cBhvr>
                                        <p:cTn id="42" dur="75" fill="hold"/>
                                        <p:tgtEl>
                                          <p:spTgt spid="22"/>
                                        </p:tgtEl>
                                        <p:attrNameLst>
                                          <p:attrName>ppt_y</p:attrName>
                                        </p:attrNameLst>
                                      </p:cBhvr>
                                      <p:tavLst>
                                        <p:tav tm="0">
                                          <p:val>
                                            <p:strVal val="#ppt_y"/>
                                          </p:val>
                                        </p:tav>
                                        <p:tav tm="100000">
                                          <p:val>
                                            <p:strVal val="#ppt_y"/>
                                          </p:val>
                                        </p:tav>
                                      </p:tavLst>
                                    </p:anim>
                                    <p:anim calcmode="lin" valueType="num">
                                      <p:cBhvr>
                                        <p:cTn id="43" dur="75" fill="hold"/>
                                        <p:tgtEl>
                                          <p:spTgt spid="22"/>
                                        </p:tgtEl>
                                        <p:attrNameLst>
                                          <p:attrName>ppt_w</p:attrName>
                                        </p:attrNameLst>
                                      </p:cBhvr>
                                      <p:tavLst>
                                        <p:tav tm="0">
                                          <p:val>
                                            <p:fltVal val="0"/>
                                          </p:val>
                                        </p:tav>
                                        <p:tav tm="100000">
                                          <p:val>
                                            <p:strVal val="#ppt_w"/>
                                          </p:val>
                                        </p:tav>
                                      </p:tavLst>
                                    </p:anim>
                                    <p:anim calcmode="lin" valueType="num">
                                      <p:cBhvr>
                                        <p:cTn id="44" dur="75" fill="hold"/>
                                        <p:tgtEl>
                                          <p:spTgt spid="22"/>
                                        </p:tgtEl>
                                        <p:attrNameLst>
                                          <p:attrName>ppt_h</p:attrName>
                                        </p:attrNameLst>
                                      </p:cBhvr>
                                      <p:tavLst>
                                        <p:tav tm="0">
                                          <p:val>
                                            <p:strVal val="#ppt_h"/>
                                          </p:val>
                                        </p:tav>
                                        <p:tav tm="100000">
                                          <p:val>
                                            <p:strVal val="#ppt_h"/>
                                          </p:val>
                                        </p:tav>
                                      </p:tavLst>
                                    </p:anim>
                                  </p:childTnLst>
                                </p:cTn>
                              </p:par>
                            </p:childTnLst>
                          </p:cTn>
                        </p:par>
                        <p:par>
                          <p:cTn id="45" fill="hold">
                            <p:stCondLst>
                              <p:cond delay="75"/>
                            </p:stCondLst>
                            <p:childTnLst>
                              <p:par>
                                <p:cTn id="46" presetID="17" presetClass="entr" presetSubtype="8" fill="hold" grpId="0" nodeType="afterEffect">
                                  <p:stCondLst>
                                    <p:cond delay="0"/>
                                  </p:stCondLst>
                                  <p:iterate type="lt">
                                    <p:tmPct val="100000"/>
                                  </p:iterate>
                                  <p:childTnLst>
                                    <p:set>
                                      <p:cBhvr>
                                        <p:cTn id="47" dur="1" fill="hold">
                                          <p:stCondLst>
                                            <p:cond delay="0"/>
                                          </p:stCondLst>
                                        </p:cTn>
                                        <p:tgtEl>
                                          <p:spTgt spid="23"/>
                                        </p:tgtEl>
                                        <p:attrNameLst>
                                          <p:attrName>style.visibility</p:attrName>
                                        </p:attrNameLst>
                                      </p:cBhvr>
                                      <p:to>
                                        <p:strVal val="visible"/>
                                      </p:to>
                                    </p:set>
                                    <p:anim calcmode="lin" valueType="num">
                                      <p:cBhvr>
                                        <p:cTn id="48" dur="75" fill="hold"/>
                                        <p:tgtEl>
                                          <p:spTgt spid="23"/>
                                        </p:tgtEl>
                                        <p:attrNameLst>
                                          <p:attrName>ppt_x</p:attrName>
                                        </p:attrNameLst>
                                      </p:cBhvr>
                                      <p:tavLst>
                                        <p:tav tm="0">
                                          <p:val>
                                            <p:strVal val="#ppt_x-#ppt_w/2"/>
                                          </p:val>
                                        </p:tav>
                                        <p:tav tm="100000">
                                          <p:val>
                                            <p:strVal val="#ppt_x"/>
                                          </p:val>
                                        </p:tav>
                                      </p:tavLst>
                                    </p:anim>
                                    <p:anim calcmode="lin" valueType="num">
                                      <p:cBhvr>
                                        <p:cTn id="49" dur="75" fill="hold"/>
                                        <p:tgtEl>
                                          <p:spTgt spid="23"/>
                                        </p:tgtEl>
                                        <p:attrNameLst>
                                          <p:attrName>ppt_y</p:attrName>
                                        </p:attrNameLst>
                                      </p:cBhvr>
                                      <p:tavLst>
                                        <p:tav tm="0">
                                          <p:val>
                                            <p:strVal val="#ppt_y"/>
                                          </p:val>
                                        </p:tav>
                                        <p:tav tm="100000">
                                          <p:val>
                                            <p:strVal val="#ppt_y"/>
                                          </p:val>
                                        </p:tav>
                                      </p:tavLst>
                                    </p:anim>
                                    <p:anim calcmode="lin" valueType="num">
                                      <p:cBhvr>
                                        <p:cTn id="50" dur="75" fill="hold"/>
                                        <p:tgtEl>
                                          <p:spTgt spid="23"/>
                                        </p:tgtEl>
                                        <p:attrNameLst>
                                          <p:attrName>ppt_w</p:attrName>
                                        </p:attrNameLst>
                                      </p:cBhvr>
                                      <p:tavLst>
                                        <p:tav tm="0">
                                          <p:val>
                                            <p:fltVal val="0"/>
                                          </p:val>
                                        </p:tav>
                                        <p:tav tm="100000">
                                          <p:val>
                                            <p:strVal val="#ppt_w"/>
                                          </p:val>
                                        </p:tav>
                                      </p:tavLst>
                                    </p:anim>
                                    <p:anim calcmode="lin" valueType="num">
                                      <p:cBhvr>
                                        <p:cTn id="51" dur="75" fill="hold"/>
                                        <p:tgtEl>
                                          <p:spTgt spid="23"/>
                                        </p:tgtEl>
                                        <p:attrNameLst>
                                          <p:attrName>ppt_h</p:attrName>
                                        </p:attrNameLst>
                                      </p:cBhvr>
                                      <p:tavLst>
                                        <p:tav tm="0">
                                          <p:val>
                                            <p:strVal val="#ppt_h"/>
                                          </p:val>
                                        </p:tav>
                                        <p:tav tm="100000">
                                          <p:val>
                                            <p:strVal val="#ppt_h"/>
                                          </p:val>
                                        </p:tav>
                                      </p:tavLst>
                                    </p:anim>
                                  </p:childTnLst>
                                </p:cTn>
                              </p:par>
                            </p:childTnLst>
                          </p:cTn>
                        </p:par>
                        <p:par>
                          <p:cTn id="52" fill="hold">
                            <p:stCondLst>
                              <p:cond delay="75"/>
                            </p:stCondLst>
                            <p:childTnLst>
                              <p:par>
                                <p:cTn id="53" presetID="17" presetClass="entr" presetSubtype="8" fill="hold"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2000" fill="hold"/>
                                        <p:tgtEl>
                                          <p:spTgt spid="24"/>
                                        </p:tgtEl>
                                        <p:attrNameLst>
                                          <p:attrName>ppt_x</p:attrName>
                                        </p:attrNameLst>
                                      </p:cBhvr>
                                      <p:tavLst>
                                        <p:tav tm="0">
                                          <p:val>
                                            <p:strVal val="#ppt_x-#ppt_w/2"/>
                                          </p:val>
                                        </p:tav>
                                        <p:tav tm="100000">
                                          <p:val>
                                            <p:strVal val="#ppt_x"/>
                                          </p:val>
                                        </p:tav>
                                      </p:tavLst>
                                    </p:anim>
                                    <p:anim calcmode="lin" valueType="num">
                                      <p:cBhvr>
                                        <p:cTn id="56" dur="2000" fill="hold"/>
                                        <p:tgtEl>
                                          <p:spTgt spid="24"/>
                                        </p:tgtEl>
                                        <p:attrNameLst>
                                          <p:attrName>ppt_y</p:attrName>
                                        </p:attrNameLst>
                                      </p:cBhvr>
                                      <p:tavLst>
                                        <p:tav tm="0">
                                          <p:val>
                                            <p:strVal val="#ppt_y"/>
                                          </p:val>
                                        </p:tav>
                                        <p:tav tm="100000">
                                          <p:val>
                                            <p:strVal val="#ppt_y"/>
                                          </p:val>
                                        </p:tav>
                                      </p:tavLst>
                                    </p:anim>
                                    <p:anim calcmode="lin" valueType="num">
                                      <p:cBhvr>
                                        <p:cTn id="57" dur="2000" fill="hold"/>
                                        <p:tgtEl>
                                          <p:spTgt spid="24"/>
                                        </p:tgtEl>
                                        <p:attrNameLst>
                                          <p:attrName>ppt_w</p:attrName>
                                        </p:attrNameLst>
                                      </p:cBhvr>
                                      <p:tavLst>
                                        <p:tav tm="0">
                                          <p:val>
                                            <p:fltVal val="0"/>
                                          </p:val>
                                        </p:tav>
                                        <p:tav tm="100000">
                                          <p:val>
                                            <p:strVal val="#ppt_w"/>
                                          </p:val>
                                        </p:tav>
                                      </p:tavLst>
                                    </p:anim>
                                    <p:anim calcmode="lin" valueType="num">
                                      <p:cBhvr>
                                        <p:cTn id="58" dur="2000" fill="hold"/>
                                        <p:tgtEl>
                                          <p:spTgt spid="24"/>
                                        </p:tgtEl>
                                        <p:attrNameLst>
                                          <p:attrName>ppt_h</p:attrName>
                                        </p:attrNameLst>
                                      </p:cBhvr>
                                      <p:tavLst>
                                        <p:tav tm="0">
                                          <p:val>
                                            <p:strVal val="#ppt_h"/>
                                          </p:val>
                                        </p:tav>
                                        <p:tav tm="100000">
                                          <p:val>
                                            <p:strVal val="#ppt_h"/>
                                          </p:val>
                                        </p:tav>
                                      </p:tavLst>
                                    </p:anim>
                                  </p:childTnLst>
                                </p:cTn>
                              </p:par>
                            </p:childTnLst>
                          </p:cTn>
                        </p:par>
                        <p:par>
                          <p:cTn id="59" fill="hold">
                            <p:stCondLst>
                              <p:cond delay="2075"/>
                            </p:stCondLst>
                            <p:childTnLst>
                              <p:par>
                                <p:cTn id="60" presetID="17" presetClass="entr" presetSubtype="8" fill="hold" grpId="0" nodeType="afterEffect">
                                  <p:stCondLst>
                                    <p:cond delay="0"/>
                                  </p:stCondLst>
                                  <p:iterate type="lt">
                                    <p:tmPct val="100000"/>
                                  </p:iterate>
                                  <p:childTnLst>
                                    <p:set>
                                      <p:cBhvr>
                                        <p:cTn id="61" dur="1" fill="hold">
                                          <p:stCondLst>
                                            <p:cond delay="0"/>
                                          </p:stCondLst>
                                        </p:cTn>
                                        <p:tgtEl>
                                          <p:spTgt spid="25"/>
                                        </p:tgtEl>
                                        <p:attrNameLst>
                                          <p:attrName>style.visibility</p:attrName>
                                        </p:attrNameLst>
                                      </p:cBhvr>
                                      <p:to>
                                        <p:strVal val="visible"/>
                                      </p:to>
                                    </p:set>
                                    <p:anim calcmode="lin" valueType="num">
                                      <p:cBhvr>
                                        <p:cTn id="62" dur="75" fill="hold"/>
                                        <p:tgtEl>
                                          <p:spTgt spid="25"/>
                                        </p:tgtEl>
                                        <p:attrNameLst>
                                          <p:attrName>ppt_x</p:attrName>
                                        </p:attrNameLst>
                                      </p:cBhvr>
                                      <p:tavLst>
                                        <p:tav tm="0">
                                          <p:val>
                                            <p:strVal val="#ppt_x-#ppt_w/2"/>
                                          </p:val>
                                        </p:tav>
                                        <p:tav tm="100000">
                                          <p:val>
                                            <p:strVal val="#ppt_x"/>
                                          </p:val>
                                        </p:tav>
                                      </p:tavLst>
                                    </p:anim>
                                    <p:anim calcmode="lin" valueType="num">
                                      <p:cBhvr>
                                        <p:cTn id="63" dur="75" fill="hold"/>
                                        <p:tgtEl>
                                          <p:spTgt spid="25"/>
                                        </p:tgtEl>
                                        <p:attrNameLst>
                                          <p:attrName>ppt_y</p:attrName>
                                        </p:attrNameLst>
                                      </p:cBhvr>
                                      <p:tavLst>
                                        <p:tav tm="0">
                                          <p:val>
                                            <p:strVal val="#ppt_y"/>
                                          </p:val>
                                        </p:tav>
                                        <p:tav tm="100000">
                                          <p:val>
                                            <p:strVal val="#ppt_y"/>
                                          </p:val>
                                        </p:tav>
                                      </p:tavLst>
                                    </p:anim>
                                    <p:anim calcmode="lin" valueType="num">
                                      <p:cBhvr>
                                        <p:cTn id="64" dur="75" fill="hold"/>
                                        <p:tgtEl>
                                          <p:spTgt spid="25"/>
                                        </p:tgtEl>
                                        <p:attrNameLst>
                                          <p:attrName>ppt_w</p:attrName>
                                        </p:attrNameLst>
                                      </p:cBhvr>
                                      <p:tavLst>
                                        <p:tav tm="0">
                                          <p:val>
                                            <p:fltVal val="0"/>
                                          </p:val>
                                        </p:tav>
                                        <p:tav tm="100000">
                                          <p:val>
                                            <p:strVal val="#ppt_w"/>
                                          </p:val>
                                        </p:tav>
                                      </p:tavLst>
                                    </p:anim>
                                    <p:anim calcmode="lin" valueType="num">
                                      <p:cBhvr>
                                        <p:cTn id="65" dur="75" fill="hold"/>
                                        <p:tgtEl>
                                          <p:spTgt spid="25"/>
                                        </p:tgtEl>
                                        <p:attrNameLst>
                                          <p:attrName>ppt_h</p:attrName>
                                        </p:attrNameLst>
                                      </p:cBhvr>
                                      <p:tavLst>
                                        <p:tav tm="0">
                                          <p:val>
                                            <p:strVal val="#ppt_h"/>
                                          </p:val>
                                        </p:tav>
                                        <p:tav tm="100000">
                                          <p:val>
                                            <p:strVal val="#ppt_h"/>
                                          </p:val>
                                        </p:tav>
                                      </p:tavLst>
                                    </p:anim>
                                  </p:childTnLst>
                                </p:cTn>
                              </p:par>
                            </p:childTnLst>
                          </p:cTn>
                        </p:par>
                        <p:par>
                          <p:cTn id="66" fill="hold">
                            <p:stCondLst>
                              <p:cond delay="2150"/>
                            </p:stCondLst>
                            <p:childTnLst>
                              <p:par>
                                <p:cTn id="67" presetID="17" presetClass="entr" presetSubtype="8" fill="hold" grpId="0" nodeType="afterEffect">
                                  <p:stCondLst>
                                    <p:cond delay="0"/>
                                  </p:stCondLst>
                                  <p:iterate type="lt">
                                    <p:tmPct val="100000"/>
                                  </p:iterate>
                                  <p:childTnLst>
                                    <p:set>
                                      <p:cBhvr>
                                        <p:cTn id="68" dur="1" fill="hold">
                                          <p:stCondLst>
                                            <p:cond delay="0"/>
                                          </p:stCondLst>
                                        </p:cTn>
                                        <p:tgtEl>
                                          <p:spTgt spid="26"/>
                                        </p:tgtEl>
                                        <p:attrNameLst>
                                          <p:attrName>style.visibility</p:attrName>
                                        </p:attrNameLst>
                                      </p:cBhvr>
                                      <p:to>
                                        <p:strVal val="visible"/>
                                      </p:to>
                                    </p:set>
                                    <p:anim calcmode="lin" valueType="num">
                                      <p:cBhvr>
                                        <p:cTn id="69" dur="75" fill="hold"/>
                                        <p:tgtEl>
                                          <p:spTgt spid="26"/>
                                        </p:tgtEl>
                                        <p:attrNameLst>
                                          <p:attrName>ppt_x</p:attrName>
                                        </p:attrNameLst>
                                      </p:cBhvr>
                                      <p:tavLst>
                                        <p:tav tm="0">
                                          <p:val>
                                            <p:strVal val="#ppt_x-#ppt_w/2"/>
                                          </p:val>
                                        </p:tav>
                                        <p:tav tm="100000">
                                          <p:val>
                                            <p:strVal val="#ppt_x"/>
                                          </p:val>
                                        </p:tav>
                                      </p:tavLst>
                                    </p:anim>
                                    <p:anim calcmode="lin" valueType="num">
                                      <p:cBhvr>
                                        <p:cTn id="70" dur="75" fill="hold"/>
                                        <p:tgtEl>
                                          <p:spTgt spid="26"/>
                                        </p:tgtEl>
                                        <p:attrNameLst>
                                          <p:attrName>ppt_y</p:attrName>
                                        </p:attrNameLst>
                                      </p:cBhvr>
                                      <p:tavLst>
                                        <p:tav tm="0">
                                          <p:val>
                                            <p:strVal val="#ppt_y"/>
                                          </p:val>
                                        </p:tav>
                                        <p:tav tm="100000">
                                          <p:val>
                                            <p:strVal val="#ppt_y"/>
                                          </p:val>
                                        </p:tav>
                                      </p:tavLst>
                                    </p:anim>
                                    <p:anim calcmode="lin" valueType="num">
                                      <p:cBhvr>
                                        <p:cTn id="71" dur="75" fill="hold"/>
                                        <p:tgtEl>
                                          <p:spTgt spid="26"/>
                                        </p:tgtEl>
                                        <p:attrNameLst>
                                          <p:attrName>ppt_w</p:attrName>
                                        </p:attrNameLst>
                                      </p:cBhvr>
                                      <p:tavLst>
                                        <p:tav tm="0">
                                          <p:val>
                                            <p:fltVal val="0"/>
                                          </p:val>
                                        </p:tav>
                                        <p:tav tm="100000">
                                          <p:val>
                                            <p:strVal val="#ppt_w"/>
                                          </p:val>
                                        </p:tav>
                                      </p:tavLst>
                                    </p:anim>
                                    <p:anim calcmode="lin" valueType="num">
                                      <p:cBhvr>
                                        <p:cTn id="72" dur="75" fill="hold"/>
                                        <p:tgtEl>
                                          <p:spTgt spid="26"/>
                                        </p:tgtEl>
                                        <p:attrNameLst>
                                          <p:attrName>ppt_h</p:attrName>
                                        </p:attrNameLst>
                                      </p:cBhvr>
                                      <p:tavLst>
                                        <p:tav tm="0">
                                          <p:val>
                                            <p:strVal val="#ppt_h"/>
                                          </p:val>
                                        </p:tav>
                                        <p:tav tm="100000">
                                          <p:val>
                                            <p:strVal val="#ppt_h"/>
                                          </p:val>
                                        </p:tav>
                                      </p:tavLst>
                                    </p:anim>
                                  </p:childTnLst>
                                </p:cTn>
                              </p:par>
                            </p:childTnLst>
                          </p:cTn>
                        </p:par>
                        <p:par>
                          <p:cTn id="73" fill="hold">
                            <p:stCondLst>
                              <p:cond delay="2225"/>
                            </p:stCondLst>
                            <p:childTnLst>
                              <p:par>
                                <p:cTn id="74" presetID="18" presetClass="entr" presetSubtype="9" fill="hold" nodeType="after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strips(upLeft)">
                                      <p:cBhvr>
                                        <p:cTn id="76" dur="2000"/>
                                        <p:tgtEl>
                                          <p:spTgt spid="27"/>
                                        </p:tgtEl>
                                      </p:cBhvr>
                                    </p:animEffect>
                                  </p:childTnLst>
                                </p:cTn>
                              </p:par>
                            </p:childTnLst>
                          </p:cTn>
                        </p:par>
                        <p:par>
                          <p:cTn id="77" fill="hold">
                            <p:stCondLst>
                              <p:cond delay="4225"/>
                            </p:stCondLst>
                            <p:childTnLst>
                              <p:par>
                                <p:cTn id="78" presetID="17" presetClass="entr" presetSubtype="8" fill="hold" grpId="0" nodeType="afterEffect">
                                  <p:stCondLst>
                                    <p:cond delay="0"/>
                                  </p:stCondLst>
                                  <p:iterate type="lt">
                                    <p:tmPct val="100000"/>
                                  </p:iterate>
                                  <p:childTnLst>
                                    <p:set>
                                      <p:cBhvr>
                                        <p:cTn id="79" dur="1" fill="hold">
                                          <p:stCondLst>
                                            <p:cond delay="0"/>
                                          </p:stCondLst>
                                        </p:cTn>
                                        <p:tgtEl>
                                          <p:spTgt spid="28"/>
                                        </p:tgtEl>
                                        <p:attrNameLst>
                                          <p:attrName>style.visibility</p:attrName>
                                        </p:attrNameLst>
                                      </p:cBhvr>
                                      <p:to>
                                        <p:strVal val="visible"/>
                                      </p:to>
                                    </p:set>
                                    <p:anim calcmode="lin" valueType="num">
                                      <p:cBhvr>
                                        <p:cTn id="80" dur="75" fill="hold"/>
                                        <p:tgtEl>
                                          <p:spTgt spid="28"/>
                                        </p:tgtEl>
                                        <p:attrNameLst>
                                          <p:attrName>ppt_x</p:attrName>
                                        </p:attrNameLst>
                                      </p:cBhvr>
                                      <p:tavLst>
                                        <p:tav tm="0">
                                          <p:val>
                                            <p:strVal val="#ppt_x-#ppt_w/2"/>
                                          </p:val>
                                        </p:tav>
                                        <p:tav tm="100000">
                                          <p:val>
                                            <p:strVal val="#ppt_x"/>
                                          </p:val>
                                        </p:tav>
                                      </p:tavLst>
                                    </p:anim>
                                    <p:anim calcmode="lin" valueType="num">
                                      <p:cBhvr>
                                        <p:cTn id="81" dur="75" fill="hold"/>
                                        <p:tgtEl>
                                          <p:spTgt spid="28"/>
                                        </p:tgtEl>
                                        <p:attrNameLst>
                                          <p:attrName>ppt_y</p:attrName>
                                        </p:attrNameLst>
                                      </p:cBhvr>
                                      <p:tavLst>
                                        <p:tav tm="0">
                                          <p:val>
                                            <p:strVal val="#ppt_y"/>
                                          </p:val>
                                        </p:tav>
                                        <p:tav tm="100000">
                                          <p:val>
                                            <p:strVal val="#ppt_y"/>
                                          </p:val>
                                        </p:tav>
                                      </p:tavLst>
                                    </p:anim>
                                    <p:anim calcmode="lin" valueType="num">
                                      <p:cBhvr>
                                        <p:cTn id="82" dur="75" fill="hold"/>
                                        <p:tgtEl>
                                          <p:spTgt spid="28"/>
                                        </p:tgtEl>
                                        <p:attrNameLst>
                                          <p:attrName>ppt_w</p:attrName>
                                        </p:attrNameLst>
                                      </p:cBhvr>
                                      <p:tavLst>
                                        <p:tav tm="0">
                                          <p:val>
                                            <p:fltVal val="0"/>
                                          </p:val>
                                        </p:tav>
                                        <p:tav tm="100000">
                                          <p:val>
                                            <p:strVal val="#ppt_w"/>
                                          </p:val>
                                        </p:tav>
                                      </p:tavLst>
                                    </p:anim>
                                    <p:anim calcmode="lin" valueType="num">
                                      <p:cBhvr>
                                        <p:cTn id="83" dur="75" fill="hold"/>
                                        <p:tgtEl>
                                          <p:spTgt spid="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2" grpId="0" animBg="1" autoUpdateAnimBg="0"/>
      <p:bldP spid="23" grpId="0" animBg="1" autoUpdateAnimBg="0"/>
      <p:bldP spid="25" grpId="0" animBg="1" autoUpdateAnimBg="0"/>
      <p:bldP spid="26" grpId="0" animBg="1" autoUpdateAnimBg="0"/>
      <p:bldP spid="28" grpId="0" autoUpdateAnimBg="0"/>
      <p:bldP spid="2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6423679"/>
          </a:xfrm>
        </p:spPr>
        <p:txBody>
          <a:bodyPr>
            <a:normAutofit fontScale="92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1.1.3 </a:t>
            </a:r>
            <a:r>
              <a:rPr lang="zh-CN" altLang="en-US" b="1" dirty="0">
                <a:latin typeface="Cambria" panose="02040503050406030204" pitchFamily="18" charset="0"/>
                <a:ea typeface="宋体" panose="02010600030101010101" pitchFamily="2" charset="-122"/>
              </a:rPr>
              <a:t>数据结构的基本操作</a:t>
            </a:r>
            <a:endParaRPr lang="en-US" altLang="zh-CN" b="1"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数据结构的操作基于数据的逻辑结构，即</a:t>
            </a:r>
            <a:r>
              <a:rPr lang="zh-CN" altLang="en-US" b="1" dirty="0">
                <a:solidFill>
                  <a:srgbClr val="C00000"/>
                </a:solidFill>
                <a:latin typeface="Cambria" panose="02040503050406030204" pitchFamily="18" charset="0"/>
                <a:ea typeface="宋体" panose="02010600030101010101" pitchFamily="2" charset="-122"/>
              </a:rPr>
              <a:t>所有操作都是以保持数据的逻辑结构为前提，但操作的实现则要基于数据的存储结构</a:t>
            </a:r>
            <a:r>
              <a:rPr lang="zh-CN" altLang="en-US" dirty="0">
                <a:latin typeface="Cambria" panose="02040503050406030204" pitchFamily="18" charset="0"/>
                <a:ea typeface="宋体" panose="02010600030101010101" pitchFamily="2" charset="-122"/>
              </a:rPr>
              <a:t>，不同的存储结构，操作方法也不同。</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、遍历：</a:t>
            </a:r>
            <a:r>
              <a:rPr lang="zh-CN" altLang="en-US" b="1" dirty="0">
                <a:latin typeface="Cambria" panose="02040503050406030204" pitchFamily="18" charset="0"/>
                <a:ea typeface="宋体" panose="02010600030101010101" pitchFamily="2" charset="-122"/>
              </a:rPr>
              <a:t>遍历</a:t>
            </a:r>
            <a:r>
              <a:rPr lang="zh-CN" altLang="en-US" dirty="0">
                <a:latin typeface="Cambria" panose="02040503050406030204" pitchFamily="18" charset="0"/>
                <a:ea typeface="宋体" panose="02010600030101010101" pitchFamily="2" charset="-122"/>
              </a:rPr>
              <a:t>就是以某种方式访问数据结构中的每一个元素。</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、插入：</a:t>
            </a:r>
            <a:r>
              <a:rPr lang="zh-CN" altLang="en-US" b="1" dirty="0">
                <a:latin typeface="Cambria" panose="02040503050406030204" pitchFamily="18" charset="0"/>
                <a:ea typeface="宋体" panose="02010600030101010101" pitchFamily="2" charset="-122"/>
              </a:rPr>
              <a:t>插入</a:t>
            </a:r>
            <a:r>
              <a:rPr lang="zh-CN" altLang="en-US" dirty="0">
                <a:latin typeface="Cambria" panose="02040503050406030204" pitchFamily="18" charset="0"/>
                <a:ea typeface="宋体" panose="02010600030101010101" pitchFamily="2" charset="-122"/>
              </a:rPr>
              <a:t>操作就是向数据结构中增加新的元素。</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、删除：</a:t>
            </a:r>
            <a:r>
              <a:rPr lang="zh-CN" altLang="en-US" b="1" dirty="0">
                <a:latin typeface="Cambria" panose="02040503050406030204" pitchFamily="18" charset="0"/>
                <a:ea typeface="宋体" panose="02010600030101010101" pitchFamily="2" charset="-122"/>
              </a:rPr>
              <a:t>删除</a:t>
            </a:r>
            <a:r>
              <a:rPr lang="zh-CN" altLang="en-US" dirty="0">
                <a:latin typeface="Cambria" panose="02040503050406030204" pitchFamily="18" charset="0"/>
                <a:ea typeface="宋体" panose="02010600030101010101" pitchFamily="2" charset="-122"/>
              </a:rPr>
              <a:t>操作就是移除数据结构中指定的元素。</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、更新：</a:t>
            </a:r>
            <a:r>
              <a:rPr lang="zh-CN" altLang="en-US" b="1" dirty="0">
                <a:latin typeface="Cambria" panose="02040503050406030204" pitchFamily="18" charset="0"/>
                <a:ea typeface="宋体" panose="02010600030101010101" pitchFamily="2" charset="-122"/>
              </a:rPr>
              <a:t>更新</a:t>
            </a:r>
            <a:r>
              <a:rPr lang="zh-CN" altLang="en-US" dirty="0">
                <a:latin typeface="Cambria" panose="02040503050406030204" pitchFamily="18" charset="0"/>
                <a:ea typeface="宋体" panose="02010600030101010101" pitchFamily="2" charset="-122"/>
              </a:rPr>
              <a:t>操作是指改变指定元素的一个或多个数据项的值。</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对于逻辑结构相同的数据结构，如果采用的操作方式不同，则会得到不同类型的数据结构。</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15</a:t>
            </a:fld>
            <a:endParaRPr lang="zh-CN" altLang="en-US" dirty="0"/>
          </a:p>
        </p:txBody>
      </p:sp>
    </p:spTree>
    <p:extLst>
      <p:ext uri="{BB962C8B-B14F-4D97-AF65-F5344CB8AC3E}">
        <p14:creationId xmlns:p14="http://schemas.microsoft.com/office/powerpoint/2010/main" val="427145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9177599" cy="6423679"/>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1.2 </a:t>
            </a:r>
            <a:r>
              <a:rPr lang="zh-CN" altLang="en-US" b="1" dirty="0">
                <a:latin typeface="Cambria" panose="02040503050406030204" pitchFamily="18" charset="0"/>
                <a:ea typeface="宋体" panose="02010600030101010101" pitchFamily="2" charset="-122"/>
              </a:rPr>
              <a:t>算法</a:t>
            </a:r>
            <a:endParaRPr lang="en-US" altLang="zh-CN" b="1"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(Algorithm)</a:t>
            </a:r>
            <a:r>
              <a:rPr lang="zh-CN" altLang="en-US" dirty="0">
                <a:latin typeface="Cambria" panose="02040503050406030204" pitchFamily="18" charset="0"/>
                <a:ea typeface="宋体" panose="02010600030101010101" pitchFamily="2" charset="-122"/>
              </a:rPr>
              <a:t>是解决问题的方法，是对问题解决方案的准确而完整的描述，是解决问题的清晰的指令序列，描述了解决特定问题的基本流程。</a:t>
            </a:r>
            <a:endParaRPr lang="en-US" altLang="zh-CN" dirty="0">
              <a:latin typeface="Cambria" panose="02040503050406030204" pitchFamily="18" charset="0"/>
              <a:ea typeface="宋体" panose="02010600030101010101" pitchFamily="2" charset="-122"/>
            </a:endParaRPr>
          </a:p>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1.2.1 </a:t>
            </a:r>
            <a:r>
              <a:rPr lang="zh-CN" altLang="en-US" b="1" dirty="0">
                <a:latin typeface="Cambria" panose="02040503050406030204" pitchFamily="18" charset="0"/>
                <a:ea typeface="宋体" panose="02010600030101010101" pitchFamily="2" charset="-122"/>
              </a:rPr>
              <a:t>算法及其特征</a:t>
            </a:r>
            <a:endParaRPr lang="en-US" altLang="zh-CN" b="1"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一、算法的算法的特性</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zh-CN" altLang="en-US" b="1" dirty="0">
                <a:latin typeface="Cambria" panose="02040503050406030204" pitchFamily="18" charset="0"/>
                <a:ea typeface="宋体" panose="02010600030101010101" pitchFamily="2" charset="-122"/>
              </a:rPr>
              <a:t>输入</a:t>
            </a:r>
            <a:r>
              <a:rPr lang="en-US" altLang="zh-CN" dirty="0">
                <a:latin typeface="Cambria" panose="02040503050406030204" pitchFamily="18" charset="0"/>
                <a:ea typeface="宋体" panose="02010600030101010101" pitchFamily="2" charset="-122"/>
              </a:rPr>
              <a:t>(Input)</a:t>
            </a:r>
            <a:r>
              <a:rPr lang="zh-CN" altLang="en-US" dirty="0">
                <a:latin typeface="Cambria" panose="02040503050406030204" pitchFamily="18" charset="0"/>
                <a:ea typeface="宋体" panose="02010600030101010101" pitchFamily="2" charset="-122"/>
              </a:rPr>
              <a:t>：通过输入的数据可以构建算法处理对象的初始状态，也可以在算法过程中输入数据；</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zh-CN" altLang="en-US" b="1" dirty="0">
                <a:latin typeface="Cambria" panose="02040503050406030204" pitchFamily="18" charset="0"/>
                <a:ea typeface="宋体" panose="02010600030101010101" pitchFamily="2" charset="-122"/>
              </a:rPr>
              <a:t>输出</a:t>
            </a:r>
            <a:r>
              <a:rPr lang="en-US" altLang="zh-CN" dirty="0">
                <a:latin typeface="Cambria" panose="02040503050406030204" pitchFamily="18" charset="0"/>
                <a:ea typeface="宋体" panose="02010600030101010101" pitchFamily="2" charset="-122"/>
              </a:rPr>
              <a:t>(Output)</a:t>
            </a:r>
            <a:r>
              <a:rPr lang="zh-CN" altLang="en-US" dirty="0">
                <a:latin typeface="Cambria" panose="02040503050406030204" pitchFamily="18" charset="0"/>
                <a:ea typeface="宋体" panose="02010600030101010101" pitchFamily="2" charset="-122"/>
              </a:rPr>
              <a:t>：输出是指运行算法所得到的结果，是算法的目标所在；</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a:t>
            </a:r>
            <a:r>
              <a:rPr lang="zh-CN" altLang="en-US" b="1" dirty="0">
                <a:latin typeface="Cambria" panose="02040503050406030204" pitchFamily="18" charset="0"/>
                <a:ea typeface="宋体" panose="02010600030101010101" pitchFamily="2" charset="-122"/>
              </a:rPr>
              <a:t>确定性</a:t>
            </a:r>
            <a:r>
              <a:rPr lang="en-US" altLang="zh-CN" dirty="0">
                <a:latin typeface="Cambria" panose="02040503050406030204" pitchFamily="18" charset="0"/>
                <a:ea typeface="宋体" panose="02010600030101010101" pitchFamily="2" charset="-122"/>
              </a:rPr>
              <a:t>(Definiteness)</a:t>
            </a:r>
            <a:r>
              <a:rPr lang="zh-CN" altLang="en-US" dirty="0">
                <a:latin typeface="Cambria" panose="02040503050406030204" pitchFamily="18" charset="0"/>
                <a:ea typeface="宋体" panose="02010600030101010101" pitchFamily="2" charset="-122"/>
              </a:rPr>
              <a:t>：</a:t>
            </a:r>
            <a:r>
              <a:rPr lang="zh-CN" altLang="en-US" b="1" dirty="0">
                <a:solidFill>
                  <a:srgbClr val="C00000"/>
                </a:solidFill>
                <a:latin typeface="Cambria" panose="02040503050406030204" pitchFamily="18" charset="0"/>
                <a:ea typeface="宋体" panose="02010600030101010101" pitchFamily="2" charset="-122"/>
              </a:rPr>
              <a:t>算法的每一步都具有确定的含义，没有歧义</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a:t>
            </a:r>
            <a:r>
              <a:rPr lang="zh-CN" altLang="en-US" b="1" dirty="0">
                <a:latin typeface="Cambria" panose="02040503050406030204" pitchFamily="18" charset="0"/>
                <a:ea typeface="宋体" panose="02010600030101010101" pitchFamily="2" charset="-122"/>
              </a:rPr>
              <a:t>有穷性</a:t>
            </a:r>
            <a:r>
              <a:rPr lang="en-US" altLang="zh-CN" dirty="0">
                <a:latin typeface="Cambria" panose="02040503050406030204" pitchFamily="18" charset="0"/>
                <a:ea typeface="宋体" panose="02010600030101010101" pitchFamily="2" charset="-122"/>
              </a:rPr>
              <a:t>(Finiteness)</a:t>
            </a:r>
            <a:r>
              <a:rPr lang="zh-CN" altLang="en-US" dirty="0">
                <a:latin typeface="Cambria" panose="02040503050406030204" pitchFamily="18" charset="0"/>
                <a:ea typeface="宋体" panose="02010600030101010101" pitchFamily="2" charset="-122"/>
              </a:rPr>
              <a:t>：</a:t>
            </a:r>
            <a:r>
              <a:rPr lang="zh-CN" altLang="en-US" b="1" dirty="0">
                <a:solidFill>
                  <a:srgbClr val="C00000"/>
                </a:solidFill>
                <a:latin typeface="Cambria" panose="02040503050406030204" pitchFamily="18" charset="0"/>
                <a:ea typeface="宋体" panose="02010600030101010101" pitchFamily="2" charset="-122"/>
              </a:rPr>
              <a:t>一个算法总是需要在有限步骤内结束，即每个算法需要在有穷的时间内完成</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a:t>
            </a:r>
            <a:r>
              <a:rPr lang="zh-CN" altLang="en-US" b="1" dirty="0">
                <a:latin typeface="Cambria" panose="02040503050406030204" pitchFamily="18" charset="0"/>
                <a:ea typeface="宋体" panose="02010600030101010101" pitchFamily="2" charset="-122"/>
              </a:rPr>
              <a:t>可行性</a:t>
            </a:r>
            <a:r>
              <a:rPr lang="en-US" altLang="zh-CN" dirty="0">
                <a:latin typeface="Cambria" panose="02040503050406030204" pitchFamily="18" charset="0"/>
                <a:ea typeface="宋体" panose="02010600030101010101" pitchFamily="2" charset="-122"/>
              </a:rPr>
              <a:t>(Effectiveness)</a:t>
            </a:r>
            <a:r>
              <a:rPr lang="zh-CN" altLang="en-US" dirty="0">
                <a:latin typeface="Cambria" panose="02040503050406030204" pitchFamily="18" charset="0"/>
                <a:ea typeface="宋体" panose="02010600030101010101" pitchFamily="2" charset="-122"/>
              </a:rPr>
              <a:t>：一个算法的每一个计算步骤都是可以被分解为可执行的基本操作。</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16</a:t>
            </a:fld>
            <a:endParaRPr lang="zh-CN" altLang="en-US" dirty="0"/>
          </a:p>
        </p:txBody>
      </p:sp>
    </p:spTree>
    <p:extLst>
      <p:ext uri="{BB962C8B-B14F-4D97-AF65-F5344CB8AC3E}">
        <p14:creationId xmlns:p14="http://schemas.microsoft.com/office/powerpoint/2010/main" val="269334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6423679"/>
          </a:xfrm>
        </p:spPr>
        <p:txBody>
          <a:bodyPr>
            <a:normAutofit fontScale="92500" lnSpcReduction="10000"/>
          </a:bodyPr>
          <a:lstStyle/>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二、算法设计的基本要求</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设计算法的一般过程：</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、建立数学模型。通过对问题进行详细的分析，抽象出相应的数学模型，罗列问题可能的输入，并得到相应输出；</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、选择合适的数据结构和算法。首先根据问题的特点，确定所采用的数据结构以及相关的基本操作；然后针对问题输入和输出，选择合适的算法；</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、算法的实现。选用合适的编程语言，定义数据结构，并将算法转化成程序；</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、运行并测试。运行算法，并根据输入和输出，验证算法的正确性。</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17</a:t>
            </a:fld>
            <a:endParaRPr lang="zh-CN" altLang="en-US" dirty="0"/>
          </a:p>
        </p:txBody>
      </p:sp>
    </p:spTree>
    <p:extLst>
      <p:ext uri="{BB962C8B-B14F-4D97-AF65-F5344CB8AC3E}">
        <p14:creationId xmlns:p14="http://schemas.microsoft.com/office/powerpoint/2010/main" val="361770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6423679"/>
          </a:xfrm>
        </p:spPr>
        <p:txBody>
          <a:bodyPr>
            <a:normAutofit fontScale="85000" lnSpcReduction="20000"/>
          </a:bodyPr>
          <a:lstStyle/>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算法的基本要求：</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zh-CN" altLang="en-US" b="1" dirty="0">
                <a:solidFill>
                  <a:srgbClr val="C00000"/>
                </a:solidFill>
                <a:latin typeface="Cambria" panose="02040503050406030204" pitchFamily="18" charset="0"/>
                <a:ea typeface="宋体" panose="02010600030101010101" pitchFamily="2" charset="-122"/>
              </a:rPr>
              <a:t>正确性</a:t>
            </a:r>
            <a:r>
              <a:rPr lang="en-US" altLang="zh-CN" dirty="0">
                <a:latin typeface="Cambria" panose="02040503050406030204" pitchFamily="18" charset="0"/>
                <a:ea typeface="宋体" panose="02010600030101010101" pitchFamily="2" charset="-122"/>
              </a:rPr>
              <a:t>(Correctness)</a:t>
            </a:r>
            <a:r>
              <a:rPr lang="zh-CN" altLang="en-US" dirty="0">
                <a:latin typeface="Cambria" panose="02040503050406030204" pitchFamily="18" charset="0"/>
                <a:ea typeface="宋体" panose="02010600030101010101" pitchFamily="2" charset="-122"/>
              </a:rPr>
              <a:t>：是指该算法能够满足预先指定的功能与性能的需求，即对于问题的所有可能的输入都能得到正确的结果。</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zh-CN" altLang="en-US" b="1" dirty="0">
                <a:solidFill>
                  <a:srgbClr val="C00000"/>
                </a:solidFill>
                <a:latin typeface="Cambria" panose="02040503050406030204" pitchFamily="18" charset="0"/>
                <a:ea typeface="宋体" panose="02010600030101010101" pitchFamily="2" charset="-122"/>
              </a:rPr>
              <a:t>健壮性</a:t>
            </a:r>
            <a:r>
              <a:rPr lang="en-US" altLang="zh-CN" dirty="0">
                <a:latin typeface="Cambria" panose="02040503050406030204" pitchFamily="18" charset="0"/>
                <a:ea typeface="宋体" panose="02010600030101010101" pitchFamily="2" charset="-122"/>
              </a:rPr>
              <a:t>(Robustness)</a:t>
            </a:r>
            <a:r>
              <a:rPr lang="zh-CN" altLang="en-US" dirty="0">
                <a:latin typeface="Cambria" panose="02040503050406030204" pitchFamily="18" charset="0"/>
                <a:ea typeface="宋体" panose="02010600030101010101" pitchFamily="2" charset="-122"/>
              </a:rPr>
              <a:t>：健壮性又称鲁棒性，是指算法在任何情况下都是可控的，即当输入数据不合法时，算法也能做出相关的处理。</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a:t>
            </a:r>
            <a:r>
              <a:rPr lang="zh-CN" altLang="en-US" b="1" dirty="0">
                <a:solidFill>
                  <a:srgbClr val="C00000"/>
                </a:solidFill>
                <a:latin typeface="Cambria" panose="02040503050406030204" pitchFamily="18" charset="0"/>
                <a:ea typeface="宋体" panose="02010600030101010101" pitchFamily="2" charset="-122"/>
              </a:rPr>
              <a:t>可读性</a:t>
            </a:r>
            <a:r>
              <a:rPr lang="en-US" altLang="zh-CN" dirty="0">
                <a:latin typeface="Cambria" panose="02040503050406030204" pitchFamily="18" charset="0"/>
                <a:ea typeface="宋体" panose="02010600030101010101" pitchFamily="2" charset="-122"/>
              </a:rPr>
              <a:t>(Readability)</a:t>
            </a:r>
            <a:r>
              <a:rPr lang="zh-CN" altLang="en-US" dirty="0">
                <a:latin typeface="Cambria" panose="02040503050406030204" pitchFamily="18" charset="0"/>
                <a:ea typeface="宋体" panose="02010600030101010101" pitchFamily="2" charset="-122"/>
              </a:rPr>
              <a:t>：是指算法浅显易懂，具有较强的可阅读性，而不是晦涩难懂，这样方便其他人理解算法，以便于后期调整和维护。</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a:t>
            </a:r>
            <a:r>
              <a:rPr lang="zh-CN" altLang="en-US" b="1" dirty="0">
                <a:solidFill>
                  <a:srgbClr val="C00000"/>
                </a:solidFill>
                <a:latin typeface="Cambria" panose="02040503050406030204" pitchFamily="18" charset="0"/>
                <a:ea typeface="宋体" panose="02010600030101010101" pitchFamily="2" charset="-122"/>
              </a:rPr>
              <a:t>高效性</a:t>
            </a:r>
            <a:r>
              <a:rPr lang="en-US" altLang="zh-CN" dirty="0">
                <a:latin typeface="Cambria" panose="02040503050406030204" pitchFamily="18" charset="0"/>
                <a:ea typeface="宋体" panose="02010600030101010101" pitchFamily="2" charset="-122"/>
              </a:rPr>
              <a:t>(Efficient)</a:t>
            </a:r>
            <a:r>
              <a:rPr lang="zh-CN" altLang="en-US" dirty="0">
                <a:latin typeface="Cambria" panose="02040503050406030204" pitchFamily="18" charset="0"/>
                <a:ea typeface="宋体" panose="02010600030101010101" pitchFamily="2" charset="-122"/>
              </a:rPr>
              <a:t>：在设计算法时，应该能够在尽量短的时间完成，并占用尽量少的空间，也就是说，算法要能高效地运行，这是衡量算法优劣的重要标准之一。</a:t>
            </a:r>
          </a:p>
          <a:p>
            <a:pPr marL="0" indent="361950">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18</a:t>
            </a:fld>
            <a:endParaRPr lang="zh-CN" altLang="en-US" dirty="0"/>
          </a:p>
        </p:txBody>
      </p:sp>
    </p:spTree>
    <p:extLst>
      <p:ext uri="{BB962C8B-B14F-4D97-AF65-F5344CB8AC3E}">
        <p14:creationId xmlns:p14="http://schemas.microsoft.com/office/powerpoint/2010/main" val="92908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9177599" cy="6423679"/>
          </a:xfrm>
        </p:spPr>
        <p:txBody>
          <a:bodyPr>
            <a:normAutofit fontScale="92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1.2.2 </a:t>
            </a:r>
            <a:r>
              <a:rPr lang="zh-CN" altLang="en-US" b="1" dirty="0">
                <a:latin typeface="Cambria" panose="02040503050406030204" pitchFamily="18" charset="0"/>
                <a:ea typeface="宋体" panose="02010600030101010101" pitchFamily="2" charset="-122"/>
              </a:rPr>
              <a:t>算法的描述方法</a:t>
            </a:r>
            <a:endParaRPr lang="en-US" altLang="zh-CN" b="1"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zh-CN" altLang="en-US" b="1" dirty="0">
                <a:solidFill>
                  <a:srgbClr val="C00000"/>
                </a:solidFill>
                <a:latin typeface="Cambria" panose="02040503050406030204" pitchFamily="18" charset="0"/>
                <a:ea typeface="宋体" panose="02010600030101010101" pitchFamily="2" charset="-122"/>
              </a:rPr>
              <a:t>自然语言描述</a:t>
            </a:r>
            <a:r>
              <a:rPr lang="zh-CN" altLang="en-US" dirty="0">
                <a:latin typeface="Cambria" panose="02040503050406030204" pitchFamily="18" charset="0"/>
                <a:ea typeface="宋体" panose="02010600030101010101" pitchFamily="2" charset="-122"/>
              </a:rPr>
              <a:t>：用英文、中文等语言文字描述算法。其优点是通俗易懂，不需要经过特别的训练就能看懂；</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zh-CN" altLang="en-US" b="1" dirty="0">
                <a:solidFill>
                  <a:srgbClr val="C00000"/>
                </a:solidFill>
                <a:latin typeface="Cambria" panose="02040503050406030204" pitchFamily="18" charset="0"/>
                <a:ea typeface="宋体" panose="02010600030101010101" pitchFamily="2" charset="-122"/>
              </a:rPr>
              <a:t>流程图描述</a:t>
            </a:r>
            <a:r>
              <a:rPr lang="zh-CN" altLang="en-US" dirty="0">
                <a:latin typeface="Cambria" panose="02040503050406030204" pitchFamily="18" charset="0"/>
                <a:ea typeface="宋体" panose="02010600030101010101" pitchFamily="2" charset="-122"/>
              </a:rPr>
              <a:t>：流程图</a:t>
            </a:r>
            <a:r>
              <a:rPr lang="en-US" altLang="zh-CN" dirty="0">
                <a:latin typeface="Cambria" panose="02040503050406030204" pitchFamily="18" charset="0"/>
                <a:ea typeface="宋体" panose="02010600030101010101" pitchFamily="2" charset="-122"/>
              </a:rPr>
              <a:t>(Flow Chart)</a:t>
            </a:r>
            <a:r>
              <a:rPr lang="zh-CN" altLang="en-US" dirty="0">
                <a:latin typeface="Cambria" panose="02040503050406030204" pitchFamily="18" charset="0"/>
                <a:ea typeface="宋体" panose="02010600030101010101" pitchFamily="2" charset="-122"/>
              </a:rPr>
              <a:t>是指用规定的图形符号来描述算法；</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a:t>
            </a:r>
            <a:r>
              <a:rPr lang="zh-CN" altLang="en-US" b="1" dirty="0">
                <a:solidFill>
                  <a:srgbClr val="C00000"/>
                </a:solidFill>
                <a:latin typeface="Cambria" panose="02040503050406030204" pitchFamily="18" charset="0"/>
                <a:ea typeface="宋体" panose="02010600030101010101" pitchFamily="2" charset="-122"/>
              </a:rPr>
              <a:t>伪代码描述</a:t>
            </a:r>
            <a:r>
              <a:rPr lang="zh-CN" altLang="en-US" dirty="0">
                <a:latin typeface="Cambria" panose="02040503050406030204" pitchFamily="18" charset="0"/>
                <a:ea typeface="宋体" panose="02010600030101010101" pitchFamily="2" charset="-122"/>
              </a:rPr>
              <a:t>：伪代码</a:t>
            </a:r>
            <a:r>
              <a:rPr lang="en-US" altLang="zh-CN" dirty="0">
                <a:latin typeface="Cambria" panose="02040503050406030204" pitchFamily="18" charset="0"/>
                <a:ea typeface="宋体" panose="02010600030101010101" pitchFamily="2" charset="-122"/>
              </a:rPr>
              <a:t>(Pseudocode)</a:t>
            </a:r>
            <a:r>
              <a:rPr lang="zh-CN" altLang="en-US" dirty="0">
                <a:latin typeface="Cambria" panose="02040503050406030204" pitchFamily="18" charset="0"/>
                <a:ea typeface="宋体" panose="02010600030101010101" pitchFamily="2" charset="-122"/>
              </a:rPr>
              <a:t>是用更简洁的自然语言描述算法，即用程序设计语言的流程控制结构来表示处理步骤的执行流程和方式，用自然语言和各种符号来表示算法执行过程中所涉及的数据；</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a:t>
            </a:r>
            <a:r>
              <a:rPr lang="zh-CN" altLang="en-US" b="1" dirty="0">
                <a:solidFill>
                  <a:srgbClr val="C00000"/>
                </a:solidFill>
                <a:latin typeface="Cambria" panose="02040503050406030204" pitchFamily="18" charset="0"/>
                <a:ea typeface="宋体" panose="02010600030101010101" pitchFamily="2" charset="-122"/>
              </a:rPr>
              <a:t>程序设计语言描述</a:t>
            </a:r>
            <a:r>
              <a:rPr lang="zh-CN" altLang="en-US" dirty="0">
                <a:latin typeface="Cambria" panose="02040503050406030204" pitchFamily="18" charset="0"/>
                <a:ea typeface="宋体" panose="02010600030101010101" pitchFamily="2" charset="-122"/>
              </a:rPr>
              <a:t>：算法最终都要通过程序设计语言描述出来，并在计算机上执行并验证其正确性。程序设计语言是算法的最终描述形式。</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19</a:t>
            </a:fld>
            <a:endParaRPr lang="zh-CN" altLang="en-US" dirty="0"/>
          </a:p>
        </p:txBody>
      </p:sp>
    </p:spTree>
    <p:extLst>
      <p:ext uri="{BB962C8B-B14F-4D97-AF65-F5344CB8AC3E}">
        <p14:creationId xmlns:p14="http://schemas.microsoft.com/office/powerpoint/2010/main" val="382989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4D13B9C-1177-4875-809D-9FF38F993BF9}" type="slidenum">
              <a:rPr lang="zh-CN" altLang="en-US" smtClean="0"/>
              <a:t>2</a:t>
            </a:fld>
            <a:endParaRPr lang="zh-CN" altLang="en-US" dirty="0"/>
          </a:p>
        </p:txBody>
      </p:sp>
      <p:sp>
        <p:nvSpPr>
          <p:cNvPr id="3" name="内容占位符 2"/>
          <p:cNvSpPr>
            <a:spLocks noGrp="1"/>
          </p:cNvSpPr>
          <p:nvPr>
            <p:ph idx="4294967295"/>
          </p:nvPr>
        </p:nvSpPr>
        <p:spPr>
          <a:xfrm>
            <a:off x="0" y="195263"/>
            <a:ext cx="8237538" cy="6424612"/>
          </a:xfrm>
        </p:spPr>
        <p:txBody>
          <a:bodyPr>
            <a:normAutofit/>
          </a:bodyPr>
          <a:lstStyle/>
          <a:p>
            <a:pPr marL="0" indent="357188">
              <a:lnSpc>
                <a:spcPct val="150000"/>
              </a:lnSpc>
              <a:buNone/>
            </a:pPr>
            <a:r>
              <a:rPr lang="zh-CN" altLang="en-US" dirty="0">
                <a:latin typeface="Cambria" panose="02040503050406030204" pitchFamily="18" charset="0"/>
                <a:ea typeface="宋体" panose="02010600030101010101" pitchFamily="2" charset="-122"/>
              </a:rPr>
              <a:t>目录：</a:t>
            </a:r>
            <a:endParaRPr lang="en-US" altLang="zh-CN" dirty="0">
              <a:latin typeface="Cambria" panose="02040503050406030204" pitchFamily="18" charset="0"/>
              <a:ea typeface="宋体" panose="02010600030101010101" pitchFamily="2" charset="-122"/>
            </a:endParaRPr>
          </a:p>
          <a:p>
            <a:pPr marL="0" indent="357188">
              <a:lnSpc>
                <a:spcPct val="150000"/>
              </a:lnSpc>
              <a:buNone/>
            </a:pPr>
            <a:r>
              <a:rPr lang="en-US" altLang="zh-CN" dirty="0">
                <a:latin typeface="Cambria" panose="02040503050406030204" pitchFamily="18" charset="0"/>
                <a:ea typeface="宋体" panose="02010600030101010101" pitchFamily="2" charset="-122"/>
              </a:rPr>
              <a:t>1.0 </a:t>
            </a:r>
            <a:r>
              <a:rPr lang="zh-CN" altLang="en-US" dirty="0">
                <a:latin typeface="Cambria" panose="02040503050406030204" pitchFamily="18" charset="0"/>
                <a:ea typeface="宋体" panose="02010600030101010101" pitchFamily="2" charset="-122"/>
              </a:rPr>
              <a:t>课程的意义、目标以及学习方法建议</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2"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1.1 </a:t>
            </a:r>
            <a:r>
              <a:rPr lang="zh-CN" altLang="en-US" dirty="0">
                <a:latin typeface="Cambria" panose="02040503050406030204" pitchFamily="18" charset="0"/>
                <a:ea typeface="宋体" panose="02010600030101010101" pitchFamily="2" charset="-122"/>
              </a:rPr>
              <a:t>数据结构</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3"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1.2 </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4"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1.3 STL</a:t>
            </a:r>
            <a:r>
              <a:rPr lang="zh-CN" altLang="en-US" dirty="0">
                <a:latin typeface="Cambria" panose="02040503050406030204" pitchFamily="18" charset="0"/>
                <a:ea typeface="宋体" panose="02010600030101010101" pitchFamily="2" charset="-122"/>
              </a:rPr>
              <a:t>简介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5" action="ppaction://hlinksldjump"/>
              </a:rPr>
              <a:t>链接</a:t>
            </a:r>
            <a:r>
              <a:rPr lang="en-US" altLang="zh-CN" dirty="0">
                <a:latin typeface="Cambria" panose="02040503050406030204" pitchFamily="18" charset="0"/>
                <a:ea typeface="宋体" panose="02010600030101010101" pitchFamily="2" charset="-122"/>
              </a:rPr>
              <a:t>]</a:t>
            </a:r>
          </a:p>
        </p:txBody>
      </p:sp>
    </p:spTree>
    <p:extLst>
      <p:ext uri="{BB962C8B-B14F-4D97-AF65-F5344CB8AC3E}">
        <p14:creationId xmlns:p14="http://schemas.microsoft.com/office/powerpoint/2010/main" val="173119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3948A3F-5E0B-4EBD-A429-0C0015265E8B}"/>
              </a:ext>
            </a:extLst>
          </p:cNvPr>
          <p:cNvSpPr>
            <a:spLocks noGrp="1"/>
          </p:cNvSpPr>
          <p:nvPr>
            <p:ph type="sldNum" sz="quarter" idx="12"/>
          </p:nvPr>
        </p:nvSpPr>
        <p:spPr/>
        <p:txBody>
          <a:bodyPr/>
          <a:lstStyle/>
          <a:p>
            <a:fld id="{64D13B9C-1177-4875-809D-9FF38F993BF9}" type="slidenum">
              <a:rPr lang="zh-CN" altLang="en-US" smtClean="0"/>
              <a:t>20</a:t>
            </a:fld>
            <a:endParaRPr lang="zh-CN" altLang="en-US"/>
          </a:p>
        </p:txBody>
      </p:sp>
      <p:sp>
        <p:nvSpPr>
          <p:cNvPr id="5" name="Rectangle 3">
            <a:extLst>
              <a:ext uri="{FF2B5EF4-FFF2-40B4-BE49-F238E27FC236}">
                <a16:creationId xmlns:a16="http://schemas.microsoft.com/office/drawing/2014/main" id="{9C8695BC-A108-4183-AE46-9E3E1EF4EC6B}"/>
              </a:ext>
            </a:extLst>
          </p:cNvPr>
          <p:cNvSpPr txBox="1">
            <a:spLocks noChangeArrowheads="1"/>
          </p:cNvSpPr>
          <p:nvPr/>
        </p:nvSpPr>
        <p:spPr>
          <a:xfrm>
            <a:off x="542360" y="1014746"/>
            <a:ext cx="8424862" cy="5014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a:latin typeface="Comic Sans MS" panose="030F0702030302020204" pitchFamily="66" charset="0"/>
              </a:rPr>
              <a:t>用来写算法的方式有好几种，通常，我们可以分为以下四种方式：</a:t>
            </a:r>
          </a:p>
          <a:p>
            <a:pPr lvl="1">
              <a:lnSpc>
                <a:spcPct val="110000"/>
              </a:lnSpc>
            </a:pPr>
            <a:r>
              <a:rPr lang="en-US" altLang="zh-CN">
                <a:latin typeface="Comic Sans MS" panose="030F0702030302020204" pitchFamily="66" charset="0"/>
              </a:rPr>
              <a:t>1. </a:t>
            </a:r>
            <a:r>
              <a:rPr lang="zh-CN" altLang="en-US">
                <a:latin typeface="Comic Sans MS" panose="030F0702030302020204" pitchFamily="66" charset="0"/>
              </a:rPr>
              <a:t>条列式的步骤</a:t>
            </a:r>
          </a:p>
          <a:p>
            <a:pPr lvl="1">
              <a:lnSpc>
                <a:spcPct val="110000"/>
              </a:lnSpc>
            </a:pPr>
            <a:r>
              <a:rPr lang="en-US" altLang="zh-CN">
                <a:latin typeface="Comic Sans MS" panose="030F0702030302020204" pitchFamily="66" charset="0"/>
              </a:rPr>
              <a:t>2. </a:t>
            </a:r>
            <a:r>
              <a:rPr lang="zh-CN" altLang="en-US">
                <a:latin typeface="Comic Sans MS" panose="030F0702030302020204" pitchFamily="66" charset="0"/>
              </a:rPr>
              <a:t>流程图（</a:t>
            </a:r>
            <a:r>
              <a:rPr lang="en-US" altLang="zh-CN">
                <a:latin typeface="Comic Sans MS" panose="030F0702030302020204" pitchFamily="66" charset="0"/>
              </a:rPr>
              <a:t>Flow Chart</a:t>
            </a:r>
            <a:r>
              <a:rPr lang="zh-CN" altLang="en-US">
                <a:latin typeface="Comic Sans MS" panose="030F0702030302020204" pitchFamily="66" charset="0"/>
              </a:rPr>
              <a:t>）</a:t>
            </a:r>
          </a:p>
          <a:p>
            <a:pPr lvl="1">
              <a:lnSpc>
                <a:spcPct val="110000"/>
              </a:lnSpc>
            </a:pPr>
            <a:r>
              <a:rPr lang="en-US" altLang="zh-CN">
                <a:latin typeface="Comic Sans MS" panose="030F0702030302020204" pitchFamily="66" charset="0"/>
              </a:rPr>
              <a:t>3. </a:t>
            </a:r>
            <a:r>
              <a:rPr lang="zh-CN" altLang="en-US">
                <a:latin typeface="Comic Sans MS" panose="030F0702030302020204" pitchFamily="66" charset="0"/>
              </a:rPr>
              <a:t>伪码（</a:t>
            </a:r>
            <a:r>
              <a:rPr lang="en-US" altLang="zh-CN">
                <a:latin typeface="Comic Sans MS" panose="030F0702030302020204" pitchFamily="66" charset="0"/>
              </a:rPr>
              <a:t>Pseudo Code</a:t>
            </a:r>
            <a:r>
              <a:rPr lang="zh-CN" altLang="en-US">
                <a:latin typeface="Comic Sans MS" panose="030F0702030302020204" pitchFamily="66" charset="0"/>
              </a:rPr>
              <a:t>）</a:t>
            </a:r>
          </a:p>
          <a:p>
            <a:pPr lvl="1">
              <a:lnSpc>
                <a:spcPct val="110000"/>
              </a:lnSpc>
            </a:pPr>
            <a:r>
              <a:rPr lang="en-US" altLang="zh-CN">
                <a:latin typeface="Comic Sans MS" panose="030F0702030302020204" pitchFamily="66" charset="0"/>
              </a:rPr>
              <a:t>4. </a:t>
            </a:r>
            <a:r>
              <a:rPr lang="zh-CN" altLang="en-US">
                <a:latin typeface="Comic Sans MS" panose="030F0702030302020204" pitchFamily="66" charset="0"/>
              </a:rPr>
              <a:t>程序语句</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96155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DC92E5B-25CA-45AA-A6FE-4B40972F5391}"/>
              </a:ext>
            </a:extLst>
          </p:cNvPr>
          <p:cNvSpPr>
            <a:spLocks noGrp="1"/>
          </p:cNvSpPr>
          <p:nvPr>
            <p:ph type="sldNum" sz="quarter" idx="12"/>
          </p:nvPr>
        </p:nvSpPr>
        <p:spPr/>
        <p:txBody>
          <a:bodyPr/>
          <a:lstStyle/>
          <a:p>
            <a:fld id="{64D13B9C-1177-4875-809D-9FF38F993BF9}" type="slidenum">
              <a:rPr lang="zh-CN" altLang="en-US" smtClean="0"/>
              <a:t>21</a:t>
            </a:fld>
            <a:endParaRPr lang="zh-CN" altLang="en-US"/>
          </a:p>
        </p:txBody>
      </p:sp>
      <p:sp>
        <p:nvSpPr>
          <p:cNvPr id="5" name="Rectangle 3">
            <a:extLst>
              <a:ext uri="{FF2B5EF4-FFF2-40B4-BE49-F238E27FC236}">
                <a16:creationId xmlns:a16="http://schemas.microsoft.com/office/drawing/2014/main" id="{C8730928-B64E-44D0-A72D-43F4DD210074}"/>
              </a:ext>
            </a:extLst>
          </p:cNvPr>
          <p:cNvSpPr txBox="1">
            <a:spLocks noChangeArrowheads="1"/>
          </p:cNvSpPr>
          <p:nvPr/>
        </p:nvSpPr>
        <p:spPr>
          <a:xfrm>
            <a:off x="593514" y="1164460"/>
            <a:ext cx="8424862" cy="5016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Comic Sans MS" panose="030F0702030302020204" pitchFamily="66" charset="0"/>
              </a:rPr>
              <a:t>1. </a:t>
            </a:r>
            <a:r>
              <a:rPr lang="zh-CN" altLang="en-US" dirty="0">
                <a:latin typeface="Comic Sans MS" panose="030F0702030302020204" pitchFamily="66" charset="0"/>
              </a:rPr>
              <a:t>条列式的步骤：以条列式的步骤来描述解决问题的方法。</a:t>
            </a:r>
          </a:p>
          <a:p>
            <a:r>
              <a:rPr lang="zh-CN" altLang="en-US" dirty="0">
                <a:latin typeface="Comic Sans MS" panose="030F0702030302020204" pitchFamily="66" charset="0"/>
              </a:rPr>
              <a:t>例如：运用顺序查找来查找数据中某一个特定值。</a:t>
            </a:r>
          </a:p>
          <a:p>
            <a:pPr lvl="1"/>
            <a:r>
              <a:rPr lang="zh-CN" altLang="en-US" dirty="0">
                <a:solidFill>
                  <a:schemeClr val="folHlink"/>
                </a:solidFill>
                <a:latin typeface="Comic Sans MS" panose="030F0702030302020204" pitchFamily="66" charset="0"/>
              </a:rPr>
              <a:t>步骤</a:t>
            </a:r>
            <a:r>
              <a:rPr lang="en-US" altLang="zh-CN" dirty="0">
                <a:solidFill>
                  <a:schemeClr val="folHlink"/>
                </a:solidFill>
                <a:latin typeface="Comic Sans MS" panose="030F0702030302020204" pitchFamily="66" charset="0"/>
              </a:rPr>
              <a:t>1</a:t>
            </a:r>
            <a:r>
              <a:rPr lang="zh-CN" altLang="en-US" dirty="0">
                <a:latin typeface="Comic Sans MS" panose="030F0702030302020204" pitchFamily="66" charset="0"/>
              </a:rPr>
              <a:t>：输入数据和欲查找值</a:t>
            </a:r>
          </a:p>
          <a:p>
            <a:pPr lvl="1"/>
            <a:r>
              <a:rPr lang="zh-CN" altLang="en-US" dirty="0">
                <a:solidFill>
                  <a:schemeClr val="folHlink"/>
                </a:solidFill>
                <a:latin typeface="Comic Sans MS" panose="030F0702030302020204" pitchFamily="66" charset="0"/>
              </a:rPr>
              <a:t>步骤</a:t>
            </a:r>
            <a:r>
              <a:rPr lang="en-US" altLang="zh-CN" dirty="0">
                <a:solidFill>
                  <a:schemeClr val="folHlink"/>
                </a:solidFill>
                <a:latin typeface="Comic Sans MS" panose="030F0702030302020204" pitchFamily="66" charset="0"/>
              </a:rPr>
              <a:t>2</a:t>
            </a:r>
            <a:r>
              <a:rPr lang="zh-CN" altLang="en-US" dirty="0">
                <a:latin typeface="Comic Sans MS" panose="030F0702030302020204" pitchFamily="66" charset="0"/>
              </a:rPr>
              <a:t>：查找数据中的第一项</a:t>
            </a:r>
          </a:p>
          <a:p>
            <a:pPr lvl="1"/>
            <a:r>
              <a:rPr lang="zh-CN" altLang="en-US" dirty="0">
                <a:solidFill>
                  <a:schemeClr val="folHlink"/>
                </a:solidFill>
                <a:latin typeface="Comic Sans MS" panose="030F0702030302020204" pitchFamily="66" charset="0"/>
              </a:rPr>
              <a:t>步骤</a:t>
            </a:r>
            <a:r>
              <a:rPr lang="en-US" altLang="zh-CN" dirty="0">
                <a:solidFill>
                  <a:schemeClr val="folHlink"/>
                </a:solidFill>
                <a:latin typeface="Comic Sans MS" panose="030F0702030302020204" pitchFamily="66" charset="0"/>
              </a:rPr>
              <a:t>3</a:t>
            </a:r>
            <a:r>
              <a:rPr lang="zh-CN" altLang="en-US" dirty="0">
                <a:latin typeface="Comic Sans MS" panose="030F0702030302020204" pitchFamily="66" charset="0"/>
              </a:rPr>
              <a:t>：如果在全部数据中没有查找到欲查找值，表示没有查找到数据</a:t>
            </a:r>
          </a:p>
          <a:p>
            <a:pPr lvl="1"/>
            <a:r>
              <a:rPr lang="zh-CN" altLang="en-US" dirty="0">
                <a:solidFill>
                  <a:schemeClr val="folHlink"/>
                </a:solidFill>
                <a:latin typeface="Comic Sans MS" panose="030F0702030302020204" pitchFamily="66" charset="0"/>
              </a:rPr>
              <a:t>步骤</a:t>
            </a:r>
            <a:r>
              <a:rPr lang="en-US" altLang="zh-CN" dirty="0">
                <a:solidFill>
                  <a:schemeClr val="folHlink"/>
                </a:solidFill>
                <a:latin typeface="Comic Sans MS" panose="030F0702030302020204" pitchFamily="66" charset="0"/>
              </a:rPr>
              <a:t>4</a:t>
            </a:r>
            <a:r>
              <a:rPr lang="zh-CN" altLang="en-US" dirty="0">
                <a:latin typeface="Comic Sans MS" panose="030F0702030302020204" pitchFamily="66" charset="0"/>
              </a:rPr>
              <a:t>：如果欲查找值等于此项数据，表示查找到数据</a:t>
            </a:r>
          </a:p>
          <a:p>
            <a:pPr lvl="1"/>
            <a:r>
              <a:rPr lang="zh-CN" altLang="en-US" dirty="0">
                <a:solidFill>
                  <a:schemeClr val="folHlink"/>
                </a:solidFill>
                <a:latin typeface="Comic Sans MS" panose="030F0702030302020204" pitchFamily="66" charset="0"/>
              </a:rPr>
              <a:t>步骤</a:t>
            </a:r>
            <a:r>
              <a:rPr lang="en-US" altLang="zh-CN" dirty="0">
                <a:solidFill>
                  <a:schemeClr val="folHlink"/>
                </a:solidFill>
                <a:latin typeface="Comic Sans MS" panose="030F0702030302020204" pitchFamily="66" charset="0"/>
              </a:rPr>
              <a:t>5</a:t>
            </a:r>
            <a:r>
              <a:rPr lang="zh-CN" altLang="en-US" dirty="0">
                <a:latin typeface="Comic Sans MS" panose="030F0702030302020204" pitchFamily="66" charset="0"/>
              </a:rPr>
              <a:t>：如果欲查找值不等于此项数据，查找下一项数据，回到第三步继续执行。</a:t>
            </a:r>
          </a:p>
        </p:txBody>
      </p:sp>
    </p:spTree>
    <p:extLst>
      <p:ext uri="{BB962C8B-B14F-4D97-AF65-F5344CB8AC3E}">
        <p14:creationId xmlns:p14="http://schemas.microsoft.com/office/powerpoint/2010/main" val="335691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ntr" presetSubtype="0" fill="hold" nodeType="clickEffect">
                                  <p:stCondLst>
                                    <p:cond delay="0"/>
                                  </p:stCondLst>
                                  <p:iterate type="lt">
                                    <p:tmPct val="50000"/>
                                  </p:iterate>
                                  <p:childTnLst>
                                    <p:set>
                                      <p:cBhvr>
                                        <p:cTn id="12" dur="1" fill="hold">
                                          <p:stCondLst>
                                            <p:cond delay="0"/>
                                          </p:stCondLst>
                                        </p:cTn>
                                        <p:tgtEl>
                                          <p:spTgt spid="5">
                                            <p:txEl>
                                              <p:pRg st="2" end="2"/>
                                            </p:txEl>
                                          </p:spTgt>
                                        </p:tgtEl>
                                        <p:attrNameLst>
                                          <p:attrName>style.visibility</p:attrName>
                                        </p:attrNameLst>
                                      </p:cBhvr>
                                      <p:to>
                                        <p:strVal val="visible"/>
                                      </p:to>
                                    </p:set>
                                    <p:anim calcmode="discrete" valueType="clr">
                                      <p:cBhvr override="childStyle">
                                        <p:cTn id="13" dur="80"/>
                                        <p:tgtEl>
                                          <p:spTgt spid="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5">
                                            <p:txEl>
                                              <p:pRg st="2" end="2"/>
                                            </p:txEl>
                                          </p:spTgt>
                                        </p:tgtEl>
                                        <p:attrNameLst>
                                          <p:attrName>fillcolor</p:attrName>
                                        </p:attrNameLst>
                                      </p:cBhvr>
                                      <p:tavLst>
                                        <p:tav tm="0">
                                          <p:val>
                                            <p:clrVal>
                                              <a:schemeClr val="accent2"/>
                                            </p:clrVal>
                                          </p:val>
                                        </p:tav>
                                        <p:tav tm="50000">
                                          <p:val>
                                            <p:clrVal>
                                              <a:schemeClr val="hlink"/>
                                            </p:clrVal>
                                          </p:val>
                                        </p:tav>
                                      </p:tavLst>
                                    </p:anim>
                                    <p:set>
                                      <p:cBhvr>
                                        <p:cTn id="15" dur="80"/>
                                        <p:tgtEl>
                                          <p:spTgt spid="5">
                                            <p:txEl>
                                              <p:pRg st="2" end="2"/>
                                            </p:txEl>
                                          </p:spTgt>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nodeType="clickEffect">
                                  <p:stCondLst>
                                    <p:cond delay="0"/>
                                  </p:stCondLst>
                                  <p:iterate type="lt">
                                    <p:tmPct val="50000"/>
                                  </p:iterate>
                                  <p:childTnLst>
                                    <p:set>
                                      <p:cBhvr>
                                        <p:cTn id="19" dur="1" fill="hold">
                                          <p:stCondLst>
                                            <p:cond delay="0"/>
                                          </p:stCondLst>
                                        </p:cTn>
                                        <p:tgtEl>
                                          <p:spTgt spid="5">
                                            <p:txEl>
                                              <p:pRg st="3" end="3"/>
                                            </p:txEl>
                                          </p:spTgt>
                                        </p:tgtEl>
                                        <p:attrNameLst>
                                          <p:attrName>style.visibility</p:attrName>
                                        </p:attrNameLst>
                                      </p:cBhvr>
                                      <p:to>
                                        <p:strVal val="visible"/>
                                      </p:to>
                                    </p:set>
                                    <p:anim calcmode="discrete" valueType="clr">
                                      <p:cBhvr override="childStyle">
                                        <p:cTn id="20" dur="80"/>
                                        <p:tgtEl>
                                          <p:spTgt spid="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5">
                                            <p:txEl>
                                              <p:pRg st="3" end="3"/>
                                            </p:txEl>
                                          </p:spTgt>
                                        </p:tgtEl>
                                        <p:attrNameLst>
                                          <p:attrName>fillcolor</p:attrName>
                                        </p:attrNameLst>
                                      </p:cBhvr>
                                      <p:tavLst>
                                        <p:tav tm="0">
                                          <p:val>
                                            <p:clrVal>
                                              <a:schemeClr val="accent2"/>
                                            </p:clrVal>
                                          </p:val>
                                        </p:tav>
                                        <p:tav tm="50000">
                                          <p:val>
                                            <p:clrVal>
                                              <a:schemeClr val="hlink"/>
                                            </p:clrVal>
                                          </p:val>
                                        </p:tav>
                                      </p:tavLst>
                                    </p:anim>
                                    <p:set>
                                      <p:cBhvr>
                                        <p:cTn id="22" dur="80"/>
                                        <p:tgtEl>
                                          <p:spTgt spid="5">
                                            <p:txEl>
                                              <p:pRg st="3" end="3"/>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nodeType="clickEffect">
                                  <p:stCondLst>
                                    <p:cond delay="0"/>
                                  </p:stCondLst>
                                  <p:iterate type="lt">
                                    <p:tmPct val="50000"/>
                                  </p:iterate>
                                  <p:childTnLst>
                                    <p:set>
                                      <p:cBhvr>
                                        <p:cTn id="26" dur="1" fill="hold">
                                          <p:stCondLst>
                                            <p:cond delay="0"/>
                                          </p:stCondLst>
                                        </p:cTn>
                                        <p:tgtEl>
                                          <p:spTgt spid="5">
                                            <p:txEl>
                                              <p:pRg st="4" end="4"/>
                                            </p:txEl>
                                          </p:spTgt>
                                        </p:tgtEl>
                                        <p:attrNameLst>
                                          <p:attrName>style.visibility</p:attrName>
                                        </p:attrNameLst>
                                      </p:cBhvr>
                                      <p:to>
                                        <p:strVal val="visible"/>
                                      </p:to>
                                    </p:set>
                                    <p:anim calcmode="discrete" valueType="clr">
                                      <p:cBhvr override="childStyle">
                                        <p:cTn id="27" dur="80"/>
                                        <p:tgtEl>
                                          <p:spTgt spid="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5">
                                            <p:txEl>
                                              <p:pRg st="4" end="4"/>
                                            </p:txEl>
                                          </p:spTgt>
                                        </p:tgtEl>
                                        <p:attrNameLst>
                                          <p:attrName>fillcolor</p:attrName>
                                        </p:attrNameLst>
                                      </p:cBhvr>
                                      <p:tavLst>
                                        <p:tav tm="0">
                                          <p:val>
                                            <p:clrVal>
                                              <a:schemeClr val="accent2"/>
                                            </p:clrVal>
                                          </p:val>
                                        </p:tav>
                                        <p:tav tm="50000">
                                          <p:val>
                                            <p:clrVal>
                                              <a:schemeClr val="hlink"/>
                                            </p:clrVal>
                                          </p:val>
                                        </p:tav>
                                      </p:tavLst>
                                    </p:anim>
                                    <p:set>
                                      <p:cBhvr>
                                        <p:cTn id="29" dur="80"/>
                                        <p:tgtEl>
                                          <p:spTgt spid="5">
                                            <p:txEl>
                                              <p:pRg st="4" end="4"/>
                                            </p:txEl>
                                          </p:spTgt>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7" presetClass="entr" presetSubtype="0" fill="hold" nodeType="clickEffect">
                                  <p:stCondLst>
                                    <p:cond delay="0"/>
                                  </p:stCondLst>
                                  <p:iterate type="lt">
                                    <p:tmPct val="50000"/>
                                  </p:iterate>
                                  <p:childTnLst>
                                    <p:set>
                                      <p:cBhvr>
                                        <p:cTn id="33" dur="1" fill="hold">
                                          <p:stCondLst>
                                            <p:cond delay="0"/>
                                          </p:stCondLst>
                                        </p:cTn>
                                        <p:tgtEl>
                                          <p:spTgt spid="5">
                                            <p:txEl>
                                              <p:pRg st="5" end="5"/>
                                            </p:txEl>
                                          </p:spTgt>
                                        </p:tgtEl>
                                        <p:attrNameLst>
                                          <p:attrName>style.visibility</p:attrName>
                                        </p:attrNameLst>
                                      </p:cBhvr>
                                      <p:to>
                                        <p:strVal val="visible"/>
                                      </p:to>
                                    </p:set>
                                    <p:anim calcmode="discrete" valueType="clr">
                                      <p:cBhvr override="childStyle">
                                        <p:cTn id="34" dur="80"/>
                                        <p:tgtEl>
                                          <p:spTgt spid="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5">
                                            <p:txEl>
                                              <p:pRg st="5" end="5"/>
                                            </p:txEl>
                                          </p:spTgt>
                                        </p:tgtEl>
                                        <p:attrNameLst>
                                          <p:attrName>fillcolor</p:attrName>
                                        </p:attrNameLst>
                                      </p:cBhvr>
                                      <p:tavLst>
                                        <p:tav tm="0">
                                          <p:val>
                                            <p:clrVal>
                                              <a:schemeClr val="accent2"/>
                                            </p:clrVal>
                                          </p:val>
                                        </p:tav>
                                        <p:tav tm="50000">
                                          <p:val>
                                            <p:clrVal>
                                              <a:schemeClr val="hlink"/>
                                            </p:clrVal>
                                          </p:val>
                                        </p:tav>
                                      </p:tavLst>
                                    </p:anim>
                                    <p:set>
                                      <p:cBhvr>
                                        <p:cTn id="36" dur="80"/>
                                        <p:tgtEl>
                                          <p:spTgt spid="5">
                                            <p:txEl>
                                              <p:pRg st="5" end="5"/>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7" presetClass="entr" presetSubtype="0" fill="hold" nodeType="clickEffect">
                                  <p:stCondLst>
                                    <p:cond delay="0"/>
                                  </p:stCondLst>
                                  <p:iterate type="lt">
                                    <p:tmPct val="50000"/>
                                  </p:iterate>
                                  <p:childTnLst>
                                    <p:set>
                                      <p:cBhvr>
                                        <p:cTn id="40" dur="1" fill="hold">
                                          <p:stCondLst>
                                            <p:cond delay="0"/>
                                          </p:stCondLst>
                                        </p:cTn>
                                        <p:tgtEl>
                                          <p:spTgt spid="5">
                                            <p:txEl>
                                              <p:pRg st="6" end="6"/>
                                            </p:txEl>
                                          </p:spTgt>
                                        </p:tgtEl>
                                        <p:attrNameLst>
                                          <p:attrName>style.visibility</p:attrName>
                                        </p:attrNameLst>
                                      </p:cBhvr>
                                      <p:to>
                                        <p:strVal val="visible"/>
                                      </p:to>
                                    </p:set>
                                    <p:anim calcmode="discrete" valueType="clr">
                                      <p:cBhvr override="childStyle">
                                        <p:cTn id="41" dur="80"/>
                                        <p:tgtEl>
                                          <p:spTgt spid="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2" dur="80"/>
                                        <p:tgtEl>
                                          <p:spTgt spid="5">
                                            <p:txEl>
                                              <p:pRg st="6" end="6"/>
                                            </p:txEl>
                                          </p:spTgt>
                                        </p:tgtEl>
                                        <p:attrNameLst>
                                          <p:attrName>fillcolor</p:attrName>
                                        </p:attrNameLst>
                                      </p:cBhvr>
                                      <p:tavLst>
                                        <p:tav tm="0">
                                          <p:val>
                                            <p:clrVal>
                                              <a:schemeClr val="accent2"/>
                                            </p:clrVal>
                                          </p:val>
                                        </p:tav>
                                        <p:tav tm="50000">
                                          <p:val>
                                            <p:clrVal>
                                              <a:schemeClr val="hlink"/>
                                            </p:clrVal>
                                          </p:val>
                                        </p:tav>
                                      </p:tavLst>
                                    </p:anim>
                                    <p:set>
                                      <p:cBhvr>
                                        <p:cTn id="43" dur="80"/>
                                        <p:tgtEl>
                                          <p:spTgt spid="5">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CADF63D-A896-49B1-AD4B-A6D48280E3F8}"/>
              </a:ext>
            </a:extLst>
          </p:cNvPr>
          <p:cNvSpPr>
            <a:spLocks noGrp="1"/>
          </p:cNvSpPr>
          <p:nvPr>
            <p:ph type="sldNum" sz="quarter" idx="12"/>
          </p:nvPr>
        </p:nvSpPr>
        <p:spPr/>
        <p:txBody>
          <a:bodyPr/>
          <a:lstStyle/>
          <a:p>
            <a:fld id="{64D13B9C-1177-4875-809D-9FF38F993BF9}" type="slidenum">
              <a:rPr lang="zh-CN" altLang="en-US" smtClean="0"/>
              <a:t>22</a:t>
            </a:fld>
            <a:endParaRPr lang="zh-CN" altLang="en-US"/>
          </a:p>
        </p:txBody>
      </p:sp>
      <p:sp>
        <p:nvSpPr>
          <p:cNvPr id="5" name="Rectangle 3">
            <a:extLst>
              <a:ext uri="{FF2B5EF4-FFF2-40B4-BE49-F238E27FC236}">
                <a16:creationId xmlns:a16="http://schemas.microsoft.com/office/drawing/2014/main" id="{DFB675A7-DCBE-4C43-B606-C9808C2F0C48}"/>
              </a:ext>
            </a:extLst>
          </p:cNvPr>
          <p:cNvSpPr txBox="1">
            <a:spLocks noChangeArrowheads="1"/>
          </p:cNvSpPr>
          <p:nvPr/>
        </p:nvSpPr>
        <p:spPr>
          <a:xfrm>
            <a:off x="701120" y="1105943"/>
            <a:ext cx="3455988" cy="2390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altLang="zh-CN">
                <a:latin typeface="Comic Sans MS" panose="030F0702030302020204" pitchFamily="66" charset="0"/>
              </a:rPr>
              <a:t>2. </a:t>
            </a:r>
            <a:r>
              <a:rPr lang="zh-CN" altLang="en-US">
                <a:latin typeface="Comic Sans MS" panose="030F0702030302020204" pitchFamily="66" charset="0"/>
              </a:rPr>
              <a:t>流程图</a:t>
            </a:r>
            <a:r>
              <a:rPr lang="en-US" altLang="zh-CN">
                <a:latin typeface="Comic Sans MS" panose="030F0702030302020204" pitchFamily="66" charset="0"/>
              </a:rPr>
              <a:t>(Flow Chart)</a:t>
            </a:r>
            <a:r>
              <a:rPr lang="zh-CN" altLang="en-US">
                <a:latin typeface="Comic Sans MS" panose="030F0702030302020204" pitchFamily="66" charset="0"/>
              </a:rPr>
              <a:t>：用图形符号描述解决问题的方法</a:t>
            </a:r>
            <a:endParaRPr lang="zh-CN" altLang="en-US" dirty="0">
              <a:latin typeface="Comic Sans MS" panose="030F0702030302020204" pitchFamily="66" charset="0"/>
            </a:endParaRPr>
          </a:p>
        </p:txBody>
      </p:sp>
      <p:sp>
        <p:nvSpPr>
          <p:cNvPr id="6" name="AutoShape 4">
            <a:extLst>
              <a:ext uri="{FF2B5EF4-FFF2-40B4-BE49-F238E27FC236}">
                <a16:creationId xmlns:a16="http://schemas.microsoft.com/office/drawing/2014/main" id="{B3EACB9B-C537-48C7-B415-D722BEC43F05}"/>
              </a:ext>
            </a:extLst>
          </p:cNvPr>
          <p:cNvSpPr>
            <a:spLocks noChangeArrowheads="1"/>
          </p:cNvSpPr>
          <p:nvPr/>
        </p:nvSpPr>
        <p:spPr bwMode="auto">
          <a:xfrm>
            <a:off x="4949270" y="1537743"/>
            <a:ext cx="1943100" cy="360363"/>
          </a:xfrm>
          <a:prstGeom prst="flowChartAlternateProcess">
            <a:avLst/>
          </a:prstGeom>
          <a:solidFill>
            <a:schemeClr val="accent1"/>
          </a:solidFill>
          <a:ln w="9525">
            <a:solidFill>
              <a:schemeClr val="tx1"/>
            </a:solidFill>
            <a:miter lim="800000"/>
            <a:headEnd/>
            <a:tailEnd type="none" w="lg" len="me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t>开始</a:t>
            </a:r>
          </a:p>
        </p:txBody>
      </p:sp>
      <p:sp>
        <p:nvSpPr>
          <p:cNvPr id="7" name="AutoShape 5">
            <a:extLst>
              <a:ext uri="{FF2B5EF4-FFF2-40B4-BE49-F238E27FC236}">
                <a16:creationId xmlns:a16="http://schemas.microsoft.com/office/drawing/2014/main" id="{0E6B42C6-A66B-4F2D-9DB2-2786C5390680}"/>
              </a:ext>
            </a:extLst>
          </p:cNvPr>
          <p:cNvSpPr>
            <a:spLocks noChangeArrowheads="1"/>
          </p:cNvSpPr>
          <p:nvPr/>
        </p:nvSpPr>
        <p:spPr bwMode="auto">
          <a:xfrm>
            <a:off x="4588908" y="2187031"/>
            <a:ext cx="2665412" cy="358775"/>
          </a:xfrm>
          <a:prstGeom prst="flowChartInputOutput">
            <a:avLst/>
          </a:prstGeom>
          <a:solidFill>
            <a:schemeClr val="accent1"/>
          </a:solidFill>
          <a:ln w="9525">
            <a:solidFill>
              <a:schemeClr val="tx1"/>
            </a:solidFill>
            <a:miter lim="800000"/>
            <a:headEnd/>
            <a:tailEnd type="none" w="lg" len="me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t>输入查找数据</a:t>
            </a:r>
          </a:p>
        </p:txBody>
      </p:sp>
      <p:sp>
        <p:nvSpPr>
          <p:cNvPr id="8" name="AutoShape 6">
            <a:extLst>
              <a:ext uri="{FF2B5EF4-FFF2-40B4-BE49-F238E27FC236}">
                <a16:creationId xmlns:a16="http://schemas.microsoft.com/office/drawing/2014/main" id="{CB6B16B1-65C5-43F7-B355-A3E3F3137EF4}"/>
              </a:ext>
            </a:extLst>
          </p:cNvPr>
          <p:cNvSpPr>
            <a:spLocks noChangeArrowheads="1"/>
          </p:cNvSpPr>
          <p:nvPr/>
        </p:nvSpPr>
        <p:spPr bwMode="auto">
          <a:xfrm>
            <a:off x="4588908" y="3553868"/>
            <a:ext cx="2592387" cy="360363"/>
          </a:xfrm>
          <a:prstGeom prst="flowChartProcess">
            <a:avLst/>
          </a:prstGeom>
          <a:solidFill>
            <a:schemeClr val="accent1"/>
          </a:solidFill>
          <a:ln w="9525">
            <a:solidFill>
              <a:schemeClr val="tx1"/>
            </a:solidFill>
            <a:miter lim="800000"/>
            <a:headEnd/>
            <a:tailEnd type="none" w="lg" len="me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t>查找第一笔数据</a:t>
            </a:r>
          </a:p>
        </p:txBody>
      </p:sp>
      <p:sp>
        <p:nvSpPr>
          <p:cNvPr id="9" name="AutoShape 7">
            <a:extLst>
              <a:ext uri="{FF2B5EF4-FFF2-40B4-BE49-F238E27FC236}">
                <a16:creationId xmlns:a16="http://schemas.microsoft.com/office/drawing/2014/main" id="{AB47683D-3F66-4925-A6EA-D386F05B270F}"/>
              </a:ext>
            </a:extLst>
          </p:cNvPr>
          <p:cNvSpPr>
            <a:spLocks noChangeArrowheads="1"/>
          </p:cNvSpPr>
          <p:nvPr/>
        </p:nvSpPr>
        <p:spPr bwMode="auto">
          <a:xfrm>
            <a:off x="4228545" y="4274593"/>
            <a:ext cx="3455988" cy="863600"/>
          </a:xfrm>
          <a:prstGeom prst="flowChartDecision">
            <a:avLst/>
          </a:prstGeom>
          <a:solidFill>
            <a:schemeClr val="accent1"/>
          </a:solidFill>
          <a:ln w="9525">
            <a:solidFill>
              <a:schemeClr val="tx1"/>
            </a:solidFill>
            <a:miter lim="800000"/>
            <a:headEnd/>
            <a:tailEnd type="none" w="lg" len="me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t>数据是否全部查找过</a:t>
            </a:r>
          </a:p>
        </p:txBody>
      </p:sp>
      <p:sp>
        <p:nvSpPr>
          <p:cNvPr id="10" name="AutoShape 8">
            <a:extLst>
              <a:ext uri="{FF2B5EF4-FFF2-40B4-BE49-F238E27FC236}">
                <a16:creationId xmlns:a16="http://schemas.microsoft.com/office/drawing/2014/main" id="{11218B41-BBC8-4760-8438-3BEB5924D9D0}"/>
              </a:ext>
            </a:extLst>
          </p:cNvPr>
          <p:cNvSpPr>
            <a:spLocks noChangeArrowheads="1"/>
          </p:cNvSpPr>
          <p:nvPr/>
        </p:nvSpPr>
        <p:spPr bwMode="auto">
          <a:xfrm>
            <a:off x="4373008" y="2834731"/>
            <a:ext cx="3168650" cy="360362"/>
          </a:xfrm>
          <a:prstGeom prst="flowChartInputOutput">
            <a:avLst/>
          </a:prstGeom>
          <a:solidFill>
            <a:schemeClr val="accent1"/>
          </a:solidFill>
          <a:ln w="9525">
            <a:solidFill>
              <a:schemeClr val="tx1"/>
            </a:solidFill>
            <a:miter lim="800000"/>
            <a:headEnd/>
            <a:tailEnd type="none" w="lg" len="me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t>输入要查找的值</a:t>
            </a:r>
          </a:p>
        </p:txBody>
      </p:sp>
      <p:sp>
        <p:nvSpPr>
          <p:cNvPr id="11" name="AutoShape 9">
            <a:extLst>
              <a:ext uri="{FF2B5EF4-FFF2-40B4-BE49-F238E27FC236}">
                <a16:creationId xmlns:a16="http://schemas.microsoft.com/office/drawing/2014/main" id="{7D4FAE80-FD13-4678-8654-D83D363363EA}"/>
              </a:ext>
            </a:extLst>
          </p:cNvPr>
          <p:cNvSpPr>
            <a:spLocks noChangeArrowheads="1"/>
          </p:cNvSpPr>
          <p:nvPr/>
        </p:nvSpPr>
        <p:spPr bwMode="auto">
          <a:xfrm>
            <a:off x="6893958" y="5211218"/>
            <a:ext cx="2232025" cy="360363"/>
          </a:xfrm>
          <a:prstGeom prst="flowChartAlternateProcess">
            <a:avLst/>
          </a:prstGeom>
          <a:solidFill>
            <a:schemeClr val="accent1"/>
          </a:solidFill>
          <a:ln w="9525">
            <a:solidFill>
              <a:schemeClr val="tx1"/>
            </a:solidFill>
            <a:miter lim="800000"/>
            <a:headEnd/>
            <a:tailEnd type="none" w="lg" len="me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t>表示未查找到数据</a:t>
            </a:r>
          </a:p>
        </p:txBody>
      </p:sp>
      <p:sp>
        <p:nvSpPr>
          <p:cNvPr id="12" name="AutoShape 11">
            <a:extLst>
              <a:ext uri="{FF2B5EF4-FFF2-40B4-BE49-F238E27FC236}">
                <a16:creationId xmlns:a16="http://schemas.microsoft.com/office/drawing/2014/main" id="{F7BDF621-B054-43ED-BCB3-1AEB318A4515}"/>
              </a:ext>
            </a:extLst>
          </p:cNvPr>
          <p:cNvSpPr>
            <a:spLocks noChangeArrowheads="1"/>
          </p:cNvSpPr>
          <p:nvPr/>
        </p:nvSpPr>
        <p:spPr bwMode="auto">
          <a:xfrm>
            <a:off x="1204358" y="4995318"/>
            <a:ext cx="3455987" cy="863600"/>
          </a:xfrm>
          <a:prstGeom prst="flowChartDecision">
            <a:avLst/>
          </a:prstGeom>
          <a:solidFill>
            <a:schemeClr val="accent1"/>
          </a:solidFill>
          <a:ln w="9525">
            <a:solidFill>
              <a:schemeClr val="tx1"/>
            </a:solidFill>
            <a:miter lim="800000"/>
            <a:headEnd/>
            <a:tailEnd type="none" w="lg" len="me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t>是否等于此项数据</a:t>
            </a:r>
          </a:p>
        </p:txBody>
      </p:sp>
      <p:sp>
        <p:nvSpPr>
          <p:cNvPr id="13" name="Line 12">
            <a:extLst>
              <a:ext uri="{FF2B5EF4-FFF2-40B4-BE49-F238E27FC236}">
                <a16:creationId xmlns:a16="http://schemas.microsoft.com/office/drawing/2014/main" id="{AF214E57-C1E1-45CB-958C-1D953A928D2D}"/>
              </a:ext>
            </a:extLst>
          </p:cNvPr>
          <p:cNvSpPr>
            <a:spLocks noChangeShapeType="1"/>
          </p:cNvSpPr>
          <p:nvPr/>
        </p:nvSpPr>
        <p:spPr bwMode="auto">
          <a:xfrm>
            <a:off x="5957333" y="1898106"/>
            <a:ext cx="0" cy="288925"/>
          </a:xfrm>
          <a:prstGeom prst="line">
            <a:avLst/>
          </a:prstGeom>
          <a:noFill/>
          <a:ln w="9525">
            <a:solidFill>
              <a:schemeClr val="tx1"/>
            </a:solidFill>
            <a:miter lim="800000"/>
            <a:headEnd/>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13">
            <a:extLst>
              <a:ext uri="{FF2B5EF4-FFF2-40B4-BE49-F238E27FC236}">
                <a16:creationId xmlns:a16="http://schemas.microsoft.com/office/drawing/2014/main" id="{F5BA6247-38B2-4EB9-A47D-1A3F36C61898}"/>
              </a:ext>
            </a:extLst>
          </p:cNvPr>
          <p:cNvSpPr>
            <a:spLocks noChangeShapeType="1"/>
          </p:cNvSpPr>
          <p:nvPr/>
        </p:nvSpPr>
        <p:spPr bwMode="auto">
          <a:xfrm>
            <a:off x="5957333" y="2545806"/>
            <a:ext cx="0" cy="288925"/>
          </a:xfrm>
          <a:prstGeom prst="line">
            <a:avLst/>
          </a:prstGeom>
          <a:noFill/>
          <a:ln w="9525">
            <a:solidFill>
              <a:schemeClr val="tx1"/>
            </a:solidFill>
            <a:miter lim="800000"/>
            <a:headEnd/>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14">
            <a:extLst>
              <a:ext uri="{FF2B5EF4-FFF2-40B4-BE49-F238E27FC236}">
                <a16:creationId xmlns:a16="http://schemas.microsoft.com/office/drawing/2014/main" id="{C25BB837-B63E-4070-B79B-65C1F15FC77B}"/>
              </a:ext>
            </a:extLst>
          </p:cNvPr>
          <p:cNvSpPr>
            <a:spLocks noChangeShapeType="1"/>
          </p:cNvSpPr>
          <p:nvPr/>
        </p:nvSpPr>
        <p:spPr bwMode="auto">
          <a:xfrm>
            <a:off x="5957333" y="3195093"/>
            <a:ext cx="0" cy="360363"/>
          </a:xfrm>
          <a:prstGeom prst="line">
            <a:avLst/>
          </a:prstGeom>
          <a:noFill/>
          <a:ln w="9525">
            <a:solidFill>
              <a:schemeClr val="tx1"/>
            </a:solidFill>
            <a:miter lim="800000"/>
            <a:headEnd/>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15">
            <a:extLst>
              <a:ext uri="{FF2B5EF4-FFF2-40B4-BE49-F238E27FC236}">
                <a16:creationId xmlns:a16="http://schemas.microsoft.com/office/drawing/2014/main" id="{07E7317D-21C8-498B-8937-29BDDBBE7AE5}"/>
              </a:ext>
            </a:extLst>
          </p:cNvPr>
          <p:cNvSpPr>
            <a:spLocks noChangeShapeType="1"/>
          </p:cNvSpPr>
          <p:nvPr/>
        </p:nvSpPr>
        <p:spPr bwMode="auto">
          <a:xfrm>
            <a:off x="5957333" y="3914231"/>
            <a:ext cx="0" cy="360362"/>
          </a:xfrm>
          <a:prstGeom prst="line">
            <a:avLst/>
          </a:prstGeom>
          <a:noFill/>
          <a:ln w="9525">
            <a:solidFill>
              <a:schemeClr val="tx1"/>
            </a:solidFill>
            <a:miter lim="800000"/>
            <a:headEnd/>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16">
            <a:extLst>
              <a:ext uri="{FF2B5EF4-FFF2-40B4-BE49-F238E27FC236}">
                <a16:creationId xmlns:a16="http://schemas.microsoft.com/office/drawing/2014/main" id="{C1A0FABF-6324-4BB2-9233-7AF855EB2E19}"/>
              </a:ext>
            </a:extLst>
          </p:cNvPr>
          <p:cNvSpPr>
            <a:spLocks noChangeShapeType="1"/>
          </p:cNvSpPr>
          <p:nvPr/>
        </p:nvSpPr>
        <p:spPr bwMode="auto">
          <a:xfrm>
            <a:off x="8044895" y="4706393"/>
            <a:ext cx="0" cy="504825"/>
          </a:xfrm>
          <a:prstGeom prst="line">
            <a:avLst/>
          </a:prstGeom>
          <a:noFill/>
          <a:ln w="9525">
            <a:solidFill>
              <a:schemeClr val="tx1"/>
            </a:solidFill>
            <a:miter lim="800000"/>
            <a:headEnd/>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17">
            <a:extLst>
              <a:ext uri="{FF2B5EF4-FFF2-40B4-BE49-F238E27FC236}">
                <a16:creationId xmlns:a16="http://schemas.microsoft.com/office/drawing/2014/main" id="{714813F8-9C68-4816-8862-17E2C8295881}"/>
              </a:ext>
            </a:extLst>
          </p:cNvPr>
          <p:cNvSpPr>
            <a:spLocks noChangeShapeType="1"/>
          </p:cNvSpPr>
          <p:nvPr/>
        </p:nvSpPr>
        <p:spPr bwMode="auto">
          <a:xfrm>
            <a:off x="7686120" y="4706393"/>
            <a:ext cx="358775" cy="0"/>
          </a:xfrm>
          <a:prstGeom prst="line">
            <a:avLst/>
          </a:prstGeom>
          <a:noFill/>
          <a:ln w="9525">
            <a:solidFill>
              <a:schemeClr val="tx1"/>
            </a:solidFill>
            <a:miter lim="800000"/>
            <a:headEnd/>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18">
            <a:extLst>
              <a:ext uri="{FF2B5EF4-FFF2-40B4-BE49-F238E27FC236}">
                <a16:creationId xmlns:a16="http://schemas.microsoft.com/office/drawing/2014/main" id="{7F080B50-B6A6-423E-A45A-BB27406FD36F}"/>
              </a:ext>
            </a:extLst>
          </p:cNvPr>
          <p:cNvSpPr>
            <a:spLocks noChangeShapeType="1"/>
          </p:cNvSpPr>
          <p:nvPr/>
        </p:nvSpPr>
        <p:spPr bwMode="auto">
          <a:xfrm flipH="1">
            <a:off x="2933145" y="4706393"/>
            <a:ext cx="1368425" cy="0"/>
          </a:xfrm>
          <a:prstGeom prst="line">
            <a:avLst/>
          </a:prstGeom>
          <a:noFill/>
          <a:ln w="9525">
            <a:solidFill>
              <a:schemeClr val="tx1"/>
            </a:solidFill>
            <a:miter lim="800000"/>
            <a:headEnd/>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20" name="Line 19">
            <a:extLst>
              <a:ext uri="{FF2B5EF4-FFF2-40B4-BE49-F238E27FC236}">
                <a16:creationId xmlns:a16="http://schemas.microsoft.com/office/drawing/2014/main" id="{0A13E581-D793-4BC7-A353-5B395A75CC95}"/>
              </a:ext>
            </a:extLst>
          </p:cNvPr>
          <p:cNvSpPr>
            <a:spLocks noChangeShapeType="1"/>
          </p:cNvSpPr>
          <p:nvPr/>
        </p:nvSpPr>
        <p:spPr bwMode="auto">
          <a:xfrm>
            <a:off x="2933145" y="4706393"/>
            <a:ext cx="0" cy="288925"/>
          </a:xfrm>
          <a:prstGeom prst="line">
            <a:avLst/>
          </a:prstGeom>
          <a:noFill/>
          <a:ln w="9525">
            <a:solidFill>
              <a:schemeClr val="tx1"/>
            </a:solidFill>
            <a:miter lim="800000"/>
            <a:headEnd/>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21" name="Line 20">
            <a:extLst>
              <a:ext uri="{FF2B5EF4-FFF2-40B4-BE49-F238E27FC236}">
                <a16:creationId xmlns:a16="http://schemas.microsoft.com/office/drawing/2014/main" id="{D1236178-4C23-451E-A683-F2EF9DB0ED99}"/>
              </a:ext>
            </a:extLst>
          </p:cNvPr>
          <p:cNvSpPr>
            <a:spLocks noChangeShapeType="1"/>
          </p:cNvSpPr>
          <p:nvPr/>
        </p:nvSpPr>
        <p:spPr bwMode="auto">
          <a:xfrm>
            <a:off x="1204358" y="4130131"/>
            <a:ext cx="4752975" cy="0"/>
          </a:xfrm>
          <a:prstGeom prst="line">
            <a:avLst/>
          </a:prstGeom>
          <a:noFill/>
          <a:ln w="9525">
            <a:solidFill>
              <a:schemeClr val="tx1"/>
            </a:solidFill>
            <a:miter lim="800000"/>
            <a:headEnd/>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22" name="Line 21">
            <a:extLst>
              <a:ext uri="{FF2B5EF4-FFF2-40B4-BE49-F238E27FC236}">
                <a16:creationId xmlns:a16="http://schemas.microsoft.com/office/drawing/2014/main" id="{7C979AED-6A4D-459A-B610-9E9EA98ADFBE}"/>
              </a:ext>
            </a:extLst>
          </p:cNvPr>
          <p:cNvSpPr>
            <a:spLocks noChangeShapeType="1"/>
          </p:cNvSpPr>
          <p:nvPr/>
        </p:nvSpPr>
        <p:spPr bwMode="auto">
          <a:xfrm flipV="1">
            <a:off x="1204358" y="4130131"/>
            <a:ext cx="0" cy="1296987"/>
          </a:xfrm>
          <a:prstGeom prst="line">
            <a:avLst/>
          </a:prstGeom>
          <a:noFill/>
          <a:ln w="9525">
            <a:solidFill>
              <a:schemeClr val="tx1"/>
            </a:solidFill>
            <a:miter lim="800000"/>
            <a:headEnd/>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23" name="Line 22">
            <a:extLst>
              <a:ext uri="{FF2B5EF4-FFF2-40B4-BE49-F238E27FC236}">
                <a16:creationId xmlns:a16="http://schemas.microsoft.com/office/drawing/2014/main" id="{A369C26F-DF1A-46D1-BC9D-F7C383FCBAF3}"/>
              </a:ext>
            </a:extLst>
          </p:cNvPr>
          <p:cNvSpPr>
            <a:spLocks noChangeShapeType="1"/>
          </p:cNvSpPr>
          <p:nvPr/>
        </p:nvSpPr>
        <p:spPr bwMode="auto">
          <a:xfrm>
            <a:off x="4661933" y="5427118"/>
            <a:ext cx="1295400" cy="0"/>
          </a:xfrm>
          <a:prstGeom prst="line">
            <a:avLst/>
          </a:prstGeom>
          <a:noFill/>
          <a:ln w="9525">
            <a:solidFill>
              <a:schemeClr val="tx1"/>
            </a:solidFill>
            <a:miter lim="800000"/>
            <a:headEnd/>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24" name="Line 23">
            <a:extLst>
              <a:ext uri="{FF2B5EF4-FFF2-40B4-BE49-F238E27FC236}">
                <a16:creationId xmlns:a16="http://schemas.microsoft.com/office/drawing/2014/main" id="{0EE45DD4-0881-408E-A476-820E09807B10}"/>
              </a:ext>
            </a:extLst>
          </p:cNvPr>
          <p:cNvSpPr>
            <a:spLocks noChangeShapeType="1"/>
          </p:cNvSpPr>
          <p:nvPr/>
        </p:nvSpPr>
        <p:spPr bwMode="auto">
          <a:xfrm>
            <a:off x="5957333" y="5427118"/>
            <a:ext cx="0" cy="431800"/>
          </a:xfrm>
          <a:prstGeom prst="line">
            <a:avLst/>
          </a:prstGeom>
          <a:noFill/>
          <a:ln w="9525">
            <a:solidFill>
              <a:schemeClr val="tx1"/>
            </a:solidFill>
            <a:miter lim="800000"/>
            <a:headEnd/>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25" name="Text Box 24">
            <a:extLst>
              <a:ext uri="{FF2B5EF4-FFF2-40B4-BE49-F238E27FC236}">
                <a16:creationId xmlns:a16="http://schemas.microsoft.com/office/drawing/2014/main" id="{4ECC9CA6-5148-4A89-B134-47F18D10B1BF}"/>
              </a:ext>
            </a:extLst>
          </p:cNvPr>
          <p:cNvSpPr txBox="1">
            <a:spLocks noChangeArrowheads="1"/>
          </p:cNvSpPr>
          <p:nvPr/>
        </p:nvSpPr>
        <p:spPr bwMode="auto">
          <a:xfrm>
            <a:off x="8117920" y="4634956"/>
            <a:ext cx="5032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800" b="1"/>
              <a:t>是</a:t>
            </a:r>
          </a:p>
        </p:txBody>
      </p:sp>
      <p:sp>
        <p:nvSpPr>
          <p:cNvPr id="26" name="Text Box 25">
            <a:extLst>
              <a:ext uri="{FF2B5EF4-FFF2-40B4-BE49-F238E27FC236}">
                <a16:creationId xmlns:a16="http://schemas.microsoft.com/office/drawing/2014/main" id="{34DD753F-18BF-43EB-B1A1-1370273E687B}"/>
              </a:ext>
            </a:extLst>
          </p:cNvPr>
          <p:cNvSpPr txBox="1">
            <a:spLocks noChangeArrowheads="1"/>
          </p:cNvSpPr>
          <p:nvPr/>
        </p:nvSpPr>
        <p:spPr bwMode="auto">
          <a:xfrm>
            <a:off x="6028770" y="5427118"/>
            <a:ext cx="503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800" b="1"/>
              <a:t>是</a:t>
            </a:r>
          </a:p>
        </p:txBody>
      </p:sp>
      <p:sp>
        <p:nvSpPr>
          <p:cNvPr id="27" name="Text Box 26">
            <a:extLst>
              <a:ext uri="{FF2B5EF4-FFF2-40B4-BE49-F238E27FC236}">
                <a16:creationId xmlns:a16="http://schemas.microsoft.com/office/drawing/2014/main" id="{4469FB12-9478-4FE6-AEF9-4FEC94E240E1}"/>
              </a:ext>
            </a:extLst>
          </p:cNvPr>
          <p:cNvSpPr txBox="1">
            <a:spLocks noChangeArrowheads="1"/>
          </p:cNvSpPr>
          <p:nvPr/>
        </p:nvSpPr>
        <p:spPr bwMode="auto">
          <a:xfrm>
            <a:off x="3220483" y="4346031"/>
            <a:ext cx="5032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800" b="1"/>
              <a:t>否</a:t>
            </a:r>
          </a:p>
        </p:txBody>
      </p:sp>
      <p:sp>
        <p:nvSpPr>
          <p:cNvPr id="28" name="Text Box 27">
            <a:extLst>
              <a:ext uri="{FF2B5EF4-FFF2-40B4-BE49-F238E27FC236}">
                <a16:creationId xmlns:a16="http://schemas.microsoft.com/office/drawing/2014/main" id="{A3959F07-EB0E-4FD2-8FD7-336EBBEF22AA}"/>
              </a:ext>
            </a:extLst>
          </p:cNvPr>
          <p:cNvSpPr txBox="1">
            <a:spLocks noChangeArrowheads="1"/>
          </p:cNvSpPr>
          <p:nvPr/>
        </p:nvSpPr>
        <p:spPr bwMode="auto">
          <a:xfrm>
            <a:off x="1204358" y="4346031"/>
            <a:ext cx="5032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800" b="1"/>
              <a:t>否</a:t>
            </a:r>
          </a:p>
        </p:txBody>
      </p:sp>
      <p:sp>
        <p:nvSpPr>
          <p:cNvPr id="29" name="AutoShape 10">
            <a:extLst>
              <a:ext uri="{FF2B5EF4-FFF2-40B4-BE49-F238E27FC236}">
                <a16:creationId xmlns:a16="http://schemas.microsoft.com/office/drawing/2014/main" id="{91FE80D7-3761-4DB0-8C0E-EA5E3DECC9CC}"/>
              </a:ext>
            </a:extLst>
          </p:cNvPr>
          <p:cNvSpPr>
            <a:spLocks noChangeArrowheads="1"/>
          </p:cNvSpPr>
          <p:nvPr/>
        </p:nvSpPr>
        <p:spPr bwMode="auto">
          <a:xfrm>
            <a:off x="4912757" y="5966834"/>
            <a:ext cx="2232025" cy="360363"/>
          </a:xfrm>
          <a:prstGeom prst="flowChartAlternateProcess">
            <a:avLst/>
          </a:prstGeom>
          <a:solidFill>
            <a:schemeClr val="accent1"/>
          </a:solidFill>
          <a:ln w="9525">
            <a:solidFill>
              <a:schemeClr val="tx1"/>
            </a:solidFill>
            <a:miter lim="800000"/>
            <a:headEnd/>
            <a:tailEnd type="none" w="lg" len="me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dirty="0"/>
              <a:t>表示查找到数据</a:t>
            </a:r>
          </a:p>
        </p:txBody>
      </p:sp>
    </p:spTree>
    <p:extLst>
      <p:ext uri="{BB962C8B-B14F-4D97-AF65-F5344CB8AC3E}">
        <p14:creationId xmlns:p14="http://schemas.microsoft.com/office/powerpoint/2010/main" val="90566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additive="base">
                                        <p:cTn id="65" dur="500" fill="hold"/>
                                        <p:tgtEl>
                                          <p:spTgt spid="19"/>
                                        </p:tgtEl>
                                        <p:attrNameLst>
                                          <p:attrName>ppt_x</p:attrName>
                                        </p:attrNameLst>
                                      </p:cBhvr>
                                      <p:tavLst>
                                        <p:tav tm="0">
                                          <p:val>
                                            <p:strVal val="#ppt_x"/>
                                          </p:val>
                                        </p:tav>
                                        <p:tav tm="100000">
                                          <p:val>
                                            <p:strVal val="#ppt_x"/>
                                          </p:val>
                                        </p:tav>
                                      </p:tavLst>
                                    </p:anim>
                                    <p:anim calcmode="lin" valueType="num">
                                      <p:cBhvr additive="base">
                                        <p:cTn id="66" dur="500" fill="hold"/>
                                        <p:tgtEl>
                                          <p:spTgt spid="19"/>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ppt_x"/>
                                          </p:val>
                                        </p:tav>
                                        <p:tav tm="100000">
                                          <p:val>
                                            <p:strVal val="#ppt_x"/>
                                          </p:val>
                                        </p:tav>
                                      </p:tavLst>
                                    </p:anim>
                                    <p:anim calcmode="lin" valueType="num">
                                      <p:cBhvr additive="base">
                                        <p:cTn id="74" dur="500" fill="hold"/>
                                        <p:tgtEl>
                                          <p:spTgt spid="21"/>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ppt_x"/>
                                          </p:val>
                                        </p:tav>
                                        <p:tav tm="100000">
                                          <p:val>
                                            <p:strVal val="#ppt_x"/>
                                          </p:val>
                                        </p:tav>
                                      </p:tavLst>
                                    </p:anim>
                                    <p:anim calcmode="lin" valueType="num">
                                      <p:cBhvr additive="base">
                                        <p:cTn id="78" dur="500" fill="hold"/>
                                        <p:tgtEl>
                                          <p:spTgt spid="22"/>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cBhvr additive="base">
                                        <p:cTn id="81" dur="500" fill="hold"/>
                                        <p:tgtEl>
                                          <p:spTgt spid="23"/>
                                        </p:tgtEl>
                                        <p:attrNameLst>
                                          <p:attrName>ppt_x</p:attrName>
                                        </p:attrNameLst>
                                      </p:cBhvr>
                                      <p:tavLst>
                                        <p:tav tm="0">
                                          <p:val>
                                            <p:strVal val="#ppt_x"/>
                                          </p:val>
                                        </p:tav>
                                        <p:tav tm="100000">
                                          <p:val>
                                            <p:strVal val="#ppt_x"/>
                                          </p:val>
                                        </p:tav>
                                      </p:tavLst>
                                    </p:anim>
                                    <p:anim calcmode="lin" valueType="num">
                                      <p:cBhvr additive="base">
                                        <p:cTn id="82" dur="500" fill="hold"/>
                                        <p:tgtEl>
                                          <p:spTgt spid="2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ppt_x"/>
                                          </p:val>
                                        </p:tav>
                                        <p:tav tm="100000">
                                          <p:val>
                                            <p:strVal val="#ppt_x"/>
                                          </p:val>
                                        </p:tav>
                                      </p:tavLst>
                                    </p:anim>
                                    <p:anim calcmode="lin" valueType="num">
                                      <p:cBhvr additive="base">
                                        <p:cTn id="86" dur="500" fill="hold"/>
                                        <p:tgtEl>
                                          <p:spTgt spid="24"/>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additive="base">
                                        <p:cTn id="89" dur="500" fill="hold"/>
                                        <p:tgtEl>
                                          <p:spTgt spid="25"/>
                                        </p:tgtEl>
                                        <p:attrNameLst>
                                          <p:attrName>ppt_x</p:attrName>
                                        </p:attrNameLst>
                                      </p:cBhvr>
                                      <p:tavLst>
                                        <p:tav tm="0">
                                          <p:val>
                                            <p:strVal val="#ppt_x"/>
                                          </p:val>
                                        </p:tav>
                                        <p:tav tm="100000">
                                          <p:val>
                                            <p:strVal val="#ppt_x"/>
                                          </p:val>
                                        </p:tav>
                                      </p:tavLst>
                                    </p:anim>
                                    <p:anim calcmode="lin" valueType="num">
                                      <p:cBhvr additive="base">
                                        <p:cTn id="90" dur="500" fill="hold"/>
                                        <p:tgtEl>
                                          <p:spTgt spid="2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6"/>
                                        </p:tgtEl>
                                        <p:attrNameLst>
                                          <p:attrName>style.visibility</p:attrName>
                                        </p:attrNameLst>
                                      </p:cBhvr>
                                      <p:to>
                                        <p:strVal val="visible"/>
                                      </p:to>
                                    </p:set>
                                    <p:anim calcmode="lin" valueType="num">
                                      <p:cBhvr additive="base">
                                        <p:cTn id="93" dur="500" fill="hold"/>
                                        <p:tgtEl>
                                          <p:spTgt spid="26"/>
                                        </p:tgtEl>
                                        <p:attrNameLst>
                                          <p:attrName>ppt_x</p:attrName>
                                        </p:attrNameLst>
                                      </p:cBhvr>
                                      <p:tavLst>
                                        <p:tav tm="0">
                                          <p:val>
                                            <p:strVal val="#ppt_x"/>
                                          </p:val>
                                        </p:tav>
                                        <p:tav tm="100000">
                                          <p:val>
                                            <p:strVal val="#ppt_x"/>
                                          </p:val>
                                        </p:tav>
                                      </p:tavLst>
                                    </p:anim>
                                    <p:anim calcmode="lin" valueType="num">
                                      <p:cBhvr additive="base">
                                        <p:cTn id="94" dur="500" fill="hold"/>
                                        <p:tgtEl>
                                          <p:spTgt spid="26"/>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8"/>
                                        </p:tgtEl>
                                        <p:attrNameLst>
                                          <p:attrName>style.visibility</p:attrName>
                                        </p:attrNameLst>
                                      </p:cBhvr>
                                      <p:to>
                                        <p:strVal val="visible"/>
                                      </p:to>
                                    </p:set>
                                    <p:anim calcmode="lin" valueType="num">
                                      <p:cBhvr additive="base">
                                        <p:cTn id="101" dur="500" fill="hold"/>
                                        <p:tgtEl>
                                          <p:spTgt spid="28"/>
                                        </p:tgtEl>
                                        <p:attrNameLst>
                                          <p:attrName>ppt_x</p:attrName>
                                        </p:attrNameLst>
                                      </p:cBhvr>
                                      <p:tavLst>
                                        <p:tav tm="0">
                                          <p:val>
                                            <p:strVal val="#ppt_x"/>
                                          </p:val>
                                        </p:tav>
                                        <p:tav tm="100000">
                                          <p:val>
                                            <p:strVal val="#ppt_x"/>
                                          </p:val>
                                        </p:tav>
                                      </p:tavLst>
                                    </p:anim>
                                    <p:anim calcmode="lin" valueType="num">
                                      <p:cBhvr additive="base">
                                        <p:cTn id="102" dur="500" fill="hold"/>
                                        <p:tgtEl>
                                          <p:spTgt spid="2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9"/>
                                        </p:tgtEl>
                                        <p:attrNameLst>
                                          <p:attrName>style.visibility</p:attrName>
                                        </p:attrNameLst>
                                      </p:cBhvr>
                                      <p:to>
                                        <p:strVal val="visible"/>
                                      </p:to>
                                    </p:set>
                                    <p:anim calcmode="lin" valueType="num">
                                      <p:cBhvr additive="base">
                                        <p:cTn id="105" dur="500" fill="hold"/>
                                        <p:tgtEl>
                                          <p:spTgt spid="29"/>
                                        </p:tgtEl>
                                        <p:attrNameLst>
                                          <p:attrName>ppt_x</p:attrName>
                                        </p:attrNameLst>
                                      </p:cBhvr>
                                      <p:tavLst>
                                        <p:tav tm="0">
                                          <p:val>
                                            <p:strVal val="#ppt_x"/>
                                          </p:val>
                                        </p:tav>
                                        <p:tav tm="100000">
                                          <p:val>
                                            <p:strVal val="#ppt_x"/>
                                          </p:val>
                                        </p:tav>
                                      </p:tavLst>
                                    </p:anim>
                                    <p:anim calcmode="lin" valueType="num">
                                      <p:cBhvr additive="base">
                                        <p:cTn id="10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8" grpId="0" animBg="1"/>
      <p:bldP spid="9" grpId="0" animBg="1"/>
      <p:bldP spid="10" grpId="0" animBg="1"/>
      <p:bldP spid="11" grpId="0" animBg="1"/>
      <p:bldP spid="12" grpId="0" animBg="1"/>
      <p:bldP spid="25" grpId="0"/>
      <p:bldP spid="26" grpId="0"/>
      <p:bldP spid="27" grpId="0"/>
      <p:bldP spid="28" grpId="0"/>
      <p:bldP spid="2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5E081E6-1E82-4523-8326-A53218400117}"/>
              </a:ext>
            </a:extLst>
          </p:cNvPr>
          <p:cNvSpPr>
            <a:spLocks noGrp="1"/>
          </p:cNvSpPr>
          <p:nvPr>
            <p:ph type="sldNum" sz="quarter" idx="12"/>
          </p:nvPr>
        </p:nvSpPr>
        <p:spPr/>
        <p:txBody>
          <a:bodyPr/>
          <a:lstStyle/>
          <a:p>
            <a:fld id="{64D13B9C-1177-4875-809D-9FF38F993BF9}" type="slidenum">
              <a:rPr lang="zh-CN" altLang="en-US" smtClean="0"/>
              <a:t>23</a:t>
            </a:fld>
            <a:endParaRPr lang="zh-CN" altLang="en-US"/>
          </a:p>
        </p:txBody>
      </p:sp>
      <p:sp>
        <p:nvSpPr>
          <p:cNvPr id="5" name="Rectangle 3">
            <a:extLst>
              <a:ext uri="{FF2B5EF4-FFF2-40B4-BE49-F238E27FC236}">
                <a16:creationId xmlns:a16="http://schemas.microsoft.com/office/drawing/2014/main" id="{66E0ECC0-28AE-4F51-A2B3-C9F4FA3E46BA}"/>
              </a:ext>
            </a:extLst>
          </p:cNvPr>
          <p:cNvSpPr txBox="1">
            <a:spLocks noChangeArrowheads="1"/>
          </p:cNvSpPr>
          <p:nvPr/>
        </p:nvSpPr>
        <p:spPr>
          <a:xfrm>
            <a:off x="656359" y="1144310"/>
            <a:ext cx="8424863" cy="51069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Comic Sans MS" panose="030F0702030302020204" pitchFamily="66" charset="0"/>
              </a:rPr>
              <a:t>3. </a:t>
            </a:r>
            <a:r>
              <a:rPr lang="zh-CN" altLang="en-US">
                <a:latin typeface="Comic Sans MS" panose="030F0702030302020204" pitchFamily="66" charset="0"/>
              </a:rPr>
              <a:t>伪码（</a:t>
            </a:r>
            <a:r>
              <a:rPr lang="en-US" altLang="zh-CN">
                <a:latin typeface="Comic Sans MS" panose="030F0702030302020204" pitchFamily="66" charset="0"/>
              </a:rPr>
              <a:t>Pseudo Code</a:t>
            </a:r>
            <a:r>
              <a:rPr lang="zh-CN" altLang="en-US">
                <a:latin typeface="Comic Sans MS" panose="030F0702030302020204" pitchFamily="66" charset="0"/>
              </a:rPr>
              <a:t>）：以夹杂程序语法和自然语言的形来描述解决问题的方法。</a:t>
            </a:r>
          </a:p>
          <a:p>
            <a:pPr lvl="1">
              <a:buFont typeface="Wingdings" panose="05000000000000000000" pitchFamily="2" charset="2"/>
              <a:buNone/>
            </a:pPr>
            <a:r>
              <a:rPr lang="en-US" altLang="zh-CN">
                <a:solidFill>
                  <a:schemeClr val="folHlink"/>
                </a:solidFill>
                <a:latin typeface="Comic Sans MS" panose="030F0702030302020204" pitchFamily="66" charset="0"/>
              </a:rPr>
              <a:t>Procedure Sequential_Search(Data, KeyValue)</a:t>
            </a:r>
          </a:p>
          <a:p>
            <a:pPr lvl="1">
              <a:buFont typeface="Wingdings" panose="05000000000000000000" pitchFamily="2" charset="2"/>
              <a:buNone/>
            </a:pPr>
            <a:r>
              <a:rPr lang="zh-CN" altLang="en-US">
                <a:solidFill>
                  <a:schemeClr val="folHlink"/>
                </a:solidFill>
                <a:latin typeface="Comic Sans MS" panose="030F0702030302020204" pitchFamily="66" charset="0"/>
              </a:rPr>
              <a:t>设</a:t>
            </a:r>
            <a:r>
              <a:rPr lang="en-US" altLang="zh-CN">
                <a:solidFill>
                  <a:schemeClr val="folHlink"/>
                </a:solidFill>
                <a:latin typeface="Comic Sans MS" panose="030F0702030302020204" pitchFamily="66" charset="0"/>
              </a:rPr>
              <a:t>i</a:t>
            </a:r>
            <a:r>
              <a:rPr lang="zh-CN" altLang="en-US">
                <a:solidFill>
                  <a:schemeClr val="folHlink"/>
                </a:solidFill>
                <a:latin typeface="Comic Sans MS" panose="030F0702030302020204" pitchFamily="66" charset="0"/>
              </a:rPr>
              <a:t>为</a:t>
            </a:r>
            <a:r>
              <a:rPr lang="en-US" altLang="zh-CN">
                <a:solidFill>
                  <a:schemeClr val="folHlink"/>
                </a:solidFill>
                <a:latin typeface="Comic Sans MS" panose="030F0702030302020204" pitchFamily="66" charset="0"/>
              </a:rPr>
              <a:t>1;</a:t>
            </a:r>
          </a:p>
          <a:p>
            <a:pPr lvl="1">
              <a:buFont typeface="Wingdings" panose="05000000000000000000" pitchFamily="2" charset="2"/>
              <a:buNone/>
            </a:pPr>
            <a:r>
              <a:rPr lang="en-US" altLang="zh-CN">
                <a:solidFill>
                  <a:schemeClr val="folHlink"/>
                </a:solidFill>
                <a:latin typeface="Comic Sans MS" panose="030F0702030302020204" pitchFamily="66" charset="0"/>
              </a:rPr>
              <a:t>While()</a:t>
            </a:r>
          </a:p>
          <a:p>
            <a:pPr lvl="1">
              <a:buFont typeface="Wingdings" panose="05000000000000000000" pitchFamily="2" charset="2"/>
              <a:buNone/>
            </a:pPr>
            <a:r>
              <a:rPr lang="en-US" altLang="zh-CN">
                <a:solidFill>
                  <a:schemeClr val="folHlink"/>
                </a:solidFill>
                <a:latin typeface="Comic Sans MS" panose="030F0702030302020204" pitchFamily="66" charset="0"/>
              </a:rPr>
              <a:t>{</a:t>
            </a:r>
          </a:p>
          <a:p>
            <a:pPr lvl="1">
              <a:buFont typeface="Wingdings" panose="05000000000000000000" pitchFamily="2" charset="2"/>
              <a:buNone/>
            </a:pPr>
            <a:r>
              <a:rPr lang="en-US" altLang="zh-CN">
                <a:solidFill>
                  <a:schemeClr val="folHlink"/>
                </a:solidFill>
                <a:latin typeface="Comic Sans MS" panose="030F0702030302020204" pitchFamily="66" charset="0"/>
              </a:rPr>
              <a:t>    if (</a:t>
            </a:r>
            <a:r>
              <a:rPr lang="zh-CN" altLang="en-US">
                <a:solidFill>
                  <a:schemeClr val="folHlink"/>
                </a:solidFill>
                <a:latin typeface="Comic Sans MS" panose="030F0702030302020204" pitchFamily="66" charset="0"/>
              </a:rPr>
              <a:t>欲查找值等于 </a:t>
            </a:r>
            <a:r>
              <a:rPr lang="en-US" altLang="zh-CN">
                <a:solidFill>
                  <a:schemeClr val="folHlink"/>
                </a:solidFill>
                <a:latin typeface="Comic Sans MS" panose="030F0702030302020204" pitchFamily="66" charset="0"/>
              </a:rPr>
              <a:t>Data[i])</a:t>
            </a:r>
          </a:p>
          <a:p>
            <a:pPr lvl="1">
              <a:buFont typeface="Wingdings" panose="05000000000000000000" pitchFamily="2" charset="2"/>
              <a:buNone/>
            </a:pPr>
            <a:r>
              <a:rPr lang="en-US" altLang="zh-CN">
                <a:solidFill>
                  <a:schemeClr val="folHlink"/>
                </a:solidFill>
                <a:latin typeface="Comic Sans MS" panose="030F0702030302020204" pitchFamily="66" charset="0"/>
              </a:rPr>
              <a:t>        printf(“</a:t>
            </a:r>
            <a:r>
              <a:rPr lang="zh-CN" altLang="en-US">
                <a:solidFill>
                  <a:schemeClr val="folHlink"/>
                </a:solidFill>
                <a:latin typeface="Comic Sans MS" panose="030F0702030302020204" pitchFamily="66" charset="0"/>
              </a:rPr>
              <a:t>查找到数据”</a:t>
            </a:r>
            <a:r>
              <a:rPr lang="en-US" altLang="zh-CN">
                <a:solidFill>
                  <a:schemeClr val="folHlink"/>
                </a:solidFill>
                <a:latin typeface="Comic Sans MS" panose="030F0702030302020204" pitchFamily="66" charset="0"/>
              </a:rPr>
              <a:t>);</a:t>
            </a:r>
          </a:p>
          <a:p>
            <a:pPr lvl="1">
              <a:buFont typeface="Wingdings" panose="05000000000000000000" pitchFamily="2" charset="2"/>
              <a:buNone/>
            </a:pPr>
            <a:r>
              <a:rPr lang="en-US" altLang="zh-CN">
                <a:solidFill>
                  <a:schemeClr val="folHlink"/>
                </a:solidFill>
                <a:latin typeface="Comic Sans MS" panose="030F0702030302020204" pitchFamily="66" charset="0"/>
              </a:rPr>
              <a:t>    else if (i &gt; </a:t>
            </a:r>
            <a:r>
              <a:rPr lang="zh-CN" altLang="en-US">
                <a:solidFill>
                  <a:schemeClr val="folHlink"/>
                </a:solidFill>
                <a:latin typeface="Comic Sans MS" panose="030F0702030302020204" pitchFamily="66" charset="0"/>
              </a:rPr>
              <a:t>数据个数 </a:t>
            </a:r>
            <a:r>
              <a:rPr lang="en-US" altLang="zh-CN">
                <a:solidFill>
                  <a:schemeClr val="folHlink"/>
                </a:solidFill>
                <a:latin typeface="Comic Sans MS" panose="030F0702030302020204" pitchFamily="66" charset="0"/>
              </a:rPr>
              <a:t>)</a:t>
            </a:r>
          </a:p>
          <a:p>
            <a:pPr lvl="1">
              <a:buFont typeface="Wingdings" panose="05000000000000000000" pitchFamily="2" charset="2"/>
              <a:buNone/>
            </a:pPr>
            <a:r>
              <a:rPr lang="en-US" altLang="zh-CN">
                <a:solidFill>
                  <a:schemeClr val="folHlink"/>
                </a:solidFill>
                <a:latin typeface="Comic Sans MS" panose="030F0702030302020204" pitchFamily="66" charset="0"/>
              </a:rPr>
              <a:t>        printf(“</a:t>
            </a:r>
            <a:r>
              <a:rPr lang="zh-CN" altLang="en-US">
                <a:solidFill>
                  <a:schemeClr val="folHlink"/>
                </a:solidFill>
                <a:latin typeface="Comic Sans MS" panose="030F0702030302020204" pitchFamily="66" charset="0"/>
              </a:rPr>
              <a:t>未能查找到数据”</a:t>
            </a:r>
            <a:r>
              <a:rPr lang="en-US" altLang="zh-CN">
                <a:solidFill>
                  <a:schemeClr val="folHlink"/>
                </a:solidFill>
                <a:latin typeface="Comic Sans MS" panose="030F0702030302020204" pitchFamily="66" charset="0"/>
              </a:rPr>
              <a:t>);</a:t>
            </a:r>
          </a:p>
          <a:p>
            <a:pPr lvl="1">
              <a:buFont typeface="Wingdings" panose="05000000000000000000" pitchFamily="2" charset="2"/>
              <a:buNone/>
            </a:pPr>
            <a:r>
              <a:rPr lang="en-US" altLang="zh-CN">
                <a:solidFill>
                  <a:schemeClr val="folHlink"/>
                </a:solidFill>
                <a:latin typeface="Comic Sans MS" panose="030F0702030302020204" pitchFamily="66" charset="0"/>
              </a:rPr>
              <a:t>    i++;</a:t>
            </a:r>
          </a:p>
          <a:p>
            <a:pPr lvl="1">
              <a:buFont typeface="Wingdings" panose="05000000000000000000" pitchFamily="2" charset="2"/>
              <a:buNone/>
            </a:pPr>
            <a:r>
              <a:rPr lang="en-US" altLang="zh-CN">
                <a:solidFill>
                  <a:schemeClr val="folHlink"/>
                </a:solidFill>
                <a:latin typeface="Comic Sans MS" panose="030F0702030302020204" pitchFamily="66" charset="0"/>
              </a:rPr>
              <a:t>}</a:t>
            </a:r>
            <a:endParaRPr lang="en-US" altLang="zh-CN" dirty="0">
              <a:solidFill>
                <a:schemeClr val="folHlink"/>
              </a:solidFill>
              <a:latin typeface="Comic Sans MS" panose="030F0702030302020204" pitchFamily="66" charset="0"/>
            </a:endParaRPr>
          </a:p>
        </p:txBody>
      </p:sp>
    </p:spTree>
    <p:extLst>
      <p:ext uri="{BB962C8B-B14F-4D97-AF65-F5344CB8AC3E}">
        <p14:creationId xmlns:p14="http://schemas.microsoft.com/office/powerpoint/2010/main" val="8872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additive="base">
                                        <p:cTn id="2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nodeType="after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anim calcmode="lin" valueType="num">
                                      <p:cBhvr additive="base">
                                        <p:cTn id="3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 calcmode="lin" valueType="num">
                                      <p:cBhvr additive="base">
                                        <p:cTn id="3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4" fill="hold" nodeType="afterEffect">
                                  <p:stCondLst>
                                    <p:cond delay="0"/>
                                  </p:stCondLst>
                                  <p:childTnLst>
                                    <p:set>
                                      <p:cBhvr>
                                        <p:cTn id="43" dur="1" fill="hold">
                                          <p:stCondLst>
                                            <p:cond delay="0"/>
                                          </p:stCondLst>
                                        </p:cTn>
                                        <p:tgtEl>
                                          <p:spTgt spid="5">
                                            <p:txEl>
                                              <p:pRg st="6" end="6"/>
                                            </p:txEl>
                                          </p:spTgt>
                                        </p:tgtEl>
                                        <p:attrNameLst>
                                          <p:attrName>style.visibility</p:attrName>
                                        </p:attrNameLst>
                                      </p:cBhvr>
                                      <p:to>
                                        <p:strVal val="visible"/>
                                      </p:to>
                                    </p:set>
                                    <p:anim calcmode="lin" valueType="num">
                                      <p:cBhvr additive="base">
                                        <p:cTn id="44"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5">
                                            <p:txEl>
                                              <p:pRg st="7" end="7"/>
                                            </p:txEl>
                                          </p:spTgt>
                                        </p:tgtEl>
                                        <p:attrNameLst>
                                          <p:attrName>style.visibility</p:attrName>
                                        </p:attrNameLst>
                                      </p:cBhvr>
                                      <p:to>
                                        <p:strVal val="visible"/>
                                      </p:to>
                                    </p:set>
                                    <p:anim calcmode="lin" valueType="num">
                                      <p:cBhvr additive="base">
                                        <p:cTn id="5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nodeType="after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par>
                          <p:cTn id="57" fill="hold">
                            <p:stCondLst>
                              <p:cond delay="1000"/>
                            </p:stCondLst>
                            <p:childTnLst>
                              <p:par>
                                <p:cTn id="58" presetID="2" presetClass="entr" presetSubtype="4" fill="hold" nodeType="afterEffect">
                                  <p:stCondLst>
                                    <p:cond delay="0"/>
                                  </p:stCondLst>
                                  <p:childTnLst>
                                    <p:set>
                                      <p:cBhvr>
                                        <p:cTn id="59" dur="1" fill="hold">
                                          <p:stCondLst>
                                            <p:cond delay="0"/>
                                          </p:stCondLst>
                                        </p:cTn>
                                        <p:tgtEl>
                                          <p:spTgt spid="5">
                                            <p:txEl>
                                              <p:pRg st="9" end="9"/>
                                            </p:txEl>
                                          </p:spTgt>
                                        </p:tgtEl>
                                        <p:attrNameLst>
                                          <p:attrName>style.visibility</p:attrName>
                                        </p:attrNameLst>
                                      </p:cBhvr>
                                      <p:to>
                                        <p:strVal val="visible"/>
                                      </p:to>
                                    </p:set>
                                    <p:anim calcmode="lin" valueType="num">
                                      <p:cBhvr additive="base">
                                        <p:cTn id="60"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3782F14-3838-4C2E-9662-EF0C9C4CE5A4}"/>
              </a:ext>
            </a:extLst>
          </p:cNvPr>
          <p:cNvSpPr>
            <a:spLocks noGrp="1"/>
          </p:cNvSpPr>
          <p:nvPr>
            <p:ph type="sldNum" sz="quarter" idx="12"/>
          </p:nvPr>
        </p:nvSpPr>
        <p:spPr/>
        <p:txBody>
          <a:bodyPr/>
          <a:lstStyle/>
          <a:p>
            <a:fld id="{64D13B9C-1177-4875-809D-9FF38F993BF9}" type="slidenum">
              <a:rPr lang="zh-CN" altLang="en-US" smtClean="0"/>
              <a:t>24</a:t>
            </a:fld>
            <a:endParaRPr lang="zh-CN" altLang="en-US"/>
          </a:p>
        </p:txBody>
      </p:sp>
      <p:sp>
        <p:nvSpPr>
          <p:cNvPr id="5" name="Rectangle 3">
            <a:extLst>
              <a:ext uri="{FF2B5EF4-FFF2-40B4-BE49-F238E27FC236}">
                <a16:creationId xmlns:a16="http://schemas.microsoft.com/office/drawing/2014/main" id="{49163DF4-C0C5-4168-B1F3-5FBCD9A3DCF8}"/>
              </a:ext>
            </a:extLst>
          </p:cNvPr>
          <p:cNvSpPr txBox="1">
            <a:spLocks noChangeArrowheads="1"/>
          </p:cNvSpPr>
          <p:nvPr/>
        </p:nvSpPr>
        <p:spPr>
          <a:xfrm>
            <a:off x="614551" y="958873"/>
            <a:ext cx="8424863" cy="5184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zh-CN">
                <a:latin typeface="Comic Sans MS" panose="030F0702030302020204" pitchFamily="66" charset="0"/>
              </a:rPr>
              <a:t>4. </a:t>
            </a:r>
            <a:r>
              <a:rPr lang="zh-CN" altLang="en-US">
                <a:latin typeface="Comic Sans MS" panose="030F0702030302020204" pitchFamily="66" charset="0"/>
              </a:rPr>
              <a:t>程序语句：直接以程序语法来描述解决问题的方法。</a:t>
            </a:r>
          </a:p>
          <a:p>
            <a:pPr>
              <a:lnSpc>
                <a:spcPct val="80000"/>
              </a:lnSpc>
            </a:pPr>
            <a:r>
              <a:rPr lang="en-US" altLang="zh-CN">
                <a:solidFill>
                  <a:schemeClr val="folHlink"/>
                </a:solidFill>
                <a:latin typeface="Comic Sans MS" panose="030F0702030302020204" pitchFamily="66" charset="0"/>
              </a:rPr>
              <a:t>/* </a:t>
            </a:r>
            <a:r>
              <a:rPr lang="zh-CN" altLang="en-US">
                <a:solidFill>
                  <a:schemeClr val="folHlink"/>
                </a:solidFill>
                <a:latin typeface="Comic Sans MS" panose="030F0702030302020204" pitchFamily="66" charset="0"/>
              </a:rPr>
              <a:t>顺序查找  </a:t>
            </a:r>
            <a:r>
              <a:rPr lang="en-US" altLang="zh-CN">
                <a:solidFill>
                  <a:schemeClr val="folHlink"/>
                </a:solidFill>
                <a:latin typeface="Comic Sans MS" panose="030F0702030302020204" pitchFamily="66" charset="0"/>
              </a:rPr>
              <a:t>int Data[20], Counter=1 */</a:t>
            </a:r>
          </a:p>
          <a:p>
            <a:pPr lvl="1">
              <a:lnSpc>
                <a:spcPct val="80000"/>
              </a:lnSpc>
              <a:buFont typeface="Wingdings" panose="05000000000000000000" pitchFamily="2" charset="2"/>
              <a:buNone/>
            </a:pPr>
            <a:r>
              <a:rPr lang="en-US" altLang="zh-CN">
                <a:solidFill>
                  <a:schemeClr val="folHlink"/>
                </a:solidFill>
                <a:latin typeface="Comic Sans MS" panose="030F0702030302020204" pitchFamily="66" charset="0"/>
              </a:rPr>
              <a:t>int Seq_Search(int Key)</a:t>
            </a:r>
          </a:p>
          <a:p>
            <a:pPr lvl="1">
              <a:lnSpc>
                <a:spcPct val="80000"/>
              </a:lnSpc>
              <a:buFont typeface="Wingdings" panose="05000000000000000000" pitchFamily="2" charset="2"/>
              <a:buNone/>
            </a:pPr>
            <a:r>
              <a:rPr lang="en-US" altLang="zh-CN">
                <a:solidFill>
                  <a:schemeClr val="folHlink"/>
                </a:solidFill>
                <a:latin typeface="Comic Sans MS" panose="030F0702030302020204" pitchFamily="66" charset="0"/>
              </a:rPr>
              <a:t>{</a:t>
            </a:r>
          </a:p>
          <a:p>
            <a:pPr lvl="1">
              <a:lnSpc>
                <a:spcPct val="80000"/>
              </a:lnSpc>
              <a:buFont typeface="Wingdings" panose="05000000000000000000" pitchFamily="2" charset="2"/>
              <a:buNone/>
            </a:pPr>
            <a:r>
              <a:rPr lang="en-US" altLang="zh-CN">
                <a:solidFill>
                  <a:schemeClr val="folHlink"/>
                </a:solidFill>
                <a:latin typeface="Comic Sans MS" panose="030F0702030302020204" pitchFamily="66" charset="0"/>
              </a:rPr>
              <a:t>    int    i;</a:t>
            </a:r>
          </a:p>
          <a:p>
            <a:pPr lvl="1">
              <a:lnSpc>
                <a:spcPct val="80000"/>
              </a:lnSpc>
              <a:buFont typeface="Wingdings" panose="05000000000000000000" pitchFamily="2" charset="2"/>
              <a:buNone/>
            </a:pPr>
            <a:r>
              <a:rPr lang="en-US" altLang="zh-CN">
                <a:solidFill>
                  <a:schemeClr val="folHlink"/>
                </a:solidFill>
                <a:latin typeface="Comic Sans MS" panose="030F0702030302020204" pitchFamily="66" charset="0"/>
              </a:rPr>
              <a:t>    for ( i=0; i&lt;20; i++) {		</a:t>
            </a:r>
          </a:p>
          <a:p>
            <a:pPr lvl="1">
              <a:lnSpc>
                <a:spcPct val="80000"/>
              </a:lnSpc>
              <a:buFont typeface="Wingdings" panose="05000000000000000000" pitchFamily="2" charset="2"/>
              <a:buNone/>
            </a:pPr>
            <a:r>
              <a:rPr lang="en-US" altLang="zh-CN">
                <a:solidFill>
                  <a:schemeClr val="folHlink"/>
                </a:solidFill>
                <a:latin typeface="Comic Sans MS" panose="030F0702030302020204" pitchFamily="66" charset="0"/>
              </a:rPr>
              <a:t>        printf(“[%d]”,Data[i]);	/*</a:t>
            </a:r>
            <a:r>
              <a:rPr lang="zh-CN" altLang="en-US">
                <a:solidFill>
                  <a:schemeClr val="folHlink"/>
                </a:solidFill>
                <a:latin typeface="Comic Sans MS" panose="030F0702030302020204" pitchFamily="66" charset="0"/>
              </a:rPr>
              <a:t>输出数据*</a:t>
            </a:r>
            <a:r>
              <a:rPr lang="en-US" altLang="zh-CN">
                <a:solidFill>
                  <a:schemeClr val="folHlink"/>
                </a:solidFill>
                <a:latin typeface="Comic Sans MS" panose="030F0702030302020204" pitchFamily="66" charset="0"/>
              </a:rPr>
              <a:t>/</a:t>
            </a:r>
          </a:p>
          <a:p>
            <a:pPr lvl="1">
              <a:lnSpc>
                <a:spcPct val="80000"/>
              </a:lnSpc>
              <a:buFont typeface="Wingdings" panose="05000000000000000000" pitchFamily="2" charset="2"/>
              <a:buNone/>
            </a:pPr>
            <a:r>
              <a:rPr lang="en-US" altLang="zh-CN">
                <a:solidFill>
                  <a:schemeClr val="folHlink"/>
                </a:solidFill>
                <a:latin typeface="Comic Sans MS" panose="030F0702030302020204" pitchFamily="66" charset="0"/>
              </a:rPr>
              <a:t>        if (Key == Data[i] )		/*</a:t>
            </a:r>
            <a:r>
              <a:rPr lang="zh-CN" altLang="en-US">
                <a:solidFill>
                  <a:schemeClr val="folHlink"/>
                </a:solidFill>
                <a:latin typeface="Comic Sans MS" panose="030F0702030302020204" pitchFamily="66" charset="0"/>
              </a:rPr>
              <a:t>找到数据*</a:t>
            </a:r>
            <a:r>
              <a:rPr lang="en-US" altLang="zh-CN">
                <a:solidFill>
                  <a:schemeClr val="folHlink"/>
                </a:solidFill>
                <a:latin typeface="Comic Sans MS" panose="030F0702030302020204" pitchFamily="66" charset="0"/>
              </a:rPr>
              <a:t>/</a:t>
            </a:r>
          </a:p>
          <a:p>
            <a:pPr lvl="1">
              <a:lnSpc>
                <a:spcPct val="80000"/>
              </a:lnSpc>
              <a:buFont typeface="Wingdings" panose="05000000000000000000" pitchFamily="2" charset="2"/>
              <a:buNone/>
            </a:pPr>
            <a:r>
              <a:rPr lang="en-US" altLang="zh-CN">
                <a:solidFill>
                  <a:schemeClr val="folHlink"/>
                </a:solidFill>
                <a:latin typeface="Comic Sans MS" panose="030F0702030302020204" pitchFamily="66" charset="0"/>
              </a:rPr>
              <a:t>            return 1;</a:t>
            </a:r>
          </a:p>
          <a:p>
            <a:pPr lvl="1">
              <a:lnSpc>
                <a:spcPct val="80000"/>
              </a:lnSpc>
              <a:buFont typeface="Wingdings" panose="05000000000000000000" pitchFamily="2" charset="2"/>
              <a:buNone/>
            </a:pPr>
            <a:r>
              <a:rPr lang="en-US" altLang="zh-CN">
                <a:solidFill>
                  <a:schemeClr val="folHlink"/>
                </a:solidFill>
                <a:latin typeface="Comic Sans MS" panose="030F0702030302020204" pitchFamily="66" charset="0"/>
              </a:rPr>
              <a:t>        Counter++;			/*</a:t>
            </a:r>
            <a:r>
              <a:rPr lang="zh-CN" altLang="en-US">
                <a:solidFill>
                  <a:schemeClr val="folHlink"/>
                </a:solidFill>
                <a:latin typeface="Comic Sans MS" panose="030F0702030302020204" pitchFamily="66" charset="0"/>
              </a:rPr>
              <a:t>计数器递增*</a:t>
            </a:r>
            <a:r>
              <a:rPr lang="en-US" altLang="zh-CN">
                <a:solidFill>
                  <a:schemeClr val="folHlink"/>
                </a:solidFill>
                <a:latin typeface="Comic Sans MS" panose="030F0702030302020204" pitchFamily="66" charset="0"/>
              </a:rPr>
              <a:t>/</a:t>
            </a:r>
          </a:p>
          <a:p>
            <a:pPr lvl="1">
              <a:lnSpc>
                <a:spcPct val="80000"/>
              </a:lnSpc>
              <a:buFont typeface="Wingdings" panose="05000000000000000000" pitchFamily="2" charset="2"/>
              <a:buNone/>
            </a:pPr>
            <a:r>
              <a:rPr lang="en-US" altLang="zh-CN">
                <a:solidFill>
                  <a:schemeClr val="folHlink"/>
                </a:solidFill>
                <a:latin typeface="Comic Sans MS" panose="030F0702030302020204" pitchFamily="66" charset="0"/>
              </a:rPr>
              <a:t>    }</a:t>
            </a:r>
          </a:p>
          <a:p>
            <a:pPr lvl="1">
              <a:lnSpc>
                <a:spcPct val="80000"/>
              </a:lnSpc>
              <a:buFont typeface="Wingdings" panose="05000000000000000000" pitchFamily="2" charset="2"/>
              <a:buNone/>
            </a:pPr>
            <a:r>
              <a:rPr lang="en-US" altLang="zh-CN">
                <a:solidFill>
                  <a:schemeClr val="folHlink"/>
                </a:solidFill>
                <a:latin typeface="Comic Sans MS" panose="030F0702030302020204" pitchFamily="66" charset="0"/>
              </a:rPr>
              <a:t>    return 0;</a:t>
            </a:r>
          </a:p>
          <a:p>
            <a:pPr lvl="1">
              <a:lnSpc>
                <a:spcPct val="80000"/>
              </a:lnSpc>
              <a:buFont typeface="Wingdings" panose="05000000000000000000" pitchFamily="2" charset="2"/>
              <a:buNone/>
            </a:pPr>
            <a:r>
              <a:rPr lang="en-US" altLang="zh-CN">
                <a:solidFill>
                  <a:schemeClr val="folHlink"/>
                </a:solidFill>
                <a:latin typeface="Comic Sans MS" panose="030F0702030302020204" pitchFamily="66" charset="0"/>
              </a:rPr>
              <a:t>}</a:t>
            </a:r>
            <a:endParaRPr lang="en-US" altLang="zh-CN" dirty="0">
              <a:solidFill>
                <a:schemeClr val="folHlink"/>
              </a:solidFill>
              <a:latin typeface="Comic Sans MS" panose="030F0702030302020204" pitchFamily="66" charset="0"/>
            </a:endParaRPr>
          </a:p>
        </p:txBody>
      </p:sp>
    </p:spTree>
    <p:extLst>
      <p:ext uri="{BB962C8B-B14F-4D97-AF65-F5344CB8AC3E}">
        <p14:creationId xmlns:p14="http://schemas.microsoft.com/office/powerpoint/2010/main" val="42127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5">
                                            <p:txEl>
                                              <p:pRg st="12" end="12"/>
                                            </p:txEl>
                                          </p:spTgt>
                                        </p:tgtEl>
                                        <p:attrNameLst>
                                          <p:attrName>style.visibility</p:attrName>
                                        </p:attrNameLst>
                                      </p:cBhvr>
                                      <p:to>
                                        <p:strVal val="visible"/>
                                      </p:to>
                                    </p:set>
                                    <p:anim calcmode="lin" valueType="num">
                                      <p:cBhvr additive="base">
                                        <p:cTn id="28"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 calcmode="lin" valueType="num">
                                      <p:cBhvr additive="base">
                                        <p:cTn id="34"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 calcmode="lin" valueType="num">
                                      <p:cBhvr additive="base">
                                        <p:cTn id="40"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 calcmode="lin" valueType="num">
                                      <p:cBhvr additive="base">
                                        <p:cTn id="4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par>
                          <p:cTn id="47" fill="hold">
                            <p:stCondLst>
                              <p:cond delay="1000"/>
                            </p:stCondLst>
                            <p:childTnLst>
                              <p:par>
                                <p:cTn id="48" presetID="2" presetClass="entr" presetSubtype="4" fill="hold" nodeType="afterEffect">
                                  <p:stCondLst>
                                    <p:cond delay="0"/>
                                  </p:stCondLst>
                                  <p:childTnLst>
                                    <p:set>
                                      <p:cBhvr>
                                        <p:cTn id="49" dur="1" fill="hold">
                                          <p:stCondLst>
                                            <p:cond delay="0"/>
                                          </p:stCondLst>
                                        </p:cTn>
                                        <p:tgtEl>
                                          <p:spTgt spid="5">
                                            <p:txEl>
                                              <p:pRg st="7" end="7"/>
                                            </p:txEl>
                                          </p:spTgt>
                                        </p:tgtEl>
                                        <p:attrNameLst>
                                          <p:attrName>style.visibility</p:attrName>
                                        </p:attrNameLst>
                                      </p:cBhvr>
                                      <p:to>
                                        <p:strVal val="visible"/>
                                      </p:to>
                                    </p:set>
                                    <p:anim calcmode="lin" valueType="num">
                                      <p:cBhvr additive="base">
                                        <p:cTn id="5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par>
                          <p:cTn id="52" fill="hold">
                            <p:stCondLst>
                              <p:cond delay="1500"/>
                            </p:stCondLst>
                            <p:childTnLst>
                              <p:par>
                                <p:cTn id="53" presetID="2" presetClass="entr" presetSubtype="4" fill="hold" nodeType="after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par>
                          <p:cTn id="57" fill="hold">
                            <p:stCondLst>
                              <p:cond delay="2000"/>
                            </p:stCondLst>
                            <p:childTnLst>
                              <p:par>
                                <p:cTn id="58" presetID="2" presetClass="entr" presetSubtype="4" fill="hold" nodeType="afterEffect">
                                  <p:stCondLst>
                                    <p:cond delay="0"/>
                                  </p:stCondLst>
                                  <p:childTnLst>
                                    <p:set>
                                      <p:cBhvr>
                                        <p:cTn id="59" dur="1" fill="hold">
                                          <p:stCondLst>
                                            <p:cond delay="0"/>
                                          </p:stCondLst>
                                        </p:cTn>
                                        <p:tgtEl>
                                          <p:spTgt spid="5">
                                            <p:txEl>
                                              <p:pRg st="9" end="9"/>
                                            </p:txEl>
                                          </p:spTgt>
                                        </p:tgtEl>
                                        <p:attrNameLst>
                                          <p:attrName>style.visibility</p:attrName>
                                        </p:attrNameLst>
                                      </p:cBhvr>
                                      <p:to>
                                        <p:strVal val="visible"/>
                                      </p:to>
                                    </p:set>
                                    <p:anim calcmode="lin" valueType="num">
                                      <p:cBhvr additive="base">
                                        <p:cTn id="60"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par>
                          <p:cTn id="62" fill="hold">
                            <p:stCondLst>
                              <p:cond delay="2500"/>
                            </p:stCondLst>
                            <p:childTnLst>
                              <p:par>
                                <p:cTn id="63" presetID="2" presetClass="entr" presetSubtype="4" fill="hold" nodeType="afterEffect">
                                  <p:stCondLst>
                                    <p:cond delay="0"/>
                                  </p:stCondLst>
                                  <p:childTnLst>
                                    <p:set>
                                      <p:cBhvr>
                                        <p:cTn id="64" dur="1" fill="hold">
                                          <p:stCondLst>
                                            <p:cond delay="0"/>
                                          </p:stCondLst>
                                        </p:cTn>
                                        <p:tgtEl>
                                          <p:spTgt spid="5">
                                            <p:txEl>
                                              <p:pRg st="10" end="10"/>
                                            </p:txEl>
                                          </p:spTgt>
                                        </p:tgtEl>
                                        <p:attrNameLst>
                                          <p:attrName>style.visibility</p:attrName>
                                        </p:attrNameLst>
                                      </p:cBhvr>
                                      <p:to>
                                        <p:strVal val="visible"/>
                                      </p:to>
                                    </p:set>
                                    <p:anim calcmode="lin" valueType="num">
                                      <p:cBhvr additive="base">
                                        <p:cTn id="6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3000"/>
                            </p:stCondLst>
                            <p:childTnLst>
                              <p:par>
                                <p:cTn id="68" presetID="2" presetClass="entr" presetSubtype="4" fill="hold" nodeType="afterEffect">
                                  <p:stCondLst>
                                    <p:cond delay="0"/>
                                  </p:stCondLst>
                                  <p:childTnLst>
                                    <p:set>
                                      <p:cBhvr>
                                        <p:cTn id="69" dur="1" fill="hold">
                                          <p:stCondLst>
                                            <p:cond delay="0"/>
                                          </p:stCondLst>
                                        </p:cTn>
                                        <p:tgtEl>
                                          <p:spTgt spid="5">
                                            <p:txEl>
                                              <p:pRg st="11" end="11"/>
                                            </p:txEl>
                                          </p:spTgt>
                                        </p:tgtEl>
                                        <p:attrNameLst>
                                          <p:attrName>style.visibility</p:attrName>
                                        </p:attrNameLst>
                                      </p:cBhvr>
                                      <p:to>
                                        <p:strVal val="visible"/>
                                      </p:to>
                                    </p:set>
                                    <p:anim calcmode="lin" valueType="num">
                                      <p:cBhvr additive="base">
                                        <p:cTn id="70"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9177599" cy="6423679"/>
          </a:xfrm>
        </p:spPr>
        <p:txBody>
          <a:bodyPr>
            <a:normAutofit/>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1.2.3 </a:t>
            </a:r>
            <a:r>
              <a:rPr lang="zh-CN" altLang="en-US" b="1" dirty="0">
                <a:latin typeface="Cambria" panose="02040503050406030204" pitchFamily="18" charset="0"/>
                <a:ea typeface="宋体" panose="02010600030101010101" pitchFamily="2" charset="-122"/>
              </a:rPr>
              <a:t>算法的性能分析</a:t>
            </a:r>
            <a:endParaRPr lang="en-US" altLang="zh-CN" b="1"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评价一个算法的优劣的标准主要是要看这个算法所占用机器资源的多少。这里的</a:t>
            </a:r>
            <a:r>
              <a:rPr lang="zh-CN" altLang="en-US" b="1" dirty="0">
                <a:solidFill>
                  <a:srgbClr val="C00000"/>
                </a:solidFill>
                <a:latin typeface="Cambria" panose="02040503050406030204" pitchFamily="18" charset="0"/>
                <a:ea typeface="宋体" panose="02010600030101010101" pitchFamily="2" charset="-122"/>
              </a:rPr>
              <a:t>资源主要包括算法运行的持续时间以及所占用存储空间</a:t>
            </a:r>
            <a:r>
              <a:rPr lang="zh-CN" altLang="en-US" dirty="0">
                <a:latin typeface="Cambria" panose="02040503050406030204" pitchFamily="18" charset="0"/>
                <a:ea typeface="宋体" panose="02010600030101010101" pitchFamily="2" charset="-122"/>
              </a:rPr>
              <a:t>，即</a:t>
            </a:r>
            <a:r>
              <a:rPr lang="zh-CN" altLang="en-US" b="1" dirty="0">
                <a:solidFill>
                  <a:srgbClr val="C00000"/>
                </a:solidFill>
                <a:latin typeface="Cambria" panose="02040503050406030204" pitchFamily="18" charset="0"/>
                <a:ea typeface="宋体" panose="02010600030101010101" pitchFamily="2" charset="-122"/>
              </a:rPr>
              <a:t>算法的时间复杂性</a:t>
            </a:r>
            <a:r>
              <a:rPr lang="zh-CN" altLang="en-US" dirty="0">
                <a:latin typeface="Cambria" panose="02040503050406030204" pitchFamily="18" charset="0"/>
                <a:ea typeface="宋体" panose="02010600030101010101" pitchFamily="2" charset="-122"/>
              </a:rPr>
              <a:t>和</a:t>
            </a:r>
            <a:r>
              <a:rPr lang="zh-CN" altLang="en-US" b="1" dirty="0">
                <a:solidFill>
                  <a:srgbClr val="C00000"/>
                </a:solidFill>
                <a:latin typeface="Cambria" panose="02040503050406030204" pitchFamily="18" charset="0"/>
                <a:ea typeface="宋体" panose="02010600030101010101" pitchFamily="2" charset="-122"/>
              </a:rPr>
              <a:t>空间复杂性</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算法的性能分析与数据的规模密切相关，所谓</a:t>
            </a:r>
            <a:r>
              <a:rPr lang="zh-CN" altLang="en-US" b="1" dirty="0">
                <a:latin typeface="Cambria" panose="02040503050406030204" pitchFamily="18" charset="0"/>
                <a:ea typeface="宋体" panose="02010600030101010101" pitchFamily="2" charset="-122"/>
              </a:rPr>
              <a:t>数据规模</a:t>
            </a:r>
            <a:r>
              <a:rPr lang="zh-CN" altLang="en-US" dirty="0">
                <a:latin typeface="Cambria" panose="02040503050406030204" pitchFamily="18" charset="0"/>
                <a:ea typeface="宋体" panose="02010600030101010101" pitchFamily="2" charset="-122"/>
              </a:rPr>
              <a:t>是</a:t>
            </a:r>
            <a:r>
              <a:rPr lang="zh-CN" altLang="en-US" b="1" dirty="0">
                <a:solidFill>
                  <a:srgbClr val="C00000"/>
                </a:solidFill>
                <a:latin typeface="Cambria" panose="02040503050406030204" pitchFamily="18" charset="0"/>
                <a:ea typeface="宋体" panose="02010600030101010101" pitchFamily="2" charset="-122"/>
              </a:rPr>
              <a:t>指算法所处理的数据对象中所包含数据元素的数量</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25</a:t>
            </a:fld>
            <a:endParaRPr lang="zh-CN" altLang="en-US" dirty="0"/>
          </a:p>
        </p:txBody>
      </p:sp>
    </p:spTree>
    <p:extLst>
      <p:ext uri="{BB962C8B-B14F-4D97-AF65-F5344CB8AC3E}">
        <p14:creationId xmlns:p14="http://schemas.microsoft.com/office/powerpoint/2010/main" val="379786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6423679"/>
          </a:xfrm>
        </p:spPr>
        <p:txBody>
          <a:bodyPr>
            <a:normAutofit fontScale="92500" lnSpcReduction="10000"/>
          </a:bodyPr>
          <a:lstStyle/>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一、时间复杂度</a:t>
            </a:r>
            <a:endParaRPr lang="en-US" altLang="zh-CN" b="1"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算法的时间复杂度是指算法运行的时间总和，是对算法的时间效率的度量。估算一个算法的时间复杂度，必须要独立于运行算法的软硬件环境来分析算法的时间开销。</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b="1" dirty="0">
                <a:latin typeface="Cambria" panose="02040503050406030204" pitchFamily="18" charset="0"/>
                <a:ea typeface="宋体" panose="02010600030101010101" pitchFamily="2" charset="-122"/>
              </a:rPr>
              <a:t>1</a:t>
            </a:r>
            <a:r>
              <a:rPr lang="zh-CN" altLang="en-US" b="1" dirty="0">
                <a:latin typeface="Cambria" panose="02040503050406030204" pitchFamily="18" charset="0"/>
                <a:ea typeface="宋体" panose="02010600030101010101" pitchFamily="2" charset="-122"/>
              </a:rPr>
              <a:t>、时间复杂度的计算和表示</a:t>
            </a:r>
            <a:endParaRPr lang="en-US" altLang="zh-CN" b="1"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一般以算法所执行的语句频度总和来衡量其时间复杂度。在实际应用中，通常用一个估计值来表示算法的时间复杂度：</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假设算法的运行时间为</a:t>
            </a:r>
            <a:r>
              <a:rPr lang="en-US" altLang="zh-CN" dirty="0">
                <a:latin typeface="Cambria" panose="02040503050406030204" pitchFamily="18" charset="0"/>
                <a:ea typeface="宋体" panose="02010600030101010101" pitchFamily="2" charset="-122"/>
              </a:rPr>
              <a:t>T(n)</a:t>
            </a:r>
            <a:r>
              <a:rPr lang="zh-CN" altLang="en-US" dirty="0">
                <a:latin typeface="Cambria" panose="02040503050406030204" pitchFamily="18" charset="0"/>
                <a:ea typeface="宋体" panose="02010600030101010101" pitchFamily="2" charset="-122"/>
              </a:rPr>
              <a:t>，如果存在另一个函数</a:t>
            </a:r>
            <a:r>
              <a:rPr lang="en-US" altLang="zh-CN" dirty="0">
                <a:latin typeface="Cambria" panose="02040503050406030204" pitchFamily="18" charset="0"/>
                <a:ea typeface="宋体" panose="02010600030101010101" pitchFamily="2" charset="-122"/>
              </a:rPr>
              <a:t>f(n)</a:t>
            </a:r>
            <a:r>
              <a:rPr lang="zh-CN" altLang="en-US" dirty="0">
                <a:latin typeface="Cambria" panose="02040503050406030204" pitchFamily="18" charset="0"/>
                <a:ea typeface="宋体" panose="02010600030101010101" pitchFamily="2" charset="-122"/>
              </a:rPr>
              <a:t>，当</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逐渐增大时，</a:t>
            </a:r>
            <a:r>
              <a:rPr lang="en-US" altLang="zh-CN" dirty="0">
                <a:latin typeface="Cambria" panose="02040503050406030204" pitchFamily="18" charset="0"/>
                <a:ea typeface="宋体" panose="02010600030101010101" pitchFamily="2" charset="-122"/>
              </a:rPr>
              <a:t>T(n)/f(n)</a:t>
            </a:r>
            <a:r>
              <a:rPr lang="zh-CN" altLang="en-US" dirty="0">
                <a:latin typeface="Cambria" panose="02040503050406030204" pitchFamily="18" charset="0"/>
                <a:ea typeface="宋体" panose="02010600030101010101" pitchFamily="2" charset="-122"/>
              </a:rPr>
              <a:t>的极限值为常数，则</a:t>
            </a:r>
            <a:r>
              <a:rPr lang="en-US" altLang="zh-CN" dirty="0">
                <a:latin typeface="Cambria" panose="02040503050406030204" pitchFamily="18" charset="0"/>
                <a:ea typeface="宋体" panose="02010600030101010101" pitchFamily="2" charset="-122"/>
              </a:rPr>
              <a:t>f(n)</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T(n)</a:t>
            </a:r>
            <a:r>
              <a:rPr lang="zh-CN" altLang="en-US" dirty="0">
                <a:latin typeface="Cambria" panose="02040503050406030204" pitchFamily="18" charset="0"/>
                <a:ea typeface="宋体" panose="02010600030101010101" pitchFamily="2" charset="-122"/>
              </a:rPr>
              <a:t>的同阶复杂度，表示为</a:t>
            </a:r>
            <a:r>
              <a:rPr lang="en-US" altLang="zh-CN" dirty="0">
                <a:latin typeface="Cambria" panose="02040503050406030204" pitchFamily="18" charset="0"/>
                <a:ea typeface="宋体" panose="02010600030101010101" pitchFamily="2" charset="-122"/>
              </a:rPr>
              <a:t>T(n)=O(f(n))</a:t>
            </a:r>
            <a:r>
              <a:rPr lang="zh-CN" altLang="en-US" dirty="0">
                <a:latin typeface="Cambria" panose="02040503050406030204" pitchFamily="18" charset="0"/>
                <a:ea typeface="宋体" panose="02010600030101010101" pitchFamily="2" charset="-122"/>
              </a:rPr>
              <a:t>，称</a:t>
            </a:r>
            <a:r>
              <a:rPr lang="en-US" altLang="zh-CN" dirty="0">
                <a:latin typeface="Cambria" panose="02040503050406030204" pitchFamily="18" charset="0"/>
                <a:ea typeface="宋体" panose="02010600030101010101" pitchFamily="2" charset="-122"/>
              </a:rPr>
              <a:t>f(n)</a:t>
            </a:r>
            <a:r>
              <a:rPr lang="zh-CN" altLang="en-US" dirty="0">
                <a:latin typeface="Cambria" panose="02040503050406030204" pitchFamily="18" charset="0"/>
                <a:ea typeface="宋体" panose="02010600030101010101" pitchFamily="2" charset="-122"/>
              </a:rPr>
              <a:t>为算法的</a:t>
            </a:r>
            <a:r>
              <a:rPr lang="zh-CN" altLang="en-US" b="1" dirty="0">
                <a:solidFill>
                  <a:srgbClr val="C00000"/>
                </a:solidFill>
                <a:latin typeface="Cambria" panose="02040503050406030204" pitchFamily="18" charset="0"/>
                <a:ea typeface="宋体" panose="02010600030101010101" pitchFamily="2" charset="-122"/>
              </a:rPr>
              <a:t>渐进时间复杂度</a:t>
            </a:r>
            <a:r>
              <a:rPr lang="zh-CN" altLang="en-US" dirty="0">
                <a:latin typeface="Cambria" panose="02040503050406030204" pitchFamily="18" charset="0"/>
                <a:ea typeface="宋体" panose="02010600030101010101" pitchFamily="2" charset="-122"/>
              </a:rPr>
              <a:t>，简称时间复杂度。</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26</a:t>
            </a:fld>
            <a:endParaRPr lang="zh-CN" altLang="en-US" dirty="0"/>
          </a:p>
        </p:txBody>
      </p:sp>
    </p:spTree>
    <p:extLst>
      <p:ext uri="{BB962C8B-B14F-4D97-AF65-F5344CB8AC3E}">
        <p14:creationId xmlns:p14="http://schemas.microsoft.com/office/powerpoint/2010/main" val="331563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6423679"/>
          </a:xfrm>
        </p:spPr>
        <p:txBody>
          <a:bodyPr>
            <a:normAutofit fontScale="85000" lnSpcReduction="10000"/>
          </a:bodyPr>
          <a:lstStyle/>
          <a:p>
            <a:pPr marL="0" indent="361950">
              <a:lnSpc>
                <a:spcPct val="150000"/>
              </a:lnSpc>
              <a:spcBef>
                <a:spcPts val="0"/>
              </a:spcBef>
              <a:buNone/>
            </a:pPr>
            <a:r>
              <a:rPr lang="en-US" altLang="zh-CN" b="1" dirty="0">
                <a:latin typeface="Cambria" panose="02040503050406030204" pitchFamily="18" charset="0"/>
                <a:ea typeface="宋体" panose="02010600030101010101" pitchFamily="2" charset="-122"/>
              </a:rPr>
              <a:t>2</a:t>
            </a:r>
            <a:r>
              <a:rPr lang="zh-CN" altLang="en-US" b="1" dirty="0">
                <a:latin typeface="Cambria" panose="02040503050406030204" pitchFamily="18" charset="0"/>
                <a:ea typeface="宋体" panose="02010600030101010101" pitchFamily="2" charset="-122"/>
              </a:rPr>
              <a:t>、时间复杂度的类型</a:t>
            </a:r>
            <a:endParaRPr lang="en-US" altLang="zh-CN" b="1"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(1) </a:t>
            </a:r>
            <a:r>
              <a:rPr lang="zh-CN" altLang="en-US" b="1" dirty="0">
                <a:solidFill>
                  <a:srgbClr val="C00000"/>
                </a:solidFill>
                <a:latin typeface="Cambria" panose="02040503050406030204" pitchFamily="18" charset="0"/>
                <a:ea typeface="宋体" panose="02010600030101010101" pitchFamily="2" charset="-122"/>
              </a:rPr>
              <a:t>最好时间复杂度</a:t>
            </a:r>
            <a:r>
              <a:rPr lang="zh-CN" altLang="en-US" dirty="0">
                <a:latin typeface="Cambria" panose="02040503050406030204" pitchFamily="18" charset="0"/>
                <a:ea typeface="宋体" panose="02010600030101010101" pitchFamily="2" charset="-122"/>
              </a:rPr>
              <a:t>：针对特定的输入，执行最少操作的次数。</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(2) </a:t>
            </a:r>
            <a:r>
              <a:rPr lang="zh-CN" altLang="en-US" b="1" dirty="0">
                <a:solidFill>
                  <a:srgbClr val="C00000"/>
                </a:solidFill>
                <a:latin typeface="Cambria" panose="02040503050406030204" pitchFamily="18" charset="0"/>
                <a:ea typeface="宋体" panose="02010600030101010101" pitchFamily="2" charset="-122"/>
              </a:rPr>
              <a:t>最坏时间复杂度</a:t>
            </a:r>
            <a:r>
              <a:rPr lang="zh-CN" altLang="en-US" dirty="0">
                <a:latin typeface="Cambria" panose="02040503050406030204" pitchFamily="18" charset="0"/>
                <a:ea typeface="宋体" panose="02010600030101010101" pitchFamily="2" charset="-122"/>
              </a:rPr>
              <a:t>：针对特定的输入，执行最多操作的次数。</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(3) </a:t>
            </a:r>
            <a:r>
              <a:rPr lang="zh-CN" altLang="en-US" b="1" dirty="0">
                <a:solidFill>
                  <a:srgbClr val="C00000"/>
                </a:solidFill>
                <a:latin typeface="Cambria" panose="02040503050406030204" pitchFamily="18" charset="0"/>
                <a:ea typeface="宋体" panose="02010600030101010101" pitchFamily="2" charset="-122"/>
              </a:rPr>
              <a:t>平均时间复杂度</a:t>
            </a:r>
            <a:r>
              <a:rPr lang="zh-CN" altLang="en-US" dirty="0">
                <a:latin typeface="Cambria" panose="02040503050406030204" pitchFamily="18" charset="0"/>
                <a:ea typeface="宋体" panose="02010600030101010101" pitchFamily="2" charset="-122"/>
              </a:rPr>
              <a:t>：对于所有可能的输入，执行操作的平均次数。</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(4) </a:t>
            </a:r>
            <a:r>
              <a:rPr lang="zh-CN" altLang="en-US" b="1" dirty="0">
                <a:solidFill>
                  <a:srgbClr val="C00000"/>
                </a:solidFill>
                <a:latin typeface="Cambria" panose="02040503050406030204" pitchFamily="18" charset="0"/>
                <a:ea typeface="宋体" panose="02010600030101010101" pitchFamily="2" charset="-122"/>
              </a:rPr>
              <a:t>均摊复杂度</a:t>
            </a:r>
            <a:r>
              <a:rPr lang="zh-CN" altLang="en-US" dirty="0">
                <a:latin typeface="Cambria" panose="02040503050406030204" pitchFamily="18" charset="0"/>
                <a:ea typeface="宋体" panose="02010600030101010101" pitchFamily="2" charset="-122"/>
              </a:rPr>
              <a:t>：对于一个算法，如果大部分输入的时间复杂度都很低，只有个别情况下时间复杂度比较高，可以将这一组操作作为一个整体进行分析，将较高时间复杂度操作的耗时平摊到时间复杂度比较低的操作上，所得到的总体时间复杂度称为均摊时间复杂度。</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在分析一个算法时，</a:t>
            </a:r>
            <a:r>
              <a:rPr lang="zh-CN" altLang="en-US" b="1" dirty="0">
                <a:solidFill>
                  <a:srgbClr val="C00000"/>
                </a:solidFill>
                <a:latin typeface="Cambria" panose="02040503050406030204" pitchFamily="18" charset="0"/>
                <a:ea typeface="宋体" panose="02010600030101010101" pitchFamily="2" charset="-122"/>
              </a:rPr>
              <a:t>主要关心算法的最坏时间复杂度和平均时间复杂度</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27</a:t>
            </a:fld>
            <a:endParaRPr lang="zh-CN" altLang="en-US" dirty="0"/>
          </a:p>
        </p:txBody>
      </p:sp>
    </p:spTree>
    <p:extLst>
      <p:ext uri="{BB962C8B-B14F-4D97-AF65-F5344CB8AC3E}">
        <p14:creationId xmlns:p14="http://schemas.microsoft.com/office/powerpoint/2010/main" val="369167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6423679"/>
          </a:xfrm>
        </p:spPr>
        <p:txBody>
          <a:bodyPr>
            <a:normAutofit fontScale="92500" lnSpcReduction="20000"/>
          </a:bodyPr>
          <a:lstStyle/>
          <a:p>
            <a:pPr marL="0" indent="361950">
              <a:lnSpc>
                <a:spcPct val="150000"/>
              </a:lnSpc>
              <a:spcBef>
                <a:spcPts val="0"/>
              </a:spcBef>
              <a:buNone/>
            </a:pPr>
            <a:r>
              <a:rPr lang="en-US" altLang="zh-CN" b="1" dirty="0">
                <a:latin typeface="Cambria" panose="02040503050406030204" pitchFamily="18" charset="0"/>
                <a:ea typeface="宋体" panose="02010600030101010101" pitchFamily="2" charset="-122"/>
              </a:rPr>
              <a:t>3</a:t>
            </a:r>
            <a:r>
              <a:rPr lang="zh-CN" altLang="en-US" b="1" dirty="0">
                <a:latin typeface="Cambria" panose="02040503050406030204" pitchFamily="18" charset="0"/>
                <a:ea typeface="宋体" panose="02010600030101010101" pitchFamily="2" charset="-122"/>
              </a:rPr>
              <a:t>、常见的时间复杂度</a:t>
            </a:r>
            <a:endParaRPr lang="en-US" altLang="zh-CN" b="1"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sz="2600" b="1" dirty="0">
                <a:solidFill>
                  <a:srgbClr val="C00000"/>
                </a:solidFill>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：常复杂度，表示算法的运行时间与数据规模无关。没有循环和递归的算法通常为常复杂度；</a:t>
            </a:r>
          </a:p>
          <a:p>
            <a:pPr marL="0" indent="361950">
              <a:lnSpc>
                <a:spcPct val="150000"/>
              </a:lnSpc>
              <a:spcBef>
                <a:spcPts val="0"/>
              </a:spcBef>
              <a:buNone/>
            </a:pPr>
            <a:r>
              <a:rPr lang="en-US" altLang="zh-CN" sz="2600" b="1" dirty="0">
                <a:solidFill>
                  <a:srgbClr val="C00000"/>
                </a:solidFill>
                <a:latin typeface="Cambria" panose="02040503050406030204" pitchFamily="18" charset="0"/>
                <a:ea typeface="宋体" panose="02010600030101010101" pitchFamily="2" charset="-122"/>
              </a:rPr>
              <a:t>O(log n)</a:t>
            </a:r>
            <a:r>
              <a:rPr lang="zh-CN" altLang="en-US" dirty="0">
                <a:latin typeface="Cambria" panose="02040503050406030204" pitchFamily="18" charset="0"/>
                <a:ea typeface="宋体" panose="02010600030101010101" pitchFamily="2" charset="-122"/>
              </a:rPr>
              <a:t>：对数复杂度，其实，最常见的对数复杂度为</a:t>
            </a:r>
            <a:r>
              <a:rPr lang="en-US" altLang="zh-CN" dirty="0">
                <a:latin typeface="Cambria" panose="02040503050406030204" pitchFamily="18" charset="0"/>
                <a:ea typeface="宋体" panose="02010600030101010101" pitchFamily="2" charset="-122"/>
              </a:rPr>
              <a:t>O(log</a:t>
            </a:r>
            <a:r>
              <a:rPr lang="en-US" altLang="zh-CN" baseline="-25000" dirty="0">
                <a:latin typeface="Cambria" panose="02040503050406030204" pitchFamily="18" charset="0"/>
                <a:ea typeface="宋体" panose="02010600030101010101" pitchFamily="2" charset="-122"/>
              </a:rPr>
              <a:t>2</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，但通常将对数的底数省去；</a:t>
            </a:r>
          </a:p>
          <a:p>
            <a:pPr marL="0" indent="361950">
              <a:lnSpc>
                <a:spcPct val="150000"/>
              </a:lnSpc>
              <a:spcBef>
                <a:spcPts val="0"/>
              </a:spcBef>
              <a:buNone/>
            </a:pPr>
            <a:r>
              <a:rPr lang="en-US" altLang="zh-CN" sz="2600" b="1" dirty="0">
                <a:solidFill>
                  <a:srgbClr val="C00000"/>
                </a:solidFill>
                <a:latin typeface="Cambria" panose="02040503050406030204" pitchFamily="18" charset="0"/>
                <a:ea typeface="宋体" panose="02010600030101010101" pitchFamily="2" charset="-122"/>
              </a:rPr>
              <a:t>O(n)</a:t>
            </a:r>
            <a:r>
              <a:rPr lang="zh-CN" altLang="en-US" dirty="0">
                <a:latin typeface="Cambria" panose="02040503050406030204" pitchFamily="18" charset="0"/>
                <a:ea typeface="宋体" panose="02010600030101010101" pitchFamily="2" charset="-122"/>
              </a:rPr>
              <a:t>：线性复杂度，在一个非有序的线性序列中查找某一个元素的算法就是线性复杂度；</a:t>
            </a:r>
          </a:p>
          <a:p>
            <a:pPr marL="0" indent="361950">
              <a:lnSpc>
                <a:spcPct val="150000"/>
              </a:lnSpc>
              <a:spcBef>
                <a:spcPts val="0"/>
              </a:spcBef>
              <a:buNone/>
            </a:pPr>
            <a:r>
              <a:rPr lang="en-US" altLang="zh-CN" sz="2600" b="1" dirty="0">
                <a:solidFill>
                  <a:srgbClr val="C00000"/>
                </a:solidFill>
                <a:latin typeface="Cambria" panose="02040503050406030204" pitchFamily="18" charset="0"/>
                <a:ea typeface="宋体" panose="02010600030101010101" pitchFamily="2" charset="-122"/>
              </a:rPr>
              <a:t>O(n</a:t>
            </a:r>
            <a:r>
              <a:rPr lang="en-US" altLang="zh-CN" sz="2600" b="1" baseline="30000" dirty="0">
                <a:solidFill>
                  <a:srgbClr val="C00000"/>
                </a:solidFill>
                <a:latin typeface="Cambria" panose="02040503050406030204" pitchFamily="18" charset="0"/>
                <a:ea typeface="宋体" panose="02010600030101010101" pitchFamily="2" charset="-122"/>
              </a:rPr>
              <a:t>2</a:t>
            </a:r>
            <a:r>
              <a:rPr lang="en-US" altLang="zh-CN" sz="2600" b="1" dirty="0">
                <a:solidFill>
                  <a:srgbClr val="C0000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：二阶复杂度，冒泡排序、选择排序等排序算法都为二阶复杂度；</a:t>
            </a:r>
          </a:p>
          <a:p>
            <a:pPr marL="0" indent="361950">
              <a:lnSpc>
                <a:spcPct val="150000"/>
              </a:lnSpc>
              <a:spcBef>
                <a:spcPts val="0"/>
              </a:spcBef>
              <a:buNone/>
            </a:pPr>
            <a:r>
              <a:rPr lang="en-US" altLang="zh-CN" sz="2600" b="1" dirty="0">
                <a:solidFill>
                  <a:srgbClr val="C00000"/>
                </a:solidFill>
                <a:latin typeface="Cambria" panose="02040503050406030204" pitchFamily="18" charset="0"/>
                <a:ea typeface="宋体" panose="02010600030101010101" pitchFamily="2" charset="-122"/>
              </a:rPr>
              <a:t>O(</a:t>
            </a:r>
            <a:r>
              <a:rPr lang="en-US" altLang="zh-CN" sz="2600" b="1" dirty="0" err="1">
                <a:solidFill>
                  <a:srgbClr val="C00000"/>
                </a:solidFill>
                <a:latin typeface="Cambria" panose="02040503050406030204" pitchFamily="18" charset="0"/>
                <a:ea typeface="宋体" panose="02010600030101010101" pitchFamily="2" charset="-122"/>
              </a:rPr>
              <a:t>n</a:t>
            </a:r>
            <a:r>
              <a:rPr lang="en-US" altLang="zh-CN" sz="2600" b="1" baseline="30000" dirty="0" err="1">
                <a:solidFill>
                  <a:srgbClr val="C00000"/>
                </a:solidFill>
                <a:latin typeface="Cambria" panose="02040503050406030204" pitchFamily="18" charset="0"/>
                <a:ea typeface="宋体" panose="02010600030101010101" pitchFamily="2" charset="-122"/>
              </a:rPr>
              <a:t>k</a:t>
            </a:r>
            <a:r>
              <a:rPr lang="en-US" altLang="zh-CN" sz="2600" b="1" dirty="0">
                <a:solidFill>
                  <a:srgbClr val="C0000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阶复杂度，第五章介绍的</a:t>
            </a:r>
            <a:r>
              <a:rPr lang="en-US" altLang="zh-CN" dirty="0">
                <a:latin typeface="Cambria" panose="02040503050406030204" pitchFamily="18" charset="0"/>
                <a:ea typeface="宋体" panose="02010600030101010101" pitchFamily="2" charset="-122"/>
              </a:rPr>
              <a:t>Floyd</a:t>
            </a:r>
            <a:r>
              <a:rPr lang="zh-CN" altLang="en-US" dirty="0">
                <a:latin typeface="Cambria" panose="02040503050406030204" pitchFamily="18" charset="0"/>
                <a:ea typeface="宋体" panose="02010600030101010101" pitchFamily="2" charset="-122"/>
              </a:rPr>
              <a:t>算法为</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阶复杂度；</a:t>
            </a:r>
          </a:p>
          <a:p>
            <a:pPr marL="0" indent="361950">
              <a:lnSpc>
                <a:spcPct val="150000"/>
              </a:lnSpc>
              <a:spcBef>
                <a:spcPts val="0"/>
              </a:spcBef>
              <a:buNone/>
            </a:pPr>
            <a:r>
              <a:rPr lang="en-US" altLang="zh-CN" sz="2600" b="1" dirty="0">
                <a:solidFill>
                  <a:srgbClr val="C00000"/>
                </a:solidFill>
                <a:latin typeface="Cambria" panose="02040503050406030204" pitchFamily="18" charset="0"/>
                <a:ea typeface="宋体" panose="02010600030101010101" pitchFamily="2" charset="-122"/>
              </a:rPr>
              <a:t>O(</a:t>
            </a:r>
            <a:r>
              <a:rPr lang="en-US" altLang="zh-CN" sz="2600" b="1" dirty="0" err="1">
                <a:solidFill>
                  <a:srgbClr val="C00000"/>
                </a:solidFill>
                <a:latin typeface="Cambria" panose="02040503050406030204" pitchFamily="18" charset="0"/>
                <a:ea typeface="宋体" panose="02010600030101010101" pitchFamily="2" charset="-122"/>
              </a:rPr>
              <a:t>k</a:t>
            </a:r>
            <a:r>
              <a:rPr lang="en-US" altLang="zh-CN" sz="2600" b="1" baseline="30000" dirty="0" err="1">
                <a:solidFill>
                  <a:srgbClr val="C00000"/>
                </a:solidFill>
                <a:latin typeface="Cambria" panose="02040503050406030204" pitchFamily="18" charset="0"/>
                <a:ea typeface="宋体" panose="02010600030101010101" pitchFamily="2" charset="-122"/>
              </a:rPr>
              <a:t>n</a:t>
            </a:r>
            <a:r>
              <a:rPr lang="en-US" altLang="zh-CN" sz="2600" b="1" dirty="0">
                <a:solidFill>
                  <a:srgbClr val="C0000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：指数复杂度，其中</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为大于</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的常数，如利用递归求斐波拉契数的复杂度即为指数复杂度。</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28</a:t>
            </a:fld>
            <a:endParaRPr lang="zh-CN" altLang="en-US" dirty="0"/>
          </a:p>
        </p:txBody>
      </p:sp>
    </p:spTree>
    <p:extLst>
      <p:ext uri="{BB962C8B-B14F-4D97-AF65-F5344CB8AC3E}">
        <p14:creationId xmlns:p14="http://schemas.microsoft.com/office/powerpoint/2010/main" val="299815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6423679"/>
          </a:xfrm>
        </p:spPr>
        <p:txBody>
          <a:bodyPr>
            <a:normAutofit fontScale="92500" lnSpcReduction="20000"/>
          </a:bodyPr>
          <a:lstStyle/>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二、空间复杂度</a:t>
            </a:r>
            <a:endParaRPr lang="en-US" altLang="zh-CN" b="1"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算法在运行过程中都需要占用一定量的存储空间</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主要是内存空间</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包括两个部分，第一部分是固定部分，跟问题本身密切相关，不管采用什么算法，这部分空间都是必须的；第二部分是可变空间，包括算法在运行过程中为一些中间变量所申请的临时空间、递归栈所需的空间等，即算法所需要的辅助存储空间。</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算法的</a:t>
            </a:r>
            <a:r>
              <a:rPr lang="zh-CN" altLang="en-US" b="1" dirty="0">
                <a:latin typeface="Cambria" panose="02040503050406030204" pitchFamily="18" charset="0"/>
                <a:ea typeface="宋体" panose="02010600030101010101" pitchFamily="2" charset="-122"/>
              </a:rPr>
              <a:t>空间复杂度</a:t>
            </a:r>
            <a:r>
              <a:rPr lang="zh-CN" altLang="en-US" dirty="0">
                <a:latin typeface="Cambria" panose="02040503050406030204" pitchFamily="18" charset="0"/>
                <a:ea typeface="宋体" panose="02010600030101010101" pitchFamily="2" charset="-122"/>
              </a:rPr>
              <a:t>是指</a:t>
            </a:r>
            <a:r>
              <a:rPr lang="zh-CN" altLang="en-US" b="1" dirty="0">
                <a:solidFill>
                  <a:srgbClr val="C00000"/>
                </a:solidFill>
                <a:latin typeface="Cambria" panose="02040503050406030204" pitchFamily="18" charset="0"/>
                <a:ea typeface="宋体" panose="02010600030101010101" pitchFamily="2" charset="-122"/>
              </a:rPr>
              <a:t>算法在执行过程中所需要的辅助存储空间的大小</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衡量一个算法的优逆往往更注重的是时间复杂度，而空间复杂度只要在一个合理的范围内就可以，甚至有的算法可以通过增加空间复杂度来达到降低时间复杂度的目的。</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29</a:t>
            </a:fld>
            <a:endParaRPr lang="zh-CN" altLang="en-US" dirty="0"/>
          </a:p>
        </p:txBody>
      </p:sp>
    </p:spTree>
    <p:extLst>
      <p:ext uri="{BB962C8B-B14F-4D97-AF65-F5344CB8AC3E}">
        <p14:creationId xmlns:p14="http://schemas.microsoft.com/office/powerpoint/2010/main" val="273678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237658" cy="6423679"/>
          </a:xfrm>
        </p:spPr>
        <p:txBody>
          <a:bodyPr>
            <a:normAutofit/>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1.0 </a:t>
            </a:r>
            <a:r>
              <a:rPr lang="zh-CN" altLang="en-US" b="1" dirty="0">
                <a:latin typeface="Cambria" panose="02040503050406030204" pitchFamily="18" charset="0"/>
                <a:ea typeface="宋体" panose="02010600030101010101" pitchFamily="2" charset="-122"/>
              </a:rPr>
              <a:t>课程的意义、目标以及学习方法建议</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数据结构与算法所要解决的问题是</a:t>
            </a:r>
            <a:r>
              <a:rPr lang="zh-CN" altLang="en-US" b="1" dirty="0">
                <a:solidFill>
                  <a:srgbClr val="C00000"/>
                </a:solidFill>
                <a:latin typeface="Cambria" panose="02040503050406030204" pitchFamily="18" charset="0"/>
                <a:ea typeface="宋体" panose="02010600030101010101" pitchFamily="2" charset="-122"/>
              </a:rPr>
              <a:t>选择哪种方式来描述数据并呈现数据之间的关系以及如何编制高效的程序</a:t>
            </a:r>
            <a:r>
              <a:rPr lang="zh-CN" altLang="en-US" dirty="0">
                <a:latin typeface="Cambria" panose="02040503050406030204" pitchFamily="18" charset="0"/>
                <a:ea typeface="宋体" panose="02010600030101010101" pitchFamily="2" charset="-122"/>
              </a:rPr>
              <a:t>。数据结构与算法是学习计算机领域的其它课程的必备的基础，是从事计算机应用工程的设计和开发的工程技术人员的必修课，也是分析、研究、设计与开发复杂计算机工程问题的入门课程。</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a:t>
            </a:fld>
            <a:endParaRPr lang="zh-CN" altLang="en-US" dirty="0"/>
          </a:p>
        </p:txBody>
      </p:sp>
    </p:spTree>
    <p:extLst>
      <p:ext uri="{BB962C8B-B14F-4D97-AF65-F5344CB8AC3E}">
        <p14:creationId xmlns:p14="http://schemas.microsoft.com/office/powerpoint/2010/main" val="2010083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9177599" cy="6423679"/>
          </a:xfrm>
        </p:spPr>
        <p:txBody>
          <a:bodyPr>
            <a:normAutofit fontScale="925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1.3 STL</a:t>
            </a:r>
            <a:r>
              <a:rPr lang="zh-CN" altLang="en-US" b="1" dirty="0">
                <a:latin typeface="Cambria" panose="02040503050406030204" pitchFamily="18" charset="0"/>
                <a:ea typeface="宋体" panose="02010600030101010101" pitchFamily="2" charset="-122"/>
              </a:rPr>
              <a:t>简介</a:t>
            </a:r>
            <a:endParaRPr lang="en-US" altLang="zh-CN" b="1"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STL(Standard Template Library</a:t>
            </a:r>
            <a:r>
              <a:rPr lang="zh-CN" altLang="en-US" dirty="0">
                <a:latin typeface="Cambria" panose="02040503050406030204" pitchFamily="18" charset="0"/>
                <a:ea typeface="宋体" panose="02010600030101010101" pitchFamily="2" charset="-122"/>
              </a:rPr>
              <a:t>，标准模板库</a:t>
            </a:r>
            <a:r>
              <a:rPr lang="en-US" altLang="zh-CN" dirty="0">
                <a:latin typeface="Cambria" panose="02040503050406030204" pitchFamily="18" charset="0"/>
                <a:ea typeface="宋体" panose="02010600030101010101" pitchFamily="2" charset="-122"/>
              </a:rPr>
              <a:t>) </a:t>
            </a:r>
            <a:r>
              <a:rPr lang="zh-CN" altLang="en-US" dirty="0">
                <a:latin typeface="Cambria" panose="02040503050406030204" pitchFamily="18" charset="0"/>
                <a:ea typeface="宋体" panose="02010600030101010101" pitchFamily="2" charset="-122"/>
              </a:rPr>
              <a:t>最初由惠普实验室开发，并于</a:t>
            </a:r>
            <a:r>
              <a:rPr lang="en-US" altLang="zh-CN" dirty="0">
                <a:latin typeface="Cambria" panose="02040503050406030204" pitchFamily="18" charset="0"/>
                <a:ea typeface="宋体" panose="02010600030101010101" pitchFamily="2" charset="-122"/>
              </a:rPr>
              <a:t>1998</a:t>
            </a:r>
            <a:r>
              <a:rPr lang="zh-CN" altLang="en-US" dirty="0">
                <a:latin typeface="Cambria" panose="02040503050406030204" pitchFamily="18" charset="0"/>
                <a:ea typeface="宋体" panose="02010600030101010101" pitchFamily="2" charset="-122"/>
              </a:rPr>
              <a:t>年正式成为</a:t>
            </a:r>
            <a:r>
              <a:rPr lang="en-US" altLang="zh-CN" dirty="0">
                <a:latin typeface="Cambria" panose="02040503050406030204" pitchFamily="18" charset="0"/>
                <a:ea typeface="宋体" panose="02010600030101010101" pitchFamily="2" charset="-122"/>
              </a:rPr>
              <a:t>ANSI/ISO C++</a:t>
            </a:r>
            <a:r>
              <a:rPr lang="zh-CN" altLang="en-US" dirty="0">
                <a:latin typeface="Cambria" panose="02040503050406030204" pitchFamily="18" charset="0"/>
                <a:ea typeface="宋体" panose="02010600030101010101" pitchFamily="2" charset="-122"/>
              </a:rPr>
              <a:t>标准的一部分，目前，</a:t>
            </a:r>
            <a:r>
              <a:rPr lang="en-US" altLang="zh-CN" dirty="0">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已被内置到几乎所有支持 </a:t>
            </a:r>
            <a:r>
              <a:rPr lang="en-US" altLang="zh-CN" dirty="0">
                <a:latin typeface="Cambria" panose="02040503050406030204" pitchFamily="18" charset="0"/>
                <a:ea typeface="宋体" panose="02010600030101010101" pitchFamily="2" charset="-122"/>
              </a:rPr>
              <a:t>C++ </a:t>
            </a:r>
            <a:r>
              <a:rPr lang="zh-CN" altLang="en-US" dirty="0">
                <a:latin typeface="Cambria" panose="02040503050406030204" pitchFamily="18" charset="0"/>
                <a:ea typeface="宋体" panose="02010600030101010101" pitchFamily="2" charset="-122"/>
              </a:rPr>
              <a:t>的编译器中。</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b="1" dirty="0">
                <a:solidFill>
                  <a:srgbClr val="FF0000"/>
                </a:solidFill>
                <a:latin typeface="Cambria" panose="02040503050406030204" pitchFamily="18" charset="0"/>
                <a:ea typeface="宋体" panose="02010600030101010101" pitchFamily="2" charset="-122"/>
              </a:rPr>
              <a:t>STL</a:t>
            </a:r>
            <a:r>
              <a:rPr lang="zh-CN" altLang="en-US" b="1" dirty="0">
                <a:solidFill>
                  <a:srgbClr val="FF0000"/>
                </a:solidFill>
                <a:latin typeface="Cambria" panose="02040503050406030204" pitchFamily="18" charset="0"/>
                <a:ea typeface="宋体" panose="02010600030101010101" pitchFamily="2" charset="-122"/>
              </a:rPr>
              <a:t>是一些容器</a:t>
            </a:r>
            <a:r>
              <a:rPr lang="en-US" altLang="zh-CN" b="1" dirty="0">
                <a:solidFill>
                  <a:srgbClr val="FF0000"/>
                </a:solidFill>
                <a:latin typeface="Cambria" panose="02040503050406030204" pitchFamily="18" charset="0"/>
                <a:ea typeface="宋体" panose="02010600030101010101" pitchFamily="2" charset="-122"/>
              </a:rPr>
              <a:t>(</a:t>
            </a:r>
            <a:r>
              <a:rPr lang="zh-CN" altLang="en-US" b="1" dirty="0">
                <a:solidFill>
                  <a:srgbClr val="FF0000"/>
                </a:solidFill>
                <a:latin typeface="Cambria" panose="02040503050406030204" pitchFamily="18" charset="0"/>
                <a:ea typeface="宋体" panose="02010600030101010101" pitchFamily="2" charset="-122"/>
              </a:rPr>
              <a:t>数据结构</a:t>
            </a:r>
            <a:r>
              <a:rPr lang="en-US" altLang="zh-CN" b="1" dirty="0">
                <a:solidFill>
                  <a:srgbClr val="FF0000"/>
                </a:solidFill>
                <a:latin typeface="Cambria" panose="02040503050406030204" pitchFamily="18" charset="0"/>
                <a:ea typeface="宋体" panose="02010600030101010101" pitchFamily="2" charset="-122"/>
              </a:rPr>
              <a:t>)</a:t>
            </a:r>
            <a:r>
              <a:rPr lang="zh-CN" altLang="en-US" b="1" dirty="0">
                <a:solidFill>
                  <a:srgbClr val="FF0000"/>
                </a:solidFill>
                <a:latin typeface="Cambria" panose="02040503050406030204" pitchFamily="18" charset="0"/>
                <a:ea typeface="宋体" panose="02010600030101010101" pitchFamily="2" charset="-122"/>
              </a:rPr>
              <a:t>、算法和其他一些组件的集合</a:t>
            </a:r>
            <a:r>
              <a:rPr lang="zh-CN" altLang="en-US" dirty="0">
                <a:latin typeface="Cambria" panose="02040503050406030204" pitchFamily="18" charset="0"/>
                <a:ea typeface="宋体" panose="02010600030101010101" pitchFamily="2" charset="-122"/>
              </a:rPr>
              <a:t>。“不要重复发明轮子”，如果能</a:t>
            </a:r>
            <a:r>
              <a:rPr lang="zh-CN" altLang="en-US" b="1" dirty="0">
                <a:solidFill>
                  <a:srgbClr val="FF0000"/>
                </a:solidFill>
                <a:latin typeface="Cambria" panose="02040503050406030204" pitchFamily="18" charset="0"/>
                <a:ea typeface="宋体" panose="02010600030101010101" pitchFamily="2" charset="-122"/>
              </a:rPr>
              <a:t>熟练应用 </a:t>
            </a:r>
            <a:r>
              <a:rPr lang="en-US" altLang="zh-CN" b="1" dirty="0">
                <a:solidFill>
                  <a:srgbClr val="FF0000"/>
                </a:solidFill>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，便可以集中精力去实现程序的功能。</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b="1" dirty="0">
                <a:solidFill>
                  <a:srgbClr val="FF0000"/>
                </a:solidFill>
                <a:latin typeface="Cambria" panose="02040503050406030204" pitchFamily="18" charset="0"/>
                <a:ea typeface="宋体" panose="02010600030101010101" pitchFamily="2" charset="-122"/>
              </a:rPr>
              <a:t>STL</a:t>
            </a:r>
            <a:r>
              <a:rPr lang="zh-CN" altLang="en-US" b="1" dirty="0">
                <a:solidFill>
                  <a:srgbClr val="FF0000"/>
                </a:solidFill>
                <a:latin typeface="Cambria" panose="02040503050406030204" pitchFamily="18" charset="0"/>
                <a:ea typeface="宋体" panose="02010600030101010101" pitchFamily="2" charset="-122"/>
              </a:rPr>
              <a:t>中的容器和算法都包含在命名空间</a:t>
            </a:r>
            <a:r>
              <a:rPr lang="en-US" altLang="zh-CN" b="1" dirty="0" err="1">
                <a:solidFill>
                  <a:srgbClr val="FF0000"/>
                </a:solidFill>
                <a:latin typeface="Cambria" panose="02040503050406030204" pitchFamily="18" charset="0"/>
                <a:ea typeface="宋体" panose="02010600030101010101" pitchFamily="2" charset="-122"/>
              </a:rPr>
              <a:t>std</a:t>
            </a:r>
            <a:r>
              <a:rPr lang="zh-CN" altLang="en-US" b="1" dirty="0">
                <a:solidFill>
                  <a:srgbClr val="FF0000"/>
                </a:solidFill>
                <a:latin typeface="Cambria" panose="02040503050406030204" pitchFamily="18" charset="0"/>
                <a:ea typeface="宋体" panose="02010600030101010101" pitchFamily="2" charset="-122"/>
              </a:rPr>
              <a:t>中</a:t>
            </a:r>
            <a:r>
              <a:rPr lang="zh-CN" altLang="en-US" dirty="0">
                <a:latin typeface="Cambria" panose="02040503050406030204" pitchFamily="18" charset="0"/>
                <a:ea typeface="宋体" panose="02010600030101010101" pitchFamily="2" charset="-122"/>
              </a:rPr>
              <a:t>，因此在使用时需要预先进行命名空间使用申明：</a:t>
            </a:r>
          </a:p>
          <a:p>
            <a:pPr marL="0" indent="361950">
              <a:lnSpc>
                <a:spcPct val="150000"/>
              </a:lnSpc>
              <a:spcBef>
                <a:spcPts val="0"/>
              </a:spcBef>
              <a:buNone/>
            </a:pPr>
            <a:r>
              <a:rPr lang="en-US" altLang="zh-CN" dirty="0">
                <a:solidFill>
                  <a:srgbClr val="0070C0"/>
                </a:solidFill>
                <a:latin typeface="Cambria" panose="02040503050406030204" pitchFamily="18" charset="0"/>
                <a:ea typeface="宋体" panose="02010600030101010101" pitchFamily="2" charset="-122"/>
              </a:rPr>
              <a:t>using namespace </a:t>
            </a:r>
            <a:r>
              <a:rPr lang="en-US" altLang="zh-CN" dirty="0" err="1">
                <a:solidFill>
                  <a:srgbClr val="0070C0"/>
                </a:solidFill>
                <a:latin typeface="Cambria" panose="02040503050406030204" pitchFamily="18" charset="0"/>
                <a:ea typeface="宋体" panose="02010600030101010101" pitchFamily="2" charset="-122"/>
              </a:rPr>
              <a:t>std</a:t>
            </a:r>
            <a:r>
              <a:rPr lang="en-US" altLang="zh-CN" dirty="0">
                <a:solidFill>
                  <a:srgbClr val="0070C0"/>
                </a:solidFill>
                <a:latin typeface="Cambria" panose="02040503050406030204" pitchFamily="18" charset="0"/>
                <a:ea typeface="宋体" panose="02010600030101010101" pitchFamily="2" charset="-122"/>
              </a:rPr>
              <a:t>;</a:t>
            </a:r>
            <a:endParaRPr lang="zh-CN" altLang="en-US" dirty="0">
              <a:solidFill>
                <a:srgbClr val="0070C0"/>
              </a:solidFill>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30</a:t>
            </a:fld>
            <a:endParaRPr lang="zh-CN" altLang="en-US" dirty="0"/>
          </a:p>
        </p:txBody>
      </p:sp>
    </p:spTree>
    <p:extLst>
      <p:ext uri="{BB962C8B-B14F-4D97-AF65-F5344CB8AC3E}">
        <p14:creationId xmlns:p14="http://schemas.microsoft.com/office/powerpoint/2010/main" val="91913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9177599" cy="6423679"/>
          </a:xfrm>
        </p:spPr>
        <p:txBody>
          <a:bodyPr>
            <a:normAutofit fontScale="85000" lnSpcReduction="1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1.3.1 </a:t>
            </a:r>
            <a:r>
              <a:rPr lang="zh-CN" altLang="en-US" b="1" dirty="0">
                <a:latin typeface="Cambria" panose="02040503050406030204" pitchFamily="18" charset="0"/>
                <a:ea typeface="宋体" panose="02010600030101010101" pitchFamily="2" charset="-122"/>
              </a:rPr>
              <a:t>容器</a:t>
            </a:r>
            <a:endParaRPr lang="en-US" altLang="zh-CN" b="1"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容器</a:t>
            </a:r>
            <a:r>
              <a:rPr lang="zh-CN" altLang="en-US" dirty="0">
                <a:latin typeface="Cambria" panose="02040503050406030204" pitchFamily="18" charset="0"/>
                <a:ea typeface="宋体" panose="02010600030101010101" pitchFamily="2" charset="-122"/>
              </a:rPr>
              <a:t>为存储和管理数据对象的集合，</a:t>
            </a:r>
            <a:r>
              <a:rPr lang="en-US" altLang="zh-CN" dirty="0">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中包含如下三类容器：</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b="1" dirty="0">
                <a:solidFill>
                  <a:srgbClr val="0070C0"/>
                </a:solidFill>
                <a:latin typeface="Cambria" panose="02040503050406030204" pitchFamily="18" charset="0"/>
                <a:ea typeface="宋体" panose="02010600030101010101" pitchFamily="2" charset="-122"/>
              </a:rPr>
              <a:t>1</a:t>
            </a:r>
            <a:r>
              <a:rPr lang="zh-CN" altLang="en-US" b="1" dirty="0">
                <a:solidFill>
                  <a:srgbClr val="0070C0"/>
                </a:solidFill>
                <a:latin typeface="Cambria" panose="02040503050406030204" pitchFamily="18" charset="0"/>
                <a:ea typeface="宋体" panose="02010600030101010101" pitchFamily="2" charset="-122"/>
              </a:rPr>
              <a:t>、线性容器</a:t>
            </a:r>
          </a:p>
          <a:p>
            <a:pPr marL="0" indent="361950">
              <a:lnSpc>
                <a:spcPct val="150000"/>
              </a:lnSpc>
              <a:spcBef>
                <a:spcPts val="0"/>
              </a:spcBef>
              <a:buNone/>
            </a:pPr>
            <a:r>
              <a:rPr lang="zh-CN" altLang="en-US" b="1" dirty="0">
                <a:solidFill>
                  <a:srgbClr val="0070C0"/>
                </a:solidFill>
                <a:latin typeface="Cambria" panose="02040503050406030204" pitchFamily="18" charset="0"/>
                <a:ea typeface="宋体" panose="02010600030101010101" pitchFamily="2" charset="-122"/>
              </a:rPr>
              <a:t>该类容器的逻辑结构为线性结构</a:t>
            </a:r>
            <a:r>
              <a:rPr lang="zh-CN" altLang="en-US" dirty="0">
                <a:latin typeface="Cambria" panose="02040503050406030204" pitchFamily="18" charset="0"/>
                <a:ea typeface="宋体" panose="02010600030101010101" pitchFamily="2" charset="-122"/>
              </a:rPr>
              <a:t>，根据存储结构不同可分为以下几种类型：</a:t>
            </a:r>
          </a:p>
          <a:p>
            <a:pPr marL="801688" indent="-447675">
              <a:lnSpc>
                <a:spcPct val="150000"/>
              </a:lnSpc>
              <a:spcBef>
                <a:spcPts val="0"/>
              </a:spcBef>
              <a:buFont typeface="Wingdings" panose="05000000000000000000" pitchFamily="2" charset="2"/>
              <a:buChar char="l"/>
            </a:pPr>
            <a:r>
              <a:rPr lang="en-US" altLang="zh-CN" b="1" dirty="0">
                <a:solidFill>
                  <a:srgbClr val="0070C0"/>
                </a:solidFill>
                <a:latin typeface="Cambria" panose="02040503050406030204" pitchFamily="18" charset="0"/>
                <a:ea typeface="宋体" panose="02010600030101010101" pitchFamily="2" charset="-122"/>
              </a:rPr>
              <a:t>vector</a:t>
            </a:r>
            <a:r>
              <a:rPr lang="zh-CN" altLang="en-US" b="1" dirty="0">
                <a:solidFill>
                  <a:srgbClr val="0070C0"/>
                </a:solidFill>
                <a:latin typeface="Cambria" panose="02040503050406030204" pitchFamily="18" charset="0"/>
                <a:ea typeface="宋体" panose="02010600030101010101" pitchFamily="2" charset="-122"/>
              </a:rPr>
              <a:t>：向量，为顺序存储结构</a:t>
            </a:r>
            <a:r>
              <a:rPr lang="zh-CN" altLang="en-US" dirty="0">
                <a:latin typeface="Cambria" panose="02040503050406030204" pitchFamily="18" charset="0"/>
                <a:ea typeface="宋体" panose="02010600030101010101" pitchFamily="2" charset="-122"/>
              </a:rPr>
              <a:t>，在</a:t>
            </a:r>
            <a:r>
              <a:rPr lang="en-US" altLang="zh-CN" dirty="0">
                <a:latin typeface="Cambria" panose="02040503050406030204" pitchFamily="18" charset="0"/>
                <a:ea typeface="宋体" panose="02010600030101010101" pitchFamily="2" charset="-122"/>
              </a:rPr>
              <a:t>2.2.3</a:t>
            </a:r>
            <a:r>
              <a:rPr lang="zh-CN" altLang="en-US" dirty="0">
                <a:latin typeface="Cambria" panose="02040503050406030204" pitchFamily="18" charset="0"/>
                <a:ea typeface="宋体" panose="02010600030101010101" pitchFamily="2" charset="-122"/>
              </a:rPr>
              <a:t>小节介绍。</a:t>
            </a:r>
          </a:p>
          <a:p>
            <a:pPr marL="801688" indent="-447675">
              <a:lnSpc>
                <a:spcPct val="150000"/>
              </a:lnSpc>
              <a:spcBef>
                <a:spcPts val="0"/>
              </a:spcBef>
              <a:buFont typeface="Wingdings" panose="05000000000000000000" pitchFamily="2" charset="2"/>
              <a:buChar char="l"/>
            </a:pPr>
            <a:r>
              <a:rPr lang="en-US" altLang="zh-CN" b="1" dirty="0">
                <a:solidFill>
                  <a:srgbClr val="0070C0"/>
                </a:solidFill>
                <a:latin typeface="Cambria" panose="02040503050406030204" pitchFamily="18" charset="0"/>
                <a:ea typeface="宋体" panose="02010600030101010101" pitchFamily="2" charset="-122"/>
              </a:rPr>
              <a:t>list</a:t>
            </a:r>
            <a:r>
              <a:rPr lang="zh-CN" altLang="en-US" b="1" dirty="0">
                <a:solidFill>
                  <a:srgbClr val="0070C0"/>
                </a:solidFill>
                <a:latin typeface="Cambria" panose="02040503050406030204" pitchFamily="18" charset="0"/>
                <a:ea typeface="宋体" panose="02010600030101010101" pitchFamily="2" charset="-122"/>
              </a:rPr>
              <a:t>：列表，为链式存储结构</a:t>
            </a:r>
            <a:r>
              <a:rPr lang="zh-CN" altLang="en-US" dirty="0">
                <a:latin typeface="Cambria" panose="02040503050406030204" pitchFamily="18" charset="0"/>
                <a:ea typeface="宋体" panose="02010600030101010101" pitchFamily="2" charset="-122"/>
              </a:rPr>
              <a:t>，在</a:t>
            </a:r>
            <a:r>
              <a:rPr lang="en-US" altLang="zh-CN" dirty="0">
                <a:latin typeface="Cambria" panose="02040503050406030204" pitchFamily="18" charset="0"/>
                <a:ea typeface="宋体" panose="02010600030101010101" pitchFamily="2" charset="-122"/>
              </a:rPr>
              <a:t>2.3.3</a:t>
            </a:r>
            <a:r>
              <a:rPr lang="zh-CN" altLang="en-US" dirty="0">
                <a:latin typeface="Cambria" panose="02040503050406030204" pitchFamily="18" charset="0"/>
                <a:ea typeface="宋体" panose="02010600030101010101" pitchFamily="2" charset="-122"/>
              </a:rPr>
              <a:t>小节介绍。</a:t>
            </a:r>
          </a:p>
          <a:p>
            <a:pPr marL="801688" indent="-447675">
              <a:lnSpc>
                <a:spcPct val="150000"/>
              </a:lnSpc>
              <a:spcBef>
                <a:spcPts val="0"/>
              </a:spcBef>
              <a:buFont typeface="Wingdings" panose="05000000000000000000" pitchFamily="2" charset="2"/>
              <a:buChar char="l"/>
            </a:pPr>
            <a:r>
              <a:rPr lang="en-US" altLang="zh-CN" b="1" dirty="0" err="1">
                <a:solidFill>
                  <a:srgbClr val="0070C0"/>
                </a:solidFill>
                <a:latin typeface="Cambria" panose="02040503050406030204" pitchFamily="18" charset="0"/>
                <a:ea typeface="宋体" panose="02010600030101010101" pitchFamily="2" charset="-122"/>
              </a:rPr>
              <a:t>deque</a:t>
            </a:r>
            <a:r>
              <a:rPr lang="zh-CN" altLang="en-US" b="1" dirty="0">
                <a:solidFill>
                  <a:srgbClr val="0070C0"/>
                </a:solidFill>
                <a:latin typeface="Cambria" panose="02040503050406030204" pitchFamily="18" charset="0"/>
                <a:ea typeface="宋体" panose="02010600030101010101" pitchFamily="2" charset="-122"/>
              </a:rPr>
              <a:t>：双端队列，为顺序存储结构</a:t>
            </a:r>
            <a:r>
              <a:rPr lang="zh-CN" altLang="en-US" dirty="0">
                <a:latin typeface="Cambria" panose="02040503050406030204" pitchFamily="18" charset="0"/>
                <a:ea typeface="宋体" panose="02010600030101010101" pitchFamily="2" charset="-122"/>
              </a:rPr>
              <a:t>，在</a:t>
            </a:r>
            <a:r>
              <a:rPr lang="en-US" altLang="zh-CN" dirty="0">
                <a:latin typeface="Cambria" panose="02040503050406030204" pitchFamily="18" charset="0"/>
                <a:ea typeface="宋体" panose="02010600030101010101" pitchFamily="2" charset="-122"/>
              </a:rPr>
              <a:t>2.4.2</a:t>
            </a:r>
            <a:r>
              <a:rPr lang="zh-CN" altLang="en-US" dirty="0">
                <a:latin typeface="Cambria" panose="02040503050406030204" pitchFamily="18" charset="0"/>
                <a:ea typeface="宋体" panose="02010600030101010101" pitchFamily="2" charset="-122"/>
              </a:rPr>
              <a:t>小节介绍。双端队列具有向量的所有功能，除了</a:t>
            </a:r>
            <a:r>
              <a:rPr lang="en-US" altLang="zh-CN" dirty="0">
                <a:latin typeface="Cambria" panose="02040503050406030204" pitchFamily="18" charset="0"/>
                <a:ea typeface="宋体" panose="02010600030101010101" pitchFamily="2" charset="-122"/>
              </a:rPr>
              <a:t>capacity()</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reserve()</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可以通过下标访问元素的容器称为</a:t>
            </a:r>
            <a:r>
              <a:rPr lang="zh-CN" altLang="en-US" b="1" dirty="0">
                <a:solidFill>
                  <a:srgbClr val="C00000"/>
                </a:solidFill>
                <a:latin typeface="Cambria" panose="02040503050406030204" pitchFamily="18" charset="0"/>
                <a:ea typeface="宋体" panose="02010600030101010101" pitchFamily="2" charset="-122"/>
              </a:rPr>
              <a:t>随机容器</a:t>
            </a:r>
            <a:r>
              <a:rPr lang="zh-CN" altLang="en-US" dirty="0">
                <a:latin typeface="Cambria" panose="02040503050406030204" pitchFamily="18" charset="0"/>
                <a:ea typeface="宋体" panose="02010600030101010101" pitchFamily="2" charset="-122"/>
              </a:rPr>
              <a:t>，其特点是容器中的元素在内存中是连续存放的。</a:t>
            </a:r>
            <a:r>
              <a:rPr lang="en-US" altLang="zh-CN" b="1" dirty="0">
                <a:solidFill>
                  <a:srgbClr val="0070C0"/>
                </a:solidFill>
                <a:latin typeface="Cambria" panose="02040503050406030204" pitchFamily="18" charset="0"/>
                <a:ea typeface="宋体" panose="02010600030101010101" pitchFamily="2" charset="-122"/>
              </a:rPr>
              <a:t>vector</a:t>
            </a:r>
            <a:r>
              <a:rPr lang="zh-CN" altLang="en-US" b="1" dirty="0">
                <a:solidFill>
                  <a:srgbClr val="0070C0"/>
                </a:solidFill>
                <a:latin typeface="Cambria" panose="02040503050406030204" pitchFamily="18" charset="0"/>
                <a:ea typeface="宋体" panose="02010600030101010101" pitchFamily="2" charset="-122"/>
              </a:rPr>
              <a:t>和</a:t>
            </a:r>
            <a:r>
              <a:rPr lang="en-US" altLang="zh-CN" b="1" dirty="0" err="1">
                <a:solidFill>
                  <a:srgbClr val="0070C0"/>
                </a:solidFill>
                <a:latin typeface="Cambria" panose="02040503050406030204" pitchFamily="18" charset="0"/>
                <a:ea typeface="宋体" panose="02010600030101010101" pitchFamily="2" charset="-122"/>
              </a:rPr>
              <a:t>deque</a:t>
            </a:r>
            <a:r>
              <a:rPr lang="zh-CN" altLang="en-US" b="1" dirty="0">
                <a:solidFill>
                  <a:srgbClr val="0070C0"/>
                </a:solidFill>
                <a:latin typeface="Cambria" panose="02040503050406030204" pitchFamily="18" charset="0"/>
                <a:ea typeface="宋体" panose="02010600030101010101" pitchFamily="2" charset="-122"/>
              </a:rPr>
              <a:t>为随机容器</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31</a:t>
            </a:fld>
            <a:endParaRPr lang="zh-CN" altLang="en-US" dirty="0"/>
          </a:p>
        </p:txBody>
      </p:sp>
    </p:spTree>
    <p:extLst>
      <p:ext uri="{BB962C8B-B14F-4D97-AF65-F5344CB8AC3E}">
        <p14:creationId xmlns:p14="http://schemas.microsoft.com/office/powerpoint/2010/main" val="55457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4D13B9C-1177-4875-809D-9FF38F993BF9}" type="slidenum">
              <a:rPr lang="zh-CN" altLang="en-US" smtClean="0"/>
              <a:t>32</a:t>
            </a:fld>
            <a:endParaRPr lang="zh-CN" altLang="en-US" dirty="0"/>
          </a:p>
        </p:txBody>
      </p:sp>
      <p:sp>
        <p:nvSpPr>
          <p:cNvPr id="3" name="内容占位符 2"/>
          <p:cNvSpPr>
            <a:spLocks noGrp="1"/>
          </p:cNvSpPr>
          <p:nvPr>
            <p:ph idx="4294967295"/>
          </p:nvPr>
        </p:nvSpPr>
        <p:spPr>
          <a:xfrm>
            <a:off x="0" y="195263"/>
            <a:ext cx="8878888" cy="6424612"/>
          </a:xfrm>
        </p:spPr>
        <p:txBody>
          <a:bodyPr>
            <a:normAutofit lnSpcReduction="10000"/>
          </a:bodyPr>
          <a:lstStyle/>
          <a:p>
            <a:pPr marL="0" indent="361950">
              <a:lnSpc>
                <a:spcPct val="150000"/>
              </a:lnSpc>
              <a:spcBef>
                <a:spcPts val="0"/>
              </a:spcBef>
              <a:buNone/>
            </a:pPr>
            <a:r>
              <a:rPr lang="en-US" altLang="zh-CN" b="1" dirty="0">
                <a:solidFill>
                  <a:srgbClr val="0070C0"/>
                </a:solidFill>
                <a:latin typeface="Cambria" panose="02040503050406030204" pitchFamily="18" charset="0"/>
                <a:ea typeface="宋体" panose="02010600030101010101" pitchFamily="2" charset="-122"/>
              </a:rPr>
              <a:t>2</a:t>
            </a:r>
            <a:r>
              <a:rPr lang="zh-CN" altLang="en-US" b="1" dirty="0">
                <a:solidFill>
                  <a:srgbClr val="0070C0"/>
                </a:solidFill>
                <a:latin typeface="Cambria" panose="02040503050406030204" pitchFamily="18" charset="0"/>
                <a:ea typeface="宋体" panose="02010600030101010101" pitchFamily="2" charset="-122"/>
              </a:rPr>
              <a:t>、适配器容器</a:t>
            </a:r>
            <a:endParaRPr lang="en-US" altLang="zh-CN" b="1" dirty="0">
              <a:solidFill>
                <a:srgbClr val="0070C0"/>
              </a:solidFill>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solidFill>
                  <a:srgbClr val="0070C0"/>
                </a:solidFill>
                <a:latin typeface="Cambria" panose="02040503050406030204" pitchFamily="18" charset="0"/>
                <a:ea typeface="宋体" panose="02010600030101010101" pitchFamily="2" charset="-122"/>
              </a:rPr>
              <a:t>适配器容器以线性容器作为底层容器，且对线性容器的通用接口加以限制。</a:t>
            </a:r>
            <a:r>
              <a:rPr lang="zh-CN" altLang="en-US" dirty="0">
                <a:latin typeface="Cambria" panose="02040503050406030204" pitchFamily="18" charset="0"/>
                <a:ea typeface="宋体" panose="02010600030101010101" pitchFamily="2" charset="-122"/>
              </a:rPr>
              <a:t>适配器容器默认的底层容器为双端队列。</a:t>
            </a:r>
            <a:endParaRPr lang="en-US" altLang="zh-CN" dirty="0">
              <a:latin typeface="Cambria" panose="02040503050406030204" pitchFamily="18" charset="0"/>
              <a:ea typeface="宋体" panose="02010600030101010101" pitchFamily="2" charset="-122"/>
            </a:endParaRPr>
          </a:p>
          <a:p>
            <a:pPr marL="719138" indent="-365125">
              <a:lnSpc>
                <a:spcPct val="150000"/>
              </a:lnSpc>
              <a:spcBef>
                <a:spcPts val="0"/>
              </a:spcBef>
              <a:buFont typeface="Wingdings" panose="05000000000000000000" pitchFamily="2" charset="2"/>
              <a:buChar char="l"/>
            </a:pPr>
            <a:r>
              <a:rPr lang="en-US" altLang="zh-CN" b="1" dirty="0">
                <a:solidFill>
                  <a:srgbClr val="0070C0"/>
                </a:solidFill>
                <a:latin typeface="Cambria" panose="02040503050406030204" pitchFamily="18" charset="0"/>
                <a:ea typeface="宋体" panose="02010600030101010101" pitchFamily="2" charset="-122"/>
              </a:rPr>
              <a:t>stack</a:t>
            </a:r>
            <a:r>
              <a:rPr lang="zh-CN" altLang="en-US" b="1" dirty="0">
                <a:solidFill>
                  <a:srgbClr val="0070C0"/>
                </a:solidFill>
                <a:latin typeface="Cambria" panose="02040503050406030204" pitchFamily="18" charset="0"/>
                <a:ea typeface="宋体" panose="02010600030101010101" pitchFamily="2" charset="-122"/>
              </a:rPr>
              <a:t>：栈</a:t>
            </a:r>
            <a:r>
              <a:rPr lang="zh-CN" altLang="en-US" dirty="0">
                <a:latin typeface="Cambria" panose="02040503050406030204" pitchFamily="18" charset="0"/>
                <a:ea typeface="宋体" panose="02010600030101010101" pitchFamily="2" charset="-122"/>
              </a:rPr>
              <a:t>，只能从线性容器的一端存取和删除元素。在</a:t>
            </a:r>
            <a:r>
              <a:rPr lang="en-US" altLang="zh-CN" dirty="0">
                <a:latin typeface="Cambria" panose="02040503050406030204" pitchFamily="18" charset="0"/>
                <a:ea typeface="宋体" panose="02010600030101010101" pitchFamily="2" charset="-122"/>
              </a:rPr>
              <a:t>2.4.2</a:t>
            </a:r>
            <a:r>
              <a:rPr lang="zh-CN" altLang="en-US" dirty="0">
                <a:latin typeface="Cambria" panose="02040503050406030204" pitchFamily="18" charset="0"/>
                <a:ea typeface="宋体" panose="02010600030101010101" pitchFamily="2" charset="-122"/>
              </a:rPr>
              <a:t>小节介绍其使用方法。</a:t>
            </a:r>
          </a:p>
          <a:p>
            <a:pPr marL="719138" indent="-365125">
              <a:lnSpc>
                <a:spcPct val="150000"/>
              </a:lnSpc>
              <a:spcBef>
                <a:spcPts val="0"/>
              </a:spcBef>
              <a:buFont typeface="Wingdings" panose="05000000000000000000" pitchFamily="2" charset="2"/>
              <a:buChar char="l"/>
            </a:pPr>
            <a:r>
              <a:rPr lang="en-US" altLang="zh-CN" b="1" dirty="0">
                <a:solidFill>
                  <a:srgbClr val="0070C0"/>
                </a:solidFill>
                <a:latin typeface="Cambria" panose="02040503050406030204" pitchFamily="18" charset="0"/>
                <a:ea typeface="宋体" panose="02010600030101010101" pitchFamily="2" charset="-122"/>
              </a:rPr>
              <a:t>queue</a:t>
            </a:r>
            <a:r>
              <a:rPr lang="zh-CN" altLang="en-US" b="1" dirty="0">
                <a:solidFill>
                  <a:srgbClr val="0070C0"/>
                </a:solidFill>
                <a:latin typeface="Cambria" panose="02040503050406030204" pitchFamily="18" charset="0"/>
                <a:ea typeface="宋体" panose="02010600030101010101" pitchFamily="2" charset="-122"/>
              </a:rPr>
              <a:t>：队列</a:t>
            </a:r>
            <a:r>
              <a:rPr lang="zh-CN" altLang="en-US" dirty="0">
                <a:latin typeface="Cambria" panose="02040503050406030204" pitchFamily="18" charset="0"/>
                <a:ea typeface="宋体" panose="02010600030101010101" pitchFamily="2" charset="-122"/>
              </a:rPr>
              <a:t>，从一端获取或删除元素，从另一端添加元素。在</a:t>
            </a:r>
            <a:r>
              <a:rPr lang="en-US" altLang="zh-CN" dirty="0">
                <a:latin typeface="Cambria" panose="02040503050406030204" pitchFamily="18" charset="0"/>
                <a:ea typeface="宋体" panose="02010600030101010101" pitchFamily="2" charset="-122"/>
              </a:rPr>
              <a:t>2.5.2</a:t>
            </a:r>
            <a:r>
              <a:rPr lang="zh-CN" altLang="en-US" dirty="0">
                <a:latin typeface="Cambria" panose="02040503050406030204" pitchFamily="18" charset="0"/>
                <a:ea typeface="宋体" panose="02010600030101010101" pitchFamily="2" charset="-122"/>
              </a:rPr>
              <a:t>小节介绍其使用方法。</a:t>
            </a:r>
          </a:p>
          <a:p>
            <a:pPr marL="719138" indent="-365125">
              <a:lnSpc>
                <a:spcPct val="150000"/>
              </a:lnSpc>
              <a:spcBef>
                <a:spcPts val="0"/>
              </a:spcBef>
              <a:buFont typeface="Wingdings" panose="05000000000000000000" pitchFamily="2" charset="2"/>
              <a:buChar char="l"/>
            </a:pPr>
            <a:r>
              <a:rPr lang="en-US" altLang="zh-CN" b="1" dirty="0" err="1">
                <a:solidFill>
                  <a:srgbClr val="0070C0"/>
                </a:solidFill>
                <a:latin typeface="Cambria" panose="02040503050406030204" pitchFamily="18" charset="0"/>
                <a:ea typeface="宋体" panose="02010600030101010101" pitchFamily="2" charset="-122"/>
              </a:rPr>
              <a:t>priority_queue</a:t>
            </a:r>
            <a:r>
              <a:rPr lang="zh-CN" altLang="en-US" b="1" dirty="0">
                <a:solidFill>
                  <a:srgbClr val="0070C0"/>
                </a:solidFill>
                <a:latin typeface="Cambria" panose="02040503050406030204" pitchFamily="18" charset="0"/>
                <a:ea typeface="宋体" panose="02010600030101010101" pitchFamily="2" charset="-122"/>
              </a:rPr>
              <a:t>：优先队列</a:t>
            </a:r>
            <a:r>
              <a:rPr lang="zh-CN" altLang="en-US" dirty="0">
                <a:latin typeface="Cambria" panose="02040503050406030204" pitchFamily="18" charset="0"/>
                <a:ea typeface="宋体" panose="02010600030101010101" pitchFamily="2" charset="-122"/>
              </a:rPr>
              <a:t>，只能访问和删除最大元素或最小元素。在</a:t>
            </a:r>
            <a:r>
              <a:rPr lang="en-US" altLang="zh-CN" dirty="0">
                <a:latin typeface="Cambria" panose="02040503050406030204" pitchFamily="18" charset="0"/>
                <a:ea typeface="宋体" panose="02010600030101010101" pitchFamily="2" charset="-122"/>
              </a:rPr>
              <a:t>3.2.4</a:t>
            </a:r>
            <a:r>
              <a:rPr lang="zh-CN" altLang="en-US" dirty="0">
                <a:latin typeface="Cambria" panose="02040503050406030204" pitchFamily="18" charset="0"/>
                <a:ea typeface="宋体" panose="02010600030101010101" pitchFamily="2" charset="-122"/>
              </a:rPr>
              <a:t>小节介绍其使用方法。</a:t>
            </a:r>
          </a:p>
          <a:p>
            <a:pPr marL="0" indent="361950">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388111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6423679"/>
          </a:xfrm>
        </p:spPr>
        <p:txBody>
          <a:bodyPr>
            <a:normAutofit fontScale="92500"/>
          </a:bodyPr>
          <a:lstStyle/>
          <a:p>
            <a:pPr marL="0" indent="361950">
              <a:lnSpc>
                <a:spcPct val="150000"/>
              </a:lnSpc>
              <a:spcBef>
                <a:spcPts val="0"/>
              </a:spcBef>
              <a:buNone/>
            </a:pPr>
            <a:r>
              <a:rPr lang="en-US" altLang="zh-CN" b="1" dirty="0">
                <a:solidFill>
                  <a:srgbClr val="0070C0"/>
                </a:solidFill>
                <a:latin typeface="Cambria" panose="02040503050406030204" pitchFamily="18" charset="0"/>
                <a:ea typeface="宋体" panose="02010600030101010101" pitchFamily="2" charset="-122"/>
              </a:rPr>
              <a:t>3</a:t>
            </a:r>
            <a:r>
              <a:rPr lang="zh-CN" altLang="en-US" b="1" dirty="0">
                <a:solidFill>
                  <a:srgbClr val="0070C0"/>
                </a:solidFill>
                <a:latin typeface="Cambria" panose="02040503050406030204" pitchFamily="18" charset="0"/>
                <a:ea typeface="宋体" panose="02010600030101010101" pitchFamily="2" charset="-122"/>
              </a:rPr>
              <a:t>、关联容器</a:t>
            </a:r>
            <a:endParaRPr lang="en-US" altLang="zh-CN" b="1" dirty="0">
              <a:solidFill>
                <a:srgbClr val="0070C0"/>
              </a:solidFill>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solidFill>
                  <a:srgbClr val="0070C0"/>
                </a:solidFill>
                <a:latin typeface="Cambria" panose="02040503050406030204" pitchFamily="18" charset="0"/>
                <a:ea typeface="宋体" panose="02010600030101010101" pitchFamily="2" charset="-122"/>
              </a:rPr>
              <a:t>关联容器的存储结构为平衡树</a:t>
            </a:r>
            <a:r>
              <a:rPr lang="zh-CN" altLang="en-US" dirty="0">
                <a:latin typeface="Cambria" panose="02040503050406030204" pitchFamily="18" charset="0"/>
                <a:ea typeface="宋体" panose="02010600030101010101" pitchFamily="2" charset="-122"/>
              </a:rPr>
              <a:t>，基于红黑树</a:t>
            </a:r>
            <a:r>
              <a:rPr lang="en-US" altLang="zh-CN" dirty="0">
                <a:latin typeface="Cambria" panose="02040503050406030204" pitchFamily="18" charset="0"/>
                <a:ea typeface="宋体" panose="02010600030101010101" pitchFamily="2" charset="-122"/>
              </a:rPr>
              <a:t>(5.2.3</a:t>
            </a:r>
            <a:r>
              <a:rPr lang="zh-CN" altLang="en-US" dirty="0">
                <a:latin typeface="Cambria" panose="02040503050406030204" pitchFamily="18" charset="0"/>
                <a:ea typeface="宋体" panose="02010600030101010101" pitchFamily="2" charset="-122"/>
              </a:rPr>
              <a:t>小节</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实现，包括如下几种类型：</a:t>
            </a:r>
          </a:p>
          <a:p>
            <a:pPr marL="801688" indent="-447675">
              <a:lnSpc>
                <a:spcPct val="150000"/>
              </a:lnSpc>
              <a:spcBef>
                <a:spcPts val="0"/>
              </a:spcBef>
              <a:buFont typeface="Wingdings" panose="05000000000000000000" pitchFamily="2" charset="2"/>
              <a:buChar char="l"/>
            </a:pPr>
            <a:r>
              <a:rPr lang="en-US" altLang="zh-CN" b="1" dirty="0">
                <a:solidFill>
                  <a:srgbClr val="0070C0"/>
                </a:solidFill>
                <a:latin typeface="Cambria" panose="02040503050406030204" pitchFamily="18" charset="0"/>
                <a:ea typeface="宋体" panose="02010600030101010101" pitchFamily="2" charset="-122"/>
              </a:rPr>
              <a:t>map</a:t>
            </a:r>
            <a:r>
              <a:rPr lang="zh-CN" altLang="en-US" b="1" dirty="0">
                <a:solidFill>
                  <a:srgbClr val="0070C0"/>
                </a:solidFill>
                <a:latin typeface="Cambria" panose="02040503050406030204" pitchFamily="18" charset="0"/>
                <a:ea typeface="宋体" panose="02010600030101010101" pitchFamily="2" charset="-122"/>
              </a:rPr>
              <a:t>：映射</a:t>
            </a:r>
            <a:r>
              <a:rPr lang="zh-CN" altLang="en-US" dirty="0">
                <a:latin typeface="Cambria" panose="02040503050406030204" pitchFamily="18" charset="0"/>
                <a:ea typeface="宋体" panose="02010600030101010101" pitchFamily="2" charset="-122"/>
              </a:rPr>
              <a:t>，以键值对</a:t>
            </a:r>
            <a:r>
              <a:rPr lang="en-US" altLang="zh-CN" dirty="0">
                <a:latin typeface="Cambria" panose="02040503050406030204" pitchFamily="18" charset="0"/>
                <a:ea typeface="宋体" panose="02010600030101010101" pitchFamily="2" charset="-122"/>
              </a:rPr>
              <a:t>(key, value)</a:t>
            </a:r>
            <a:r>
              <a:rPr lang="zh-CN" altLang="en-US" dirty="0">
                <a:latin typeface="Cambria" panose="02040503050406030204" pitchFamily="18" charset="0"/>
                <a:ea typeface="宋体" panose="02010600030101010101" pitchFamily="2" charset="-122"/>
              </a:rPr>
              <a:t>对为存储单元，按</a:t>
            </a:r>
            <a:r>
              <a:rPr lang="en-US" altLang="zh-CN" dirty="0">
                <a:latin typeface="Cambria" panose="02040503050406030204" pitchFamily="18" charset="0"/>
                <a:ea typeface="宋体" panose="02010600030101010101" pitchFamily="2" charset="-122"/>
              </a:rPr>
              <a:t>key</a:t>
            </a:r>
            <a:r>
              <a:rPr lang="zh-CN" altLang="en-US" dirty="0">
                <a:latin typeface="Cambria" panose="02040503050406030204" pitchFamily="18" charset="0"/>
                <a:ea typeface="宋体" panose="02010600030101010101" pitchFamily="2" charset="-122"/>
              </a:rPr>
              <a:t>的升序排列，根据</a:t>
            </a:r>
            <a:r>
              <a:rPr lang="en-US" altLang="zh-CN" dirty="0">
                <a:latin typeface="Cambria" panose="02040503050406030204" pitchFamily="18" charset="0"/>
                <a:ea typeface="宋体" panose="02010600030101010101" pitchFamily="2" charset="-122"/>
              </a:rPr>
              <a:t>key</a:t>
            </a:r>
            <a:r>
              <a:rPr lang="zh-CN" altLang="en-US" dirty="0">
                <a:latin typeface="Cambria" panose="02040503050406030204" pitchFamily="18" charset="0"/>
                <a:ea typeface="宋体" panose="02010600030101010101" pitchFamily="2" charset="-122"/>
              </a:rPr>
              <a:t>存储或访问与之相关联的</a:t>
            </a:r>
            <a:r>
              <a:rPr lang="en-US" altLang="zh-CN" dirty="0">
                <a:latin typeface="Cambria" panose="02040503050406030204" pitchFamily="18" charset="0"/>
                <a:ea typeface="宋体" panose="02010600030101010101" pitchFamily="2" charset="-122"/>
              </a:rPr>
              <a:t>value</a:t>
            </a:r>
            <a:r>
              <a:rPr lang="zh-CN" altLang="en-US" dirty="0">
                <a:latin typeface="Cambria" panose="02040503050406030204" pitchFamily="18" charset="0"/>
                <a:ea typeface="宋体" panose="02010600030101010101" pitchFamily="2" charset="-122"/>
              </a:rPr>
              <a:t>，且键值唯一。</a:t>
            </a:r>
          </a:p>
          <a:p>
            <a:pPr marL="801688" indent="-447675">
              <a:lnSpc>
                <a:spcPct val="150000"/>
              </a:lnSpc>
              <a:spcBef>
                <a:spcPts val="0"/>
              </a:spcBef>
              <a:buFont typeface="Wingdings" panose="05000000000000000000" pitchFamily="2" charset="2"/>
              <a:buChar char="l"/>
            </a:pPr>
            <a:r>
              <a:rPr lang="en-US" altLang="zh-CN" b="1" dirty="0" err="1">
                <a:solidFill>
                  <a:srgbClr val="0070C0"/>
                </a:solidFill>
                <a:latin typeface="Cambria" panose="02040503050406030204" pitchFamily="18" charset="0"/>
                <a:ea typeface="宋体" panose="02010600030101010101" pitchFamily="2" charset="-122"/>
              </a:rPr>
              <a:t>multimap</a:t>
            </a:r>
            <a:r>
              <a:rPr lang="zh-CN" altLang="en-US" b="1" dirty="0">
                <a:solidFill>
                  <a:srgbClr val="0070C0"/>
                </a:solidFill>
                <a:latin typeface="Cambria" panose="02040503050406030204" pitchFamily="18" charset="0"/>
                <a:ea typeface="宋体" panose="02010600030101010101" pitchFamily="2" charset="-122"/>
              </a:rPr>
              <a:t>：可重复映射</a:t>
            </a:r>
            <a:r>
              <a:rPr lang="zh-CN" altLang="en-US" dirty="0">
                <a:latin typeface="Cambria" panose="02040503050406030204" pitchFamily="18" charset="0"/>
                <a:ea typeface="宋体" panose="02010600030101010101" pitchFamily="2" charset="-122"/>
              </a:rPr>
              <a:t>，存放键值可以重复的键值对。</a:t>
            </a:r>
          </a:p>
          <a:p>
            <a:pPr marL="801688" indent="-447675">
              <a:lnSpc>
                <a:spcPct val="150000"/>
              </a:lnSpc>
              <a:spcBef>
                <a:spcPts val="0"/>
              </a:spcBef>
              <a:buFont typeface="Wingdings" panose="05000000000000000000" pitchFamily="2" charset="2"/>
              <a:buChar char="l"/>
            </a:pPr>
            <a:r>
              <a:rPr lang="en-US" altLang="zh-CN" b="1" dirty="0">
                <a:solidFill>
                  <a:srgbClr val="0070C0"/>
                </a:solidFill>
                <a:latin typeface="Cambria" panose="02040503050406030204" pitchFamily="18" charset="0"/>
                <a:ea typeface="宋体" panose="02010600030101010101" pitchFamily="2" charset="-122"/>
              </a:rPr>
              <a:t>set</a:t>
            </a:r>
            <a:r>
              <a:rPr lang="zh-CN" altLang="en-US" b="1" dirty="0">
                <a:solidFill>
                  <a:srgbClr val="0070C0"/>
                </a:solidFill>
                <a:latin typeface="Cambria" panose="02040503050406030204" pitchFamily="18" charset="0"/>
                <a:ea typeface="宋体" panose="02010600030101010101" pitchFamily="2" charset="-122"/>
              </a:rPr>
              <a:t>：集合</a:t>
            </a:r>
            <a:r>
              <a:rPr lang="zh-CN" altLang="en-US" dirty="0">
                <a:latin typeface="Cambria" panose="02040503050406030204" pitchFamily="18" charset="0"/>
                <a:ea typeface="宋体" panose="02010600030101010101" pitchFamily="2" charset="-122"/>
              </a:rPr>
              <a:t>，元素之间没有特殊的关系，元素不重复。</a:t>
            </a:r>
          </a:p>
          <a:p>
            <a:pPr marL="801688" indent="-447675">
              <a:lnSpc>
                <a:spcPct val="150000"/>
              </a:lnSpc>
              <a:spcBef>
                <a:spcPts val="0"/>
              </a:spcBef>
              <a:buFont typeface="Wingdings" panose="05000000000000000000" pitchFamily="2" charset="2"/>
              <a:buChar char="l"/>
            </a:pPr>
            <a:r>
              <a:rPr lang="en-US" altLang="zh-CN" b="1" dirty="0">
                <a:solidFill>
                  <a:srgbClr val="0070C0"/>
                </a:solidFill>
                <a:latin typeface="Cambria" panose="02040503050406030204" pitchFamily="18" charset="0"/>
                <a:ea typeface="宋体" panose="02010600030101010101" pitchFamily="2" charset="-122"/>
              </a:rPr>
              <a:t>multiset</a:t>
            </a:r>
            <a:r>
              <a:rPr lang="zh-CN" altLang="en-US" b="1" dirty="0">
                <a:solidFill>
                  <a:srgbClr val="0070C0"/>
                </a:solidFill>
                <a:latin typeface="Cambria" panose="02040503050406030204" pitchFamily="18" charset="0"/>
                <a:ea typeface="宋体" panose="02010600030101010101" pitchFamily="2" charset="-122"/>
              </a:rPr>
              <a:t>：可重复集合</a:t>
            </a:r>
            <a:r>
              <a:rPr lang="zh-CN" altLang="en-US" dirty="0">
                <a:latin typeface="Cambria" panose="02040503050406030204" pitchFamily="18" charset="0"/>
                <a:ea typeface="宋体" panose="02010600030101010101" pitchFamily="2" charset="-122"/>
              </a:rPr>
              <a:t>，元素可以重复。</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33</a:t>
            </a:fld>
            <a:endParaRPr lang="zh-CN" altLang="en-US" dirty="0"/>
          </a:p>
        </p:txBody>
      </p:sp>
    </p:spTree>
    <p:extLst>
      <p:ext uri="{BB962C8B-B14F-4D97-AF65-F5344CB8AC3E}">
        <p14:creationId xmlns:p14="http://schemas.microsoft.com/office/powerpoint/2010/main" val="300726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6423679"/>
          </a:xfrm>
        </p:spPr>
        <p:txBody>
          <a:bodyPr>
            <a:normAutofit fontScale="77500" lnSpcReduction="20000"/>
          </a:bodyPr>
          <a:lstStyle/>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二、容器的创建</a:t>
            </a:r>
            <a:endParaRPr lang="en-US" altLang="zh-CN" b="1"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中的容器都是模板类，因此在</a:t>
            </a:r>
            <a:r>
              <a:rPr lang="zh-CN" altLang="en-US" b="1" dirty="0">
                <a:solidFill>
                  <a:srgbClr val="0070C0"/>
                </a:solidFill>
                <a:latin typeface="Cambria" panose="02040503050406030204" pitchFamily="18" charset="0"/>
                <a:ea typeface="宋体" panose="02010600030101010101" pitchFamily="2" charset="-122"/>
              </a:rPr>
              <a:t>定义一个容器类型的变量时，必须指定模板参数</a:t>
            </a:r>
            <a:r>
              <a:rPr lang="en-US" altLang="zh-CN" b="1" dirty="0">
                <a:solidFill>
                  <a:srgbClr val="0070C0"/>
                </a:solidFill>
                <a:latin typeface="Cambria" panose="02040503050406030204" pitchFamily="18" charset="0"/>
                <a:ea typeface="宋体" panose="02010600030101010101" pitchFamily="2" charset="-122"/>
              </a:rPr>
              <a:t>(</a:t>
            </a:r>
            <a:r>
              <a:rPr lang="zh-CN" altLang="en-US" b="1" dirty="0">
                <a:solidFill>
                  <a:srgbClr val="0070C0"/>
                </a:solidFill>
                <a:latin typeface="Cambria" panose="02040503050406030204" pitchFamily="18" charset="0"/>
                <a:ea typeface="宋体" panose="02010600030101010101" pitchFamily="2" charset="-122"/>
              </a:rPr>
              <a:t>容器元素的类型</a:t>
            </a:r>
            <a:r>
              <a:rPr lang="en-US" altLang="zh-CN" b="1" dirty="0">
                <a:solidFill>
                  <a:srgbClr val="0070C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。例如：</a:t>
            </a:r>
          </a:p>
          <a:p>
            <a:pPr marL="0" indent="361950">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vector&lt;int&gt; a;</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也可以定义元素为用户自定义类型的容器变量。例如：</a:t>
            </a:r>
          </a:p>
          <a:p>
            <a:pPr marL="0" indent="361950">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node{</a:t>
            </a:r>
          </a:p>
          <a:p>
            <a:pPr marL="0" indent="361950">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key;</a:t>
            </a:r>
          </a:p>
          <a:p>
            <a:pPr marL="0" indent="361950">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data;</a:t>
            </a:r>
          </a:p>
          <a:p>
            <a:pPr marL="0" indent="361950">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p>
          <a:p>
            <a:pPr marL="0" indent="361950">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vector&lt;node&gt;b;</a:t>
            </a:r>
            <a:r>
              <a:rPr lang="zh-CN" altLang="en-US" dirty="0">
                <a:solidFill>
                  <a:srgbClr val="7030A0"/>
                </a:solidFill>
                <a:latin typeface="Cambria" panose="02040503050406030204" pitchFamily="18" charset="0"/>
                <a:ea typeface="宋体" panose="02010600030101010101" pitchFamily="2" charset="-122"/>
              </a:rPr>
              <a:t> </a:t>
            </a:r>
            <a:endParaRPr lang="en-US" altLang="zh-CN" dirty="0">
              <a:solidFill>
                <a:srgbClr val="7030A0"/>
              </a:solidFill>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注意</a:t>
            </a:r>
            <a:r>
              <a:rPr lang="zh-CN" altLang="en-US" dirty="0">
                <a:latin typeface="Cambria" panose="02040503050406030204" pitchFamily="18" charset="0"/>
                <a:ea typeface="宋体" panose="02010600030101010101" pitchFamily="2" charset="-122"/>
              </a:rPr>
              <a:t>：</a:t>
            </a:r>
            <a:r>
              <a:rPr lang="en-US" altLang="zh-CN" dirty="0">
                <a:solidFill>
                  <a:srgbClr val="0070C0"/>
                </a:solidFill>
                <a:latin typeface="Cambria" panose="02040503050406030204" pitchFamily="18" charset="0"/>
                <a:ea typeface="宋体" panose="02010600030101010101" pitchFamily="2" charset="-122"/>
              </a:rPr>
              <a:t>node</a:t>
            </a:r>
            <a:r>
              <a:rPr lang="zh-CN" altLang="en-US" dirty="0">
                <a:solidFill>
                  <a:srgbClr val="0070C0"/>
                </a:solidFill>
                <a:latin typeface="Cambria" panose="02040503050406030204" pitchFamily="18" charset="0"/>
                <a:ea typeface="宋体" panose="02010600030101010101" pitchFamily="2" charset="-122"/>
              </a:rPr>
              <a:t>不适用于</a:t>
            </a:r>
            <a:r>
              <a:rPr lang="en-US" altLang="zh-CN" dirty="0" err="1">
                <a:solidFill>
                  <a:srgbClr val="0070C0"/>
                </a:solidFill>
                <a:latin typeface="Cambria" panose="02040503050406030204" pitchFamily="18" charset="0"/>
                <a:ea typeface="宋体" panose="02010600030101010101" pitchFamily="2" charset="-122"/>
              </a:rPr>
              <a:t>priori_queue</a:t>
            </a:r>
            <a:r>
              <a:rPr lang="zh-CN" altLang="en-US" dirty="0">
                <a:solidFill>
                  <a:srgbClr val="0070C0"/>
                </a:solidFill>
                <a:latin typeface="Cambria" panose="02040503050406030204" pitchFamily="18" charset="0"/>
                <a:ea typeface="宋体" panose="02010600030101010101" pitchFamily="2" charset="-122"/>
              </a:rPr>
              <a:t>以及关联容器的类型参数</a:t>
            </a:r>
            <a:r>
              <a:rPr lang="zh-CN" altLang="en-US" dirty="0">
                <a:latin typeface="Cambria" panose="02040503050406030204" pitchFamily="18" charset="0"/>
                <a:ea typeface="宋体" panose="02010600030101010101" pitchFamily="2" charset="-122"/>
              </a:rPr>
              <a:t>，因为这些容器需要根据元素值的大小比较来决定存放位置，因此需要定义元素之间的比较准则。有两种定义比较准则的方法：对</a:t>
            </a:r>
            <a:r>
              <a:rPr lang="en-US" altLang="zh-CN" dirty="0">
                <a:latin typeface="Cambria" panose="02040503050406030204" pitchFamily="18" charset="0"/>
                <a:ea typeface="宋体" panose="02010600030101010101" pitchFamily="2" charset="-122"/>
              </a:rPr>
              <a:t>node</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’&lt;‘</a:t>
            </a:r>
            <a:r>
              <a:rPr lang="zh-CN" altLang="en-US" dirty="0">
                <a:latin typeface="Cambria" panose="02040503050406030204" pitchFamily="18" charset="0"/>
                <a:ea typeface="宋体" panose="02010600030101010101" pitchFamily="2" charset="-122"/>
              </a:rPr>
              <a:t>运算符重载；定义</a:t>
            </a:r>
            <a:r>
              <a:rPr lang="en-US" altLang="zh-CN" dirty="0">
                <a:latin typeface="Cambria" panose="02040503050406030204" pitchFamily="18" charset="0"/>
                <a:ea typeface="宋体" panose="02010600030101010101" pitchFamily="2" charset="-122"/>
              </a:rPr>
              <a:t>node</a:t>
            </a:r>
            <a:r>
              <a:rPr lang="zh-CN" altLang="en-US" dirty="0">
                <a:latin typeface="Cambria" panose="02040503050406030204" pitchFamily="18" charset="0"/>
                <a:ea typeface="宋体" panose="02010600030101010101" pitchFamily="2" charset="-122"/>
              </a:rPr>
              <a:t>的比较器。</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34</a:t>
            </a:fld>
            <a:endParaRPr lang="zh-CN" altLang="en-US" dirty="0"/>
          </a:p>
        </p:txBody>
      </p:sp>
    </p:spTree>
    <p:extLst>
      <p:ext uri="{BB962C8B-B14F-4D97-AF65-F5344CB8AC3E}">
        <p14:creationId xmlns:p14="http://schemas.microsoft.com/office/powerpoint/2010/main" val="59886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6423679"/>
          </a:xfrm>
        </p:spPr>
        <p:txBody>
          <a:bodyPr>
            <a:normAutofit fontScale="85000" lnSpcReduction="20000"/>
          </a:bodyPr>
          <a:lstStyle/>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三、容器的基本操作</a:t>
            </a:r>
            <a:endParaRPr lang="en-US" altLang="zh-CN" b="1"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、所有容器具有如下几个通用操作：</a:t>
            </a:r>
          </a:p>
          <a:p>
            <a:pPr marL="0" indent="361950">
              <a:lnSpc>
                <a:spcPct val="150000"/>
              </a:lnSpc>
              <a:spcBef>
                <a:spcPts val="0"/>
              </a:spcBef>
              <a:buNone/>
            </a:pPr>
            <a:r>
              <a:rPr lang="en-US" altLang="zh-CN" b="1" dirty="0">
                <a:solidFill>
                  <a:srgbClr val="0070C0"/>
                </a:solidFill>
                <a:latin typeface="Cambria" panose="02040503050406030204" pitchFamily="18" charset="0"/>
                <a:ea typeface="宋体" panose="02010600030101010101" pitchFamily="2" charset="-122"/>
              </a:rPr>
              <a:t>size()</a:t>
            </a:r>
            <a:r>
              <a:rPr lang="zh-CN" altLang="en-US" b="1" dirty="0">
                <a:solidFill>
                  <a:srgbClr val="0070C0"/>
                </a:solidFill>
                <a:latin typeface="Cambria" panose="02040503050406030204" pitchFamily="18" charset="0"/>
                <a:ea typeface="宋体" panose="02010600030101010101" pitchFamily="2" charset="-122"/>
              </a:rPr>
              <a:t>：返回容器的大小</a:t>
            </a:r>
            <a:r>
              <a:rPr lang="zh-CN" altLang="en-US" dirty="0">
                <a:latin typeface="Cambria" panose="02040503050406030204" pitchFamily="18" charset="0"/>
                <a:ea typeface="宋体" panose="02010600030101010101" pitchFamily="2" charset="-122"/>
              </a:rPr>
              <a:t>，即容器中所包含元素的数量。</a:t>
            </a:r>
          </a:p>
          <a:p>
            <a:pPr marL="0" indent="361950">
              <a:lnSpc>
                <a:spcPct val="150000"/>
              </a:lnSpc>
              <a:spcBef>
                <a:spcPts val="0"/>
              </a:spcBef>
              <a:buNone/>
            </a:pPr>
            <a:r>
              <a:rPr lang="en-US" altLang="zh-CN" b="1" dirty="0">
                <a:solidFill>
                  <a:srgbClr val="0070C0"/>
                </a:solidFill>
                <a:latin typeface="Cambria" panose="02040503050406030204" pitchFamily="18" charset="0"/>
                <a:ea typeface="宋体" panose="02010600030101010101" pitchFamily="2" charset="-122"/>
              </a:rPr>
              <a:t>empty()</a:t>
            </a:r>
            <a:r>
              <a:rPr lang="zh-CN" altLang="en-US" b="1" dirty="0">
                <a:solidFill>
                  <a:srgbClr val="0070C0"/>
                </a:solidFill>
                <a:latin typeface="Cambria" panose="02040503050406030204" pitchFamily="18" charset="0"/>
                <a:ea typeface="宋体" panose="02010600030101010101" pitchFamily="2" charset="-122"/>
              </a:rPr>
              <a:t>：判断容器是否为空</a:t>
            </a:r>
            <a:r>
              <a:rPr lang="zh-CN" altLang="en-US" dirty="0">
                <a:latin typeface="Cambria" panose="02040503050406030204" pitchFamily="18" charset="0"/>
                <a:ea typeface="宋体" panose="02010600030101010101" pitchFamily="2" charset="-122"/>
              </a:rPr>
              <a:t>，如果为空，返回</a:t>
            </a:r>
            <a:r>
              <a:rPr lang="en-US" altLang="zh-CN" dirty="0">
                <a:latin typeface="Cambria" panose="02040503050406030204" pitchFamily="18" charset="0"/>
                <a:ea typeface="宋体" panose="02010600030101010101" pitchFamily="2" charset="-122"/>
              </a:rPr>
              <a:t>true</a:t>
            </a:r>
            <a:r>
              <a:rPr lang="zh-CN" altLang="en-US" dirty="0">
                <a:latin typeface="Cambria" panose="02040503050406030204" pitchFamily="18" charset="0"/>
                <a:ea typeface="宋体" panose="02010600030101010101" pitchFamily="2" charset="-122"/>
              </a:rPr>
              <a:t>，否则返回</a:t>
            </a:r>
            <a:r>
              <a:rPr lang="en-US" altLang="zh-CN" dirty="0">
                <a:latin typeface="Cambria" panose="02040503050406030204" pitchFamily="18" charset="0"/>
                <a:ea typeface="宋体" panose="02010600030101010101" pitchFamily="2" charset="-122"/>
              </a:rPr>
              <a:t>false</a:t>
            </a:r>
            <a:r>
              <a:rPr lang="zh-CN" altLang="en-US" dirty="0">
                <a:latin typeface="Cambria" panose="02040503050406030204" pitchFamily="18" charset="0"/>
                <a:ea typeface="宋体" panose="02010600030101010101" pitchFamily="2" charset="-122"/>
              </a:rPr>
              <a:t>。</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、除适配器容器外，其他容器都具有如下几个操作：</a:t>
            </a:r>
          </a:p>
          <a:p>
            <a:pPr marL="0" indent="361950">
              <a:lnSpc>
                <a:spcPct val="150000"/>
              </a:lnSpc>
              <a:spcBef>
                <a:spcPts val="0"/>
              </a:spcBef>
              <a:buNone/>
            </a:pPr>
            <a:r>
              <a:rPr lang="en-US" altLang="zh-CN" b="1" dirty="0">
                <a:solidFill>
                  <a:srgbClr val="0070C0"/>
                </a:solidFill>
                <a:latin typeface="Cambria" panose="02040503050406030204" pitchFamily="18" charset="0"/>
                <a:ea typeface="宋体" panose="02010600030101010101" pitchFamily="2" charset="-122"/>
              </a:rPr>
              <a:t>insert()</a:t>
            </a:r>
            <a:r>
              <a:rPr lang="zh-CN" altLang="en-US" b="1" dirty="0">
                <a:solidFill>
                  <a:srgbClr val="0070C0"/>
                </a:solidFill>
                <a:latin typeface="Cambria" panose="02040503050406030204" pitchFamily="18" charset="0"/>
                <a:ea typeface="宋体" panose="02010600030101010101" pitchFamily="2" charset="-122"/>
              </a:rPr>
              <a:t>：插入元素</a:t>
            </a:r>
            <a:r>
              <a:rPr lang="zh-CN" altLang="en-US" dirty="0">
                <a:latin typeface="Cambria" panose="02040503050406030204" pitchFamily="18" charset="0"/>
                <a:ea typeface="宋体" panose="02010600030101010101" pitchFamily="2" charset="-122"/>
              </a:rPr>
              <a:t>，根据参数的不同可以有多个重载函数。</a:t>
            </a:r>
          </a:p>
          <a:p>
            <a:pPr marL="0" indent="361950">
              <a:lnSpc>
                <a:spcPct val="150000"/>
              </a:lnSpc>
              <a:spcBef>
                <a:spcPts val="0"/>
              </a:spcBef>
              <a:buNone/>
            </a:pPr>
            <a:r>
              <a:rPr lang="en-US" altLang="zh-CN" b="1" dirty="0">
                <a:solidFill>
                  <a:srgbClr val="0070C0"/>
                </a:solidFill>
                <a:latin typeface="Cambria" panose="02040503050406030204" pitchFamily="18" charset="0"/>
                <a:ea typeface="宋体" panose="02010600030101010101" pitchFamily="2" charset="-122"/>
              </a:rPr>
              <a:t>erase()</a:t>
            </a:r>
            <a:r>
              <a:rPr lang="zh-CN" altLang="en-US" b="1" dirty="0">
                <a:solidFill>
                  <a:srgbClr val="0070C0"/>
                </a:solidFill>
                <a:latin typeface="Cambria" panose="02040503050406030204" pitchFamily="18" charset="0"/>
                <a:ea typeface="宋体" panose="02010600030101010101" pitchFamily="2" charset="-122"/>
              </a:rPr>
              <a:t>：删除元素</a:t>
            </a:r>
            <a:r>
              <a:rPr lang="zh-CN" altLang="en-US" dirty="0">
                <a:latin typeface="Cambria" panose="02040503050406030204" pitchFamily="18" charset="0"/>
                <a:ea typeface="宋体" panose="02010600030101010101" pitchFamily="2" charset="-122"/>
              </a:rPr>
              <a:t>，根据参数的不同可以有多个重载函数。</a:t>
            </a:r>
          </a:p>
          <a:p>
            <a:pPr marL="0" indent="361950">
              <a:lnSpc>
                <a:spcPct val="150000"/>
              </a:lnSpc>
              <a:spcBef>
                <a:spcPts val="0"/>
              </a:spcBef>
              <a:buNone/>
            </a:pPr>
            <a:r>
              <a:rPr lang="en-US" altLang="zh-CN" b="1" dirty="0">
                <a:solidFill>
                  <a:srgbClr val="0070C0"/>
                </a:solidFill>
                <a:latin typeface="Cambria" panose="02040503050406030204" pitchFamily="18" charset="0"/>
                <a:ea typeface="宋体" panose="02010600030101010101" pitchFamily="2" charset="-122"/>
              </a:rPr>
              <a:t>clear()</a:t>
            </a:r>
            <a:r>
              <a:rPr lang="zh-CN" altLang="en-US" b="1" dirty="0">
                <a:solidFill>
                  <a:srgbClr val="0070C0"/>
                </a:solidFill>
                <a:latin typeface="Cambria" panose="02040503050406030204" pitchFamily="18" charset="0"/>
                <a:ea typeface="宋体" panose="02010600030101010101" pitchFamily="2" charset="-122"/>
              </a:rPr>
              <a:t>：清空容器</a:t>
            </a:r>
            <a:r>
              <a:rPr lang="zh-CN" altLang="en-US" dirty="0">
                <a:latin typeface="Cambria" panose="02040503050406030204" pitchFamily="18" charset="0"/>
                <a:ea typeface="宋体" panose="02010600030101010101" pitchFamily="2" charset="-122"/>
              </a:rPr>
              <a:t>。</a:t>
            </a:r>
          </a:p>
          <a:p>
            <a:pPr marL="0" indent="361950">
              <a:lnSpc>
                <a:spcPct val="150000"/>
              </a:lnSpc>
              <a:spcBef>
                <a:spcPts val="0"/>
              </a:spcBef>
              <a:buNone/>
            </a:pPr>
            <a:r>
              <a:rPr lang="en-US" altLang="zh-CN" b="1" dirty="0">
                <a:solidFill>
                  <a:srgbClr val="0070C0"/>
                </a:solidFill>
                <a:latin typeface="Cambria" panose="02040503050406030204" pitchFamily="18" charset="0"/>
                <a:ea typeface="宋体" panose="02010600030101010101" pitchFamily="2" charset="-122"/>
              </a:rPr>
              <a:t>begin()</a:t>
            </a:r>
            <a:r>
              <a:rPr lang="zh-CN" altLang="en-US" b="1" dirty="0">
                <a:solidFill>
                  <a:srgbClr val="0070C0"/>
                </a:solidFill>
                <a:latin typeface="Cambria" panose="02040503050406030204" pitchFamily="18" charset="0"/>
                <a:ea typeface="宋体" panose="02010600030101010101" pitchFamily="2" charset="-122"/>
              </a:rPr>
              <a:t>：获取首元素迭代器</a:t>
            </a:r>
            <a:r>
              <a:rPr lang="zh-CN" altLang="en-US" dirty="0">
                <a:latin typeface="Cambria" panose="02040503050406030204" pitchFamily="18" charset="0"/>
                <a:ea typeface="宋体" panose="02010600030101010101" pitchFamily="2" charset="-122"/>
              </a:rPr>
              <a:t>。</a:t>
            </a:r>
          </a:p>
          <a:p>
            <a:pPr marL="0" indent="361950">
              <a:lnSpc>
                <a:spcPct val="150000"/>
              </a:lnSpc>
              <a:spcBef>
                <a:spcPts val="0"/>
              </a:spcBef>
              <a:buNone/>
            </a:pPr>
            <a:r>
              <a:rPr lang="en-US" altLang="zh-CN" b="1" dirty="0">
                <a:solidFill>
                  <a:srgbClr val="0070C0"/>
                </a:solidFill>
                <a:latin typeface="Cambria" panose="02040503050406030204" pitchFamily="18" charset="0"/>
                <a:ea typeface="宋体" panose="02010600030101010101" pitchFamily="2" charset="-122"/>
              </a:rPr>
              <a:t>end()</a:t>
            </a:r>
            <a:r>
              <a:rPr lang="zh-CN" altLang="en-US" b="1" dirty="0">
                <a:solidFill>
                  <a:srgbClr val="0070C0"/>
                </a:solidFill>
                <a:latin typeface="Cambria" panose="02040503050406030204" pitchFamily="18" charset="0"/>
                <a:ea typeface="宋体" panose="02010600030101010101" pitchFamily="2" charset="-122"/>
              </a:rPr>
              <a:t>：获取末尾元素下一个位置的迭代器</a:t>
            </a:r>
            <a:r>
              <a:rPr lang="zh-CN" altLang="en-US" dirty="0">
                <a:latin typeface="Cambria" panose="02040503050406030204" pitchFamily="18" charset="0"/>
                <a:ea typeface="宋体" panose="02010600030101010101" pitchFamily="2" charset="-122"/>
              </a:rPr>
              <a:t>。</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每个容器还有其他独特的操作，在后文中介绍相关容器时再作详细介绍。</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35</a:t>
            </a:fld>
            <a:endParaRPr lang="zh-CN" altLang="en-US" dirty="0"/>
          </a:p>
        </p:txBody>
      </p:sp>
    </p:spTree>
    <p:extLst>
      <p:ext uri="{BB962C8B-B14F-4D97-AF65-F5344CB8AC3E}">
        <p14:creationId xmlns:p14="http://schemas.microsoft.com/office/powerpoint/2010/main" val="364089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9287958" cy="6423679"/>
          </a:xfrm>
        </p:spPr>
        <p:txBody>
          <a:bodyPr>
            <a:normAutofit fontScale="92500"/>
          </a:bodyPr>
          <a:lstStyle/>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四、</a:t>
            </a:r>
            <a:r>
              <a:rPr lang="en-US" altLang="zh-CN" b="1" dirty="0">
                <a:latin typeface="Cambria" panose="02040503050406030204" pitchFamily="18" charset="0"/>
                <a:ea typeface="宋体" panose="02010600030101010101" pitchFamily="2" charset="-122"/>
              </a:rPr>
              <a:t>pair</a:t>
            </a:r>
            <a:r>
              <a:rPr lang="zh-CN" altLang="en-US" b="1" dirty="0">
                <a:latin typeface="Cambria" panose="02040503050406030204" pitchFamily="18" charset="0"/>
                <a:ea typeface="宋体" panose="02010600030101010101" pitchFamily="2" charset="-122"/>
              </a:rPr>
              <a:t>类型</a:t>
            </a:r>
            <a:endParaRPr lang="en-US" altLang="zh-CN" b="1"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中，</a:t>
            </a:r>
            <a:r>
              <a:rPr lang="en-US" altLang="zh-CN" b="1" dirty="0">
                <a:solidFill>
                  <a:srgbClr val="0070C0"/>
                </a:solidFill>
                <a:latin typeface="Cambria" panose="02040503050406030204" pitchFamily="18" charset="0"/>
                <a:ea typeface="宋体" panose="02010600030101010101" pitchFamily="2" charset="-122"/>
              </a:rPr>
              <a:t>pair</a:t>
            </a:r>
            <a:r>
              <a:rPr lang="zh-CN" altLang="en-US" b="1" dirty="0">
                <a:solidFill>
                  <a:srgbClr val="0070C0"/>
                </a:solidFill>
                <a:latin typeface="Cambria" panose="02040503050406030204" pitchFamily="18" charset="0"/>
                <a:ea typeface="宋体" panose="02010600030101010101" pitchFamily="2" charset="-122"/>
              </a:rPr>
              <a:t>类型的变量将一对值组合成一个整体</a:t>
            </a:r>
            <a:r>
              <a:rPr lang="en-US" altLang="zh-CN" b="1" dirty="0">
                <a:solidFill>
                  <a:srgbClr val="0070C0"/>
                </a:solidFill>
                <a:latin typeface="Cambria" panose="02040503050406030204" pitchFamily="18" charset="0"/>
                <a:ea typeface="宋体" panose="02010600030101010101" pitchFamily="2" charset="-122"/>
              </a:rPr>
              <a:t>(</a:t>
            </a:r>
            <a:r>
              <a:rPr lang="zh-CN" altLang="en-US" b="1" dirty="0">
                <a:solidFill>
                  <a:srgbClr val="0070C0"/>
                </a:solidFill>
                <a:latin typeface="Cambria" panose="02040503050406030204" pitchFamily="18" charset="0"/>
                <a:ea typeface="宋体" panose="02010600030101010101" pitchFamily="2" charset="-122"/>
              </a:rPr>
              <a:t>相当于一个含有两个元素的结构</a:t>
            </a:r>
            <a:r>
              <a:rPr lang="en-US" altLang="zh-CN" b="1" dirty="0">
                <a:solidFill>
                  <a:srgbClr val="0070C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，这一对值可以具有不同的数据类型，可以</a:t>
            </a:r>
            <a:r>
              <a:rPr lang="zh-CN" altLang="en-US" b="1" dirty="0">
                <a:solidFill>
                  <a:srgbClr val="0070C0"/>
                </a:solidFill>
                <a:latin typeface="Cambria" panose="02040503050406030204" pitchFamily="18" charset="0"/>
                <a:ea typeface="宋体" panose="02010600030101010101" pitchFamily="2" charset="-122"/>
              </a:rPr>
              <a:t>用</a:t>
            </a:r>
            <a:r>
              <a:rPr lang="en-US" altLang="zh-CN" b="1" dirty="0">
                <a:solidFill>
                  <a:srgbClr val="0070C0"/>
                </a:solidFill>
                <a:latin typeface="Cambria" panose="02040503050406030204" pitchFamily="18" charset="0"/>
                <a:ea typeface="宋体" panose="02010600030101010101" pitchFamily="2" charset="-122"/>
              </a:rPr>
              <a:t>pair</a:t>
            </a:r>
            <a:r>
              <a:rPr lang="zh-CN" altLang="en-US" b="1" dirty="0">
                <a:solidFill>
                  <a:srgbClr val="0070C0"/>
                </a:solidFill>
                <a:latin typeface="Cambria" panose="02040503050406030204" pitchFamily="18" charset="0"/>
                <a:ea typeface="宋体" panose="02010600030101010101" pitchFamily="2" charset="-122"/>
              </a:rPr>
              <a:t>的两个公有属性</a:t>
            </a:r>
            <a:r>
              <a:rPr lang="en-US" altLang="zh-CN" b="1" dirty="0">
                <a:solidFill>
                  <a:srgbClr val="0070C0"/>
                </a:solidFill>
                <a:latin typeface="Cambria" panose="02040503050406030204" pitchFamily="18" charset="0"/>
                <a:ea typeface="宋体" panose="02010600030101010101" pitchFamily="2" charset="-122"/>
              </a:rPr>
              <a:t>first</a:t>
            </a:r>
            <a:r>
              <a:rPr lang="zh-CN" altLang="en-US" b="1" dirty="0">
                <a:solidFill>
                  <a:srgbClr val="0070C0"/>
                </a:solidFill>
                <a:latin typeface="Cambria" panose="02040503050406030204" pitchFamily="18" charset="0"/>
                <a:ea typeface="宋体" panose="02010600030101010101" pitchFamily="2" charset="-122"/>
              </a:rPr>
              <a:t>和</a:t>
            </a:r>
            <a:r>
              <a:rPr lang="en-US" altLang="zh-CN" b="1" dirty="0">
                <a:solidFill>
                  <a:srgbClr val="0070C0"/>
                </a:solidFill>
                <a:latin typeface="Cambria" panose="02040503050406030204" pitchFamily="18" charset="0"/>
                <a:ea typeface="宋体" panose="02010600030101010101" pitchFamily="2" charset="-122"/>
              </a:rPr>
              <a:t>second</a:t>
            </a:r>
            <a:r>
              <a:rPr lang="zh-CN" altLang="en-US" b="1" dirty="0">
                <a:solidFill>
                  <a:srgbClr val="0070C0"/>
                </a:solidFill>
                <a:latin typeface="Cambria" panose="02040503050406030204" pitchFamily="18" charset="0"/>
                <a:ea typeface="宋体" panose="02010600030101010101" pitchFamily="2" charset="-122"/>
              </a:rPr>
              <a:t>访问这两个值</a:t>
            </a:r>
            <a:r>
              <a:rPr lang="zh-CN" altLang="en-US" dirty="0">
                <a:latin typeface="Cambria" panose="02040503050406030204" pitchFamily="18" charset="0"/>
                <a:ea typeface="宋体" panose="02010600030101010101" pitchFamily="2" charset="-122"/>
              </a:rPr>
              <a:t>。例如：</a:t>
            </a:r>
          </a:p>
          <a:p>
            <a:pPr marL="0" indent="361950">
              <a:lnSpc>
                <a:spcPct val="150000"/>
              </a:lnSpc>
              <a:spcBef>
                <a:spcPts val="0"/>
              </a:spcBef>
              <a:buNone/>
            </a:pPr>
            <a:r>
              <a:rPr lang="en-US" altLang="zh-CN" sz="2600" b="1" dirty="0">
                <a:solidFill>
                  <a:srgbClr val="7030A0"/>
                </a:solidFill>
                <a:latin typeface="Cambria" panose="02040503050406030204" pitchFamily="18" charset="0"/>
                <a:ea typeface="宋体" panose="02010600030101010101" pitchFamily="2" charset="-122"/>
              </a:rPr>
              <a:t>pair&lt;int, string&gt; p(1, "</a:t>
            </a:r>
            <a:r>
              <a:rPr lang="en-US" altLang="zh-CN" sz="2600" b="1" dirty="0" err="1">
                <a:solidFill>
                  <a:srgbClr val="7030A0"/>
                </a:solidFill>
                <a:latin typeface="Cambria" panose="02040503050406030204" pitchFamily="18" charset="0"/>
                <a:ea typeface="宋体" panose="02010600030101010101" pitchFamily="2" charset="-122"/>
              </a:rPr>
              <a:t>aaa</a:t>
            </a:r>
            <a:r>
              <a:rPr lang="en-US" altLang="zh-CN" sz="2600" b="1" dirty="0">
                <a:solidFill>
                  <a:srgbClr val="7030A0"/>
                </a:solidFill>
                <a:latin typeface="Cambria" panose="02040503050406030204" pitchFamily="18" charset="0"/>
                <a:ea typeface="宋体" panose="02010600030101010101" pitchFamily="2" charset="-122"/>
              </a:rPr>
              <a:t>");  		//</a:t>
            </a:r>
            <a:r>
              <a:rPr lang="zh-CN" altLang="en-US" sz="2600" b="1" dirty="0">
                <a:solidFill>
                  <a:srgbClr val="7030A0"/>
                </a:solidFill>
                <a:latin typeface="Cambria" panose="02040503050406030204" pitchFamily="18" charset="0"/>
                <a:ea typeface="宋体" panose="02010600030101010101" pitchFamily="2" charset="-122"/>
              </a:rPr>
              <a:t>在定义时初始化 </a:t>
            </a:r>
          </a:p>
          <a:p>
            <a:pPr marL="0" indent="361950">
              <a:lnSpc>
                <a:spcPct val="150000"/>
              </a:lnSpc>
              <a:spcBef>
                <a:spcPts val="0"/>
              </a:spcBef>
              <a:buNone/>
            </a:pPr>
            <a:r>
              <a:rPr lang="en-US" altLang="zh-CN" sz="2600" b="1" dirty="0">
                <a:solidFill>
                  <a:srgbClr val="7030A0"/>
                </a:solidFill>
                <a:latin typeface="Cambria" panose="02040503050406030204" pitchFamily="18" charset="0"/>
                <a:ea typeface="宋体" panose="02010600030101010101" pitchFamily="2" charset="-122"/>
              </a:rPr>
              <a:t>p = </a:t>
            </a:r>
            <a:r>
              <a:rPr lang="en-US" altLang="zh-CN" sz="2600" b="1" dirty="0" err="1">
                <a:solidFill>
                  <a:srgbClr val="7030A0"/>
                </a:solidFill>
                <a:latin typeface="Cambria" panose="02040503050406030204" pitchFamily="18" charset="0"/>
                <a:ea typeface="宋体" panose="02010600030101010101" pitchFamily="2" charset="-122"/>
              </a:rPr>
              <a:t>make_pair</a:t>
            </a:r>
            <a:r>
              <a:rPr lang="en-US" altLang="zh-CN" sz="2600" b="1" dirty="0">
                <a:solidFill>
                  <a:srgbClr val="7030A0"/>
                </a:solidFill>
                <a:latin typeface="Cambria" panose="02040503050406030204" pitchFamily="18" charset="0"/>
                <a:ea typeface="宋体" panose="02010600030101010101" pitchFamily="2" charset="-122"/>
              </a:rPr>
              <a:t>(2, "</a:t>
            </a:r>
            <a:r>
              <a:rPr lang="en-US" altLang="zh-CN" sz="2600" b="1" dirty="0" err="1">
                <a:solidFill>
                  <a:srgbClr val="7030A0"/>
                </a:solidFill>
                <a:latin typeface="Cambria" panose="02040503050406030204" pitchFamily="18" charset="0"/>
                <a:ea typeface="宋体" panose="02010600030101010101" pitchFamily="2" charset="-122"/>
              </a:rPr>
              <a:t>abc</a:t>
            </a:r>
            <a:r>
              <a:rPr lang="en-US" altLang="zh-CN" sz="2600" b="1" dirty="0">
                <a:solidFill>
                  <a:srgbClr val="7030A0"/>
                </a:solidFill>
                <a:latin typeface="Cambria" panose="02040503050406030204" pitchFamily="18" charset="0"/>
                <a:ea typeface="宋体" panose="02010600030101010101" pitchFamily="2" charset="-122"/>
              </a:rPr>
              <a:t>");		//</a:t>
            </a:r>
            <a:r>
              <a:rPr lang="zh-CN" altLang="en-US" sz="2600" b="1" dirty="0">
                <a:solidFill>
                  <a:srgbClr val="7030A0"/>
                </a:solidFill>
                <a:latin typeface="Cambria" panose="02040503050406030204" pitchFamily="18" charset="0"/>
                <a:ea typeface="宋体" panose="02010600030101010101" pitchFamily="2" charset="-122"/>
              </a:rPr>
              <a:t>改变</a:t>
            </a:r>
            <a:r>
              <a:rPr lang="en-US" altLang="zh-CN" sz="2600" b="1" dirty="0">
                <a:solidFill>
                  <a:srgbClr val="7030A0"/>
                </a:solidFill>
                <a:latin typeface="Cambria" panose="02040503050406030204" pitchFamily="18" charset="0"/>
                <a:ea typeface="宋体" panose="02010600030101010101" pitchFamily="2" charset="-122"/>
              </a:rPr>
              <a:t>pair</a:t>
            </a:r>
            <a:r>
              <a:rPr lang="zh-CN" altLang="en-US" sz="2600" b="1" dirty="0">
                <a:solidFill>
                  <a:srgbClr val="7030A0"/>
                </a:solidFill>
                <a:latin typeface="Cambria" panose="02040503050406030204" pitchFamily="18" charset="0"/>
                <a:ea typeface="宋体" panose="02010600030101010101" pitchFamily="2" charset="-122"/>
              </a:rPr>
              <a:t>变量的值</a:t>
            </a:r>
          </a:p>
          <a:p>
            <a:pPr marL="0" indent="361950">
              <a:lnSpc>
                <a:spcPct val="150000"/>
              </a:lnSpc>
              <a:spcBef>
                <a:spcPts val="0"/>
              </a:spcBef>
              <a:buNone/>
            </a:pPr>
            <a:r>
              <a:rPr lang="en-US" altLang="zh-CN" sz="2600" b="1" dirty="0" err="1">
                <a:solidFill>
                  <a:srgbClr val="7030A0"/>
                </a:solidFill>
                <a:latin typeface="Cambria" panose="02040503050406030204" pitchFamily="18" charset="0"/>
                <a:ea typeface="宋体" panose="02010600030101010101" pitchFamily="2" charset="-122"/>
              </a:rPr>
              <a:t>cout</a:t>
            </a:r>
            <a:r>
              <a:rPr lang="en-US" altLang="zh-CN" sz="2600" b="1" dirty="0">
                <a:solidFill>
                  <a:srgbClr val="7030A0"/>
                </a:solidFill>
                <a:latin typeface="Cambria" panose="02040503050406030204" pitchFamily="18" charset="0"/>
                <a:ea typeface="宋体" panose="02010600030101010101" pitchFamily="2" charset="-122"/>
              </a:rPr>
              <a:t>&lt;&lt;</a:t>
            </a:r>
            <a:r>
              <a:rPr lang="en-US" altLang="zh-CN" sz="2600" b="1" dirty="0" err="1">
                <a:solidFill>
                  <a:srgbClr val="7030A0"/>
                </a:solidFill>
                <a:latin typeface="Cambria" panose="02040503050406030204" pitchFamily="18" charset="0"/>
                <a:ea typeface="宋体" panose="02010600030101010101" pitchFamily="2" charset="-122"/>
              </a:rPr>
              <a:t>p.first</a:t>
            </a:r>
            <a:r>
              <a:rPr lang="en-US" altLang="zh-CN" sz="2600" b="1" dirty="0">
                <a:solidFill>
                  <a:srgbClr val="7030A0"/>
                </a:solidFill>
                <a:latin typeface="Cambria" panose="02040503050406030204" pitchFamily="18" charset="0"/>
                <a:ea typeface="宋体" panose="02010600030101010101" pitchFamily="2" charset="-122"/>
              </a:rPr>
              <a:t>&lt;&lt;' '&lt;&lt;</a:t>
            </a:r>
            <a:r>
              <a:rPr lang="en-US" altLang="zh-CN" sz="2600" b="1" dirty="0" err="1">
                <a:solidFill>
                  <a:srgbClr val="7030A0"/>
                </a:solidFill>
                <a:latin typeface="Cambria" panose="02040503050406030204" pitchFamily="18" charset="0"/>
                <a:ea typeface="宋体" panose="02010600030101010101" pitchFamily="2" charset="-122"/>
              </a:rPr>
              <a:t>p.second</a:t>
            </a:r>
            <a:r>
              <a:rPr lang="en-US" altLang="zh-CN" sz="2600" b="1" dirty="0">
                <a:solidFill>
                  <a:srgbClr val="7030A0"/>
                </a:solidFill>
                <a:latin typeface="Cambria" panose="02040503050406030204" pitchFamily="18" charset="0"/>
                <a:ea typeface="宋体" panose="02010600030101010101" pitchFamily="2" charset="-122"/>
              </a:rPr>
              <a:t>&lt;&lt;</a:t>
            </a:r>
            <a:r>
              <a:rPr lang="en-US" altLang="zh-CN" sz="2600" b="1" dirty="0" err="1">
                <a:solidFill>
                  <a:srgbClr val="7030A0"/>
                </a:solidFill>
                <a:latin typeface="Cambria" panose="02040503050406030204" pitchFamily="18" charset="0"/>
                <a:ea typeface="宋体" panose="02010600030101010101" pitchFamily="2" charset="-122"/>
              </a:rPr>
              <a:t>endl</a:t>
            </a:r>
            <a:r>
              <a:rPr lang="en-US" altLang="zh-CN" sz="2600" b="1" dirty="0">
                <a:solidFill>
                  <a:srgbClr val="7030A0"/>
                </a:solidFill>
                <a:latin typeface="Cambria" panose="02040503050406030204" pitchFamily="18" charset="0"/>
                <a:ea typeface="宋体" panose="02010600030101010101" pitchFamily="2" charset="-122"/>
              </a:rPr>
              <a:t>; //</a:t>
            </a:r>
            <a:r>
              <a:rPr lang="zh-CN" altLang="en-US" sz="2600" b="1" dirty="0">
                <a:solidFill>
                  <a:srgbClr val="7030A0"/>
                </a:solidFill>
                <a:latin typeface="Cambria" panose="02040503050406030204" pitchFamily="18" charset="0"/>
                <a:ea typeface="宋体" panose="02010600030101010101" pitchFamily="2" charset="-122"/>
              </a:rPr>
              <a:t>输出</a:t>
            </a:r>
            <a:r>
              <a:rPr lang="en-US" altLang="zh-CN" sz="2600" b="1" dirty="0">
                <a:solidFill>
                  <a:srgbClr val="7030A0"/>
                </a:solidFill>
                <a:latin typeface="Cambria" panose="02040503050406030204" pitchFamily="18" charset="0"/>
                <a:ea typeface="宋体" panose="02010600030101010101" pitchFamily="2" charset="-122"/>
              </a:rPr>
              <a:t>pair</a:t>
            </a:r>
            <a:r>
              <a:rPr lang="zh-CN" altLang="en-US" sz="2600" b="1" dirty="0">
                <a:solidFill>
                  <a:srgbClr val="7030A0"/>
                </a:solidFill>
                <a:latin typeface="Cambria" panose="02040503050406030204" pitchFamily="18" charset="0"/>
                <a:ea typeface="宋体" panose="02010600030101010101" pitchFamily="2" charset="-122"/>
              </a:rPr>
              <a:t>中的两个元素</a:t>
            </a:r>
          </a:p>
          <a:p>
            <a:pPr marL="0" indent="361950">
              <a:lnSpc>
                <a:spcPct val="150000"/>
              </a:lnSpc>
              <a:spcBef>
                <a:spcPts val="0"/>
              </a:spcBef>
              <a:buNone/>
            </a:pPr>
            <a:r>
              <a:rPr lang="en-US" altLang="zh-CN" sz="2600" b="1" dirty="0">
                <a:solidFill>
                  <a:srgbClr val="7030A0"/>
                </a:solidFill>
                <a:latin typeface="Cambria" panose="02040503050406030204" pitchFamily="18" charset="0"/>
                <a:ea typeface="宋体" panose="02010600030101010101" pitchFamily="2" charset="-122"/>
              </a:rPr>
              <a:t>vector&lt;pair&lt;int, int&gt; &gt; </a:t>
            </a:r>
            <a:r>
              <a:rPr lang="en-US" altLang="zh-CN" sz="2600" b="1" dirty="0" err="1">
                <a:solidFill>
                  <a:srgbClr val="7030A0"/>
                </a:solidFill>
                <a:latin typeface="Cambria" panose="02040503050406030204" pitchFamily="18" charset="0"/>
                <a:ea typeface="宋体" panose="02010600030101010101" pitchFamily="2" charset="-122"/>
              </a:rPr>
              <a:t>vp</a:t>
            </a:r>
            <a:r>
              <a:rPr lang="en-US" altLang="zh-CN" sz="2600" b="1" dirty="0">
                <a:solidFill>
                  <a:srgbClr val="7030A0"/>
                </a:solidFill>
                <a:latin typeface="Cambria" panose="02040503050406030204" pitchFamily="18" charset="0"/>
                <a:ea typeface="宋体" panose="02010600030101010101" pitchFamily="2" charset="-122"/>
              </a:rPr>
              <a:t>;   //pair</a:t>
            </a:r>
            <a:r>
              <a:rPr lang="zh-CN" altLang="en-US" sz="2600" b="1" dirty="0">
                <a:solidFill>
                  <a:srgbClr val="7030A0"/>
                </a:solidFill>
                <a:latin typeface="Cambria" panose="02040503050406030204" pitchFamily="18" charset="0"/>
                <a:ea typeface="宋体" panose="02010600030101010101" pitchFamily="2" charset="-122"/>
              </a:rPr>
              <a:t>作为其他容器的类型参数 </a:t>
            </a:r>
          </a:p>
          <a:p>
            <a:pPr marL="0" indent="361950">
              <a:lnSpc>
                <a:spcPct val="150000"/>
              </a:lnSpc>
              <a:spcBef>
                <a:spcPts val="0"/>
              </a:spcBef>
              <a:buNone/>
            </a:pPr>
            <a:r>
              <a:rPr lang="en-US" altLang="zh-CN" sz="2600" b="1" dirty="0" err="1">
                <a:solidFill>
                  <a:srgbClr val="7030A0"/>
                </a:solidFill>
                <a:latin typeface="Cambria" panose="02040503050406030204" pitchFamily="18" charset="0"/>
                <a:ea typeface="宋体" panose="02010600030101010101" pitchFamily="2" charset="-122"/>
              </a:rPr>
              <a:t>vp.push_back</a:t>
            </a:r>
            <a:r>
              <a:rPr lang="en-US" altLang="zh-CN" sz="2600" b="1" dirty="0">
                <a:solidFill>
                  <a:srgbClr val="7030A0"/>
                </a:solidFill>
                <a:latin typeface="Cambria" panose="02040503050406030204" pitchFamily="18" charset="0"/>
                <a:ea typeface="宋体" panose="02010600030101010101" pitchFamily="2" charset="-122"/>
              </a:rPr>
              <a:t>(</a:t>
            </a:r>
            <a:r>
              <a:rPr lang="en-US" altLang="zh-CN" sz="2600" b="1" dirty="0" err="1">
                <a:solidFill>
                  <a:srgbClr val="7030A0"/>
                </a:solidFill>
                <a:latin typeface="Cambria" panose="02040503050406030204" pitchFamily="18" charset="0"/>
                <a:ea typeface="宋体" panose="02010600030101010101" pitchFamily="2" charset="-122"/>
              </a:rPr>
              <a:t>make_pair</a:t>
            </a:r>
            <a:r>
              <a:rPr lang="en-US" altLang="zh-CN" sz="2600" b="1" dirty="0">
                <a:solidFill>
                  <a:srgbClr val="7030A0"/>
                </a:solidFill>
                <a:latin typeface="Cambria" panose="02040503050406030204" pitchFamily="18" charset="0"/>
                <a:ea typeface="宋体" panose="02010600030101010101" pitchFamily="2" charset="-122"/>
              </a:rPr>
              <a:t>(2, 4));</a:t>
            </a:r>
          </a:p>
          <a:p>
            <a:pPr marL="0" indent="361950">
              <a:lnSpc>
                <a:spcPct val="150000"/>
              </a:lnSpc>
              <a:spcBef>
                <a:spcPts val="0"/>
              </a:spcBef>
              <a:buNone/>
            </a:pPr>
            <a:r>
              <a:rPr lang="en-US" altLang="zh-CN" sz="2600" b="1" dirty="0" err="1">
                <a:solidFill>
                  <a:srgbClr val="7030A0"/>
                </a:solidFill>
                <a:latin typeface="Cambria" panose="02040503050406030204" pitchFamily="18" charset="0"/>
                <a:ea typeface="宋体" panose="02010600030101010101" pitchFamily="2" charset="-122"/>
              </a:rPr>
              <a:t>cout</a:t>
            </a:r>
            <a:r>
              <a:rPr lang="en-US" altLang="zh-CN" sz="2600" b="1" dirty="0">
                <a:solidFill>
                  <a:srgbClr val="7030A0"/>
                </a:solidFill>
                <a:latin typeface="Cambria" panose="02040503050406030204" pitchFamily="18" charset="0"/>
                <a:ea typeface="宋体" panose="02010600030101010101" pitchFamily="2" charset="-122"/>
              </a:rPr>
              <a:t>&lt;&lt;</a:t>
            </a:r>
            <a:r>
              <a:rPr lang="en-US" altLang="zh-CN" sz="2600" b="1" dirty="0" err="1">
                <a:solidFill>
                  <a:srgbClr val="7030A0"/>
                </a:solidFill>
                <a:latin typeface="Cambria" panose="02040503050406030204" pitchFamily="18" charset="0"/>
                <a:ea typeface="宋体" panose="02010600030101010101" pitchFamily="2" charset="-122"/>
              </a:rPr>
              <a:t>vp</a:t>
            </a:r>
            <a:r>
              <a:rPr lang="en-US" altLang="zh-CN" sz="2600" b="1" dirty="0">
                <a:solidFill>
                  <a:srgbClr val="7030A0"/>
                </a:solidFill>
                <a:latin typeface="Cambria" panose="02040503050406030204" pitchFamily="18" charset="0"/>
                <a:ea typeface="宋体" panose="02010600030101010101" pitchFamily="2" charset="-122"/>
              </a:rPr>
              <a:t>[0].first&lt;&lt;' '&lt;&lt;</a:t>
            </a:r>
            <a:r>
              <a:rPr lang="en-US" altLang="zh-CN" sz="2600" b="1" dirty="0" err="1">
                <a:solidFill>
                  <a:srgbClr val="7030A0"/>
                </a:solidFill>
                <a:latin typeface="Cambria" panose="02040503050406030204" pitchFamily="18" charset="0"/>
                <a:ea typeface="宋体" panose="02010600030101010101" pitchFamily="2" charset="-122"/>
              </a:rPr>
              <a:t>vp</a:t>
            </a:r>
            <a:r>
              <a:rPr lang="en-US" altLang="zh-CN" sz="2600" b="1" dirty="0">
                <a:solidFill>
                  <a:srgbClr val="7030A0"/>
                </a:solidFill>
                <a:latin typeface="Cambria" panose="02040503050406030204" pitchFamily="18" charset="0"/>
                <a:ea typeface="宋体" panose="02010600030101010101" pitchFamily="2" charset="-122"/>
              </a:rPr>
              <a:t>[0].second&lt;&lt;</a:t>
            </a:r>
            <a:r>
              <a:rPr lang="en-US" altLang="zh-CN" sz="2600" b="1" dirty="0" err="1">
                <a:solidFill>
                  <a:srgbClr val="7030A0"/>
                </a:solidFill>
                <a:latin typeface="Cambria" panose="02040503050406030204" pitchFamily="18" charset="0"/>
                <a:ea typeface="宋体" panose="02010600030101010101" pitchFamily="2" charset="-122"/>
              </a:rPr>
              <a:t>endl</a:t>
            </a:r>
            <a:r>
              <a:rPr lang="en-US" altLang="zh-CN" sz="2600" b="1" dirty="0">
                <a:solidFill>
                  <a:srgbClr val="7030A0"/>
                </a:solidFill>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36</a:t>
            </a:fld>
            <a:endParaRPr lang="zh-CN" altLang="en-US" dirty="0"/>
          </a:p>
        </p:txBody>
      </p:sp>
    </p:spTree>
    <p:extLst>
      <p:ext uri="{BB962C8B-B14F-4D97-AF65-F5344CB8AC3E}">
        <p14:creationId xmlns:p14="http://schemas.microsoft.com/office/powerpoint/2010/main" val="200523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9177599" cy="6423679"/>
          </a:xfrm>
        </p:spPr>
        <p:txBody>
          <a:bodyPr>
            <a:normAutofit fontScale="850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1.3.2 </a:t>
            </a:r>
            <a:r>
              <a:rPr lang="zh-CN" altLang="en-US" b="1" dirty="0">
                <a:latin typeface="Cambria" panose="02040503050406030204" pitchFamily="18" charset="0"/>
                <a:ea typeface="宋体" panose="02010600030101010101" pitchFamily="2" charset="-122"/>
              </a:rPr>
              <a:t>迭代器</a:t>
            </a:r>
            <a:endParaRPr lang="en-US" altLang="zh-CN" b="1"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在不需要了解容器内部结构和实现细节的前提下，通过迭代器可以访问容器</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适配器容器除外</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中的元素，</a:t>
            </a:r>
            <a:r>
              <a:rPr lang="zh-CN" altLang="en-US" b="1" dirty="0">
                <a:solidFill>
                  <a:srgbClr val="0070C0"/>
                </a:solidFill>
                <a:latin typeface="Cambria" panose="02040503050406030204" pitchFamily="18" charset="0"/>
                <a:ea typeface="宋体" panose="02010600030101010101" pitchFamily="2" charset="-122"/>
              </a:rPr>
              <a:t>迭代器和容器的关系类似于指针和数组的关系</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solidFill>
                  <a:srgbClr val="0070C0"/>
                </a:solidFill>
                <a:latin typeface="Cambria" panose="02040503050406030204" pitchFamily="18" charset="0"/>
                <a:ea typeface="宋体" panose="02010600030101010101" pitchFamily="2" charset="-122"/>
              </a:rPr>
              <a:t>迭代器的定义方式：容器类型</a:t>
            </a:r>
            <a:r>
              <a:rPr lang="en-US" altLang="zh-CN" b="1" dirty="0">
                <a:solidFill>
                  <a:srgbClr val="0070C0"/>
                </a:solidFill>
                <a:latin typeface="Cambria" panose="02040503050406030204" pitchFamily="18" charset="0"/>
                <a:ea typeface="宋体" panose="02010600030101010101" pitchFamily="2" charset="-122"/>
              </a:rPr>
              <a:t>::iterator it;</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其中容器类型为除适配器容器之外的任意一种容器，且必须指定容器中元素的类型。例如：</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vector&lt;</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&gt;::iterator it;</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跟指针一样，迭代器都通过“</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运算符可以向后移动，也可以通过“</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运算符向前移动。</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随机容器为可随机访问，即可以通过下标访问任一个元素。也可以采用加上或减去一个整数的方式向前或向后移动随机容器的迭代器。</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37</a:t>
            </a:fld>
            <a:endParaRPr lang="zh-CN" altLang="en-US" dirty="0"/>
          </a:p>
        </p:txBody>
      </p:sp>
    </p:spTree>
    <p:extLst>
      <p:ext uri="{BB962C8B-B14F-4D97-AF65-F5344CB8AC3E}">
        <p14:creationId xmlns:p14="http://schemas.microsoft.com/office/powerpoint/2010/main" val="207640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9177599" cy="6423679"/>
          </a:xfrm>
        </p:spPr>
        <p:txBody>
          <a:bodyPr>
            <a:normAutofit/>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1.3.3 </a:t>
            </a:r>
            <a:r>
              <a:rPr lang="zh-CN" altLang="en-US" b="1" dirty="0">
                <a:latin typeface="Cambria" panose="02040503050406030204" pitchFamily="18" charset="0"/>
                <a:ea typeface="宋体" panose="02010600030101010101" pitchFamily="2" charset="-122"/>
              </a:rPr>
              <a:t>算法</a:t>
            </a:r>
            <a:endParaRPr lang="en-US" altLang="zh-CN" b="1"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中包括大量的算法，</a:t>
            </a:r>
            <a:r>
              <a:rPr lang="zh-CN" altLang="en-US" b="1" dirty="0">
                <a:solidFill>
                  <a:srgbClr val="0070C0"/>
                </a:solidFill>
                <a:latin typeface="Cambria" panose="02040503050406030204" pitchFamily="18" charset="0"/>
                <a:ea typeface="宋体" panose="02010600030101010101" pitchFamily="2" charset="-122"/>
              </a:rPr>
              <a:t>主要功能包括查找、排序、计数、合并、填充、比较、变换、删除以及划分</a:t>
            </a:r>
            <a:r>
              <a:rPr lang="zh-CN" altLang="en-US" dirty="0">
                <a:latin typeface="Cambria" panose="02040503050406030204" pitchFamily="18" charset="0"/>
                <a:ea typeface="宋体" panose="02010600030101010101" pitchFamily="2" charset="-122"/>
              </a:rPr>
              <a:t>等。</a:t>
            </a:r>
            <a:r>
              <a:rPr lang="en-US" altLang="zh-CN" dirty="0">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算法通常以迭代器作为参数，无需了解所操作容器的内部细节，因此</a:t>
            </a:r>
            <a:r>
              <a:rPr lang="en-US" altLang="zh-CN" b="1" dirty="0">
                <a:solidFill>
                  <a:srgbClr val="0070C0"/>
                </a:solidFill>
                <a:latin typeface="Cambria" panose="02040503050406030204" pitchFamily="18" charset="0"/>
                <a:ea typeface="宋体" panose="02010600030101010101" pitchFamily="2" charset="-122"/>
              </a:rPr>
              <a:t>STL</a:t>
            </a:r>
            <a:r>
              <a:rPr lang="zh-CN" altLang="en-US" b="1" dirty="0">
                <a:solidFill>
                  <a:srgbClr val="0070C0"/>
                </a:solidFill>
                <a:latin typeface="Cambria" panose="02040503050406030204" pitchFamily="18" charset="0"/>
                <a:ea typeface="宋体" panose="02010600030101010101" pitchFamily="2" charset="-122"/>
              </a:rPr>
              <a:t>算法又称为泛型算法</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中共有</a:t>
            </a:r>
            <a:r>
              <a:rPr lang="en-US" altLang="zh-CN" dirty="0">
                <a:latin typeface="Cambria" panose="02040503050406030204" pitchFamily="18" charset="0"/>
                <a:ea typeface="宋体" panose="02010600030101010101" pitchFamily="2" charset="-122"/>
              </a:rPr>
              <a:t>60</a:t>
            </a:r>
            <a:r>
              <a:rPr lang="zh-CN" altLang="en-US" dirty="0">
                <a:latin typeface="Cambria" panose="02040503050406030204" pitchFamily="18" charset="0"/>
                <a:ea typeface="宋体" panose="02010600030101010101" pitchFamily="2" charset="-122"/>
              </a:rPr>
              <a:t>种算法，其中包括</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种非修改算法和</a:t>
            </a:r>
            <a:r>
              <a:rPr lang="en-US" altLang="zh-CN" dirty="0">
                <a:latin typeface="Cambria" panose="02040503050406030204" pitchFamily="18" charset="0"/>
                <a:ea typeface="宋体" panose="02010600030101010101" pitchFamily="2" charset="-122"/>
              </a:rPr>
              <a:t>37</a:t>
            </a:r>
            <a:r>
              <a:rPr lang="zh-CN" altLang="en-US" dirty="0">
                <a:latin typeface="Cambria" panose="02040503050406030204" pitchFamily="18" charset="0"/>
                <a:ea typeface="宋体" panose="02010600030101010101" pitchFamily="2" charset="-122"/>
              </a:rPr>
              <a:t>种修改算法。</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如果要使用</a:t>
            </a:r>
            <a:r>
              <a:rPr lang="en-US" altLang="zh-CN" dirty="0">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中的算法，必须申明头文件：</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#include &lt;algorithm&gt;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38</a:t>
            </a:fld>
            <a:endParaRPr lang="zh-CN" altLang="en-US" dirty="0"/>
          </a:p>
        </p:txBody>
      </p:sp>
    </p:spTree>
    <p:extLst>
      <p:ext uri="{BB962C8B-B14F-4D97-AF65-F5344CB8AC3E}">
        <p14:creationId xmlns:p14="http://schemas.microsoft.com/office/powerpoint/2010/main" val="232022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9287958" cy="6423679"/>
          </a:xfrm>
        </p:spPr>
        <p:txBody>
          <a:bodyPr>
            <a:normAutofit fontScale="77500" lnSpcReduction="20000"/>
          </a:bodyPr>
          <a:lstStyle/>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下面主要介绍</a:t>
            </a:r>
            <a:r>
              <a:rPr lang="en-US" altLang="zh-CN" dirty="0">
                <a:latin typeface="Cambria" panose="02040503050406030204" pitchFamily="18" charset="0"/>
                <a:ea typeface="宋体" panose="02010600030101010101" pitchFamily="2" charset="-122"/>
              </a:rPr>
              <a:t>sort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中的其他算法读者可自行查阅相关资料。</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sort</a:t>
            </a:r>
            <a:r>
              <a:rPr lang="zh-CN" altLang="en-US" dirty="0">
                <a:latin typeface="Cambria" panose="02040503050406030204" pitchFamily="18" charset="0"/>
                <a:ea typeface="宋体" panose="02010600030101010101" pitchFamily="2" charset="-122"/>
              </a:rPr>
              <a:t>算法适合于线性容器</a:t>
            </a:r>
            <a:r>
              <a:rPr lang="en-US" altLang="zh-CN" dirty="0">
                <a:latin typeface="Cambria" panose="02040503050406030204" pitchFamily="18" charset="0"/>
                <a:ea typeface="宋体" panose="02010600030101010101" pitchFamily="2" charset="-122"/>
              </a:rPr>
              <a:t>(vector</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deque</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list)</a:t>
            </a:r>
            <a:r>
              <a:rPr lang="zh-CN" altLang="en-US" dirty="0">
                <a:latin typeface="Cambria" panose="02040503050406030204" pitchFamily="18" charset="0"/>
                <a:ea typeface="宋体" panose="02010600030101010101" pitchFamily="2" charset="-122"/>
              </a:rPr>
              <a:t>，也适用于数组，可以对线性容器或数组中的元素进行排序，且默认为从小到大排序。</a:t>
            </a:r>
            <a:r>
              <a:rPr lang="en-US" altLang="zh-CN" dirty="0">
                <a:latin typeface="Cambria" panose="02040503050406030204" pitchFamily="18" charset="0"/>
                <a:ea typeface="宋体" panose="02010600030101010101" pitchFamily="2" charset="-122"/>
              </a:rPr>
              <a:t>sort</a:t>
            </a:r>
            <a:r>
              <a:rPr lang="zh-CN" altLang="en-US" dirty="0">
                <a:latin typeface="Cambria" panose="02040503050406030204" pitchFamily="18" charset="0"/>
                <a:ea typeface="宋体" panose="02010600030101010101" pitchFamily="2" charset="-122"/>
              </a:rPr>
              <a:t>函数有三个参数：</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第一个参数为参与排序元素的第一个元素的迭代器</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指针或地址</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第二个参数为参与排序元素最后一个元素的下一个元素的迭代器；</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第三个参数为仿函数，默认为</a:t>
            </a:r>
            <a:r>
              <a:rPr lang="en-US" altLang="zh-CN" dirty="0">
                <a:latin typeface="Cambria" panose="02040503050406030204" pitchFamily="18" charset="0"/>
                <a:ea typeface="宋体" panose="02010600030101010101" pitchFamily="2" charset="-122"/>
              </a:rPr>
              <a:t>less&lt;</a:t>
            </a:r>
            <a:r>
              <a:rPr lang="zh-CN" altLang="en-US" dirty="0">
                <a:latin typeface="Cambria" panose="02040503050406030204" pitchFamily="18" charset="0"/>
                <a:ea typeface="宋体" panose="02010600030101010101" pitchFamily="2" charset="-122"/>
              </a:rPr>
              <a:t>类型</a:t>
            </a:r>
            <a:r>
              <a:rPr lang="en-US" altLang="zh-CN" dirty="0">
                <a:latin typeface="Cambria" panose="02040503050406030204" pitchFamily="18" charset="0"/>
                <a:ea typeface="宋体" panose="02010600030101010101" pitchFamily="2" charset="-122"/>
              </a:rPr>
              <a:t>&gt;()</a:t>
            </a:r>
            <a:r>
              <a:rPr lang="zh-CN" altLang="en-US" dirty="0">
                <a:latin typeface="Cambria" panose="02040503050406030204" pitchFamily="18" charset="0"/>
                <a:ea typeface="宋体" panose="02010600030101010101" pitchFamily="2" charset="-122"/>
              </a:rPr>
              <a:t>，则按从小到大的顺序进行排序，其中类型为排序元素的类型；如果该参数设置为</a:t>
            </a:r>
            <a:r>
              <a:rPr lang="en-US" altLang="zh-CN" dirty="0">
                <a:latin typeface="Cambria" panose="02040503050406030204" pitchFamily="18" charset="0"/>
                <a:ea typeface="宋体" panose="02010600030101010101" pitchFamily="2" charset="-122"/>
              </a:rPr>
              <a:t>greater&lt;</a:t>
            </a:r>
            <a:r>
              <a:rPr lang="zh-CN" altLang="en-US" dirty="0">
                <a:latin typeface="Cambria" panose="02040503050406030204" pitchFamily="18" charset="0"/>
                <a:ea typeface="宋体" panose="02010600030101010101" pitchFamily="2" charset="-122"/>
              </a:rPr>
              <a:t>类型</a:t>
            </a:r>
            <a:r>
              <a:rPr lang="en-US" altLang="zh-CN" dirty="0">
                <a:latin typeface="Cambria" panose="02040503050406030204" pitchFamily="18" charset="0"/>
                <a:ea typeface="宋体" panose="02010600030101010101" pitchFamily="2" charset="-122"/>
              </a:rPr>
              <a:t>&gt;()</a:t>
            </a:r>
            <a:r>
              <a:rPr lang="zh-CN" altLang="en-US" dirty="0">
                <a:latin typeface="Cambria" panose="02040503050406030204" pitchFamily="18" charset="0"/>
                <a:ea typeface="宋体" panose="02010600030101010101" pitchFamily="2" charset="-122"/>
              </a:rPr>
              <a:t>，则按从大到小的顺序排序。</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例如：</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a[]={5, 3, 2, 6, 4, 1};</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sort(a, a+6));	//</a:t>
            </a:r>
            <a:r>
              <a:rPr lang="zh-CN" altLang="en-US" dirty="0">
                <a:latin typeface="Cambria" panose="02040503050406030204" pitchFamily="18" charset="0"/>
                <a:ea typeface="宋体" panose="02010600030101010101" pitchFamily="2" charset="-122"/>
              </a:rPr>
              <a:t>从小到大排序，第三个参数为默认的</a:t>
            </a:r>
            <a:r>
              <a:rPr lang="en-US" altLang="zh-CN" dirty="0">
                <a:latin typeface="Cambria" panose="02040503050406030204" pitchFamily="18" charset="0"/>
                <a:ea typeface="宋体" panose="02010600030101010101" pitchFamily="2" charset="-122"/>
              </a:rPr>
              <a:t>less&lt;</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&gt;() </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sort(a+1, a+5, greater&lt;</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&gt;()); //</a:t>
            </a:r>
            <a:r>
              <a:rPr lang="zh-CN" altLang="en-US" dirty="0">
                <a:latin typeface="Cambria" panose="02040503050406030204" pitchFamily="18" charset="0"/>
                <a:ea typeface="宋体" panose="02010600030101010101" pitchFamily="2" charset="-122"/>
              </a:rPr>
              <a:t>将下标区间</a:t>
            </a:r>
            <a:r>
              <a:rPr lang="en-US" altLang="zh-CN" dirty="0">
                <a:latin typeface="Cambria" panose="02040503050406030204" pitchFamily="18" charset="0"/>
                <a:ea typeface="宋体" panose="02010600030101010101" pitchFamily="2" charset="-122"/>
              </a:rPr>
              <a:t>[1, 5)</a:t>
            </a:r>
            <a:r>
              <a:rPr lang="zh-CN" altLang="en-US" dirty="0">
                <a:latin typeface="Cambria" panose="02040503050406030204" pitchFamily="18" charset="0"/>
                <a:ea typeface="宋体" panose="02010600030101010101" pitchFamily="2" charset="-122"/>
              </a:rPr>
              <a:t>的元素从大到小排序 </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39</a:t>
            </a:fld>
            <a:endParaRPr lang="zh-CN" altLang="en-US" dirty="0"/>
          </a:p>
        </p:txBody>
      </p:sp>
    </p:spTree>
    <p:extLst>
      <p:ext uri="{BB962C8B-B14F-4D97-AF65-F5344CB8AC3E}">
        <p14:creationId xmlns:p14="http://schemas.microsoft.com/office/powerpoint/2010/main" val="269454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4D13B9C-1177-4875-809D-9FF38F993BF9}" type="slidenum">
              <a:rPr lang="zh-CN" altLang="en-US" smtClean="0"/>
              <a:t>4</a:t>
            </a:fld>
            <a:endParaRPr lang="zh-CN" altLang="en-US" dirty="0"/>
          </a:p>
        </p:txBody>
      </p:sp>
      <p:sp>
        <p:nvSpPr>
          <p:cNvPr id="3" name="内容占位符 2"/>
          <p:cNvSpPr>
            <a:spLocks noGrp="1"/>
          </p:cNvSpPr>
          <p:nvPr>
            <p:ph idx="4294967295"/>
          </p:nvPr>
        </p:nvSpPr>
        <p:spPr>
          <a:xfrm>
            <a:off x="0" y="195263"/>
            <a:ext cx="8878888" cy="6424612"/>
          </a:xfrm>
        </p:spPr>
        <p:txBody>
          <a:bodyPr>
            <a:normAutofit fontScale="85000" lnSpcReduction="20000"/>
          </a:bodyPr>
          <a:lstStyle/>
          <a:p>
            <a:pPr marL="0" indent="0">
              <a:lnSpc>
                <a:spcPct val="150000"/>
              </a:lnSpc>
              <a:spcBef>
                <a:spcPts val="0"/>
              </a:spcBef>
              <a:buNone/>
            </a:pPr>
            <a:r>
              <a:rPr lang="zh-CN" altLang="en-US" dirty="0">
                <a:latin typeface="Cambria" panose="02040503050406030204" pitchFamily="18" charset="0"/>
                <a:ea typeface="宋体" panose="02010600030101010101" pitchFamily="2" charset="-122"/>
              </a:rPr>
              <a:t>通过本课程的学习，</a:t>
            </a:r>
            <a:r>
              <a:rPr lang="zh-CN" altLang="en-US" b="1" dirty="0">
                <a:latin typeface="黑体" panose="02010609060101010101" pitchFamily="49" charset="-122"/>
                <a:ea typeface="黑体" panose="02010609060101010101" pitchFamily="49" charset="-122"/>
              </a:rPr>
              <a:t>期望能达到如下目标</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、能够理解并掌握常用数据结构定义以及存储方式，。</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、能够理解相关算法的基本特征，学会算法的复杂性分析方法，并能熟练运用经典的算法。</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、通过不断的编程实践，能够熟练运用程序设计语言实现常用的数据结构及基于数据结构的经典算法，进一步提高编程能力。</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、能够合理地组织数据，并针对不同类型的实际问题选择合适的数据结构，并能快速实施。</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、能够处理复杂的计算机工程应用问题，能够有效地处理数据，根据不同类型实际问题选择高效的数据处理方法，并能快速实施。</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6</a:t>
            </a:r>
            <a:r>
              <a:rPr lang="zh-CN" altLang="en-US" dirty="0">
                <a:latin typeface="Cambria" panose="02040503050406030204" pitchFamily="18" charset="0"/>
                <a:ea typeface="宋体" panose="02010600030101010101" pitchFamily="2" charset="-122"/>
              </a:rPr>
              <a:t>、能够对常用的算法进行时空复杂度分析，对程序的性能进行正确的评估。</a:t>
            </a:r>
          </a:p>
        </p:txBody>
      </p:sp>
    </p:spTree>
    <p:extLst>
      <p:ext uri="{BB962C8B-B14F-4D97-AF65-F5344CB8AC3E}">
        <p14:creationId xmlns:p14="http://schemas.microsoft.com/office/powerpoint/2010/main" val="254994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9177599" cy="6423679"/>
          </a:xfrm>
        </p:spPr>
        <p:txBody>
          <a:bodyPr>
            <a:normAutofit/>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1.3.4 string</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string</a:t>
            </a:r>
            <a:r>
              <a:rPr lang="zh-CN" altLang="en-US" dirty="0">
                <a:latin typeface="Cambria" panose="02040503050406030204" pitchFamily="18" charset="0"/>
                <a:ea typeface="宋体" panose="02010600030101010101" pitchFamily="2" charset="-122"/>
              </a:rPr>
              <a:t>是</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标准库的一个重要的部分，主要用于字符串处理，可以作为一个基本数据类型使用。在使用</a:t>
            </a:r>
            <a:r>
              <a:rPr lang="en-US" altLang="zh-CN" dirty="0">
                <a:latin typeface="Cambria" panose="02040503050406030204" pitchFamily="18" charset="0"/>
                <a:ea typeface="宋体" panose="02010600030101010101" pitchFamily="2" charset="-122"/>
              </a:rPr>
              <a:t>string</a:t>
            </a:r>
            <a:r>
              <a:rPr lang="zh-CN" altLang="en-US" dirty="0">
                <a:latin typeface="Cambria" panose="02040503050406030204" pitchFamily="18" charset="0"/>
                <a:ea typeface="宋体" panose="02010600030101010101" pitchFamily="2" charset="-122"/>
              </a:rPr>
              <a:t>前需要进行头文件包含申明：</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#include &lt;string&gt;</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string</a:t>
            </a:r>
            <a:r>
              <a:rPr lang="zh-CN" altLang="en-US" dirty="0">
                <a:latin typeface="Cambria" panose="02040503050406030204" pitchFamily="18" charset="0"/>
                <a:ea typeface="宋体" panose="02010600030101010101" pitchFamily="2" charset="-122"/>
              </a:rPr>
              <a:t>的常用操作：</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、定义和初始化</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string str1;			// </a:t>
            </a:r>
            <a:r>
              <a:rPr lang="zh-CN" altLang="en-US" dirty="0">
                <a:latin typeface="Cambria" panose="02040503050406030204" pitchFamily="18" charset="0"/>
                <a:ea typeface="宋体" panose="02010600030101010101" pitchFamily="2" charset="-122"/>
              </a:rPr>
              <a:t>定义一个空的</a:t>
            </a:r>
            <a:r>
              <a:rPr lang="en-US" altLang="zh-CN" dirty="0">
                <a:latin typeface="Cambria" panose="02040503050406030204" pitchFamily="18" charset="0"/>
                <a:ea typeface="宋体" panose="02010600030101010101" pitchFamily="2" charset="-122"/>
              </a:rPr>
              <a:t>string</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string str2("Hello world!");	// </a:t>
            </a:r>
            <a:r>
              <a:rPr lang="zh-CN" altLang="en-US" dirty="0">
                <a:latin typeface="Cambria" panose="02040503050406030204" pitchFamily="18" charset="0"/>
                <a:ea typeface="宋体" panose="02010600030101010101" pitchFamily="2" charset="-122"/>
              </a:rPr>
              <a:t>定义时直接初始化 </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string str3 = "Hello China!";	// </a:t>
            </a:r>
            <a:r>
              <a:rPr lang="zh-CN" altLang="en-US" sz="2200" dirty="0">
                <a:latin typeface="Cambria" panose="02040503050406030204" pitchFamily="18" charset="0"/>
                <a:ea typeface="宋体" panose="02010600030101010101" pitchFamily="2" charset="-122"/>
              </a:rPr>
              <a:t>定义时直接初始化的另一种方式</a:t>
            </a:r>
            <a:endParaRPr lang="en-US" altLang="zh-CN" sz="2200"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40</a:t>
            </a:fld>
            <a:endParaRPr lang="zh-CN" altLang="en-US" dirty="0"/>
          </a:p>
        </p:txBody>
      </p:sp>
    </p:spTree>
    <p:extLst>
      <p:ext uri="{BB962C8B-B14F-4D97-AF65-F5344CB8AC3E}">
        <p14:creationId xmlns:p14="http://schemas.microsoft.com/office/powerpoint/2010/main" val="270026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9287958" cy="6423679"/>
          </a:xfrm>
        </p:spPr>
        <p:txBody>
          <a:bodyPr>
            <a:normAutofit fontScale="77500" lnSpcReduction="20000"/>
          </a:bodyPr>
          <a:lstStyle/>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、赋值与比较</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可以直接用等号运算符将一个字符串赋值给另一个字符串；可以用比较运算符比较两个字符串的大小。</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、连接、插入与删除</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可以利用加号运算符或</a:t>
            </a:r>
            <a:r>
              <a:rPr lang="en-US" altLang="zh-CN" dirty="0">
                <a:latin typeface="Cambria" panose="02040503050406030204" pitchFamily="18" charset="0"/>
                <a:ea typeface="宋体" panose="02010600030101010101" pitchFamily="2" charset="-122"/>
              </a:rPr>
              <a:t>append</a:t>
            </a:r>
            <a:r>
              <a:rPr lang="zh-CN" altLang="en-US" dirty="0">
                <a:latin typeface="Cambria" panose="02040503050406030204" pitchFamily="18" charset="0"/>
                <a:ea typeface="宋体" panose="02010600030101010101" pitchFamily="2" charset="-122"/>
              </a:rPr>
              <a:t>函数将两个字符串连接在一起；插入字符串可以使用</a:t>
            </a:r>
            <a:r>
              <a:rPr lang="en-US" altLang="zh-CN" dirty="0">
                <a:latin typeface="Cambria" panose="02040503050406030204" pitchFamily="18" charset="0"/>
                <a:ea typeface="宋体" panose="02010600030101010101" pitchFamily="2" charset="-122"/>
              </a:rPr>
              <a:t>insert</a:t>
            </a:r>
            <a:r>
              <a:rPr lang="zh-CN" altLang="en-US" dirty="0">
                <a:latin typeface="Cambria" panose="02040503050406030204" pitchFamily="18" charset="0"/>
                <a:ea typeface="宋体" panose="02010600030101010101" pitchFamily="2" charset="-122"/>
              </a:rPr>
              <a:t>函数；删除字符或子串可以使用</a:t>
            </a:r>
            <a:r>
              <a:rPr lang="en-US" altLang="zh-CN" dirty="0">
                <a:latin typeface="Cambria" panose="02040503050406030204" pitchFamily="18" charset="0"/>
                <a:ea typeface="宋体" panose="02010600030101010101" pitchFamily="2" charset="-122"/>
              </a:rPr>
              <a:t>erase</a:t>
            </a:r>
            <a:r>
              <a:rPr lang="zh-CN" altLang="en-US" dirty="0">
                <a:latin typeface="Cambria" panose="02040503050406030204" pitchFamily="18" charset="0"/>
                <a:ea typeface="宋体" panose="02010600030101010101" pitchFamily="2" charset="-122"/>
              </a:rPr>
              <a:t>函数。</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、与</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字符串的转换</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可以将</a:t>
            </a:r>
            <a:r>
              <a:rPr lang="en-US" altLang="zh-CN" dirty="0">
                <a:latin typeface="Cambria" panose="02040503050406030204" pitchFamily="18" charset="0"/>
                <a:ea typeface="宋体" panose="02010600030101010101" pitchFamily="2" charset="-122"/>
              </a:rPr>
              <a:t>string</a:t>
            </a:r>
            <a:r>
              <a:rPr lang="zh-CN" altLang="en-US" dirty="0">
                <a:latin typeface="Cambria" panose="02040503050406030204" pitchFamily="18" charset="0"/>
                <a:ea typeface="宋体" panose="02010600030101010101" pitchFamily="2" charset="-122"/>
              </a:rPr>
              <a:t>类型的字符串转换为</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类型的字符串，有如下两种方式：</a:t>
            </a:r>
          </a:p>
          <a:p>
            <a:pPr marL="0" indent="361950">
              <a:lnSpc>
                <a:spcPct val="150000"/>
              </a:lnSpc>
              <a:spcBef>
                <a:spcPts val="0"/>
              </a:spcBef>
              <a:buNone/>
            </a:pPr>
            <a:r>
              <a:rPr lang="en-US" altLang="zh-CN" dirty="0" err="1">
                <a:latin typeface="Cambria" panose="02040503050406030204" pitchFamily="18" charset="0"/>
                <a:ea typeface="宋体" panose="02010600030101010101" pitchFamily="2" charset="-122"/>
              </a:rPr>
              <a:t>const</a:t>
            </a:r>
            <a:r>
              <a:rPr lang="en-US" altLang="zh-CN" dirty="0">
                <a:latin typeface="Cambria" panose="02040503050406030204" pitchFamily="18" charset="0"/>
                <a:ea typeface="宋体" panose="02010600030101010101" pitchFamily="2" charset="-122"/>
              </a:rPr>
              <a:t> char *</a:t>
            </a:r>
            <a:r>
              <a:rPr lang="en-US" altLang="zh-CN" dirty="0" err="1">
                <a:latin typeface="Cambria" panose="02040503050406030204" pitchFamily="18" charset="0"/>
                <a:ea typeface="宋体" panose="02010600030101010101" pitchFamily="2" charset="-122"/>
              </a:rPr>
              <a:t>pstr</a:t>
            </a:r>
            <a:r>
              <a:rPr lang="en-US" altLang="zh-CN" dirty="0">
                <a:latin typeface="Cambria" panose="02040503050406030204" pitchFamily="18" charset="0"/>
                <a:ea typeface="宋体" panose="02010600030101010101" pitchFamily="2" charset="-122"/>
              </a:rPr>
              <a:t> = str2.c_str();  </a:t>
            </a:r>
            <a:r>
              <a:rPr lang="en-US" altLang="zh-CN" dirty="0" err="1">
                <a:latin typeface="Cambria" panose="02040503050406030204" pitchFamily="18" charset="0"/>
                <a:ea typeface="宋体" panose="02010600030101010101" pitchFamily="2" charset="-122"/>
              </a:rPr>
              <a:t>pstr</a:t>
            </a:r>
            <a:r>
              <a:rPr lang="en-US" altLang="zh-CN" dirty="0">
                <a:latin typeface="Cambria" panose="02040503050406030204" pitchFamily="18" charset="0"/>
                <a:ea typeface="宋体" panose="02010600030101010101" pitchFamily="2" charset="-122"/>
              </a:rPr>
              <a:t> = str3.data();</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、其他常用的操作和使用方法，例如：</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可以通过下标运算符随机获取任一个字符；可以利用函数</a:t>
            </a:r>
            <a:r>
              <a:rPr lang="en-US" altLang="zh-CN" dirty="0">
                <a:latin typeface="Cambria" panose="02040503050406030204" pitchFamily="18" charset="0"/>
                <a:ea typeface="宋体" panose="02010600030101010101" pitchFamily="2" charset="-122"/>
              </a:rPr>
              <a:t>size()</a:t>
            </a:r>
            <a:r>
              <a:rPr lang="zh-CN" altLang="en-US" dirty="0">
                <a:latin typeface="Cambria" panose="02040503050406030204" pitchFamily="18" charset="0"/>
                <a:ea typeface="宋体" panose="02010600030101010101" pitchFamily="2" charset="-122"/>
              </a:rPr>
              <a:t>或</a:t>
            </a:r>
            <a:r>
              <a:rPr lang="en-US" altLang="zh-CN" dirty="0">
                <a:latin typeface="Cambria" panose="02040503050406030204" pitchFamily="18" charset="0"/>
                <a:ea typeface="宋体" panose="02010600030101010101" pitchFamily="2" charset="-122"/>
              </a:rPr>
              <a:t>length()</a:t>
            </a:r>
            <a:r>
              <a:rPr lang="zh-CN" altLang="en-US" dirty="0">
                <a:latin typeface="Cambria" panose="02040503050406030204" pitchFamily="18" charset="0"/>
                <a:ea typeface="宋体" panose="02010600030101010101" pitchFamily="2" charset="-122"/>
              </a:rPr>
              <a:t>求字符串的长度；可以通过函数</a:t>
            </a:r>
            <a:r>
              <a:rPr lang="en-US" altLang="zh-CN" dirty="0" err="1">
                <a:latin typeface="Cambria" panose="02040503050406030204" pitchFamily="18" charset="0"/>
                <a:ea typeface="宋体" panose="02010600030101010101" pitchFamily="2" charset="-122"/>
              </a:rPr>
              <a:t>substr</a:t>
            </a:r>
            <a:r>
              <a:rPr lang="zh-CN" altLang="en-US" dirty="0">
                <a:latin typeface="Cambria" panose="02040503050406030204" pitchFamily="18" charset="0"/>
                <a:ea typeface="宋体" panose="02010600030101010101" pitchFamily="2" charset="-122"/>
              </a:rPr>
              <a:t>求一个字符串的子串；可以通过</a:t>
            </a:r>
            <a:r>
              <a:rPr lang="en-US" altLang="zh-CN" dirty="0">
                <a:latin typeface="Cambria" panose="02040503050406030204" pitchFamily="18" charset="0"/>
                <a:ea typeface="宋体" panose="02010600030101010101" pitchFamily="2" charset="-122"/>
              </a:rPr>
              <a:t>find</a:t>
            </a:r>
            <a:r>
              <a:rPr lang="zh-CN" altLang="en-US" dirty="0">
                <a:latin typeface="Cambria" panose="02040503050406030204" pitchFamily="18" charset="0"/>
                <a:ea typeface="宋体" panose="02010600030101010101" pitchFamily="2" charset="-122"/>
              </a:rPr>
              <a:t>函数查找是否存在某个字符或字符串。</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41</a:t>
            </a:fld>
            <a:endParaRPr lang="zh-CN" altLang="en-US" dirty="0"/>
          </a:p>
        </p:txBody>
      </p:sp>
    </p:spTree>
    <p:extLst>
      <p:ext uri="{BB962C8B-B14F-4D97-AF65-F5344CB8AC3E}">
        <p14:creationId xmlns:p14="http://schemas.microsoft.com/office/powerpoint/2010/main" val="28873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6423679"/>
          </a:xfrm>
        </p:spPr>
        <p:txBody>
          <a:bodyPr>
            <a:normAutofit fontScale="92500" lnSpcReduction="20000"/>
          </a:bodyPr>
          <a:lstStyle/>
          <a:p>
            <a:pPr marL="0" indent="0">
              <a:lnSpc>
                <a:spcPct val="150000"/>
              </a:lnSpc>
              <a:spcBef>
                <a:spcPts val="600"/>
              </a:spcBef>
              <a:buNone/>
            </a:pPr>
            <a:r>
              <a:rPr lang="zh-CN" altLang="en-US" b="1" dirty="0">
                <a:latin typeface="黑体" panose="02010609060101010101" pitchFamily="49" charset="-122"/>
                <a:ea typeface="黑体" panose="02010609060101010101" pitchFamily="49" charset="-122"/>
              </a:rPr>
              <a:t>学习方法建议</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、在学习每一种数据结构或算法时，在初步理解的基础上，都要亲自用具体的语言实现，在实现过程中进一步加深理解相关知识，从而能够真正掌握并能熟练运用。</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、本课程都是利用</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实现，因此需要掌握</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语言的基础知识，在学习过程中，如果遇到比较生疏的</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技术，需要将相关的知识点重新复习一遍，这样在学习数据结构和算法的同时，也能进一步夯实</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基础。</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、在学习过程中要学会思考，在理解基本原理之前不要阅读代码，对于每一个数据结构和算法都要通过自己编程实现，切记不要去大量的复制粘贴代码，如果需要进一步巩固，可以独立完成相关的习题。</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a:t>
            </a:fld>
            <a:endParaRPr lang="zh-CN" altLang="en-US" dirty="0"/>
          </a:p>
        </p:txBody>
      </p:sp>
    </p:spTree>
    <p:extLst>
      <p:ext uri="{BB962C8B-B14F-4D97-AF65-F5344CB8AC3E}">
        <p14:creationId xmlns:p14="http://schemas.microsoft.com/office/powerpoint/2010/main" val="110509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6423679"/>
          </a:xfrm>
        </p:spPr>
        <p:txBody>
          <a:bodyPr>
            <a:normAutofit fontScale="850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1.1 </a:t>
            </a:r>
            <a:r>
              <a:rPr lang="zh-CN" altLang="en-US" b="1" dirty="0">
                <a:latin typeface="Cambria" panose="02040503050406030204" pitchFamily="18" charset="0"/>
                <a:ea typeface="宋体" panose="02010600030101010101" pitchFamily="2" charset="-122"/>
              </a:rPr>
              <a:t>数据结构</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数据结构的发展经历三个阶段：</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zh-CN" altLang="en-US" b="1" dirty="0">
                <a:latin typeface="Cambria" panose="02040503050406030204" pitchFamily="18" charset="0"/>
                <a:ea typeface="宋体" panose="02010600030101010101" pitchFamily="2" charset="-122"/>
              </a:rPr>
              <a:t>无结构阶段</a:t>
            </a:r>
            <a:r>
              <a:rPr lang="en-US" altLang="zh-CN" dirty="0">
                <a:latin typeface="Cambria" panose="02040503050406030204" pitchFamily="18" charset="0"/>
                <a:ea typeface="宋体" panose="02010600030101010101" pitchFamily="2" charset="-122"/>
              </a:rPr>
              <a:t>(40~60</a:t>
            </a:r>
            <a:r>
              <a:rPr lang="zh-CN" altLang="en-US" dirty="0">
                <a:latin typeface="Cambria" panose="02040503050406030204" pitchFamily="18" charset="0"/>
                <a:ea typeface="宋体" panose="02010600030101010101" pitchFamily="2" charset="-122"/>
              </a:rPr>
              <a:t>年代</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：数据之间的关系以数学公式或者数学模型为主；</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zh-CN" altLang="en-US" b="1" dirty="0">
                <a:latin typeface="Cambria" panose="02040503050406030204" pitchFamily="18" charset="0"/>
                <a:ea typeface="宋体" panose="02010600030101010101" pitchFamily="2" charset="-122"/>
              </a:rPr>
              <a:t>结构化阶段</a:t>
            </a:r>
            <a:r>
              <a:rPr lang="en-US" altLang="zh-CN" dirty="0">
                <a:latin typeface="Cambria" panose="02040503050406030204" pitchFamily="18" charset="0"/>
                <a:ea typeface="宋体" panose="02010600030101010101" pitchFamily="2" charset="-122"/>
              </a:rPr>
              <a:t>(60~80</a:t>
            </a:r>
            <a:r>
              <a:rPr lang="zh-CN" altLang="en-US" dirty="0">
                <a:latin typeface="Cambria" panose="02040503050406030204" pitchFamily="18" charset="0"/>
                <a:ea typeface="宋体" panose="02010600030101010101" pitchFamily="2" charset="-122"/>
              </a:rPr>
              <a:t>年代</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1974</a:t>
            </a:r>
            <a:r>
              <a:rPr lang="zh-CN" altLang="en-US" dirty="0">
                <a:latin typeface="Cambria" panose="02040503050406030204" pitchFamily="18" charset="0"/>
                <a:ea typeface="宋体" panose="02010600030101010101" pitchFamily="2" charset="-122"/>
              </a:rPr>
              <a:t>年</a:t>
            </a:r>
            <a:r>
              <a:rPr lang="en-US" altLang="zh-CN" dirty="0" err="1">
                <a:latin typeface="Cambria" panose="02040503050406030204" pitchFamily="18" charset="0"/>
                <a:ea typeface="宋体" panose="02010600030101010101" pitchFamily="2" charset="-122"/>
              </a:rPr>
              <a:t>Niklaus</a:t>
            </a:r>
            <a:r>
              <a:rPr lang="zh-CN" altLang="en-US" dirty="0">
                <a:latin typeface="Cambria" panose="02040503050406030204" pitchFamily="18" charset="0"/>
                <a:ea typeface="宋体" panose="02010600030101010101" pitchFamily="2" charset="-122"/>
              </a:rPr>
              <a:t>提出程序的结构化理念；</a:t>
            </a:r>
            <a:r>
              <a:rPr lang="en-US" altLang="zh-CN" dirty="0">
                <a:latin typeface="Cambria" panose="02040503050406030204" pitchFamily="18" charset="0"/>
                <a:ea typeface="宋体" panose="02010600030101010101" pitchFamily="2" charset="-122"/>
              </a:rPr>
              <a:t>1968</a:t>
            </a:r>
            <a:r>
              <a:rPr lang="zh-CN" altLang="en-US" dirty="0">
                <a:latin typeface="Cambria" panose="02040503050406030204" pitchFamily="18" charset="0"/>
                <a:ea typeface="宋体" panose="02010600030101010101" pitchFamily="2" charset="-122"/>
              </a:rPr>
              <a:t>年美国唐</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欧</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克努特教授开创了数据结构的最初体系；</a:t>
            </a:r>
            <a:r>
              <a:rPr lang="en-US" altLang="zh-CN" dirty="0">
                <a:latin typeface="Cambria" panose="02040503050406030204" pitchFamily="18" charset="0"/>
                <a:ea typeface="宋体" panose="02010600030101010101" pitchFamily="2" charset="-122"/>
              </a:rPr>
              <a:t>70</a:t>
            </a:r>
            <a:r>
              <a:rPr lang="zh-CN" altLang="en-US" dirty="0">
                <a:latin typeface="Cambria" panose="02040503050406030204" pitchFamily="18" charset="0"/>
                <a:ea typeface="宋体" panose="02010600030101010101" pitchFamily="2" charset="-122"/>
              </a:rPr>
              <a:t>年代初，数据结构作为一门独立的课程开始进入大学课堂。</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a:t>
            </a:r>
            <a:r>
              <a:rPr lang="zh-CN" altLang="en-US" b="1" dirty="0">
                <a:latin typeface="Cambria" panose="02040503050406030204" pitchFamily="18" charset="0"/>
                <a:ea typeface="宋体" panose="02010600030101010101" pitchFamily="2" charset="-122"/>
              </a:rPr>
              <a:t>面向对象阶段</a:t>
            </a:r>
            <a:r>
              <a:rPr lang="en-US" altLang="zh-CN" dirty="0">
                <a:latin typeface="Cambria" panose="02040503050406030204" pitchFamily="18" charset="0"/>
                <a:ea typeface="宋体" panose="02010600030101010101" pitchFamily="2" charset="-122"/>
              </a:rPr>
              <a:t>(80</a:t>
            </a:r>
            <a:r>
              <a:rPr lang="zh-CN" altLang="en-US" dirty="0">
                <a:latin typeface="Cambria" panose="02040503050406030204" pitchFamily="18" charset="0"/>
                <a:ea typeface="宋体" panose="02010600030101010101" pitchFamily="2" charset="-122"/>
              </a:rPr>
              <a:t>年代初期</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现在</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：将数据结构和算法看成一个整体，大量封装类的出现，减少了程序设计者的负担，数据结构因此变得更加友好。</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数据结构的发展并未终结，一方面，数据结构将继续随着程序设计技术的发展而不断拓展，另一方面，面向专门领域的数据结构得到研究和发展，出现了各种实用的高级数据结构。</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a:t>
            </a:fld>
            <a:endParaRPr lang="zh-CN" altLang="en-US" dirty="0"/>
          </a:p>
        </p:txBody>
      </p:sp>
    </p:spTree>
    <p:extLst>
      <p:ext uri="{BB962C8B-B14F-4D97-AF65-F5344CB8AC3E}">
        <p14:creationId xmlns:p14="http://schemas.microsoft.com/office/powerpoint/2010/main" val="77929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6423679"/>
          </a:xfrm>
        </p:spPr>
        <p:txBody>
          <a:bodyPr>
            <a:normAutofit/>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1.1.1 </a:t>
            </a:r>
            <a:r>
              <a:rPr lang="zh-CN" altLang="en-US" b="1" dirty="0">
                <a:latin typeface="Cambria" panose="02040503050406030204" pitchFamily="18" charset="0"/>
                <a:ea typeface="宋体" panose="02010600030101010101" pitchFamily="2" charset="-122"/>
              </a:rPr>
              <a:t>基本概念</a:t>
            </a:r>
            <a:endParaRPr lang="en-US" altLang="zh-CN" b="1" dirty="0">
              <a:latin typeface="Cambria" panose="02040503050406030204" pitchFamily="18" charset="0"/>
              <a:ea typeface="宋体" panose="02010600030101010101" pitchFamily="2" charset="-122"/>
            </a:endParaRPr>
          </a:p>
          <a:p>
            <a:pPr marL="0" indent="361950">
              <a:lnSpc>
                <a:spcPct val="114000"/>
              </a:lnSpc>
              <a:spcBef>
                <a:spcPts val="0"/>
              </a:spcBef>
              <a:buNone/>
            </a:pPr>
            <a:r>
              <a:rPr lang="zh-CN" altLang="en-US" b="1" dirty="0">
                <a:latin typeface="Cambria" panose="02040503050406030204" pitchFamily="18" charset="0"/>
                <a:ea typeface="宋体" panose="02010600030101010101" pitchFamily="2" charset="-122"/>
              </a:rPr>
              <a:t>数据结构</a:t>
            </a:r>
            <a:r>
              <a:rPr lang="en-US" altLang="zh-CN" dirty="0">
                <a:latin typeface="Cambria" panose="02040503050406030204" pitchFamily="18" charset="0"/>
                <a:ea typeface="宋体" panose="02010600030101010101" pitchFamily="2" charset="-122"/>
              </a:rPr>
              <a:t>(Data Structure)</a:t>
            </a:r>
            <a:r>
              <a:rPr lang="zh-CN" altLang="en-US" b="1" dirty="0">
                <a:solidFill>
                  <a:srgbClr val="C00000"/>
                </a:solidFill>
                <a:latin typeface="Cambria" panose="02040503050406030204" pitchFamily="18" charset="0"/>
                <a:ea typeface="宋体" panose="02010600030101010101" pitchFamily="2" charset="-122"/>
              </a:rPr>
              <a:t>是带有结构特性的数据元素的集合，它研究的是数据的逻辑结构和数据的物理结构以及它们之间的相互关系</a:t>
            </a:r>
            <a:r>
              <a:rPr lang="zh-CN" altLang="en-US" dirty="0">
                <a:latin typeface="Cambria" panose="02040503050406030204" pitchFamily="18" charset="0"/>
                <a:ea typeface="宋体" panose="02010600030101010101" pitchFamily="2" charset="-122"/>
              </a:rPr>
              <a:t>，基于特定的结构可以设计一些操作以及算法。</a:t>
            </a:r>
            <a:endParaRPr lang="en-US" altLang="zh-CN" dirty="0">
              <a:latin typeface="Cambria" panose="02040503050406030204" pitchFamily="18" charset="0"/>
              <a:ea typeface="宋体" panose="02010600030101010101" pitchFamily="2" charset="-122"/>
            </a:endParaRPr>
          </a:p>
          <a:p>
            <a:pPr lvl="1"/>
            <a:r>
              <a:rPr lang="en-US" altLang="zh-CN" b="1" dirty="0">
                <a:solidFill>
                  <a:schemeClr val="hlink"/>
                </a:solidFill>
                <a:latin typeface="宋体" panose="02010600030101010101" pitchFamily="2" charset="-122"/>
                <a:ea typeface="宋体" panose="02010600030101010101" pitchFamily="2" charset="-122"/>
              </a:rPr>
              <a:t>1.</a:t>
            </a:r>
            <a:r>
              <a:rPr lang="zh-CN" altLang="en-US" b="1" dirty="0">
                <a:solidFill>
                  <a:schemeClr val="hlink"/>
                </a:solidFill>
                <a:latin typeface="宋体" panose="02010600030101010101" pitchFamily="2" charset="-122"/>
                <a:ea typeface="宋体" panose="02010600030101010101" pitchFamily="2" charset="-122"/>
              </a:rPr>
              <a:t>数据</a:t>
            </a:r>
            <a:r>
              <a:rPr lang="en-US" altLang="zh-CN" b="1" dirty="0">
                <a:solidFill>
                  <a:schemeClr val="hlink"/>
                </a:solidFill>
                <a:latin typeface="宋体" panose="02010600030101010101" pitchFamily="2" charset="-122"/>
                <a:ea typeface="宋体" panose="02010600030101010101" pitchFamily="2" charset="-122"/>
              </a:rPr>
              <a:t>(Data):</a:t>
            </a: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是能输入到计算机中并能被计算机处理的一切符号</a:t>
            </a:r>
          </a:p>
          <a:p>
            <a:pPr lvl="1"/>
            <a:r>
              <a:rPr lang="en-US" altLang="zh-CN" b="1" dirty="0">
                <a:solidFill>
                  <a:schemeClr val="hlink"/>
                </a:solidFill>
                <a:latin typeface="宋体" panose="02010600030101010101" pitchFamily="2" charset="-122"/>
                <a:ea typeface="宋体" panose="02010600030101010101" pitchFamily="2" charset="-122"/>
              </a:rPr>
              <a:t>2.</a:t>
            </a:r>
            <a:r>
              <a:rPr lang="zh-CN" altLang="en-US" b="1" dirty="0">
                <a:solidFill>
                  <a:schemeClr val="hlink"/>
                </a:solidFill>
                <a:latin typeface="宋体" panose="02010600030101010101" pitchFamily="2" charset="-122"/>
                <a:ea typeface="宋体" panose="02010600030101010101" pitchFamily="2" charset="-122"/>
              </a:rPr>
              <a:t>数据元素</a:t>
            </a:r>
            <a:r>
              <a:rPr lang="en-US" altLang="zh-CN" b="1" dirty="0">
                <a:solidFill>
                  <a:schemeClr val="hlink"/>
                </a:solidFill>
                <a:latin typeface="宋体" panose="02010600030101010101" pitchFamily="2" charset="-122"/>
                <a:ea typeface="宋体" panose="02010600030101010101" pitchFamily="2" charset="-122"/>
              </a:rPr>
              <a:t>(Data Element):</a:t>
            </a: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是数据的</a:t>
            </a:r>
            <a:r>
              <a:rPr lang="zh-CN" altLang="en-US" b="1" dirty="0">
                <a:solidFill>
                  <a:schemeClr val="folHlink"/>
                </a:solidFill>
                <a:latin typeface="宋体" panose="02010600030101010101" pitchFamily="2" charset="-122"/>
                <a:ea typeface="宋体" panose="02010600030101010101" pitchFamily="2" charset="-122"/>
              </a:rPr>
              <a:t>基本单位</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在数据结构中数据元素又称为结点</a:t>
            </a:r>
            <a:r>
              <a:rPr lang="en-US" altLang="zh-CN" b="1" dirty="0">
                <a:solidFill>
                  <a:schemeClr val="folHlink"/>
                </a:solidFill>
                <a:latin typeface="宋体" panose="02010600030101010101" pitchFamily="2" charset="-122"/>
                <a:ea typeface="宋体" panose="02010600030101010101" pitchFamily="2" charset="-122"/>
              </a:rPr>
              <a:t>(node)</a:t>
            </a:r>
          </a:p>
          <a:p>
            <a:pPr lvl="1"/>
            <a:r>
              <a:rPr lang="en-US" altLang="zh-CN" b="1" dirty="0">
                <a:solidFill>
                  <a:schemeClr val="hlink"/>
                </a:solidFill>
                <a:latin typeface="宋体" panose="02010600030101010101" pitchFamily="2" charset="-122"/>
                <a:ea typeface="宋体" panose="02010600030101010101" pitchFamily="2" charset="-122"/>
              </a:rPr>
              <a:t>3.</a:t>
            </a:r>
            <a:r>
              <a:rPr lang="zh-CN" altLang="en-US" b="1" dirty="0">
                <a:solidFill>
                  <a:schemeClr val="hlink"/>
                </a:solidFill>
                <a:latin typeface="宋体" panose="02010600030101010101" pitchFamily="2" charset="-122"/>
                <a:ea typeface="宋体" panose="02010600030101010101" pitchFamily="2" charset="-122"/>
              </a:rPr>
              <a:t>数据项</a:t>
            </a:r>
            <a:r>
              <a:rPr lang="en-US" altLang="zh-CN" b="1" dirty="0">
                <a:solidFill>
                  <a:schemeClr val="hlink"/>
                </a:solidFill>
                <a:latin typeface="宋体" panose="02010600030101010101" pitchFamily="2" charset="-122"/>
                <a:ea typeface="宋体" panose="02010600030101010101" pitchFamily="2" charset="-122"/>
              </a:rPr>
              <a:t>(Data Item):</a:t>
            </a: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是组成数据元素的</a:t>
            </a:r>
            <a:r>
              <a:rPr lang="zh-CN" altLang="en-US" b="1" dirty="0">
                <a:solidFill>
                  <a:schemeClr val="folHlink"/>
                </a:solidFill>
                <a:latin typeface="宋体" panose="02010600030101010101" pitchFamily="2" charset="-122"/>
                <a:ea typeface="宋体" panose="02010600030101010101" pitchFamily="2" charset="-122"/>
              </a:rPr>
              <a:t>最小单位</a:t>
            </a:r>
            <a:r>
              <a:rPr lang="zh-CN" altLang="en-US" b="1" dirty="0">
                <a:latin typeface="宋体" panose="02010600030101010101" pitchFamily="2" charset="-122"/>
                <a:ea typeface="宋体" panose="02010600030101010101" pitchFamily="2" charset="-122"/>
              </a:rPr>
              <a:t>。</a:t>
            </a:r>
          </a:p>
          <a:p>
            <a:pPr lvl="1"/>
            <a:r>
              <a:rPr lang="zh-CN" altLang="en-US" b="1" dirty="0">
                <a:solidFill>
                  <a:schemeClr val="folHlink"/>
                </a:solidFill>
                <a:latin typeface="宋体" panose="02010600030101010101" pitchFamily="2" charset="-122"/>
                <a:ea typeface="宋体" panose="02010600030101010101" pitchFamily="2" charset="-122"/>
              </a:rPr>
              <a:t>例</a:t>
            </a:r>
            <a:r>
              <a:rPr lang="en-US" altLang="zh-CN" b="1" dirty="0">
                <a:solidFill>
                  <a:schemeClr val="folHlink"/>
                </a:solidFill>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一条书目信息包括书名、作者名等</a:t>
            </a:r>
            <a:r>
              <a:rPr lang="zh-CN" altLang="en-US" b="1" dirty="0">
                <a:solidFill>
                  <a:schemeClr val="folHlink"/>
                </a:solidFill>
                <a:latin typeface="宋体" panose="02010600030101010101" pitchFamily="2" charset="-122"/>
                <a:ea typeface="宋体" panose="02010600030101010101" pitchFamily="2" charset="-122"/>
              </a:rPr>
              <a:t>数据项</a:t>
            </a:r>
            <a:r>
              <a:rPr lang="zh-CN" altLang="en-US" b="1" dirty="0">
                <a:latin typeface="宋体" panose="02010600030101010101" pitchFamily="2" charset="-122"/>
                <a:ea typeface="宋体" panose="02010600030101010101" pitchFamily="2" charset="-122"/>
              </a:rPr>
              <a:t>，而这一完整的书目信息称为</a:t>
            </a:r>
            <a:r>
              <a:rPr lang="zh-CN" altLang="en-US" b="1" dirty="0">
                <a:solidFill>
                  <a:schemeClr val="folHlink"/>
                </a:solidFill>
                <a:latin typeface="宋体" panose="02010600030101010101" pitchFamily="2" charset="-122"/>
                <a:ea typeface="宋体" panose="02010600030101010101" pitchFamily="2" charset="-122"/>
              </a:rPr>
              <a:t>数据元素</a:t>
            </a:r>
            <a:r>
              <a:rPr lang="zh-CN" altLang="en-US" b="1" dirty="0">
                <a:latin typeface="宋体" panose="02010600030101010101" pitchFamily="2" charset="-122"/>
                <a:ea typeface="宋体" panose="02010600030101010101" pitchFamily="2" charset="-122"/>
              </a:rPr>
              <a:t>即一条书目记录，记录中的字段为</a:t>
            </a:r>
            <a:r>
              <a:rPr lang="zh-CN" altLang="en-US" b="1" dirty="0">
                <a:solidFill>
                  <a:schemeClr val="folHlink"/>
                </a:solidFill>
                <a:latin typeface="宋体" panose="02010600030101010101" pitchFamily="2" charset="-122"/>
                <a:ea typeface="宋体" panose="02010600030101010101" pitchFamily="2" charset="-122"/>
              </a:rPr>
              <a:t>数据项</a:t>
            </a:r>
            <a:r>
              <a:rPr lang="zh-CN" altLang="en-US" b="1" dirty="0">
                <a:latin typeface="宋体" panose="02010600030101010101" pitchFamily="2" charset="-122"/>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a:t>
            </a:fld>
            <a:endParaRPr lang="zh-CN" altLang="en-US" dirty="0"/>
          </a:p>
        </p:txBody>
      </p:sp>
    </p:spTree>
    <p:extLst>
      <p:ext uri="{BB962C8B-B14F-4D97-AF65-F5344CB8AC3E}">
        <p14:creationId xmlns:p14="http://schemas.microsoft.com/office/powerpoint/2010/main" val="410917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DE64218-C13E-4ABA-BB38-C10ED2946D44}"/>
              </a:ext>
            </a:extLst>
          </p:cNvPr>
          <p:cNvSpPr>
            <a:spLocks noGrp="1"/>
          </p:cNvSpPr>
          <p:nvPr>
            <p:ph type="sldNum" sz="quarter" idx="12"/>
          </p:nvPr>
        </p:nvSpPr>
        <p:spPr/>
        <p:txBody>
          <a:bodyPr/>
          <a:lstStyle/>
          <a:p>
            <a:fld id="{64D13B9C-1177-4875-809D-9FF38F993BF9}" type="slidenum">
              <a:rPr lang="zh-CN" altLang="en-US" smtClean="0"/>
              <a:t>8</a:t>
            </a:fld>
            <a:endParaRPr lang="zh-CN" altLang="en-US"/>
          </a:p>
        </p:txBody>
      </p:sp>
      <p:sp>
        <p:nvSpPr>
          <p:cNvPr id="5" name="Rectangle 3">
            <a:extLst>
              <a:ext uri="{FF2B5EF4-FFF2-40B4-BE49-F238E27FC236}">
                <a16:creationId xmlns:a16="http://schemas.microsoft.com/office/drawing/2014/main" id="{F12F93F1-A587-4311-945F-5C187290A37B}"/>
              </a:ext>
            </a:extLst>
          </p:cNvPr>
          <p:cNvSpPr txBox="1">
            <a:spLocks noChangeArrowheads="1"/>
          </p:cNvSpPr>
          <p:nvPr/>
        </p:nvSpPr>
        <p:spPr>
          <a:xfrm>
            <a:off x="360553" y="945198"/>
            <a:ext cx="8713788" cy="5226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folHlink"/>
                </a:solidFill>
                <a:latin typeface="Comic Sans MS" panose="030F0702030302020204" pitchFamily="66" charset="0"/>
              </a:rPr>
              <a:t>4.</a:t>
            </a:r>
            <a:r>
              <a:rPr lang="zh-CN" altLang="en-US" dirty="0">
                <a:solidFill>
                  <a:schemeClr val="folHlink"/>
                </a:solidFill>
                <a:latin typeface="Comic Sans MS" panose="030F0702030302020204" pitchFamily="66" charset="0"/>
              </a:rPr>
              <a:t>数据对象</a:t>
            </a:r>
            <a:r>
              <a:rPr lang="en-US" altLang="zh-CN" dirty="0">
                <a:solidFill>
                  <a:schemeClr val="folHlink"/>
                </a:solidFill>
                <a:latin typeface="Comic Sans MS" panose="030F0702030302020204" pitchFamily="66" charset="0"/>
              </a:rPr>
              <a:t>(Data Object)</a:t>
            </a:r>
            <a:r>
              <a:rPr lang="zh-CN" altLang="en-US" dirty="0">
                <a:solidFill>
                  <a:schemeClr val="folHlink"/>
                </a:solidFill>
                <a:latin typeface="Comic Sans MS" panose="030F0702030302020204" pitchFamily="66" charset="0"/>
              </a:rPr>
              <a:t>：</a:t>
            </a:r>
            <a:r>
              <a:rPr lang="zh-CN" altLang="en-US" dirty="0">
                <a:latin typeface="Comic Sans MS" panose="030F0702030302020204" pitchFamily="66" charset="0"/>
              </a:rPr>
              <a:t>是性质相同的数据元素的集合，是数据的一个子集。例如：</a:t>
            </a:r>
          </a:p>
          <a:p>
            <a:pPr lvl="1"/>
            <a:r>
              <a:rPr lang="en-US" altLang="zh-CN" dirty="0">
                <a:latin typeface="Comic Sans MS" panose="030F0702030302020204" pitchFamily="66" charset="0"/>
              </a:rPr>
              <a:t>Boolean={false, true}</a:t>
            </a:r>
          </a:p>
          <a:p>
            <a:pPr lvl="1"/>
            <a:r>
              <a:rPr lang="en-US" altLang="zh-CN" dirty="0">
                <a:latin typeface="Comic Sans MS" panose="030F0702030302020204" pitchFamily="66" charset="0"/>
              </a:rPr>
              <a:t>Digit={0,1,2,3,4,5,6,7,8,9}</a:t>
            </a:r>
          </a:p>
          <a:p>
            <a:pPr lvl="1"/>
            <a:r>
              <a:rPr lang="en-US" altLang="zh-CN" dirty="0">
                <a:latin typeface="Comic Sans MS" panose="030F0702030302020204" pitchFamily="66" charset="0"/>
              </a:rPr>
              <a:t>Letter={A,B,C,…,</a:t>
            </a:r>
            <a:r>
              <a:rPr lang="en-US" altLang="zh-CN" dirty="0" err="1">
                <a:latin typeface="Comic Sans MS" panose="030F0702030302020204" pitchFamily="66" charset="0"/>
              </a:rPr>
              <a:t>Z,a,b,c</a:t>
            </a:r>
            <a:r>
              <a:rPr lang="en-US" altLang="zh-CN" dirty="0">
                <a:latin typeface="Comic Sans MS" panose="030F0702030302020204" pitchFamily="66" charset="0"/>
              </a:rPr>
              <a:t>,…z}</a:t>
            </a:r>
          </a:p>
          <a:p>
            <a:pPr lvl="1"/>
            <a:r>
              <a:rPr lang="en-US" altLang="zh-CN" dirty="0" err="1">
                <a:latin typeface="Comic Sans MS" panose="030F0702030302020204" pitchFamily="66" charset="0"/>
              </a:rPr>
              <a:t>NaturalNumber</a:t>
            </a:r>
            <a:r>
              <a:rPr lang="en-US" altLang="zh-CN" dirty="0">
                <a:latin typeface="Comic Sans MS" panose="030F0702030302020204" pitchFamily="66" charset="0"/>
              </a:rPr>
              <a:t>={0,1,2,…}</a:t>
            </a:r>
          </a:p>
          <a:p>
            <a:pPr lvl="1"/>
            <a:r>
              <a:rPr lang="en-US" altLang="zh-CN" dirty="0">
                <a:latin typeface="Comic Sans MS" panose="030F0702030302020204" pitchFamily="66" charset="0"/>
              </a:rPr>
              <a:t>Integer={0,±1,±2,±3,…}</a:t>
            </a:r>
          </a:p>
          <a:p>
            <a:pPr lvl="1"/>
            <a:r>
              <a:rPr lang="en-US" altLang="zh-CN" dirty="0">
                <a:latin typeface="Comic Sans MS" panose="030F0702030302020204" pitchFamily="66" charset="0"/>
              </a:rPr>
              <a:t>String={</a:t>
            </a:r>
            <a:r>
              <a:rPr lang="en-US" altLang="zh-CN" dirty="0" err="1">
                <a:latin typeface="Comic Sans MS" panose="030F0702030302020204" pitchFamily="66" charset="0"/>
              </a:rPr>
              <a:t>a,b</a:t>
            </a:r>
            <a:r>
              <a:rPr lang="en-US" altLang="zh-CN" dirty="0">
                <a:latin typeface="Comic Sans MS" panose="030F0702030302020204" pitchFamily="66" charset="0"/>
              </a:rPr>
              <a:t>,…,</a:t>
            </a:r>
            <a:r>
              <a:rPr lang="en-US" altLang="zh-CN" dirty="0" err="1">
                <a:latin typeface="Comic Sans MS" panose="030F0702030302020204" pitchFamily="66" charset="0"/>
              </a:rPr>
              <a:t>aa,ab,ac</a:t>
            </a:r>
            <a:r>
              <a:rPr lang="en-US" altLang="zh-CN" dirty="0">
                <a:latin typeface="Comic Sans MS" panose="030F0702030302020204" pitchFamily="66" charset="0"/>
              </a:rPr>
              <a:t>,…}</a:t>
            </a:r>
          </a:p>
          <a:p>
            <a:r>
              <a:rPr lang="zh-CN" altLang="en-US" dirty="0">
                <a:solidFill>
                  <a:schemeClr val="folHlink"/>
                </a:solidFill>
                <a:latin typeface="Comic Sans MS" panose="030F0702030302020204" pitchFamily="66" charset="0"/>
              </a:rPr>
              <a:t>数据对象的实例</a:t>
            </a:r>
            <a:r>
              <a:rPr lang="zh-CN" altLang="en-US" dirty="0">
                <a:latin typeface="Comic Sans MS" panose="030F0702030302020204" pitchFamily="66" charset="0"/>
              </a:rPr>
              <a:t>要么是一个原语</a:t>
            </a:r>
            <a:r>
              <a:rPr lang="en-US" altLang="zh-CN" dirty="0">
                <a:latin typeface="Comic Sans MS" panose="030F0702030302020204" pitchFamily="66" charset="0"/>
              </a:rPr>
              <a:t>(primitive</a:t>
            </a:r>
            <a:r>
              <a:rPr lang="zh-CN" altLang="en-US" dirty="0">
                <a:latin typeface="Comic Sans MS" panose="030F0702030302020204" pitchFamily="66" charset="0"/>
              </a:rPr>
              <a:t>或</a:t>
            </a:r>
            <a:r>
              <a:rPr lang="en-US" altLang="zh-CN" dirty="0">
                <a:latin typeface="Comic Sans MS" panose="030F0702030302020204" pitchFamily="66" charset="0"/>
              </a:rPr>
              <a:t>atomic)</a:t>
            </a:r>
            <a:r>
              <a:rPr lang="zh-CN" altLang="en-US" dirty="0">
                <a:latin typeface="Comic Sans MS" panose="030F0702030302020204" pitchFamily="66" charset="0"/>
              </a:rPr>
              <a:t>，要么是由其他数据对象的实例组合而成。对后一种情况我们称对象实例的单个组件为元素</a:t>
            </a:r>
            <a:r>
              <a:rPr lang="en-US" altLang="zh-CN" dirty="0">
                <a:latin typeface="Comic Sans MS" panose="030F0702030302020204" pitchFamily="66" charset="0"/>
              </a:rPr>
              <a:t>(</a:t>
            </a:r>
            <a:r>
              <a:rPr lang="en-US" altLang="zh-CN" dirty="0">
                <a:solidFill>
                  <a:schemeClr val="hlink"/>
                </a:solidFill>
                <a:latin typeface="Comic Sans MS" panose="030F0702030302020204" pitchFamily="66" charset="0"/>
              </a:rPr>
              <a:t>element</a:t>
            </a:r>
            <a:r>
              <a:rPr lang="en-US" altLang="zh-CN" dirty="0">
                <a:latin typeface="Comic Sans MS" panose="030F0702030302020204" pitchFamily="66" charset="0"/>
              </a:rPr>
              <a:t>)</a:t>
            </a:r>
            <a:r>
              <a:rPr lang="zh-CN" altLang="en-US" dirty="0">
                <a:latin typeface="Comic Sans MS" panose="030F0702030302020204" pitchFamily="66" charset="0"/>
              </a:rPr>
              <a:t>。</a:t>
            </a:r>
          </a:p>
        </p:txBody>
      </p:sp>
    </p:spTree>
    <p:extLst>
      <p:ext uri="{BB962C8B-B14F-4D97-AF65-F5344CB8AC3E}">
        <p14:creationId xmlns:p14="http://schemas.microsoft.com/office/powerpoint/2010/main" val="308478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6423679"/>
          </a:xfrm>
        </p:spPr>
        <p:txBody>
          <a:bodyPr>
            <a:normAutofit/>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1.1.2 </a:t>
            </a:r>
            <a:r>
              <a:rPr lang="zh-CN" altLang="en-US" b="1" dirty="0">
                <a:latin typeface="Cambria" panose="02040503050406030204" pitchFamily="18" charset="0"/>
                <a:ea typeface="宋体" panose="02010600030101010101" pitchFamily="2" charset="-122"/>
              </a:rPr>
              <a:t>数据的逻辑结构和存储结构</a:t>
            </a:r>
            <a:endParaRPr lang="en-US" altLang="zh-CN" b="1"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数据的逻辑结构和物理结构是数据结构中密切相关的两个方面，同一逻辑结构可以对应不同的存储结构。</a:t>
            </a:r>
            <a:r>
              <a:rPr lang="zh-CN" altLang="en-US" b="1" dirty="0">
                <a:solidFill>
                  <a:srgbClr val="C00000"/>
                </a:solidFill>
                <a:latin typeface="Cambria" panose="02040503050406030204" pitchFamily="18" charset="0"/>
                <a:ea typeface="宋体" panose="02010600030101010101" pitchFamily="2" charset="-122"/>
              </a:rPr>
              <a:t>算法的设计取决于数据的逻辑结构，算法的实现依赖数据的存贮结构。逻辑结构主要是对该结构所能进行操作的限定，存贮结构则是描述数据在存贮器中的存贮方式。</a:t>
            </a:r>
            <a:endParaRPr lang="en-US" altLang="zh-CN" b="1" dirty="0">
              <a:solidFill>
                <a:srgbClr val="C00000"/>
              </a:solidFill>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solidFill>
                  <a:schemeClr val="hlink"/>
                </a:solidFill>
                <a:latin typeface="Comic Sans MS" panose="030F0702030302020204" pitchFamily="66" charset="0"/>
              </a:rPr>
              <a:t>数据结构</a:t>
            </a:r>
            <a:r>
              <a:rPr lang="en-US" altLang="zh-CN" dirty="0">
                <a:solidFill>
                  <a:schemeClr val="tx2"/>
                </a:solidFill>
                <a:latin typeface="Comic Sans MS" panose="030F0702030302020204" pitchFamily="66" charset="0"/>
              </a:rPr>
              <a:t>(data Structure)</a:t>
            </a:r>
            <a:r>
              <a:rPr lang="zh-CN" altLang="en-US" dirty="0">
                <a:solidFill>
                  <a:schemeClr val="tx2"/>
                </a:solidFill>
                <a:latin typeface="Comic Sans MS" panose="030F0702030302020204" pitchFamily="66" charset="0"/>
              </a:rPr>
              <a:t>包括：数据对象和实例，以及构成实例的每个元素之间所存在的各种关系，这些关系可由相关的函数来实现。</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a:t>
            </a:fld>
            <a:endParaRPr lang="zh-CN" altLang="en-US" dirty="0"/>
          </a:p>
        </p:txBody>
      </p:sp>
    </p:spTree>
    <p:extLst>
      <p:ext uri="{BB962C8B-B14F-4D97-AF65-F5344CB8AC3E}">
        <p14:creationId xmlns:p14="http://schemas.microsoft.com/office/powerpoint/2010/main" val="214686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15037</TotalTime>
  <Words>5465</Words>
  <Application>Microsoft Office PowerPoint</Application>
  <PresentationFormat>宽屏</PresentationFormat>
  <Paragraphs>348</Paragraphs>
  <Slides>41</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等线</vt:lpstr>
      <vt:lpstr>等线 Light</vt:lpstr>
      <vt:lpstr>黑体</vt:lpstr>
      <vt:lpstr>宋体</vt:lpstr>
      <vt:lpstr>Arial</vt:lpstr>
      <vt:lpstr>Cambria</vt:lpstr>
      <vt:lpstr>Comic Sans MS</vt:lpstr>
      <vt:lpstr>Tahoma</vt:lpstr>
      <vt:lpstr>Times New Roman</vt:lpstr>
      <vt:lpstr>Wingdings</vt:lpstr>
      <vt:lpstr>Office 主题​​</vt:lpstr>
      <vt:lpstr>第一章 绪论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bin</dc:creator>
  <cp:lastModifiedBy>sext</cp:lastModifiedBy>
  <cp:revision>580</cp:revision>
  <dcterms:created xsi:type="dcterms:W3CDTF">2021-06-24T03:37:32Z</dcterms:created>
  <dcterms:modified xsi:type="dcterms:W3CDTF">2023-02-16T13:45:22Z</dcterms:modified>
</cp:coreProperties>
</file>