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9"/>
  </p:notesMasterIdLst>
  <p:sldIdLst>
    <p:sldId id="258" r:id="rId2"/>
    <p:sldId id="277" r:id="rId3"/>
    <p:sldId id="273" r:id="rId4"/>
    <p:sldId id="308" r:id="rId5"/>
    <p:sldId id="284" r:id="rId6"/>
    <p:sldId id="309" r:id="rId7"/>
    <p:sldId id="310" r:id="rId8"/>
    <p:sldId id="311" r:id="rId9"/>
    <p:sldId id="312" r:id="rId10"/>
    <p:sldId id="313" r:id="rId11"/>
    <p:sldId id="314" r:id="rId12"/>
    <p:sldId id="315" r:id="rId13"/>
    <p:sldId id="316" r:id="rId14"/>
    <p:sldId id="317" r:id="rId15"/>
    <p:sldId id="318" r:id="rId16"/>
    <p:sldId id="319" r:id="rId17"/>
    <p:sldId id="321" r:id="rId18"/>
    <p:sldId id="320"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1" r:id="rId38"/>
    <p:sldId id="340" r:id="rId39"/>
    <p:sldId id="342" r:id="rId40"/>
    <p:sldId id="343" r:id="rId41"/>
    <p:sldId id="344" r:id="rId42"/>
    <p:sldId id="345" r:id="rId43"/>
    <p:sldId id="346" r:id="rId44"/>
    <p:sldId id="348" r:id="rId45"/>
    <p:sldId id="347" r:id="rId46"/>
    <p:sldId id="349" r:id="rId47"/>
    <p:sldId id="350" r:id="rId48"/>
    <p:sldId id="377" r:id="rId49"/>
    <p:sldId id="378" r:id="rId50"/>
    <p:sldId id="379" r:id="rId51"/>
    <p:sldId id="380" r:id="rId52"/>
    <p:sldId id="351" r:id="rId53"/>
    <p:sldId id="352" r:id="rId54"/>
    <p:sldId id="353" r:id="rId55"/>
    <p:sldId id="354" r:id="rId56"/>
    <p:sldId id="355" r:id="rId57"/>
    <p:sldId id="356" r:id="rId58"/>
    <p:sldId id="357" r:id="rId59"/>
    <p:sldId id="358" r:id="rId60"/>
    <p:sldId id="359" r:id="rId61"/>
    <p:sldId id="360" r:id="rId62"/>
    <p:sldId id="361" r:id="rId63"/>
    <p:sldId id="362" r:id="rId64"/>
    <p:sldId id="363" r:id="rId65"/>
    <p:sldId id="364" r:id="rId66"/>
    <p:sldId id="365" r:id="rId67"/>
    <p:sldId id="366" r:id="rId68"/>
    <p:sldId id="367" r:id="rId69"/>
    <p:sldId id="368" r:id="rId70"/>
    <p:sldId id="369" r:id="rId71"/>
    <p:sldId id="370" r:id="rId72"/>
    <p:sldId id="371" r:id="rId73"/>
    <p:sldId id="372" r:id="rId74"/>
    <p:sldId id="373" r:id="rId75"/>
    <p:sldId id="374" r:id="rId76"/>
    <p:sldId id="375" r:id="rId77"/>
    <p:sldId id="376" r:id="rId7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638" y="110"/>
      </p:cViewPr>
      <p:guideLst/>
    </p:cSldViewPr>
  </p:slideViewPr>
  <p:notesTextViewPr>
    <p:cViewPr>
      <p:scale>
        <a:sx n="1" d="1"/>
        <a:sy n="1" d="1"/>
      </p:scale>
      <p:origin x="0" y="0"/>
    </p:cViewPr>
  </p:notesTextViewPr>
  <p:sorterViewPr>
    <p:cViewPr varScale="1">
      <p:scale>
        <a:sx n="100" d="100"/>
        <a:sy n="100" d="100"/>
      </p:scale>
      <p:origin x="0" y="-1561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AE11B-E389-4863-B5DD-713A1E70C9C4}" type="datetimeFigureOut">
              <a:rPr lang="zh-CN" altLang="en-US" smtClean="0"/>
              <a:t>2023/3/20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E41C2-5E13-429C-9C5E-6471BD5C06F7}" type="slidenum">
              <a:rPr lang="zh-CN" altLang="en-US" smtClean="0"/>
              <a:t>‹#›</a:t>
            </a:fld>
            <a:endParaRPr lang="zh-CN" altLang="en-US"/>
          </a:p>
        </p:txBody>
      </p:sp>
    </p:spTree>
    <p:extLst>
      <p:ext uri="{BB962C8B-B14F-4D97-AF65-F5344CB8AC3E}">
        <p14:creationId xmlns:p14="http://schemas.microsoft.com/office/powerpoint/2010/main" val="3050680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C59DF81-0039-4E49-BA1A-365D902E0D93}" type="datetime1">
              <a:rPr lang="zh-CN" altLang="en-US" smtClean="0"/>
              <a:t>2023/3/20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数据结构与算法</a:t>
            </a:r>
            <a:r>
              <a:rPr lang="en-US" altLang="zh-CN"/>
              <a:t>》 </a:t>
            </a:r>
            <a:r>
              <a:rPr lang="zh-CN" altLang="en-US"/>
              <a:t>刘斌 赵艳红 钱景辉编著 上海交通大学出版社出版 </a:t>
            </a:r>
            <a:r>
              <a:rPr lang="en-US" altLang="zh-CN"/>
              <a:t>2022.2</a:t>
            </a:r>
            <a:endParaRPr lang="zh-CN" altLang="en-US"/>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183466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9669548-AEC0-4B34-9949-530C16C5427E}" type="datetime1">
              <a:rPr lang="zh-CN" altLang="en-US" smtClean="0"/>
              <a:t>2023/3/20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数据结构与算法</a:t>
            </a:r>
            <a:r>
              <a:rPr lang="en-US" altLang="zh-CN"/>
              <a:t>》 </a:t>
            </a:r>
            <a:r>
              <a:rPr lang="zh-CN" altLang="en-US"/>
              <a:t>刘斌 赵艳红 钱景辉编著 上海交通大学出版社出版 </a:t>
            </a:r>
            <a:r>
              <a:rPr lang="en-US" altLang="zh-CN"/>
              <a:t>2022.2</a:t>
            </a:r>
            <a:endParaRPr lang="zh-CN" altLang="en-US"/>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3159330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0265CF3-375F-4EB5-9AD1-AAAE299D8C4A}" type="datetime1">
              <a:rPr lang="zh-CN" altLang="en-US" smtClean="0"/>
              <a:t>2023/3/20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数据结构与算法</a:t>
            </a:r>
            <a:r>
              <a:rPr lang="en-US" altLang="zh-CN"/>
              <a:t>》 </a:t>
            </a:r>
            <a:r>
              <a:rPr lang="zh-CN" altLang="en-US"/>
              <a:t>刘斌 赵艳红 钱景辉编著 上海交通大学出版社出版 </a:t>
            </a:r>
            <a:r>
              <a:rPr lang="en-US" altLang="zh-CN"/>
              <a:t>2022.2</a:t>
            </a:r>
            <a:endParaRPr lang="zh-CN" altLang="en-US"/>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1255551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2302A7-75BB-4FA1-A2B7-1476D170A756}" type="datetime1">
              <a:rPr lang="zh-CN" altLang="en-US" smtClean="0"/>
              <a:t>2023/3/20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数据结构与算法</a:t>
            </a:r>
            <a:r>
              <a:rPr lang="en-US" altLang="zh-CN"/>
              <a:t>》 </a:t>
            </a:r>
            <a:r>
              <a:rPr lang="zh-CN" altLang="en-US"/>
              <a:t>刘斌 赵艳红 钱景辉编著 上海交通大学出版社出版 </a:t>
            </a:r>
            <a:r>
              <a:rPr lang="en-US" altLang="zh-CN"/>
              <a:t>2022.2</a:t>
            </a:r>
            <a:endParaRPr lang="zh-CN" altLang="en-US"/>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405077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3A19D89-DF2B-4B80-A190-21E9C02F55F9}" type="datetime1">
              <a:rPr lang="zh-CN" altLang="en-US" smtClean="0"/>
              <a:t>2023/3/20</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数据结构与算法</a:t>
            </a:r>
            <a:r>
              <a:rPr lang="en-US" altLang="zh-CN"/>
              <a:t>》 </a:t>
            </a:r>
            <a:r>
              <a:rPr lang="zh-CN" altLang="en-US"/>
              <a:t>刘斌 赵艳红 钱景辉编著 上海交通大学出版社出版 </a:t>
            </a:r>
            <a:r>
              <a:rPr lang="en-US" altLang="zh-CN"/>
              <a:t>2022.2</a:t>
            </a:r>
            <a:endParaRPr lang="zh-CN" altLang="en-US"/>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40340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9021D2B-7F3D-456F-B54D-D751DD36C5F6}" type="datetime1">
              <a:rPr lang="zh-CN" altLang="en-US" smtClean="0"/>
              <a:t>2023/3/20</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数据结构与算法</a:t>
            </a:r>
            <a:r>
              <a:rPr lang="en-US" altLang="zh-CN"/>
              <a:t>》 </a:t>
            </a:r>
            <a:r>
              <a:rPr lang="zh-CN" altLang="en-US"/>
              <a:t>刘斌 赵艳红 钱景辉编著 上海交通大学出版社出版 </a:t>
            </a:r>
            <a:r>
              <a:rPr lang="en-US" altLang="zh-CN"/>
              <a:t>2022.2</a:t>
            </a:r>
            <a:endParaRPr lang="zh-CN" altLang="en-US"/>
          </a:p>
        </p:txBody>
      </p:sp>
      <p:sp>
        <p:nvSpPr>
          <p:cNvPr id="7" name="灯片编号占位符 6"/>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86558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A878B01-4465-4FB9-8505-9366F11375E9}" type="datetime1">
              <a:rPr lang="zh-CN" altLang="en-US" smtClean="0"/>
              <a:t>2023/3/20</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数据结构与算法</a:t>
            </a:r>
            <a:r>
              <a:rPr lang="en-US" altLang="zh-CN"/>
              <a:t>》 </a:t>
            </a:r>
            <a:r>
              <a:rPr lang="zh-CN" altLang="en-US"/>
              <a:t>刘斌 赵艳红 钱景辉编著 上海交通大学出版社出版 </a:t>
            </a:r>
            <a:r>
              <a:rPr lang="en-US" altLang="zh-CN"/>
              <a:t>2022.2</a:t>
            </a:r>
            <a:endParaRPr lang="zh-CN" altLang="en-US"/>
          </a:p>
        </p:txBody>
      </p:sp>
      <p:sp>
        <p:nvSpPr>
          <p:cNvPr id="9" name="灯片编号占位符 8"/>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2152184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3BC5AE3-CDA1-4A95-9D03-70CF3AA5E0B9}" type="datetime1">
              <a:rPr lang="zh-CN" altLang="en-US" smtClean="0"/>
              <a:t>2023/3/20</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数据结构与算法</a:t>
            </a:r>
            <a:r>
              <a:rPr lang="en-US" altLang="zh-CN"/>
              <a:t>》 </a:t>
            </a:r>
            <a:r>
              <a:rPr lang="zh-CN" altLang="en-US"/>
              <a:t>刘斌 赵艳红 钱景辉编著 上海交通大学出版社出版 </a:t>
            </a:r>
            <a:r>
              <a:rPr lang="en-US" altLang="zh-CN"/>
              <a:t>2022.2</a:t>
            </a:r>
            <a:endParaRPr lang="zh-CN" altLang="en-US"/>
          </a:p>
        </p:txBody>
      </p:sp>
      <p:sp>
        <p:nvSpPr>
          <p:cNvPr id="5" name="灯片编号占位符 4"/>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323545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5D516B-761B-4B22-9C14-77F62F60ED7C}" type="datetime1">
              <a:rPr lang="zh-CN" altLang="en-US" smtClean="0"/>
              <a:t>2023/3/20</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数据结构与算法</a:t>
            </a:r>
            <a:r>
              <a:rPr lang="en-US" altLang="zh-CN"/>
              <a:t>》 </a:t>
            </a:r>
            <a:r>
              <a:rPr lang="zh-CN" altLang="en-US"/>
              <a:t>刘斌 赵艳红 钱景辉编著 上海交通大学出版社出版 </a:t>
            </a:r>
            <a:r>
              <a:rPr lang="en-US" altLang="zh-CN"/>
              <a:t>2022.2</a:t>
            </a:r>
            <a:endParaRPr lang="zh-CN" altLang="en-US"/>
          </a:p>
        </p:txBody>
      </p:sp>
      <p:sp>
        <p:nvSpPr>
          <p:cNvPr id="4" name="灯片编号占位符 3"/>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266223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9B76EEC-8FF9-48E1-930E-DE14E1EE1D34}" type="datetime1">
              <a:rPr lang="zh-CN" altLang="en-US" smtClean="0"/>
              <a:t>2023/3/20</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数据结构与算法</a:t>
            </a:r>
            <a:r>
              <a:rPr lang="en-US" altLang="zh-CN"/>
              <a:t>》 </a:t>
            </a:r>
            <a:r>
              <a:rPr lang="zh-CN" altLang="en-US"/>
              <a:t>刘斌 赵艳红 钱景辉编著 上海交通大学出版社出版 </a:t>
            </a:r>
            <a:r>
              <a:rPr lang="en-US" altLang="zh-CN"/>
              <a:t>2022.2</a:t>
            </a:r>
            <a:endParaRPr lang="zh-CN" altLang="en-US"/>
          </a:p>
        </p:txBody>
      </p:sp>
      <p:sp>
        <p:nvSpPr>
          <p:cNvPr id="7" name="灯片编号占位符 6"/>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322982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1FD165-B7E2-4027-9FC3-C11783FAAB3F}" type="datetime1">
              <a:rPr lang="zh-CN" altLang="en-US" smtClean="0"/>
              <a:t>2023/3/20</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数据结构与算法</a:t>
            </a:r>
            <a:r>
              <a:rPr lang="en-US" altLang="zh-CN"/>
              <a:t>》 </a:t>
            </a:r>
            <a:r>
              <a:rPr lang="zh-CN" altLang="en-US"/>
              <a:t>刘斌 赵艳红 钱景辉编著 上海交通大学出版社出版 </a:t>
            </a:r>
            <a:r>
              <a:rPr lang="en-US" altLang="zh-CN"/>
              <a:t>2022.2</a:t>
            </a:r>
            <a:endParaRPr lang="zh-CN" altLang="en-US"/>
          </a:p>
        </p:txBody>
      </p:sp>
      <p:sp>
        <p:nvSpPr>
          <p:cNvPr id="7" name="灯片编号占位符 6"/>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370792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659BB-941D-4487-959F-5CDF7FD2C248}" type="datetime1">
              <a:rPr lang="zh-CN" altLang="en-US" smtClean="0"/>
              <a:t>2023/3/20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a:t>
            </a:r>
            <a:r>
              <a:rPr lang="zh-CN" altLang="en-US"/>
              <a:t>数据结构与算法</a:t>
            </a:r>
            <a:r>
              <a:rPr lang="en-US" altLang="zh-CN"/>
              <a:t>》 </a:t>
            </a:r>
            <a:r>
              <a:rPr lang="zh-CN" altLang="en-US"/>
              <a:t>刘斌 赵艳红 钱景辉编著 上海交通大学出版社出版 </a:t>
            </a:r>
            <a:r>
              <a:rPr lang="en-US" altLang="zh-CN"/>
              <a:t>2022.2</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13B9C-1177-4875-809D-9FF38F993BF9}" type="slidenum">
              <a:rPr lang="zh-CN" altLang="en-US" smtClean="0"/>
              <a:t>‹#›</a:t>
            </a:fld>
            <a:endParaRPr lang="zh-CN" altLang="en-US"/>
          </a:p>
        </p:txBody>
      </p:sp>
      <p:pic>
        <p:nvPicPr>
          <p:cNvPr id="7" name="图片 6"/>
          <p:cNvPicPr>
            <a:picLocks noChangeAspect="1"/>
          </p:cNvPicPr>
          <p:nvPr userDrawn="1"/>
        </p:nvPicPr>
        <p:blipFill>
          <a:blip r:embed="rId13"/>
          <a:stretch>
            <a:fillRect/>
          </a:stretch>
        </p:blipFill>
        <p:spPr>
          <a:xfrm>
            <a:off x="8745793" y="5514"/>
            <a:ext cx="3456039" cy="1155319"/>
          </a:xfrm>
          <a:prstGeom prst="rect">
            <a:avLst/>
          </a:prstGeom>
        </p:spPr>
      </p:pic>
    </p:spTree>
    <p:extLst>
      <p:ext uri="{BB962C8B-B14F-4D97-AF65-F5344CB8AC3E}">
        <p14:creationId xmlns:p14="http://schemas.microsoft.com/office/powerpoint/2010/main" val="347506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slide" Target="slide6.xml"/><Relationship Id="rId7" Type="http://schemas.openxmlformats.org/officeDocument/2006/relationships/slide" Target="slide59.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44.xml"/><Relationship Id="rId5" Type="http://schemas.openxmlformats.org/officeDocument/2006/relationships/slide" Target="slide31.xml"/><Relationship Id="rId4" Type="http://schemas.openxmlformats.org/officeDocument/2006/relationships/slide" Target="slide16.xml"/><Relationship Id="rId9" Type="http://schemas.openxmlformats.org/officeDocument/2006/relationships/slide" Target="slide7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299" y="1122363"/>
            <a:ext cx="11915775" cy="2387600"/>
          </a:xfrm>
        </p:spPr>
        <p:txBody>
          <a:bodyPr/>
          <a:lstStyle/>
          <a:p>
            <a:pPr algn="ctr"/>
            <a:r>
              <a:rPr lang="zh-CN" altLang="en-US">
                <a:latin typeface="黑体" panose="02010609060101010101" pitchFamily="49" charset="-122"/>
                <a:ea typeface="黑体" panose="02010609060101010101" pitchFamily="49" charset="-122"/>
              </a:rPr>
              <a:t>第二章 线性结构</a:t>
            </a:r>
            <a:endParaRPr lang="zh-CN" altLang="en-US" dirty="0">
              <a:latin typeface="黑体" panose="02010609060101010101" pitchFamily="49" charset="-122"/>
              <a:ea typeface="黑体" panose="02010609060101010101" pitchFamily="49" charset="-122"/>
            </a:endParaRPr>
          </a:p>
        </p:txBody>
      </p:sp>
      <p:sp>
        <p:nvSpPr>
          <p:cNvPr id="3" name="文本框 2"/>
          <p:cNvSpPr txBox="1"/>
          <p:nvPr/>
        </p:nvSpPr>
        <p:spPr>
          <a:xfrm>
            <a:off x="114300" y="4402013"/>
            <a:ext cx="11915775" cy="1569660"/>
          </a:xfrm>
          <a:prstGeom prst="rect">
            <a:avLst/>
          </a:prstGeom>
          <a:noFill/>
        </p:spPr>
        <p:txBody>
          <a:bodyPr wrap="square" rtlCol="0">
            <a:spAutoFit/>
          </a:bodyPr>
          <a:lstStyle/>
          <a:p>
            <a:pPr algn="ctr"/>
            <a:r>
              <a:rPr lang="en-US" altLang="zh-CN" sz="3200" dirty="0">
                <a:latin typeface="Cambria" panose="02040503050406030204" pitchFamily="18" charset="0"/>
                <a:ea typeface="楷体" panose="02010609060101010101" pitchFamily="49" charset="-122"/>
              </a:rPr>
              <a:t>《</a:t>
            </a:r>
            <a:r>
              <a:rPr lang="zh-CN" altLang="en-US" sz="3200" dirty="0">
                <a:latin typeface="Cambria" panose="02040503050406030204" pitchFamily="18" charset="0"/>
                <a:ea typeface="楷体" panose="02010609060101010101" pitchFamily="49" charset="-122"/>
              </a:rPr>
              <a:t>数据结构与算法</a:t>
            </a:r>
            <a:r>
              <a:rPr lang="en-US" altLang="zh-CN" sz="3200" dirty="0">
                <a:latin typeface="Cambria" panose="02040503050406030204" pitchFamily="18" charset="0"/>
                <a:ea typeface="楷体" panose="02010609060101010101" pitchFamily="49" charset="-122"/>
              </a:rPr>
              <a:t>》</a:t>
            </a:r>
          </a:p>
          <a:p>
            <a:pPr algn="ctr"/>
            <a:endParaRPr lang="en-US" altLang="zh-CN" sz="3200" dirty="0">
              <a:latin typeface="Cambria" panose="02040503050406030204" pitchFamily="18" charset="0"/>
              <a:ea typeface="楷体" panose="02010609060101010101" pitchFamily="49" charset="-122"/>
            </a:endParaRPr>
          </a:p>
          <a:p>
            <a:pPr algn="ctr"/>
            <a:r>
              <a:rPr lang="zh-CN" altLang="en-US" sz="3200" dirty="0">
                <a:latin typeface="Cambria" panose="02040503050406030204" pitchFamily="18" charset="0"/>
                <a:ea typeface="楷体" panose="02010609060101010101" pitchFamily="49" charset="-122"/>
              </a:rPr>
              <a:t>上海交通大学出版社出版，</a:t>
            </a:r>
            <a:r>
              <a:rPr lang="en-US" altLang="zh-CN" sz="3200" dirty="0">
                <a:latin typeface="Cambria" panose="02040503050406030204" pitchFamily="18" charset="0"/>
                <a:ea typeface="楷体" panose="02010609060101010101" pitchFamily="49" charset="-122"/>
              </a:rPr>
              <a:t>2022</a:t>
            </a:r>
            <a:r>
              <a:rPr lang="zh-CN" altLang="en-US" sz="3200" dirty="0">
                <a:latin typeface="Cambria" panose="02040503050406030204" pitchFamily="18" charset="0"/>
                <a:ea typeface="楷体" panose="02010609060101010101" pitchFamily="49" charset="-122"/>
              </a:rPr>
              <a:t>年</a:t>
            </a:r>
            <a:r>
              <a:rPr lang="en-US" altLang="zh-CN" sz="3200" dirty="0">
                <a:latin typeface="Cambria" panose="02040503050406030204" pitchFamily="18" charset="0"/>
                <a:ea typeface="楷体" panose="02010609060101010101" pitchFamily="49" charset="-122"/>
              </a:rPr>
              <a:t>2</a:t>
            </a:r>
            <a:r>
              <a:rPr lang="zh-CN" altLang="en-US" sz="3200" dirty="0">
                <a:latin typeface="Cambria" panose="02040503050406030204" pitchFamily="18" charset="0"/>
                <a:ea typeface="楷体" panose="02010609060101010101" pitchFamily="49" charset="-122"/>
              </a:rPr>
              <a:t>月</a:t>
            </a:r>
          </a:p>
        </p:txBody>
      </p:sp>
    </p:spTree>
    <p:extLst>
      <p:ext uri="{BB962C8B-B14F-4D97-AF65-F5344CB8AC3E}">
        <p14:creationId xmlns:p14="http://schemas.microsoft.com/office/powerpoint/2010/main" val="122603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6423679"/>
          </a:xfrm>
        </p:spPr>
        <p:txBody>
          <a:bodyPr>
            <a:normAutofit/>
          </a:bodyPr>
          <a:lstStyle/>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三、顺序表的删除操作</a:t>
            </a:r>
          </a:p>
          <a:p>
            <a:pPr marL="0" indent="361950">
              <a:lnSpc>
                <a:spcPct val="150000"/>
              </a:lnSpc>
              <a:spcBef>
                <a:spcPts val="0"/>
              </a:spcBef>
              <a:buNone/>
            </a:pPr>
            <a:r>
              <a:rPr lang="zh-CN" altLang="en-US" b="1" dirty="0">
                <a:solidFill>
                  <a:srgbClr val="0070C0"/>
                </a:solidFill>
                <a:latin typeface="Cambria" panose="02040503050406030204" pitchFamily="18" charset="0"/>
                <a:ea typeface="宋体" panose="02010600030101010101" pitchFamily="2" charset="-122"/>
              </a:rPr>
              <a:t>当从顺序表中删除一个指定位置的元素时，需要将删除位置后的元素依次前移一位，这样该位置的元素就被其他元素所覆盖</a:t>
            </a: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sl_delete</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该算法的平均时间复杂度为</a:t>
            </a:r>
            <a:r>
              <a:rPr lang="en-US" altLang="zh-CN" dirty="0">
                <a:latin typeface="Cambria" panose="02040503050406030204" pitchFamily="18" charset="0"/>
                <a:ea typeface="宋体" panose="02010600030101010101" pitchFamily="2" charset="-122"/>
              </a:rPr>
              <a:t>O(n)</a:t>
            </a:r>
            <a:r>
              <a:rPr lang="zh-CN" altLang="en-US" dirty="0">
                <a:latin typeface="Cambria" panose="02040503050406030204" pitchFamily="18" charset="0"/>
                <a:ea typeface="宋体" panose="02010600030101010101" pitchFamily="2" charset="-122"/>
              </a:rPr>
              <a:t>，空间复杂度为</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另一种常用删除操作是删除顺序表中值为</a:t>
            </a:r>
            <a:r>
              <a:rPr lang="en-US" altLang="zh-CN" dirty="0">
                <a:latin typeface="Cambria" panose="02040503050406030204" pitchFamily="18" charset="0"/>
                <a:ea typeface="宋体" panose="02010600030101010101" pitchFamily="2" charset="-122"/>
              </a:rPr>
              <a:t>x</a:t>
            </a:r>
            <a:r>
              <a:rPr lang="zh-CN" altLang="en-US" dirty="0">
                <a:latin typeface="Cambria" panose="02040503050406030204" pitchFamily="18" charset="0"/>
                <a:ea typeface="宋体" panose="02010600030101010101" pitchFamily="2" charset="-122"/>
              </a:rPr>
              <a:t>的元素，如果有多个元素值为</a:t>
            </a:r>
            <a:r>
              <a:rPr lang="en-US" altLang="zh-CN" dirty="0">
                <a:latin typeface="Cambria" panose="02040503050406030204" pitchFamily="18" charset="0"/>
                <a:ea typeface="宋体" panose="02010600030101010101" pitchFamily="2" charset="-122"/>
              </a:rPr>
              <a:t>x</a:t>
            </a:r>
            <a:r>
              <a:rPr lang="zh-CN" altLang="en-US" dirty="0">
                <a:latin typeface="Cambria" panose="02040503050406030204" pitchFamily="18" charset="0"/>
                <a:ea typeface="宋体" panose="02010600030101010101" pitchFamily="2" charset="-122"/>
              </a:rPr>
              <a:t>，则删除第一个。此时需要查找第一个值为</a:t>
            </a:r>
            <a:r>
              <a:rPr lang="en-US" altLang="zh-CN" dirty="0">
                <a:latin typeface="Cambria" panose="02040503050406030204" pitchFamily="18" charset="0"/>
                <a:ea typeface="宋体" panose="02010600030101010101" pitchFamily="2" charset="-122"/>
              </a:rPr>
              <a:t>x</a:t>
            </a:r>
            <a:r>
              <a:rPr lang="zh-CN" altLang="en-US" dirty="0">
                <a:latin typeface="Cambria" panose="02040503050406030204" pitchFamily="18" charset="0"/>
                <a:ea typeface="宋体" panose="02010600030101010101" pitchFamily="2" charset="-122"/>
              </a:rPr>
              <a:t>的元素的位置，然后用与上述算法类似的方法删除该元素。见函数</a:t>
            </a:r>
            <a:r>
              <a:rPr lang="en-US" altLang="zh-CN" dirty="0" err="1">
                <a:latin typeface="Cambria" panose="02040503050406030204" pitchFamily="18" charset="0"/>
                <a:ea typeface="宋体" panose="02010600030101010101" pitchFamily="2" charset="-122"/>
              </a:rPr>
              <a:t>sl_delete</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该算法的平均时间复杂度为</a:t>
            </a:r>
            <a:r>
              <a:rPr lang="en-US" altLang="zh-CN" dirty="0">
                <a:latin typeface="Cambria" panose="02040503050406030204" pitchFamily="18" charset="0"/>
                <a:ea typeface="宋体" panose="02010600030101010101" pitchFamily="2" charset="-122"/>
              </a:rPr>
              <a:t>O(n)</a:t>
            </a:r>
            <a:r>
              <a:rPr lang="zh-CN" altLang="en-US" dirty="0">
                <a:latin typeface="Cambria" panose="02040503050406030204" pitchFamily="18" charset="0"/>
                <a:ea typeface="宋体" panose="02010600030101010101" pitchFamily="2" charset="-122"/>
              </a:rPr>
              <a:t>，空间复杂度为</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10</a:t>
            </a:fld>
            <a:endParaRPr lang="zh-CN" altLang="en-US" dirty="0"/>
          </a:p>
        </p:txBody>
      </p:sp>
    </p:spTree>
    <p:extLst>
      <p:ext uri="{BB962C8B-B14F-4D97-AF65-F5344CB8AC3E}">
        <p14:creationId xmlns:p14="http://schemas.microsoft.com/office/powerpoint/2010/main" val="137808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423679"/>
          </a:xfrm>
        </p:spPr>
        <p:txBody>
          <a:bodyPr>
            <a:normAutofit fontScale="85000" lnSpcReduction="1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2.2.3 STL</a:t>
            </a:r>
            <a:r>
              <a:rPr lang="zh-CN" altLang="en-US" b="1" dirty="0">
                <a:latin typeface="Cambria" panose="02040503050406030204" pitchFamily="18" charset="0"/>
                <a:ea typeface="宋体" panose="02010600030101010101" pitchFamily="2" charset="-122"/>
              </a:rPr>
              <a:t>中的顺序表</a:t>
            </a:r>
            <a:r>
              <a:rPr lang="en-US" altLang="zh-CN" b="1" dirty="0">
                <a:latin typeface="Cambria" panose="02040503050406030204" pitchFamily="18" charset="0"/>
                <a:ea typeface="宋体" panose="02010600030101010101" pitchFamily="2" charset="-122"/>
              </a:rPr>
              <a:t>—vector</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vector</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提供的标准容器之一，又称为</a:t>
            </a:r>
            <a:r>
              <a:rPr lang="zh-CN" altLang="en-US" b="1" dirty="0">
                <a:latin typeface="Cambria" panose="02040503050406030204" pitchFamily="18" charset="0"/>
                <a:ea typeface="宋体" panose="02010600030101010101" pitchFamily="2" charset="-122"/>
              </a:rPr>
              <a:t>向量</a:t>
            </a:r>
            <a:r>
              <a:rPr lang="zh-CN" altLang="en-US" dirty="0">
                <a:latin typeface="Cambria" panose="02040503050406030204" pitchFamily="18" charset="0"/>
                <a:ea typeface="宋体" panose="02010600030101010101" pitchFamily="2" charset="-122"/>
              </a:rPr>
              <a:t>，它是可以动态改变表长的顺序表</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数组</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在使用</a:t>
            </a:r>
            <a:r>
              <a:rPr lang="en-US" altLang="zh-CN" dirty="0">
                <a:latin typeface="Cambria" panose="02040503050406030204" pitchFamily="18" charset="0"/>
                <a:ea typeface="宋体" panose="02010600030101010101" pitchFamily="2" charset="-122"/>
              </a:rPr>
              <a:t>vector</a:t>
            </a:r>
            <a:r>
              <a:rPr lang="zh-CN" altLang="en-US" dirty="0">
                <a:latin typeface="Cambria" panose="02040503050406030204" pitchFamily="18" charset="0"/>
                <a:ea typeface="宋体" panose="02010600030101010101" pitchFamily="2" charset="-122"/>
              </a:rPr>
              <a:t>前需要进行如下包含文件声明：</a:t>
            </a:r>
          </a:p>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#include &lt;vector&gt;</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a:t>
            </a:r>
            <a:r>
              <a:rPr lang="en-US" altLang="zh-CN" b="1" dirty="0">
                <a:latin typeface="Cambria" panose="02040503050406030204" pitchFamily="18" charset="0"/>
                <a:ea typeface="宋体" panose="02010600030101010101" pitchFamily="2" charset="-122"/>
              </a:rPr>
              <a:t>vector</a:t>
            </a:r>
            <a:r>
              <a:rPr lang="zh-CN" altLang="en-US" b="1" dirty="0">
                <a:latin typeface="Cambria" panose="02040503050406030204" pitchFamily="18" charset="0"/>
                <a:ea typeface="宋体" panose="02010600030101010101" pitchFamily="2" charset="-122"/>
              </a:rPr>
              <a:t>对象的创建方法</a:t>
            </a:r>
          </a:p>
          <a:p>
            <a:pPr marL="0" indent="357188">
              <a:lnSpc>
                <a:spcPct val="150000"/>
              </a:lnSpc>
              <a:spcBef>
                <a:spcPts val="0"/>
              </a:spcBef>
              <a:buNone/>
            </a:pPr>
            <a:r>
              <a:rPr lang="en-US" altLang="zh-CN" b="1" dirty="0">
                <a:solidFill>
                  <a:srgbClr val="7030A0"/>
                </a:solidFill>
                <a:latin typeface="Cambria" panose="02040503050406030204" pitchFamily="18" charset="0"/>
                <a:ea typeface="宋体" panose="02010600030101010101" pitchFamily="2" charset="-122"/>
              </a:rPr>
              <a:t>vector &lt;datatype&gt; </a:t>
            </a:r>
            <a:r>
              <a:rPr lang="en-US" altLang="zh-CN" b="1" dirty="0" err="1">
                <a:solidFill>
                  <a:srgbClr val="7030A0"/>
                </a:solidFill>
                <a:latin typeface="Cambria" panose="02040503050406030204" pitchFamily="18" charset="0"/>
                <a:ea typeface="宋体" panose="02010600030101010101" pitchFamily="2" charset="-122"/>
              </a:rPr>
              <a:t>vec</a:t>
            </a:r>
            <a:r>
              <a:rPr lang="en-US" altLang="zh-CN" b="1" dirty="0">
                <a:solidFill>
                  <a:srgbClr val="7030A0"/>
                </a:solidFill>
                <a:latin typeface="Cambria" panose="02040503050406030204" pitchFamily="18" charset="0"/>
                <a:ea typeface="宋体" panose="02010600030101010101" pitchFamily="2" charset="-122"/>
              </a:rPr>
              <a:t>;	  	//</a:t>
            </a:r>
            <a:r>
              <a:rPr lang="zh-CN" altLang="en-US" b="1" dirty="0">
                <a:solidFill>
                  <a:srgbClr val="7030A0"/>
                </a:solidFill>
                <a:latin typeface="Cambria" panose="02040503050406030204" pitchFamily="18" charset="0"/>
                <a:ea typeface="宋体" panose="02010600030101010101" pitchFamily="2" charset="-122"/>
              </a:rPr>
              <a:t>创建一个空的</a:t>
            </a:r>
            <a:r>
              <a:rPr lang="en-US" altLang="zh-CN" b="1" dirty="0">
                <a:solidFill>
                  <a:srgbClr val="7030A0"/>
                </a:solidFill>
                <a:latin typeface="Cambria" panose="02040503050406030204" pitchFamily="18" charset="0"/>
                <a:ea typeface="宋体" panose="02010600030101010101" pitchFamily="2" charset="-122"/>
              </a:rPr>
              <a:t>vector</a:t>
            </a:r>
            <a:r>
              <a:rPr lang="zh-CN" altLang="en-US" b="1" dirty="0">
                <a:solidFill>
                  <a:srgbClr val="7030A0"/>
                </a:solidFill>
                <a:latin typeface="Cambria" panose="02040503050406030204" pitchFamily="18" charset="0"/>
                <a:ea typeface="宋体" panose="02010600030101010101" pitchFamily="2" charset="-122"/>
              </a:rPr>
              <a:t>对象 </a:t>
            </a:r>
          </a:p>
          <a:p>
            <a:pPr marL="0" indent="357188">
              <a:lnSpc>
                <a:spcPct val="150000"/>
              </a:lnSpc>
              <a:spcBef>
                <a:spcPts val="0"/>
              </a:spcBef>
              <a:buNone/>
            </a:pPr>
            <a:r>
              <a:rPr lang="en-US" altLang="zh-CN" b="1" dirty="0">
                <a:solidFill>
                  <a:srgbClr val="7030A0"/>
                </a:solidFill>
                <a:latin typeface="Cambria" panose="02040503050406030204" pitchFamily="18" charset="0"/>
                <a:ea typeface="宋体" panose="02010600030101010101" pitchFamily="2" charset="-122"/>
              </a:rPr>
              <a:t>vector &lt;datatype&gt; vec1(</a:t>
            </a:r>
            <a:r>
              <a:rPr lang="en-US" altLang="zh-CN" b="1" dirty="0" err="1">
                <a:solidFill>
                  <a:srgbClr val="7030A0"/>
                </a:solidFill>
                <a:latin typeface="Cambria" panose="02040503050406030204" pitchFamily="18" charset="0"/>
                <a:ea typeface="宋体" panose="02010600030101010101" pitchFamily="2" charset="-122"/>
              </a:rPr>
              <a:t>vec</a:t>
            </a:r>
            <a:r>
              <a:rPr lang="en-US" altLang="zh-CN" b="1" dirty="0">
                <a:solidFill>
                  <a:srgbClr val="7030A0"/>
                </a:solidFill>
                <a:latin typeface="Cambria" panose="02040503050406030204" pitchFamily="18" charset="0"/>
                <a:ea typeface="宋体" panose="02010600030101010101" pitchFamily="2" charset="-122"/>
              </a:rPr>
              <a:t>);	//</a:t>
            </a:r>
            <a:r>
              <a:rPr lang="zh-CN" altLang="en-US" b="1" dirty="0">
                <a:solidFill>
                  <a:srgbClr val="7030A0"/>
                </a:solidFill>
                <a:latin typeface="Cambria" panose="02040503050406030204" pitchFamily="18" charset="0"/>
                <a:ea typeface="宋体" panose="02010600030101010101" pitchFamily="2" charset="-122"/>
              </a:rPr>
              <a:t>利用</a:t>
            </a:r>
            <a:r>
              <a:rPr lang="en-US" altLang="zh-CN" b="1" dirty="0" err="1">
                <a:solidFill>
                  <a:srgbClr val="7030A0"/>
                </a:solidFill>
                <a:latin typeface="Cambria" panose="02040503050406030204" pitchFamily="18" charset="0"/>
                <a:ea typeface="宋体" panose="02010600030101010101" pitchFamily="2" charset="-122"/>
              </a:rPr>
              <a:t>vec</a:t>
            </a:r>
            <a:r>
              <a:rPr lang="zh-CN" altLang="en-US" b="1" dirty="0">
                <a:solidFill>
                  <a:srgbClr val="7030A0"/>
                </a:solidFill>
                <a:latin typeface="Cambria" panose="02040503050406030204" pitchFamily="18" charset="0"/>
                <a:ea typeface="宋体" panose="02010600030101010101" pitchFamily="2" charset="-122"/>
              </a:rPr>
              <a:t>对</a:t>
            </a:r>
            <a:r>
              <a:rPr lang="en-US" altLang="zh-CN" b="1" dirty="0">
                <a:solidFill>
                  <a:srgbClr val="7030A0"/>
                </a:solidFill>
                <a:latin typeface="Cambria" panose="02040503050406030204" pitchFamily="18" charset="0"/>
                <a:ea typeface="宋体" panose="02010600030101010101" pitchFamily="2" charset="-122"/>
              </a:rPr>
              <a:t>vec1</a:t>
            </a:r>
            <a:r>
              <a:rPr lang="zh-CN" altLang="en-US" b="1" dirty="0">
                <a:solidFill>
                  <a:srgbClr val="7030A0"/>
                </a:solidFill>
                <a:latin typeface="Cambria" panose="02040503050406030204" pitchFamily="18" charset="0"/>
                <a:ea typeface="宋体" panose="02010600030101010101" pitchFamily="2" charset="-122"/>
              </a:rPr>
              <a:t>进行初始化 </a:t>
            </a:r>
          </a:p>
          <a:p>
            <a:pPr marL="0" indent="357188">
              <a:lnSpc>
                <a:spcPct val="150000"/>
              </a:lnSpc>
              <a:spcBef>
                <a:spcPts val="0"/>
              </a:spcBef>
              <a:buNone/>
            </a:pPr>
            <a:r>
              <a:rPr lang="en-US" altLang="zh-CN" b="1" dirty="0">
                <a:solidFill>
                  <a:srgbClr val="7030A0"/>
                </a:solidFill>
                <a:latin typeface="Cambria" panose="02040503050406030204" pitchFamily="18" charset="0"/>
                <a:ea typeface="宋体" panose="02010600030101010101" pitchFamily="2" charset="-122"/>
              </a:rPr>
              <a:t>vector &lt;datatype&gt; vec2(10);	//vec2</a:t>
            </a:r>
            <a:r>
              <a:rPr lang="zh-CN" altLang="en-US" b="1" dirty="0">
                <a:solidFill>
                  <a:srgbClr val="7030A0"/>
                </a:solidFill>
                <a:latin typeface="Cambria" panose="02040503050406030204" pitchFamily="18" charset="0"/>
                <a:ea typeface="宋体" panose="02010600030101010101" pitchFamily="2" charset="-122"/>
              </a:rPr>
              <a:t>的初始大小为</a:t>
            </a:r>
            <a:r>
              <a:rPr lang="en-US" altLang="zh-CN" b="1" dirty="0">
                <a:solidFill>
                  <a:srgbClr val="7030A0"/>
                </a:solidFill>
                <a:latin typeface="Cambria" panose="02040503050406030204" pitchFamily="18" charset="0"/>
                <a:ea typeface="宋体" panose="02010600030101010101" pitchFamily="2" charset="-122"/>
              </a:rPr>
              <a:t>10 </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11</a:t>
            </a:fld>
            <a:endParaRPr lang="zh-CN" altLang="en-US" dirty="0"/>
          </a:p>
        </p:txBody>
      </p:sp>
    </p:spTree>
    <p:extLst>
      <p:ext uri="{BB962C8B-B14F-4D97-AF65-F5344CB8AC3E}">
        <p14:creationId xmlns:p14="http://schemas.microsoft.com/office/powerpoint/2010/main" val="195212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6423679"/>
          </a:xfrm>
        </p:spPr>
        <p:txBody>
          <a:bodyPr>
            <a:normAutofit/>
          </a:bodyPr>
          <a:lstStyle/>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二、</a:t>
            </a:r>
            <a:r>
              <a:rPr lang="en-US" altLang="zh-CN" b="1" dirty="0">
                <a:latin typeface="Cambria" panose="02040503050406030204" pitchFamily="18" charset="0"/>
                <a:ea typeface="宋体" panose="02010600030101010101" pitchFamily="2" charset="-122"/>
              </a:rPr>
              <a:t>vector</a:t>
            </a:r>
            <a:r>
              <a:rPr lang="zh-CN" altLang="en-US" b="1" dirty="0">
                <a:latin typeface="Cambria" panose="02040503050406030204" pitchFamily="18" charset="0"/>
                <a:ea typeface="宋体" panose="02010600030101010101" pitchFamily="2" charset="-122"/>
              </a:rPr>
              <a:t>对象的容量与大小</a:t>
            </a:r>
          </a:p>
          <a:p>
            <a:pPr marL="0" indent="361950">
              <a:lnSpc>
                <a:spcPct val="150000"/>
              </a:lnSpc>
              <a:spcBef>
                <a:spcPts val="0"/>
              </a:spcBef>
              <a:buNone/>
            </a:pPr>
            <a:r>
              <a:rPr lang="en-US" altLang="zh-CN" b="1" dirty="0" err="1">
                <a:solidFill>
                  <a:srgbClr val="7030A0"/>
                </a:solidFill>
                <a:latin typeface="Cambria" panose="02040503050406030204" pitchFamily="18" charset="0"/>
                <a:ea typeface="宋体" panose="02010600030101010101" pitchFamily="2" charset="-122"/>
              </a:rPr>
              <a:t>vec.size</a:t>
            </a:r>
            <a:r>
              <a:rPr lang="en-US" altLang="zh-CN" b="1" dirty="0">
                <a:solidFill>
                  <a:srgbClr val="7030A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：结果为</a:t>
            </a:r>
            <a:r>
              <a:rPr lang="en-US" altLang="zh-CN" dirty="0" err="1">
                <a:latin typeface="Cambria" panose="02040503050406030204" pitchFamily="18" charset="0"/>
                <a:ea typeface="宋体" panose="02010600030101010101" pitchFamily="2" charset="-122"/>
              </a:rPr>
              <a:t>vec</a:t>
            </a:r>
            <a:r>
              <a:rPr lang="zh-CN" altLang="en-US" dirty="0">
                <a:latin typeface="Cambria" panose="02040503050406030204" pitchFamily="18" charset="0"/>
                <a:ea typeface="宋体" panose="02010600030101010101" pitchFamily="2" charset="-122"/>
              </a:rPr>
              <a:t>中元素的个数。</a:t>
            </a:r>
          </a:p>
          <a:p>
            <a:pPr marL="0" indent="361950">
              <a:lnSpc>
                <a:spcPct val="150000"/>
              </a:lnSpc>
              <a:spcBef>
                <a:spcPts val="0"/>
              </a:spcBef>
              <a:buNone/>
            </a:pPr>
            <a:r>
              <a:rPr lang="en-US" altLang="zh-CN" b="1" dirty="0" err="1">
                <a:solidFill>
                  <a:srgbClr val="7030A0"/>
                </a:solidFill>
                <a:latin typeface="Cambria" panose="02040503050406030204" pitchFamily="18" charset="0"/>
                <a:ea typeface="宋体" panose="02010600030101010101" pitchFamily="2" charset="-122"/>
              </a:rPr>
              <a:t>vec.resize</a:t>
            </a:r>
            <a:r>
              <a:rPr lang="en-US" altLang="zh-CN" b="1" dirty="0">
                <a:solidFill>
                  <a:srgbClr val="7030A0"/>
                </a:solidFill>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：将</a:t>
            </a:r>
            <a:r>
              <a:rPr lang="en-US" altLang="zh-CN" dirty="0" err="1">
                <a:latin typeface="Cambria" panose="02040503050406030204" pitchFamily="18" charset="0"/>
                <a:ea typeface="宋体" panose="02010600030101010101" pitchFamily="2" charset="-122"/>
              </a:rPr>
              <a:t>vec</a:t>
            </a:r>
            <a:r>
              <a:rPr lang="zh-CN" altLang="en-US" dirty="0">
                <a:latin typeface="Cambria" panose="02040503050406030204" pitchFamily="18" charset="0"/>
                <a:ea typeface="宋体" panose="02010600030101010101" pitchFamily="2" charset="-122"/>
              </a:rPr>
              <a:t>的长度强制改变为</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a:t>
            </a:r>
          </a:p>
          <a:p>
            <a:pPr marL="0" indent="361950">
              <a:lnSpc>
                <a:spcPct val="150000"/>
              </a:lnSpc>
              <a:spcBef>
                <a:spcPts val="0"/>
              </a:spcBef>
              <a:buNone/>
            </a:pPr>
            <a:r>
              <a:rPr lang="en-US" altLang="zh-CN" b="1" dirty="0" err="1">
                <a:solidFill>
                  <a:srgbClr val="7030A0"/>
                </a:solidFill>
                <a:latin typeface="Cambria" panose="02040503050406030204" pitchFamily="18" charset="0"/>
                <a:ea typeface="宋体" panose="02010600030101010101" pitchFamily="2" charset="-122"/>
              </a:rPr>
              <a:t>vec.capacity</a:t>
            </a:r>
            <a:r>
              <a:rPr lang="en-US" altLang="zh-CN" b="1" dirty="0">
                <a:solidFill>
                  <a:srgbClr val="7030A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：结果为</a:t>
            </a:r>
            <a:r>
              <a:rPr lang="en-US" altLang="zh-CN" dirty="0" err="1">
                <a:latin typeface="Cambria" panose="02040503050406030204" pitchFamily="18" charset="0"/>
                <a:ea typeface="宋体" panose="02010600030101010101" pitchFamily="2" charset="-122"/>
              </a:rPr>
              <a:t>vec</a:t>
            </a:r>
            <a:r>
              <a:rPr lang="zh-CN" altLang="en-US" dirty="0">
                <a:latin typeface="Cambria" panose="02040503050406030204" pitchFamily="18" charset="0"/>
                <a:ea typeface="宋体" panose="02010600030101010101" pitchFamily="2" charset="-122"/>
              </a:rPr>
              <a:t>的容量。</a:t>
            </a:r>
          </a:p>
          <a:p>
            <a:pPr marL="0" indent="361950">
              <a:lnSpc>
                <a:spcPct val="150000"/>
              </a:lnSpc>
              <a:spcBef>
                <a:spcPts val="0"/>
              </a:spcBef>
              <a:buNone/>
            </a:pPr>
            <a:r>
              <a:rPr lang="en-US" altLang="zh-CN" b="1" dirty="0" err="1">
                <a:solidFill>
                  <a:srgbClr val="7030A0"/>
                </a:solidFill>
                <a:latin typeface="Cambria" panose="02040503050406030204" pitchFamily="18" charset="0"/>
                <a:ea typeface="宋体" panose="02010600030101010101" pitchFamily="2" charset="-122"/>
              </a:rPr>
              <a:t>vec.reserve</a:t>
            </a:r>
            <a:r>
              <a:rPr lang="en-US" altLang="zh-CN" b="1" dirty="0">
                <a:solidFill>
                  <a:srgbClr val="7030A0"/>
                </a:solidFill>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：将</a:t>
            </a:r>
            <a:r>
              <a:rPr lang="en-US" altLang="zh-CN" dirty="0" err="1">
                <a:latin typeface="Cambria" panose="02040503050406030204" pitchFamily="18" charset="0"/>
                <a:ea typeface="宋体" panose="02010600030101010101" pitchFamily="2" charset="-122"/>
              </a:rPr>
              <a:t>vec</a:t>
            </a:r>
            <a:r>
              <a:rPr lang="zh-CN" altLang="en-US" dirty="0">
                <a:latin typeface="Cambria" panose="02040503050406030204" pitchFamily="18" charset="0"/>
                <a:ea typeface="宋体" panose="02010600030101010101" pitchFamily="2" charset="-122"/>
              </a:rPr>
              <a:t>的容量指定为</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b="1" dirty="0" err="1">
                <a:solidFill>
                  <a:srgbClr val="7030A0"/>
                </a:solidFill>
                <a:latin typeface="Cambria" panose="02040503050406030204" pitchFamily="18" charset="0"/>
                <a:ea typeface="宋体" panose="02010600030101010101" pitchFamily="2" charset="-122"/>
              </a:rPr>
              <a:t>vec.max_size</a:t>
            </a:r>
            <a:r>
              <a:rPr lang="en-US" altLang="zh-CN" b="1" dirty="0">
                <a:solidFill>
                  <a:srgbClr val="7030A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vec</a:t>
            </a:r>
            <a:r>
              <a:rPr lang="zh-CN" altLang="en-US" dirty="0">
                <a:latin typeface="Cambria" panose="02040503050406030204" pitchFamily="18" charset="0"/>
                <a:ea typeface="宋体" panose="02010600030101010101" pitchFamily="2" charset="-122"/>
              </a:rPr>
              <a:t>的容量可以达到的最大值。</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12</a:t>
            </a:fld>
            <a:endParaRPr lang="zh-CN" altLang="en-US" dirty="0"/>
          </a:p>
        </p:txBody>
      </p:sp>
    </p:spTree>
    <p:extLst>
      <p:ext uri="{BB962C8B-B14F-4D97-AF65-F5344CB8AC3E}">
        <p14:creationId xmlns:p14="http://schemas.microsoft.com/office/powerpoint/2010/main" val="337083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5196195"/>
          </a:xfrm>
        </p:spPr>
        <p:txBody>
          <a:bodyPr>
            <a:normAutofit fontScale="85000" lnSpcReduction="10000"/>
          </a:bodyPr>
          <a:lstStyle/>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三、访问</a:t>
            </a:r>
            <a:r>
              <a:rPr lang="en-US" altLang="zh-CN" b="1" dirty="0">
                <a:latin typeface="Cambria" panose="02040503050406030204" pitchFamily="18" charset="0"/>
                <a:ea typeface="宋体" panose="02010600030101010101" pitchFamily="2" charset="-122"/>
              </a:rPr>
              <a:t>vector</a:t>
            </a:r>
            <a:r>
              <a:rPr lang="zh-CN" altLang="en-US" b="1" dirty="0">
                <a:latin typeface="Cambria" panose="02040503050406030204" pitchFamily="18" charset="0"/>
                <a:ea typeface="宋体" panose="02010600030101010101" pitchFamily="2" charset="-122"/>
              </a:rPr>
              <a:t>对象中元素</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cout&lt;&lt;</a:t>
            </a:r>
            <a:r>
              <a:rPr lang="en-US" altLang="zh-CN" dirty="0" err="1">
                <a:latin typeface="Cambria" panose="02040503050406030204" pitchFamily="18" charset="0"/>
                <a:ea typeface="宋体" panose="02010600030101010101" pitchFamily="2" charset="-122"/>
              </a:rPr>
              <a:t>vec</a:t>
            </a:r>
            <a:r>
              <a:rPr lang="en-US" altLang="zh-CN" dirty="0">
                <a:latin typeface="Cambria" panose="02040503050406030204" pitchFamily="18" charset="0"/>
                <a:ea typeface="宋体" panose="02010600030101010101" pitchFamily="2" charset="-122"/>
              </a:rPr>
              <a:t>[2]&lt;&lt;</a:t>
            </a:r>
            <a:r>
              <a:rPr lang="en-US" altLang="zh-CN" dirty="0" err="1">
                <a:latin typeface="Cambria" panose="02040503050406030204" pitchFamily="18" charset="0"/>
                <a:ea typeface="宋体" panose="02010600030101010101" pitchFamily="2" charset="-122"/>
              </a:rPr>
              <a:t>endl</a:t>
            </a:r>
            <a:r>
              <a:rPr lang="en-US" altLang="zh-CN" dirty="0">
                <a:latin typeface="Cambria" panose="02040503050406030204" pitchFamily="18" charset="0"/>
                <a:ea typeface="宋体" panose="02010600030101010101" pitchFamily="2" charset="-122"/>
              </a:rPr>
              <a:t>;		//</a:t>
            </a:r>
            <a:r>
              <a:rPr lang="zh-CN" altLang="en-US" dirty="0">
                <a:latin typeface="Cambria" panose="02040503050406030204" pitchFamily="18" charset="0"/>
                <a:ea typeface="宋体" panose="02010600030101010101" pitchFamily="2" charset="-122"/>
              </a:rPr>
              <a:t>访问</a:t>
            </a:r>
            <a:r>
              <a:rPr lang="en-US" altLang="zh-CN" dirty="0" err="1">
                <a:latin typeface="Cambria" panose="02040503050406030204" pitchFamily="18" charset="0"/>
                <a:ea typeface="宋体" panose="02010600030101010101" pitchFamily="2" charset="-122"/>
              </a:rPr>
              <a:t>vec</a:t>
            </a:r>
            <a:r>
              <a:rPr lang="zh-CN" altLang="en-US" dirty="0">
                <a:latin typeface="Cambria" panose="02040503050406030204" pitchFamily="18" charset="0"/>
                <a:ea typeface="宋体" panose="02010600030101010101" pitchFamily="2" charset="-122"/>
              </a:rPr>
              <a:t>的第</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个元素 </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cout&lt;&lt;vec.at(2)&lt;&lt;</a:t>
            </a:r>
            <a:r>
              <a:rPr lang="en-US" altLang="zh-CN" dirty="0" err="1">
                <a:latin typeface="Cambria" panose="02040503050406030204" pitchFamily="18" charset="0"/>
                <a:ea typeface="宋体" panose="02010600030101010101" pitchFamily="2" charset="-122"/>
              </a:rPr>
              <a:t>endl</a:t>
            </a:r>
            <a:r>
              <a:rPr lang="en-US" altLang="zh-CN" dirty="0">
                <a:latin typeface="Cambria" panose="02040503050406030204" pitchFamily="18" charset="0"/>
                <a:ea typeface="宋体" panose="02010600030101010101" pitchFamily="2" charset="-122"/>
              </a:rPr>
              <a:t>;		//</a:t>
            </a:r>
            <a:r>
              <a:rPr lang="zh-CN" altLang="en-US" dirty="0">
                <a:latin typeface="Cambria" panose="02040503050406030204" pitchFamily="18" charset="0"/>
                <a:ea typeface="宋体" panose="02010600030101010101" pitchFamily="2" charset="-122"/>
              </a:rPr>
              <a:t>访问</a:t>
            </a:r>
            <a:r>
              <a:rPr lang="en-US" altLang="zh-CN" dirty="0" err="1">
                <a:latin typeface="Cambria" panose="02040503050406030204" pitchFamily="18" charset="0"/>
                <a:ea typeface="宋体" panose="02010600030101010101" pitchFamily="2" charset="-122"/>
              </a:rPr>
              <a:t>vec</a:t>
            </a:r>
            <a:r>
              <a:rPr lang="zh-CN" altLang="en-US" dirty="0">
                <a:latin typeface="Cambria" panose="02040503050406030204" pitchFamily="18" charset="0"/>
                <a:ea typeface="宋体" panose="02010600030101010101" pitchFamily="2" charset="-122"/>
              </a:rPr>
              <a:t>的第</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个元素 </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cout&lt;&lt;</a:t>
            </a:r>
            <a:r>
              <a:rPr lang="en-US" altLang="zh-CN" dirty="0" err="1">
                <a:latin typeface="Cambria" panose="02040503050406030204" pitchFamily="18" charset="0"/>
                <a:ea typeface="宋体" panose="02010600030101010101" pitchFamily="2" charset="-122"/>
              </a:rPr>
              <a:t>vec.front</a:t>
            </a:r>
            <a:r>
              <a:rPr lang="en-US" altLang="zh-CN" dirty="0">
                <a:latin typeface="Cambria" panose="02040503050406030204" pitchFamily="18" charset="0"/>
                <a:ea typeface="宋体" panose="02010600030101010101" pitchFamily="2" charset="-122"/>
              </a:rPr>
              <a:t>()&lt;&lt;</a:t>
            </a:r>
            <a:r>
              <a:rPr lang="en-US" altLang="zh-CN" dirty="0" err="1">
                <a:latin typeface="Cambria" panose="02040503050406030204" pitchFamily="18" charset="0"/>
                <a:ea typeface="宋体" panose="02010600030101010101" pitchFamily="2" charset="-122"/>
              </a:rPr>
              <a:t>endl</a:t>
            </a:r>
            <a:r>
              <a:rPr lang="en-US" altLang="zh-CN" dirty="0">
                <a:latin typeface="Cambria" panose="02040503050406030204" pitchFamily="18" charset="0"/>
                <a:ea typeface="宋体" panose="02010600030101010101" pitchFamily="2" charset="-122"/>
              </a:rPr>
              <a:t>;		//</a:t>
            </a:r>
            <a:r>
              <a:rPr lang="zh-CN" altLang="en-US" dirty="0">
                <a:latin typeface="Cambria" panose="02040503050406030204" pitchFamily="18" charset="0"/>
                <a:ea typeface="宋体" panose="02010600030101010101" pitchFamily="2" charset="-122"/>
              </a:rPr>
              <a:t>访问</a:t>
            </a:r>
            <a:r>
              <a:rPr lang="en-US" altLang="zh-CN" dirty="0" err="1">
                <a:latin typeface="Cambria" panose="02040503050406030204" pitchFamily="18" charset="0"/>
                <a:ea typeface="宋体" panose="02010600030101010101" pitchFamily="2" charset="-122"/>
              </a:rPr>
              <a:t>vec</a:t>
            </a:r>
            <a:r>
              <a:rPr lang="zh-CN" altLang="en-US" dirty="0">
                <a:latin typeface="Cambria" panose="02040503050406030204" pitchFamily="18" charset="0"/>
                <a:ea typeface="宋体" panose="02010600030101010101" pitchFamily="2" charset="-122"/>
              </a:rPr>
              <a:t>的第一个元素</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cout&lt;&lt;</a:t>
            </a:r>
            <a:r>
              <a:rPr lang="en-US" altLang="zh-CN" dirty="0" err="1">
                <a:latin typeface="Cambria" panose="02040503050406030204" pitchFamily="18" charset="0"/>
                <a:ea typeface="宋体" panose="02010600030101010101" pitchFamily="2" charset="-122"/>
              </a:rPr>
              <a:t>vec.back</a:t>
            </a:r>
            <a:r>
              <a:rPr lang="en-US" altLang="zh-CN" dirty="0">
                <a:latin typeface="Cambria" panose="02040503050406030204" pitchFamily="18" charset="0"/>
                <a:ea typeface="宋体" panose="02010600030101010101" pitchFamily="2" charset="-122"/>
              </a:rPr>
              <a:t>()&lt;&lt;</a:t>
            </a:r>
            <a:r>
              <a:rPr lang="en-US" altLang="zh-CN" dirty="0" err="1">
                <a:latin typeface="Cambria" panose="02040503050406030204" pitchFamily="18" charset="0"/>
                <a:ea typeface="宋体" panose="02010600030101010101" pitchFamily="2" charset="-122"/>
              </a:rPr>
              <a:t>endl</a:t>
            </a:r>
            <a:r>
              <a:rPr lang="en-US" altLang="zh-CN" dirty="0">
                <a:latin typeface="Cambria" panose="02040503050406030204" pitchFamily="18" charset="0"/>
                <a:ea typeface="宋体" panose="02010600030101010101" pitchFamily="2" charset="-122"/>
              </a:rPr>
              <a:t>;		//</a:t>
            </a:r>
            <a:r>
              <a:rPr lang="zh-CN" altLang="en-US" dirty="0">
                <a:latin typeface="Cambria" panose="02040503050406030204" pitchFamily="18" charset="0"/>
                <a:ea typeface="宋体" panose="02010600030101010101" pitchFamily="2" charset="-122"/>
              </a:rPr>
              <a:t>访问</a:t>
            </a:r>
            <a:r>
              <a:rPr lang="en-US" altLang="zh-CN" dirty="0" err="1">
                <a:latin typeface="Cambria" panose="02040503050406030204" pitchFamily="18" charset="0"/>
                <a:ea typeface="宋体" panose="02010600030101010101" pitchFamily="2" charset="-122"/>
              </a:rPr>
              <a:t>vec</a:t>
            </a:r>
            <a:r>
              <a:rPr lang="zh-CN" altLang="en-US" dirty="0">
                <a:latin typeface="Cambria" panose="02040503050406030204" pitchFamily="18" charset="0"/>
                <a:ea typeface="宋体" panose="02010600030101010101" pitchFamily="2" charset="-122"/>
              </a:rPr>
              <a:t>的最后一个元素</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cout&lt;&lt;*(</a:t>
            </a:r>
            <a:r>
              <a:rPr lang="en-US" altLang="zh-CN" dirty="0" err="1">
                <a:latin typeface="Cambria" panose="02040503050406030204" pitchFamily="18" charset="0"/>
                <a:ea typeface="宋体" panose="02010600030101010101" pitchFamily="2" charset="-122"/>
              </a:rPr>
              <a:t>vec.begin</a:t>
            </a:r>
            <a:r>
              <a:rPr lang="en-US" altLang="zh-CN" dirty="0">
                <a:latin typeface="Cambria" panose="02040503050406030204" pitchFamily="18" charset="0"/>
                <a:ea typeface="宋体" panose="02010600030101010101" pitchFamily="2" charset="-122"/>
              </a:rPr>
              <a:t>()+1)&lt;&lt;</a:t>
            </a:r>
            <a:r>
              <a:rPr lang="en-US" altLang="zh-CN" dirty="0" err="1">
                <a:latin typeface="Cambria" panose="02040503050406030204" pitchFamily="18" charset="0"/>
                <a:ea typeface="宋体" panose="02010600030101010101" pitchFamily="2" charset="-122"/>
              </a:rPr>
              <a:t>endl</a:t>
            </a:r>
            <a:r>
              <a:rPr lang="en-US" altLang="zh-CN" dirty="0">
                <a:latin typeface="Cambria" panose="02040503050406030204" pitchFamily="18" charset="0"/>
                <a:ea typeface="宋体" panose="02010600030101010101" pitchFamily="2" charset="-122"/>
              </a:rPr>
              <a:t>;	//</a:t>
            </a:r>
            <a:r>
              <a:rPr lang="zh-CN" altLang="en-US" dirty="0">
                <a:latin typeface="Cambria" panose="02040503050406030204" pitchFamily="18" charset="0"/>
                <a:ea typeface="宋体" panose="02010600030101010101" pitchFamily="2" charset="-122"/>
              </a:rPr>
              <a:t>通过迭代器访问第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个元素 </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cout&lt;&lt;*(</a:t>
            </a:r>
            <a:r>
              <a:rPr lang="en-US" altLang="zh-CN" dirty="0" err="1">
                <a:latin typeface="Cambria" panose="02040503050406030204" pitchFamily="18" charset="0"/>
                <a:ea typeface="宋体" panose="02010600030101010101" pitchFamily="2" charset="-122"/>
              </a:rPr>
              <a:t>vec.end</a:t>
            </a:r>
            <a:r>
              <a:rPr lang="en-US" altLang="zh-CN" dirty="0">
                <a:latin typeface="Cambria" panose="02040503050406030204" pitchFamily="18" charset="0"/>
                <a:ea typeface="宋体" panose="02010600030101010101" pitchFamily="2" charset="-122"/>
              </a:rPr>
              <a:t>()-1)&lt;&lt;</a:t>
            </a:r>
            <a:r>
              <a:rPr lang="en-US" altLang="zh-CN" dirty="0" err="1">
                <a:latin typeface="Cambria" panose="02040503050406030204" pitchFamily="18" charset="0"/>
                <a:ea typeface="宋体" panose="02010600030101010101" pitchFamily="2" charset="-122"/>
              </a:rPr>
              <a:t>endl</a:t>
            </a:r>
            <a:r>
              <a:rPr lang="en-US" altLang="zh-CN" dirty="0">
                <a:latin typeface="Cambria" panose="02040503050406030204" pitchFamily="18" charset="0"/>
                <a:ea typeface="宋体" panose="02010600030101010101" pitchFamily="2" charset="-122"/>
              </a:rPr>
              <a:t>; //</a:t>
            </a:r>
            <a:r>
              <a:rPr lang="zh-CN" altLang="en-US" dirty="0">
                <a:latin typeface="Cambria" panose="02040503050406030204" pitchFamily="18" charset="0"/>
                <a:ea typeface="宋体" panose="02010600030101010101" pitchFamily="2" charset="-122"/>
              </a:rPr>
              <a:t>通过迭代器访问最后一个元素</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solidFill>
                  <a:srgbClr val="0070C0"/>
                </a:solidFill>
                <a:latin typeface="Cambria" panose="02040503050406030204" pitchFamily="18" charset="0"/>
                <a:ea typeface="宋体" panose="02010600030101010101" pitchFamily="2" charset="-122"/>
              </a:rPr>
              <a:t>下标运算符和</a:t>
            </a:r>
            <a:r>
              <a:rPr lang="en-US" altLang="zh-CN" b="1" dirty="0">
                <a:solidFill>
                  <a:srgbClr val="0070C0"/>
                </a:solidFill>
                <a:latin typeface="Cambria" panose="02040503050406030204" pitchFamily="18" charset="0"/>
                <a:ea typeface="宋体" panose="02010600030101010101" pitchFamily="2" charset="-122"/>
              </a:rPr>
              <a:t>at</a:t>
            </a:r>
            <a:r>
              <a:rPr lang="zh-CN" altLang="en-US" b="1" dirty="0">
                <a:solidFill>
                  <a:srgbClr val="0070C0"/>
                </a:solidFill>
                <a:latin typeface="Cambria" panose="02040503050406030204" pitchFamily="18" charset="0"/>
                <a:ea typeface="宋体" panose="02010600030101010101" pitchFamily="2" charset="-122"/>
              </a:rPr>
              <a:t>函数的区别是：下标运算符不进行下标越界检查，而</a:t>
            </a:r>
            <a:r>
              <a:rPr lang="en-US" altLang="zh-CN" b="1" dirty="0">
                <a:solidFill>
                  <a:srgbClr val="0070C0"/>
                </a:solidFill>
                <a:latin typeface="Cambria" panose="02040503050406030204" pitchFamily="18" charset="0"/>
                <a:ea typeface="宋体" panose="02010600030101010101" pitchFamily="2" charset="-122"/>
              </a:rPr>
              <a:t>at</a:t>
            </a:r>
            <a:r>
              <a:rPr lang="zh-CN" altLang="en-US" b="1" dirty="0">
                <a:solidFill>
                  <a:srgbClr val="0070C0"/>
                </a:solidFill>
                <a:latin typeface="Cambria" panose="02040503050406030204" pitchFamily="18" charset="0"/>
                <a:ea typeface="宋体" panose="02010600030101010101" pitchFamily="2" charset="-122"/>
              </a:rPr>
              <a:t>函数会进行下标越界检查，如果越界，会抛出异常</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13</a:t>
            </a:fld>
            <a:endParaRPr lang="zh-CN" altLang="en-US" dirty="0"/>
          </a:p>
        </p:txBody>
      </p:sp>
    </p:spTree>
    <p:extLst>
      <p:ext uri="{BB962C8B-B14F-4D97-AF65-F5344CB8AC3E}">
        <p14:creationId xmlns:p14="http://schemas.microsoft.com/office/powerpoint/2010/main" val="322392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3"/>
            <a:ext cx="8878053" cy="5010869"/>
          </a:xfrm>
        </p:spPr>
        <p:txBody>
          <a:bodyPr>
            <a:normAutofit fontScale="77500" lnSpcReduction="20000"/>
          </a:bodyPr>
          <a:lstStyle/>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四、</a:t>
            </a:r>
            <a:r>
              <a:rPr lang="en-US" altLang="zh-CN" b="1" dirty="0">
                <a:latin typeface="Cambria" panose="02040503050406030204" pitchFamily="18" charset="0"/>
                <a:ea typeface="宋体" panose="02010600030101010101" pitchFamily="2" charset="-122"/>
              </a:rPr>
              <a:t>vector</a:t>
            </a:r>
            <a:r>
              <a:rPr lang="zh-CN" altLang="en-US" b="1" dirty="0">
                <a:latin typeface="Cambria" panose="02040503050406030204" pitchFamily="18" charset="0"/>
                <a:ea typeface="宋体" panose="02010600030101010101" pitchFamily="2" charset="-122"/>
              </a:rPr>
              <a:t>对象中元素的更新</a:t>
            </a:r>
          </a:p>
          <a:p>
            <a:pPr marL="0" indent="361950">
              <a:lnSpc>
                <a:spcPct val="150000"/>
              </a:lnSpc>
              <a:spcBef>
                <a:spcPts val="0"/>
              </a:spcBef>
              <a:buNone/>
            </a:pPr>
            <a:r>
              <a:rPr lang="en-US" altLang="zh-CN" b="1" dirty="0">
                <a:latin typeface="Cambria" panose="02040503050406030204" pitchFamily="18" charset="0"/>
                <a:ea typeface="宋体" panose="02010600030101010101" pitchFamily="2" charset="-122"/>
              </a:rPr>
              <a:t>1</a:t>
            </a:r>
            <a:r>
              <a:rPr lang="zh-CN" altLang="en-US" b="1" dirty="0">
                <a:latin typeface="Cambria" panose="02040503050406030204" pitchFamily="18" charset="0"/>
                <a:ea typeface="宋体" panose="02010600030101010101" pitchFamily="2" charset="-122"/>
              </a:rPr>
              <a:t>、添加元素</a:t>
            </a:r>
          </a:p>
          <a:p>
            <a:pPr marL="0" indent="361950">
              <a:lnSpc>
                <a:spcPct val="150000"/>
              </a:lnSpc>
              <a:spcBef>
                <a:spcPts val="0"/>
              </a:spcBef>
              <a:buNone/>
            </a:pPr>
            <a:r>
              <a:rPr lang="en-US" altLang="zh-CN" dirty="0" err="1">
                <a:latin typeface="Cambria" panose="02040503050406030204" pitchFamily="18" charset="0"/>
                <a:ea typeface="宋体" panose="02010600030101010101" pitchFamily="2" charset="-122"/>
              </a:rPr>
              <a:t>vec.push_back</a:t>
            </a:r>
            <a:r>
              <a:rPr lang="en-US" altLang="zh-CN" dirty="0">
                <a:latin typeface="Cambria" panose="02040503050406030204" pitchFamily="18" charset="0"/>
                <a:ea typeface="宋体" panose="02010600030101010101" pitchFamily="2" charset="-122"/>
              </a:rPr>
              <a:t>(3);			//</a:t>
            </a:r>
            <a:r>
              <a:rPr lang="zh-CN" altLang="en-US" dirty="0">
                <a:latin typeface="Cambria" panose="02040503050406030204" pitchFamily="18" charset="0"/>
                <a:ea typeface="宋体" panose="02010600030101010101" pitchFamily="2" charset="-122"/>
              </a:rPr>
              <a:t>在</a:t>
            </a:r>
            <a:r>
              <a:rPr lang="en-US" altLang="zh-CN" dirty="0" err="1">
                <a:latin typeface="Cambria" panose="02040503050406030204" pitchFamily="18" charset="0"/>
                <a:ea typeface="宋体" panose="02010600030101010101" pitchFamily="2" charset="-122"/>
              </a:rPr>
              <a:t>vec</a:t>
            </a:r>
            <a:r>
              <a:rPr lang="zh-CN" altLang="en-US" dirty="0">
                <a:latin typeface="Cambria" panose="02040503050406030204" pitchFamily="18" charset="0"/>
                <a:ea typeface="宋体" panose="02010600030101010101" pitchFamily="2" charset="-122"/>
              </a:rPr>
              <a:t>的末尾添加一个元素 </a:t>
            </a:r>
          </a:p>
          <a:p>
            <a:pPr marL="0" indent="361950">
              <a:lnSpc>
                <a:spcPct val="150000"/>
              </a:lnSpc>
              <a:spcBef>
                <a:spcPts val="0"/>
              </a:spcBef>
              <a:buNone/>
            </a:pPr>
            <a:r>
              <a:rPr lang="en-US" altLang="zh-CN" dirty="0" err="1">
                <a:latin typeface="Cambria" panose="02040503050406030204" pitchFamily="18" charset="0"/>
                <a:ea typeface="宋体" panose="02010600030101010101" pitchFamily="2" charset="-122"/>
              </a:rPr>
              <a:t>vec.insert</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vec.begin</a:t>
            </a:r>
            <a:r>
              <a:rPr lang="en-US" altLang="zh-CN" dirty="0">
                <a:latin typeface="Cambria" panose="02040503050406030204" pitchFamily="18" charset="0"/>
                <a:ea typeface="宋体" panose="02010600030101010101" pitchFamily="2" charset="-122"/>
              </a:rPr>
              <a:t>(), 2);		//</a:t>
            </a:r>
            <a:r>
              <a:rPr lang="zh-CN" altLang="en-US" dirty="0">
                <a:latin typeface="Cambria" panose="02040503050406030204" pitchFamily="18" charset="0"/>
                <a:ea typeface="宋体" panose="02010600030101010101" pitchFamily="2" charset="-122"/>
              </a:rPr>
              <a:t>在</a:t>
            </a:r>
            <a:r>
              <a:rPr lang="en-US" altLang="zh-CN" dirty="0" err="1">
                <a:latin typeface="Cambria" panose="02040503050406030204" pitchFamily="18" charset="0"/>
                <a:ea typeface="宋体" panose="02010600030101010101" pitchFamily="2" charset="-122"/>
              </a:rPr>
              <a:t>vec</a:t>
            </a:r>
            <a:r>
              <a:rPr lang="zh-CN" altLang="en-US" dirty="0">
                <a:latin typeface="Cambria" panose="02040503050406030204" pitchFamily="18" charset="0"/>
                <a:ea typeface="宋体" panose="02010600030101010101" pitchFamily="2" charset="-122"/>
              </a:rPr>
              <a:t>的表头插入一个元素 </a:t>
            </a:r>
          </a:p>
          <a:p>
            <a:pPr marL="0" indent="361950">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vec.insert</a:t>
            </a: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vec.end</a:t>
            </a:r>
            <a:r>
              <a:rPr lang="en-US" altLang="zh-CN" dirty="0">
                <a:solidFill>
                  <a:srgbClr val="7030A0"/>
                </a:solidFill>
                <a:latin typeface="Cambria" panose="02040503050406030204" pitchFamily="18" charset="0"/>
                <a:ea typeface="宋体" panose="02010600030101010101" pitchFamily="2" charset="-122"/>
              </a:rPr>
              <a:t>()-2, 6, 5); </a:t>
            </a:r>
            <a:r>
              <a:rPr lang="en-US" altLang="zh-CN" dirty="0">
                <a:latin typeface="Cambria" panose="02040503050406030204" pitchFamily="18" charset="0"/>
                <a:ea typeface="宋体" panose="02010600030101010101" pitchFamily="2" charset="-122"/>
              </a:rPr>
              <a:t>	//</a:t>
            </a:r>
            <a:r>
              <a:rPr lang="zh-CN" altLang="en-US" dirty="0">
                <a:latin typeface="Cambria" panose="02040503050406030204" pitchFamily="18" charset="0"/>
                <a:ea typeface="宋体" panose="02010600030101010101" pitchFamily="2" charset="-122"/>
              </a:rPr>
              <a:t>在</a:t>
            </a:r>
            <a:r>
              <a:rPr lang="en-US" altLang="zh-CN" dirty="0" err="1">
                <a:latin typeface="Cambria" panose="02040503050406030204" pitchFamily="18" charset="0"/>
                <a:ea typeface="宋体" panose="02010600030101010101" pitchFamily="2" charset="-122"/>
              </a:rPr>
              <a:t>vec</a:t>
            </a:r>
            <a:r>
              <a:rPr lang="zh-CN" altLang="en-US" dirty="0">
                <a:latin typeface="Cambria" panose="02040503050406030204" pitchFamily="18" charset="0"/>
                <a:ea typeface="宋体" panose="02010600030101010101" pitchFamily="2" charset="-122"/>
              </a:rPr>
              <a:t>的最后一个元素前面</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					//</a:t>
            </a:r>
            <a:r>
              <a:rPr lang="zh-CN" altLang="en-US" dirty="0">
                <a:latin typeface="Cambria" panose="02040503050406030204" pitchFamily="18" charset="0"/>
                <a:ea typeface="宋体" panose="02010600030101010101" pitchFamily="2" charset="-122"/>
              </a:rPr>
              <a:t>插入</a:t>
            </a:r>
            <a:r>
              <a:rPr lang="en-US" altLang="zh-CN" dirty="0">
                <a:latin typeface="Cambria" panose="02040503050406030204" pitchFamily="18" charset="0"/>
                <a:ea typeface="宋体" panose="02010600030101010101" pitchFamily="2" charset="-122"/>
              </a:rPr>
              <a:t>6</a:t>
            </a:r>
            <a:r>
              <a:rPr lang="zh-CN" altLang="en-US" dirty="0">
                <a:latin typeface="Cambria" panose="02040503050406030204" pitchFamily="18" charset="0"/>
                <a:ea typeface="宋体" panose="02010600030101010101" pitchFamily="2" charset="-122"/>
              </a:rPr>
              <a:t>个值都为</a:t>
            </a: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的元素</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b="1" dirty="0">
                <a:latin typeface="Cambria" panose="02040503050406030204" pitchFamily="18" charset="0"/>
                <a:ea typeface="宋体" panose="02010600030101010101" pitchFamily="2" charset="-122"/>
              </a:rPr>
              <a:t>2</a:t>
            </a:r>
            <a:r>
              <a:rPr lang="zh-CN" altLang="en-US" b="1" dirty="0">
                <a:latin typeface="Cambria" panose="02040503050406030204" pitchFamily="18" charset="0"/>
                <a:ea typeface="宋体" panose="02010600030101010101" pitchFamily="2" charset="-122"/>
              </a:rPr>
              <a:t>、删除元素</a:t>
            </a:r>
          </a:p>
          <a:p>
            <a:pPr marL="0" indent="361950">
              <a:lnSpc>
                <a:spcPct val="150000"/>
              </a:lnSpc>
              <a:spcBef>
                <a:spcPts val="0"/>
              </a:spcBef>
              <a:buNone/>
            </a:pPr>
            <a:r>
              <a:rPr lang="en-US" altLang="zh-CN" dirty="0" err="1">
                <a:latin typeface="Cambria" panose="02040503050406030204" pitchFamily="18" charset="0"/>
                <a:ea typeface="宋体" panose="02010600030101010101" pitchFamily="2" charset="-122"/>
              </a:rPr>
              <a:t>vec.erase</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vec.begin</a:t>
            </a:r>
            <a:r>
              <a:rPr lang="en-US" altLang="zh-CN" dirty="0">
                <a:latin typeface="Cambria" panose="02040503050406030204" pitchFamily="18" charset="0"/>
                <a:ea typeface="宋体" panose="02010600030101010101" pitchFamily="2" charset="-122"/>
              </a:rPr>
              <a:t>()+1);		//</a:t>
            </a:r>
            <a:r>
              <a:rPr lang="zh-CN" altLang="en-US" dirty="0">
                <a:latin typeface="Cambria" panose="02040503050406030204" pitchFamily="18" charset="0"/>
                <a:ea typeface="宋体" panose="02010600030101010101" pitchFamily="2" charset="-122"/>
              </a:rPr>
              <a:t>删除第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个元素 </a:t>
            </a:r>
          </a:p>
          <a:p>
            <a:pPr marL="0" indent="361950">
              <a:lnSpc>
                <a:spcPct val="150000"/>
              </a:lnSpc>
              <a:spcBef>
                <a:spcPts val="0"/>
              </a:spcBef>
              <a:buNone/>
            </a:pPr>
            <a:r>
              <a:rPr lang="en-US" altLang="zh-CN" dirty="0" err="1">
                <a:latin typeface="Cambria" panose="02040503050406030204" pitchFamily="18" charset="0"/>
                <a:ea typeface="宋体" panose="02010600030101010101" pitchFamily="2" charset="-122"/>
              </a:rPr>
              <a:t>vec.erase</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vec.begin</a:t>
            </a:r>
            <a:r>
              <a:rPr lang="en-US" altLang="zh-CN" dirty="0">
                <a:latin typeface="Cambria" panose="02040503050406030204" pitchFamily="18" charset="0"/>
                <a:ea typeface="宋体" panose="02010600030101010101" pitchFamily="2" charset="-122"/>
              </a:rPr>
              <a:t>()+1, </a:t>
            </a:r>
            <a:r>
              <a:rPr lang="en-US" altLang="zh-CN" dirty="0" err="1">
                <a:latin typeface="Cambria" panose="02040503050406030204" pitchFamily="18" charset="0"/>
                <a:ea typeface="宋体" panose="02010600030101010101" pitchFamily="2" charset="-122"/>
              </a:rPr>
              <a:t>vec.begin</a:t>
            </a:r>
            <a:r>
              <a:rPr lang="en-US" altLang="zh-CN" dirty="0">
                <a:latin typeface="Cambria" panose="02040503050406030204" pitchFamily="18" charset="0"/>
                <a:ea typeface="宋体" panose="02010600030101010101" pitchFamily="2" charset="-122"/>
              </a:rPr>
              <a:t>()+5); //</a:t>
            </a:r>
            <a:r>
              <a:rPr lang="zh-CN" altLang="en-US" dirty="0">
                <a:latin typeface="Cambria" panose="02040503050406030204" pitchFamily="18" charset="0"/>
                <a:ea typeface="宋体" panose="02010600030101010101" pitchFamily="2" charset="-122"/>
              </a:rPr>
              <a:t>删除第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到第</a:t>
            </a: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个元素</a:t>
            </a:r>
          </a:p>
          <a:p>
            <a:pPr marL="0" indent="361950">
              <a:lnSpc>
                <a:spcPct val="150000"/>
              </a:lnSpc>
              <a:spcBef>
                <a:spcPts val="0"/>
              </a:spcBef>
              <a:buNone/>
            </a:pPr>
            <a:r>
              <a:rPr lang="en-US" altLang="zh-CN" dirty="0" err="1">
                <a:latin typeface="Cambria" panose="02040503050406030204" pitchFamily="18" charset="0"/>
                <a:ea typeface="宋体" panose="02010600030101010101" pitchFamily="2" charset="-122"/>
              </a:rPr>
              <a:t>vec.pop_back</a:t>
            </a:r>
            <a:r>
              <a:rPr lang="en-US" altLang="zh-CN" dirty="0">
                <a:latin typeface="Cambria" panose="02040503050406030204" pitchFamily="18" charset="0"/>
                <a:ea typeface="宋体" panose="02010600030101010101" pitchFamily="2" charset="-122"/>
              </a:rPr>
              <a:t>();			//</a:t>
            </a:r>
            <a:r>
              <a:rPr lang="zh-CN" altLang="en-US" dirty="0">
                <a:latin typeface="Cambria" panose="02040503050406030204" pitchFamily="18" charset="0"/>
                <a:ea typeface="宋体" panose="02010600030101010101" pitchFamily="2" charset="-122"/>
              </a:rPr>
              <a:t>删除表尾元素</a:t>
            </a:r>
          </a:p>
          <a:p>
            <a:pPr marL="0" indent="361950">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14</a:t>
            </a:fld>
            <a:endParaRPr lang="zh-CN" altLang="en-US" dirty="0"/>
          </a:p>
        </p:txBody>
      </p:sp>
    </p:spTree>
    <p:extLst>
      <p:ext uri="{BB962C8B-B14F-4D97-AF65-F5344CB8AC3E}">
        <p14:creationId xmlns:p14="http://schemas.microsoft.com/office/powerpoint/2010/main" val="162295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4758943"/>
          </a:xfrm>
        </p:spPr>
        <p:txBody>
          <a:bodyPr>
            <a:normAutofit fontScale="70000" lnSpcReduction="20000"/>
          </a:bodyPr>
          <a:lstStyle/>
          <a:p>
            <a:pPr marL="0" indent="361950">
              <a:lnSpc>
                <a:spcPct val="150000"/>
              </a:lnSpc>
              <a:spcBef>
                <a:spcPts val="0"/>
              </a:spcBef>
              <a:buNone/>
            </a:pPr>
            <a:r>
              <a:rPr lang="en-US" altLang="zh-CN" b="1" dirty="0">
                <a:latin typeface="Cambria" panose="02040503050406030204" pitchFamily="18" charset="0"/>
                <a:ea typeface="宋体" panose="02010600030101010101" pitchFamily="2" charset="-122"/>
              </a:rPr>
              <a:t>3</a:t>
            </a:r>
            <a:r>
              <a:rPr lang="zh-CN" altLang="en-US" b="1" dirty="0">
                <a:latin typeface="Cambria" panose="02040503050406030204" pitchFamily="18" charset="0"/>
                <a:ea typeface="宋体" panose="02010600030101010101" pitchFamily="2" charset="-122"/>
              </a:rPr>
              <a:t>、修改元素的值</a:t>
            </a:r>
            <a:endParaRPr lang="zh-CN" altLang="en-US"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通过前面访问</a:t>
            </a:r>
            <a:r>
              <a:rPr lang="en-US" altLang="zh-CN" dirty="0">
                <a:latin typeface="Cambria" panose="02040503050406030204" pitchFamily="18" charset="0"/>
                <a:ea typeface="宋体" panose="02010600030101010101" pitchFamily="2" charset="-122"/>
              </a:rPr>
              <a:t>vector</a:t>
            </a:r>
            <a:r>
              <a:rPr lang="zh-CN" altLang="en-US" dirty="0">
                <a:latin typeface="Cambria" panose="02040503050406030204" pitchFamily="18" charset="0"/>
                <a:ea typeface="宋体" panose="02010600030101010101" pitchFamily="2" charset="-122"/>
              </a:rPr>
              <a:t>对象元素的函数和操作都可以对访问的元素进行修改，例如：</a:t>
            </a:r>
          </a:p>
          <a:p>
            <a:pPr marL="0" indent="361950">
              <a:lnSpc>
                <a:spcPct val="150000"/>
              </a:lnSpc>
              <a:spcBef>
                <a:spcPts val="0"/>
              </a:spcBef>
              <a:buNone/>
            </a:pPr>
            <a:r>
              <a:rPr lang="en-US" altLang="zh-CN" dirty="0" err="1">
                <a:latin typeface="Cambria" panose="02040503050406030204" pitchFamily="18" charset="0"/>
                <a:ea typeface="宋体" panose="02010600030101010101" pitchFamily="2" charset="-122"/>
              </a:rPr>
              <a:t>vec</a:t>
            </a:r>
            <a:r>
              <a:rPr lang="en-US" altLang="zh-CN" dirty="0">
                <a:latin typeface="Cambria" panose="02040503050406030204" pitchFamily="18" charset="0"/>
                <a:ea typeface="宋体" panose="02010600030101010101" pitchFamily="2" charset="-122"/>
              </a:rPr>
              <a:t>[2]=10;</a:t>
            </a:r>
          </a:p>
          <a:p>
            <a:pPr marL="0" indent="361950">
              <a:lnSpc>
                <a:spcPct val="150000"/>
              </a:lnSpc>
              <a:spcBef>
                <a:spcPts val="0"/>
              </a:spcBef>
              <a:buNone/>
            </a:pPr>
            <a:r>
              <a:rPr lang="en-US" altLang="zh-CN" dirty="0">
                <a:latin typeface="Cambria" panose="02040503050406030204" pitchFamily="18" charset="0"/>
                <a:ea typeface="宋体" panose="02010600030101010101" pitchFamily="2" charset="-122"/>
              </a:rPr>
              <a:t>vec.at(3)=11;</a:t>
            </a:r>
          </a:p>
          <a:p>
            <a:pPr marL="0" indent="361950">
              <a:lnSpc>
                <a:spcPct val="150000"/>
              </a:lnSpc>
              <a:spcBef>
                <a:spcPts val="0"/>
              </a:spcBef>
              <a:buNone/>
            </a:pPr>
            <a:r>
              <a:rPr lang="en-US" altLang="zh-CN" dirty="0" err="1">
                <a:latin typeface="Cambria" panose="02040503050406030204" pitchFamily="18" charset="0"/>
                <a:ea typeface="宋体" panose="02010600030101010101" pitchFamily="2" charset="-122"/>
              </a:rPr>
              <a:t>vec.front</a:t>
            </a:r>
            <a:r>
              <a:rPr lang="en-US" altLang="zh-CN" dirty="0">
                <a:latin typeface="Cambria" panose="02040503050406030204" pitchFamily="18" charset="0"/>
                <a:ea typeface="宋体" panose="02010600030101010101" pitchFamily="2" charset="-122"/>
              </a:rPr>
              <a:t>() = 12;</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另外，还有一个函数</a:t>
            </a:r>
            <a:r>
              <a:rPr lang="en-US" altLang="zh-CN" dirty="0">
                <a:latin typeface="Cambria" panose="02040503050406030204" pitchFamily="18" charset="0"/>
                <a:ea typeface="宋体" panose="02010600030101010101" pitchFamily="2" charset="-122"/>
              </a:rPr>
              <a:t>assign</a:t>
            </a:r>
            <a:r>
              <a:rPr lang="zh-CN" altLang="en-US" dirty="0">
                <a:latin typeface="Cambria" panose="02040503050406030204" pitchFamily="18" charset="0"/>
                <a:ea typeface="宋体" panose="02010600030101010101" pitchFamily="2" charset="-122"/>
              </a:rPr>
              <a:t>可以对已有的</a:t>
            </a:r>
            <a:r>
              <a:rPr lang="en-US" altLang="zh-CN" dirty="0">
                <a:latin typeface="Cambria" panose="02040503050406030204" pitchFamily="18" charset="0"/>
                <a:ea typeface="宋体" panose="02010600030101010101" pitchFamily="2" charset="-122"/>
              </a:rPr>
              <a:t>vector</a:t>
            </a:r>
            <a:r>
              <a:rPr lang="zh-CN" altLang="en-US" dirty="0">
                <a:latin typeface="Cambria" panose="02040503050406030204" pitchFamily="18" charset="0"/>
                <a:ea typeface="宋体" panose="02010600030101010101" pitchFamily="2" charset="-122"/>
              </a:rPr>
              <a:t>重新分配大小和初始化：</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vec.assign</a:t>
            </a:r>
            <a:r>
              <a:rPr lang="en-US" altLang="zh-CN" dirty="0">
                <a:solidFill>
                  <a:srgbClr val="7030A0"/>
                </a:solidFill>
                <a:latin typeface="Cambria" panose="02040503050406030204" pitchFamily="18" charset="0"/>
                <a:ea typeface="宋体" panose="02010600030101010101" pitchFamily="2" charset="-122"/>
              </a:rPr>
              <a:t>(20, 2);</a:t>
            </a:r>
            <a:r>
              <a:rPr lang="en-US" altLang="zh-CN" dirty="0">
                <a:latin typeface="Cambria" panose="02040503050406030204" pitchFamily="18" charset="0"/>
                <a:ea typeface="宋体" panose="02010600030101010101" pitchFamily="2" charset="-122"/>
              </a:rPr>
              <a:t>	//</a:t>
            </a:r>
            <a:r>
              <a:rPr lang="zh-CN" altLang="en-US" dirty="0">
                <a:latin typeface="Cambria" panose="02040503050406030204" pitchFamily="18" charset="0"/>
                <a:ea typeface="宋体" panose="02010600030101010101" pitchFamily="2" charset="-122"/>
              </a:rPr>
              <a:t>将</a:t>
            </a:r>
            <a:r>
              <a:rPr lang="en-US" altLang="zh-CN" dirty="0" err="1">
                <a:latin typeface="Cambria" panose="02040503050406030204" pitchFamily="18" charset="0"/>
                <a:ea typeface="宋体" panose="02010600030101010101" pitchFamily="2" charset="-122"/>
              </a:rPr>
              <a:t>vec</a:t>
            </a:r>
            <a:r>
              <a:rPr lang="zh-CN" altLang="en-US" dirty="0">
                <a:latin typeface="Cambria" panose="02040503050406030204" pitchFamily="18" charset="0"/>
                <a:ea typeface="宋体" panose="02010600030101010101" pitchFamily="2" charset="-122"/>
              </a:rPr>
              <a:t>重新设置为有</a:t>
            </a:r>
            <a:r>
              <a:rPr lang="en-US" altLang="zh-CN" dirty="0">
                <a:latin typeface="Cambria" panose="02040503050406030204" pitchFamily="18" charset="0"/>
                <a:ea typeface="宋体" panose="02010600030101010101" pitchFamily="2" charset="-122"/>
              </a:rPr>
              <a:t>20</a:t>
            </a:r>
            <a:r>
              <a:rPr lang="zh-CN" altLang="en-US" dirty="0">
                <a:latin typeface="Cambria" panose="02040503050406030204" pitchFamily="18" charset="0"/>
                <a:ea typeface="宋体" panose="02010600030101010101" pitchFamily="2" charset="-122"/>
              </a:rPr>
              <a:t>个元素，值都为</a:t>
            </a:r>
            <a:r>
              <a:rPr lang="en-US" altLang="zh-CN" dirty="0">
                <a:latin typeface="Cambria" panose="02040503050406030204" pitchFamily="18" charset="0"/>
                <a:ea typeface="宋体" panose="02010600030101010101" pitchFamily="2" charset="-122"/>
              </a:rPr>
              <a:t>2</a:t>
            </a:r>
          </a:p>
          <a:p>
            <a:pPr marL="0" indent="361950">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vec.assign</a:t>
            </a:r>
            <a:r>
              <a:rPr lang="en-US" altLang="zh-CN" dirty="0">
                <a:solidFill>
                  <a:srgbClr val="7030A0"/>
                </a:solidFill>
                <a:latin typeface="Cambria" panose="02040503050406030204" pitchFamily="18" charset="0"/>
                <a:ea typeface="宋体" panose="02010600030101010101" pitchFamily="2" charset="-122"/>
              </a:rPr>
              <a:t>({2, 3, 4});</a:t>
            </a:r>
            <a:r>
              <a:rPr lang="en-US" altLang="zh-CN" dirty="0">
                <a:latin typeface="Cambria" panose="02040503050406030204" pitchFamily="18" charset="0"/>
                <a:ea typeface="宋体" panose="02010600030101010101" pitchFamily="2" charset="-122"/>
              </a:rPr>
              <a:t>	//</a:t>
            </a:r>
            <a:r>
              <a:rPr lang="zh-CN" altLang="en-US" dirty="0">
                <a:latin typeface="Cambria" panose="02040503050406030204" pitchFamily="18" charset="0"/>
                <a:ea typeface="宋体" panose="02010600030101010101" pitchFamily="2" charset="-122"/>
              </a:rPr>
              <a:t>将</a:t>
            </a:r>
            <a:r>
              <a:rPr lang="en-US" altLang="zh-CN" dirty="0" err="1">
                <a:latin typeface="Cambria" panose="02040503050406030204" pitchFamily="18" charset="0"/>
                <a:ea typeface="宋体" panose="02010600030101010101" pitchFamily="2" charset="-122"/>
              </a:rPr>
              <a:t>vec</a:t>
            </a:r>
            <a:r>
              <a:rPr lang="zh-CN" altLang="en-US" dirty="0">
                <a:latin typeface="Cambria" panose="02040503050406030204" pitchFamily="18" charset="0"/>
                <a:ea typeface="宋体" panose="02010600030101010101" pitchFamily="2" charset="-122"/>
              </a:rPr>
              <a:t>重新设置为有</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个元素，值分别为</a:t>
            </a:r>
            <a:r>
              <a:rPr lang="en-US" altLang="zh-CN" dirty="0">
                <a:latin typeface="Cambria" panose="02040503050406030204" pitchFamily="18" charset="0"/>
                <a:ea typeface="宋体" panose="02010600030101010101" pitchFamily="2" charset="-122"/>
              </a:rPr>
              <a:t>2, 3, 4</a:t>
            </a:r>
          </a:p>
          <a:p>
            <a:pPr marL="0" indent="361950">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15</a:t>
            </a:fld>
            <a:endParaRPr lang="zh-CN" altLang="en-US" dirty="0"/>
          </a:p>
        </p:txBody>
      </p:sp>
    </p:spTree>
    <p:extLst>
      <p:ext uri="{BB962C8B-B14F-4D97-AF65-F5344CB8AC3E}">
        <p14:creationId xmlns:p14="http://schemas.microsoft.com/office/powerpoint/2010/main" val="285881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423679"/>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2.3 </a:t>
            </a:r>
            <a:r>
              <a:rPr lang="zh-CN" altLang="en-US" b="1" dirty="0">
                <a:latin typeface="Cambria" panose="02040503050406030204" pitchFamily="18" charset="0"/>
                <a:ea typeface="宋体" panose="02010600030101010101" pitchFamily="2" charset="-122"/>
              </a:rPr>
              <a:t>链表</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70C0"/>
                </a:solidFill>
                <a:latin typeface="Cambria" panose="02040503050406030204" pitchFamily="18" charset="0"/>
                <a:ea typeface="宋体" panose="02010600030101010101" pitchFamily="2" charset="-122"/>
              </a:rPr>
              <a:t>采用非连续的方式存储线性表的元素，而元素之间的先后关系通过元素的地址或位置表示，这种线性表的链式存储结构称为</a:t>
            </a:r>
            <a:r>
              <a:rPr lang="zh-CN" altLang="en-US" b="1" dirty="0">
                <a:solidFill>
                  <a:srgbClr val="C00000"/>
                </a:solidFill>
                <a:latin typeface="Cambria" panose="02040503050406030204" pitchFamily="18" charset="0"/>
                <a:ea typeface="宋体" panose="02010600030101010101" pitchFamily="2" charset="-122"/>
              </a:rPr>
              <a:t>链表</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2.3.1 </a:t>
            </a:r>
            <a:r>
              <a:rPr lang="zh-CN" altLang="en-US" b="1" dirty="0">
                <a:latin typeface="Cambria" panose="02040503050406030204" pitchFamily="18" charset="0"/>
                <a:ea typeface="宋体" panose="02010600030101010101" pitchFamily="2" charset="-122"/>
              </a:rPr>
              <a:t>单向链表的表示与操作</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单向链表</a:t>
            </a:r>
            <a:r>
              <a:rPr lang="zh-CN" altLang="en-US" dirty="0">
                <a:latin typeface="Cambria" panose="02040503050406030204" pitchFamily="18" charset="0"/>
                <a:ea typeface="宋体" panose="02010600030101010101" pitchFamily="2" charset="-122"/>
              </a:rPr>
              <a:t>是指链表中的每一个结点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元素</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都有一个指向下一个结点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直接后继</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的指针。显然，通过单向链表可以很方便获取每一个结点的直接后继。单向链表一般简称为链表。</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链表的每一个结点除了包含数据信息</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数据域</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外，还需要包括指向其直接后继结点的指针</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链域</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。由于链表的最后一个结点</a:t>
            </a:r>
            <a:r>
              <a:rPr lang="en-US" altLang="zh-CN" dirty="0">
                <a:latin typeface="Cambria" panose="02040503050406030204" pitchFamily="18" charset="0"/>
                <a:ea typeface="宋体" panose="02010600030101010101" pitchFamily="2" charset="-122"/>
              </a:rPr>
              <a:t>(</a:t>
            </a:r>
            <a:r>
              <a:rPr lang="zh-CN" altLang="en-US" b="1" dirty="0">
                <a:latin typeface="Cambria" panose="02040503050406030204" pitchFamily="18" charset="0"/>
                <a:ea typeface="宋体" panose="02010600030101010101" pitchFamily="2" charset="-122"/>
              </a:rPr>
              <a:t>表尾</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没有直接后继，则规定其链域为空指针。</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 从链表的第一个结点通过链域可以访问链表的每一个结点，因此可以用链表的第一个结点表示链表；另一种表示方法是在链表的第一个结点前添加一个不包含任何数据信息的结点，称为</a:t>
            </a:r>
            <a:r>
              <a:rPr lang="zh-CN" altLang="en-US" b="1" dirty="0">
                <a:solidFill>
                  <a:srgbClr val="FF0000"/>
                </a:solidFill>
                <a:latin typeface="Cambria" panose="02040503050406030204" pitchFamily="18" charset="0"/>
                <a:ea typeface="宋体" panose="02010600030101010101" pitchFamily="2" charset="-122"/>
              </a:rPr>
              <a:t>头结点</a:t>
            </a:r>
            <a:r>
              <a:rPr lang="zh-CN" altLang="en-US" dirty="0">
                <a:latin typeface="Cambria" panose="02040503050406030204" pitchFamily="18" charset="0"/>
                <a:ea typeface="宋体" panose="02010600030101010101" pitchFamily="2" charset="-122"/>
              </a:rPr>
              <a:t>，头结点的链域指向链表的第一个结点。</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16</a:t>
            </a:fld>
            <a:endParaRPr lang="zh-CN" altLang="en-US" dirty="0"/>
          </a:p>
        </p:txBody>
      </p:sp>
    </p:spTree>
    <p:extLst>
      <p:ext uri="{BB962C8B-B14F-4D97-AF65-F5344CB8AC3E}">
        <p14:creationId xmlns:p14="http://schemas.microsoft.com/office/powerpoint/2010/main" val="118684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4455216"/>
          </a:xfrm>
        </p:spPr>
        <p:txBody>
          <a:bodyPr>
            <a:normAutofit fontScale="77500" lnSpcReduction="20000"/>
          </a:bodyPr>
          <a:lstStyle/>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一、链表的表示</a:t>
            </a:r>
            <a:endParaRPr lang="zh-CN" altLang="en-US"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链表的每个结点中需包含</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个属性：</a:t>
            </a:r>
            <a:r>
              <a:rPr lang="zh-CN" altLang="en-US" b="1" dirty="0">
                <a:solidFill>
                  <a:srgbClr val="0070C0"/>
                </a:solidFill>
                <a:latin typeface="Cambria" panose="02040503050406030204" pitchFamily="18" charset="0"/>
                <a:ea typeface="宋体" panose="02010600030101010101" pitchFamily="2" charset="-122"/>
              </a:rPr>
              <a:t>存放元素信息的数据域和存放后继结点指针的链域</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链表结点的类型定义：</a:t>
            </a:r>
          </a:p>
          <a:p>
            <a:pPr marL="0" indent="361950">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typedef</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clNode</a:t>
            </a:r>
            <a:r>
              <a:rPr lang="en-US" altLang="zh-CN" dirty="0">
                <a:solidFill>
                  <a:srgbClr val="7030A0"/>
                </a:solidFill>
                <a:latin typeface="Cambria" panose="02040503050406030204" pitchFamily="18" charset="0"/>
                <a:ea typeface="宋体" panose="02010600030101010101" pitchFamily="2" charset="-122"/>
              </a:rPr>
              <a:t>{</a:t>
            </a:r>
          </a:p>
          <a:p>
            <a:pPr marL="0" indent="361950">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datatype data;			</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数据域 </a:t>
            </a:r>
          </a:p>
          <a:p>
            <a:pPr marL="0" indent="361950">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clNode</a:t>
            </a:r>
            <a:r>
              <a:rPr lang="en-US" altLang="zh-CN" dirty="0">
                <a:solidFill>
                  <a:srgbClr val="7030A0"/>
                </a:solidFill>
                <a:latin typeface="Cambria" panose="02040503050406030204" pitchFamily="18" charset="0"/>
                <a:ea typeface="宋体" panose="02010600030101010101" pitchFamily="2" charset="-122"/>
              </a:rPr>
              <a:t> *next;			</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链域</a:t>
            </a:r>
          </a:p>
          <a:p>
            <a:pPr marL="0" indent="361950">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clNode</a:t>
            </a:r>
            <a:r>
              <a:rPr lang="en-US" altLang="zh-CN" dirty="0">
                <a:solidFill>
                  <a:srgbClr val="7030A0"/>
                </a:solidFill>
                <a:latin typeface="Cambria" panose="02040503050406030204" pitchFamily="18" charset="0"/>
                <a:ea typeface="宋体" panose="02010600030101010101" pitchFamily="2" charset="-122"/>
              </a:rPr>
              <a:t>():next(NULL){</a:t>
            </a:r>
          </a:p>
          <a:p>
            <a:pPr marL="0" indent="361950">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p>
          <a:p>
            <a:pPr marL="0" indent="361950">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chainList</a:t>
            </a:r>
            <a:r>
              <a:rPr lang="en-US" altLang="zh-CN" dirty="0">
                <a:solidFill>
                  <a:srgbClr val="7030A0"/>
                </a:solidFill>
                <a:latin typeface="Cambria" panose="02040503050406030204" pitchFamily="18" charset="0"/>
                <a:ea typeface="宋体" panose="02010600030101010101" pitchFamily="2" charset="-122"/>
              </a:rPr>
              <a:t>;</a:t>
            </a:r>
          </a:p>
          <a:p>
            <a:pPr marL="0" indent="361950">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17</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199" y="4670394"/>
            <a:ext cx="9965419" cy="1840771"/>
          </a:xfrm>
          <a:prstGeom prst="rect">
            <a:avLst/>
          </a:prstGeom>
          <a:noFill/>
        </p:spPr>
      </p:pic>
    </p:spTree>
    <p:extLst>
      <p:ext uri="{BB962C8B-B14F-4D97-AF65-F5344CB8AC3E}">
        <p14:creationId xmlns:p14="http://schemas.microsoft.com/office/powerpoint/2010/main" val="399125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4946904"/>
          </a:xfrm>
        </p:spPr>
        <p:txBody>
          <a:bodyPr>
            <a:normAutofit fontScale="92500" lnSpcReduction="20000"/>
          </a:bodyPr>
          <a:lstStyle/>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二、链表的基本操作</a:t>
            </a:r>
            <a:endParaRPr lang="zh-CN" altLang="en-US" dirty="0">
              <a:latin typeface="Cambria" panose="02040503050406030204" pitchFamily="18" charset="0"/>
              <a:ea typeface="宋体" panose="02010600030101010101" pitchFamily="2" charset="-122"/>
            </a:endParaRPr>
          </a:p>
          <a:p>
            <a:pPr marL="0" indent="361950">
              <a:lnSpc>
                <a:spcPct val="150000"/>
              </a:lnSpc>
              <a:spcBef>
                <a:spcPts val="0"/>
              </a:spcBef>
              <a:buNone/>
            </a:pPr>
            <a:r>
              <a:rPr lang="en-US" altLang="zh-CN" b="1" dirty="0">
                <a:solidFill>
                  <a:srgbClr val="0070C0"/>
                </a:solidFill>
                <a:latin typeface="Cambria" panose="02040503050406030204" pitchFamily="18" charset="0"/>
                <a:ea typeface="宋体" panose="02010600030101010101" pitchFamily="2" charset="-122"/>
              </a:rPr>
              <a:t>1</a:t>
            </a:r>
            <a:r>
              <a:rPr lang="zh-CN" altLang="en-US" b="1" dirty="0">
                <a:solidFill>
                  <a:srgbClr val="0070C0"/>
                </a:solidFill>
                <a:latin typeface="Cambria" panose="02040503050406030204" pitchFamily="18" charset="0"/>
                <a:ea typeface="宋体" panose="02010600030101010101" pitchFamily="2" charset="-122"/>
              </a:rPr>
              <a:t>、遍历链表</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从链表的头结点</a:t>
            </a:r>
            <a:r>
              <a:rPr lang="en-US" altLang="zh-CN" i="1" dirty="0">
                <a:solidFill>
                  <a:srgbClr val="7030A0"/>
                </a:solidFill>
                <a:latin typeface="Cambria" panose="02040503050406030204" pitchFamily="18" charset="0"/>
                <a:ea typeface="宋体" panose="02010600030101010101" pitchFamily="2" charset="-122"/>
              </a:rPr>
              <a:t>h</a:t>
            </a:r>
            <a:r>
              <a:rPr lang="zh-CN" altLang="en-US" dirty="0">
                <a:latin typeface="Cambria" panose="02040503050406030204" pitchFamily="18" charset="0"/>
                <a:ea typeface="宋体" panose="02010600030101010101" pitchFamily="2" charset="-122"/>
              </a:rPr>
              <a:t>出发，通过每个结点的链域可以访问下一个结点，直到最后一个结点为止。见函数</a:t>
            </a:r>
            <a:r>
              <a:rPr lang="en-US" altLang="zh-CN" dirty="0" err="1">
                <a:latin typeface="Cambria" panose="02040503050406030204" pitchFamily="18" charset="0"/>
                <a:ea typeface="宋体" panose="02010600030101010101" pitchFamily="2" charset="-122"/>
              </a:rPr>
              <a:t>cl_traverse</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a:p>
            <a:pPr marL="0" indent="361950">
              <a:lnSpc>
                <a:spcPct val="150000"/>
              </a:lnSpc>
              <a:spcBef>
                <a:spcPts val="0"/>
              </a:spcBef>
              <a:buNone/>
            </a:pPr>
            <a:r>
              <a:rPr lang="en-US" altLang="zh-CN" b="1" dirty="0">
                <a:solidFill>
                  <a:srgbClr val="0070C0"/>
                </a:solidFill>
                <a:latin typeface="Cambria" panose="02040503050406030204" pitchFamily="18" charset="0"/>
                <a:ea typeface="宋体" panose="02010600030101010101" pitchFamily="2" charset="-122"/>
              </a:rPr>
              <a:t>2</a:t>
            </a:r>
            <a:r>
              <a:rPr lang="zh-CN" altLang="en-US" b="1" dirty="0">
                <a:solidFill>
                  <a:srgbClr val="0070C0"/>
                </a:solidFill>
                <a:latin typeface="Cambria" panose="02040503050406030204" pitchFamily="18" charset="0"/>
                <a:ea typeface="宋体" panose="02010600030101010101" pitchFamily="2" charset="-122"/>
              </a:rPr>
              <a:t>、查找操作</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要查询一个链表中是否存在值为</a:t>
            </a:r>
            <a:r>
              <a:rPr lang="en-US" altLang="zh-CN" dirty="0">
                <a:latin typeface="Cambria" panose="02040503050406030204" pitchFamily="18" charset="0"/>
                <a:ea typeface="宋体" panose="02010600030101010101" pitchFamily="2" charset="-122"/>
              </a:rPr>
              <a:t>x</a:t>
            </a:r>
            <a:r>
              <a:rPr lang="zh-CN" altLang="en-US" dirty="0">
                <a:latin typeface="Cambria" panose="02040503050406030204" pitchFamily="18" charset="0"/>
                <a:ea typeface="宋体" panose="02010600030101010101" pitchFamily="2" charset="-122"/>
              </a:rPr>
              <a:t>的结点，需要对链表进行遍历，在遍历到每一个结点时，判断其值是否为</a:t>
            </a:r>
            <a:r>
              <a:rPr lang="en-US" altLang="zh-CN" dirty="0">
                <a:latin typeface="Cambria" panose="02040503050406030204" pitchFamily="18" charset="0"/>
                <a:ea typeface="宋体" panose="02010600030101010101" pitchFamily="2" charset="-122"/>
              </a:rPr>
              <a:t>x</a:t>
            </a:r>
            <a:r>
              <a:rPr lang="zh-CN" altLang="en-US" dirty="0">
                <a:latin typeface="Cambria" panose="02040503050406030204" pitchFamily="18" charset="0"/>
                <a:ea typeface="宋体" panose="02010600030101010101" pitchFamily="2" charset="-122"/>
              </a:rPr>
              <a:t>即可。查询操作只要对遍历链表稍作改变即可。见函数</a:t>
            </a:r>
            <a:r>
              <a:rPr lang="en-US" altLang="zh-CN" dirty="0" err="1">
                <a:latin typeface="Cambria" panose="02040503050406030204" pitchFamily="18" charset="0"/>
                <a:ea typeface="宋体" panose="02010600030101010101" pitchFamily="2" charset="-122"/>
              </a:rPr>
              <a:t>cl_search</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18</a:t>
            </a:fld>
            <a:endParaRPr lang="zh-CN" altLang="en-US" dirty="0"/>
          </a:p>
        </p:txBody>
      </p:sp>
      <p:pic>
        <p:nvPicPr>
          <p:cNvPr id="6" name="图片 5"/>
          <p:cNvPicPr/>
          <p:nvPr/>
        </p:nvPicPr>
        <p:blipFill rotWithShape="1">
          <a:blip r:embed="rId2" cstate="print">
            <a:extLst>
              <a:ext uri="{28A0092B-C50C-407E-A947-70E740481C1C}">
                <a14:useLocalDpi xmlns:a14="http://schemas.microsoft.com/office/drawing/2010/main" val="0"/>
              </a:ext>
            </a:extLst>
          </a:blip>
          <a:srcRect t="51181"/>
          <a:stretch/>
        </p:blipFill>
        <p:spPr bwMode="auto">
          <a:xfrm>
            <a:off x="402075" y="5157208"/>
            <a:ext cx="10993443" cy="991344"/>
          </a:xfrm>
          <a:prstGeom prst="rect">
            <a:avLst/>
          </a:prstGeom>
          <a:noFill/>
        </p:spPr>
      </p:pic>
    </p:spTree>
    <p:extLst>
      <p:ext uri="{BB962C8B-B14F-4D97-AF65-F5344CB8AC3E}">
        <p14:creationId xmlns:p14="http://schemas.microsoft.com/office/powerpoint/2010/main" val="192781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3774582"/>
          </a:xfrm>
        </p:spPr>
        <p:txBody>
          <a:bodyPr>
            <a:normAutofit lnSpcReduction="10000"/>
          </a:bodyPr>
          <a:lstStyle/>
          <a:p>
            <a:pPr marL="0" indent="361950">
              <a:lnSpc>
                <a:spcPct val="150000"/>
              </a:lnSpc>
              <a:spcBef>
                <a:spcPts val="0"/>
              </a:spcBef>
              <a:buNone/>
            </a:pPr>
            <a:r>
              <a:rPr lang="en-US" altLang="zh-CN" b="1" dirty="0">
                <a:solidFill>
                  <a:srgbClr val="0070C0"/>
                </a:solidFill>
                <a:latin typeface="Cambria" panose="02040503050406030204" pitchFamily="18" charset="0"/>
                <a:ea typeface="宋体" panose="02010600030101010101" pitchFamily="2" charset="-122"/>
              </a:rPr>
              <a:t>3</a:t>
            </a:r>
            <a:r>
              <a:rPr lang="zh-CN" altLang="en-US" b="1" dirty="0">
                <a:solidFill>
                  <a:srgbClr val="0070C0"/>
                </a:solidFill>
                <a:latin typeface="Cambria" panose="02040503050406030204" pitchFamily="18" charset="0"/>
                <a:ea typeface="宋体" panose="02010600030101010101" pitchFamily="2" charset="-122"/>
              </a:rPr>
              <a:t>、插入结点</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可以在链表的指定结点</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的后面插入一个结点</a:t>
            </a:r>
            <a:r>
              <a:rPr lang="en-US" altLang="zh-CN" dirty="0">
                <a:latin typeface="Cambria" panose="02040503050406030204" pitchFamily="18" charset="0"/>
                <a:ea typeface="宋体" panose="02010600030101010101" pitchFamily="2" charset="-122"/>
              </a:rPr>
              <a:t>q</a:t>
            </a:r>
            <a:r>
              <a:rPr lang="zh-CN" altLang="en-US" dirty="0">
                <a:latin typeface="Cambria" panose="02040503050406030204" pitchFamily="18" charset="0"/>
                <a:ea typeface="宋体" panose="02010600030101010101" pitchFamily="2" charset="-122"/>
              </a:rPr>
              <a:t>，在插入结点时需要调整相关结点的链域。</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当在链表中的一个结点</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的后面插入一个结点时，只需要重新定义</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的链域和新插入结点</a:t>
            </a:r>
            <a:r>
              <a:rPr lang="en-US" altLang="zh-CN" dirty="0">
                <a:latin typeface="Cambria" panose="02040503050406030204" pitchFamily="18" charset="0"/>
                <a:ea typeface="宋体" panose="02010600030101010101" pitchFamily="2" charset="-122"/>
              </a:rPr>
              <a:t>q</a:t>
            </a:r>
            <a:r>
              <a:rPr lang="zh-CN" altLang="en-US" dirty="0">
                <a:latin typeface="Cambria" panose="02040503050406030204" pitchFamily="18" charset="0"/>
                <a:ea typeface="宋体" panose="02010600030101010101" pitchFamily="2" charset="-122"/>
              </a:rPr>
              <a:t>的链域，而其他结点都不需要作任何改变。</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19</a:t>
            </a:fld>
            <a:endParaRPr lang="zh-CN" altLang="en-US" dirty="0"/>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061" y="3970194"/>
            <a:ext cx="10376224" cy="2514344"/>
          </a:xfrm>
          <a:prstGeom prst="rect">
            <a:avLst/>
          </a:prstGeom>
          <a:noFill/>
        </p:spPr>
      </p:pic>
    </p:spTree>
    <p:extLst>
      <p:ext uri="{BB962C8B-B14F-4D97-AF65-F5344CB8AC3E}">
        <p14:creationId xmlns:p14="http://schemas.microsoft.com/office/powerpoint/2010/main" val="34069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237658" cy="6423679"/>
          </a:xfrm>
        </p:spPr>
        <p:txBody>
          <a:bodyPr>
            <a:normAutofit fontScale="85000" lnSpcReduction="10000"/>
          </a:bodyPr>
          <a:lstStyle/>
          <a:p>
            <a:pPr marL="0" indent="361950">
              <a:lnSpc>
                <a:spcPct val="150000"/>
              </a:lnSpc>
              <a:spcBef>
                <a:spcPts val="0"/>
              </a:spcBef>
              <a:buNone/>
            </a:pPr>
            <a:r>
              <a:rPr lang="zh-CN" altLang="en-US" b="1" dirty="0">
                <a:solidFill>
                  <a:srgbClr val="FF0000"/>
                </a:solidFill>
                <a:latin typeface="Cambria" panose="02040503050406030204" pitchFamily="18" charset="0"/>
                <a:ea typeface="宋体" panose="02010600030101010101" pitchFamily="2" charset="-122"/>
              </a:rPr>
              <a:t>线性结构的逻辑特点是元素之间是有序的，即每个元素至多有一个直接前驱和直接后继，元素之间呈现一对一关系</a:t>
            </a:r>
            <a:r>
              <a:rPr lang="zh-CN" altLang="en-US" dirty="0">
                <a:latin typeface="Cambria" panose="02040503050406030204" pitchFamily="18" charset="0"/>
                <a:ea typeface="宋体" panose="02010600030101010101" pitchFamily="2" charset="-122"/>
              </a:rPr>
              <a:t>，线性结构有两种存储结构：</a:t>
            </a:r>
            <a:r>
              <a:rPr lang="zh-CN" altLang="en-US" b="1" dirty="0">
                <a:solidFill>
                  <a:srgbClr val="0070C0"/>
                </a:solidFill>
                <a:latin typeface="Cambria" panose="02040503050406030204" pitchFamily="18" charset="0"/>
                <a:ea typeface="宋体" panose="02010600030101010101" pitchFamily="2" charset="-122"/>
              </a:rPr>
              <a:t>顺序表和链表</a:t>
            </a:r>
            <a:r>
              <a:rPr lang="zh-CN" altLang="en-US" dirty="0">
                <a:latin typeface="Cambria" panose="02040503050406030204" pitchFamily="18" charset="0"/>
                <a:ea typeface="宋体" panose="02010600030101010101" pitchFamily="2" charset="-122"/>
              </a:rPr>
              <a:t>。</a:t>
            </a: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主要内容</a:t>
            </a:r>
            <a:r>
              <a:rPr lang="zh-CN" altLang="en-US" dirty="0">
                <a:latin typeface="Cambria" panose="02040503050406030204" pitchFamily="18" charset="0"/>
                <a:ea typeface="宋体" panose="02010600030101010101" pitchFamily="2" charset="-122"/>
              </a:rPr>
              <a:t>：顺序表和链表的定义、表示方法以及基本操作；顺序表和链表的变形形式：对操作加以限定而得到的栈和队列以及特殊的栈</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单调栈</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以及特殊的队列</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单调队列</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；二维顺序表</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矩阵</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以及一些特殊矩阵的表示方法；元素为字符类型的特殊线性结构</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串</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；线性结构的扩展形式</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广义表</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重点</a:t>
            </a:r>
            <a:r>
              <a:rPr lang="zh-CN" altLang="en-US" dirty="0">
                <a:latin typeface="Cambria" panose="02040503050406030204" pitchFamily="18" charset="0"/>
                <a:ea typeface="宋体" panose="02010600030101010101" pitchFamily="2" charset="-122"/>
              </a:rPr>
              <a:t>：顺序表、链表、栈、队列、串的定义、表示方法以及基本操作。</a:t>
            </a: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难点</a:t>
            </a:r>
            <a:r>
              <a:rPr lang="zh-CN" altLang="en-US" dirty="0">
                <a:latin typeface="Cambria" panose="02040503050406030204" pitchFamily="18" charset="0"/>
                <a:ea typeface="宋体" panose="02010600030101010101" pitchFamily="2" charset="-122"/>
              </a:rPr>
              <a:t>：单调栈和单调队列的使用方法；广义表的构建以及操作方法。</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a:t>
            </a:fld>
            <a:endParaRPr lang="zh-CN" altLang="en-US" dirty="0"/>
          </a:p>
        </p:txBody>
      </p:sp>
    </p:spTree>
    <p:extLst>
      <p:ext uri="{BB962C8B-B14F-4D97-AF65-F5344CB8AC3E}">
        <p14:creationId xmlns:p14="http://schemas.microsoft.com/office/powerpoint/2010/main" val="201008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3774582"/>
          </a:xfrm>
        </p:spPr>
        <p:txBody>
          <a:bodyPr>
            <a:normAutofit fontScale="92500" lnSpcReduction="20000"/>
          </a:bodyPr>
          <a:lstStyle/>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插入操作算法：</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功能：在链表中结点</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的后面插入数据域的值为</a:t>
            </a:r>
            <a:r>
              <a:rPr lang="en-US" altLang="zh-CN" dirty="0">
                <a:latin typeface="Cambria" panose="02040503050406030204" pitchFamily="18" charset="0"/>
                <a:ea typeface="宋体" panose="02010600030101010101" pitchFamily="2" charset="-122"/>
              </a:rPr>
              <a:t>x</a:t>
            </a:r>
            <a:r>
              <a:rPr lang="zh-CN" altLang="en-US" dirty="0">
                <a:latin typeface="Cambria" panose="02040503050406030204" pitchFamily="18" charset="0"/>
                <a:ea typeface="宋体" panose="02010600030101010101" pitchFamily="2" charset="-122"/>
              </a:rPr>
              <a:t>的结点</a:t>
            </a:r>
            <a:r>
              <a:rPr lang="en-US" altLang="zh-CN" dirty="0">
                <a:latin typeface="Cambria" panose="02040503050406030204" pitchFamily="18" charset="0"/>
                <a:ea typeface="宋体" panose="02010600030101010101" pitchFamily="2" charset="-122"/>
              </a:rPr>
              <a:t>q</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61950">
              <a:lnSpc>
                <a:spcPct val="150000"/>
              </a:lnSpc>
              <a:spcBef>
                <a:spcPts val="0"/>
              </a:spcBef>
              <a:buNone/>
            </a:pPr>
            <a:r>
              <a:rPr lang="en-US" altLang="zh-CN" dirty="0">
                <a:solidFill>
                  <a:srgbClr val="0070C0"/>
                </a:solidFill>
                <a:latin typeface="Cambria" panose="02040503050406030204" pitchFamily="18" charset="0"/>
                <a:ea typeface="宋体" panose="02010600030101010101" pitchFamily="2" charset="-122"/>
              </a:rPr>
              <a:t>(1) </a:t>
            </a:r>
            <a:r>
              <a:rPr lang="zh-CN" altLang="en-US" dirty="0">
                <a:solidFill>
                  <a:srgbClr val="0070C0"/>
                </a:solidFill>
                <a:latin typeface="Cambria" panose="02040503050406030204" pitchFamily="18" charset="0"/>
                <a:ea typeface="宋体" panose="02010600030101010101" pitchFamily="2" charset="-122"/>
              </a:rPr>
              <a:t>为</a:t>
            </a:r>
            <a:r>
              <a:rPr lang="en-US" altLang="zh-CN" dirty="0">
                <a:solidFill>
                  <a:srgbClr val="0070C0"/>
                </a:solidFill>
                <a:latin typeface="Cambria" panose="02040503050406030204" pitchFamily="18" charset="0"/>
                <a:ea typeface="宋体" panose="02010600030101010101" pitchFamily="2" charset="-122"/>
              </a:rPr>
              <a:t>q</a:t>
            </a:r>
            <a:r>
              <a:rPr lang="zh-CN" altLang="en-US" dirty="0">
                <a:solidFill>
                  <a:srgbClr val="0070C0"/>
                </a:solidFill>
                <a:latin typeface="Cambria" panose="02040503050406030204" pitchFamily="18" charset="0"/>
                <a:ea typeface="宋体" panose="02010600030101010101" pitchFamily="2" charset="-122"/>
              </a:rPr>
              <a:t>动态分配存储空间，并指定其数据域的值为</a:t>
            </a:r>
            <a:r>
              <a:rPr lang="en-US" altLang="zh-CN" dirty="0">
                <a:solidFill>
                  <a:srgbClr val="0070C0"/>
                </a:solidFill>
                <a:latin typeface="Cambria" panose="02040503050406030204" pitchFamily="18" charset="0"/>
                <a:ea typeface="宋体" panose="02010600030101010101" pitchFamily="2" charset="-122"/>
              </a:rPr>
              <a:t>x</a:t>
            </a:r>
            <a:r>
              <a:rPr lang="zh-CN" altLang="en-US" dirty="0">
                <a:solidFill>
                  <a:srgbClr val="0070C0"/>
                </a:solidFill>
                <a:latin typeface="Cambria" panose="02040503050406030204" pitchFamily="18" charset="0"/>
                <a:ea typeface="宋体" panose="02010600030101010101" pitchFamily="2" charset="-122"/>
              </a:rPr>
              <a:t>；</a:t>
            </a:r>
          </a:p>
          <a:p>
            <a:pPr marL="0" indent="361950">
              <a:lnSpc>
                <a:spcPct val="150000"/>
              </a:lnSpc>
              <a:spcBef>
                <a:spcPts val="0"/>
              </a:spcBef>
              <a:buNone/>
            </a:pPr>
            <a:r>
              <a:rPr lang="en-US" altLang="zh-CN" b="1" dirty="0">
                <a:solidFill>
                  <a:srgbClr val="7030A0"/>
                </a:solidFill>
                <a:latin typeface="Cambria" panose="02040503050406030204" pitchFamily="18" charset="0"/>
                <a:ea typeface="宋体" panose="02010600030101010101" pitchFamily="2" charset="-122"/>
              </a:rPr>
              <a:t>(2) </a:t>
            </a:r>
            <a:r>
              <a:rPr lang="zh-CN" altLang="en-US" b="1" dirty="0">
                <a:solidFill>
                  <a:srgbClr val="7030A0"/>
                </a:solidFill>
                <a:latin typeface="Cambria" panose="02040503050406030204" pitchFamily="18" charset="0"/>
                <a:ea typeface="宋体" panose="02010600030101010101" pitchFamily="2" charset="-122"/>
              </a:rPr>
              <a:t>将</a:t>
            </a:r>
            <a:r>
              <a:rPr lang="en-US" altLang="zh-CN" b="1" dirty="0">
                <a:solidFill>
                  <a:srgbClr val="7030A0"/>
                </a:solidFill>
                <a:latin typeface="Cambria" panose="02040503050406030204" pitchFamily="18" charset="0"/>
                <a:ea typeface="宋体" panose="02010600030101010101" pitchFamily="2" charset="-122"/>
              </a:rPr>
              <a:t>q</a:t>
            </a:r>
            <a:r>
              <a:rPr lang="zh-CN" altLang="en-US" b="1" dirty="0">
                <a:solidFill>
                  <a:srgbClr val="7030A0"/>
                </a:solidFill>
                <a:latin typeface="Cambria" panose="02040503050406030204" pitchFamily="18" charset="0"/>
                <a:ea typeface="宋体" panose="02010600030101010101" pitchFamily="2" charset="-122"/>
              </a:rPr>
              <a:t>的链域指向</a:t>
            </a:r>
            <a:r>
              <a:rPr lang="en-US" altLang="zh-CN" b="1" dirty="0">
                <a:solidFill>
                  <a:srgbClr val="7030A0"/>
                </a:solidFill>
                <a:latin typeface="Cambria" panose="02040503050406030204" pitchFamily="18" charset="0"/>
                <a:ea typeface="宋体" panose="02010600030101010101" pitchFamily="2" charset="-122"/>
              </a:rPr>
              <a:t>p</a:t>
            </a:r>
            <a:r>
              <a:rPr lang="zh-CN" altLang="en-US" b="1" dirty="0">
                <a:solidFill>
                  <a:srgbClr val="7030A0"/>
                </a:solidFill>
                <a:latin typeface="Cambria" panose="02040503050406030204" pitchFamily="18" charset="0"/>
                <a:ea typeface="宋体" panose="02010600030101010101" pitchFamily="2" charset="-122"/>
              </a:rPr>
              <a:t>的链域；</a:t>
            </a:r>
          </a:p>
          <a:p>
            <a:pPr marL="0" indent="361950">
              <a:lnSpc>
                <a:spcPct val="150000"/>
              </a:lnSpc>
              <a:spcBef>
                <a:spcPts val="0"/>
              </a:spcBef>
              <a:buNone/>
            </a:pPr>
            <a:r>
              <a:rPr lang="en-US" altLang="zh-CN" dirty="0">
                <a:solidFill>
                  <a:srgbClr val="00B050"/>
                </a:solidFill>
                <a:latin typeface="Cambria" panose="02040503050406030204" pitchFamily="18" charset="0"/>
                <a:ea typeface="宋体" panose="02010600030101010101" pitchFamily="2" charset="-122"/>
              </a:rPr>
              <a:t>(3) </a:t>
            </a:r>
            <a:r>
              <a:rPr lang="zh-CN" altLang="en-US" dirty="0">
                <a:solidFill>
                  <a:srgbClr val="00B050"/>
                </a:solidFill>
                <a:latin typeface="Cambria" panose="02040503050406030204" pitchFamily="18" charset="0"/>
                <a:ea typeface="宋体" panose="02010600030101010101" pitchFamily="2" charset="-122"/>
              </a:rPr>
              <a:t>将</a:t>
            </a:r>
            <a:r>
              <a:rPr lang="en-US" altLang="zh-CN" dirty="0">
                <a:solidFill>
                  <a:srgbClr val="00B050"/>
                </a:solidFill>
                <a:latin typeface="Cambria" panose="02040503050406030204" pitchFamily="18" charset="0"/>
                <a:ea typeface="宋体" panose="02010600030101010101" pitchFamily="2" charset="-122"/>
              </a:rPr>
              <a:t>p</a:t>
            </a:r>
            <a:r>
              <a:rPr lang="zh-CN" altLang="en-US" dirty="0">
                <a:solidFill>
                  <a:srgbClr val="00B050"/>
                </a:solidFill>
                <a:latin typeface="Cambria" panose="02040503050406030204" pitchFamily="18" charset="0"/>
                <a:ea typeface="宋体" panose="02010600030101010101" pitchFamily="2" charset="-122"/>
              </a:rPr>
              <a:t>的链域指向</a:t>
            </a:r>
            <a:r>
              <a:rPr lang="en-US" altLang="zh-CN" dirty="0">
                <a:solidFill>
                  <a:srgbClr val="00B050"/>
                </a:solidFill>
                <a:latin typeface="Cambria" panose="02040503050406030204" pitchFamily="18" charset="0"/>
                <a:ea typeface="宋体" panose="02010600030101010101" pitchFamily="2" charset="-122"/>
              </a:rPr>
              <a:t>q</a:t>
            </a:r>
            <a:r>
              <a:rPr lang="zh-CN" altLang="en-US" dirty="0">
                <a:solidFill>
                  <a:srgbClr val="00B050"/>
                </a:solidFill>
                <a:latin typeface="Cambria" panose="02040503050406030204" pitchFamily="18" charset="0"/>
                <a:ea typeface="宋体" panose="02010600030101010101" pitchFamily="2" charset="-122"/>
              </a:rPr>
              <a:t>。</a:t>
            </a:r>
            <a:endParaRPr lang="en-US" altLang="zh-CN" dirty="0">
              <a:solidFill>
                <a:srgbClr val="00B050"/>
              </a:solidFill>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时间复杂度和空间复杂度均为</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cl_insert</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20</a:t>
            </a:fld>
            <a:endParaRPr lang="zh-CN" altLang="en-US" dirty="0"/>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061" y="3970194"/>
            <a:ext cx="10376224" cy="2514344"/>
          </a:xfrm>
          <a:prstGeom prst="rect">
            <a:avLst/>
          </a:prstGeom>
          <a:noFill/>
        </p:spPr>
      </p:pic>
    </p:spTree>
    <p:extLst>
      <p:ext uri="{BB962C8B-B14F-4D97-AF65-F5344CB8AC3E}">
        <p14:creationId xmlns:p14="http://schemas.microsoft.com/office/powerpoint/2010/main" val="187926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1"/>
            <a:ext cx="8878053" cy="6063299"/>
          </a:xfrm>
        </p:spPr>
        <p:txBody>
          <a:bodyPr>
            <a:normAutofit/>
          </a:bodyPr>
          <a:lstStyle/>
          <a:p>
            <a:pPr marL="0" indent="361950">
              <a:lnSpc>
                <a:spcPct val="150000"/>
              </a:lnSpc>
              <a:spcBef>
                <a:spcPts val="0"/>
              </a:spcBef>
              <a:buNone/>
            </a:pPr>
            <a:r>
              <a:rPr lang="zh-CN" altLang="en-US" b="1" dirty="0">
                <a:solidFill>
                  <a:srgbClr val="0070C0"/>
                </a:solidFill>
                <a:latin typeface="Cambria" panose="02040503050406030204" pitchFamily="18" charset="0"/>
                <a:ea typeface="宋体" panose="02010600030101010101" pitchFamily="2" charset="-122"/>
              </a:rPr>
              <a:t>创建链表</a:t>
            </a:r>
            <a:r>
              <a:rPr lang="zh-CN" altLang="en-US" b="1" dirty="0">
                <a:latin typeface="Cambria" panose="02040503050406030204" pitchFamily="18" charset="0"/>
                <a:ea typeface="宋体" panose="02010600030101010101" pitchFamily="2" charset="-122"/>
              </a:rPr>
              <a:t>：</a:t>
            </a:r>
            <a:endParaRPr lang="en-US" altLang="zh-CN" b="1"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在插入操作中，参数</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可以为头结点，即插入的结点为新链表的第一个结点。</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例如，利用</a:t>
            </a:r>
            <a:r>
              <a:rPr lang="en-US" altLang="zh-CN" dirty="0" err="1">
                <a:latin typeface="Cambria" panose="02040503050406030204" pitchFamily="18" charset="0"/>
                <a:ea typeface="宋体" panose="02010600030101010101" pitchFamily="2" charset="-122"/>
              </a:rPr>
              <a:t>cl_insert</a:t>
            </a:r>
            <a:r>
              <a:rPr lang="zh-CN" altLang="en-US" dirty="0">
                <a:latin typeface="Cambria" panose="02040503050406030204" pitchFamily="18" charset="0"/>
                <a:ea typeface="宋体" panose="02010600030101010101" pitchFamily="2" charset="-122"/>
              </a:rPr>
              <a:t>函数可以</a:t>
            </a:r>
            <a:r>
              <a:rPr lang="zh-CN" altLang="en-US" b="1" dirty="0">
                <a:solidFill>
                  <a:srgbClr val="0070C0"/>
                </a:solidFill>
                <a:latin typeface="Cambria" panose="02040503050406030204" pitchFamily="18" charset="0"/>
                <a:ea typeface="宋体" panose="02010600030101010101" pitchFamily="2" charset="-122"/>
              </a:rPr>
              <a:t>将数组</a:t>
            </a:r>
            <a:r>
              <a:rPr lang="en-US" altLang="zh-CN" b="1" dirty="0">
                <a:solidFill>
                  <a:srgbClr val="0070C0"/>
                </a:solidFill>
                <a:latin typeface="Cambria" panose="02040503050406030204" pitchFamily="18" charset="0"/>
                <a:ea typeface="宋体" panose="02010600030101010101" pitchFamily="2" charset="-122"/>
              </a:rPr>
              <a:t>a</a:t>
            </a:r>
            <a:r>
              <a:rPr lang="zh-CN" altLang="en-US" b="1" dirty="0">
                <a:solidFill>
                  <a:srgbClr val="0070C0"/>
                </a:solidFill>
                <a:latin typeface="Cambria" panose="02040503050406030204" pitchFamily="18" charset="0"/>
                <a:ea typeface="宋体" panose="02010600030101010101" pitchFamily="2" charset="-122"/>
              </a:rPr>
              <a:t>转化为一个链表</a:t>
            </a: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cl_creater</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由于每一次都是插入头结点的后面，因此必须从</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的最后一个结点开始向前依次插入，这样链表元素的顺序</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从头结点开始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与</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中的顺序一致。</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21</a:t>
            </a:fld>
            <a:endParaRPr lang="zh-CN" altLang="en-US" dirty="0"/>
          </a:p>
        </p:txBody>
      </p:sp>
    </p:spTree>
    <p:extLst>
      <p:ext uri="{BB962C8B-B14F-4D97-AF65-F5344CB8AC3E}">
        <p14:creationId xmlns:p14="http://schemas.microsoft.com/office/powerpoint/2010/main" val="362268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3493520"/>
          </a:xfrm>
        </p:spPr>
        <p:txBody>
          <a:bodyPr>
            <a:normAutofit/>
          </a:bodyPr>
          <a:lstStyle/>
          <a:p>
            <a:pPr marL="0" indent="361950">
              <a:lnSpc>
                <a:spcPct val="150000"/>
              </a:lnSpc>
              <a:spcBef>
                <a:spcPts val="0"/>
              </a:spcBef>
              <a:buNone/>
            </a:pPr>
            <a:r>
              <a:rPr lang="en-US" altLang="zh-CN" b="1" dirty="0">
                <a:solidFill>
                  <a:srgbClr val="0070C0"/>
                </a:solidFill>
                <a:latin typeface="Cambria" panose="02040503050406030204" pitchFamily="18" charset="0"/>
                <a:ea typeface="宋体" panose="02010600030101010101" pitchFamily="2" charset="-122"/>
              </a:rPr>
              <a:t>4</a:t>
            </a:r>
            <a:r>
              <a:rPr lang="zh-CN" altLang="en-US" b="1" dirty="0">
                <a:solidFill>
                  <a:srgbClr val="0070C0"/>
                </a:solidFill>
                <a:latin typeface="Cambria" panose="02040503050406030204" pitchFamily="18" charset="0"/>
                <a:ea typeface="宋体" panose="02010600030101010101" pitchFamily="2" charset="-122"/>
              </a:rPr>
              <a:t>、删除操作</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当删除链表中某个结点</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的下一个结点时，</a:t>
            </a:r>
            <a:r>
              <a:rPr lang="zh-CN" altLang="en-US" b="1" dirty="0">
                <a:solidFill>
                  <a:srgbClr val="C00000"/>
                </a:solidFill>
                <a:latin typeface="Cambria" panose="02040503050406030204" pitchFamily="18" charset="0"/>
                <a:ea typeface="宋体" panose="02010600030101010101" pitchFamily="2" charset="-122"/>
              </a:rPr>
              <a:t>需要改变</a:t>
            </a:r>
            <a:r>
              <a:rPr lang="en-US" altLang="zh-CN" b="1" dirty="0">
                <a:solidFill>
                  <a:srgbClr val="C00000"/>
                </a:solidFill>
                <a:latin typeface="Cambria" panose="02040503050406030204" pitchFamily="18" charset="0"/>
                <a:ea typeface="宋体" panose="02010600030101010101" pitchFamily="2" charset="-122"/>
              </a:rPr>
              <a:t>p</a:t>
            </a:r>
            <a:r>
              <a:rPr lang="zh-CN" altLang="en-US" b="1" dirty="0">
                <a:solidFill>
                  <a:srgbClr val="C00000"/>
                </a:solidFill>
                <a:latin typeface="Cambria" panose="02040503050406030204" pitchFamily="18" charset="0"/>
                <a:ea typeface="宋体" panose="02010600030101010101" pitchFamily="2" charset="-122"/>
              </a:rPr>
              <a:t>的链域，同时需要释放被删除结点所占用的存储空间</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当删除链表中结点</a:t>
            </a:r>
            <a:r>
              <a:rPr lang="en-US" altLang="zh-CN" b="1" dirty="0">
                <a:solidFill>
                  <a:srgbClr val="C00000"/>
                </a:solidFill>
                <a:latin typeface="Cambria" panose="02040503050406030204" pitchFamily="18" charset="0"/>
                <a:ea typeface="宋体" panose="02010600030101010101" pitchFamily="2" charset="-122"/>
              </a:rPr>
              <a:t>p</a:t>
            </a:r>
            <a:r>
              <a:rPr lang="zh-CN" altLang="en-US" b="1" dirty="0">
                <a:solidFill>
                  <a:srgbClr val="C00000"/>
                </a:solidFill>
                <a:latin typeface="Cambria" panose="02040503050406030204" pitchFamily="18" charset="0"/>
                <a:ea typeface="宋体" panose="02010600030101010101" pitchFamily="2" charset="-122"/>
              </a:rPr>
              <a:t>的直接后继时，只需要重新定义结点</a:t>
            </a:r>
            <a:r>
              <a:rPr lang="en-US" altLang="zh-CN" b="1" dirty="0">
                <a:solidFill>
                  <a:srgbClr val="C00000"/>
                </a:solidFill>
                <a:latin typeface="Cambria" panose="02040503050406030204" pitchFamily="18" charset="0"/>
                <a:ea typeface="宋体" panose="02010600030101010101" pitchFamily="2" charset="-122"/>
              </a:rPr>
              <a:t>p</a:t>
            </a:r>
            <a:r>
              <a:rPr lang="zh-CN" altLang="en-US" b="1" dirty="0">
                <a:solidFill>
                  <a:srgbClr val="C00000"/>
                </a:solidFill>
                <a:latin typeface="Cambria" panose="02040503050406030204" pitchFamily="18" charset="0"/>
                <a:ea typeface="宋体" panose="02010600030101010101" pitchFamily="2" charset="-122"/>
              </a:rPr>
              <a:t>的链域，其他结点不需要做任何改变</a:t>
            </a:r>
            <a:r>
              <a:rPr lang="zh-CN" altLang="en-US" dirty="0">
                <a:latin typeface="Cambria" panose="02040503050406030204" pitchFamily="18" charset="0"/>
                <a:ea typeface="宋体" panose="02010600030101010101" pitchFamily="2" charset="-122"/>
              </a:rPr>
              <a:t>。</a:t>
            </a:r>
          </a:p>
          <a:p>
            <a:pPr marL="0" indent="361950">
              <a:lnSpc>
                <a:spcPct val="150000"/>
              </a:lnSpc>
              <a:spcBef>
                <a:spcPts val="0"/>
              </a:spcBef>
              <a:buNone/>
            </a:pP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22</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542" y="3890895"/>
            <a:ext cx="9451810" cy="1903178"/>
          </a:xfrm>
          <a:prstGeom prst="rect">
            <a:avLst/>
          </a:prstGeom>
          <a:noFill/>
        </p:spPr>
      </p:pic>
    </p:spTree>
    <p:extLst>
      <p:ext uri="{BB962C8B-B14F-4D97-AF65-F5344CB8AC3E}">
        <p14:creationId xmlns:p14="http://schemas.microsoft.com/office/powerpoint/2010/main" val="166698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1"/>
            <a:ext cx="8878053" cy="4359177"/>
          </a:xfrm>
        </p:spPr>
        <p:txBody>
          <a:bodyPr>
            <a:normAutofit fontScale="92500"/>
          </a:bodyPr>
          <a:lstStyle/>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删除操作算法：</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功能：删除链表</a:t>
            </a:r>
            <a:r>
              <a:rPr lang="en-US" altLang="zh-CN" dirty="0">
                <a:latin typeface="Cambria" panose="02040503050406030204" pitchFamily="18" charset="0"/>
                <a:ea typeface="宋体" panose="02010600030101010101" pitchFamily="2" charset="-122"/>
              </a:rPr>
              <a:t>header</a:t>
            </a:r>
            <a:r>
              <a:rPr lang="zh-CN" altLang="en-US" dirty="0">
                <a:latin typeface="Cambria" panose="02040503050406030204" pitchFamily="18" charset="0"/>
                <a:ea typeface="宋体" panose="02010600030101010101" pitchFamily="2" charset="-122"/>
              </a:rPr>
              <a:t>中结点</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的直接后继</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61950">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(1) </a:t>
            </a:r>
            <a:r>
              <a:rPr lang="zh-CN" altLang="en-US" dirty="0">
                <a:solidFill>
                  <a:srgbClr val="7030A0"/>
                </a:solidFill>
                <a:latin typeface="Cambria" panose="02040503050406030204" pitchFamily="18" charset="0"/>
                <a:ea typeface="宋体" panose="02010600030101010101" pitchFamily="2" charset="-122"/>
              </a:rPr>
              <a:t>保存</a:t>
            </a:r>
            <a:r>
              <a:rPr lang="en-US" altLang="zh-CN" dirty="0">
                <a:solidFill>
                  <a:srgbClr val="7030A0"/>
                </a:solidFill>
                <a:latin typeface="Cambria" panose="02040503050406030204" pitchFamily="18" charset="0"/>
                <a:ea typeface="宋体" panose="02010600030101010101" pitchFamily="2" charset="-122"/>
              </a:rPr>
              <a:t>p</a:t>
            </a:r>
            <a:r>
              <a:rPr lang="zh-CN" altLang="en-US" dirty="0">
                <a:solidFill>
                  <a:srgbClr val="7030A0"/>
                </a:solidFill>
                <a:latin typeface="Cambria" panose="02040503050406030204" pitchFamily="18" charset="0"/>
                <a:ea typeface="宋体" panose="02010600030101010101" pitchFamily="2" charset="-122"/>
              </a:rPr>
              <a:t>的直接后继</a:t>
            </a:r>
            <a:r>
              <a:rPr lang="en-US" altLang="zh-CN" dirty="0">
                <a:solidFill>
                  <a:srgbClr val="7030A0"/>
                </a:solidFill>
                <a:latin typeface="Cambria" panose="02040503050406030204" pitchFamily="18" charset="0"/>
                <a:ea typeface="宋体" panose="02010600030101010101" pitchFamily="2" charset="-122"/>
              </a:rPr>
              <a:t>q</a:t>
            </a:r>
            <a:r>
              <a:rPr lang="zh-CN" altLang="en-US" dirty="0">
                <a:solidFill>
                  <a:srgbClr val="7030A0"/>
                </a:solidFill>
                <a:latin typeface="Cambria" panose="02040503050406030204" pitchFamily="18" charset="0"/>
                <a:ea typeface="宋体" panose="02010600030101010101" pitchFamily="2" charset="-122"/>
              </a:rPr>
              <a:t>；</a:t>
            </a:r>
          </a:p>
          <a:p>
            <a:pPr marL="0" indent="361950">
              <a:lnSpc>
                <a:spcPct val="150000"/>
              </a:lnSpc>
              <a:spcBef>
                <a:spcPts val="0"/>
              </a:spcBef>
              <a:buNone/>
            </a:pPr>
            <a:r>
              <a:rPr lang="en-US" altLang="zh-CN" dirty="0">
                <a:solidFill>
                  <a:srgbClr val="0070C0"/>
                </a:solidFill>
                <a:latin typeface="Cambria" panose="02040503050406030204" pitchFamily="18" charset="0"/>
                <a:ea typeface="宋体" panose="02010600030101010101" pitchFamily="2" charset="-122"/>
              </a:rPr>
              <a:t>(2) </a:t>
            </a:r>
            <a:r>
              <a:rPr lang="zh-CN" altLang="en-US" dirty="0">
                <a:solidFill>
                  <a:srgbClr val="0070C0"/>
                </a:solidFill>
                <a:latin typeface="Cambria" panose="02040503050406030204" pitchFamily="18" charset="0"/>
                <a:ea typeface="宋体" panose="02010600030101010101" pitchFamily="2" charset="-122"/>
              </a:rPr>
              <a:t>将</a:t>
            </a:r>
            <a:r>
              <a:rPr lang="en-US" altLang="zh-CN" dirty="0">
                <a:solidFill>
                  <a:srgbClr val="0070C0"/>
                </a:solidFill>
                <a:latin typeface="Cambria" panose="02040503050406030204" pitchFamily="18" charset="0"/>
                <a:ea typeface="宋体" panose="02010600030101010101" pitchFamily="2" charset="-122"/>
              </a:rPr>
              <a:t>p</a:t>
            </a:r>
            <a:r>
              <a:rPr lang="zh-CN" altLang="en-US" dirty="0">
                <a:solidFill>
                  <a:srgbClr val="0070C0"/>
                </a:solidFill>
                <a:latin typeface="Cambria" panose="02040503050406030204" pitchFamily="18" charset="0"/>
                <a:ea typeface="宋体" panose="02010600030101010101" pitchFamily="2" charset="-122"/>
              </a:rPr>
              <a:t>的链域重新定义为</a:t>
            </a:r>
            <a:r>
              <a:rPr lang="en-US" altLang="zh-CN" dirty="0">
                <a:solidFill>
                  <a:srgbClr val="0070C0"/>
                </a:solidFill>
                <a:latin typeface="Cambria" panose="02040503050406030204" pitchFamily="18" charset="0"/>
                <a:ea typeface="宋体" panose="02010600030101010101" pitchFamily="2" charset="-122"/>
              </a:rPr>
              <a:t>q</a:t>
            </a:r>
            <a:r>
              <a:rPr lang="zh-CN" altLang="en-US" dirty="0">
                <a:solidFill>
                  <a:srgbClr val="0070C0"/>
                </a:solidFill>
                <a:latin typeface="Cambria" panose="02040503050406030204" pitchFamily="18" charset="0"/>
                <a:ea typeface="宋体" panose="02010600030101010101" pitchFamily="2" charset="-122"/>
              </a:rPr>
              <a:t>的链域；</a:t>
            </a:r>
          </a:p>
          <a:p>
            <a:pPr marL="0" indent="361950">
              <a:lnSpc>
                <a:spcPct val="150000"/>
              </a:lnSpc>
              <a:spcBef>
                <a:spcPts val="0"/>
              </a:spcBef>
              <a:buNone/>
            </a:pPr>
            <a:r>
              <a:rPr lang="en-US" altLang="zh-CN" dirty="0">
                <a:solidFill>
                  <a:srgbClr val="0070C0"/>
                </a:solidFill>
                <a:latin typeface="Cambria" panose="02040503050406030204" pitchFamily="18" charset="0"/>
                <a:ea typeface="宋体" panose="02010600030101010101" pitchFamily="2" charset="-122"/>
              </a:rPr>
              <a:t>(3) </a:t>
            </a:r>
            <a:r>
              <a:rPr lang="zh-CN" altLang="en-US" dirty="0">
                <a:solidFill>
                  <a:srgbClr val="0070C0"/>
                </a:solidFill>
                <a:latin typeface="Cambria" panose="02040503050406030204" pitchFamily="18" charset="0"/>
                <a:ea typeface="宋体" panose="02010600030101010101" pitchFamily="2" charset="-122"/>
              </a:rPr>
              <a:t>释放</a:t>
            </a:r>
            <a:r>
              <a:rPr lang="en-US" altLang="zh-CN" dirty="0">
                <a:solidFill>
                  <a:srgbClr val="0070C0"/>
                </a:solidFill>
                <a:latin typeface="Cambria" panose="02040503050406030204" pitchFamily="18" charset="0"/>
                <a:ea typeface="宋体" panose="02010600030101010101" pitchFamily="2" charset="-122"/>
              </a:rPr>
              <a:t>q</a:t>
            </a:r>
            <a:r>
              <a:rPr lang="zh-CN" altLang="en-US" dirty="0">
                <a:solidFill>
                  <a:srgbClr val="0070C0"/>
                </a:solidFill>
                <a:latin typeface="Cambria" panose="02040503050406030204" pitchFamily="18" charset="0"/>
                <a:ea typeface="宋体" panose="02010600030101010101" pitchFamily="2" charset="-122"/>
              </a:rPr>
              <a:t>所占用的存储空间。</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时间复杂度和空间复杂度均为</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cl_delete</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23</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7099" y="4581360"/>
            <a:ext cx="9451810" cy="1903178"/>
          </a:xfrm>
          <a:prstGeom prst="rect">
            <a:avLst/>
          </a:prstGeom>
          <a:noFill/>
        </p:spPr>
      </p:pic>
    </p:spTree>
    <p:extLst>
      <p:ext uri="{BB962C8B-B14F-4D97-AF65-F5344CB8AC3E}">
        <p14:creationId xmlns:p14="http://schemas.microsoft.com/office/powerpoint/2010/main" val="47798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1"/>
            <a:ext cx="8878053" cy="4359177"/>
          </a:xfrm>
        </p:spPr>
        <p:txBody>
          <a:bodyPr>
            <a:normAutofit/>
          </a:bodyPr>
          <a:lstStyle/>
          <a:p>
            <a:pPr marL="0" indent="361950">
              <a:lnSpc>
                <a:spcPct val="150000"/>
              </a:lnSpc>
              <a:spcBef>
                <a:spcPts val="0"/>
              </a:spcBef>
              <a:buNone/>
            </a:pPr>
            <a:r>
              <a:rPr lang="zh-CN" altLang="en-US" b="1" dirty="0">
                <a:solidFill>
                  <a:srgbClr val="0070C0"/>
                </a:solidFill>
                <a:latin typeface="Cambria" panose="02040503050406030204" pitchFamily="18" charset="0"/>
                <a:ea typeface="宋体" panose="02010600030101010101" pitchFamily="2" charset="-122"/>
              </a:rPr>
              <a:t>删除整个链表</a:t>
            </a:r>
            <a:r>
              <a:rPr lang="zh-CN" altLang="en-US" b="1" dirty="0">
                <a:latin typeface="Cambria" panose="02040503050406030204" pitchFamily="18" charset="0"/>
                <a:ea typeface="宋体" panose="02010600030101010101" pitchFamily="2" charset="-122"/>
              </a:rPr>
              <a:t>：</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与链表的插入操作一样，参数</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也可以为头结点，即删除链表的第一个结点。</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例如，可以利用</a:t>
            </a:r>
            <a:r>
              <a:rPr lang="en-US" altLang="zh-CN" dirty="0" err="1">
                <a:latin typeface="Cambria" panose="02040503050406030204" pitchFamily="18" charset="0"/>
                <a:ea typeface="宋体" panose="02010600030101010101" pitchFamily="2" charset="-122"/>
              </a:rPr>
              <a:t>cl_delete</a:t>
            </a:r>
            <a:r>
              <a:rPr lang="zh-CN" altLang="en-US" dirty="0">
                <a:latin typeface="Cambria" panose="02040503050406030204" pitchFamily="18" charset="0"/>
                <a:ea typeface="宋体" panose="02010600030101010101" pitchFamily="2" charset="-122"/>
              </a:rPr>
              <a:t>函数删除整个链表，并回收链表所占用的所有存储空间。</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cl_destroy</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24</a:t>
            </a:fld>
            <a:endParaRPr lang="zh-CN" altLang="en-US" dirty="0"/>
          </a:p>
        </p:txBody>
      </p:sp>
    </p:spTree>
    <p:extLst>
      <p:ext uri="{BB962C8B-B14F-4D97-AF65-F5344CB8AC3E}">
        <p14:creationId xmlns:p14="http://schemas.microsoft.com/office/powerpoint/2010/main" val="298716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5227175"/>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2.3.2 </a:t>
            </a:r>
            <a:r>
              <a:rPr lang="zh-CN" altLang="en-US" b="1" dirty="0">
                <a:latin typeface="Cambria" panose="02040503050406030204" pitchFamily="18" charset="0"/>
                <a:ea typeface="宋体" panose="02010600030101010101" pitchFamily="2" charset="-122"/>
              </a:rPr>
              <a:t>双向链表与循环链表</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为了增加链表的操作灵活性，可以对单向链表进行一些改建，得到另外两种类型的链表：</a:t>
            </a:r>
            <a:r>
              <a:rPr lang="zh-CN" altLang="en-US" b="1" dirty="0">
                <a:solidFill>
                  <a:srgbClr val="C00000"/>
                </a:solidFill>
                <a:latin typeface="Cambria" panose="02040503050406030204" pitchFamily="18" charset="0"/>
                <a:ea typeface="宋体" panose="02010600030101010101" pitchFamily="2" charset="-122"/>
              </a:rPr>
              <a:t>双向链表</a:t>
            </a:r>
            <a:r>
              <a:rPr lang="zh-CN" altLang="en-US" dirty="0">
                <a:latin typeface="Cambria" panose="02040503050406030204" pitchFamily="18" charset="0"/>
                <a:ea typeface="宋体" panose="02010600030101010101" pitchFamily="2" charset="-122"/>
              </a:rPr>
              <a:t>和</a:t>
            </a:r>
            <a:r>
              <a:rPr lang="zh-CN" altLang="en-US" b="1" dirty="0">
                <a:solidFill>
                  <a:srgbClr val="C00000"/>
                </a:solidFill>
                <a:latin typeface="Cambria" panose="02040503050406030204" pitchFamily="18" charset="0"/>
                <a:ea typeface="宋体" panose="02010600030101010101" pitchFamily="2" charset="-122"/>
              </a:rPr>
              <a:t>循环链表</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一、双向链表</a:t>
            </a:r>
          </a:p>
          <a:p>
            <a:pPr marL="0" indent="357188">
              <a:lnSpc>
                <a:spcPct val="150000"/>
              </a:lnSpc>
              <a:spcBef>
                <a:spcPts val="0"/>
              </a:spcBef>
              <a:buNone/>
            </a:pPr>
            <a:r>
              <a:rPr lang="zh-CN" altLang="en-US" b="1" dirty="0">
                <a:solidFill>
                  <a:srgbClr val="0070C0"/>
                </a:solidFill>
                <a:latin typeface="Cambria" panose="02040503050406030204" pitchFamily="18" charset="0"/>
                <a:ea typeface="宋体" panose="02010600030101010101" pitchFamily="2" charset="-122"/>
              </a:rPr>
              <a:t>在单向链表的每个结点中添加一个指向其直接前驱的链域</a:t>
            </a:r>
            <a:r>
              <a:rPr lang="zh-CN" altLang="en-US" dirty="0">
                <a:latin typeface="Cambria" panose="02040503050406030204" pitchFamily="18" charset="0"/>
                <a:ea typeface="宋体" panose="02010600030101010101" pitchFamily="2" charset="-122"/>
              </a:rPr>
              <a:t>，这类链表称为</a:t>
            </a:r>
            <a:r>
              <a:rPr lang="zh-CN" altLang="en-US" b="1" dirty="0">
                <a:solidFill>
                  <a:srgbClr val="C00000"/>
                </a:solidFill>
                <a:latin typeface="Cambria" panose="02040503050406030204" pitchFamily="18" charset="0"/>
                <a:ea typeface="宋体" panose="02010600030101010101" pitchFamily="2" charset="-122"/>
              </a:rPr>
              <a:t>双向链表</a:t>
            </a:r>
            <a:r>
              <a:rPr lang="zh-CN" altLang="en-US" dirty="0">
                <a:latin typeface="Cambria" panose="02040503050406030204" pitchFamily="18" charset="0"/>
                <a:ea typeface="宋体" panose="02010600030101010101" pitchFamily="2" charset="-122"/>
              </a:rPr>
              <a:t>。在一个结点中除了</a:t>
            </a:r>
            <a:r>
              <a:rPr lang="zh-CN" altLang="en-US" b="1" dirty="0">
                <a:solidFill>
                  <a:srgbClr val="C00000"/>
                </a:solidFill>
                <a:latin typeface="Cambria" panose="02040503050406030204" pitchFamily="18" charset="0"/>
                <a:ea typeface="宋体" panose="02010600030101010101" pitchFamily="2" charset="-122"/>
              </a:rPr>
              <a:t>数据域</a:t>
            </a:r>
            <a:r>
              <a:rPr lang="zh-CN" altLang="en-US" dirty="0">
                <a:latin typeface="Cambria" panose="02040503050406030204" pitchFamily="18" charset="0"/>
                <a:ea typeface="宋体" panose="02010600030101010101" pitchFamily="2" charset="-122"/>
              </a:rPr>
              <a:t>外，有两个链域，指向其直接后继的链域称为</a:t>
            </a:r>
            <a:r>
              <a:rPr lang="zh-CN" altLang="en-US" b="1" dirty="0">
                <a:solidFill>
                  <a:srgbClr val="C00000"/>
                </a:solidFill>
                <a:latin typeface="Cambria" panose="02040503050406030204" pitchFamily="18" charset="0"/>
                <a:ea typeface="宋体" panose="02010600030101010101" pitchFamily="2" charset="-122"/>
              </a:rPr>
              <a:t>后继链域</a:t>
            </a:r>
            <a:r>
              <a:rPr lang="zh-CN" altLang="en-US" dirty="0">
                <a:latin typeface="Cambria" panose="02040503050406030204" pitchFamily="18" charset="0"/>
                <a:ea typeface="宋体" panose="02010600030101010101" pitchFamily="2" charset="-122"/>
              </a:rPr>
              <a:t>，指向其直接前驱的链域称为</a:t>
            </a:r>
            <a:r>
              <a:rPr lang="zh-CN" altLang="en-US" b="1" dirty="0">
                <a:solidFill>
                  <a:srgbClr val="C00000"/>
                </a:solidFill>
                <a:latin typeface="Cambria" panose="02040503050406030204" pitchFamily="18" charset="0"/>
                <a:ea typeface="宋体" panose="02010600030101010101" pitchFamily="2" charset="-122"/>
              </a:rPr>
              <a:t>前驱链域</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用第一个结点表示双向链表</a:t>
            </a:r>
            <a:r>
              <a:rPr lang="en-US" altLang="zh-CN" dirty="0">
                <a:latin typeface="Cambria" panose="02040503050406030204" pitchFamily="18" charset="0"/>
                <a:ea typeface="宋体" panose="02010600030101010101" pitchFamily="2" charset="-122"/>
              </a:rPr>
              <a:t>(header</a:t>
            </a:r>
            <a:r>
              <a:rPr lang="zh-CN" altLang="en-US" dirty="0">
                <a:latin typeface="Cambria" panose="02040503050406030204" pitchFamily="18" charset="0"/>
                <a:ea typeface="宋体" panose="02010600030101010101" pitchFamily="2" charset="-122"/>
              </a:rPr>
              <a:t>表示，这里的</a:t>
            </a:r>
            <a:r>
              <a:rPr lang="en-US" altLang="zh-CN" dirty="0">
                <a:latin typeface="Cambria" panose="02040503050406030204" pitchFamily="18" charset="0"/>
                <a:ea typeface="宋体" panose="02010600030101010101" pitchFamily="2" charset="-122"/>
              </a:rPr>
              <a:t>header</a:t>
            </a:r>
            <a:r>
              <a:rPr lang="zh-CN" altLang="en-US" dirty="0">
                <a:latin typeface="Cambria" panose="02040503050406030204" pitchFamily="18" charset="0"/>
                <a:ea typeface="宋体" panose="02010600030101010101" pitchFamily="2" charset="-122"/>
              </a:rPr>
              <a:t>结点的数据域是存放有效数据的</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。当一个结点的前驱链域为空时，表示该结点为第一个结点；当一个结点的后继链域为空时，表示该结点为最后一个结点。</a:t>
            </a: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25</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735" y="4806851"/>
            <a:ext cx="8745142" cy="1073684"/>
          </a:xfrm>
          <a:prstGeom prst="rect">
            <a:avLst/>
          </a:prstGeom>
          <a:noFill/>
        </p:spPr>
      </p:pic>
    </p:spTree>
    <p:extLst>
      <p:ext uri="{BB962C8B-B14F-4D97-AF65-F5344CB8AC3E}">
        <p14:creationId xmlns:p14="http://schemas.microsoft.com/office/powerpoint/2010/main" val="118906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5227175"/>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双向链表的结点的类型定义：</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b="1" dirty="0" err="1">
                <a:solidFill>
                  <a:srgbClr val="7030A0"/>
                </a:solidFill>
                <a:latin typeface="Cambria" panose="02040503050406030204" pitchFamily="18" charset="0"/>
                <a:ea typeface="宋体" panose="02010600030101010101" pitchFamily="2" charset="-122"/>
              </a:rPr>
              <a:t>typedef</a:t>
            </a:r>
            <a:r>
              <a:rPr lang="en-US" altLang="zh-CN" b="1" dirty="0">
                <a:solidFill>
                  <a:srgbClr val="7030A0"/>
                </a:solidFill>
                <a:latin typeface="Cambria" panose="02040503050406030204" pitchFamily="18" charset="0"/>
                <a:ea typeface="宋体" panose="02010600030101010101" pitchFamily="2" charset="-122"/>
              </a:rPr>
              <a:t> </a:t>
            </a:r>
            <a:r>
              <a:rPr lang="en-US" altLang="zh-CN" b="1" dirty="0" err="1">
                <a:solidFill>
                  <a:srgbClr val="7030A0"/>
                </a:solidFill>
                <a:latin typeface="Cambria" panose="02040503050406030204" pitchFamily="18" charset="0"/>
                <a:ea typeface="宋体" panose="02010600030101010101" pitchFamily="2" charset="-122"/>
              </a:rPr>
              <a:t>struct</a:t>
            </a:r>
            <a:r>
              <a:rPr lang="en-US" altLang="zh-CN" b="1" dirty="0">
                <a:solidFill>
                  <a:srgbClr val="7030A0"/>
                </a:solidFill>
                <a:latin typeface="Cambria" panose="02040503050406030204" pitchFamily="18" charset="0"/>
                <a:ea typeface="宋体" panose="02010600030101010101" pitchFamily="2" charset="-122"/>
              </a:rPr>
              <a:t> </a:t>
            </a:r>
            <a:r>
              <a:rPr lang="en-US" altLang="zh-CN" b="1" dirty="0" err="1">
                <a:solidFill>
                  <a:srgbClr val="7030A0"/>
                </a:solidFill>
                <a:latin typeface="Cambria" panose="02040503050406030204" pitchFamily="18" charset="0"/>
                <a:ea typeface="宋体" panose="02010600030101010101" pitchFamily="2" charset="-122"/>
              </a:rPr>
              <a:t>dclNode</a:t>
            </a:r>
            <a:r>
              <a:rPr lang="en-US" altLang="zh-CN" b="1"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b="1" dirty="0">
                <a:solidFill>
                  <a:srgbClr val="7030A0"/>
                </a:solidFill>
                <a:latin typeface="Cambria" panose="02040503050406030204" pitchFamily="18" charset="0"/>
                <a:ea typeface="宋体" panose="02010600030101010101" pitchFamily="2" charset="-122"/>
              </a:rPr>
              <a:t>	datatype data;	//</a:t>
            </a:r>
            <a:r>
              <a:rPr lang="zh-CN" altLang="en-US" b="1" dirty="0">
                <a:solidFill>
                  <a:srgbClr val="7030A0"/>
                </a:solidFill>
                <a:latin typeface="Cambria" panose="02040503050406030204" pitchFamily="18" charset="0"/>
                <a:ea typeface="宋体" panose="02010600030101010101" pitchFamily="2" charset="-122"/>
              </a:rPr>
              <a:t>数据域 </a:t>
            </a:r>
          </a:p>
          <a:p>
            <a:pPr marL="0" indent="357188">
              <a:lnSpc>
                <a:spcPct val="150000"/>
              </a:lnSpc>
              <a:spcBef>
                <a:spcPts val="0"/>
              </a:spcBef>
              <a:buNone/>
            </a:pPr>
            <a:r>
              <a:rPr lang="zh-CN" altLang="en-US" b="1" dirty="0">
                <a:solidFill>
                  <a:srgbClr val="7030A0"/>
                </a:solidFill>
                <a:latin typeface="Cambria" panose="02040503050406030204" pitchFamily="18" charset="0"/>
                <a:ea typeface="宋体" panose="02010600030101010101" pitchFamily="2" charset="-122"/>
              </a:rPr>
              <a:t>	</a:t>
            </a:r>
            <a:r>
              <a:rPr lang="en-US" altLang="zh-CN" b="1" dirty="0" err="1">
                <a:solidFill>
                  <a:srgbClr val="7030A0"/>
                </a:solidFill>
                <a:latin typeface="Cambria" panose="02040503050406030204" pitchFamily="18" charset="0"/>
                <a:ea typeface="宋体" panose="02010600030101010101" pitchFamily="2" charset="-122"/>
              </a:rPr>
              <a:t>dclNode</a:t>
            </a:r>
            <a:r>
              <a:rPr lang="en-US" altLang="zh-CN" b="1" dirty="0">
                <a:solidFill>
                  <a:srgbClr val="7030A0"/>
                </a:solidFill>
                <a:latin typeface="Cambria" panose="02040503050406030204" pitchFamily="18" charset="0"/>
                <a:ea typeface="宋体" panose="02010600030101010101" pitchFamily="2" charset="-122"/>
              </a:rPr>
              <a:t> *pre;	//</a:t>
            </a:r>
            <a:r>
              <a:rPr lang="zh-CN" altLang="en-US" b="1" dirty="0">
                <a:solidFill>
                  <a:srgbClr val="7030A0"/>
                </a:solidFill>
                <a:latin typeface="Cambria" panose="02040503050406030204" pitchFamily="18" charset="0"/>
                <a:ea typeface="宋体" panose="02010600030101010101" pitchFamily="2" charset="-122"/>
              </a:rPr>
              <a:t>前驱链域 </a:t>
            </a:r>
          </a:p>
          <a:p>
            <a:pPr marL="0" indent="357188">
              <a:lnSpc>
                <a:spcPct val="150000"/>
              </a:lnSpc>
              <a:spcBef>
                <a:spcPts val="0"/>
              </a:spcBef>
              <a:buNone/>
            </a:pPr>
            <a:r>
              <a:rPr lang="zh-CN" altLang="en-US" b="1" dirty="0">
                <a:solidFill>
                  <a:srgbClr val="7030A0"/>
                </a:solidFill>
                <a:latin typeface="Cambria" panose="02040503050406030204" pitchFamily="18" charset="0"/>
                <a:ea typeface="宋体" panose="02010600030101010101" pitchFamily="2" charset="-122"/>
              </a:rPr>
              <a:t>	</a:t>
            </a:r>
            <a:r>
              <a:rPr lang="en-US" altLang="zh-CN" b="1" dirty="0" err="1">
                <a:solidFill>
                  <a:srgbClr val="7030A0"/>
                </a:solidFill>
                <a:latin typeface="Cambria" panose="02040503050406030204" pitchFamily="18" charset="0"/>
                <a:ea typeface="宋体" panose="02010600030101010101" pitchFamily="2" charset="-122"/>
              </a:rPr>
              <a:t>dclNode</a:t>
            </a:r>
            <a:r>
              <a:rPr lang="en-US" altLang="zh-CN" b="1" dirty="0">
                <a:solidFill>
                  <a:srgbClr val="7030A0"/>
                </a:solidFill>
                <a:latin typeface="Cambria" panose="02040503050406030204" pitchFamily="18" charset="0"/>
                <a:ea typeface="宋体" panose="02010600030101010101" pitchFamily="2" charset="-122"/>
              </a:rPr>
              <a:t> *next;	//</a:t>
            </a:r>
            <a:r>
              <a:rPr lang="zh-CN" altLang="en-US" b="1" dirty="0">
                <a:solidFill>
                  <a:srgbClr val="7030A0"/>
                </a:solidFill>
                <a:latin typeface="Cambria" panose="02040503050406030204" pitchFamily="18" charset="0"/>
                <a:ea typeface="宋体" panose="02010600030101010101" pitchFamily="2" charset="-122"/>
              </a:rPr>
              <a:t>后继链域</a:t>
            </a:r>
          </a:p>
          <a:p>
            <a:pPr marL="0" indent="357188">
              <a:lnSpc>
                <a:spcPct val="150000"/>
              </a:lnSpc>
              <a:spcBef>
                <a:spcPts val="0"/>
              </a:spcBef>
              <a:buNone/>
            </a:pPr>
            <a:r>
              <a:rPr lang="zh-CN" altLang="en-US" b="1" dirty="0">
                <a:solidFill>
                  <a:srgbClr val="7030A0"/>
                </a:solidFill>
                <a:latin typeface="Cambria" panose="02040503050406030204" pitchFamily="18" charset="0"/>
                <a:ea typeface="宋体" panose="02010600030101010101" pitchFamily="2" charset="-122"/>
              </a:rPr>
              <a:t>	</a:t>
            </a:r>
            <a:r>
              <a:rPr lang="en-US" altLang="zh-CN" b="1" dirty="0" err="1">
                <a:solidFill>
                  <a:srgbClr val="7030A0"/>
                </a:solidFill>
                <a:latin typeface="Cambria" panose="02040503050406030204" pitchFamily="18" charset="0"/>
                <a:ea typeface="宋体" panose="02010600030101010101" pitchFamily="2" charset="-122"/>
              </a:rPr>
              <a:t>dclNode</a:t>
            </a:r>
            <a:r>
              <a:rPr lang="en-US" altLang="zh-CN" b="1" dirty="0">
                <a:solidFill>
                  <a:srgbClr val="7030A0"/>
                </a:solidFill>
                <a:latin typeface="Cambria" panose="02040503050406030204" pitchFamily="18" charset="0"/>
                <a:ea typeface="宋体" panose="02010600030101010101" pitchFamily="2" charset="-122"/>
              </a:rPr>
              <a:t>():pre(NULL), next(NULL){</a:t>
            </a:r>
          </a:p>
          <a:p>
            <a:pPr marL="0" indent="357188">
              <a:lnSpc>
                <a:spcPct val="150000"/>
              </a:lnSpc>
              <a:spcBef>
                <a:spcPts val="0"/>
              </a:spcBef>
              <a:buNone/>
            </a:pPr>
            <a:r>
              <a:rPr lang="en-US" altLang="zh-CN" b="1" dirty="0">
                <a:solidFill>
                  <a:srgbClr val="7030A0"/>
                </a:solidFill>
                <a:latin typeface="Cambria" panose="02040503050406030204" pitchFamily="18" charset="0"/>
                <a:ea typeface="宋体" panose="02010600030101010101" pitchFamily="2" charset="-122"/>
              </a:rPr>
              <a:t>	} </a:t>
            </a:r>
          </a:p>
          <a:p>
            <a:pPr marL="0" indent="357188">
              <a:lnSpc>
                <a:spcPct val="150000"/>
              </a:lnSpc>
              <a:spcBef>
                <a:spcPts val="0"/>
              </a:spcBef>
              <a:buNone/>
            </a:pPr>
            <a:r>
              <a:rPr lang="en-US" altLang="zh-CN" b="1" dirty="0">
                <a:solidFill>
                  <a:srgbClr val="7030A0"/>
                </a:solidFill>
                <a:latin typeface="Cambria" panose="02040503050406030204" pitchFamily="18" charset="0"/>
                <a:ea typeface="宋体" panose="02010600030101010101" pitchFamily="2" charset="-122"/>
              </a:rPr>
              <a:t>}*</a:t>
            </a:r>
            <a:r>
              <a:rPr lang="en-US" altLang="zh-CN" b="1" dirty="0" err="1">
                <a:solidFill>
                  <a:srgbClr val="7030A0"/>
                </a:solidFill>
                <a:latin typeface="Cambria" panose="02040503050406030204" pitchFamily="18" charset="0"/>
                <a:ea typeface="宋体" panose="02010600030101010101" pitchFamily="2" charset="-122"/>
              </a:rPr>
              <a:t>dchainList</a:t>
            </a:r>
            <a:r>
              <a:rPr lang="en-US" altLang="zh-CN" b="1"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26</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735" y="5327121"/>
            <a:ext cx="8745142" cy="1073684"/>
          </a:xfrm>
          <a:prstGeom prst="rect">
            <a:avLst/>
          </a:prstGeom>
          <a:noFill/>
        </p:spPr>
      </p:pic>
    </p:spTree>
    <p:extLst>
      <p:ext uri="{BB962C8B-B14F-4D97-AF65-F5344CB8AC3E}">
        <p14:creationId xmlns:p14="http://schemas.microsoft.com/office/powerpoint/2010/main" val="2528235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5227175"/>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双向链表的基本操作：</a:t>
            </a:r>
            <a:endParaRPr lang="en-US" altLang="zh-CN" dirty="0">
              <a:latin typeface="Cambria" panose="02040503050406030204" pitchFamily="18" charset="0"/>
              <a:ea typeface="宋体" panose="02010600030101010101" pitchFamily="2" charset="-122"/>
            </a:endParaRPr>
          </a:p>
          <a:p>
            <a:pPr marL="725488" indent="-363538">
              <a:lnSpc>
                <a:spcPct val="150000"/>
              </a:lnSpc>
              <a:spcBef>
                <a:spcPts val="0"/>
              </a:spcBef>
              <a:buFont typeface="Wingdings" panose="05000000000000000000" pitchFamily="2" charset="2"/>
              <a:buChar char="l"/>
            </a:pPr>
            <a:r>
              <a:rPr lang="zh-CN" altLang="en-US" b="1" dirty="0">
                <a:solidFill>
                  <a:srgbClr val="0070C0"/>
                </a:solidFill>
                <a:latin typeface="Cambria" panose="02040503050406030204" pitchFamily="18" charset="0"/>
                <a:ea typeface="宋体" panose="02010600030101010101" pitchFamily="2" charset="-122"/>
              </a:rPr>
              <a:t>在结点</a:t>
            </a:r>
            <a:r>
              <a:rPr lang="en-US" altLang="zh-CN" b="1" dirty="0">
                <a:solidFill>
                  <a:srgbClr val="0070C0"/>
                </a:solidFill>
                <a:latin typeface="Cambria" panose="02040503050406030204" pitchFamily="18" charset="0"/>
                <a:ea typeface="宋体" panose="02010600030101010101" pitchFamily="2" charset="-122"/>
              </a:rPr>
              <a:t>p</a:t>
            </a:r>
            <a:r>
              <a:rPr lang="zh-CN" altLang="en-US" b="1" dirty="0">
                <a:solidFill>
                  <a:srgbClr val="0070C0"/>
                </a:solidFill>
                <a:latin typeface="Cambria" panose="02040503050406030204" pitchFamily="18" charset="0"/>
                <a:ea typeface="宋体" panose="02010600030101010101" pitchFamily="2" charset="-122"/>
              </a:rPr>
              <a:t>的后面插入结点</a:t>
            </a: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dcl_insert_post</a:t>
            </a:r>
            <a:r>
              <a:rPr lang="en-US" altLang="zh-CN" dirty="0">
                <a:latin typeface="Cambria" panose="02040503050406030204" pitchFamily="18" charset="0"/>
                <a:ea typeface="宋体" panose="02010600030101010101" pitchFamily="2" charset="-122"/>
              </a:rPr>
              <a:t>(…)</a:t>
            </a:r>
          </a:p>
          <a:p>
            <a:pPr marL="725488" indent="-363538">
              <a:lnSpc>
                <a:spcPct val="150000"/>
              </a:lnSpc>
              <a:spcBef>
                <a:spcPts val="0"/>
              </a:spcBef>
              <a:buFont typeface="Wingdings" panose="05000000000000000000" pitchFamily="2" charset="2"/>
              <a:buChar char="l"/>
            </a:pPr>
            <a:r>
              <a:rPr lang="zh-CN" altLang="en-US" b="1" dirty="0">
                <a:solidFill>
                  <a:srgbClr val="0070C0"/>
                </a:solidFill>
                <a:latin typeface="Cambria" panose="02040503050406030204" pitchFamily="18" charset="0"/>
                <a:ea typeface="宋体" panose="02010600030101010101" pitchFamily="2" charset="-122"/>
              </a:rPr>
              <a:t>在结点</a:t>
            </a:r>
            <a:r>
              <a:rPr lang="en-US" altLang="zh-CN" b="1" dirty="0">
                <a:solidFill>
                  <a:srgbClr val="0070C0"/>
                </a:solidFill>
                <a:latin typeface="Cambria" panose="02040503050406030204" pitchFamily="18" charset="0"/>
                <a:ea typeface="宋体" panose="02010600030101010101" pitchFamily="2" charset="-122"/>
              </a:rPr>
              <a:t>p</a:t>
            </a:r>
            <a:r>
              <a:rPr lang="zh-CN" altLang="en-US" b="1" dirty="0">
                <a:solidFill>
                  <a:srgbClr val="0070C0"/>
                </a:solidFill>
                <a:latin typeface="Cambria" panose="02040503050406030204" pitchFamily="18" charset="0"/>
                <a:ea typeface="宋体" panose="02010600030101010101" pitchFamily="2" charset="-122"/>
              </a:rPr>
              <a:t>的前面插入一个</a:t>
            </a: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dcl_insert_pre</a:t>
            </a:r>
            <a:r>
              <a:rPr lang="en-US" altLang="zh-CN" dirty="0">
                <a:latin typeface="Cambria" panose="02040503050406030204" pitchFamily="18" charset="0"/>
                <a:ea typeface="宋体" panose="02010600030101010101" pitchFamily="2" charset="-122"/>
              </a:rPr>
              <a:t>(…)</a:t>
            </a:r>
          </a:p>
          <a:p>
            <a:pPr marL="725488" indent="-363538">
              <a:lnSpc>
                <a:spcPct val="150000"/>
              </a:lnSpc>
              <a:spcBef>
                <a:spcPts val="0"/>
              </a:spcBef>
              <a:buFont typeface="Wingdings" panose="05000000000000000000" pitchFamily="2" charset="2"/>
              <a:buChar char="l"/>
            </a:pPr>
            <a:r>
              <a:rPr lang="zh-CN" altLang="en-US" b="1" dirty="0">
                <a:solidFill>
                  <a:srgbClr val="0070C0"/>
                </a:solidFill>
                <a:latin typeface="Cambria" panose="02040503050406030204" pitchFamily="18" charset="0"/>
                <a:ea typeface="宋体" panose="02010600030101010101" pitchFamily="2" charset="-122"/>
              </a:rPr>
              <a:t>创建双向链表</a:t>
            </a:r>
            <a:r>
              <a:rPr lang="zh-CN" altLang="en-US" dirty="0">
                <a:latin typeface="Cambria" panose="02040503050406030204" pitchFamily="18" charset="0"/>
                <a:ea typeface="宋体" panose="02010600030101010101" pitchFamily="2" charset="-122"/>
              </a:rPr>
              <a:t>。见函数</a:t>
            </a:r>
            <a:r>
              <a:rPr lang="en-US" altLang="zh-CN" dirty="0">
                <a:latin typeface="Cambria" panose="02040503050406030204" pitchFamily="18" charset="0"/>
                <a:ea typeface="宋体" panose="02010600030101010101" pitchFamily="2" charset="-122"/>
              </a:rPr>
              <a:t>dcl_create(…)</a:t>
            </a:r>
          </a:p>
          <a:p>
            <a:pPr marL="725488" indent="-363538">
              <a:lnSpc>
                <a:spcPct val="150000"/>
              </a:lnSpc>
              <a:spcBef>
                <a:spcPts val="0"/>
              </a:spcBef>
              <a:buFont typeface="Wingdings" panose="05000000000000000000" pitchFamily="2" charset="2"/>
              <a:buChar char="l"/>
            </a:pPr>
            <a:r>
              <a:rPr lang="zh-CN" altLang="en-US" dirty="0">
                <a:solidFill>
                  <a:srgbClr val="0070C0"/>
                </a:solidFill>
                <a:latin typeface="Cambria" panose="02040503050406030204" pitchFamily="18" charset="0"/>
                <a:ea typeface="宋体" panose="02010600030101010101" pitchFamily="2" charset="-122"/>
              </a:rPr>
              <a:t>删除双向链表</a:t>
            </a:r>
            <a:r>
              <a:rPr lang="en-US" altLang="zh-CN" dirty="0">
                <a:solidFill>
                  <a:srgbClr val="0070C0"/>
                </a:solidFill>
                <a:latin typeface="Cambria" panose="02040503050406030204" pitchFamily="18" charset="0"/>
                <a:ea typeface="宋体" panose="02010600030101010101" pitchFamily="2" charset="-122"/>
              </a:rPr>
              <a:t>h</a:t>
            </a:r>
            <a:r>
              <a:rPr lang="zh-CN" altLang="en-US" dirty="0">
                <a:solidFill>
                  <a:srgbClr val="0070C0"/>
                </a:solidFill>
                <a:latin typeface="Cambria" panose="02040503050406030204" pitchFamily="18" charset="0"/>
                <a:ea typeface="宋体" panose="02010600030101010101" pitchFamily="2" charset="-122"/>
              </a:rPr>
              <a:t>中第一个值为</a:t>
            </a:r>
            <a:r>
              <a:rPr lang="en-US" altLang="zh-CN" dirty="0">
                <a:solidFill>
                  <a:srgbClr val="0070C0"/>
                </a:solidFill>
                <a:latin typeface="Cambria" panose="02040503050406030204" pitchFamily="18" charset="0"/>
                <a:ea typeface="宋体" panose="02010600030101010101" pitchFamily="2" charset="-122"/>
              </a:rPr>
              <a:t>x</a:t>
            </a:r>
            <a:r>
              <a:rPr lang="zh-CN" altLang="en-US" dirty="0">
                <a:solidFill>
                  <a:srgbClr val="0070C0"/>
                </a:solidFill>
                <a:latin typeface="Cambria" panose="02040503050406030204" pitchFamily="18" charset="0"/>
                <a:ea typeface="宋体" panose="02010600030101010101" pitchFamily="2" charset="-122"/>
              </a:rPr>
              <a:t>的结点</a:t>
            </a:r>
            <a:r>
              <a:rPr lang="zh-CN" altLang="en-US" dirty="0">
                <a:latin typeface="Cambria" panose="02040503050406030204" pitchFamily="18" charset="0"/>
                <a:ea typeface="宋体" panose="02010600030101010101" pitchFamily="2" charset="-122"/>
              </a:rPr>
              <a:t>。见函数</a:t>
            </a:r>
            <a:r>
              <a:rPr lang="en-US" altLang="zh-CN" dirty="0">
                <a:latin typeface="Cambria" panose="02040503050406030204" pitchFamily="18" charset="0"/>
                <a:ea typeface="宋体" panose="02010600030101010101" pitchFamily="2" charset="-122"/>
              </a:rPr>
              <a:t>dcl_delete(…)</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27</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735" y="4601907"/>
            <a:ext cx="8745142" cy="1073684"/>
          </a:xfrm>
          <a:prstGeom prst="rect">
            <a:avLst/>
          </a:prstGeom>
          <a:noFill/>
        </p:spPr>
      </p:pic>
    </p:spTree>
    <p:extLst>
      <p:ext uri="{BB962C8B-B14F-4D97-AF65-F5344CB8AC3E}">
        <p14:creationId xmlns:p14="http://schemas.microsoft.com/office/powerpoint/2010/main" val="121710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4825513"/>
          </a:xfrm>
        </p:spPr>
        <p:txBody>
          <a:bodyPr>
            <a:normAutofit lnSpcReduction="1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a:t>
            </a:r>
            <a:r>
              <a:rPr lang="zh-CN" altLang="en-US" b="1" dirty="0">
                <a:solidFill>
                  <a:srgbClr val="C00000"/>
                </a:solidFill>
                <a:latin typeface="Cambria" panose="02040503050406030204" pitchFamily="18" charset="0"/>
                <a:ea typeface="宋体" panose="02010600030101010101" pitchFamily="2" charset="-122"/>
              </a:rPr>
              <a:t>循环链表</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在单向链表中，最后一个结点的链域为空指针，如果</a:t>
            </a:r>
            <a:r>
              <a:rPr lang="zh-CN" altLang="en-US" b="1" dirty="0">
                <a:solidFill>
                  <a:srgbClr val="0070C0"/>
                </a:solidFill>
                <a:latin typeface="Cambria" panose="02040503050406030204" pitchFamily="18" charset="0"/>
                <a:ea typeface="宋体" panose="02010600030101010101" pitchFamily="2" charset="-122"/>
              </a:rPr>
              <a:t>将不带头结点的单向链表尾结点的链域指向第一个结点</a:t>
            </a:r>
            <a:r>
              <a:rPr lang="zh-CN" altLang="en-US" dirty="0">
                <a:latin typeface="Cambria" panose="02040503050406030204" pitchFamily="18" charset="0"/>
                <a:ea typeface="宋体" panose="02010600030101010101" pitchFamily="2" charset="-122"/>
              </a:rPr>
              <a:t>，则这类链表称为</a:t>
            </a:r>
            <a:r>
              <a:rPr lang="zh-CN" altLang="en-US" b="1" dirty="0">
                <a:solidFill>
                  <a:srgbClr val="C00000"/>
                </a:solidFill>
                <a:latin typeface="Cambria" panose="02040503050406030204" pitchFamily="18" charset="0"/>
                <a:ea typeface="宋体" panose="02010600030101010101" pitchFamily="2" charset="-122"/>
              </a:rPr>
              <a:t>循环链表</a:t>
            </a:r>
            <a:r>
              <a:rPr lang="zh-CN" altLang="en-US" dirty="0">
                <a:latin typeface="Cambria" panose="02040503050406030204" pitchFamily="18" charset="0"/>
                <a:ea typeface="宋体" panose="02010600030101010101" pitchFamily="2" charset="-122"/>
              </a:rPr>
              <a:t>。</a:t>
            </a:r>
            <a:r>
              <a:rPr lang="zh-CN" altLang="en-US" b="1" dirty="0">
                <a:solidFill>
                  <a:srgbClr val="0070C0"/>
                </a:solidFill>
                <a:latin typeface="Cambria" panose="02040503050406030204" pitchFamily="18" charset="0"/>
                <a:ea typeface="宋体" panose="02010600030101010101" pitchFamily="2" charset="-122"/>
              </a:rPr>
              <a:t>与单向链表相比，循环链表的优点是可以从任意结点出发访问链表的所有结点</a:t>
            </a:r>
            <a:r>
              <a:rPr lang="zh-CN" altLang="en-US" dirty="0">
                <a:latin typeface="Cambria" panose="02040503050406030204" pitchFamily="18" charset="0"/>
                <a:ea typeface="宋体" panose="02010600030101010101" pitchFamily="2" charset="-122"/>
              </a:rPr>
              <a:t>；</a:t>
            </a:r>
            <a:r>
              <a:rPr lang="zh-CN" altLang="en-US" b="1" dirty="0">
                <a:solidFill>
                  <a:srgbClr val="0070C0"/>
                </a:solidFill>
                <a:latin typeface="Cambria" panose="02040503050406030204" pitchFamily="18" charset="0"/>
                <a:ea typeface="宋体" panose="02010600030101010101" pitchFamily="2" charset="-122"/>
              </a:rPr>
              <a:t>与双向链表相比，循环链表不需要额外的存储开销</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为了与单向链表的操作一致，通常</a:t>
            </a:r>
            <a:r>
              <a:rPr lang="zh-CN" altLang="en-US" b="1" dirty="0">
                <a:latin typeface="Cambria" panose="02040503050406030204" pitchFamily="18" charset="0"/>
                <a:ea typeface="宋体" panose="02010600030101010101" pitchFamily="2" charset="-122"/>
              </a:rPr>
              <a:t>用最后一个结点表示循环链表</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28</a:t>
            </a:fld>
            <a:endParaRPr lang="zh-CN" altLang="en-US" dirty="0"/>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101" y="4942235"/>
            <a:ext cx="10230715" cy="1111724"/>
          </a:xfrm>
          <a:prstGeom prst="rect">
            <a:avLst/>
          </a:prstGeom>
          <a:noFill/>
        </p:spPr>
      </p:pic>
    </p:spTree>
    <p:extLst>
      <p:ext uri="{BB962C8B-B14F-4D97-AF65-F5344CB8AC3E}">
        <p14:creationId xmlns:p14="http://schemas.microsoft.com/office/powerpoint/2010/main" val="360316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9035708" cy="4711264"/>
          </a:xfrm>
        </p:spPr>
        <p:txBody>
          <a:bodyPr>
            <a:normAutofit fontScale="925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循环链表结点的类型定义方法与单向链表结点的类型定义完全一样，对循环链表的操作与单向链表的操作基本类似：</a:t>
            </a:r>
            <a:endParaRPr lang="en-US" altLang="zh-CN" dirty="0">
              <a:latin typeface="Cambria" panose="02040503050406030204" pitchFamily="18" charset="0"/>
              <a:ea typeface="宋体" panose="02010600030101010101" pitchFamily="2" charset="-122"/>
            </a:endParaRPr>
          </a:p>
          <a:p>
            <a:pPr marL="725488" indent="-363538">
              <a:lnSpc>
                <a:spcPct val="150000"/>
              </a:lnSpc>
              <a:spcBef>
                <a:spcPts val="0"/>
              </a:spcBef>
              <a:buFont typeface="Wingdings" panose="05000000000000000000" pitchFamily="2" charset="2"/>
              <a:buChar char="l"/>
            </a:pPr>
            <a:r>
              <a:rPr lang="zh-CN" altLang="en-US" b="1" dirty="0">
                <a:solidFill>
                  <a:srgbClr val="0070C0"/>
                </a:solidFill>
                <a:latin typeface="Cambria" panose="02040503050406030204" pitchFamily="18" charset="0"/>
                <a:ea typeface="宋体" panose="02010600030101010101" pitchFamily="2" charset="-122"/>
              </a:rPr>
              <a:t>查询操作</a:t>
            </a: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rcl_search</a:t>
            </a:r>
            <a:r>
              <a:rPr lang="en-US" altLang="zh-CN" dirty="0">
                <a:latin typeface="Cambria" panose="02040503050406030204" pitchFamily="18" charset="0"/>
                <a:ea typeface="宋体" panose="02010600030101010101" pitchFamily="2" charset="-122"/>
              </a:rPr>
              <a:t>(…)</a:t>
            </a:r>
          </a:p>
          <a:p>
            <a:pPr marL="725488" indent="-363538">
              <a:lnSpc>
                <a:spcPct val="150000"/>
              </a:lnSpc>
              <a:spcBef>
                <a:spcPts val="0"/>
              </a:spcBef>
              <a:buFont typeface="Wingdings" panose="05000000000000000000" pitchFamily="2" charset="2"/>
              <a:buChar char="l"/>
            </a:pPr>
            <a:r>
              <a:rPr lang="zh-CN" altLang="en-US" b="1" dirty="0">
                <a:solidFill>
                  <a:srgbClr val="0070C0"/>
                </a:solidFill>
                <a:latin typeface="Cambria" panose="02040503050406030204" pitchFamily="18" charset="0"/>
                <a:ea typeface="宋体" panose="02010600030101010101" pitchFamily="2" charset="-122"/>
              </a:rPr>
              <a:t>结点</a:t>
            </a:r>
            <a:r>
              <a:rPr lang="en-US" altLang="zh-CN" b="1" dirty="0">
                <a:solidFill>
                  <a:srgbClr val="0070C0"/>
                </a:solidFill>
                <a:latin typeface="Cambria" panose="02040503050406030204" pitchFamily="18" charset="0"/>
                <a:ea typeface="宋体" panose="02010600030101010101" pitchFamily="2" charset="-122"/>
              </a:rPr>
              <a:t>p</a:t>
            </a:r>
            <a:r>
              <a:rPr lang="zh-CN" altLang="en-US" b="1" dirty="0">
                <a:solidFill>
                  <a:srgbClr val="0070C0"/>
                </a:solidFill>
                <a:latin typeface="Cambria" panose="02040503050406030204" pitchFamily="18" charset="0"/>
                <a:ea typeface="宋体" panose="02010600030101010101" pitchFamily="2" charset="-122"/>
              </a:rPr>
              <a:t>后面插入一个结点</a:t>
            </a: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rcl_insert</a:t>
            </a:r>
            <a:r>
              <a:rPr lang="en-US" altLang="zh-CN" dirty="0">
                <a:latin typeface="Cambria" panose="02040503050406030204" pitchFamily="18" charset="0"/>
                <a:ea typeface="宋体" panose="02010600030101010101" pitchFamily="2" charset="-122"/>
              </a:rPr>
              <a:t>(…)</a:t>
            </a:r>
          </a:p>
          <a:p>
            <a:pPr marL="725488" indent="-363538">
              <a:lnSpc>
                <a:spcPct val="150000"/>
              </a:lnSpc>
              <a:spcBef>
                <a:spcPts val="0"/>
              </a:spcBef>
              <a:buFont typeface="Wingdings" panose="05000000000000000000" pitchFamily="2" charset="2"/>
              <a:buChar char="l"/>
            </a:pPr>
            <a:r>
              <a:rPr lang="zh-CN" altLang="en-US" b="1" dirty="0">
                <a:solidFill>
                  <a:srgbClr val="0070C0"/>
                </a:solidFill>
                <a:latin typeface="Cambria" panose="02040503050406030204" pitchFamily="18" charset="0"/>
                <a:ea typeface="宋体" panose="02010600030101010101" pitchFamily="2" charset="-122"/>
              </a:rPr>
              <a:t>创建循环链表</a:t>
            </a: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rcl_creater</a:t>
            </a:r>
            <a:r>
              <a:rPr lang="en-US" altLang="zh-CN" dirty="0">
                <a:latin typeface="Cambria" panose="02040503050406030204" pitchFamily="18" charset="0"/>
                <a:ea typeface="宋体" panose="02010600030101010101" pitchFamily="2" charset="-122"/>
              </a:rPr>
              <a:t> (…)</a:t>
            </a:r>
          </a:p>
          <a:p>
            <a:pPr marL="725488" indent="-363538">
              <a:lnSpc>
                <a:spcPct val="150000"/>
              </a:lnSpc>
              <a:spcBef>
                <a:spcPts val="0"/>
              </a:spcBef>
              <a:buFont typeface="Wingdings" panose="05000000000000000000" pitchFamily="2" charset="2"/>
              <a:buChar char="l"/>
            </a:pPr>
            <a:r>
              <a:rPr lang="zh-CN" altLang="en-US" b="1" dirty="0">
                <a:solidFill>
                  <a:srgbClr val="0070C0"/>
                </a:solidFill>
                <a:latin typeface="Cambria" panose="02040503050406030204" pitchFamily="18" charset="0"/>
                <a:ea typeface="宋体" panose="02010600030101010101" pitchFamily="2" charset="-122"/>
              </a:rPr>
              <a:t>删除结点</a:t>
            </a:r>
            <a:r>
              <a:rPr lang="en-US" altLang="zh-CN" b="1" dirty="0">
                <a:solidFill>
                  <a:srgbClr val="0070C0"/>
                </a:solidFill>
                <a:latin typeface="Cambria" panose="02040503050406030204" pitchFamily="18" charset="0"/>
                <a:ea typeface="宋体" panose="02010600030101010101" pitchFamily="2" charset="-122"/>
              </a:rPr>
              <a:t>p</a:t>
            </a:r>
            <a:r>
              <a:rPr lang="zh-CN" altLang="en-US" b="1" dirty="0">
                <a:solidFill>
                  <a:srgbClr val="0070C0"/>
                </a:solidFill>
                <a:latin typeface="Cambria" panose="02040503050406030204" pitchFamily="18" charset="0"/>
                <a:ea typeface="宋体" panose="02010600030101010101" pitchFamily="2" charset="-122"/>
              </a:rPr>
              <a:t>的直接后继</a:t>
            </a: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rcl_delete</a:t>
            </a:r>
            <a:r>
              <a:rPr lang="en-US" altLang="zh-CN" dirty="0">
                <a:latin typeface="Cambria" panose="02040503050406030204" pitchFamily="18" charset="0"/>
                <a:ea typeface="宋体" panose="02010600030101010101" pitchFamily="2" charset="-122"/>
              </a:rPr>
              <a:t> (…)</a:t>
            </a:r>
          </a:p>
          <a:p>
            <a:pPr marL="725488" indent="-363538">
              <a:lnSpc>
                <a:spcPct val="150000"/>
              </a:lnSpc>
              <a:spcBef>
                <a:spcPts val="0"/>
              </a:spcBef>
              <a:buFont typeface="Wingdings" panose="05000000000000000000" pitchFamily="2" charset="2"/>
              <a:buChar char="l"/>
            </a:pPr>
            <a:r>
              <a:rPr lang="zh-CN" altLang="en-US" b="1" dirty="0">
                <a:solidFill>
                  <a:srgbClr val="0070C0"/>
                </a:solidFill>
                <a:latin typeface="Cambria" panose="02040503050406030204" pitchFamily="18" charset="0"/>
                <a:ea typeface="宋体" panose="02010600030101010101" pitchFamily="2" charset="-122"/>
              </a:rPr>
              <a:t>删除所有结点</a:t>
            </a: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rcl_destroy</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29</a:t>
            </a:fld>
            <a:endParaRPr lang="zh-CN" altLang="en-US" dirty="0"/>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101" y="4831876"/>
            <a:ext cx="10230715" cy="1111724"/>
          </a:xfrm>
          <a:prstGeom prst="rect">
            <a:avLst/>
          </a:prstGeom>
          <a:noFill/>
        </p:spPr>
      </p:pic>
    </p:spTree>
    <p:extLst>
      <p:ext uri="{BB962C8B-B14F-4D97-AF65-F5344CB8AC3E}">
        <p14:creationId xmlns:p14="http://schemas.microsoft.com/office/powerpoint/2010/main" val="214959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237658" cy="6423679"/>
          </a:xfrm>
        </p:spPr>
        <p:txBody>
          <a:bodyPr>
            <a:normAutofit lnSpcReduction="10000"/>
          </a:bodyPr>
          <a:lstStyle/>
          <a:p>
            <a:pPr marL="0" indent="357188">
              <a:lnSpc>
                <a:spcPct val="150000"/>
              </a:lnSpc>
              <a:buNone/>
            </a:pPr>
            <a:r>
              <a:rPr lang="zh-CN" altLang="en-US" dirty="0">
                <a:latin typeface="Cambria" panose="02040503050406030204" pitchFamily="18" charset="0"/>
                <a:ea typeface="宋体" panose="02010600030101010101" pitchFamily="2" charset="-122"/>
              </a:rPr>
              <a:t>目录：</a:t>
            </a:r>
            <a:endParaRPr lang="en-US" altLang="zh-CN" dirty="0">
              <a:latin typeface="Cambria" panose="02040503050406030204" pitchFamily="18" charset="0"/>
              <a:ea typeface="宋体" panose="02010600030101010101" pitchFamily="2" charset="-122"/>
            </a:endParaRPr>
          </a:p>
          <a:p>
            <a:pPr marL="0" indent="357188">
              <a:lnSpc>
                <a:spcPct val="150000"/>
              </a:lnSpc>
              <a:buNone/>
            </a:pPr>
            <a:r>
              <a:rPr lang="en-US" altLang="zh-CN" dirty="0">
                <a:latin typeface="Cambria" panose="02040503050406030204" pitchFamily="18" charset="0"/>
                <a:ea typeface="宋体" panose="02010600030101010101" pitchFamily="2" charset="-122"/>
              </a:rPr>
              <a:t>2.1 </a:t>
            </a:r>
            <a:r>
              <a:rPr lang="zh-CN" altLang="en-US" dirty="0">
                <a:latin typeface="Cambria" panose="02040503050406030204" pitchFamily="18" charset="0"/>
                <a:ea typeface="宋体" panose="02010600030101010101" pitchFamily="2" charset="-122"/>
              </a:rPr>
              <a:t>线性表</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2"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2.2 </a:t>
            </a:r>
            <a:r>
              <a:rPr lang="zh-CN" altLang="en-US" dirty="0">
                <a:latin typeface="Cambria" panose="02040503050406030204" pitchFamily="18" charset="0"/>
                <a:ea typeface="宋体" panose="02010600030101010101" pitchFamily="2" charset="-122"/>
              </a:rPr>
              <a:t>顺序表</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3"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2.3 </a:t>
            </a:r>
            <a:r>
              <a:rPr lang="zh-CN" altLang="en-US" dirty="0">
                <a:latin typeface="Cambria" panose="02040503050406030204" pitchFamily="18" charset="0"/>
                <a:ea typeface="宋体" panose="02010600030101010101" pitchFamily="2" charset="-122"/>
              </a:rPr>
              <a:t>链表</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4"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2.4 </a:t>
            </a:r>
            <a:r>
              <a:rPr lang="zh-CN" altLang="en-US" dirty="0">
                <a:latin typeface="Cambria" panose="02040503050406030204" pitchFamily="18" charset="0"/>
                <a:ea typeface="宋体" panose="02010600030101010101" pitchFamily="2" charset="-122"/>
              </a:rPr>
              <a:t>栈</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5"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2.5 </a:t>
            </a:r>
            <a:r>
              <a:rPr lang="zh-CN" altLang="en-US" dirty="0">
                <a:latin typeface="Cambria" panose="02040503050406030204" pitchFamily="18" charset="0"/>
                <a:ea typeface="宋体" panose="02010600030101010101" pitchFamily="2" charset="-122"/>
              </a:rPr>
              <a:t>队列</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6"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2.6 </a:t>
            </a:r>
            <a:r>
              <a:rPr lang="zh-CN" altLang="en-US" dirty="0">
                <a:latin typeface="Cambria" panose="02040503050406030204" pitchFamily="18" charset="0"/>
                <a:ea typeface="宋体" panose="02010600030101010101" pitchFamily="2" charset="-122"/>
              </a:rPr>
              <a:t>矩阵</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7"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2.7 </a:t>
            </a:r>
            <a:r>
              <a:rPr lang="zh-CN" altLang="en-US" dirty="0">
                <a:latin typeface="Cambria" panose="02040503050406030204" pitchFamily="18" charset="0"/>
                <a:ea typeface="宋体" panose="02010600030101010101" pitchFamily="2" charset="-122"/>
              </a:rPr>
              <a:t>串</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8"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2.8 </a:t>
            </a:r>
            <a:r>
              <a:rPr lang="zh-CN" altLang="en-US" dirty="0">
                <a:latin typeface="Cambria" panose="02040503050406030204" pitchFamily="18" charset="0"/>
                <a:ea typeface="宋体" panose="02010600030101010101" pitchFamily="2" charset="-122"/>
              </a:rPr>
              <a:t>广义表</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9" action="ppaction://hlinksldjump"/>
              </a:rPr>
              <a:t>链接</a:t>
            </a:r>
            <a:r>
              <a:rPr lang="en-US" altLang="zh-CN"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a:t>
            </a:fld>
            <a:endParaRPr lang="zh-CN" altLang="en-US" dirty="0"/>
          </a:p>
        </p:txBody>
      </p:sp>
    </p:spTree>
    <p:extLst>
      <p:ext uri="{BB962C8B-B14F-4D97-AF65-F5344CB8AC3E}">
        <p14:creationId xmlns:p14="http://schemas.microsoft.com/office/powerpoint/2010/main" val="173119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2.3.3 STL</a:t>
            </a:r>
            <a:r>
              <a:rPr lang="zh-CN" altLang="en-US" b="1" dirty="0">
                <a:latin typeface="Cambria" panose="02040503050406030204" pitchFamily="18" charset="0"/>
                <a:ea typeface="宋体" panose="02010600030101010101" pitchFamily="2" charset="-122"/>
              </a:rPr>
              <a:t>链表</a:t>
            </a:r>
            <a:r>
              <a:rPr lang="en-US" altLang="zh-CN" b="1" dirty="0">
                <a:latin typeface="Cambria" panose="02040503050406030204" pitchFamily="18" charset="0"/>
                <a:ea typeface="宋体" panose="02010600030101010101" pitchFamily="2" charset="-122"/>
              </a:rPr>
              <a:t>—list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list</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提供的标准容器之一，又称为</a:t>
            </a:r>
            <a:r>
              <a:rPr lang="zh-CN" altLang="en-US" b="1" dirty="0">
                <a:solidFill>
                  <a:srgbClr val="C00000"/>
                </a:solidFill>
                <a:latin typeface="Cambria" panose="02040503050406030204" pitchFamily="18" charset="0"/>
                <a:ea typeface="宋体" panose="02010600030101010101" pitchFamily="2" charset="-122"/>
              </a:rPr>
              <a:t>列表</a:t>
            </a:r>
            <a:r>
              <a:rPr lang="zh-CN" altLang="en-US" dirty="0">
                <a:latin typeface="Cambria" panose="02040503050406030204" pitchFamily="18" charset="0"/>
                <a:ea typeface="宋体" panose="02010600030101010101" pitchFamily="2" charset="-122"/>
              </a:rPr>
              <a:t>，它是</a:t>
            </a:r>
            <a:r>
              <a:rPr lang="zh-CN" altLang="en-US" b="1" dirty="0">
                <a:solidFill>
                  <a:srgbClr val="0070C0"/>
                </a:solidFill>
                <a:latin typeface="Cambria" panose="02040503050406030204" pitchFamily="18" charset="0"/>
                <a:ea typeface="宋体" panose="02010600030101010101" pitchFamily="2" charset="-122"/>
              </a:rPr>
              <a:t>基于双向循环链表实现</a:t>
            </a:r>
            <a:r>
              <a:rPr lang="zh-CN" altLang="en-US" dirty="0">
                <a:latin typeface="Cambria" panose="02040503050406030204" pitchFamily="18" charset="0"/>
                <a:ea typeface="宋体" panose="02010600030101010101" pitchFamily="2" charset="-122"/>
              </a:rPr>
              <a:t>的。在使用</a:t>
            </a:r>
            <a:r>
              <a:rPr lang="en-US" altLang="zh-CN" dirty="0">
                <a:latin typeface="Cambria" panose="02040503050406030204" pitchFamily="18" charset="0"/>
                <a:ea typeface="宋体" panose="02010600030101010101" pitchFamily="2" charset="-122"/>
              </a:rPr>
              <a:t>list</a:t>
            </a:r>
            <a:r>
              <a:rPr lang="zh-CN" altLang="en-US" dirty="0">
                <a:latin typeface="Cambria" panose="02040503050406030204" pitchFamily="18" charset="0"/>
                <a:ea typeface="宋体" panose="02010600030101010101" pitchFamily="2" charset="-122"/>
              </a:rPr>
              <a:t>前必须要进行如下包含文件声明：</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#include&lt;list&gt;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list</a:t>
            </a:r>
            <a:r>
              <a:rPr lang="zh-CN" altLang="en-US" dirty="0">
                <a:latin typeface="Cambria" panose="02040503050406030204" pitchFamily="18" charset="0"/>
                <a:ea typeface="宋体" panose="02010600030101010101" pitchFamily="2" charset="-122"/>
              </a:rPr>
              <a:t>对象的创建以及初始化方法与</a:t>
            </a:r>
            <a:r>
              <a:rPr lang="en-US" altLang="zh-CN" dirty="0">
                <a:latin typeface="Cambria" panose="02040503050406030204" pitchFamily="18" charset="0"/>
                <a:ea typeface="宋体" panose="02010600030101010101" pitchFamily="2" charset="-122"/>
              </a:rPr>
              <a:t>vector</a:t>
            </a:r>
            <a:r>
              <a:rPr lang="zh-CN" altLang="en-US" dirty="0">
                <a:latin typeface="Cambria" panose="02040503050406030204" pitchFamily="18" charset="0"/>
                <a:ea typeface="宋体" panose="02010600030101010101" pitchFamily="2" charset="-122"/>
              </a:rPr>
              <a:t>类似。例如：</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list&lt;datatype&gt;li(10, 5);</a:t>
            </a:r>
            <a:r>
              <a:rPr lang="en-US" altLang="zh-CN" dirty="0">
                <a:latin typeface="Cambria" panose="02040503050406030204" pitchFamily="18" charset="0"/>
                <a:ea typeface="宋体" panose="02010600030101010101" pitchFamily="2" charset="-122"/>
              </a:rPr>
              <a:t>	//</a:t>
            </a:r>
            <a:r>
              <a:rPr lang="zh-CN" altLang="en-US" dirty="0">
                <a:solidFill>
                  <a:srgbClr val="002060"/>
                </a:solidFill>
                <a:latin typeface="Cambria" panose="02040503050406030204" pitchFamily="18" charset="0"/>
                <a:ea typeface="宋体" panose="02010600030101010101" pitchFamily="2" charset="-122"/>
              </a:rPr>
              <a:t>创建包含</a:t>
            </a:r>
            <a:r>
              <a:rPr lang="en-US" altLang="zh-CN" dirty="0">
                <a:solidFill>
                  <a:srgbClr val="002060"/>
                </a:solidFill>
                <a:latin typeface="Cambria" panose="02040503050406030204" pitchFamily="18" charset="0"/>
                <a:ea typeface="宋体" panose="02010600030101010101" pitchFamily="2" charset="-122"/>
              </a:rPr>
              <a:t>10</a:t>
            </a:r>
            <a:r>
              <a:rPr lang="zh-CN" altLang="en-US" dirty="0">
                <a:solidFill>
                  <a:srgbClr val="002060"/>
                </a:solidFill>
                <a:latin typeface="Cambria" panose="02040503050406030204" pitchFamily="18" charset="0"/>
                <a:ea typeface="宋体" panose="02010600030101010101" pitchFamily="2" charset="-122"/>
              </a:rPr>
              <a:t>个值都为</a:t>
            </a:r>
            <a:r>
              <a:rPr lang="en-US" altLang="zh-CN" dirty="0">
                <a:solidFill>
                  <a:srgbClr val="002060"/>
                </a:solidFill>
                <a:latin typeface="Cambria" panose="02040503050406030204" pitchFamily="18" charset="0"/>
                <a:ea typeface="宋体" panose="02010600030101010101" pitchFamily="2" charset="-122"/>
              </a:rPr>
              <a:t>5</a:t>
            </a:r>
            <a:r>
              <a:rPr lang="zh-CN" altLang="en-US" dirty="0">
                <a:solidFill>
                  <a:srgbClr val="002060"/>
                </a:solidFill>
                <a:latin typeface="Cambria" panose="02040503050406030204" pitchFamily="18" charset="0"/>
                <a:ea typeface="宋体" panose="02010600030101010101" pitchFamily="2" charset="-122"/>
              </a:rPr>
              <a:t>的整型</a:t>
            </a:r>
            <a:r>
              <a:rPr lang="en-US" altLang="zh-CN" dirty="0">
                <a:solidFill>
                  <a:srgbClr val="002060"/>
                </a:solidFill>
                <a:latin typeface="Cambria" panose="02040503050406030204" pitchFamily="18" charset="0"/>
                <a:ea typeface="宋体" panose="02010600030101010101" pitchFamily="2" charset="-122"/>
              </a:rPr>
              <a:t>list</a:t>
            </a:r>
            <a:r>
              <a:rPr lang="zh-CN" altLang="en-US" dirty="0">
                <a:solidFill>
                  <a:srgbClr val="002060"/>
                </a:solidFill>
                <a:latin typeface="Cambria" panose="02040503050406030204" pitchFamily="18" charset="0"/>
                <a:ea typeface="宋体" panose="02010600030101010101" pitchFamily="2" charset="-122"/>
              </a:rPr>
              <a:t>对象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list&lt;datatype&gt;li1{2, 3, 4};</a:t>
            </a:r>
            <a:r>
              <a:rPr lang="en-US" altLang="zh-CN" dirty="0">
                <a:latin typeface="Cambria" panose="02040503050406030204" pitchFamily="18" charset="0"/>
                <a:ea typeface="宋体" panose="02010600030101010101" pitchFamily="2" charset="-122"/>
              </a:rPr>
              <a:t>	//</a:t>
            </a:r>
            <a:r>
              <a:rPr lang="zh-CN" altLang="en-US" dirty="0">
                <a:solidFill>
                  <a:srgbClr val="002060"/>
                </a:solidFill>
                <a:latin typeface="Cambria" panose="02040503050406030204" pitchFamily="18" charset="0"/>
                <a:ea typeface="宋体" panose="02010600030101010101" pitchFamily="2" charset="-122"/>
              </a:rPr>
              <a:t>创建包含</a:t>
            </a:r>
            <a:r>
              <a:rPr lang="en-US" altLang="zh-CN" dirty="0">
                <a:solidFill>
                  <a:srgbClr val="002060"/>
                </a:solidFill>
                <a:latin typeface="Cambria" panose="02040503050406030204" pitchFamily="18" charset="0"/>
                <a:ea typeface="宋体" panose="02010600030101010101" pitchFamily="2" charset="-122"/>
              </a:rPr>
              <a:t>3</a:t>
            </a:r>
            <a:r>
              <a:rPr lang="zh-CN" altLang="en-US" dirty="0">
                <a:solidFill>
                  <a:srgbClr val="002060"/>
                </a:solidFill>
                <a:latin typeface="Cambria" panose="02040503050406030204" pitchFamily="18" charset="0"/>
                <a:ea typeface="宋体" panose="02010600030101010101" pitchFamily="2" charset="-122"/>
              </a:rPr>
              <a:t>个元素的</a:t>
            </a:r>
            <a:r>
              <a:rPr lang="en-US" altLang="zh-CN" dirty="0">
                <a:solidFill>
                  <a:srgbClr val="002060"/>
                </a:solidFill>
                <a:latin typeface="Cambria" panose="02040503050406030204" pitchFamily="18" charset="0"/>
                <a:ea typeface="宋体" panose="02010600030101010101" pitchFamily="2" charset="-122"/>
              </a:rPr>
              <a:t>list</a:t>
            </a:r>
            <a:r>
              <a:rPr lang="zh-CN" altLang="en-US" dirty="0">
                <a:solidFill>
                  <a:srgbClr val="002060"/>
                </a:solidFill>
                <a:latin typeface="Cambria" panose="02040503050406030204" pitchFamily="18" charset="0"/>
                <a:ea typeface="宋体" panose="02010600030101010101" pitchFamily="2" charset="-122"/>
              </a:rPr>
              <a:t>对象</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				//</a:t>
            </a:r>
            <a:r>
              <a:rPr lang="zh-CN" altLang="en-US" dirty="0">
                <a:solidFill>
                  <a:srgbClr val="002060"/>
                </a:solidFill>
                <a:latin typeface="Cambria" panose="02040503050406030204" pitchFamily="18" charset="0"/>
                <a:ea typeface="宋体" panose="02010600030101010101" pitchFamily="2" charset="-122"/>
              </a:rPr>
              <a:t>元素值为</a:t>
            </a:r>
            <a:r>
              <a:rPr lang="en-US" altLang="zh-CN" dirty="0">
                <a:solidFill>
                  <a:srgbClr val="002060"/>
                </a:solidFill>
                <a:latin typeface="Cambria" panose="02040503050406030204" pitchFamily="18" charset="0"/>
                <a:ea typeface="宋体" panose="02010600030101010101" pitchFamily="2" charset="-122"/>
              </a:rPr>
              <a:t>2, 3, 4</a:t>
            </a:r>
            <a:r>
              <a:rPr lang="zh-CN" altLang="en-US" dirty="0">
                <a:latin typeface="Cambria" panose="02040503050406030204" pitchFamily="18" charset="0"/>
                <a:ea typeface="宋体" panose="02010600030101010101" pitchFamily="2" charset="-122"/>
              </a:rPr>
              <a:t>，这种操作属于</a:t>
            </a:r>
            <a:r>
              <a:rPr lang="en-US" altLang="zh-CN" dirty="0">
                <a:latin typeface="Cambria" panose="02040503050406030204" pitchFamily="18" charset="0"/>
                <a:ea typeface="宋体" panose="02010600030101010101" pitchFamily="2" charset="-122"/>
              </a:rPr>
              <a:t>C++11</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a:t>
            </a:r>
            <a:r>
              <a:rPr lang="en-US" altLang="zh-CN" dirty="0">
                <a:latin typeface="Cambria" panose="02040503050406030204" pitchFamily="18" charset="0"/>
                <a:ea typeface="宋体" panose="02010600030101010101" pitchFamily="2" charset="-122"/>
              </a:rPr>
              <a:t>vector</a:t>
            </a:r>
            <a:r>
              <a:rPr lang="zh-CN" altLang="en-US" dirty="0">
                <a:latin typeface="Cambria" panose="02040503050406030204" pitchFamily="18" charset="0"/>
                <a:ea typeface="宋体" panose="02010600030101010101" pitchFamily="2" charset="-122"/>
              </a:rPr>
              <a:t>对象的操作大多数都适用于</a:t>
            </a:r>
            <a:r>
              <a:rPr lang="en-US" altLang="zh-CN" dirty="0">
                <a:latin typeface="Cambria" panose="02040503050406030204" pitchFamily="18" charset="0"/>
                <a:ea typeface="宋体" panose="02010600030101010101" pitchFamily="2" charset="-122"/>
              </a:rPr>
              <a:t>list</a:t>
            </a:r>
            <a:r>
              <a:rPr lang="zh-CN" altLang="en-US" dirty="0">
                <a:latin typeface="Cambria" panose="02040503050406030204" pitchFamily="18" charset="0"/>
                <a:ea typeface="宋体" panose="02010600030101010101" pitchFamily="2" charset="-122"/>
              </a:rPr>
              <a:t>对象，除了与容量相关的函数以及将下标作为参数的函数。另外，</a:t>
            </a:r>
            <a:r>
              <a:rPr lang="en-US" altLang="zh-CN" dirty="0">
                <a:latin typeface="Cambria" panose="02040503050406030204" pitchFamily="18" charset="0"/>
                <a:ea typeface="宋体" panose="02010600030101010101" pitchFamily="2" charset="-122"/>
              </a:rPr>
              <a:t>list</a:t>
            </a:r>
            <a:r>
              <a:rPr lang="zh-CN" altLang="en-US" dirty="0">
                <a:latin typeface="Cambria" panose="02040503050406030204" pitchFamily="18" charset="0"/>
                <a:ea typeface="宋体" panose="02010600030101010101" pitchFamily="2" charset="-122"/>
              </a:rPr>
              <a:t>对象有特有的操作，例如：</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li.push_front</a:t>
            </a:r>
            <a:r>
              <a:rPr lang="en-US" altLang="zh-CN" dirty="0">
                <a:solidFill>
                  <a:srgbClr val="7030A0"/>
                </a:solidFill>
                <a:latin typeface="Cambria" panose="02040503050406030204" pitchFamily="18" charset="0"/>
                <a:ea typeface="宋体" panose="02010600030101010101" pitchFamily="2" charset="-122"/>
              </a:rPr>
              <a:t>(4);</a:t>
            </a:r>
            <a:r>
              <a:rPr lang="en-US" altLang="zh-CN" dirty="0">
                <a:latin typeface="Cambria" panose="02040503050406030204" pitchFamily="18" charset="0"/>
                <a:ea typeface="宋体" panose="02010600030101010101" pitchFamily="2" charset="-122"/>
              </a:rPr>
              <a:t>	</a:t>
            </a:r>
            <a:r>
              <a:rPr lang="en-US" altLang="zh-CN" dirty="0">
                <a:solidFill>
                  <a:srgbClr val="002060"/>
                </a:solidFill>
                <a:latin typeface="Cambria" panose="02040503050406030204" pitchFamily="18" charset="0"/>
                <a:ea typeface="宋体" panose="02010600030101010101" pitchFamily="2" charset="-122"/>
              </a:rPr>
              <a:t>//</a:t>
            </a:r>
            <a:r>
              <a:rPr lang="zh-CN" altLang="en-US" dirty="0">
                <a:solidFill>
                  <a:srgbClr val="002060"/>
                </a:solidFill>
                <a:latin typeface="Cambria" panose="02040503050406030204" pitchFamily="18" charset="0"/>
                <a:ea typeface="宋体" panose="02010600030101010101" pitchFamily="2" charset="-122"/>
              </a:rPr>
              <a:t>在</a:t>
            </a:r>
            <a:r>
              <a:rPr lang="en-US" altLang="zh-CN" dirty="0">
                <a:solidFill>
                  <a:srgbClr val="002060"/>
                </a:solidFill>
                <a:latin typeface="Cambria" panose="02040503050406030204" pitchFamily="18" charset="0"/>
                <a:ea typeface="宋体" panose="02010600030101010101" pitchFamily="2" charset="-122"/>
              </a:rPr>
              <a:t>li</a:t>
            </a:r>
            <a:r>
              <a:rPr lang="zh-CN" altLang="en-US" dirty="0">
                <a:solidFill>
                  <a:srgbClr val="002060"/>
                </a:solidFill>
                <a:latin typeface="Cambria" panose="02040503050406030204" pitchFamily="18" charset="0"/>
                <a:ea typeface="宋体" panose="02010600030101010101" pitchFamily="2" charset="-122"/>
              </a:rPr>
              <a:t>的表头插入一个元素 	</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li.pop_front</a:t>
            </a:r>
            <a:r>
              <a:rPr lang="en-US" altLang="zh-CN" dirty="0">
                <a:solidFill>
                  <a:srgbClr val="7030A0"/>
                </a:solidFill>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	</a:t>
            </a:r>
            <a:r>
              <a:rPr lang="en-US" altLang="zh-CN" dirty="0">
                <a:solidFill>
                  <a:srgbClr val="002060"/>
                </a:solidFill>
                <a:latin typeface="Cambria" panose="02040503050406030204" pitchFamily="18" charset="0"/>
                <a:ea typeface="宋体" panose="02010600030101010101" pitchFamily="2" charset="-122"/>
              </a:rPr>
              <a:t>//</a:t>
            </a:r>
            <a:r>
              <a:rPr lang="zh-CN" altLang="en-US" dirty="0">
                <a:solidFill>
                  <a:srgbClr val="002060"/>
                </a:solidFill>
                <a:latin typeface="Cambria" panose="02040503050406030204" pitchFamily="18" charset="0"/>
                <a:ea typeface="宋体" panose="02010600030101010101" pitchFamily="2" charset="-122"/>
              </a:rPr>
              <a:t>删除</a:t>
            </a:r>
            <a:r>
              <a:rPr lang="en-US" altLang="zh-CN" dirty="0">
                <a:solidFill>
                  <a:srgbClr val="002060"/>
                </a:solidFill>
                <a:latin typeface="Cambria" panose="02040503050406030204" pitchFamily="18" charset="0"/>
                <a:ea typeface="宋体" panose="02010600030101010101" pitchFamily="2" charset="-122"/>
              </a:rPr>
              <a:t>li</a:t>
            </a:r>
            <a:r>
              <a:rPr lang="zh-CN" altLang="en-US" dirty="0">
                <a:solidFill>
                  <a:srgbClr val="002060"/>
                </a:solidFill>
                <a:latin typeface="Cambria" panose="02040503050406030204" pitchFamily="18" charset="0"/>
                <a:ea typeface="宋体" panose="02010600030101010101" pitchFamily="2" charset="-122"/>
              </a:rPr>
              <a:t>的第一个元素 </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li.unique</a:t>
            </a:r>
            <a:r>
              <a:rPr lang="en-US" altLang="zh-CN" dirty="0">
                <a:solidFill>
                  <a:srgbClr val="7030A0"/>
                </a:solidFill>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		</a:t>
            </a:r>
            <a:r>
              <a:rPr lang="en-US" altLang="zh-CN" dirty="0">
                <a:solidFill>
                  <a:srgbClr val="002060"/>
                </a:solidFill>
                <a:latin typeface="Cambria" panose="02040503050406030204" pitchFamily="18" charset="0"/>
                <a:ea typeface="宋体" panose="02010600030101010101" pitchFamily="2" charset="-122"/>
              </a:rPr>
              <a:t>//</a:t>
            </a:r>
            <a:r>
              <a:rPr lang="zh-CN" altLang="en-US" dirty="0">
                <a:solidFill>
                  <a:srgbClr val="002060"/>
                </a:solidFill>
                <a:latin typeface="Cambria" panose="02040503050406030204" pitchFamily="18" charset="0"/>
                <a:ea typeface="宋体" panose="02010600030101010101" pitchFamily="2" charset="-122"/>
              </a:rPr>
              <a:t>将相邻且相等的元素只保留一个</a:t>
            </a: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30</a:t>
            </a:fld>
            <a:endParaRPr lang="zh-CN" altLang="en-US" dirty="0"/>
          </a:p>
        </p:txBody>
      </p:sp>
    </p:spTree>
    <p:extLst>
      <p:ext uri="{BB962C8B-B14F-4D97-AF65-F5344CB8AC3E}">
        <p14:creationId xmlns:p14="http://schemas.microsoft.com/office/powerpoint/2010/main" val="322810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fontScale="92500" lnSpcReduction="1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2.4 </a:t>
            </a:r>
            <a:r>
              <a:rPr lang="zh-CN" altLang="en-US" b="1" dirty="0">
                <a:latin typeface="Cambria" panose="02040503050406030204" pitchFamily="18" charset="0"/>
                <a:ea typeface="宋体" panose="02010600030101010101" pitchFamily="2" charset="-122"/>
              </a:rPr>
              <a:t>栈</a:t>
            </a:r>
            <a:endParaRPr lang="en-US" altLang="zh-CN" b="1" dirty="0">
              <a:latin typeface="Cambria" panose="02040503050406030204" pitchFamily="18" charset="0"/>
              <a:ea typeface="宋体" panose="02010600030101010101" pitchFamily="2" charset="-122"/>
            </a:endParaRPr>
          </a:p>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2.4.1 </a:t>
            </a:r>
            <a:r>
              <a:rPr lang="zh-CN" altLang="en-US" b="1" dirty="0">
                <a:latin typeface="Cambria" panose="02040503050406030204" pitchFamily="18" charset="0"/>
                <a:ea typeface="宋体" panose="02010600030101010101" pitchFamily="2" charset="-122"/>
              </a:rPr>
              <a:t>栈的定义与操作</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限定</a:t>
            </a:r>
            <a:r>
              <a:rPr lang="zh-CN" altLang="en-US" b="1" dirty="0">
                <a:solidFill>
                  <a:srgbClr val="00B0F0"/>
                </a:solidFill>
                <a:latin typeface="Cambria" panose="02040503050406030204" pitchFamily="18" charset="0"/>
                <a:ea typeface="宋体" panose="02010600030101010101" pitchFamily="2" charset="-122"/>
              </a:rPr>
              <a:t>只能对线性表一端</a:t>
            </a:r>
            <a:r>
              <a:rPr lang="en-US" altLang="zh-CN" b="1" dirty="0">
                <a:solidFill>
                  <a:srgbClr val="00B0F0"/>
                </a:solidFill>
                <a:latin typeface="Cambria" panose="02040503050406030204" pitchFamily="18" charset="0"/>
                <a:ea typeface="宋体" panose="02010600030101010101" pitchFamily="2" charset="-122"/>
              </a:rPr>
              <a:t>(</a:t>
            </a:r>
            <a:r>
              <a:rPr lang="zh-CN" altLang="en-US" b="1" dirty="0">
                <a:solidFill>
                  <a:srgbClr val="00B0F0"/>
                </a:solidFill>
                <a:latin typeface="Cambria" panose="02040503050406030204" pitchFamily="18" charset="0"/>
                <a:ea typeface="宋体" panose="02010600030101010101" pitchFamily="2" charset="-122"/>
              </a:rPr>
              <a:t>表头或表尾</a:t>
            </a:r>
            <a:r>
              <a:rPr lang="en-US" altLang="zh-CN" b="1" dirty="0">
                <a:solidFill>
                  <a:srgbClr val="00B0F0"/>
                </a:solidFill>
                <a:latin typeface="Cambria" panose="02040503050406030204" pitchFamily="18" charset="0"/>
                <a:ea typeface="宋体" panose="02010600030101010101" pitchFamily="2" charset="-122"/>
              </a:rPr>
              <a:t>)</a:t>
            </a:r>
            <a:r>
              <a:rPr lang="zh-CN" altLang="en-US" b="1" dirty="0">
                <a:solidFill>
                  <a:srgbClr val="00B0F0"/>
                </a:solidFill>
                <a:latin typeface="Cambria" panose="02040503050406030204" pitchFamily="18" charset="0"/>
                <a:ea typeface="宋体" panose="02010600030101010101" pitchFamily="2" charset="-122"/>
              </a:rPr>
              <a:t>的元素进行插入、访问和删除等操作的线性表</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栈</a:t>
            </a:r>
            <a:r>
              <a:rPr lang="en-US" altLang="zh-CN" dirty="0">
                <a:latin typeface="Cambria" panose="02040503050406030204" pitchFamily="18" charset="0"/>
                <a:ea typeface="宋体" panose="02010600030101010101" pitchFamily="2" charset="-122"/>
              </a:rPr>
              <a:t>(Stack)</a:t>
            </a:r>
            <a:r>
              <a:rPr lang="zh-CN" altLang="en-US" dirty="0">
                <a:latin typeface="Cambria" panose="02040503050406030204" pitchFamily="18" charset="0"/>
                <a:ea typeface="宋体" panose="02010600030101010101" pitchFamily="2" charset="-122"/>
              </a:rPr>
              <a:t>，可以进行操作的一端称为</a:t>
            </a:r>
            <a:r>
              <a:rPr lang="zh-CN" altLang="en-US" b="1" dirty="0">
                <a:solidFill>
                  <a:srgbClr val="00B0F0"/>
                </a:solidFill>
                <a:latin typeface="Cambria" panose="02040503050406030204" pitchFamily="18" charset="0"/>
                <a:ea typeface="宋体" panose="02010600030101010101" pitchFamily="2" charset="-122"/>
              </a:rPr>
              <a:t>栈顶</a:t>
            </a:r>
            <a:r>
              <a:rPr lang="zh-CN" altLang="en-US" dirty="0">
                <a:latin typeface="Cambria" panose="02040503050406030204" pitchFamily="18" charset="0"/>
                <a:ea typeface="宋体" panose="02010600030101010101" pitchFamily="2" charset="-122"/>
              </a:rPr>
              <a:t>，而另一端称为</a:t>
            </a:r>
            <a:r>
              <a:rPr lang="zh-CN" altLang="en-US" b="1" dirty="0">
                <a:solidFill>
                  <a:srgbClr val="00B0F0"/>
                </a:solidFill>
                <a:latin typeface="Cambria" panose="02040503050406030204" pitchFamily="18" charset="0"/>
                <a:ea typeface="宋体" panose="02010600030101010101" pitchFamily="2" charset="-122"/>
              </a:rPr>
              <a:t>栈底</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向栈中添加元素的操作称为</a:t>
            </a:r>
            <a:r>
              <a:rPr lang="zh-CN" altLang="en-US" b="1" dirty="0">
                <a:solidFill>
                  <a:srgbClr val="00B0F0"/>
                </a:solidFill>
                <a:latin typeface="Cambria" panose="02040503050406030204" pitchFamily="18" charset="0"/>
                <a:ea typeface="宋体" panose="02010600030101010101" pitchFamily="2" charset="-122"/>
              </a:rPr>
              <a:t>入栈</a:t>
            </a:r>
            <a:r>
              <a:rPr lang="zh-CN" altLang="en-US" dirty="0">
                <a:latin typeface="Cambria" panose="02040503050406030204" pitchFamily="18" charset="0"/>
                <a:ea typeface="宋体" panose="02010600030101010101" pitchFamily="2" charset="-122"/>
              </a:rPr>
              <a:t>，将栈中的元素删除称为</a:t>
            </a:r>
            <a:r>
              <a:rPr lang="zh-CN" altLang="en-US" b="1" dirty="0">
                <a:solidFill>
                  <a:srgbClr val="00B0F0"/>
                </a:solidFill>
                <a:latin typeface="Cambria" panose="02040503050406030204" pitchFamily="18" charset="0"/>
                <a:ea typeface="宋体" panose="02010600030101010101" pitchFamily="2" charset="-122"/>
              </a:rPr>
              <a:t>出栈</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栈中元素的出栈顺序与入栈顺序相反，即较早入栈的元素较迟出栈，因此，</a:t>
            </a:r>
            <a:r>
              <a:rPr lang="zh-CN" altLang="en-US" b="1" dirty="0">
                <a:solidFill>
                  <a:srgbClr val="00B0F0"/>
                </a:solidFill>
                <a:latin typeface="Cambria" panose="02040503050406030204" pitchFamily="18" charset="0"/>
                <a:ea typeface="宋体" panose="02010600030101010101" pitchFamily="2" charset="-122"/>
              </a:rPr>
              <a:t>栈又称为后进先出</a:t>
            </a:r>
            <a:r>
              <a:rPr lang="en-US" altLang="zh-CN" b="1" dirty="0">
                <a:solidFill>
                  <a:srgbClr val="00B0F0"/>
                </a:solidFill>
                <a:latin typeface="Cambria" panose="02040503050406030204" pitchFamily="18" charset="0"/>
                <a:ea typeface="宋体" panose="02010600030101010101" pitchFamily="2" charset="-122"/>
              </a:rPr>
              <a:t>(LIFO, Last In First Out)</a:t>
            </a:r>
            <a:r>
              <a:rPr lang="zh-CN" altLang="en-US" b="1" dirty="0">
                <a:solidFill>
                  <a:srgbClr val="00B0F0"/>
                </a:solidFill>
                <a:latin typeface="Cambria" panose="02040503050406030204" pitchFamily="18" charset="0"/>
                <a:ea typeface="宋体" panose="02010600030101010101" pitchFamily="2" charset="-122"/>
              </a:rPr>
              <a:t>线性表</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栈可以</a:t>
            </a:r>
            <a:r>
              <a:rPr lang="zh-CN" altLang="en-US" b="1" dirty="0">
                <a:solidFill>
                  <a:srgbClr val="00B0F0"/>
                </a:solidFill>
                <a:latin typeface="Cambria" panose="02040503050406030204" pitchFamily="18" charset="0"/>
                <a:ea typeface="宋体" panose="02010600030101010101" pitchFamily="2" charset="-122"/>
              </a:rPr>
              <a:t>用顺序表实现</a:t>
            </a:r>
            <a:r>
              <a:rPr lang="en-US" altLang="zh-CN" dirty="0">
                <a:latin typeface="Cambria" panose="02040503050406030204" pitchFamily="18" charset="0"/>
                <a:ea typeface="宋体" panose="02010600030101010101" pitchFamily="2" charset="-122"/>
              </a:rPr>
              <a:t>(</a:t>
            </a:r>
            <a:r>
              <a:rPr lang="zh-CN" altLang="en-US" b="1" dirty="0">
                <a:solidFill>
                  <a:srgbClr val="C00000"/>
                </a:solidFill>
                <a:latin typeface="Cambria" panose="02040503050406030204" pitchFamily="18" charset="0"/>
                <a:ea typeface="宋体" panose="02010600030101010101" pitchFamily="2" charset="-122"/>
              </a:rPr>
              <a:t>顺序栈</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，也可以</a:t>
            </a:r>
            <a:r>
              <a:rPr lang="zh-CN" altLang="en-US" b="1" dirty="0">
                <a:solidFill>
                  <a:srgbClr val="00B0F0"/>
                </a:solidFill>
                <a:latin typeface="Cambria" panose="02040503050406030204" pitchFamily="18" charset="0"/>
                <a:ea typeface="宋体" panose="02010600030101010101" pitchFamily="2" charset="-122"/>
              </a:rPr>
              <a:t>用链表实现</a:t>
            </a:r>
            <a:r>
              <a:rPr lang="en-US" altLang="zh-CN" dirty="0">
                <a:latin typeface="Cambria" panose="02040503050406030204" pitchFamily="18" charset="0"/>
                <a:ea typeface="宋体" panose="02010600030101010101" pitchFamily="2" charset="-122"/>
              </a:rPr>
              <a:t>(</a:t>
            </a:r>
            <a:r>
              <a:rPr lang="zh-CN" altLang="en-US" b="1" dirty="0">
                <a:solidFill>
                  <a:srgbClr val="C00000"/>
                </a:solidFill>
                <a:latin typeface="Cambria" panose="02040503050406030204" pitchFamily="18" charset="0"/>
                <a:ea typeface="宋体" panose="02010600030101010101" pitchFamily="2" charset="-122"/>
              </a:rPr>
              <a:t>链栈</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31</a:t>
            </a:fld>
            <a:endParaRPr lang="zh-CN" altLang="en-US" dirty="0"/>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8233" y="1276719"/>
            <a:ext cx="2729653" cy="4241212"/>
          </a:xfrm>
          <a:prstGeom prst="rect">
            <a:avLst/>
          </a:prstGeom>
          <a:noFill/>
        </p:spPr>
      </p:pic>
    </p:spTree>
    <p:extLst>
      <p:ext uri="{BB962C8B-B14F-4D97-AF65-F5344CB8AC3E}">
        <p14:creationId xmlns:p14="http://schemas.microsoft.com/office/powerpoint/2010/main" val="62324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fontScale="85000" lnSpcReduction="1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一、顺序栈</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基于顺序表实现的栈称为顺序栈。</a:t>
            </a:r>
            <a:r>
              <a:rPr lang="zh-CN" altLang="en-US" b="1" dirty="0">
                <a:solidFill>
                  <a:srgbClr val="00B0F0"/>
                </a:solidFill>
                <a:latin typeface="Cambria" panose="02040503050406030204" pitchFamily="18" charset="0"/>
                <a:ea typeface="宋体" panose="02010600030101010101" pitchFamily="2" charset="-122"/>
              </a:rPr>
              <a:t>规定顺序表的表尾为栈顶</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顺序栈的类型定义：</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typedef</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ssNode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datatype data[N];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顺序栈，栈中元素个数的上限为</a:t>
            </a:r>
            <a:r>
              <a:rPr lang="en-US" altLang="zh-CN" dirty="0">
                <a:solidFill>
                  <a:srgbClr val="00B0F0"/>
                </a:solidFill>
                <a:latin typeface="Cambria" panose="02040503050406030204" pitchFamily="18" charset="0"/>
                <a:ea typeface="宋体" panose="02010600030101010101" pitchFamily="2" charset="-122"/>
              </a:rPr>
              <a:t>N</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top;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栈顶下标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ssNode</a:t>
            </a:r>
            <a:r>
              <a:rPr lang="en-US" altLang="zh-CN" dirty="0">
                <a:solidFill>
                  <a:srgbClr val="7030A0"/>
                </a:solidFill>
                <a:latin typeface="Cambria" panose="02040503050406030204" pitchFamily="18" charset="0"/>
                <a:ea typeface="宋体" panose="02010600030101010101" pitchFamily="2" charset="-122"/>
              </a:rPr>
              <a:t>():top(-1){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将</a:t>
            </a:r>
            <a:r>
              <a:rPr lang="en-US" altLang="zh-CN" dirty="0">
                <a:solidFill>
                  <a:srgbClr val="00B0F0"/>
                </a:solidFill>
                <a:latin typeface="Cambria" panose="02040503050406030204" pitchFamily="18" charset="0"/>
                <a:ea typeface="宋体" panose="02010600030101010101" pitchFamily="2" charset="-122"/>
              </a:rPr>
              <a:t>top</a:t>
            </a:r>
            <a:r>
              <a:rPr lang="zh-CN" altLang="en-US" dirty="0">
                <a:solidFill>
                  <a:srgbClr val="00B0F0"/>
                </a:solidFill>
                <a:latin typeface="Cambria" panose="02040503050406030204" pitchFamily="18" charset="0"/>
                <a:ea typeface="宋体" panose="02010600030101010101" pitchFamily="2" charset="-122"/>
              </a:rPr>
              <a:t>的初始值设置为</a:t>
            </a:r>
            <a:r>
              <a:rPr lang="en-US" altLang="zh-CN" dirty="0">
                <a:solidFill>
                  <a:srgbClr val="00B0F0"/>
                </a:solidFill>
                <a:latin typeface="Cambria" panose="02040503050406030204" pitchFamily="18" charset="0"/>
                <a:ea typeface="宋体" panose="02010600030101010101" pitchFamily="2" charset="-122"/>
              </a:rPr>
              <a:t>-1</a:t>
            </a:r>
            <a:r>
              <a:rPr lang="zh-CN" altLang="en-US" dirty="0">
                <a:solidFill>
                  <a:srgbClr val="00B0F0"/>
                </a:solidFill>
                <a:latin typeface="Cambria" panose="02040503050406030204" pitchFamily="18" charset="0"/>
                <a:ea typeface="宋体" panose="02010600030101010101" pitchFamily="2" charset="-122"/>
              </a:rPr>
              <a:t>，表示空栈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seqStack</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其中元素</a:t>
            </a:r>
            <a:r>
              <a:rPr lang="en-US" altLang="zh-CN" dirty="0">
                <a:solidFill>
                  <a:srgbClr val="00B0F0"/>
                </a:solidFill>
                <a:latin typeface="Cambria" panose="02040503050406030204" pitchFamily="18" charset="0"/>
                <a:ea typeface="宋体" panose="02010600030101010101" pitchFamily="2" charset="-122"/>
              </a:rPr>
              <a:t>top</a:t>
            </a:r>
            <a:r>
              <a:rPr lang="zh-CN" altLang="en-US" dirty="0">
                <a:solidFill>
                  <a:srgbClr val="00B0F0"/>
                </a:solidFill>
                <a:latin typeface="Cambria" panose="02040503050406030204" pitchFamily="18" charset="0"/>
                <a:ea typeface="宋体" panose="02010600030101010101" pitchFamily="2" charset="-122"/>
              </a:rPr>
              <a:t>表示栈顶元素的下标，当</a:t>
            </a:r>
            <a:r>
              <a:rPr lang="en-US" altLang="zh-CN" dirty="0">
                <a:solidFill>
                  <a:srgbClr val="00B0F0"/>
                </a:solidFill>
                <a:latin typeface="Cambria" panose="02040503050406030204" pitchFamily="18" charset="0"/>
                <a:ea typeface="宋体" panose="02010600030101010101" pitchFamily="2" charset="-122"/>
              </a:rPr>
              <a:t>top=-1</a:t>
            </a:r>
            <a:r>
              <a:rPr lang="zh-CN" altLang="en-US" dirty="0">
                <a:solidFill>
                  <a:srgbClr val="00B0F0"/>
                </a:solidFill>
                <a:latin typeface="Cambria" panose="02040503050406030204" pitchFamily="18" charset="0"/>
                <a:ea typeface="宋体" panose="02010600030101010101" pitchFamily="2" charset="-122"/>
              </a:rPr>
              <a:t>时，表示空栈；当</a:t>
            </a:r>
            <a:r>
              <a:rPr lang="en-US" altLang="zh-CN" dirty="0">
                <a:solidFill>
                  <a:srgbClr val="00B0F0"/>
                </a:solidFill>
                <a:latin typeface="Cambria" panose="02040503050406030204" pitchFamily="18" charset="0"/>
                <a:ea typeface="宋体" panose="02010600030101010101" pitchFamily="2" charset="-122"/>
              </a:rPr>
              <a:t>top=N-1</a:t>
            </a:r>
            <a:r>
              <a:rPr lang="zh-CN" altLang="en-US" dirty="0">
                <a:solidFill>
                  <a:srgbClr val="00B0F0"/>
                </a:solidFill>
                <a:latin typeface="Cambria" panose="02040503050406030204" pitchFamily="18" charset="0"/>
                <a:ea typeface="宋体" panose="02010600030101010101" pitchFamily="2" charset="-122"/>
              </a:rPr>
              <a:t>时，表示栈已满</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32</a:t>
            </a:fld>
            <a:endParaRPr lang="zh-CN" altLang="en-US" dirty="0"/>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8233" y="1276719"/>
            <a:ext cx="2729653" cy="4241212"/>
          </a:xfrm>
          <a:prstGeom prst="rect">
            <a:avLst/>
          </a:prstGeom>
          <a:noFill/>
        </p:spPr>
      </p:pic>
    </p:spTree>
    <p:extLst>
      <p:ext uri="{BB962C8B-B14F-4D97-AF65-F5344CB8AC3E}">
        <p14:creationId xmlns:p14="http://schemas.microsoft.com/office/powerpoint/2010/main" val="389629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fontScale="925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顺序栈的基本操作：</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b="1" dirty="0">
                <a:solidFill>
                  <a:srgbClr val="00B0F0"/>
                </a:solidFill>
                <a:latin typeface="Cambria" panose="02040503050406030204" pitchFamily="18" charset="0"/>
                <a:ea typeface="宋体" panose="02010600030101010101" pitchFamily="2" charset="-122"/>
              </a:rPr>
              <a:t>1</a:t>
            </a:r>
            <a:r>
              <a:rPr lang="zh-CN" altLang="en-US" b="1" dirty="0">
                <a:solidFill>
                  <a:srgbClr val="00B0F0"/>
                </a:solidFill>
                <a:latin typeface="Cambria" panose="02040503050406030204" pitchFamily="18" charset="0"/>
                <a:ea typeface="宋体" panose="02010600030101010101" pitchFamily="2" charset="-122"/>
              </a:rPr>
              <a:t>、判断栈是非为空</a:t>
            </a:r>
            <a:r>
              <a:rPr lang="zh-CN" altLang="en-US" dirty="0">
                <a:latin typeface="Cambria" panose="02040503050406030204" pitchFamily="18" charset="0"/>
                <a:ea typeface="宋体" panose="02010600030101010101" pitchFamily="2" charset="-122"/>
              </a:rPr>
              <a:t>。见函数</a:t>
            </a:r>
            <a:r>
              <a:rPr lang="en-US" altLang="zh-CN" dirty="0">
                <a:latin typeface="Cambria" panose="02040503050406030204" pitchFamily="18" charset="0"/>
                <a:ea typeface="宋体" panose="02010600030101010101" pitchFamily="2" charset="-122"/>
              </a:rPr>
              <a:t>empty(…)</a:t>
            </a:r>
          </a:p>
          <a:p>
            <a:pPr marL="0" indent="357188">
              <a:lnSpc>
                <a:spcPct val="150000"/>
              </a:lnSpc>
              <a:spcBef>
                <a:spcPts val="0"/>
              </a:spcBef>
              <a:buNone/>
            </a:pPr>
            <a:r>
              <a:rPr lang="en-US" altLang="zh-CN" b="1" dirty="0">
                <a:solidFill>
                  <a:srgbClr val="00B0F0"/>
                </a:solidFill>
                <a:latin typeface="Cambria" panose="02040503050406030204" pitchFamily="18" charset="0"/>
                <a:ea typeface="宋体" panose="02010600030101010101" pitchFamily="2" charset="-122"/>
              </a:rPr>
              <a:t>2</a:t>
            </a:r>
            <a:r>
              <a:rPr lang="zh-CN" altLang="en-US" b="1" dirty="0">
                <a:solidFill>
                  <a:srgbClr val="00B0F0"/>
                </a:solidFill>
                <a:latin typeface="Cambria" panose="02040503050406030204" pitchFamily="18" charset="0"/>
                <a:ea typeface="宋体" panose="02010600030101010101" pitchFamily="2" charset="-122"/>
              </a:rPr>
              <a:t>、向栈中添加一个元素</a:t>
            </a:r>
            <a:r>
              <a:rPr lang="zh-CN" altLang="en-US" dirty="0">
                <a:latin typeface="Cambria" panose="02040503050406030204" pitchFamily="18" charset="0"/>
                <a:ea typeface="宋体" panose="02010600030101010101" pitchFamily="2" charset="-122"/>
              </a:rPr>
              <a:t>。见函数</a:t>
            </a:r>
            <a:r>
              <a:rPr lang="en-US" altLang="zh-CN" dirty="0">
                <a:latin typeface="Cambria" panose="02040503050406030204" pitchFamily="18" charset="0"/>
                <a:ea typeface="宋体" panose="02010600030101010101" pitchFamily="2" charset="-122"/>
              </a:rPr>
              <a:t>push(…)</a:t>
            </a:r>
          </a:p>
          <a:p>
            <a:pPr marL="0" indent="357188">
              <a:lnSpc>
                <a:spcPct val="150000"/>
              </a:lnSpc>
              <a:spcBef>
                <a:spcPts val="0"/>
              </a:spcBef>
              <a:buNone/>
            </a:pPr>
            <a:r>
              <a:rPr lang="en-US" altLang="zh-CN" b="1" dirty="0">
                <a:solidFill>
                  <a:srgbClr val="00B0F0"/>
                </a:solidFill>
                <a:latin typeface="Cambria" panose="02040503050406030204" pitchFamily="18" charset="0"/>
                <a:ea typeface="宋体" panose="02010600030101010101" pitchFamily="2" charset="-122"/>
              </a:rPr>
              <a:t>3</a:t>
            </a:r>
            <a:r>
              <a:rPr lang="zh-CN" altLang="en-US" b="1" dirty="0">
                <a:solidFill>
                  <a:srgbClr val="00B0F0"/>
                </a:solidFill>
                <a:latin typeface="Cambria" panose="02040503050406030204" pitchFamily="18" charset="0"/>
                <a:ea typeface="宋体" panose="02010600030101010101" pitchFamily="2" charset="-122"/>
              </a:rPr>
              <a:t>、获取栈顶元素</a:t>
            </a:r>
            <a:r>
              <a:rPr lang="zh-CN" altLang="en-US" dirty="0">
                <a:latin typeface="Cambria" panose="02040503050406030204" pitchFamily="18" charset="0"/>
                <a:ea typeface="宋体" panose="02010600030101010101" pitchFamily="2" charset="-122"/>
              </a:rPr>
              <a:t>。见函数</a:t>
            </a:r>
            <a:r>
              <a:rPr lang="en-US" altLang="zh-CN" dirty="0">
                <a:latin typeface="Cambria" panose="02040503050406030204" pitchFamily="18" charset="0"/>
                <a:ea typeface="宋体" panose="02010600030101010101" pitchFamily="2" charset="-122"/>
              </a:rPr>
              <a:t>top(…)</a:t>
            </a:r>
          </a:p>
          <a:p>
            <a:pPr marL="0" indent="357188">
              <a:lnSpc>
                <a:spcPct val="150000"/>
              </a:lnSpc>
              <a:spcBef>
                <a:spcPts val="0"/>
              </a:spcBef>
              <a:buNone/>
            </a:pPr>
            <a:r>
              <a:rPr lang="en-US" altLang="zh-CN" b="1" dirty="0">
                <a:solidFill>
                  <a:srgbClr val="00B0F0"/>
                </a:solidFill>
                <a:latin typeface="Cambria" panose="02040503050406030204" pitchFamily="18" charset="0"/>
                <a:ea typeface="宋体" panose="02010600030101010101" pitchFamily="2" charset="-122"/>
              </a:rPr>
              <a:t>4</a:t>
            </a:r>
            <a:r>
              <a:rPr lang="zh-CN" altLang="en-US" b="1" dirty="0">
                <a:solidFill>
                  <a:srgbClr val="00B0F0"/>
                </a:solidFill>
                <a:latin typeface="Cambria" panose="02040503050406030204" pitchFamily="18" charset="0"/>
                <a:ea typeface="宋体" panose="02010600030101010101" pitchFamily="2" charset="-122"/>
              </a:rPr>
              <a:t>、出栈</a:t>
            </a:r>
            <a:r>
              <a:rPr lang="zh-CN" altLang="en-US" dirty="0">
                <a:latin typeface="Cambria" panose="02040503050406030204" pitchFamily="18" charset="0"/>
                <a:ea typeface="宋体" panose="02010600030101010101" pitchFamily="2" charset="-122"/>
              </a:rPr>
              <a:t>。见函数</a:t>
            </a:r>
            <a:r>
              <a:rPr lang="en-US" altLang="zh-CN" dirty="0">
                <a:latin typeface="Cambria" panose="02040503050406030204" pitchFamily="18" charset="0"/>
                <a:ea typeface="宋体" panose="02010600030101010101" pitchFamily="2" charset="-122"/>
              </a:rPr>
              <a:t>pop(…)</a:t>
            </a:r>
          </a:p>
          <a:p>
            <a:pPr marL="0" indent="357188">
              <a:lnSpc>
                <a:spcPct val="150000"/>
              </a:lnSpc>
              <a:spcBef>
                <a:spcPts val="0"/>
              </a:spcBef>
              <a:buNone/>
            </a:pPr>
            <a:r>
              <a:rPr lang="en-US" altLang="zh-CN" b="1" dirty="0">
                <a:solidFill>
                  <a:srgbClr val="00B0F0"/>
                </a:solidFill>
                <a:latin typeface="Cambria" panose="02040503050406030204" pitchFamily="18" charset="0"/>
                <a:ea typeface="宋体" panose="02010600030101010101" pitchFamily="2" charset="-122"/>
              </a:rPr>
              <a:t>5</a:t>
            </a:r>
            <a:r>
              <a:rPr lang="zh-CN" altLang="en-US" b="1" dirty="0">
                <a:solidFill>
                  <a:srgbClr val="00B0F0"/>
                </a:solidFill>
                <a:latin typeface="Cambria" panose="02040503050406030204" pitchFamily="18" charset="0"/>
                <a:ea typeface="宋体" panose="02010600030101010101" pitchFamily="2" charset="-122"/>
              </a:rPr>
              <a:t>、遍历栈中的所有元素</a:t>
            </a: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ss_traverse</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入栈、出栈和获取栈顶元素操作的时间复杂度都为</a:t>
            </a:r>
            <a:r>
              <a:rPr lang="en-US" altLang="zh-CN" b="1" dirty="0">
                <a:solidFill>
                  <a:srgbClr val="00B0F0"/>
                </a:solidFill>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栈的操作都比较简单，在实际应用中，可以用一个数组和一个整型变量</a:t>
            </a:r>
            <a:r>
              <a:rPr lang="en-US" altLang="zh-CN" dirty="0">
                <a:latin typeface="Cambria" panose="02040503050406030204" pitchFamily="18" charset="0"/>
                <a:ea typeface="宋体" panose="02010600030101010101" pitchFamily="2" charset="-122"/>
              </a:rPr>
              <a:t>top</a:t>
            </a:r>
            <a:r>
              <a:rPr lang="zh-CN" altLang="en-US" dirty="0">
                <a:latin typeface="Cambria" panose="02040503050406030204" pitchFamily="18" charset="0"/>
                <a:ea typeface="宋体" panose="02010600030101010101" pitchFamily="2" charset="-122"/>
              </a:rPr>
              <a:t>表示一个顺序栈，</a:t>
            </a:r>
            <a:r>
              <a:rPr lang="en-US" altLang="zh-CN" dirty="0">
                <a:latin typeface="Cambria" panose="02040503050406030204" pitchFamily="18" charset="0"/>
                <a:ea typeface="宋体" panose="02010600030101010101" pitchFamily="2" charset="-122"/>
              </a:rPr>
              <a:t>top</a:t>
            </a:r>
            <a:r>
              <a:rPr lang="zh-CN" altLang="en-US" dirty="0">
                <a:latin typeface="Cambria" panose="02040503050406030204" pitchFamily="18" charset="0"/>
                <a:ea typeface="宋体" panose="02010600030101010101" pitchFamily="2" charset="-122"/>
              </a:rPr>
              <a:t>为最后一个元素的下标。</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33</a:t>
            </a:fld>
            <a:endParaRPr lang="zh-CN" altLang="en-US" dirty="0"/>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8233" y="1276719"/>
            <a:ext cx="2729653" cy="4241212"/>
          </a:xfrm>
          <a:prstGeom prst="rect">
            <a:avLst/>
          </a:prstGeom>
          <a:noFill/>
        </p:spPr>
      </p:pic>
    </p:spTree>
    <p:extLst>
      <p:ext uri="{BB962C8B-B14F-4D97-AF65-F5344CB8AC3E}">
        <p14:creationId xmlns:p14="http://schemas.microsoft.com/office/powerpoint/2010/main" val="147689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lnSpcReduction="1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二、链栈</a:t>
            </a:r>
          </a:p>
          <a:p>
            <a:pPr marL="0" indent="357188">
              <a:lnSpc>
                <a:spcPct val="150000"/>
              </a:lnSpc>
              <a:spcBef>
                <a:spcPts val="0"/>
              </a:spcBef>
              <a:buNone/>
            </a:pPr>
            <a:r>
              <a:rPr lang="zh-CN" altLang="en-US" b="1" dirty="0">
                <a:solidFill>
                  <a:srgbClr val="00B0F0"/>
                </a:solidFill>
                <a:latin typeface="Cambria" panose="02040503050406030204" pitchFamily="18" charset="0"/>
                <a:ea typeface="宋体" panose="02010600030101010101" pitchFamily="2" charset="-122"/>
              </a:rPr>
              <a:t>基于带头结点的单向链表实现的栈</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链栈</a:t>
            </a:r>
            <a:r>
              <a:rPr lang="zh-CN" altLang="en-US" dirty="0">
                <a:latin typeface="Cambria" panose="02040503050406030204" pitchFamily="18" charset="0"/>
                <a:ea typeface="宋体" panose="02010600030101010101" pitchFamily="2" charset="-122"/>
              </a:rPr>
              <a:t>。为了提高入栈、出栈的效率，规定链表的第一个结点为栈顶。</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链栈结点的类型定义：</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typedef</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csNode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datatype data;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数据域</a:t>
            </a:r>
            <a:r>
              <a:rPr lang="zh-CN" altLang="en-US" dirty="0">
                <a:solidFill>
                  <a:srgbClr val="7030A0"/>
                </a:solidFill>
                <a:latin typeface="Cambria" panose="02040503050406030204" pitchFamily="18" charset="0"/>
                <a:ea typeface="宋体" panose="02010600030101010101" pitchFamily="2" charset="-122"/>
              </a:rPr>
              <a:t>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csNode</a:t>
            </a:r>
            <a:r>
              <a:rPr lang="en-US" altLang="zh-CN" dirty="0">
                <a:solidFill>
                  <a:srgbClr val="7030A0"/>
                </a:solidFill>
                <a:latin typeface="Cambria" panose="02040503050406030204" pitchFamily="18" charset="0"/>
                <a:ea typeface="宋体" panose="02010600030101010101" pitchFamily="2" charset="-122"/>
              </a:rPr>
              <a:t> *next;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链域</a:t>
            </a:r>
            <a:r>
              <a:rPr lang="zh-CN" altLang="en-US" dirty="0">
                <a:solidFill>
                  <a:srgbClr val="7030A0"/>
                </a:solidFill>
                <a:latin typeface="Cambria" panose="02040503050406030204" pitchFamily="18" charset="0"/>
                <a:ea typeface="宋体" panose="02010600030101010101" pitchFamily="2" charset="-122"/>
              </a:rPr>
              <a:t>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csNode</a:t>
            </a:r>
            <a:r>
              <a:rPr lang="en-US" altLang="zh-CN" dirty="0">
                <a:solidFill>
                  <a:srgbClr val="7030A0"/>
                </a:solidFill>
                <a:latin typeface="Cambria" panose="02040503050406030204" pitchFamily="18" charset="0"/>
                <a:ea typeface="宋体" panose="02010600030101010101" pitchFamily="2" charset="-122"/>
              </a:rPr>
              <a:t>():next(NULL){</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chainStack</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34</a:t>
            </a:fld>
            <a:endParaRPr lang="zh-CN" altLang="en-US" dirty="0"/>
          </a:p>
        </p:txBody>
      </p:sp>
    </p:spTree>
    <p:extLst>
      <p:ext uri="{BB962C8B-B14F-4D97-AF65-F5344CB8AC3E}">
        <p14:creationId xmlns:p14="http://schemas.microsoft.com/office/powerpoint/2010/main" val="371685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链栈的基本操作：</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b="1" dirty="0">
                <a:solidFill>
                  <a:srgbClr val="00B0F0"/>
                </a:solidFill>
                <a:latin typeface="Cambria" panose="02040503050406030204" pitchFamily="18" charset="0"/>
                <a:ea typeface="宋体" panose="02010600030101010101" pitchFamily="2" charset="-122"/>
              </a:rPr>
              <a:t>1</a:t>
            </a:r>
            <a:r>
              <a:rPr lang="zh-CN" altLang="en-US" b="1" dirty="0">
                <a:solidFill>
                  <a:srgbClr val="00B0F0"/>
                </a:solidFill>
                <a:latin typeface="Cambria" panose="02040503050406030204" pitchFamily="18" charset="0"/>
                <a:ea typeface="宋体" panose="02010600030101010101" pitchFamily="2" charset="-122"/>
              </a:rPr>
              <a:t>、判断栈是非为空</a:t>
            </a:r>
            <a:r>
              <a:rPr lang="zh-CN" altLang="en-US" dirty="0">
                <a:latin typeface="Cambria" panose="02040503050406030204" pitchFamily="18" charset="0"/>
                <a:ea typeface="宋体" panose="02010600030101010101" pitchFamily="2" charset="-122"/>
              </a:rPr>
              <a:t>。见函数</a:t>
            </a:r>
            <a:r>
              <a:rPr lang="en-US" altLang="zh-CN" dirty="0">
                <a:latin typeface="Cambria" panose="02040503050406030204" pitchFamily="18" charset="0"/>
                <a:ea typeface="宋体" panose="02010600030101010101" pitchFamily="2" charset="-122"/>
              </a:rPr>
              <a:t>empty(…)</a:t>
            </a:r>
          </a:p>
          <a:p>
            <a:pPr marL="0" indent="357188">
              <a:lnSpc>
                <a:spcPct val="150000"/>
              </a:lnSpc>
              <a:spcBef>
                <a:spcPts val="0"/>
              </a:spcBef>
              <a:buNone/>
            </a:pPr>
            <a:r>
              <a:rPr lang="en-US" altLang="zh-CN" b="1" dirty="0">
                <a:solidFill>
                  <a:srgbClr val="00B0F0"/>
                </a:solidFill>
                <a:latin typeface="Cambria" panose="02040503050406030204" pitchFamily="18" charset="0"/>
                <a:ea typeface="宋体" panose="02010600030101010101" pitchFamily="2" charset="-122"/>
              </a:rPr>
              <a:t>2</a:t>
            </a:r>
            <a:r>
              <a:rPr lang="zh-CN" altLang="en-US" b="1" dirty="0">
                <a:solidFill>
                  <a:srgbClr val="00B0F0"/>
                </a:solidFill>
                <a:latin typeface="Cambria" panose="02040503050406030204" pitchFamily="18" charset="0"/>
                <a:ea typeface="宋体" panose="02010600030101010101" pitchFamily="2" charset="-122"/>
              </a:rPr>
              <a:t>、向栈中添加一个元素</a:t>
            </a:r>
            <a:r>
              <a:rPr lang="zh-CN" altLang="en-US" dirty="0">
                <a:latin typeface="Cambria" panose="02040503050406030204" pitchFamily="18" charset="0"/>
                <a:ea typeface="宋体" panose="02010600030101010101" pitchFamily="2" charset="-122"/>
              </a:rPr>
              <a:t>。见函数</a:t>
            </a:r>
            <a:r>
              <a:rPr lang="en-US" altLang="zh-CN" dirty="0">
                <a:latin typeface="Cambria" panose="02040503050406030204" pitchFamily="18" charset="0"/>
                <a:ea typeface="宋体" panose="02010600030101010101" pitchFamily="2" charset="-122"/>
              </a:rPr>
              <a:t>push(…)</a:t>
            </a:r>
          </a:p>
          <a:p>
            <a:pPr marL="0" indent="357188">
              <a:lnSpc>
                <a:spcPct val="150000"/>
              </a:lnSpc>
              <a:spcBef>
                <a:spcPts val="0"/>
              </a:spcBef>
              <a:buNone/>
            </a:pPr>
            <a:r>
              <a:rPr lang="en-US" altLang="zh-CN" b="1" dirty="0">
                <a:solidFill>
                  <a:srgbClr val="00B0F0"/>
                </a:solidFill>
                <a:latin typeface="Cambria" panose="02040503050406030204" pitchFamily="18" charset="0"/>
                <a:ea typeface="宋体" panose="02010600030101010101" pitchFamily="2" charset="-122"/>
              </a:rPr>
              <a:t>3</a:t>
            </a:r>
            <a:r>
              <a:rPr lang="zh-CN" altLang="en-US" b="1" dirty="0">
                <a:solidFill>
                  <a:srgbClr val="00B0F0"/>
                </a:solidFill>
                <a:latin typeface="Cambria" panose="02040503050406030204" pitchFamily="18" charset="0"/>
                <a:ea typeface="宋体" panose="02010600030101010101" pitchFamily="2" charset="-122"/>
              </a:rPr>
              <a:t>、获取栈顶元素</a:t>
            </a:r>
            <a:r>
              <a:rPr lang="zh-CN" altLang="en-US" dirty="0">
                <a:latin typeface="Cambria" panose="02040503050406030204" pitchFamily="18" charset="0"/>
                <a:ea typeface="宋体" panose="02010600030101010101" pitchFamily="2" charset="-122"/>
              </a:rPr>
              <a:t>。见函数</a:t>
            </a:r>
            <a:r>
              <a:rPr lang="en-US" altLang="zh-CN" dirty="0">
                <a:latin typeface="Cambria" panose="02040503050406030204" pitchFamily="18" charset="0"/>
                <a:ea typeface="宋体" panose="02010600030101010101" pitchFamily="2" charset="-122"/>
              </a:rPr>
              <a:t>top(…)</a:t>
            </a:r>
          </a:p>
          <a:p>
            <a:pPr marL="0" indent="357188">
              <a:lnSpc>
                <a:spcPct val="150000"/>
              </a:lnSpc>
              <a:spcBef>
                <a:spcPts val="0"/>
              </a:spcBef>
              <a:buNone/>
            </a:pPr>
            <a:r>
              <a:rPr lang="en-US" altLang="zh-CN" b="1" dirty="0">
                <a:solidFill>
                  <a:srgbClr val="00B0F0"/>
                </a:solidFill>
                <a:latin typeface="Cambria" panose="02040503050406030204" pitchFamily="18" charset="0"/>
                <a:ea typeface="宋体" panose="02010600030101010101" pitchFamily="2" charset="-122"/>
              </a:rPr>
              <a:t>4</a:t>
            </a:r>
            <a:r>
              <a:rPr lang="zh-CN" altLang="en-US" b="1" dirty="0">
                <a:solidFill>
                  <a:srgbClr val="00B0F0"/>
                </a:solidFill>
                <a:latin typeface="Cambria" panose="02040503050406030204" pitchFamily="18" charset="0"/>
                <a:ea typeface="宋体" panose="02010600030101010101" pitchFamily="2" charset="-122"/>
              </a:rPr>
              <a:t>、出栈</a:t>
            </a:r>
            <a:r>
              <a:rPr lang="zh-CN" altLang="en-US" dirty="0">
                <a:latin typeface="Cambria" panose="02040503050406030204" pitchFamily="18" charset="0"/>
                <a:ea typeface="宋体" panose="02010600030101010101" pitchFamily="2" charset="-122"/>
              </a:rPr>
              <a:t>。见函数</a:t>
            </a:r>
            <a:r>
              <a:rPr lang="en-US" altLang="zh-CN" dirty="0">
                <a:latin typeface="Cambria" panose="02040503050406030204" pitchFamily="18" charset="0"/>
                <a:ea typeface="宋体" panose="02010600030101010101" pitchFamily="2" charset="-122"/>
              </a:rPr>
              <a:t>pop(…)</a:t>
            </a:r>
          </a:p>
          <a:p>
            <a:pPr marL="0" indent="357188">
              <a:lnSpc>
                <a:spcPct val="150000"/>
              </a:lnSpc>
              <a:spcBef>
                <a:spcPts val="0"/>
              </a:spcBef>
              <a:buNone/>
            </a:pPr>
            <a:r>
              <a:rPr lang="en-US" altLang="zh-CN" b="1" dirty="0">
                <a:solidFill>
                  <a:srgbClr val="00B0F0"/>
                </a:solidFill>
                <a:latin typeface="Cambria" panose="02040503050406030204" pitchFamily="18" charset="0"/>
                <a:ea typeface="宋体" panose="02010600030101010101" pitchFamily="2" charset="-122"/>
              </a:rPr>
              <a:t>5</a:t>
            </a:r>
            <a:r>
              <a:rPr lang="zh-CN" altLang="en-US" b="1" dirty="0">
                <a:solidFill>
                  <a:srgbClr val="00B0F0"/>
                </a:solidFill>
                <a:latin typeface="Cambria" panose="02040503050406030204" pitchFamily="18" charset="0"/>
                <a:ea typeface="宋体" panose="02010600030101010101" pitchFamily="2" charset="-122"/>
              </a:rPr>
              <a:t>、遍历栈中的所有元素</a:t>
            </a: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cs_traverse</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由于将链表的第一个结点设置为栈顶，入栈、出栈和获取栈顶元素操作的时间复杂度都为</a:t>
            </a:r>
            <a:r>
              <a:rPr lang="en-US" altLang="zh-CN" dirty="0">
                <a:solidFill>
                  <a:srgbClr val="00B0F0"/>
                </a:solidFill>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35</a:t>
            </a:fld>
            <a:endParaRPr lang="zh-CN" altLang="en-US" dirty="0"/>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8233" y="1276719"/>
            <a:ext cx="2729653" cy="4241212"/>
          </a:xfrm>
          <a:prstGeom prst="rect">
            <a:avLst/>
          </a:prstGeom>
          <a:noFill/>
        </p:spPr>
      </p:pic>
    </p:spTree>
    <p:extLst>
      <p:ext uri="{BB962C8B-B14F-4D97-AF65-F5344CB8AC3E}">
        <p14:creationId xmlns:p14="http://schemas.microsoft.com/office/powerpoint/2010/main" val="150492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2.4.2 STL</a:t>
            </a:r>
            <a:r>
              <a:rPr lang="zh-CN" altLang="en-US" b="1" dirty="0">
                <a:latin typeface="Cambria" panose="02040503050406030204" pitchFamily="18" charset="0"/>
                <a:ea typeface="宋体" panose="02010600030101010101" pitchFamily="2" charset="-122"/>
              </a:rPr>
              <a:t>中的栈</a:t>
            </a:r>
            <a:r>
              <a:rPr lang="en-US" altLang="zh-CN" b="1" dirty="0">
                <a:latin typeface="Cambria" panose="02040503050406030204" pitchFamily="18" charset="0"/>
                <a:ea typeface="宋体" panose="02010600030101010101" pitchFamily="2" charset="-122"/>
              </a:rPr>
              <a:t>—stack</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stack</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中的适配器容器。在使用</a:t>
            </a:r>
            <a:r>
              <a:rPr lang="en-US" altLang="zh-CN" dirty="0">
                <a:latin typeface="Cambria" panose="02040503050406030204" pitchFamily="18" charset="0"/>
                <a:ea typeface="宋体" panose="02010600030101010101" pitchFamily="2" charset="-122"/>
              </a:rPr>
              <a:t>stack</a:t>
            </a:r>
            <a:r>
              <a:rPr lang="zh-CN" altLang="en-US" dirty="0">
                <a:latin typeface="Cambria" panose="02040503050406030204" pitchFamily="18" charset="0"/>
                <a:ea typeface="宋体" panose="02010600030101010101" pitchFamily="2" charset="-122"/>
              </a:rPr>
              <a:t>之前需要如下包含文件声明：</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#include &lt;stack&gt;</a:t>
            </a:r>
          </a:p>
          <a:p>
            <a:pPr marL="0" indent="357188">
              <a:lnSpc>
                <a:spcPct val="150000"/>
              </a:lnSpc>
              <a:spcBef>
                <a:spcPts val="0"/>
              </a:spcBef>
              <a:buNone/>
            </a:pPr>
            <a:r>
              <a:rPr lang="en-US" altLang="zh-CN" dirty="0">
                <a:solidFill>
                  <a:srgbClr val="00B0F0"/>
                </a:solidFill>
                <a:latin typeface="Cambria" panose="02040503050406030204" pitchFamily="18" charset="0"/>
                <a:ea typeface="宋体" panose="02010600030101010101" pitchFamily="2" charset="-122"/>
              </a:rPr>
              <a:t>stack</a:t>
            </a:r>
            <a:r>
              <a:rPr lang="zh-CN" altLang="en-US" dirty="0">
                <a:solidFill>
                  <a:srgbClr val="00B0F0"/>
                </a:solidFill>
                <a:latin typeface="Cambria" panose="02040503050406030204" pitchFamily="18" charset="0"/>
                <a:ea typeface="宋体" panose="02010600030101010101" pitchFamily="2" charset="-122"/>
              </a:rPr>
              <a:t>默认底层容器为</a:t>
            </a:r>
            <a:r>
              <a:rPr lang="en-US" altLang="zh-CN" dirty="0" err="1">
                <a:solidFill>
                  <a:srgbClr val="00B0F0"/>
                </a:solidFill>
                <a:latin typeface="Cambria" panose="02040503050406030204" pitchFamily="18" charset="0"/>
                <a:ea typeface="宋体" panose="02010600030101010101" pitchFamily="2" charset="-122"/>
              </a:rPr>
              <a:t>deque</a:t>
            </a:r>
            <a:r>
              <a:rPr lang="zh-CN" altLang="en-US" dirty="0">
                <a:latin typeface="Cambria" panose="02040503050406030204" pitchFamily="18" charset="0"/>
                <a:ea typeface="宋体" panose="02010600030101010101" pitchFamily="2" charset="-122"/>
              </a:rPr>
              <a:t>，可以指定其他线性容器作为其底层容器：</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stack&lt;datatype&gt; </a:t>
            </a:r>
            <a:r>
              <a:rPr lang="en-US" altLang="zh-CN" dirty="0" err="1">
                <a:solidFill>
                  <a:srgbClr val="7030A0"/>
                </a:solidFill>
                <a:latin typeface="Cambria" panose="02040503050406030204" pitchFamily="18" charset="0"/>
                <a:ea typeface="宋体" panose="02010600030101010101" pitchFamily="2" charset="-122"/>
              </a:rPr>
              <a:t>stk</a:t>
            </a:r>
            <a:r>
              <a:rPr lang="en-US" altLang="zh-CN" dirty="0">
                <a:solidFill>
                  <a:srgbClr val="7030A0"/>
                </a:solidFill>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底层容器为</a:t>
            </a:r>
            <a:r>
              <a:rPr lang="en-US" altLang="zh-CN" dirty="0" err="1">
                <a:solidFill>
                  <a:srgbClr val="00B0F0"/>
                </a:solidFill>
                <a:latin typeface="Cambria" panose="02040503050406030204" pitchFamily="18" charset="0"/>
                <a:ea typeface="宋体" panose="02010600030101010101" pitchFamily="2" charset="-122"/>
              </a:rPr>
              <a:t>deque</a:t>
            </a:r>
            <a:endParaRPr lang="en-US" altLang="zh-CN" dirty="0">
              <a:solidFill>
                <a:srgbClr val="00B0F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stack&lt;datatype, vector&lt;datatype&gt; &gt; stk1;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底层容器为</a:t>
            </a:r>
            <a:r>
              <a:rPr lang="en-US" altLang="zh-CN" dirty="0">
                <a:solidFill>
                  <a:srgbClr val="00B0F0"/>
                </a:solidFill>
                <a:latin typeface="Cambria" panose="02040503050406030204" pitchFamily="18" charset="0"/>
                <a:ea typeface="宋体" panose="02010600030101010101" pitchFamily="2" charset="-122"/>
              </a:rPr>
              <a:t>vector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stack&lt;datatype, list&lt;datatype&gt; &gt; stk2;</a:t>
            </a:r>
            <a:r>
              <a:rPr lang="en-US" altLang="zh-CN" dirty="0">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底层容器为</a:t>
            </a:r>
            <a:r>
              <a:rPr lang="en-US" altLang="zh-CN" dirty="0">
                <a:solidFill>
                  <a:srgbClr val="00B0F0"/>
                </a:solidFill>
                <a:latin typeface="Cambria" panose="02040503050406030204" pitchFamily="18" charset="0"/>
                <a:ea typeface="宋体" panose="02010600030101010101" pitchFamily="2" charset="-122"/>
              </a:rPr>
              <a:t>list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a:t>
            </a:r>
            <a:r>
              <a:rPr lang="en-US" altLang="zh-CN" dirty="0">
                <a:latin typeface="Cambria" panose="02040503050406030204" pitchFamily="18" charset="0"/>
                <a:ea typeface="宋体" panose="02010600030101010101" pitchFamily="2" charset="-122"/>
              </a:rPr>
              <a:t>stack</a:t>
            </a:r>
            <a:r>
              <a:rPr lang="zh-CN" altLang="en-US" dirty="0">
                <a:latin typeface="Cambria" panose="02040503050406030204" pitchFamily="18" charset="0"/>
                <a:ea typeface="宋体" panose="02010600030101010101" pitchFamily="2" charset="-122"/>
              </a:rPr>
              <a:t>对象的操作也比较简单，例如：</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stk.push</a:t>
            </a:r>
            <a:r>
              <a:rPr lang="en-US" altLang="zh-CN" dirty="0">
                <a:solidFill>
                  <a:srgbClr val="7030A0"/>
                </a:solidFill>
                <a:latin typeface="Cambria" panose="02040503050406030204" pitchFamily="18" charset="0"/>
                <a:ea typeface="宋体" panose="02010600030101010101" pitchFamily="2" charset="-122"/>
              </a:rPr>
              <a:t>(3); </a:t>
            </a:r>
            <a:r>
              <a:rPr lang="en-US" altLang="zh-CN" dirty="0" err="1">
                <a:solidFill>
                  <a:srgbClr val="7030A0"/>
                </a:solidFill>
                <a:latin typeface="Cambria" panose="02040503050406030204" pitchFamily="18" charset="0"/>
                <a:ea typeface="宋体" panose="02010600030101010101" pitchFamily="2" charset="-122"/>
              </a:rPr>
              <a:t>stk.push</a:t>
            </a:r>
            <a:r>
              <a:rPr lang="en-US" altLang="zh-CN" dirty="0">
                <a:solidFill>
                  <a:srgbClr val="7030A0"/>
                </a:solidFill>
                <a:latin typeface="Cambria" panose="02040503050406030204" pitchFamily="18" charset="0"/>
                <a:ea typeface="宋体" panose="02010600030101010101" pitchFamily="2" charset="-122"/>
              </a:rPr>
              <a:t>(5); </a:t>
            </a:r>
            <a:r>
              <a:rPr lang="en-US" altLang="zh-CN" dirty="0" err="1">
                <a:solidFill>
                  <a:srgbClr val="7030A0"/>
                </a:solidFill>
                <a:latin typeface="Cambria" panose="02040503050406030204" pitchFamily="18" charset="0"/>
                <a:ea typeface="宋体" panose="02010600030101010101" pitchFamily="2" charset="-122"/>
              </a:rPr>
              <a:t>stk.push</a:t>
            </a:r>
            <a:r>
              <a:rPr lang="en-US" altLang="zh-CN" dirty="0">
                <a:solidFill>
                  <a:srgbClr val="7030A0"/>
                </a:solidFill>
                <a:latin typeface="Cambria" panose="02040503050406030204" pitchFamily="18" charset="0"/>
                <a:ea typeface="宋体" panose="02010600030101010101" pitchFamily="2" charset="-122"/>
              </a:rPr>
              <a:t>(2);</a:t>
            </a:r>
            <a:r>
              <a:rPr lang="en-US" altLang="zh-CN" dirty="0">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入栈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while(!</a:t>
            </a:r>
            <a:r>
              <a:rPr lang="en-US" altLang="zh-CN" dirty="0" err="1">
                <a:solidFill>
                  <a:srgbClr val="7030A0"/>
                </a:solidFill>
                <a:latin typeface="Cambria" panose="02040503050406030204" pitchFamily="18" charset="0"/>
                <a:ea typeface="宋体" panose="02010600030101010101" pitchFamily="2" charset="-122"/>
              </a:rPr>
              <a:t>stk.empty</a:t>
            </a:r>
            <a:r>
              <a:rPr lang="en-US" altLang="zh-CN" dirty="0">
                <a:solidFill>
                  <a:srgbClr val="7030A0"/>
                </a:solidFill>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判断栈是否为空 </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cout</a:t>
            </a:r>
            <a:r>
              <a:rPr lang="en-US" altLang="zh-CN" dirty="0">
                <a:solidFill>
                  <a:srgbClr val="7030A0"/>
                </a:solidFill>
                <a:latin typeface="Cambria" panose="02040503050406030204" pitchFamily="18" charset="0"/>
                <a:ea typeface="宋体" panose="02010600030101010101" pitchFamily="2" charset="-122"/>
              </a:rPr>
              <a:t>&lt;&lt;</a:t>
            </a:r>
            <a:r>
              <a:rPr lang="en-US" altLang="zh-CN" dirty="0" err="1">
                <a:solidFill>
                  <a:srgbClr val="7030A0"/>
                </a:solidFill>
                <a:latin typeface="Cambria" panose="02040503050406030204" pitchFamily="18" charset="0"/>
                <a:ea typeface="宋体" panose="02010600030101010101" pitchFamily="2" charset="-122"/>
              </a:rPr>
              <a:t>stk.top</a:t>
            </a:r>
            <a:r>
              <a:rPr lang="en-US" altLang="zh-CN" dirty="0">
                <a:solidFill>
                  <a:srgbClr val="7030A0"/>
                </a:solidFill>
                <a:latin typeface="Cambria" panose="02040503050406030204" pitchFamily="18" charset="0"/>
                <a:ea typeface="宋体" panose="02010600030101010101" pitchFamily="2" charset="-122"/>
              </a:rPr>
              <a:t>()&lt;&lt;' ';</a:t>
            </a:r>
            <a:r>
              <a:rPr lang="en-US" altLang="zh-CN" dirty="0">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获取栈顶元素 </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stk.pop</a:t>
            </a:r>
            <a:r>
              <a:rPr lang="en-US" altLang="zh-CN" dirty="0">
                <a:solidFill>
                  <a:srgbClr val="7030A0"/>
                </a:solidFill>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出栈</a:t>
            </a:r>
            <a:r>
              <a:rPr lang="zh-CN" altLang="en-US" dirty="0">
                <a:latin typeface="Cambria" panose="02040503050406030204" pitchFamily="18" charset="0"/>
                <a:ea typeface="宋体" panose="02010600030101010101" pitchFamily="2" charset="-122"/>
              </a:rPr>
              <a:t>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36</a:t>
            </a:fld>
            <a:endParaRPr lang="zh-CN" altLang="en-US" dirty="0"/>
          </a:p>
        </p:txBody>
      </p:sp>
    </p:spTree>
    <p:extLst>
      <p:ext uri="{BB962C8B-B14F-4D97-AF65-F5344CB8AC3E}">
        <p14:creationId xmlns:p14="http://schemas.microsoft.com/office/powerpoint/2010/main" val="117894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2.4.3 </a:t>
            </a:r>
            <a:r>
              <a:rPr lang="zh-CN" altLang="en-US" b="1" dirty="0">
                <a:latin typeface="Cambria" panose="02040503050406030204" pitchFamily="18" charset="0"/>
                <a:ea typeface="宋体" panose="02010600030101010101" pitchFamily="2" charset="-122"/>
              </a:rPr>
              <a:t>栈应用举例</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一、括号匹配</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00B0F0"/>
                </a:solidFill>
                <a:latin typeface="Cambria" panose="02040503050406030204" pitchFamily="18" charset="0"/>
                <a:ea typeface="宋体" panose="02010600030101010101" pitchFamily="2" charset="-122"/>
              </a:rPr>
              <a:t>检查字符串</a:t>
            </a:r>
            <a:r>
              <a:rPr lang="en-US" altLang="zh-CN" b="1" dirty="0" err="1">
                <a:solidFill>
                  <a:srgbClr val="00B0F0"/>
                </a:solidFill>
                <a:latin typeface="Cambria" panose="02040503050406030204" pitchFamily="18" charset="0"/>
                <a:ea typeface="宋体" panose="02010600030101010101" pitchFamily="2" charset="-122"/>
              </a:rPr>
              <a:t>str</a:t>
            </a:r>
            <a:r>
              <a:rPr lang="zh-CN" altLang="en-US" b="1" dirty="0">
                <a:solidFill>
                  <a:srgbClr val="00B0F0"/>
                </a:solidFill>
                <a:latin typeface="Cambria" panose="02040503050406030204" pitchFamily="18" charset="0"/>
                <a:ea typeface="宋体" panose="02010600030101010101" pitchFamily="2" charset="-122"/>
              </a:rPr>
              <a:t>中的括号是否合法，包括四类括号：</a:t>
            </a:r>
            <a:r>
              <a:rPr lang="en-US" altLang="zh-CN" b="1" dirty="0">
                <a:solidFill>
                  <a:srgbClr val="00B0F0"/>
                </a:solidFill>
                <a:latin typeface="Cambria" panose="02040503050406030204" pitchFamily="18" charset="0"/>
                <a:ea typeface="宋体" panose="02010600030101010101" pitchFamily="2" charset="-122"/>
              </a:rPr>
              <a:t>'(', ')', '['</a:t>
            </a:r>
            <a:r>
              <a:rPr lang="zh-CN" altLang="en-US" b="1" dirty="0">
                <a:solidFill>
                  <a:srgbClr val="00B0F0"/>
                </a:solidFill>
                <a:latin typeface="Cambria" panose="02040503050406030204" pitchFamily="18" charset="0"/>
                <a:ea typeface="宋体" panose="02010600030101010101" pitchFamily="2" charset="-122"/>
              </a:rPr>
              <a:t>和</a:t>
            </a:r>
            <a:r>
              <a:rPr lang="en-US" altLang="zh-CN" b="1" dirty="0">
                <a:solidFill>
                  <a:srgbClr val="00B0F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、创建一个元素类型为字符型的栈</a:t>
            </a:r>
            <a:r>
              <a:rPr lang="en-US" altLang="zh-CN" dirty="0" err="1">
                <a:latin typeface="Cambria" panose="02040503050406030204" pitchFamily="18" charset="0"/>
                <a:ea typeface="宋体" panose="02010600030101010101" pitchFamily="2" charset="-122"/>
              </a:rPr>
              <a:t>stk</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、依次检查</a:t>
            </a:r>
            <a:r>
              <a:rPr lang="en-US" altLang="zh-CN" dirty="0" err="1">
                <a:latin typeface="Cambria" panose="02040503050406030204" pitchFamily="18" charset="0"/>
                <a:ea typeface="宋体" panose="02010600030101010101" pitchFamily="2" charset="-122"/>
              </a:rPr>
              <a:t>str</a:t>
            </a:r>
            <a:r>
              <a:rPr lang="zh-CN" altLang="en-US" dirty="0">
                <a:latin typeface="Cambria" panose="02040503050406030204" pitchFamily="18" charset="0"/>
                <a:ea typeface="宋体" panose="02010600030101010101" pitchFamily="2" charset="-122"/>
              </a:rPr>
              <a:t>中的每一个字符</a:t>
            </a:r>
            <a:r>
              <a:rPr lang="en-US" altLang="zh-CN" dirty="0" err="1">
                <a:latin typeface="Cambria" panose="02040503050406030204" pitchFamily="18" charset="0"/>
                <a:ea typeface="宋体" panose="02010600030101010101" pitchFamily="2" charset="-122"/>
              </a:rPr>
              <a:t>str</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，如果</a:t>
            </a:r>
            <a:r>
              <a:rPr lang="en-US" altLang="zh-CN" dirty="0" err="1">
                <a:latin typeface="Cambria" panose="02040503050406030204" pitchFamily="18" charset="0"/>
                <a:ea typeface="宋体" panose="02010600030101010101" pitchFamily="2" charset="-122"/>
              </a:rPr>
              <a:t>str</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为左括号，则将</a:t>
            </a:r>
            <a:r>
              <a:rPr lang="en-US" altLang="zh-CN" dirty="0" err="1">
                <a:latin typeface="Cambria" panose="02040503050406030204" pitchFamily="18" charset="0"/>
                <a:ea typeface="宋体" panose="02010600030101010101" pitchFamily="2" charset="-122"/>
              </a:rPr>
              <a:t>str</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入栈；如果</a:t>
            </a:r>
            <a:r>
              <a:rPr lang="en-US" altLang="zh-CN" dirty="0" err="1">
                <a:latin typeface="Cambria" panose="02040503050406030204" pitchFamily="18" charset="0"/>
                <a:ea typeface="宋体" panose="02010600030101010101" pitchFamily="2" charset="-122"/>
              </a:rPr>
              <a:t>str</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为右括号，则检查栈顶元素，分为两种情况：</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2.1 </a:t>
            </a:r>
            <a:r>
              <a:rPr lang="zh-CN" altLang="en-US" dirty="0">
                <a:latin typeface="Cambria" panose="02040503050406030204" pitchFamily="18" charset="0"/>
                <a:ea typeface="宋体" panose="02010600030101010101" pitchFamily="2" charset="-122"/>
              </a:rPr>
              <a:t>如果栈顶元素为与</a:t>
            </a:r>
            <a:r>
              <a:rPr lang="en-US" altLang="zh-CN" dirty="0" err="1">
                <a:latin typeface="Cambria" panose="02040503050406030204" pitchFamily="18" charset="0"/>
                <a:ea typeface="宋体" panose="02010600030101010101" pitchFamily="2" charset="-122"/>
              </a:rPr>
              <a:t>str</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同类型的左括号，则出栈，继续考虑</a:t>
            </a:r>
            <a:r>
              <a:rPr lang="en-US" altLang="zh-CN" dirty="0" err="1">
                <a:latin typeface="Cambria" panose="02040503050406030204" pitchFamily="18" charset="0"/>
                <a:ea typeface="宋体" panose="02010600030101010101" pitchFamily="2" charset="-122"/>
              </a:rPr>
              <a:t>str</a:t>
            </a:r>
            <a:r>
              <a:rPr lang="zh-CN" altLang="en-US" dirty="0">
                <a:latin typeface="Cambria" panose="02040503050406030204" pitchFamily="18" charset="0"/>
                <a:ea typeface="宋体" panose="02010600030101010101" pitchFamily="2" charset="-122"/>
              </a:rPr>
              <a:t>的下一个字符；</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2.2 </a:t>
            </a:r>
            <a:r>
              <a:rPr lang="zh-CN" altLang="en-US" dirty="0">
                <a:latin typeface="Cambria" panose="02040503050406030204" pitchFamily="18" charset="0"/>
                <a:ea typeface="宋体" panose="02010600030101010101" pitchFamily="2" charset="-122"/>
              </a:rPr>
              <a:t>如果栈为空或栈顶元素为与</a:t>
            </a:r>
            <a:r>
              <a:rPr lang="en-US" altLang="zh-CN" dirty="0" err="1">
                <a:latin typeface="Cambria" panose="02040503050406030204" pitchFamily="18" charset="0"/>
                <a:ea typeface="宋体" panose="02010600030101010101" pitchFamily="2" charset="-122"/>
              </a:rPr>
              <a:t>str</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不同类型的左括号，则可以确定</a:t>
            </a:r>
            <a:r>
              <a:rPr lang="en-US" altLang="zh-CN" dirty="0" err="1">
                <a:latin typeface="Cambria" panose="02040503050406030204" pitchFamily="18" charset="0"/>
                <a:ea typeface="宋体" panose="02010600030101010101" pitchFamily="2" charset="-122"/>
              </a:rPr>
              <a:t>str</a:t>
            </a:r>
            <a:r>
              <a:rPr lang="zh-CN" altLang="en-US" dirty="0">
                <a:latin typeface="Cambria" panose="02040503050406030204" pitchFamily="18" charset="0"/>
                <a:ea typeface="宋体" panose="02010600030101010101" pitchFamily="2" charset="-122"/>
              </a:rPr>
              <a:t>中的括号不合法，结束检查。</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、当</a:t>
            </a:r>
            <a:r>
              <a:rPr lang="en-US" altLang="zh-CN" dirty="0" err="1">
                <a:latin typeface="Cambria" panose="02040503050406030204" pitchFamily="18" charset="0"/>
                <a:ea typeface="宋体" panose="02010600030101010101" pitchFamily="2" charset="-122"/>
              </a:rPr>
              <a:t>str</a:t>
            </a:r>
            <a:r>
              <a:rPr lang="zh-CN" altLang="en-US" dirty="0">
                <a:latin typeface="Cambria" panose="02040503050406030204" pitchFamily="18" charset="0"/>
                <a:ea typeface="宋体" panose="02010600030101010101" pitchFamily="2" charset="-122"/>
              </a:rPr>
              <a:t>的所有元素都检查完毕，检查</a:t>
            </a:r>
            <a:r>
              <a:rPr lang="en-US" altLang="zh-CN" dirty="0" err="1">
                <a:latin typeface="Cambria" panose="02040503050406030204" pitchFamily="18" charset="0"/>
                <a:ea typeface="宋体" panose="02010600030101010101" pitchFamily="2" charset="-122"/>
              </a:rPr>
              <a:t>stk</a:t>
            </a:r>
            <a:r>
              <a:rPr lang="zh-CN" altLang="en-US" dirty="0">
                <a:latin typeface="Cambria" panose="02040503050406030204" pitchFamily="18" charset="0"/>
                <a:ea typeface="宋体" panose="02010600030101010101" pitchFamily="2" charset="-122"/>
              </a:rPr>
              <a:t>，如果</a:t>
            </a:r>
            <a:r>
              <a:rPr lang="en-US" altLang="zh-CN" dirty="0" err="1">
                <a:latin typeface="Cambria" panose="02040503050406030204" pitchFamily="18" charset="0"/>
                <a:ea typeface="宋体" panose="02010600030101010101" pitchFamily="2" charset="-122"/>
              </a:rPr>
              <a:t>stk</a:t>
            </a:r>
            <a:r>
              <a:rPr lang="zh-CN" altLang="en-US" dirty="0">
                <a:latin typeface="Cambria" panose="02040503050406030204" pitchFamily="18" charset="0"/>
                <a:ea typeface="宋体" panose="02010600030101010101" pitchFamily="2" charset="-122"/>
              </a:rPr>
              <a:t>为空，则</a:t>
            </a:r>
            <a:r>
              <a:rPr lang="en-US" altLang="zh-CN" dirty="0" err="1">
                <a:latin typeface="Cambria" panose="02040503050406030204" pitchFamily="18" charset="0"/>
                <a:ea typeface="宋体" panose="02010600030101010101" pitchFamily="2" charset="-122"/>
              </a:rPr>
              <a:t>str</a:t>
            </a:r>
            <a:r>
              <a:rPr lang="zh-CN" altLang="en-US" dirty="0">
                <a:latin typeface="Cambria" panose="02040503050406030204" pitchFamily="18" charset="0"/>
                <a:ea typeface="宋体" panose="02010600030101010101" pitchFamily="2" charset="-122"/>
              </a:rPr>
              <a:t>中的括号合法；否则，</a:t>
            </a:r>
            <a:r>
              <a:rPr lang="en-US" altLang="zh-CN" dirty="0" err="1">
                <a:latin typeface="Cambria" panose="02040503050406030204" pitchFamily="18" charset="0"/>
                <a:ea typeface="宋体" panose="02010600030101010101" pitchFamily="2" charset="-122"/>
              </a:rPr>
              <a:t>str</a:t>
            </a:r>
            <a:r>
              <a:rPr lang="zh-CN" altLang="en-US" dirty="0">
                <a:latin typeface="Cambria" panose="02040503050406030204" pitchFamily="18" charset="0"/>
                <a:ea typeface="宋体" panose="02010600030101010101" pitchFamily="2" charset="-122"/>
              </a:rPr>
              <a:t>中的括号不合法。</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平均时间复杂度和空间复杂度均为</a:t>
            </a:r>
            <a:r>
              <a:rPr lang="en-US" altLang="zh-CN" dirty="0">
                <a:latin typeface="Cambria" panose="02040503050406030204" pitchFamily="18" charset="0"/>
                <a:ea typeface="宋体" panose="02010600030101010101" pitchFamily="2" charset="-122"/>
              </a:rPr>
              <a:t>O(n)</a:t>
            </a: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check_brackets</a:t>
            </a:r>
            <a:r>
              <a:rPr lang="en-US" altLang="zh-CN"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37</a:t>
            </a:fld>
            <a:endParaRPr lang="zh-CN" altLang="en-US" dirty="0"/>
          </a:p>
        </p:txBody>
      </p:sp>
    </p:spTree>
    <p:extLst>
      <p:ext uri="{BB962C8B-B14F-4D97-AF65-F5344CB8AC3E}">
        <p14:creationId xmlns:p14="http://schemas.microsoft.com/office/powerpoint/2010/main" val="350822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fontScale="77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二、算术表达式求值</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求带括号的四则混合运算式</a:t>
            </a:r>
            <a:r>
              <a:rPr lang="en-US" altLang="zh-CN" dirty="0" err="1">
                <a:solidFill>
                  <a:srgbClr val="00B0F0"/>
                </a:solidFill>
                <a:latin typeface="Cambria" panose="02040503050406030204" pitchFamily="18" charset="0"/>
                <a:ea typeface="宋体" panose="02010600030101010101" pitchFamily="2" charset="-122"/>
              </a:rPr>
              <a:t>exp</a:t>
            </a:r>
            <a:r>
              <a:rPr lang="zh-CN" altLang="en-US" dirty="0">
                <a:solidFill>
                  <a:srgbClr val="00B0F0"/>
                </a:solidFill>
                <a:latin typeface="Cambria" panose="02040503050406030204" pitchFamily="18" charset="0"/>
                <a:ea typeface="宋体" panose="02010600030101010101" pitchFamily="2" charset="-122"/>
              </a:rPr>
              <a:t>的计算结果</a:t>
            </a:r>
            <a:r>
              <a:rPr lang="zh-CN" altLang="en-US" dirty="0">
                <a:latin typeface="Cambria" panose="02040503050406030204" pitchFamily="18" charset="0"/>
                <a:ea typeface="宋体" panose="02010600030101010101" pitchFamily="2" charset="-122"/>
              </a:rPr>
              <a:t>。假设操作数都为整数，且括号只有两种：</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，并假设算术表达式中的运算符和括号合法。</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、建立一个</a:t>
            </a:r>
            <a:r>
              <a:rPr lang="en-US" altLang="zh-CN" dirty="0">
                <a:latin typeface="Cambria" panose="02040503050406030204" pitchFamily="18" charset="0"/>
                <a:ea typeface="宋体" panose="02010600030101010101" pitchFamily="2" charset="-122"/>
              </a:rPr>
              <a:t>double</a:t>
            </a:r>
            <a:r>
              <a:rPr lang="zh-CN" altLang="en-US" dirty="0">
                <a:latin typeface="Cambria" panose="02040503050406030204" pitchFamily="18" charset="0"/>
                <a:ea typeface="宋体" panose="02010600030101010101" pitchFamily="2" charset="-122"/>
              </a:rPr>
              <a:t>类型的栈</a:t>
            </a:r>
            <a:r>
              <a:rPr lang="en-US" altLang="zh-CN" dirty="0" err="1">
                <a:latin typeface="Cambria" panose="02040503050406030204" pitchFamily="18" charset="0"/>
                <a:ea typeface="宋体" panose="02010600030101010101" pitchFamily="2" charset="-122"/>
              </a:rPr>
              <a:t>opers</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操作数栈</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以及</a:t>
            </a:r>
            <a:r>
              <a:rPr lang="en-US" altLang="zh-CN" dirty="0">
                <a:latin typeface="Cambria" panose="02040503050406030204" pitchFamily="18" charset="0"/>
                <a:ea typeface="宋体" panose="02010600030101010101" pitchFamily="2" charset="-122"/>
              </a:rPr>
              <a:t>char</a:t>
            </a:r>
            <a:r>
              <a:rPr lang="zh-CN" altLang="en-US" dirty="0">
                <a:latin typeface="Cambria" panose="02040503050406030204" pitchFamily="18" charset="0"/>
                <a:ea typeface="宋体" panose="02010600030101010101" pitchFamily="2" charset="-122"/>
              </a:rPr>
              <a:t>类型的栈</a:t>
            </a:r>
            <a:r>
              <a:rPr lang="en-US" altLang="zh-CN" dirty="0">
                <a:latin typeface="Cambria" panose="02040503050406030204" pitchFamily="18" charset="0"/>
                <a:ea typeface="宋体" panose="02010600030101010101" pitchFamily="2" charset="-122"/>
              </a:rPr>
              <a:t>ops(</a:t>
            </a:r>
            <a:r>
              <a:rPr lang="zh-CN" altLang="en-US" dirty="0">
                <a:latin typeface="Cambria" panose="02040503050406030204" pitchFamily="18" charset="0"/>
                <a:ea typeface="宋体" panose="02010600030101010101" pitchFamily="2" charset="-122"/>
              </a:rPr>
              <a:t>运算符栈</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。依次考虑</a:t>
            </a:r>
            <a:r>
              <a:rPr lang="en-US" altLang="zh-CN" dirty="0" err="1">
                <a:latin typeface="Cambria" panose="02040503050406030204" pitchFamily="18" charset="0"/>
                <a:ea typeface="宋体" panose="02010600030101010101" pitchFamily="2" charset="-122"/>
              </a:rPr>
              <a:t>exp</a:t>
            </a:r>
            <a:r>
              <a:rPr lang="zh-CN" altLang="en-US" dirty="0">
                <a:latin typeface="Cambria" panose="02040503050406030204" pitchFamily="18" charset="0"/>
                <a:ea typeface="宋体" panose="02010600030101010101" pitchFamily="2" charset="-122"/>
              </a:rPr>
              <a:t>的每一个字符。假设当前考虑的字符为</a:t>
            </a:r>
            <a:r>
              <a:rPr lang="en-US" altLang="zh-CN" dirty="0" err="1">
                <a:latin typeface="Cambria" panose="02040503050406030204" pitchFamily="18" charset="0"/>
                <a:ea typeface="宋体" panose="02010600030101010101" pitchFamily="2" charset="-122"/>
              </a:rPr>
              <a:t>exp</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，则分为以下几种情况：</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exp</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为数字，将</a:t>
            </a:r>
            <a:r>
              <a:rPr lang="en-US" altLang="zh-CN" dirty="0" err="1">
                <a:latin typeface="Cambria" panose="02040503050406030204" pitchFamily="18" charset="0"/>
                <a:ea typeface="宋体" panose="02010600030101010101" pitchFamily="2" charset="-122"/>
              </a:rPr>
              <a:t>exp</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及其之后的连续数字组装为一个整数并加入操作数栈</a:t>
            </a:r>
            <a:r>
              <a:rPr lang="en-US" altLang="zh-CN" dirty="0" err="1">
                <a:latin typeface="Cambria" panose="02040503050406030204" pitchFamily="18" charset="0"/>
                <a:ea typeface="宋体" panose="02010600030101010101" pitchFamily="2" charset="-122"/>
              </a:rPr>
              <a:t>opers</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exp</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为左括号，则直接将</a:t>
            </a:r>
            <a:r>
              <a:rPr lang="en-US" altLang="zh-CN" dirty="0" err="1">
                <a:latin typeface="Cambria" panose="02040503050406030204" pitchFamily="18" charset="0"/>
                <a:ea typeface="宋体" panose="02010600030101010101" pitchFamily="2" charset="-122"/>
              </a:rPr>
              <a:t>exp</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加入运算符栈</a:t>
            </a:r>
            <a:r>
              <a:rPr lang="en-US" altLang="zh-CN" dirty="0">
                <a:latin typeface="Cambria" panose="02040503050406030204" pitchFamily="18" charset="0"/>
                <a:ea typeface="宋体" panose="02010600030101010101" pitchFamily="2" charset="-122"/>
              </a:rPr>
              <a:t>ops</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exp</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或</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，则考虑</a:t>
            </a:r>
            <a:r>
              <a:rPr lang="en-US" altLang="zh-CN" dirty="0">
                <a:latin typeface="Cambria" panose="02040503050406030204" pitchFamily="18" charset="0"/>
                <a:ea typeface="宋体" panose="02010600030101010101" pitchFamily="2" charset="-122"/>
              </a:rPr>
              <a:t>ops</a:t>
            </a:r>
            <a:r>
              <a:rPr lang="zh-CN" altLang="en-US" dirty="0">
                <a:latin typeface="Cambria" panose="02040503050406030204" pitchFamily="18" charset="0"/>
                <a:ea typeface="宋体" panose="02010600030101010101" pitchFamily="2" charset="-122"/>
              </a:rPr>
              <a:t>的栈顶元素</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或</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，则处理</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的运算结果，并继续考虑</a:t>
            </a:r>
            <a:r>
              <a:rPr lang="en-US" altLang="zh-CN" dirty="0">
                <a:latin typeface="Cambria" panose="02040503050406030204" pitchFamily="18" charset="0"/>
                <a:ea typeface="宋体" panose="02010600030101010101" pitchFamily="2" charset="-122"/>
              </a:rPr>
              <a:t>ops</a:t>
            </a:r>
            <a:r>
              <a:rPr lang="zh-CN" altLang="en-US" dirty="0">
                <a:latin typeface="Cambria" panose="02040503050406030204" pitchFamily="18" charset="0"/>
                <a:ea typeface="宋体" panose="02010600030101010101" pitchFamily="2" charset="-122"/>
              </a:rPr>
              <a:t>的栈顶元素</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，直到栈</a:t>
            </a:r>
            <a:r>
              <a:rPr lang="en-US" altLang="zh-CN" dirty="0">
                <a:latin typeface="Cambria" panose="02040503050406030204" pitchFamily="18" charset="0"/>
                <a:ea typeface="宋体" panose="02010600030101010101" pitchFamily="2" charset="-122"/>
              </a:rPr>
              <a:t>ops</a:t>
            </a:r>
            <a:r>
              <a:rPr lang="zh-CN" altLang="en-US" dirty="0">
                <a:latin typeface="Cambria" panose="02040503050406030204" pitchFamily="18" charset="0"/>
                <a:ea typeface="宋体" panose="02010600030101010101" pitchFamily="2" charset="-122"/>
              </a:rPr>
              <a:t>为空或</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不为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或</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为止。最后将</a:t>
            </a:r>
            <a:r>
              <a:rPr lang="en-US" altLang="zh-CN" dirty="0" err="1">
                <a:latin typeface="Cambria" panose="02040503050406030204" pitchFamily="18" charset="0"/>
                <a:ea typeface="宋体" panose="02010600030101010101" pitchFamily="2" charset="-122"/>
              </a:rPr>
              <a:t>exp</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加入运算符栈</a:t>
            </a:r>
            <a:r>
              <a:rPr lang="en-US" altLang="zh-CN" dirty="0">
                <a:latin typeface="Cambria" panose="02040503050406030204" pitchFamily="18" charset="0"/>
                <a:ea typeface="宋体" panose="02010600030101010101" pitchFamily="2" charset="-122"/>
              </a:rPr>
              <a:t>ops</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38</a:t>
            </a:fld>
            <a:endParaRPr lang="zh-CN" altLang="en-US" dirty="0"/>
          </a:p>
        </p:txBody>
      </p:sp>
    </p:spTree>
    <p:extLst>
      <p:ext uri="{BB962C8B-B14F-4D97-AF65-F5344CB8AC3E}">
        <p14:creationId xmlns:p14="http://schemas.microsoft.com/office/powerpoint/2010/main" val="268537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9035708" cy="5710666"/>
          </a:xfrm>
        </p:spPr>
        <p:txBody>
          <a:bodyPr>
            <a:normAutofit fontScale="925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exp</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或</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，考虑</a:t>
            </a:r>
            <a:r>
              <a:rPr lang="en-US" altLang="zh-CN" dirty="0">
                <a:latin typeface="Cambria" panose="02040503050406030204" pitchFamily="18" charset="0"/>
                <a:ea typeface="宋体" panose="02010600030101010101" pitchFamily="2" charset="-122"/>
              </a:rPr>
              <a:t>ops</a:t>
            </a:r>
            <a:r>
              <a:rPr lang="zh-CN" altLang="en-US" dirty="0">
                <a:latin typeface="Cambria" panose="02040503050406030204" pitchFamily="18" charset="0"/>
                <a:ea typeface="宋体" panose="02010600030101010101" pitchFamily="2" charset="-122"/>
              </a:rPr>
              <a:t>的栈顶元素</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不为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，则处理</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的运算结果，并继续考虑</a:t>
            </a:r>
            <a:r>
              <a:rPr lang="en-US" altLang="zh-CN" dirty="0">
                <a:latin typeface="Cambria" panose="02040503050406030204" pitchFamily="18" charset="0"/>
                <a:ea typeface="宋体" panose="02010600030101010101" pitchFamily="2" charset="-122"/>
              </a:rPr>
              <a:t>ops</a:t>
            </a:r>
            <a:r>
              <a:rPr lang="zh-CN" altLang="en-US" dirty="0">
                <a:latin typeface="Cambria" panose="02040503050406030204" pitchFamily="18" charset="0"/>
                <a:ea typeface="宋体" panose="02010600030101010101" pitchFamily="2" charset="-122"/>
              </a:rPr>
              <a:t>的栈顶元素</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，直到栈</a:t>
            </a:r>
            <a:r>
              <a:rPr lang="en-US" altLang="zh-CN" dirty="0">
                <a:latin typeface="Cambria" panose="02040503050406030204" pitchFamily="18" charset="0"/>
                <a:ea typeface="宋体" panose="02010600030101010101" pitchFamily="2" charset="-122"/>
              </a:rPr>
              <a:t>ops</a:t>
            </a:r>
            <a:r>
              <a:rPr lang="zh-CN" altLang="en-US" dirty="0">
                <a:latin typeface="Cambria" panose="02040503050406030204" pitchFamily="18" charset="0"/>
                <a:ea typeface="宋体" panose="02010600030101010101" pitchFamily="2" charset="-122"/>
              </a:rPr>
              <a:t>为空或</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为止。最后将</a:t>
            </a:r>
            <a:r>
              <a:rPr lang="en-US" altLang="zh-CN" dirty="0" err="1">
                <a:latin typeface="Cambria" panose="02040503050406030204" pitchFamily="18" charset="0"/>
                <a:ea typeface="宋体" panose="02010600030101010101" pitchFamily="2" charset="-122"/>
              </a:rPr>
              <a:t>exp</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加入运算符栈</a:t>
            </a:r>
            <a:r>
              <a:rPr lang="en-US" altLang="zh-CN" dirty="0">
                <a:latin typeface="Cambria" panose="02040503050406030204" pitchFamily="18" charset="0"/>
                <a:ea typeface="宋体" panose="02010600030101010101" pitchFamily="2" charset="-122"/>
              </a:rPr>
              <a:t>ops</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6</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exp</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，与步骤</a:t>
            </a: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类似，考虑</a:t>
            </a:r>
            <a:r>
              <a:rPr lang="en-US" altLang="zh-CN" dirty="0">
                <a:latin typeface="Cambria" panose="02040503050406030204" pitchFamily="18" charset="0"/>
                <a:ea typeface="宋体" panose="02010600030101010101" pitchFamily="2" charset="-122"/>
              </a:rPr>
              <a:t>ops</a:t>
            </a:r>
            <a:r>
              <a:rPr lang="zh-CN" altLang="en-US" dirty="0">
                <a:latin typeface="Cambria" panose="02040503050406030204" pitchFamily="18" charset="0"/>
                <a:ea typeface="宋体" panose="02010600030101010101" pitchFamily="2" charset="-122"/>
              </a:rPr>
              <a:t>的栈顶元素</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不为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，则处理</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的运算结果，并继续考虑</a:t>
            </a:r>
            <a:r>
              <a:rPr lang="en-US" altLang="zh-CN" dirty="0">
                <a:latin typeface="Cambria" panose="02040503050406030204" pitchFamily="18" charset="0"/>
                <a:ea typeface="宋体" panose="02010600030101010101" pitchFamily="2" charset="-122"/>
              </a:rPr>
              <a:t>ops</a:t>
            </a:r>
            <a:r>
              <a:rPr lang="zh-CN" altLang="en-US" dirty="0">
                <a:latin typeface="Cambria" panose="02040503050406030204" pitchFamily="18" charset="0"/>
                <a:ea typeface="宋体" panose="02010600030101010101" pitchFamily="2" charset="-122"/>
              </a:rPr>
              <a:t>的栈顶元素</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，直到</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为止。最后将</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出栈。</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7</a:t>
            </a:r>
            <a:r>
              <a:rPr lang="zh-CN" altLang="en-US" dirty="0">
                <a:latin typeface="Cambria" panose="02040503050406030204" pitchFamily="18" charset="0"/>
                <a:ea typeface="宋体" panose="02010600030101010101" pitchFamily="2" charset="-122"/>
              </a:rPr>
              <a:t>、当</a:t>
            </a:r>
            <a:r>
              <a:rPr lang="en-US" altLang="zh-CN" dirty="0" err="1">
                <a:latin typeface="Cambria" panose="02040503050406030204" pitchFamily="18" charset="0"/>
                <a:ea typeface="宋体" panose="02010600030101010101" pitchFamily="2" charset="-122"/>
              </a:rPr>
              <a:t>exp</a:t>
            </a:r>
            <a:r>
              <a:rPr lang="zh-CN" altLang="en-US" dirty="0">
                <a:latin typeface="Cambria" panose="02040503050406030204" pitchFamily="18" charset="0"/>
                <a:ea typeface="宋体" panose="02010600030101010101" pitchFamily="2" charset="-122"/>
              </a:rPr>
              <a:t>处理完毕，考虑</a:t>
            </a:r>
            <a:r>
              <a:rPr lang="en-US" altLang="zh-CN" dirty="0">
                <a:latin typeface="Cambria" panose="02040503050406030204" pitchFamily="18" charset="0"/>
                <a:ea typeface="宋体" panose="02010600030101010101" pitchFamily="2" charset="-122"/>
              </a:rPr>
              <a:t>ops</a:t>
            </a:r>
            <a:r>
              <a:rPr lang="zh-CN" altLang="en-US" dirty="0">
                <a:latin typeface="Cambria" panose="02040503050406030204" pitchFamily="18" charset="0"/>
                <a:ea typeface="宋体" panose="02010600030101010101" pitchFamily="2" charset="-122"/>
              </a:rPr>
              <a:t>的栈顶元素</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，处理</a:t>
            </a:r>
            <a:r>
              <a:rPr lang="en-US" altLang="zh-CN" dirty="0">
                <a:latin typeface="Cambria" panose="02040503050406030204" pitchFamily="18" charset="0"/>
                <a:ea typeface="宋体" panose="02010600030101010101" pitchFamily="2" charset="-122"/>
              </a:rPr>
              <a:t>op</a:t>
            </a:r>
            <a:r>
              <a:rPr lang="zh-CN" altLang="en-US" dirty="0">
                <a:latin typeface="Cambria" panose="02040503050406030204" pitchFamily="18" charset="0"/>
                <a:ea typeface="宋体" panose="02010600030101010101" pitchFamily="2" charset="-122"/>
              </a:rPr>
              <a:t>的运算结果，并继续考虑</a:t>
            </a:r>
            <a:r>
              <a:rPr lang="en-US" altLang="zh-CN" dirty="0">
                <a:latin typeface="Cambria" panose="02040503050406030204" pitchFamily="18" charset="0"/>
                <a:ea typeface="宋体" panose="02010600030101010101" pitchFamily="2" charset="-122"/>
              </a:rPr>
              <a:t>ops</a:t>
            </a:r>
            <a:r>
              <a:rPr lang="zh-CN" altLang="en-US" dirty="0">
                <a:latin typeface="Cambria" panose="02040503050406030204" pitchFamily="18" charset="0"/>
                <a:ea typeface="宋体" panose="02010600030101010101" pitchFamily="2" charset="-122"/>
              </a:rPr>
              <a:t>的栈顶元素，直到</a:t>
            </a:r>
            <a:r>
              <a:rPr lang="en-US" altLang="zh-CN" dirty="0">
                <a:latin typeface="Cambria" panose="02040503050406030204" pitchFamily="18" charset="0"/>
                <a:ea typeface="宋体" panose="02010600030101010101" pitchFamily="2" charset="-122"/>
              </a:rPr>
              <a:t>ops</a:t>
            </a:r>
            <a:r>
              <a:rPr lang="zh-CN" altLang="en-US" dirty="0">
                <a:latin typeface="Cambria" panose="02040503050406030204" pitchFamily="18" charset="0"/>
                <a:ea typeface="宋体" panose="02010600030101010101" pitchFamily="2" charset="-122"/>
              </a:rPr>
              <a:t>空为止；</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8</a:t>
            </a:r>
            <a:r>
              <a:rPr lang="zh-CN" altLang="en-US" dirty="0">
                <a:latin typeface="Cambria" panose="02040503050406030204" pitchFamily="18" charset="0"/>
                <a:ea typeface="宋体" panose="02010600030101010101" pitchFamily="2" charset="-122"/>
              </a:rPr>
              <a:t>、此时栈</a:t>
            </a:r>
            <a:r>
              <a:rPr lang="en-US" altLang="zh-CN" dirty="0" err="1">
                <a:latin typeface="Cambria" panose="02040503050406030204" pitchFamily="18" charset="0"/>
                <a:ea typeface="宋体" panose="02010600030101010101" pitchFamily="2" charset="-122"/>
              </a:rPr>
              <a:t>opers</a:t>
            </a:r>
            <a:r>
              <a:rPr lang="zh-CN" altLang="en-US" dirty="0">
                <a:latin typeface="Cambria" panose="02040503050406030204" pitchFamily="18" charset="0"/>
                <a:ea typeface="宋体" panose="02010600030101010101" pitchFamily="2" charset="-122"/>
              </a:rPr>
              <a:t>中只有一个元素，为最终运算结果。</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39</a:t>
            </a:fld>
            <a:endParaRPr lang="zh-CN" altLang="en-US" dirty="0"/>
          </a:p>
        </p:txBody>
      </p:sp>
    </p:spTree>
    <p:extLst>
      <p:ext uri="{BB962C8B-B14F-4D97-AF65-F5344CB8AC3E}">
        <p14:creationId xmlns:p14="http://schemas.microsoft.com/office/powerpoint/2010/main" val="345962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720398" cy="6423679"/>
          </a:xfrm>
        </p:spPr>
        <p:txBody>
          <a:bodyPr>
            <a:normAutofit fontScale="92500" lnSpcReduction="1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2.1 </a:t>
            </a:r>
            <a:r>
              <a:rPr lang="zh-CN" altLang="en-US" b="1" dirty="0">
                <a:latin typeface="Cambria" panose="02040503050406030204" pitchFamily="18" charset="0"/>
                <a:ea typeface="宋体" panose="02010600030101010101" pitchFamily="2" charset="-122"/>
              </a:rPr>
              <a:t>线性表</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线性表是由零个或多个类型相同的元素组成的有序序列</a:t>
            </a:r>
            <a:r>
              <a:rPr lang="zh-CN" altLang="en-US" dirty="0">
                <a:latin typeface="Cambria" panose="02040503050406030204" pitchFamily="18" charset="0"/>
                <a:ea typeface="宋体" panose="02010600030101010101" pitchFamily="2" charset="-122"/>
              </a:rPr>
              <a:t>，记为：</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        (a</a:t>
            </a:r>
            <a:r>
              <a:rPr lang="en-US" altLang="zh-CN" baseline="-25000" dirty="0">
                <a:latin typeface="Cambria" panose="02040503050406030204" pitchFamily="18" charset="0"/>
                <a:ea typeface="宋体" panose="02010600030101010101" pitchFamily="2" charset="-122"/>
              </a:rPr>
              <a:t>1</a:t>
            </a:r>
            <a:r>
              <a:rPr lang="en-US" altLang="zh-CN" dirty="0">
                <a:latin typeface="Cambria" panose="02040503050406030204" pitchFamily="18" charset="0"/>
                <a:ea typeface="宋体" panose="02010600030101010101" pitchFamily="2" charset="-122"/>
              </a:rPr>
              <a:t>, a</a:t>
            </a:r>
            <a:r>
              <a:rPr lang="en-US" altLang="zh-CN" baseline="-25000" dirty="0">
                <a:latin typeface="Cambria" panose="02040503050406030204" pitchFamily="18" charset="0"/>
                <a:ea typeface="宋体" panose="02010600030101010101" pitchFamily="2" charset="-122"/>
              </a:rPr>
              <a:t>2</a:t>
            </a:r>
            <a:r>
              <a:rPr lang="en-US" altLang="zh-CN" dirty="0">
                <a:latin typeface="Cambria" panose="02040503050406030204" pitchFamily="18" charset="0"/>
                <a:ea typeface="宋体" panose="02010600030101010101" pitchFamily="2" charset="-122"/>
              </a:rPr>
              <a:t>, a</a:t>
            </a:r>
            <a:r>
              <a:rPr lang="en-US" altLang="zh-CN" baseline="-25000" dirty="0">
                <a:latin typeface="Cambria" panose="02040503050406030204" pitchFamily="18" charset="0"/>
                <a:ea typeface="宋体" panose="02010600030101010101" pitchFamily="2" charset="-122"/>
              </a:rPr>
              <a:t>3</a:t>
            </a:r>
            <a:r>
              <a:rPr lang="en-US" altLang="zh-CN" dirty="0">
                <a:latin typeface="Cambria" panose="02040503050406030204" pitchFamily="18" charset="0"/>
                <a:ea typeface="宋体" panose="02010600030101010101" pitchFamily="2" charset="-122"/>
              </a:rPr>
              <a:t>, ……a</a:t>
            </a:r>
            <a:r>
              <a:rPr lang="en-US" altLang="zh-CN" baseline="-25000" dirty="0">
                <a:latin typeface="Cambria" panose="02040503050406030204" pitchFamily="18" charset="0"/>
                <a:ea typeface="宋体" panose="02010600030101010101" pitchFamily="2" charset="-122"/>
              </a:rPr>
              <a:t>i-1</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a</a:t>
            </a:r>
            <a:r>
              <a:rPr lang="en-US" altLang="zh-CN" baseline="-25000"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 a</a:t>
            </a:r>
            <a:r>
              <a:rPr lang="en-US" altLang="zh-CN" baseline="-25000" dirty="0">
                <a:latin typeface="Cambria" panose="02040503050406030204" pitchFamily="18" charset="0"/>
                <a:ea typeface="宋体" panose="02010600030101010101" pitchFamily="2" charset="-122"/>
              </a:rPr>
              <a:t>i+1</a:t>
            </a:r>
            <a:r>
              <a:rPr lang="en-US" altLang="zh-CN" dirty="0">
                <a:latin typeface="Cambria" panose="02040503050406030204" pitchFamily="18" charset="0"/>
                <a:ea typeface="宋体" panose="02010600030101010101" pitchFamily="2" charset="-122"/>
              </a:rPr>
              <a:t>, ……, a</a:t>
            </a:r>
            <a:r>
              <a:rPr lang="en-US" altLang="zh-CN" baseline="-25000" dirty="0">
                <a:latin typeface="Cambria" panose="02040503050406030204" pitchFamily="18" charset="0"/>
                <a:ea typeface="宋体" panose="02010600030101010101" pitchFamily="2" charset="-122"/>
              </a:rPr>
              <a:t>n</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其中</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为非负整数，</a:t>
            </a:r>
            <a:r>
              <a:rPr lang="zh-CN" altLang="en-US" b="1" dirty="0">
                <a:solidFill>
                  <a:srgbClr val="0070C0"/>
                </a:solidFill>
                <a:latin typeface="Cambria" panose="02040503050406030204" pitchFamily="18" charset="0"/>
                <a:ea typeface="宋体" panose="02010600030101010101" pitchFamily="2" charset="-122"/>
              </a:rPr>
              <a:t>表示线性表中的元素个数，称为线性表的长度</a:t>
            </a:r>
            <a:r>
              <a:rPr lang="zh-CN" altLang="en-US" dirty="0">
                <a:latin typeface="Cambria" panose="02040503050406030204" pitchFamily="18" charset="0"/>
                <a:ea typeface="宋体" panose="02010600030101010101" pitchFamily="2" charset="-122"/>
              </a:rPr>
              <a:t>。当</a:t>
            </a:r>
            <a:r>
              <a:rPr lang="en-US" altLang="zh-CN" dirty="0">
                <a:latin typeface="Cambria" panose="02040503050406030204" pitchFamily="18" charset="0"/>
                <a:ea typeface="宋体" panose="02010600030101010101" pitchFamily="2" charset="-122"/>
              </a:rPr>
              <a:t>n=0</a:t>
            </a:r>
            <a:r>
              <a:rPr lang="zh-CN" altLang="en-US" dirty="0">
                <a:latin typeface="Cambria" panose="02040503050406030204" pitchFamily="18" charset="0"/>
                <a:ea typeface="宋体" panose="02010600030101010101" pitchFamily="2" charset="-122"/>
              </a:rPr>
              <a:t>时，线性表不包含任何元素，称为</a:t>
            </a:r>
            <a:r>
              <a:rPr lang="zh-CN" altLang="en-US" b="1" dirty="0">
                <a:solidFill>
                  <a:srgbClr val="0070C0"/>
                </a:solidFill>
                <a:latin typeface="Cambria" panose="02040503050406030204" pitchFamily="18" charset="0"/>
                <a:ea typeface="宋体" panose="02010600030101010101" pitchFamily="2" charset="-122"/>
              </a:rPr>
              <a:t>空表</a:t>
            </a:r>
            <a:r>
              <a:rPr lang="zh-CN" altLang="en-US" dirty="0">
                <a:latin typeface="Cambria" panose="02040503050406030204" pitchFamily="18" charset="0"/>
                <a:ea typeface="宋体" panose="02010600030101010101" pitchFamily="2" charset="-122"/>
              </a:rPr>
              <a:t>，记为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这里的“有序”不是指元素按大小顺序进行排列，而是指</a:t>
            </a:r>
            <a:r>
              <a:rPr lang="zh-CN" altLang="en-US" b="1" dirty="0">
                <a:solidFill>
                  <a:srgbClr val="0070C0"/>
                </a:solidFill>
                <a:latin typeface="Cambria" panose="02040503050406030204" pitchFamily="18" charset="0"/>
                <a:ea typeface="宋体" panose="02010600030101010101" pitchFamily="2" charset="-122"/>
              </a:rPr>
              <a:t>线性表的各元素在逻辑上存在先后关系</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第一个元素</a:t>
            </a:r>
            <a:r>
              <a:rPr lang="en-US" altLang="zh-CN" dirty="0">
                <a:latin typeface="Cambria" panose="02040503050406030204" pitchFamily="18" charset="0"/>
                <a:ea typeface="宋体" panose="02010600030101010101" pitchFamily="2" charset="-122"/>
              </a:rPr>
              <a:t>a</a:t>
            </a:r>
            <a:r>
              <a:rPr lang="en-US" altLang="zh-CN" baseline="-25000"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称为线性表的</a:t>
            </a:r>
            <a:r>
              <a:rPr lang="zh-CN" altLang="en-US" b="1" dirty="0">
                <a:solidFill>
                  <a:srgbClr val="0070C0"/>
                </a:solidFill>
                <a:latin typeface="Cambria" panose="02040503050406030204" pitchFamily="18" charset="0"/>
                <a:ea typeface="宋体" panose="02010600030101010101" pitchFamily="2" charset="-122"/>
              </a:rPr>
              <a:t>表头</a:t>
            </a:r>
            <a:r>
              <a:rPr lang="zh-CN" altLang="en-US" dirty="0">
                <a:latin typeface="Cambria" panose="02040503050406030204" pitchFamily="18" charset="0"/>
                <a:ea typeface="宋体" panose="02010600030101010101" pitchFamily="2" charset="-122"/>
              </a:rPr>
              <a:t>，表头是线性表中唯一没有直接前驱的元素；最后一个元素</a:t>
            </a:r>
            <a:r>
              <a:rPr lang="en-US" altLang="zh-CN" dirty="0">
                <a:latin typeface="Cambria" panose="02040503050406030204" pitchFamily="18" charset="0"/>
                <a:ea typeface="宋体" panose="02010600030101010101" pitchFamily="2" charset="-122"/>
              </a:rPr>
              <a:t>a</a:t>
            </a:r>
            <a:r>
              <a:rPr lang="en-US" altLang="zh-CN" baseline="-25000"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称为线性表的</a:t>
            </a:r>
            <a:r>
              <a:rPr lang="zh-CN" altLang="en-US" b="1" dirty="0">
                <a:solidFill>
                  <a:srgbClr val="0070C0"/>
                </a:solidFill>
                <a:latin typeface="Cambria" panose="02040503050406030204" pitchFamily="18" charset="0"/>
                <a:ea typeface="宋体" panose="02010600030101010101" pitchFamily="2" charset="-122"/>
              </a:rPr>
              <a:t>表尾</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a:t>
            </a:fld>
            <a:endParaRPr lang="zh-CN" altLang="en-US" dirty="0"/>
          </a:p>
        </p:txBody>
      </p:sp>
    </p:spTree>
    <p:extLst>
      <p:ext uri="{BB962C8B-B14F-4D97-AF65-F5344CB8AC3E}">
        <p14:creationId xmlns:p14="http://schemas.microsoft.com/office/powerpoint/2010/main" val="340764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990549"/>
          </a:xfrm>
        </p:spPr>
        <p:txBody>
          <a:bodyPr>
            <a:normAutofit fontScale="700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利用上述算法求运算式</a:t>
            </a:r>
            <a:r>
              <a:rPr lang="en-US" altLang="zh-CN" dirty="0" err="1">
                <a:latin typeface="Cambria" panose="02040503050406030204" pitchFamily="18" charset="0"/>
                <a:ea typeface="宋体" panose="02010600030101010101" pitchFamily="2" charset="-122"/>
              </a:rPr>
              <a:t>exp</a:t>
            </a:r>
            <a:r>
              <a:rPr lang="en-US" altLang="zh-CN" dirty="0">
                <a:latin typeface="Cambria" panose="02040503050406030204" pitchFamily="18" charset="0"/>
                <a:ea typeface="宋体" panose="02010600030101010101" pitchFamily="2" charset="-122"/>
              </a:rPr>
              <a:t>=“7-((1+2)*4/5-6)”</a:t>
            </a:r>
            <a:r>
              <a:rPr lang="zh-CN" altLang="en-US" dirty="0">
                <a:latin typeface="Cambria" panose="02040503050406030204" pitchFamily="18" charset="0"/>
                <a:ea typeface="宋体" panose="02010600030101010101" pitchFamily="2" charset="-122"/>
              </a:rPr>
              <a:t>的值的过程如下图。</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算法的时间复杂度和空间复杂度均为</a:t>
            </a:r>
            <a:r>
              <a:rPr lang="en-US" altLang="zh-CN" dirty="0">
                <a:latin typeface="Cambria" panose="02040503050406030204" pitchFamily="18" charset="0"/>
                <a:ea typeface="宋体" panose="02010600030101010101" pitchFamily="2" charset="-122"/>
              </a:rPr>
              <a:t>O(n)</a:t>
            </a:r>
            <a:r>
              <a:rPr lang="zh-CN" altLang="en-US" dirty="0">
                <a:latin typeface="Cambria" panose="02040503050406030204" pitchFamily="18" charset="0"/>
                <a:ea typeface="宋体" panose="02010600030101010101" pitchFamily="2" charset="-122"/>
              </a:rPr>
              <a:t>。实现见函数</a:t>
            </a:r>
            <a:r>
              <a:rPr lang="en-US" altLang="zh-CN" dirty="0">
                <a:latin typeface="Cambria" panose="02040503050406030204" pitchFamily="18" charset="0"/>
                <a:ea typeface="宋体" panose="02010600030101010101" pitchFamily="2" charset="-122"/>
              </a:rPr>
              <a:t>calculate(…)</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40</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2248" y="1399419"/>
            <a:ext cx="8241444" cy="5236986"/>
          </a:xfrm>
          <a:prstGeom prst="rect">
            <a:avLst/>
          </a:prstGeom>
          <a:noFill/>
        </p:spPr>
      </p:pic>
    </p:spTree>
    <p:extLst>
      <p:ext uri="{BB962C8B-B14F-4D97-AF65-F5344CB8AC3E}">
        <p14:creationId xmlns:p14="http://schemas.microsoft.com/office/powerpoint/2010/main" val="71285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fontScale="92500" lnSpcReduction="1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2.4.4 </a:t>
            </a:r>
            <a:r>
              <a:rPr lang="zh-CN" altLang="en-US" b="1" dirty="0">
                <a:latin typeface="Cambria" panose="02040503050406030204" pitchFamily="18" charset="0"/>
                <a:ea typeface="宋体" panose="02010600030101010101" pitchFamily="2" charset="-122"/>
              </a:rPr>
              <a:t>单调栈</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如果栈中的元素始终严格单调</a:t>
            </a:r>
            <a:r>
              <a:rPr lang="zh-CN" altLang="en-US" dirty="0">
                <a:latin typeface="Cambria" panose="02040503050406030204" pitchFamily="18" charset="0"/>
                <a:ea typeface="宋体" panose="02010600030101010101" pitchFamily="2" charset="-122"/>
              </a:rPr>
              <a:t>，则称这种特殊类型的栈为</a:t>
            </a:r>
            <a:r>
              <a:rPr lang="zh-CN" altLang="en-US" b="1" dirty="0">
                <a:solidFill>
                  <a:srgbClr val="00B0F0"/>
                </a:solidFill>
                <a:latin typeface="Cambria" panose="02040503050406030204" pitchFamily="18" charset="0"/>
                <a:ea typeface="宋体" panose="02010600030101010101" pitchFamily="2" charset="-122"/>
              </a:rPr>
              <a:t>单调栈</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00B0F0"/>
                </a:solidFill>
                <a:latin typeface="Cambria" panose="02040503050406030204" pitchFamily="18" charset="0"/>
                <a:ea typeface="宋体" panose="02010600030101010101" pitchFamily="2" charset="-122"/>
              </a:rPr>
              <a:t>从栈顶到栈底的元素单调递增的单调栈</a:t>
            </a:r>
            <a:r>
              <a:rPr lang="zh-CN" altLang="en-US" dirty="0">
                <a:latin typeface="Cambria" panose="02040503050406030204" pitchFamily="18" charset="0"/>
                <a:ea typeface="宋体" panose="02010600030101010101" pitchFamily="2" charset="-122"/>
              </a:rPr>
              <a:t>称为</a:t>
            </a:r>
            <a:r>
              <a:rPr lang="zh-CN" altLang="en-US" b="1" dirty="0">
                <a:solidFill>
                  <a:srgbClr val="FF0000"/>
                </a:solidFill>
                <a:latin typeface="Cambria" panose="02040503050406030204" pitchFamily="18" charset="0"/>
                <a:ea typeface="宋体" panose="02010600030101010101" pitchFamily="2" charset="-122"/>
              </a:rPr>
              <a:t>递增栈</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00B0F0"/>
                </a:solidFill>
                <a:latin typeface="Cambria" panose="02040503050406030204" pitchFamily="18" charset="0"/>
                <a:ea typeface="宋体" panose="02010600030101010101" pitchFamily="2" charset="-122"/>
              </a:rPr>
              <a:t>从栈顶到栈底的元素单调递减的单调栈</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递减栈</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单调栈对栈的入栈和出栈操作加了一些限制条件，以维护栈的单调性。在将数组</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中的元素依次加入单调栈</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以递减栈为例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时，对于</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只执行如下两种类型的操作：</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、如果栈空或</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大于栈顶元素，则</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直接入栈；</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小于栈顶元素，则出栈，直到</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大于栈顶元素或栈空为止。然后将</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入栈。</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41</a:t>
            </a:fld>
            <a:endParaRPr lang="zh-CN" altLang="en-US" dirty="0"/>
          </a:p>
        </p:txBody>
      </p:sp>
    </p:spTree>
    <p:extLst>
      <p:ext uri="{BB962C8B-B14F-4D97-AF65-F5344CB8AC3E}">
        <p14:creationId xmlns:p14="http://schemas.microsoft.com/office/powerpoint/2010/main" val="199479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使用单调栈可以处理如下问题：</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、利用递减栈可以求</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左端比</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小且离</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最近的元素</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简称左端第一个比</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小的元素</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；利用递增栈可以求</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左端第一个比</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大的元素；</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、利用递减栈可以求</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左端与</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相邻且连续比</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大的元素个数</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简称</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左邻比</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大的元素个数</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；利用递增栈可以求</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左邻比</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小的元素个数。</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42</a:t>
            </a:fld>
            <a:endParaRPr lang="zh-CN" altLang="en-US" dirty="0"/>
          </a:p>
        </p:txBody>
      </p:sp>
    </p:spTree>
    <p:extLst>
      <p:ext uri="{BB962C8B-B14F-4D97-AF65-F5344CB8AC3E}">
        <p14:creationId xmlns:p14="http://schemas.microsoft.com/office/powerpoint/2010/main" val="219993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fontScale="77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对于序列</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，求每一个元素</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左端比</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小的第一个元素，如果不存在，则为</a:t>
            </a:r>
            <a:r>
              <a:rPr lang="en-US" altLang="zh-CN" dirty="0">
                <a:latin typeface="Cambria" panose="02040503050406030204" pitchFamily="18" charset="0"/>
                <a:ea typeface="宋体" panose="02010600030101010101" pitchFamily="2" charset="-122"/>
              </a:rPr>
              <a:t>-1</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、定义递减栈</a:t>
            </a:r>
            <a:r>
              <a:rPr lang="en-US" altLang="zh-CN" dirty="0" err="1">
                <a:latin typeface="Cambria" panose="02040503050406030204" pitchFamily="18" charset="0"/>
                <a:ea typeface="宋体" panose="02010600030101010101" pitchFamily="2" charset="-122"/>
              </a:rPr>
              <a:t>stk</a:t>
            </a:r>
            <a:r>
              <a:rPr lang="zh-CN" altLang="en-US" dirty="0">
                <a:latin typeface="Cambria" panose="02040503050406030204" pitchFamily="18" charset="0"/>
                <a:ea typeface="宋体" panose="02010600030101010101" pitchFamily="2" charset="-122"/>
              </a:rPr>
              <a:t>。依次考虑</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中的每一个元素</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、如果</a:t>
            </a:r>
            <a:r>
              <a:rPr lang="en-US" altLang="zh-CN" dirty="0" err="1">
                <a:latin typeface="Cambria" panose="02040503050406030204" pitchFamily="18" charset="0"/>
                <a:ea typeface="宋体" panose="02010600030101010101" pitchFamily="2" charset="-122"/>
              </a:rPr>
              <a:t>stk</a:t>
            </a:r>
            <a:r>
              <a:rPr lang="zh-CN" altLang="en-US" dirty="0">
                <a:latin typeface="Cambria" panose="02040503050406030204" pitchFamily="18" charset="0"/>
                <a:ea typeface="宋体" panose="02010600030101010101" pitchFamily="2" charset="-122"/>
              </a:rPr>
              <a:t>为空时，输出</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]&gt;</a:t>
            </a:r>
            <a:r>
              <a:rPr lang="en-US" altLang="zh-CN" dirty="0" err="1">
                <a:latin typeface="Cambria" panose="02040503050406030204" pitchFamily="18" charset="0"/>
                <a:ea typeface="宋体" panose="02010600030101010101" pitchFamily="2" charset="-122"/>
              </a:rPr>
              <a:t>stk.top</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，直接输出</a:t>
            </a:r>
            <a:r>
              <a:rPr lang="en-US" altLang="zh-CN" dirty="0" err="1">
                <a:latin typeface="Cambria" panose="02040503050406030204" pitchFamily="18" charset="0"/>
                <a:ea typeface="宋体" panose="02010600030101010101" pitchFamily="2" charset="-122"/>
              </a:rPr>
              <a:t>stk.top</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入栈；</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]&lt;=</a:t>
            </a:r>
            <a:r>
              <a:rPr lang="en-US" altLang="zh-CN" dirty="0" err="1">
                <a:latin typeface="Cambria" panose="02040503050406030204" pitchFamily="18" charset="0"/>
                <a:ea typeface="宋体" panose="02010600030101010101" pitchFamily="2" charset="-122"/>
              </a:rPr>
              <a:t>stk.top</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，出栈，直到</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]&gt;</a:t>
            </a:r>
            <a:r>
              <a:rPr lang="en-US" altLang="zh-CN" dirty="0" err="1">
                <a:latin typeface="Cambria" panose="02040503050406030204" pitchFamily="18" charset="0"/>
                <a:ea typeface="宋体" panose="02010600030101010101" pitchFamily="2" charset="-122"/>
              </a:rPr>
              <a:t>stk.top</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为止，回到第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、重复</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两步，直到所有元素都考虑完毕。</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left_smaller</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对于问题</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，当考虑</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时，如果栈顶元素的下标为</a:t>
            </a:r>
            <a:r>
              <a:rPr lang="en-US" altLang="zh-CN" dirty="0">
                <a:latin typeface="Cambria" panose="02040503050406030204" pitchFamily="18" charset="0"/>
                <a:ea typeface="宋体" panose="02010600030101010101" pitchFamily="2" charset="-122"/>
              </a:rPr>
              <a:t>j</a:t>
            </a:r>
            <a:r>
              <a:rPr lang="zh-CN" altLang="en-US" dirty="0">
                <a:latin typeface="Cambria" panose="02040503050406030204" pitchFamily="18" charset="0"/>
                <a:ea typeface="宋体" panose="02010600030101010101" pitchFamily="2" charset="-122"/>
              </a:rPr>
              <a:t>，则</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的下标在</a:t>
            </a:r>
            <a:r>
              <a:rPr lang="en-US" altLang="zh-CN" dirty="0">
                <a:latin typeface="Cambria" panose="02040503050406030204" pitchFamily="18" charset="0"/>
                <a:ea typeface="宋体" panose="02010600030101010101" pitchFamily="2" charset="-122"/>
              </a:rPr>
              <a:t>(j, </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中的元素的值都比</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大，因此</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左邻比</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大的元素的个数为</a:t>
            </a:r>
            <a:r>
              <a:rPr lang="en-US" altLang="zh-CN" dirty="0">
                <a:latin typeface="Cambria" panose="02040503050406030204" pitchFamily="18" charset="0"/>
                <a:ea typeface="宋体" panose="02010600030101010101" pitchFamily="2" charset="-122"/>
              </a:rPr>
              <a:t>i-j-1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left_bigger</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上述两个算法的时间和空间复杂度均为</a:t>
            </a:r>
            <a:r>
              <a:rPr lang="en-US" altLang="zh-CN" dirty="0">
                <a:latin typeface="Cambria" panose="02040503050406030204" pitchFamily="18" charset="0"/>
                <a:ea typeface="宋体" panose="02010600030101010101" pitchFamily="2" charset="-122"/>
              </a:rPr>
              <a:t>O(n)</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43</a:t>
            </a:fld>
            <a:endParaRPr lang="zh-CN" altLang="en-US" dirty="0"/>
          </a:p>
        </p:txBody>
      </p:sp>
    </p:spTree>
    <p:extLst>
      <p:ext uri="{BB962C8B-B14F-4D97-AF65-F5344CB8AC3E}">
        <p14:creationId xmlns:p14="http://schemas.microsoft.com/office/powerpoint/2010/main" val="369501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5133133"/>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2.5 </a:t>
            </a:r>
            <a:r>
              <a:rPr lang="zh-CN" altLang="en-US" b="1" dirty="0">
                <a:latin typeface="Cambria" panose="02040503050406030204" pitchFamily="18" charset="0"/>
                <a:ea typeface="宋体" panose="02010600030101010101" pitchFamily="2" charset="-122"/>
              </a:rPr>
              <a:t>队列</a:t>
            </a:r>
            <a:endParaRPr lang="en-US" altLang="zh-CN" b="1" dirty="0">
              <a:latin typeface="Cambria" panose="02040503050406030204" pitchFamily="18" charset="0"/>
              <a:ea typeface="宋体" panose="02010600030101010101" pitchFamily="2" charset="-122"/>
            </a:endParaRPr>
          </a:p>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2.5.1 </a:t>
            </a:r>
            <a:r>
              <a:rPr lang="zh-CN" altLang="en-US" b="1" dirty="0">
                <a:latin typeface="Cambria" panose="02040503050406030204" pitchFamily="18" charset="0"/>
                <a:ea typeface="宋体" panose="02010600030101010101" pitchFamily="2" charset="-122"/>
              </a:rPr>
              <a:t>队列的定义与操作</a:t>
            </a: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限定只能在线性表的一端进行插入操作，在另一端进行访问和删除操作的线性表</a:t>
            </a:r>
            <a:r>
              <a:rPr lang="zh-CN" altLang="en-US" dirty="0">
                <a:latin typeface="Cambria" panose="02040503050406030204" pitchFamily="18" charset="0"/>
                <a:ea typeface="宋体" panose="02010600030101010101" pitchFamily="2" charset="-122"/>
              </a:rPr>
              <a:t>称为</a:t>
            </a:r>
            <a:r>
              <a:rPr lang="zh-CN" altLang="en-US" b="1" dirty="0">
                <a:solidFill>
                  <a:srgbClr val="C00000"/>
                </a:solidFill>
                <a:latin typeface="Cambria" panose="02040503050406030204" pitchFamily="18" charset="0"/>
                <a:ea typeface="宋体" panose="02010600030101010101" pitchFamily="2" charset="-122"/>
              </a:rPr>
              <a:t>队列</a:t>
            </a:r>
            <a:r>
              <a:rPr lang="en-US" altLang="zh-CN" dirty="0">
                <a:latin typeface="Cambria" panose="02040503050406030204" pitchFamily="18" charset="0"/>
                <a:ea typeface="宋体" panose="02010600030101010101" pitchFamily="2" charset="-122"/>
              </a:rPr>
              <a:t>(Queue)</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将插入操作的一端称为</a:t>
            </a:r>
            <a:r>
              <a:rPr lang="zh-CN" altLang="en-US" b="1" dirty="0">
                <a:solidFill>
                  <a:srgbClr val="00B0F0"/>
                </a:solidFill>
                <a:latin typeface="Cambria" panose="02040503050406030204" pitchFamily="18" charset="0"/>
                <a:ea typeface="宋体" panose="02010600030101010101" pitchFamily="2" charset="-122"/>
              </a:rPr>
              <a:t>队尾</a:t>
            </a:r>
            <a:r>
              <a:rPr lang="zh-CN" altLang="en-US" dirty="0">
                <a:latin typeface="Cambria" panose="02040503050406030204" pitchFamily="18" charset="0"/>
                <a:ea typeface="宋体" panose="02010600030101010101" pitchFamily="2" charset="-122"/>
              </a:rPr>
              <a:t>，可以访问和删除操作的一端称为</a:t>
            </a:r>
            <a:r>
              <a:rPr lang="zh-CN" altLang="en-US" b="1" dirty="0">
                <a:solidFill>
                  <a:srgbClr val="00B0F0"/>
                </a:solidFill>
                <a:latin typeface="Cambria" panose="02040503050406030204" pitchFamily="18" charset="0"/>
                <a:ea typeface="宋体" panose="02010600030101010101" pitchFamily="2" charset="-122"/>
              </a:rPr>
              <a:t>队头</a:t>
            </a:r>
            <a:r>
              <a:rPr lang="zh-CN" altLang="en-US" dirty="0">
                <a:latin typeface="Cambria" panose="02040503050406030204" pitchFamily="18" charset="0"/>
                <a:ea typeface="宋体" panose="02010600030101010101" pitchFamily="2" charset="-122"/>
              </a:rPr>
              <a:t>。向队尾插入元素的操作称为</a:t>
            </a:r>
            <a:r>
              <a:rPr lang="zh-CN" altLang="en-US" b="1" dirty="0">
                <a:solidFill>
                  <a:srgbClr val="00B0F0"/>
                </a:solidFill>
                <a:latin typeface="Cambria" panose="02040503050406030204" pitchFamily="18" charset="0"/>
                <a:ea typeface="宋体" panose="02010600030101010101" pitchFamily="2" charset="-122"/>
              </a:rPr>
              <a:t>入队，</a:t>
            </a:r>
            <a:r>
              <a:rPr lang="zh-CN" altLang="en-US" dirty="0">
                <a:latin typeface="Cambria" panose="02040503050406030204" pitchFamily="18" charset="0"/>
                <a:ea typeface="宋体" panose="02010600030101010101" pitchFamily="2" charset="-122"/>
              </a:rPr>
              <a:t>从队头删除元素的操作称为</a:t>
            </a:r>
            <a:r>
              <a:rPr lang="zh-CN" altLang="en-US" b="1" dirty="0">
                <a:solidFill>
                  <a:srgbClr val="00B0F0"/>
                </a:solidFill>
                <a:latin typeface="Cambria" panose="02040503050406030204" pitchFamily="18" charset="0"/>
                <a:ea typeface="宋体" panose="02010600030101010101" pitchFamily="2" charset="-122"/>
              </a:rPr>
              <a:t>出队</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队列中元素的出队顺序与入队顺序一致，因此队列也称为</a:t>
            </a:r>
            <a:r>
              <a:rPr lang="zh-CN" altLang="en-US" b="1" dirty="0">
                <a:solidFill>
                  <a:srgbClr val="00B0F0"/>
                </a:solidFill>
                <a:latin typeface="Cambria" panose="02040503050406030204" pitchFamily="18" charset="0"/>
                <a:ea typeface="宋体" panose="02010600030101010101" pitchFamily="2" charset="-122"/>
              </a:rPr>
              <a:t>先进先出</a:t>
            </a:r>
            <a:r>
              <a:rPr lang="en-US" altLang="zh-CN" dirty="0">
                <a:solidFill>
                  <a:srgbClr val="00B0F0"/>
                </a:solidFill>
                <a:latin typeface="Cambria" panose="02040503050406030204" pitchFamily="18" charset="0"/>
                <a:ea typeface="宋体" panose="02010600030101010101" pitchFamily="2" charset="-122"/>
              </a:rPr>
              <a:t>(FIFO, First In First Out)</a:t>
            </a:r>
            <a:r>
              <a:rPr lang="zh-CN" altLang="en-US" dirty="0">
                <a:solidFill>
                  <a:srgbClr val="00B0F0"/>
                </a:solidFill>
                <a:latin typeface="Cambria" panose="02040503050406030204" pitchFamily="18" charset="0"/>
                <a:ea typeface="宋体" panose="02010600030101010101" pitchFamily="2" charset="-122"/>
              </a:rPr>
              <a:t>线性表</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队列可以用顺序表实现</a:t>
            </a:r>
            <a:r>
              <a:rPr lang="en-US" altLang="zh-CN" dirty="0">
                <a:latin typeface="Cambria" panose="02040503050406030204" pitchFamily="18" charset="0"/>
                <a:ea typeface="宋体" panose="02010600030101010101" pitchFamily="2" charset="-122"/>
              </a:rPr>
              <a:t>(</a:t>
            </a:r>
            <a:r>
              <a:rPr lang="zh-CN" altLang="en-US" b="1" dirty="0">
                <a:solidFill>
                  <a:srgbClr val="C00000"/>
                </a:solidFill>
                <a:latin typeface="Cambria" panose="02040503050406030204" pitchFamily="18" charset="0"/>
                <a:ea typeface="宋体" panose="02010600030101010101" pitchFamily="2" charset="-122"/>
              </a:rPr>
              <a:t>循环队列</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也可以用链表实现</a:t>
            </a:r>
            <a:r>
              <a:rPr lang="en-US" altLang="zh-CN" dirty="0">
                <a:latin typeface="Cambria" panose="02040503050406030204" pitchFamily="18" charset="0"/>
                <a:ea typeface="宋体" panose="02010600030101010101" pitchFamily="2" charset="-122"/>
              </a:rPr>
              <a:t>(</a:t>
            </a:r>
            <a:r>
              <a:rPr lang="zh-CN" altLang="en-US" dirty="0">
                <a:solidFill>
                  <a:srgbClr val="C00000"/>
                </a:solidFill>
                <a:latin typeface="Cambria" panose="02040503050406030204" pitchFamily="18" charset="0"/>
                <a:ea typeface="宋体" panose="02010600030101010101" pitchFamily="2" charset="-122"/>
              </a:rPr>
              <a:t>链队列</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。不管用哪一种线性表，都需要定义两个变量：</a:t>
            </a:r>
            <a:r>
              <a:rPr lang="zh-CN" altLang="en-US" dirty="0">
                <a:solidFill>
                  <a:srgbClr val="00B0F0"/>
                </a:solidFill>
                <a:latin typeface="Cambria" panose="02040503050406030204" pitchFamily="18" charset="0"/>
                <a:ea typeface="宋体" panose="02010600030101010101" pitchFamily="2" charset="-122"/>
              </a:rPr>
              <a:t>指向队头位置变量</a:t>
            </a:r>
            <a:r>
              <a:rPr lang="en-US" altLang="zh-CN" dirty="0">
                <a:solidFill>
                  <a:srgbClr val="00B0F0"/>
                </a:solidFill>
                <a:latin typeface="Cambria" panose="02040503050406030204" pitchFamily="18" charset="0"/>
                <a:ea typeface="宋体" panose="02010600030101010101" pitchFamily="2" charset="-122"/>
              </a:rPr>
              <a:t>front</a:t>
            </a:r>
            <a:r>
              <a:rPr lang="zh-CN" altLang="en-US" dirty="0">
                <a:latin typeface="Cambria" panose="02040503050406030204" pitchFamily="18" charset="0"/>
                <a:ea typeface="宋体" panose="02010600030101010101" pitchFamily="2" charset="-122"/>
              </a:rPr>
              <a:t>以及</a:t>
            </a:r>
            <a:r>
              <a:rPr lang="zh-CN" altLang="en-US" dirty="0">
                <a:solidFill>
                  <a:srgbClr val="00B0F0"/>
                </a:solidFill>
                <a:latin typeface="Cambria" panose="02040503050406030204" pitchFamily="18" charset="0"/>
                <a:ea typeface="宋体" panose="02010600030101010101" pitchFamily="2" charset="-122"/>
              </a:rPr>
              <a:t>指向队尾位置变量</a:t>
            </a:r>
            <a:r>
              <a:rPr lang="en-US" altLang="zh-CN" dirty="0">
                <a:solidFill>
                  <a:srgbClr val="00B0F0"/>
                </a:solidFill>
                <a:latin typeface="Cambria" panose="02040503050406030204" pitchFamily="18" charset="0"/>
                <a:ea typeface="宋体" panose="02010600030101010101" pitchFamily="2" charset="-122"/>
              </a:rPr>
              <a:t>rear</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44</a:t>
            </a:fld>
            <a:endParaRPr lang="zh-CN" altLang="en-US" dirty="0"/>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2620" y="4971580"/>
            <a:ext cx="4715646" cy="1452046"/>
          </a:xfrm>
          <a:prstGeom prst="rect">
            <a:avLst/>
          </a:prstGeom>
          <a:noFill/>
        </p:spPr>
      </p:pic>
    </p:spTree>
    <p:extLst>
      <p:ext uri="{BB962C8B-B14F-4D97-AF65-F5344CB8AC3E}">
        <p14:creationId xmlns:p14="http://schemas.microsoft.com/office/powerpoint/2010/main" val="103206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5133133"/>
          </a:xfrm>
        </p:spPr>
        <p:txBody>
          <a:bodyPr>
            <a:normAutofit/>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一、链队列</a:t>
            </a: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用带头结点的链表表示的队列</a:t>
            </a:r>
            <a:r>
              <a:rPr lang="zh-CN" altLang="en-US" dirty="0">
                <a:latin typeface="Cambria" panose="02040503050406030204" pitchFamily="18" charset="0"/>
                <a:ea typeface="宋体" panose="02010600030101010101" pitchFamily="2" charset="-122"/>
              </a:rPr>
              <a:t>称为</a:t>
            </a:r>
            <a:r>
              <a:rPr lang="zh-CN" altLang="en-US" b="1" dirty="0">
                <a:latin typeface="Cambria" panose="02040503050406030204" pitchFamily="18" charset="0"/>
                <a:ea typeface="宋体" panose="02010600030101010101" pitchFamily="2" charset="-122"/>
              </a:rPr>
              <a:t>链队列</a:t>
            </a:r>
            <a:r>
              <a:rPr lang="zh-CN" altLang="en-US" dirty="0">
                <a:latin typeface="Cambria" panose="02040503050406030204" pitchFamily="18" charset="0"/>
                <a:ea typeface="宋体" panose="02010600030101010101" pitchFamily="2" charset="-122"/>
              </a:rPr>
              <a:t>，在链队列中，队头为链表的第一个元素，队尾为链表的最后一个元素。</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链队列的</a:t>
            </a:r>
            <a:r>
              <a:rPr lang="en-US" altLang="zh-CN" dirty="0">
                <a:latin typeface="Cambria" panose="02040503050406030204" pitchFamily="18" charset="0"/>
                <a:ea typeface="宋体" panose="02010600030101010101" pitchFamily="2" charset="-122"/>
              </a:rPr>
              <a:t>front</a:t>
            </a:r>
            <a:r>
              <a:rPr lang="zh-CN" altLang="en-US" dirty="0">
                <a:latin typeface="Cambria" panose="02040503050406030204" pitchFamily="18" charset="0"/>
                <a:ea typeface="宋体" panose="02010600030101010101" pitchFamily="2" charset="-122"/>
              </a:rPr>
              <a:t>为链表的头结点，队头为</a:t>
            </a:r>
            <a:r>
              <a:rPr lang="en-US" altLang="zh-CN" dirty="0">
                <a:latin typeface="Cambria" panose="02040503050406030204" pitchFamily="18" charset="0"/>
                <a:ea typeface="宋体" panose="02010600030101010101" pitchFamily="2" charset="-122"/>
              </a:rPr>
              <a:t>front</a:t>
            </a:r>
            <a:r>
              <a:rPr lang="zh-CN" altLang="en-US" dirty="0">
                <a:latin typeface="Cambria" panose="02040503050406030204" pitchFamily="18" charset="0"/>
                <a:ea typeface="宋体" panose="02010600030101010101" pitchFamily="2" charset="-122"/>
              </a:rPr>
              <a:t>的下一个结点，这样做的目的是方便出队；</a:t>
            </a:r>
            <a:r>
              <a:rPr lang="en-US" altLang="zh-CN" dirty="0">
                <a:latin typeface="Cambria" panose="02040503050406030204" pitchFamily="18" charset="0"/>
                <a:ea typeface="宋体" panose="02010600030101010101" pitchFamily="2" charset="-122"/>
              </a:rPr>
              <a:t>rear</a:t>
            </a:r>
            <a:r>
              <a:rPr lang="zh-CN" altLang="en-US" dirty="0">
                <a:latin typeface="Cambria" panose="02040503050406030204" pitchFamily="18" charset="0"/>
                <a:ea typeface="宋体" panose="02010600030101010101" pitchFamily="2" charset="-122"/>
              </a:rPr>
              <a:t>和队尾都是链表的最后一个结点，当入队时只要将结点添加到</a:t>
            </a:r>
            <a:r>
              <a:rPr lang="en-US" altLang="zh-CN" dirty="0">
                <a:latin typeface="Cambria" panose="02040503050406030204" pitchFamily="18" charset="0"/>
                <a:ea typeface="宋体" panose="02010600030101010101" pitchFamily="2" charset="-122"/>
              </a:rPr>
              <a:t>rear</a:t>
            </a:r>
            <a:r>
              <a:rPr lang="zh-CN" altLang="en-US" dirty="0">
                <a:latin typeface="Cambria" panose="02040503050406030204" pitchFamily="18" charset="0"/>
                <a:ea typeface="宋体" panose="02010600030101010101" pitchFamily="2" charset="-122"/>
              </a:rPr>
              <a:t>的后面。</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45</a:t>
            </a:fld>
            <a:endParaRPr lang="zh-CN" altLang="en-US" dirty="0"/>
          </a:p>
        </p:txBody>
      </p:sp>
      <p:pic>
        <p:nvPicPr>
          <p:cNvPr id="9" name="图片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746" y="4969739"/>
            <a:ext cx="10547795" cy="1367999"/>
          </a:xfrm>
          <a:prstGeom prst="rect">
            <a:avLst/>
          </a:prstGeom>
          <a:noFill/>
        </p:spPr>
      </p:pic>
    </p:spTree>
    <p:extLst>
      <p:ext uri="{BB962C8B-B14F-4D97-AF65-F5344CB8AC3E}">
        <p14:creationId xmlns:p14="http://schemas.microsoft.com/office/powerpoint/2010/main" val="226367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5211960"/>
          </a:xfrm>
        </p:spPr>
        <p:txBody>
          <a:bodyPr>
            <a:normAutofit fontScale="77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在表示链队列时，需要定义两个指针</a:t>
            </a:r>
            <a:r>
              <a:rPr lang="en-US" altLang="zh-CN" dirty="0">
                <a:latin typeface="Cambria" panose="02040503050406030204" pitchFamily="18" charset="0"/>
                <a:ea typeface="宋体" panose="02010600030101010101" pitchFamily="2" charset="-122"/>
              </a:rPr>
              <a:t>front</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rear</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typedef</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clNode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datatype data;</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clNode</a:t>
            </a:r>
            <a:r>
              <a:rPr lang="en-US" altLang="zh-CN" dirty="0">
                <a:solidFill>
                  <a:srgbClr val="7030A0"/>
                </a:solidFill>
                <a:latin typeface="Cambria" panose="02040503050406030204" pitchFamily="18" charset="0"/>
                <a:ea typeface="宋体" panose="02010600030101010101" pitchFamily="2" charset="-122"/>
              </a:rPr>
              <a:t> *next;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cqNode</a:t>
            </a:r>
            <a:r>
              <a:rPr lang="en-US" altLang="zh-CN" dirty="0">
                <a:solidFill>
                  <a:srgbClr val="7030A0"/>
                </a:solidFill>
                <a:latin typeface="Cambria" panose="02040503050406030204" pitchFamily="18" charset="0"/>
                <a:ea typeface="宋体" panose="02010600030101010101" pitchFamily="2" charset="-122"/>
              </a:rPr>
              <a:t>; </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chainQueue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cqNode</a:t>
            </a:r>
            <a:r>
              <a:rPr lang="en-US" altLang="zh-CN" dirty="0">
                <a:solidFill>
                  <a:srgbClr val="7030A0"/>
                </a:solidFill>
                <a:latin typeface="Cambria" panose="02040503050406030204" pitchFamily="18" charset="0"/>
                <a:ea typeface="宋体" panose="02010600030101010101" pitchFamily="2" charset="-122"/>
              </a:rPr>
              <a:t> front;		</a:t>
            </a:r>
            <a:r>
              <a:rPr lang="en-US" altLang="zh-CN" dirty="0">
                <a:solidFill>
                  <a:srgbClr val="0070C0"/>
                </a:solidFill>
                <a:latin typeface="Cambria" panose="02040503050406030204" pitchFamily="18" charset="0"/>
                <a:ea typeface="宋体" panose="02010600030101010101" pitchFamily="2" charset="-122"/>
              </a:rPr>
              <a:t>//</a:t>
            </a:r>
            <a:r>
              <a:rPr lang="zh-CN" altLang="en-US" dirty="0">
                <a:solidFill>
                  <a:srgbClr val="0070C0"/>
                </a:solidFill>
                <a:latin typeface="Cambria" panose="02040503050406030204" pitchFamily="18" charset="0"/>
                <a:ea typeface="宋体" panose="02010600030101010101" pitchFamily="2" charset="-122"/>
              </a:rPr>
              <a:t>头结点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cqNode</a:t>
            </a:r>
            <a:r>
              <a:rPr lang="en-US" altLang="zh-CN" dirty="0">
                <a:solidFill>
                  <a:srgbClr val="7030A0"/>
                </a:solidFill>
                <a:latin typeface="Cambria" panose="02040503050406030204" pitchFamily="18" charset="0"/>
                <a:ea typeface="宋体" panose="02010600030101010101" pitchFamily="2" charset="-122"/>
              </a:rPr>
              <a:t> rear;		</a:t>
            </a:r>
            <a:r>
              <a:rPr lang="en-US" altLang="zh-CN" dirty="0">
                <a:solidFill>
                  <a:srgbClr val="0070C0"/>
                </a:solidFill>
                <a:latin typeface="Cambria" panose="02040503050406030204" pitchFamily="18" charset="0"/>
                <a:ea typeface="宋体" panose="02010600030101010101" pitchFamily="2" charset="-122"/>
              </a:rPr>
              <a:t>//</a:t>
            </a:r>
            <a:r>
              <a:rPr lang="zh-CN" altLang="en-US" dirty="0">
                <a:solidFill>
                  <a:srgbClr val="0070C0"/>
                </a:solidFill>
                <a:latin typeface="Cambria" panose="02040503050406030204" pitchFamily="18" charset="0"/>
                <a:ea typeface="宋体" panose="02010600030101010101" pitchFamily="2" charset="-122"/>
              </a:rPr>
              <a:t>队尾</a:t>
            </a:r>
            <a:r>
              <a:rPr lang="zh-CN" altLang="en-US" dirty="0">
                <a:solidFill>
                  <a:srgbClr val="7030A0"/>
                </a:solidFill>
                <a:latin typeface="Cambria" panose="02040503050406030204" pitchFamily="18" charset="0"/>
                <a:ea typeface="宋体" panose="02010600030101010101" pitchFamily="2" charset="-122"/>
              </a:rPr>
              <a:t>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chainQueue</a:t>
            </a:r>
            <a:r>
              <a:rPr lang="en-US" altLang="zh-CN" dirty="0">
                <a:solidFill>
                  <a:srgbClr val="7030A0"/>
                </a:solidFill>
                <a:latin typeface="Cambria" panose="02040503050406030204" pitchFamily="18" charset="0"/>
                <a:ea typeface="宋体" panose="02010600030101010101" pitchFamily="2" charset="-122"/>
              </a:rPr>
              <a:t>():front(NULL), rear(NULL){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endParaRPr lang="zh-CN" altLang="en-US" dirty="0">
              <a:solidFill>
                <a:srgbClr val="7030A0"/>
              </a:solidFill>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46</a:t>
            </a:fld>
            <a:endParaRPr lang="zh-CN" altLang="en-US" dirty="0"/>
          </a:p>
        </p:txBody>
      </p:sp>
      <p:pic>
        <p:nvPicPr>
          <p:cNvPr id="9" name="图片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060" y="5294389"/>
            <a:ext cx="10547795" cy="1367999"/>
          </a:xfrm>
          <a:prstGeom prst="rect">
            <a:avLst/>
          </a:prstGeom>
          <a:noFill/>
        </p:spPr>
      </p:pic>
    </p:spTree>
    <p:extLst>
      <p:ext uri="{BB962C8B-B14F-4D97-AF65-F5344CB8AC3E}">
        <p14:creationId xmlns:p14="http://schemas.microsoft.com/office/powerpoint/2010/main" val="31681694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4861300"/>
          </a:xfrm>
        </p:spPr>
        <p:txBody>
          <a:bodyPr>
            <a:normAutofit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链队列的操作：</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b="1" dirty="0">
                <a:solidFill>
                  <a:srgbClr val="0070C0"/>
                </a:solidFill>
                <a:latin typeface="Cambria" panose="02040503050406030204" pitchFamily="18" charset="0"/>
                <a:ea typeface="宋体" panose="02010600030101010101" pitchFamily="2" charset="-122"/>
              </a:rPr>
              <a:t>1</a:t>
            </a:r>
            <a:r>
              <a:rPr lang="zh-CN" altLang="en-US" b="1" dirty="0">
                <a:solidFill>
                  <a:srgbClr val="0070C0"/>
                </a:solidFill>
                <a:latin typeface="Cambria" panose="02040503050406030204" pitchFamily="18" charset="0"/>
                <a:ea typeface="宋体" panose="02010600030101010101" pitchFamily="2" charset="-122"/>
              </a:rPr>
              <a:t>、判断队列是否为空</a:t>
            </a:r>
            <a:r>
              <a:rPr lang="zh-CN" altLang="en-US" dirty="0">
                <a:latin typeface="Cambria" panose="02040503050406030204" pitchFamily="18" charset="0"/>
                <a:ea typeface="宋体" panose="02010600030101010101" pitchFamily="2" charset="-122"/>
              </a:rPr>
              <a:t>。见函数</a:t>
            </a:r>
            <a:r>
              <a:rPr lang="en-US" altLang="zh-CN" dirty="0">
                <a:latin typeface="Cambria" panose="02040503050406030204" pitchFamily="18" charset="0"/>
                <a:ea typeface="宋体" panose="02010600030101010101" pitchFamily="2" charset="-122"/>
              </a:rPr>
              <a:t>empty(…)</a:t>
            </a:r>
          </a:p>
          <a:p>
            <a:pPr marL="0" indent="357188">
              <a:lnSpc>
                <a:spcPct val="150000"/>
              </a:lnSpc>
              <a:spcBef>
                <a:spcPts val="0"/>
              </a:spcBef>
              <a:buNone/>
            </a:pPr>
            <a:r>
              <a:rPr lang="en-US" altLang="zh-CN" b="1" dirty="0">
                <a:solidFill>
                  <a:srgbClr val="0070C0"/>
                </a:solidFill>
                <a:latin typeface="Cambria" panose="02040503050406030204" pitchFamily="18" charset="0"/>
                <a:ea typeface="宋体" panose="02010600030101010101" pitchFamily="2" charset="-122"/>
              </a:rPr>
              <a:t>2</a:t>
            </a:r>
            <a:r>
              <a:rPr lang="zh-CN" altLang="en-US" b="1" dirty="0">
                <a:solidFill>
                  <a:srgbClr val="0070C0"/>
                </a:solidFill>
                <a:latin typeface="Cambria" panose="02040503050406030204" pitchFamily="18" charset="0"/>
                <a:ea typeface="宋体" panose="02010600030101010101" pitchFamily="2" charset="-122"/>
              </a:rPr>
              <a:t>、入队操作</a:t>
            </a:r>
            <a:r>
              <a:rPr lang="zh-CN" altLang="en-US" dirty="0">
                <a:latin typeface="Cambria" panose="02040503050406030204" pitchFamily="18" charset="0"/>
                <a:ea typeface="宋体" panose="02010600030101010101" pitchFamily="2" charset="-122"/>
              </a:rPr>
              <a:t>。见函数</a:t>
            </a:r>
            <a:r>
              <a:rPr lang="en-US" altLang="zh-CN" dirty="0">
                <a:latin typeface="Cambria" panose="02040503050406030204" pitchFamily="18" charset="0"/>
                <a:ea typeface="宋体" panose="02010600030101010101" pitchFamily="2" charset="-122"/>
              </a:rPr>
              <a:t>push(…)</a:t>
            </a:r>
          </a:p>
          <a:p>
            <a:pPr marL="0" indent="357188">
              <a:lnSpc>
                <a:spcPct val="150000"/>
              </a:lnSpc>
              <a:spcBef>
                <a:spcPts val="0"/>
              </a:spcBef>
              <a:buNone/>
            </a:pPr>
            <a:r>
              <a:rPr lang="en-US" altLang="zh-CN" b="1" dirty="0">
                <a:solidFill>
                  <a:srgbClr val="0070C0"/>
                </a:solidFill>
                <a:latin typeface="Cambria" panose="02040503050406030204" pitchFamily="18" charset="0"/>
                <a:ea typeface="宋体" panose="02010600030101010101" pitchFamily="2" charset="-122"/>
              </a:rPr>
              <a:t>3</a:t>
            </a:r>
            <a:r>
              <a:rPr lang="zh-CN" altLang="en-US" b="1" dirty="0">
                <a:solidFill>
                  <a:srgbClr val="0070C0"/>
                </a:solidFill>
                <a:latin typeface="Cambria" panose="02040503050406030204" pitchFamily="18" charset="0"/>
                <a:ea typeface="宋体" panose="02010600030101010101" pitchFamily="2" charset="-122"/>
              </a:rPr>
              <a:t>、获取队头元素</a:t>
            </a:r>
            <a:r>
              <a:rPr lang="zh-CN" altLang="en-US" dirty="0">
                <a:latin typeface="Cambria" panose="02040503050406030204" pitchFamily="18" charset="0"/>
                <a:ea typeface="宋体" panose="02010600030101010101" pitchFamily="2" charset="-122"/>
              </a:rPr>
              <a:t>。见函数</a:t>
            </a:r>
            <a:r>
              <a:rPr lang="en-US" altLang="zh-CN" dirty="0">
                <a:latin typeface="Cambria" panose="02040503050406030204" pitchFamily="18" charset="0"/>
                <a:ea typeface="宋体" panose="02010600030101010101" pitchFamily="2" charset="-122"/>
              </a:rPr>
              <a:t>front(…)</a:t>
            </a:r>
          </a:p>
          <a:p>
            <a:pPr marL="0" indent="357188">
              <a:lnSpc>
                <a:spcPct val="150000"/>
              </a:lnSpc>
              <a:spcBef>
                <a:spcPts val="0"/>
              </a:spcBef>
              <a:buNone/>
            </a:pPr>
            <a:r>
              <a:rPr lang="en-US" altLang="zh-CN" b="1" dirty="0">
                <a:solidFill>
                  <a:srgbClr val="0070C0"/>
                </a:solidFill>
                <a:latin typeface="Cambria" panose="02040503050406030204" pitchFamily="18" charset="0"/>
                <a:ea typeface="宋体" panose="02010600030101010101" pitchFamily="2" charset="-122"/>
              </a:rPr>
              <a:t>4</a:t>
            </a:r>
            <a:r>
              <a:rPr lang="zh-CN" altLang="en-US" b="1" dirty="0">
                <a:solidFill>
                  <a:srgbClr val="0070C0"/>
                </a:solidFill>
                <a:latin typeface="Cambria" panose="02040503050406030204" pitchFamily="18" charset="0"/>
                <a:ea typeface="宋体" panose="02010600030101010101" pitchFamily="2" charset="-122"/>
              </a:rPr>
              <a:t>、出队操作</a:t>
            </a:r>
            <a:r>
              <a:rPr lang="zh-CN" altLang="en-US" dirty="0">
                <a:latin typeface="Cambria" panose="02040503050406030204" pitchFamily="18" charset="0"/>
                <a:ea typeface="宋体" panose="02010600030101010101" pitchFamily="2" charset="-122"/>
              </a:rPr>
              <a:t>。见函数</a:t>
            </a:r>
            <a:r>
              <a:rPr lang="en-US" altLang="zh-CN" dirty="0">
                <a:latin typeface="Cambria" panose="02040503050406030204" pitchFamily="18" charset="0"/>
                <a:ea typeface="宋体" panose="02010600030101010101" pitchFamily="2" charset="-122"/>
              </a:rPr>
              <a:t>pop(…)</a:t>
            </a:r>
          </a:p>
          <a:p>
            <a:pPr marL="0" indent="357188">
              <a:lnSpc>
                <a:spcPct val="150000"/>
              </a:lnSpc>
              <a:spcBef>
                <a:spcPts val="0"/>
              </a:spcBef>
              <a:buNone/>
            </a:pPr>
            <a:r>
              <a:rPr lang="en-US" altLang="zh-CN" b="1" dirty="0">
                <a:solidFill>
                  <a:srgbClr val="0070C0"/>
                </a:solidFill>
                <a:latin typeface="Cambria" panose="02040503050406030204" pitchFamily="18" charset="0"/>
                <a:ea typeface="宋体" panose="02010600030101010101" pitchFamily="2" charset="-122"/>
              </a:rPr>
              <a:t>5</a:t>
            </a:r>
            <a:r>
              <a:rPr lang="zh-CN" altLang="en-US" b="1" dirty="0">
                <a:solidFill>
                  <a:srgbClr val="0070C0"/>
                </a:solidFill>
                <a:latin typeface="Cambria" panose="02040503050406030204" pitchFamily="18" charset="0"/>
                <a:ea typeface="宋体" panose="02010600030101010101" pitchFamily="2" charset="-122"/>
              </a:rPr>
              <a:t>、遍历队列的所有元素</a:t>
            </a: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cq_traserse</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除了遍历操作外，其他操作的时间复杂度和空间复杂度均为</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47</a:t>
            </a:fld>
            <a:endParaRPr lang="zh-CN" altLang="en-US" dirty="0"/>
          </a:p>
        </p:txBody>
      </p:sp>
      <p:pic>
        <p:nvPicPr>
          <p:cNvPr id="9" name="图片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746" y="5174692"/>
            <a:ext cx="10547795" cy="1367999"/>
          </a:xfrm>
          <a:prstGeom prst="rect">
            <a:avLst/>
          </a:prstGeom>
          <a:noFill/>
        </p:spPr>
      </p:pic>
    </p:spTree>
    <p:extLst>
      <p:ext uri="{BB962C8B-B14F-4D97-AF65-F5344CB8AC3E}">
        <p14:creationId xmlns:p14="http://schemas.microsoft.com/office/powerpoint/2010/main" val="423138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5133133"/>
          </a:xfrm>
        </p:spPr>
        <p:txBody>
          <a:bodyPr>
            <a:normAutofit fontScale="85000" lnSpcReduction="1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二、循环队列</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队列的另一种实现方法是基于顺序表，队头为顺序表的第一个有效元素，队尾为顺序表的最后一个元素，如图所示。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这里队列的最多元素个数为</a:t>
            </a:r>
            <a:r>
              <a:rPr lang="en-US" altLang="zh-CN" dirty="0">
                <a:latin typeface="Cambria" panose="02040503050406030204" pitchFamily="18" charset="0"/>
                <a:ea typeface="宋体" panose="02010600030101010101" pitchFamily="2" charset="-122"/>
              </a:rPr>
              <a:t>15</a:t>
            </a:r>
            <a:r>
              <a:rPr lang="zh-CN" altLang="en-US" dirty="0">
                <a:latin typeface="Cambria" panose="02040503050406030204" pitchFamily="18" charset="0"/>
                <a:ea typeface="宋体" panose="02010600030101010101" pitchFamily="2" charset="-122"/>
              </a:rPr>
              <a:t>，其中，</a:t>
            </a:r>
            <a:r>
              <a:rPr lang="en-US" altLang="zh-CN" dirty="0">
                <a:latin typeface="Cambria" panose="02040503050406030204" pitchFamily="18" charset="0"/>
                <a:ea typeface="宋体" panose="02010600030101010101" pitchFamily="2" charset="-122"/>
              </a:rPr>
              <a:t>front</a:t>
            </a:r>
            <a:r>
              <a:rPr lang="zh-CN" altLang="en-US" dirty="0">
                <a:latin typeface="Cambria" panose="02040503050406030204" pitchFamily="18" charset="0"/>
                <a:ea typeface="宋体" panose="02010600030101010101" pitchFamily="2" charset="-122"/>
              </a:rPr>
              <a:t>为队头，</a:t>
            </a:r>
            <a:r>
              <a:rPr lang="en-US" altLang="zh-CN" dirty="0">
                <a:latin typeface="Cambria" panose="02040503050406030204" pitchFamily="18" charset="0"/>
                <a:ea typeface="宋体" panose="02010600030101010101" pitchFamily="2" charset="-122"/>
              </a:rPr>
              <a:t>rear</a:t>
            </a:r>
            <a:r>
              <a:rPr lang="zh-CN" altLang="en-US" dirty="0">
                <a:latin typeface="Cambria" panose="02040503050406030204" pitchFamily="18" charset="0"/>
                <a:ea typeface="宋体" panose="02010600030101010101" pitchFamily="2" charset="-122"/>
              </a:rPr>
              <a:t>为队尾。利用</a:t>
            </a:r>
            <a:r>
              <a:rPr lang="en-US" altLang="zh-CN" dirty="0">
                <a:latin typeface="Cambria" panose="02040503050406030204" pitchFamily="18" charset="0"/>
                <a:ea typeface="宋体" panose="02010600030101010101" pitchFamily="2" charset="-122"/>
              </a:rPr>
              <a:t>front</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rear</a:t>
            </a:r>
            <a:r>
              <a:rPr lang="zh-CN" altLang="en-US" dirty="0">
                <a:latin typeface="Cambria" panose="02040503050406030204" pitchFamily="18" charset="0"/>
                <a:ea typeface="宋体" panose="02010600030101010101" pitchFamily="2" charset="-122"/>
              </a:rPr>
              <a:t>对队列进行入队、出队、获取队头元素等操作。</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如果再添加三个元素后，</a:t>
            </a:r>
            <a:r>
              <a:rPr lang="en-US" altLang="zh-CN" dirty="0">
                <a:latin typeface="Cambria" panose="02040503050406030204" pitchFamily="18" charset="0"/>
                <a:ea typeface="宋体" panose="02010600030101010101" pitchFamily="2" charset="-122"/>
              </a:rPr>
              <a:t>rear</a:t>
            </a:r>
            <a:r>
              <a:rPr lang="zh-CN" altLang="en-US" dirty="0">
                <a:latin typeface="Cambria" panose="02040503050406030204" pitchFamily="18" charset="0"/>
                <a:ea typeface="宋体" panose="02010600030101010101" pitchFamily="2" charset="-122"/>
              </a:rPr>
              <a:t>变为</a:t>
            </a:r>
            <a:r>
              <a:rPr lang="en-US" altLang="zh-CN" dirty="0">
                <a:latin typeface="Cambria" panose="02040503050406030204" pitchFamily="18" charset="0"/>
                <a:ea typeface="宋体" panose="02010600030101010101" pitchFamily="2" charset="-122"/>
              </a:rPr>
              <a:t>14</a:t>
            </a:r>
            <a:r>
              <a:rPr lang="zh-CN" altLang="en-US" dirty="0">
                <a:latin typeface="Cambria" panose="02040503050406030204" pitchFamily="18" charset="0"/>
                <a:ea typeface="宋体" panose="02010600030101010101" pitchFamily="2" charset="-122"/>
              </a:rPr>
              <a:t>，队列已满。但是下标为</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的两个位置是空闲的</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其中的元素已出队</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，即此时数组</a:t>
            </a:r>
            <a:r>
              <a:rPr lang="en-US" altLang="zh-CN" dirty="0" err="1">
                <a:latin typeface="Cambria" panose="02040503050406030204" pitchFamily="18" charset="0"/>
                <a:ea typeface="宋体" panose="02010600030101010101" pitchFamily="2" charset="-122"/>
              </a:rPr>
              <a:t>sq</a:t>
            </a:r>
            <a:r>
              <a:rPr lang="zh-CN" altLang="en-US" dirty="0">
                <a:latin typeface="Cambria" panose="02040503050406030204" pitchFamily="18" charset="0"/>
                <a:ea typeface="宋体" panose="02010600030101010101" pitchFamily="2" charset="-122"/>
              </a:rPr>
              <a:t>并没有填满，这种现象称为“假溢出”。为了克服这一不足，充分利用</a:t>
            </a:r>
            <a:r>
              <a:rPr lang="en-US" altLang="zh-CN" dirty="0" err="1">
                <a:latin typeface="Cambria" panose="02040503050406030204" pitchFamily="18" charset="0"/>
                <a:ea typeface="宋体" panose="02010600030101010101" pitchFamily="2" charset="-122"/>
              </a:rPr>
              <a:t>sq</a:t>
            </a:r>
            <a:r>
              <a:rPr lang="zh-CN" altLang="en-US" dirty="0">
                <a:latin typeface="Cambria" panose="02040503050406030204" pitchFamily="18" charset="0"/>
                <a:ea typeface="宋体" panose="02010600030101010101" pitchFamily="2" charset="-122"/>
              </a:rPr>
              <a:t>的空间，可以采用循环队列。</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48</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098" y="5172133"/>
            <a:ext cx="8752564" cy="1483710"/>
          </a:xfrm>
          <a:prstGeom prst="rect">
            <a:avLst/>
          </a:prstGeom>
          <a:noFill/>
        </p:spPr>
      </p:pic>
    </p:spTree>
    <p:extLst>
      <p:ext uri="{BB962C8B-B14F-4D97-AF65-F5344CB8AC3E}">
        <p14:creationId xmlns:p14="http://schemas.microsoft.com/office/powerpoint/2010/main" val="414076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173657"/>
          </a:xfrm>
        </p:spPr>
        <p:txBody>
          <a:bodyPr>
            <a:normAutofit fontScale="77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循环队列</a:t>
            </a:r>
            <a:r>
              <a:rPr lang="zh-CN" altLang="en-US" dirty="0">
                <a:latin typeface="Cambria" panose="02040503050406030204" pitchFamily="18" charset="0"/>
                <a:ea typeface="宋体" panose="02010600030101010101" pitchFamily="2" charset="-122"/>
              </a:rPr>
              <a:t>是将表示队列的数组看成一个环，即下标最大的元素的下一个元素的下标为</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，这样就可以避免假溢出现象。</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循环队列的类型定义：</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typedef</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datatype;</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#define N 100</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typedef</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sqNode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datatype data[N];</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front;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队头</a:t>
            </a:r>
            <a:r>
              <a:rPr lang="zh-CN" altLang="en-US" dirty="0">
                <a:solidFill>
                  <a:srgbClr val="7030A0"/>
                </a:solidFill>
                <a:latin typeface="Cambria" panose="02040503050406030204" pitchFamily="18" charset="0"/>
                <a:ea typeface="宋体" panose="02010600030101010101" pitchFamily="2" charset="-122"/>
              </a:rPr>
              <a:t>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rear;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队尾</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sqNode</a:t>
            </a:r>
            <a:r>
              <a:rPr lang="en-US" altLang="zh-CN" dirty="0">
                <a:solidFill>
                  <a:srgbClr val="7030A0"/>
                </a:solidFill>
                <a:latin typeface="Cambria" panose="02040503050406030204" pitchFamily="18" charset="0"/>
                <a:ea typeface="宋体" panose="02010600030101010101" pitchFamily="2" charset="-122"/>
              </a:rPr>
              <a:t>():front(0), rear(-1){</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seqQueue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其中</a:t>
            </a:r>
            <a:r>
              <a:rPr lang="en-US" altLang="zh-CN" dirty="0">
                <a:latin typeface="Cambria" panose="02040503050406030204" pitchFamily="18" charset="0"/>
                <a:ea typeface="宋体" panose="02010600030101010101" pitchFamily="2" charset="-122"/>
              </a:rPr>
              <a:t>front</a:t>
            </a:r>
            <a:r>
              <a:rPr lang="zh-CN" altLang="en-US" dirty="0">
                <a:latin typeface="Cambria" panose="02040503050406030204" pitchFamily="18" charset="0"/>
                <a:ea typeface="宋体" panose="02010600030101010101" pitchFamily="2" charset="-122"/>
              </a:rPr>
              <a:t>初始值设置为</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rear</a:t>
            </a:r>
            <a:r>
              <a:rPr lang="zh-CN" altLang="en-US" dirty="0">
                <a:latin typeface="Cambria" panose="02040503050406030204" pitchFamily="18" charset="0"/>
                <a:ea typeface="宋体" panose="02010600030101010101" pitchFamily="2" charset="-122"/>
              </a:rPr>
              <a:t>初始值设置为</a:t>
            </a:r>
            <a:r>
              <a:rPr lang="en-US" altLang="zh-CN" dirty="0">
                <a:latin typeface="Cambria" panose="02040503050406030204" pitchFamily="18" charset="0"/>
                <a:ea typeface="宋体" panose="02010600030101010101" pitchFamily="2" charset="-122"/>
              </a:rPr>
              <a:t>-1</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49</a:t>
            </a:fld>
            <a:endParaRPr lang="zh-CN" altLang="en-US" dirty="0"/>
          </a:p>
        </p:txBody>
      </p:sp>
    </p:spTree>
    <p:extLst>
      <p:ext uri="{BB962C8B-B14F-4D97-AF65-F5344CB8AC3E}">
        <p14:creationId xmlns:p14="http://schemas.microsoft.com/office/powerpoint/2010/main" val="139842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6423679"/>
          </a:xfrm>
        </p:spPr>
        <p:txBody>
          <a:bodyPr>
            <a:normAutofit/>
          </a:bodyPr>
          <a:lstStyle/>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线性表可表示为：</a:t>
            </a:r>
            <a:r>
              <a:rPr lang="en-US" altLang="zh-CN" dirty="0">
                <a:latin typeface="Cambria" panose="02040503050406030204" pitchFamily="18" charset="0"/>
                <a:ea typeface="宋体" panose="02010600030101010101" pitchFamily="2" charset="-122"/>
              </a:rPr>
              <a:t>LIST = (D , R)</a:t>
            </a:r>
            <a:r>
              <a:rPr lang="zh-CN" altLang="en-US" dirty="0">
                <a:latin typeface="Cambria" panose="02040503050406030204" pitchFamily="18" charset="0"/>
                <a:ea typeface="宋体" panose="02010600030101010101" pitchFamily="2" charset="-122"/>
              </a:rPr>
              <a:t>，其中</a:t>
            </a:r>
            <a:r>
              <a:rPr lang="en-US" altLang="zh-CN" dirty="0">
                <a:latin typeface="Cambria" panose="02040503050406030204" pitchFamily="18" charset="0"/>
                <a:ea typeface="宋体" panose="02010600030101010101" pitchFamily="2" charset="-122"/>
              </a:rPr>
              <a:t>D </a:t>
            </a:r>
            <a:r>
              <a:rPr lang="zh-CN" altLang="en-US" dirty="0">
                <a:latin typeface="Cambria" panose="02040503050406030204" pitchFamily="18" charset="0"/>
                <a:ea typeface="宋体" panose="02010600030101010101" pitchFamily="2" charset="-122"/>
              </a:rPr>
              <a:t>表示线性表中的元素集合；</a:t>
            </a:r>
            <a:r>
              <a:rPr lang="en-US" altLang="zh-CN" dirty="0">
                <a:latin typeface="Cambria" panose="02040503050406030204" pitchFamily="18" charset="0"/>
                <a:ea typeface="宋体" panose="02010600030101010101" pitchFamily="2" charset="-122"/>
              </a:rPr>
              <a:t>R = { &lt;a</a:t>
            </a:r>
            <a:r>
              <a:rPr lang="en-US" altLang="zh-CN" baseline="-25000" dirty="0">
                <a:latin typeface="Cambria" panose="02040503050406030204" pitchFamily="18" charset="0"/>
                <a:ea typeface="宋体" panose="02010600030101010101" pitchFamily="2" charset="-122"/>
              </a:rPr>
              <a:t>i-1</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a</a:t>
            </a:r>
            <a:r>
              <a:rPr lang="en-US" altLang="zh-CN" baseline="-25000"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&gt; | a</a:t>
            </a:r>
            <a:r>
              <a:rPr lang="en-US" altLang="zh-CN" baseline="-25000" dirty="0">
                <a:latin typeface="Cambria" panose="02040503050406030204" pitchFamily="18" charset="0"/>
                <a:ea typeface="宋体" panose="02010600030101010101" pitchFamily="2" charset="-122"/>
              </a:rPr>
              <a:t>i-1</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a</a:t>
            </a:r>
            <a:r>
              <a:rPr lang="en-US" altLang="zh-CN" baseline="-25000" dirty="0" err="1">
                <a:latin typeface="Cambria" panose="02040503050406030204" pitchFamily="18" charset="0"/>
                <a:ea typeface="宋体" panose="02010600030101010101" pitchFamily="2" charset="-122"/>
              </a:rPr>
              <a:t>i</a:t>
            </a:r>
            <a:r>
              <a:rPr lang="en-US" altLang="zh-CN" dirty="0" err="1">
                <a:latin typeface="Cambria" panose="02040503050406030204" pitchFamily="18" charset="0"/>
                <a:ea typeface="宋体" panose="02010600030101010101" pitchFamily="2" charset="-122"/>
              </a:rPr>
              <a:t>∈D</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 = 2 , … , n }</a:t>
            </a:r>
            <a:r>
              <a:rPr lang="zh-CN" altLang="en-US" dirty="0">
                <a:latin typeface="Cambria" panose="02040503050406030204" pitchFamily="18" charset="0"/>
                <a:ea typeface="宋体" panose="02010600030101010101" pitchFamily="2" charset="-122"/>
              </a:rPr>
              <a:t>表示线性表元素之间的关系。</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根据物理存储结构进行划分，线性表可以分为</a:t>
            </a:r>
            <a:r>
              <a:rPr lang="zh-CN" altLang="en-US" b="1" dirty="0">
                <a:solidFill>
                  <a:srgbClr val="0070C0"/>
                </a:solidFill>
                <a:latin typeface="Cambria" panose="02040503050406030204" pitchFamily="18" charset="0"/>
                <a:ea typeface="宋体" panose="02010600030101010101" pitchFamily="2" charset="-122"/>
              </a:rPr>
              <a:t>顺序表</a:t>
            </a:r>
            <a:r>
              <a:rPr lang="zh-CN" altLang="en-US" dirty="0">
                <a:latin typeface="Cambria" panose="02040503050406030204" pitchFamily="18" charset="0"/>
                <a:ea typeface="宋体" panose="02010600030101010101" pitchFamily="2" charset="-122"/>
              </a:rPr>
              <a:t>与</a:t>
            </a:r>
            <a:r>
              <a:rPr lang="zh-CN" altLang="en-US" b="1" dirty="0">
                <a:solidFill>
                  <a:srgbClr val="0070C0"/>
                </a:solidFill>
                <a:latin typeface="Cambria" panose="02040503050406030204" pitchFamily="18" charset="0"/>
                <a:ea typeface="宋体" panose="02010600030101010101" pitchFamily="2" charset="-122"/>
              </a:rPr>
              <a:t>链表</a:t>
            </a:r>
            <a:r>
              <a:rPr lang="zh-CN" altLang="en-US" dirty="0">
                <a:latin typeface="Cambria" panose="02040503050406030204" pitchFamily="18" charset="0"/>
                <a:ea typeface="宋体" panose="02010600030101010101" pitchFamily="2" charset="-122"/>
              </a:rPr>
              <a:t>两种类型；</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solidFill>
                  <a:srgbClr val="0070C0"/>
                </a:solidFill>
                <a:latin typeface="Cambria" panose="02040503050406030204" pitchFamily="18" charset="0"/>
                <a:ea typeface="宋体" panose="02010600030101010101" pitchFamily="2" charset="-122"/>
              </a:rPr>
              <a:t>对线性表的操作加以限定，可以得到栈和队列两种特殊的线性结构；</a:t>
            </a:r>
            <a:endParaRPr lang="en-US" altLang="zh-CN" b="1" dirty="0">
              <a:solidFill>
                <a:srgbClr val="0070C0"/>
              </a:solidFill>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solidFill>
                  <a:srgbClr val="0070C0"/>
                </a:solidFill>
                <a:latin typeface="Cambria" panose="02040503050406030204" pitchFamily="18" charset="0"/>
                <a:ea typeface="宋体" panose="02010600030101010101" pitchFamily="2" charset="-122"/>
              </a:rPr>
              <a:t>增加顺序表的维数，可以得到特殊的顺序表</a:t>
            </a:r>
            <a:r>
              <a:rPr lang="en-US" altLang="zh-CN" b="1" dirty="0">
                <a:solidFill>
                  <a:srgbClr val="0070C0"/>
                </a:solidFill>
                <a:latin typeface="Cambria" panose="02040503050406030204" pitchFamily="18" charset="0"/>
                <a:ea typeface="宋体" panose="02010600030101010101" pitchFamily="2" charset="-122"/>
              </a:rPr>
              <a:t>-</a:t>
            </a:r>
            <a:r>
              <a:rPr lang="zh-CN" altLang="en-US" b="1" dirty="0">
                <a:solidFill>
                  <a:srgbClr val="0070C0"/>
                </a:solidFill>
                <a:latin typeface="Cambria" panose="02040503050406030204" pitchFamily="18" charset="0"/>
                <a:ea typeface="宋体" panose="02010600030101010101" pitchFamily="2" charset="-122"/>
              </a:rPr>
              <a:t>矩阵</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如果线性表中的元素都为字符类型，则得到一类特殊的</a:t>
            </a:r>
            <a:r>
              <a:rPr lang="zh-CN" altLang="en-US" b="1" dirty="0">
                <a:solidFill>
                  <a:srgbClr val="0070C0"/>
                </a:solidFill>
                <a:latin typeface="Cambria" panose="02040503050406030204" pitchFamily="18" charset="0"/>
                <a:ea typeface="宋体" panose="02010600030101010101" pitchFamily="2" charset="-122"/>
              </a:rPr>
              <a:t>线性表</a:t>
            </a:r>
            <a:r>
              <a:rPr lang="en-US" altLang="zh-CN" b="1" dirty="0">
                <a:solidFill>
                  <a:srgbClr val="0070C0"/>
                </a:solidFill>
                <a:latin typeface="Cambria" panose="02040503050406030204" pitchFamily="18" charset="0"/>
                <a:ea typeface="宋体" panose="02010600030101010101" pitchFamily="2" charset="-122"/>
              </a:rPr>
              <a:t>-</a:t>
            </a:r>
            <a:r>
              <a:rPr lang="zh-CN" altLang="en-US" b="1" dirty="0">
                <a:solidFill>
                  <a:srgbClr val="0070C0"/>
                </a:solidFill>
                <a:latin typeface="Cambria" panose="02040503050406030204" pitchFamily="18" charset="0"/>
                <a:ea typeface="宋体" panose="02010600030101010101" pitchFamily="2" charset="-122"/>
              </a:rPr>
              <a:t>串</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a:t>
            </a:fld>
            <a:endParaRPr lang="zh-CN" altLang="en-US" dirty="0"/>
          </a:p>
        </p:txBody>
      </p:sp>
    </p:spTree>
    <p:extLst>
      <p:ext uri="{BB962C8B-B14F-4D97-AF65-F5344CB8AC3E}">
        <p14:creationId xmlns:p14="http://schemas.microsoft.com/office/powerpoint/2010/main" val="295649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9035708" cy="3320098"/>
          </a:xfrm>
        </p:spPr>
        <p:txBody>
          <a:bodyPr>
            <a:normAutofit fontScale="925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将位置</a:t>
            </a:r>
            <a:r>
              <a:rPr lang="en-US" altLang="zh-CN" dirty="0">
                <a:latin typeface="Cambria" panose="02040503050406030204" pitchFamily="18" charset="0"/>
                <a:ea typeface="宋体" panose="02010600030101010101" pitchFamily="2" charset="-122"/>
              </a:rPr>
              <a:t>x</a:t>
            </a:r>
            <a:r>
              <a:rPr lang="zh-CN" altLang="en-US" dirty="0">
                <a:latin typeface="Cambria" panose="02040503050406030204" pitchFamily="18" charset="0"/>
                <a:ea typeface="宋体" panose="02010600030101010101" pitchFamily="2" charset="-122"/>
              </a:rPr>
              <a:t>的元素出队或在</a:t>
            </a:r>
            <a:r>
              <a:rPr lang="en-US" altLang="zh-CN" dirty="0">
                <a:latin typeface="Cambria" panose="02040503050406030204" pitchFamily="18" charset="0"/>
                <a:ea typeface="宋体" panose="02010600030101010101" pitchFamily="2" charset="-122"/>
              </a:rPr>
              <a:t>x</a:t>
            </a:r>
            <a:r>
              <a:rPr lang="zh-CN" altLang="en-US" dirty="0">
                <a:latin typeface="Cambria" panose="02040503050406030204" pitchFamily="18" charset="0"/>
                <a:ea typeface="宋体" panose="02010600030101010101" pitchFamily="2" charset="-122"/>
              </a:rPr>
              <a:t>的后边添加一个元素，需要将</a:t>
            </a:r>
            <a:r>
              <a:rPr lang="en-US" altLang="zh-CN" dirty="0">
                <a:latin typeface="Cambria" panose="02040503050406030204" pitchFamily="18" charset="0"/>
                <a:ea typeface="宋体" panose="02010600030101010101" pitchFamily="2" charset="-122"/>
              </a:rPr>
              <a:t>x</a:t>
            </a:r>
            <a:r>
              <a:rPr lang="zh-CN" altLang="en-US" dirty="0">
                <a:latin typeface="Cambria" panose="02040503050406030204" pitchFamily="18" charset="0"/>
                <a:ea typeface="宋体" panose="02010600030101010101" pitchFamily="2" charset="-122"/>
              </a:rPr>
              <a:t>向后移一位，可用下面宏定义实现将</a:t>
            </a:r>
            <a:r>
              <a:rPr lang="en-US" altLang="zh-CN" dirty="0">
                <a:latin typeface="Cambria" panose="02040503050406030204" pitchFamily="18" charset="0"/>
                <a:ea typeface="宋体" panose="02010600030101010101" pitchFamily="2" charset="-122"/>
              </a:rPr>
              <a:t>x</a:t>
            </a:r>
            <a:r>
              <a:rPr lang="zh-CN" altLang="en-US" dirty="0">
                <a:latin typeface="Cambria" panose="02040503050406030204" pitchFamily="18" charset="0"/>
                <a:ea typeface="宋体" panose="02010600030101010101" pitchFamily="2" charset="-122"/>
              </a:rPr>
              <a:t>向后移一位的功能：</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#define next(x) ((x)==N-1?0:(x)+1)</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判断</a:t>
            </a:r>
            <a:r>
              <a:rPr lang="en-US" altLang="zh-CN" dirty="0" err="1">
                <a:latin typeface="Cambria" panose="02040503050406030204" pitchFamily="18" charset="0"/>
                <a:ea typeface="宋体" panose="02010600030101010101" pitchFamily="2" charset="-122"/>
              </a:rPr>
              <a:t>sq</a:t>
            </a:r>
            <a:r>
              <a:rPr lang="zh-CN" altLang="en-US" dirty="0">
                <a:latin typeface="Cambria" panose="02040503050406030204" pitchFamily="18" charset="0"/>
                <a:ea typeface="宋体" panose="02010600030101010101" pitchFamily="2" charset="-122"/>
              </a:rPr>
              <a:t>为空的条件：</a:t>
            </a:r>
            <a:r>
              <a:rPr lang="en-US" altLang="zh-CN" dirty="0">
                <a:latin typeface="Cambria" panose="02040503050406030204" pitchFamily="18" charset="0"/>
                <a:ea typeface="宋体" panose="02010600030101010101" pitchFamily="2" charset="-122"/>
              </a:rPr>
              <a:t>next(</a:t>
            </a:r>
            <a:r>
              <a:rPr lang="en-US" altLang="zh-CN" dirty="0" err="1">
                <a:latin typeface="Cambria" panose="02040503050406030204" pitchFamily="18" charset="0"/>
                <a:ea typeface="宋体" panose="02010600030101010101" pitchFamily="2" charset="-122"/>
              </a:rPr>
              <a:t>sq.rear</a:t>
            </a:r>
            <a:r>
              <a:rPr lang="en-US" altLang="zh-CN" dirty="0">
                <a:latin typeface="Cambria" panose="02040503050406030204" pitchFamily="18" charset="0"/>
                <a:ea typeface="宋体" panose="02010600030101010101" pitchFamily="2" charset="-122"/>
              </a:rPr>
              <a:t>) = </a:t>
            </a:r>
            <a:r>
              <a:rPr lang="en-US" altLang="zh-CN" dirty="0" err="1">
                <a:latin typeface="Cambria" panose="02040503050406030204" pitchFamily="18" charset="0"/>
                <a:ea typeface="宋体" panose="02010600030101010101" pitchFamily="2" charset="-122"/>
              </a:rPr>
              <a:t>sq.front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判定</a:t>
            </a:r>
            <a:r>
              <a:rPr lang="en-US" altLang="zh-CN" dirty="0" err="1">
                <a:latin typeface="Cambria" panose="02040503050406030204" pitchFamily="18" charset="0"/>
                <a:ea typeface="宋体" panose="02010600030101010101" pitchFamily="2" charset="-122"/>
              </a:rPr>
              <a:t>sq</a:t>
            </a:r>
            <a:r>
              <a:rPr lang="zh-CN" altLang="en-US" dirty="0">
                <a:latin typeface="Cambria" panose="02040503050406030204" pitchFamily="18" charset="0"/>
                <a:ea typeface="宋体" panose="02010600030101010101" pitchFamily="2" charset="-122"/>
              </a:rPr>
              <a:t>为满的条件：</a:t>
            </a:r>
            <a:r>
              <a:rPr lang="en-US" altLang="zh-CN" dirty="0">
                <a:latin typeface="Cambria" panose="02040503050406030204" pitchFamily="18" charset="0"/>
                <a:ea typeface="宋体" panose="02010600030101010101" pitchFamily="2" charset="-122"/>
              </a:rPr>
              <a:t>next(next(</a:t>
            </a:r>
            <a:r>
              <a:rPr lang="en-US" altLang="zh-CN" dirty="0" err="1">
                <a:latin typeface="Cambria" panose="02040503050406030204" pitchFamily="18" charset="0"/>
                <a:ea typeface="宋体" panose="02010600030101010101" pitchFamily="2" charset="-122"/>
              </a:rPr>
              <a:t>sq.rear</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sq.front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50</a:t>
            </a:fld>
            <a:endParaRPr lang="zh-CN" altLang="en-US" dirty="0"/>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7137" y="3746905"/>
            <a:ext cx="6906221" cy="2543534"/>
          </a:xfrm>
          <a:prstGeom prst="rect">
            <a:avLst/>
          </a:prstGeom>
          <a:noFill/>
        </p:spPr>
      </p:pic>
    </p:spTree>
    <p:extLst>
      <p:ext uri="{BB962C8B-B14F-4D97-AF65-F5344CB8AC3E}">
        <p14:creationId xmlns:p14="http://schemas.microsoft.com/office/powerpoint/2010/main" val="131927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3"/>
            <a:ext cx="9035708" cy="5007008"/>
          </a:xfrm>
        </p:spPr>
        <p:txBody>
          <a:bodyPr>
            <a:normAutofit fontScale="92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循环队列的操作：</a:t>
            </a:r>
          </a:p>
          <a:p>
            <a:pPr marL="0" indent="357188">
              <a:lnSpc>
                <a:spcPct val="150000"/>
              </a:lnSpc>
              <a:spcBef>
                <a:spcPts val="0"/>
              </a:spcBef>
              <a:buNone/>
            </a:pPr>
            <a:r>
              <a:rPr lang="en-US" altLang="zh-CN" b="1" dirty="0">
                <a:solidFill>
                  <a:srgbClr val="00B0F0"/>
                </a:solidFill>
                <a:latin typeface="Cambria" panose="02040503050406030204" pitchFamily="18" charset="0"/>
                <a:ea typeface="宋体" panose="02010600030101010101" pitchFamily="2" charset="-122"/>
              </a:rPr>
              <a:t>1</a:t>
            </a:r>
            <a:r>
              <a:rPr lang="zh-CN" altLang="en-US" b="1" dirty="0">
                <a:solidFill>
                  <a:srgbClr val="00B0F0"/>
                </a:solidFill>
                <a:latin typeface="Cambria" panose="02040503050406030204" pitchFamily="18" charset="0"/>
                <a:ea typeface="宋体" panose="02010600030101010101" pitchFamily="2" charset="-122"/>
              </a:rPr>
              <a:t>、判断队列是否为空</a:t>
            </a:r>
            <a:r>
              <a:rPr lang="zh-CN" altLang="en-US" dirty="0">
                <a:latin typeface="Cambria" panose="02040503050406030204" pitchFamily="18" charset="0"/>
                <a:ea typeface="宋体" panose="02010600030101010101" pitchFamily="2" charset="-122"/>
              </a:rPr>
              <a:t>。见函数</a:t>
            </a:r>
            <a:r>
              <a:rPr lang="en-US" altLang="zh-CN" dirty="0">
                <a:latin typeface="Cambria" panose="02040503050406030204" pitchFamily="18" charset="0"/>
                <a:ea typeface="宋体" panose="02010600030101010101" pitchFamily="2" charset="-122"/>
              </a:rPr>
              <a:t>empty(…)</a:t>
            </a:r>
          </a:p>
          <a:p>
            <a:pPr marL="0" indent="357188">
              <a:lnSpc>
                <a:spcPct val="150000"/>
              </a:lnSpc>
              <a:spcBef>
                <a:spcPts val="0"/>
              </a:spcBef>
              <a:buNone/>
            </a:pPr>
            <a:r>
              <a:rPr lang="en-US" altLang="zh-CN" b="1" dirty="0">
                <a:solidFill>
                  <a:srgbClr val="00B0F0"/>
                </a:solidFill>
                <a:latin typeface="Cambria" panose="02040503050406030204" pitchFamily="18" charset="0"/>
                <a:ea typeface="宋体" panose="02010600030101010101" pitchFamily="2" charset="-122"/>
              </a:rPr>
              <a:t>2</a:t>
            </a:r>
            <a:r>
              <a:rPr lang="zh-CN" altLang="en-US" b="1" dirty="0">
                <a:solidFill>
                  <a:srgbClr val="00B0F0"/>
                </a:solidFill>
                <a:latin typeface="Cambria" panose="02040503050406030204" pitchFamily="18" charset="0"/>
                <a:ea typeface="宋体" panose="02010600030101010101" pitchFamily="2" charset="-122"/>
              </a:rPr>
              <a:t>、判断队列是否满</a:t>
            </a:r>
            <a:r>
              <a:rPr lang="zh-CN" altLang="en-US" dirty="0">
                <a:latin typeface="Cambria" panose="02040503050406030204" pitchFamily="18" charset="0"/>
                <a:ea typeface="宋体" panose="02010600030101010101" pitchFamily="2" charset="-122"/>
              </a:rPr>
              <a:t>。见函数</a:t>
            </a:r>
            <a:r>
              <a:rPr lang="en-US" altLang="zh-CN" dirty="0">
                <a:latin typeface="Cambria" panose="02040503050406030204" pitchFamily="18" charset="0"/>
                <a:ea typeface="宋体" panose="02010600030101010101" pitchFamily="2" charset="-122"/>
              </a:rPr>
              <a:t>full(…)</a:t>
            </a:r>
          </a:p>
          <a:p>
            <a:pPr marL="0" indent="357188">
              <a:lnSpc>
                <a:spcPct val="150000"/>
              </a:lnSpc>
              <a:spcBef>
                <a:spcPts val="0"/>
              </a:spcBef>
              <a:buNone/>
            </a:pPr>
            <a:r>
              <a:rPr lang="en-US" altLang="zh-CN" b="1" dirty="0">
                <a:solidFill>
                  <a:srgbClr val="00B0F0"/>
                </a:solidFill>
                <a:latin typeface="Cambria" panose="02040503050406030204" pitchFamily="18" charset="0"/>
                <a:ea typeface="宋体" panose="02010600030101010101" pitchFamily="2" charset="-122"/>
              </a:rPr>
              <a:t>3</a:t>
            </a:r>
            <a:r>
              <a:rPr lang="zh-CN" altLang="en-US" b="1" dirty="0">
                <a:solidFill>
                  <a:srgbClr val="00B0F0"/>
                </a:solidFill>
                <a:latin typeface="Cambria" panose="02040503050406030204" pitchFamily="18" charset="0"/>
                <a:ea typeface="宋体" panose="02010600030101010101" pitchFamily="2" charset="-122"/>
              </a:rPr>
              <a:t>、入队操作</a:t>
            </a:r>
            <a:r>
              <a:rPr lang="zh-CN" altLang="en-US" dirty="0">
                <a:latin typeface="Cambria" panose="02040503050406030204" pitchFamily="18" charset="0"/>
                <a:ea typeface="宋体" panose="02010600030101010101" pitchFamily="2" charset="-122"/>
              </a:rPr>
              <a:t>。见函数</a:t>
            </a:r>
            <a:r>
              <a:rPr lang="en-US" altLang="zh-CN" dirty="0">
                <a:latin typeface="Cambria" panose="02040503050406030204" pitchFamily="18" charset="0"/>
                <a:ea typeface="宋体" panose="02010600030101010101" pitchFamily="2" charset="-122"/>
              </a:rPr>
              <a:t>push(…)</a:t>
            </a:r>
          </a:p>
          <a:p>
            <a:pPr marL="0" indent="357188">
              <a:lnSpc>
                <a:spcPct val="150000"/>
              </a:lnSpc>
              <a:spcBef>
                <a:spcPts val="0"/>
              </a:spcBef>
              <a:buNone/>
            </a:pPr>
            <a:r>
              <a:rPr lang="en-US" altLang="zh-CN" b="1" dirty="0">
                <a:solidFill>
                  <a:srgbClr val="00B0F0"/>
                </a:solidFill>
                <a:latin typeface="Cambria" panose="02040503050406030204" pitchFamily="18" charset="0"/>
                <a:ea typeface="宋体" panose="02010600030101010101" pitchFamily="2" charset="-122"/>
              </a:rPr>
              <a:t>4</a:t>
            </a:r>
            <a:r>
              <a:rPr lang="zh-CN" altLang="en-US" b="1" dirty="0">
                <a:solidFill>
                  <a:srgbClr val="00B0F0"/>
                </a:solidFill>
                <a:latin typeface="Cambria" panose="02040503050406030204" pitchFamily="18" charset="0"/>
                <a:ea typeface="宋体" panose="02010600030101010101" pitchFamily="2" charset="-122"/>
              </a:rPr>
              <a:t>、获取队头元素</a:t>
            </a:r>
            <a:r>
              <a:rPr lang="zh-CN" altLang="en-US" dirty="0">
                <a:latin typeface="Cambria" panose="02040503050406030204" pitchFamily="18" charset="0"/>
                <a:ea typeface="宋体" panose="02010600030101010101" pitchFamily="2" charset="-122"/>
              </a:rPr>
              <a:t>。见函数</a:t>
            </a:r>
            <a:r>
              <a:rPr lang="en-US" altLang="zh-CN" dirty="0">
                <a:latin typeface="Cambria" panose="02040503050406030204" pitchFamily="18" charset="0"/>
                <a:ea typeface="宋体" panose="02010600030101010101" pitchFamily="2" charset="-122"/>
              </a:rPr>
              <a:t>front(…)</a:t>
            </a:r>
          </a:p>
          <a:p>
            <a:pPr marL="0" indent="357188">
              <a:lnSpc>
                <a:spcPct val="150000"/>
              </a:lnSpc>
              <a:spcBef>
                <a:spcPts val="0"/>
              </a:spcBef>
              <a:buNone/>
            </a:pPr>
            <a:r>
              <a:rPr lang="en-US" altLang="zh-CN" b="1" dirty="0">
                <a:solidFill>
                  <a:srgbClr val="00B0F0"/>
                </a:solidFill>
                <a:latin typeface="Cambria" panose="02040503050406030204" pitchFamily="18" charset="0"/>
                <a:ea typeface="宋体" panose="02010600030101010101" pitchFamily="2" charset="-122"/>
              </a:rPr>
              <a:t>5</a:t>
            </a:r>
            <a:r>
              <a:rPr lang="zh-CN" altLang="en-US" b="1" dirty="0">
                <a:solidFill>
                  <a:srgbClr val="00B0F0"/>
                </a:solidFill>
                <a:latin typeface="Cambria" panose="02040503050406030204" pitchFamily="18" charset="0"/>
                <a:ea typeface="宋体" panose="02010600030101010101" pitchFamily="2" charset="-122"/>
              </a:rPr>
              <a:t>、出队操作</a:t>
            </a:r>
            <a:r>
              <a:rPr lang="zh-CN" altLang="en-US" dirty="0">
                <a:latin typeface="Cambria" panose="02040503050406030204" pitchFamily="18" charset="0"/>
                <a:ea typeface="宋体" panose="02010600030101010101" pitchFamily="2" charset="-122"/>
              </a:rPr>
              <a:t>。见函数</a:t>
            </a:r>
            <a:r>
              <a:rPr lang="en-US" altLang="zh-CN" dirty="0">
                <a:latin typeface="Cambria" panose="02040503050406030204" pitchFamily="18" charset="0"/>
                <a:ea typeface="宋体" panose="02010600030101010101" pitchFamily="2" charset="-122"/>
              </a:rPr>
              <a:t>pop(…)</a:t>
            </a:r>
          </a:p>
          <a:p>
            <a:pPr marL="0" indent="357188">
              <a:lnSpc>
                <a:spcPct val="150000"/>
              </a:lnSpc>
              <a:spcBef>
                <a:spcPts val="0"/>
              </a:spcBef>
              <a:buNone/>
            </a:pPr>
            <a:r>
              <a:rPr lang="en-US" altLang="zh-CN" b="1" dirty="0">
                <a:solidFill>
                  <a:srgbClr val="00B0F0"/>
                </a:solidFill>
                <a:latin typeface="Cambria" panose="02040503050406030204" pitchFamily="18" charset="0"/>
                <a:ea typeface="宋体" panose="02010600030101010101" pitchFamily="2" charset="-122"/>
              </a:rPr>
              <a:t>6</a:t>
            </a:r>
            <a:r>
              <a:rPr lang="zh-CN" altLang="en-US" b="1" dirty="0">
                <a:solidFill>
                  <a:srgbClr val="00B0F0"/>
                </a:solidFill>
                <a:latin typeface="Cambria" panose="02040503050406030204" pitchFamily="18" charset="0"/>
                <a:ea typeface="宋体" panose="02010600030101010101" pitchFamily="2" charset="-122"/>
              </a:rPr>
              <a:t>、遍历队列的所有元素</a:t>
            </a: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sq_traserse</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除了遍历操作外，其他操作的时间复杂度和空间复杂度均为</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51</a:t>
            </a:fld>
            <a:endParaRPr lang="zh-CN" altLang="en-US" dirty="0"/>
          </a:p>
        </p:txBody>
      </p:sp>
    </p:spTree>
    <p:extLst>
      <p:ext uri="{BB962C8B-B14F-4D97-AF65-F5344CB8AC3E}">
        <p14:creationId xmlns:p14="http://schemas.microsoft.com/office/powerpoint/2010/main" val="213357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2.5.2 STL</a:t>
            </a:r>
            <a:r>
              <a:rPr lang="zh-CN" altLang="en-US" b="1" dirty="0">
                <a:latin typeface="Cambria" panose="02040503050406030204" pitchFamily="18" charset="0"/>
                <a:ea typeface="宋体" panose="02010600030101010101" pitchFamily="2" charset="-122"/>
              </a:rPr>
              <a:t>中的队列</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中包括三种队列：</a:t>
            </a:r>
            <a:r>
              <a:rPr lang="en-US" altLang="zh-CN" dirty="0">
                <a:latin typeface="Cambria" panose="02040503050406030204" pitchFamily="18" charset="0"/>
                <a:ea typeface="宋体" panose="02010600030101010101" pitchFamily="2" charset="-122"/>
              </a:rPr>
              <a:t>queue, </a:t>
            </a:r>
            <a:r>
              <a:rPr lang="en-US" altLang="zh-CN" dirty="0" err="1">
                <a:latin typeface="Cambria" panose="02040503050406030204" pitchFamily="18" charset="0"/>
                <a:ea typeface="宋体" panose="02010600030101010101" pitchFamily="2" charset="-122"/>
              </a:rPr>
              <a:t>deque</a:t>
            </a:r>
            <a:r>
              <a:rPr lang="zh-CN" altLang="en-US" dirty="0">
                <a:latin typeface="Cambria" panose="02040503050406030204" pitchFamily="18" charset="0"/>
                <a:ea typeface="宋体" panose="02010600030101010101" pitchFamily="2" charset="-122"/>
              </a:rPr>
              <a:t>和</a:t>
            </a:r>
            <a:r>
              <a:rPr lang="en-US" altLang="zh-CN" dirty="0" err="1">
                <a:latin typeface="Cambria" panose="02040503050406030204" pitchFamily="18" charset="0"/>
                <a:ea typeface="宋体" panose="02010600030101010101" pitchFamily="2" charset="-122"/>
              </a:rPr>
              <a:t>priority_queue</a:t>
            </a:r>
            <a:r>
              <a:rPr lang="zh-CN" altLang="en-US" dirty="0">
                <a:latin typeface="Cambria" panose="02040503050406030204" pitchFamily="18" charset="0"/>
                <a:ea typeface="宋体" panose="02010600030101010101" pitchFamily="2" charset="-122"/>
              </a:rPr>
              <a:t>，在使用它们前必须进行如下的包含文件申明：</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#include&lt;queue&gt;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其中，</a:t>
            </a:r>
            <a:r>
              <a:rPr lang="en-US" altLang="zh-CN" dirty="0" err="1">
                <a:latin typeface="Cambria" panose="02040503050406030204" pitchFamily="18" charset="0"/>
                <a:ea typeface="宋体" panose="02010600030101010101" pitchFamily="2" charset="-122"/>
              </a:rPr>
              <a:t>priority_queue</a:t>
            </a:r>
            <a:r>
              <a:rPr lang="zh-CN" altLang="en-US" dirty="0">
                <a:latin typeface="Cambria" panose="02040503050406030204" pitchFamily="18" charset="0"/>
                <a:ea typeface="宋体" panose="02010600030101010101" pitchFamily="2" charset="-122"/>
              </a:rPr>
              <a:t>实际上不是队列，而是堆结构。</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a:t>
            </a:r>
            <a:r>
              <a:rPr lang="en-US" altLang="zh-CN" b="1" dirty="0">
                <a:latin typeface="Cambria" panose="02040503050406030204" pitchFamily="18" charset="0"/>
                <a:ea typeface="宋体" panose="02010600030101010101" pitchFamily="2" charset="-122"/>
              </a:rPr>
              <a:t>queue</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queue</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中的适配容器，具有队列的结构特性。其操作除了将</a:t>
            </a:r>
            <a:r>
              <a:rPr lang="en-US" altLang="zh-CN" dirty="0">
                <a:latin typeface="Cambria" panose="02040503050406030204" pitchFamily="18" charset="0"/>
                <a:ea typeface="宋体" panose="02010600030101010101" pitchFamily="2" charset="-122"/>
              </a:rPr>
              <a:t>top</a:t>
            </a:r>
            <a:r>
              <a:rPr lang="zh-CN" altLang="en-US" dirty="0">
                <a:latin typeface="Cambria" panose="02040503050406030204" pitchFamily="18" charset="0"/>
                <a:ea typeface="宋体" panose="02010600030101010101" pitchFamily="2" charset="-122"/>
              </a:rPr>
              <a:t>函数改为</a:t>
            </a:r>
            <a:r>
              <a:rPr lang="en-US" altLang="zh-CN" dirty="0">
                <a:latin typeface="Cambria" panose="02040503050406030204" pitchFamily="18" charset="0"/>
                <a:ea typeface="宋体" panose="02010600030101010101" pitchFamily="2" charset="-122"/>
              </a:rPr>
              <a:t>front</a:t>
            </a:r>
            <a:r>
              <a:rPr lang="zh-CN" altLang="en-US" dirty="0">
                <a:latin typeface="Cambria" panose="02040503050406030204" pitchFamily="18" charset="0"/>
                <a:ea typeface="宋体" panose="02010600030101010101" pitchFamily="2" charset="-122"/>
              </a:rPr>
              <a:t>函数，并添加获取队尾函数</a:t>
            </a:r>
            <a:r>
              <a:rPr lang="en-US" altLang="zh-CN" dirty="0">
                <a:latin typeface="Cambria" panose="02040503050406030204" pitchFamily="18" charset="0"/>
                <a:ea typeface="宋体" panose="02010600030101010101" pitchFamily="2" charset="-122"/>
              </a:rPr>
              <a:t>back</a:t>
            </a:r>
            <a:r>
              <a:rPr lang="zh-CN" altLang="en-US" dirty="0">
                <a:latin typeface="Cambria" panose="02040503050406030204" pitchFamily="18" charset="0"/>
                <a:ea typeface="宋体" panose="02010600030101010101" pitchFamily="2" charset="-122"/>
              </a:rPr>
              <a:t>外，其他与</a:t>
            </a:r>
            <a:r>
              <a:rPr lang="en-US" altLang="zh-CN" dirty="0">
                <a:latin typeface="Cambria" panose="02040503050406030204" pitchFamily="18" charset="0"/>
                <a:ea typeface="宋体" panose="02010600030101010101" pitchFamily="2" charset="-122"/>
              </a:rPr>
              <a:t>stack</a:t>
            </a:r>
            <a:r>
              <a:rPr lang="zh-CN" altLang="en-US" dirty="0">
                <a:latin typeface="Cambria" panose="02040503050406030204" pitchFamily="18" charset="0"/>
                <a:ea typeface="宋体" panose="02010600030101010101" pitchFamily="2" charset="-122"/>
              </a:rPr>
              <a:t>类似：</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queue&lt;datatype&gt;</a:t>
            </a:r>
            <a:r>
              <a:rPr lang="en-US" altLang="zh-CN" dirty="0" err="1">
                <a:solidFill>
                  <a:srgbClr val="7030A0"/>
                </a:solidFill>
                <a:latin typeface="Cambria" panose="02040503050406030204" pitchFamily="18" charset="0"/>
                <a:ea typeface="宋体" panose="02010600030101010101" pitchFamily="2" charset="-122"/>
              </a:rPr>
              <a:t>qu</a:t>
            </a: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底层容器为</a:t>
            </a:r>
            <a:r>
              <a:rPr lang="en-US" altLang="zh-CN" dirty="0" err="1">
                <a:solidFill>
                  <a:srgbClr val="00B0F0"/>
                </a:solidFill>
                <a:latin typeface="Cambria" panose="02040503050406030204" pitchFamily="18" charset="0"/>
                <a:ea typeface="宋体" panose="02010600030101010101" pitchFamily="2" charset="-122"/>
              </a:rPr>
              <a:t>deque</a:t>
            </a:r>
            <a:endParaRPr lang="en-US" altLang="zh-CN" dirty="0">
              <a:solidFill>
                <a:srgbClr val="00B0F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queue&lt;datatype, vector&lt;datatype&gt; &gt;qu1;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底层容器为</a:t>
            </a:r>
            <a:r>
              <a:rPr lang="en-US" altLang="zh-CN" dirty="0">
                <a:solidFill>
                  <a:srgbClr val="00B0F0"/>
                </a:solidFill>
                <a:latin typeface="Cambria" panose="02040503050406030204" pitchFamily="18" charset="0"/>
                <a:ea typeface="宋体" panose="02010600030101010101" pitchFamily="2" charset="-122"/>
              </a:rPr>
              <a:t>vector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queue&lt;datatype, list&lt;datatype&gt; &gt;qu2;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底层容器为</a:t>
            </a:r>
            <a:r>
              <a:rPr lang="en-US" altLang="zh-CN" dirty="0">
                <a:solidFill>
                  <a:srgbClr val="00B0F0"/>
                </a:solidFill>
                <a:latin typeface="Cambria" panose="02040503050406030204" pitchFamily="18" charset="0"/>
                <a:ea typeface="宋体" panose="02010600030101010101" pitchFamily="2" charset="-122"/>
              </a:rPr>
              <a:t>list </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qu.push</a:t>
            </a:r>
            <a:r>
              <a:rPr lang="en-US" altLang="zh-CN" dirty="0">
                <a:solidFill>
                  <a:srgbClr val="7030A0"/>
                </a:solidFill>
                <a:latin typeface="Cambria" panose="02040503050406030204" pitchFamily="18" charset="0"/>
                <a:ea typeface="宋体" panose="02010600030101010101" pitchFamily="2" charset="-122"/>
              </a:rPr>
              <a:t>(3); </a:t>
            </a:r>
            <a:r>
              <a:rPr lang="en-US" altLang="zh-CN" dirty="0" err="1">
                <a:solidFill>
                  <a:srgbClr val="7030A0"/>
                </a:solidFill>
                <a:latin typeface="Cambria" panose="02040503050406030204" pitchFamily="18" charset="0"/>
                <a:ea typeface="宋体" panose="02010600030101010101" pitchFamily="2" charset="-122"/>
              </a:rPr>
              <a:t>qu.push</a:t>
            </a:r>
            <a:r>
              <a:rPr lang="en-US" altLang="zh-CN" dirty="0">
                <a:solidFill>
                  <a:srgbClr val="7030A0"/>
                </a:solidFill>
                <a:latin typeface="Cambria" panose="02040503050406030204" pitchFamily="18" charset="0"/>
                <a:ea typeface="宋体" panose="02010600030101010101" pitchFamily="2" charset="-122"/>
              </a:rPr>
              <a:t>(5); </a:t>
            </a:r>
            <a:r>
              <a:rPr lang="en-US" altLang="zh-CN" dirty="0" err="1">
                <a:solidFill>
                  <a:srgbClr val="7030A0"/>
                </a:solidFill>
                <a:latin typeface="Cambria" panose="02040503050406030204" pitchFamily="18" charset="0"/>
                <a:ea typeface="宋体" panose="02010600030101010101" pitchFamily="2" charset="-122"/>
              </a:rPr>
              <a:t>qu.push</a:t>
            </a:r>
            <a:r>
              <a:rPr lang="en-US" altLang="zh-CN" dirty="0">
                <a:solidFill>
                  <a:srgbClr val="7030A0"/>
                </a:solidFill>
                <a:latin typeface="Cambria" panose="02040503050406030204" pitchFamily="18" charset="0"/>
                <a:ea typeface="宋体" panose="02010600030101010101" pitchFamily="2" charset="-122"/>
              </a:rPr>
              <a:t>(2);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入队 </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cout</a:t>
            </a:r>
            <a:r>
              <a:rPr lang="en-US" altLang="zh-CN" dirty="0">
                <a:solidFill>
                  <a:srgbClr val="7030A0"/>
                </a:solidFill>
                <a:latin typeface="Cambria" panose="02040503050406030204" pitchFamily="18" charset="0"/>
                <a:ea typeface="宋体" panose="02010600030101010101" pitchFamily="2" charset="-122"/>
              </a:rPr>
              <a:t>&lt;&lt;</a:t>
            </a:r>
            <a:r>
              <a:rPr lang="en-US" altLang="zh-CN" dirty="0" err="1">
                <a:solidFill>
                  <a:srgbClr val="7030A0"/>
                </a:solidFill>
                <a:latin typeface="Cambria" panose="02040503050406030204" pitchFamily="18" charset="0"/>
                <a:ea typeface="宋体" panose="02010600030101010101" pitchFamily="2" charset="-122"/>
              </a:rPr>
              <a:t>qu.back</a:t>
            </a:r>
            <a:r>
              <a:rPr lang="en-US" altLang="zh-CN" dirty="0">
                <a:solidFill>
                  <a:srgbClr val="7030A0"/>
                </a:solidFill>
                <a:latin typeface="Cambria" panose="02040503050406030204" pitchFamily="18" charset="0"/>
                <a:ea typeface="宋体" panose="02010600030101010101" pitchFamily="2" charset="-122"/>
              </a:rPr>
              <a:t>()&lt;&lt;</a:t>
            </a:r>
            <a:r>
              <a:rPr lang="en-US" altLang="zh-CN" dirty="0" err="1">
                <a:solidFill>
                  <a:srgbClr val="7030A0"/>
                </a:solidFill>
                <a:latin typeface="Cambria" panose="02040503050406030204" pitchFamily="18" charset="0"/>
                <a:ea typeface="宋体" panose="02010600030101010101" pitchFamily="2" charset="-122"/>
              </a:rPr>
              <a:t>endl</a:t>
            </a:r>
            <a:r>
              <a:rPr lang="en-US" altLang="zh-CN" dirty="0">
                <a:solidFill>
                  <a:srgbClr val="7030A0"/>
                </a:solidFill>
                <a:latin typeface="Cambria" panose="02040503050406030204" pitchFamily="18" charset="0"/>
                <a:ea typeface="宋体" panose="02010600030101010101" pitchFamily="2" charset="-122"/>
              </a:rPr>
              <a:t>;</a:t>
            </a:r>
            <a:endParaRPr lang="zh-CN" altLang="en-US" dirty="0">
              <a:solidFill>
                <a:srgbClr val="7030A0"/>
              </a:solidFill>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52</a:t>
            </a:fld>
            <a:endParaRPr lang="zh-CN" altLang="en-US" dirty="0"/>
          </a:p>
        </p:txBody>
      </p:sp>
    </p:spTree>
    <p:extLst>
      <p:ext uri="{BB962C8B-B14F-4D97-AF65-F5344CB8AC3E}">
        <p14:creationId xmlns:p14="http://schemas.microsoft.com/office/powerpoint/2010/main" val="215994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fontScale="77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a:t>
            </a:r>
            <a:r>
              <a:rPr lang="en-US" altLang="zh-CN" b="1" dirty="0" err="1">
                <a:latin typeface="Cambria" panose="02040503050406030204" pitchFamily="18" charset="0"/>
                <a:ea typeface="宋体" panose="02010600030101010101" pitchFamily="2" charset="-122"/>
              </a:rPr>
              <a:t>deque</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err="1">
                <a:latin typeface="Cambria" panose="02040503050406030204" pitchFamily="18" charset="0"/>
                <a:ea typeface="宋体" panose="02010600030101010101" pitchFamily="2" charset="-122"/>
              </a:rPr>
              <a:t>deque</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提供的标准容器之一，称为</a:t>
            </a:r>
            <a:r>
              <a:rPr lang="zh-CN" altLang="en-US" b="1" dirty="0">
                <a:latin typeface="Cambria" panose="02040503050406030204" pitchFamily="18" charset="0"/>
                <a:ea typeface="宋体" panose="02010600030101010101" pitchFamily="2" charset="-122"/>
              </a:rPr>
              <a:t>双端队列</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deque</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vector</a:t>
            </a:r>
            <a:r>
              <a:rPr lang="zh-CN" altLang="en-US" dirty="0">
                <a:latin typeface="Cambria" panose="02040503050406030204" pitchFamily="18" charset="0"/>
                <a:ea typeface="宋体" panose="02010600030101010101" pitchFamily="2" charset="-122"/>
              </a:rPr>
              <a:t>非常类似，均属于线性的随机容器，且都是采用动态数组来存放元素。</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所有</a:t>
            </a:r>
            <a:r>
              <a:rPr lang="en-US" altLang="zh-CN" dirty="0">
                <a:latin typeface="Cambria" panose="02040503050406030204" pitchFamily="18" charset="0"/>
                <a:ea typeface="宋体" panose="02010600030101010101" pitchFamily="2" charset="-122"/>
              </a:rPr>
              <a:t>vector</a:t>
            </a:r>
            <a:r>
              <a:rPr lang="zh-CN" altLang="en-US" dirty="0">
                <a:latin typeface="Cambria" panose="02040503050406030204" pitchFamily="18" charset="0"/>
                <a:ea typeface="宋体" panose="02010600030101010101" pitchFamily="2" charset="-122"/>
              </a:rPr>
              <a:t>对象的创建和初始化方法都适用于</a:t>
            </a:r>
            <a:r>
              <a:rPr lang="en-US" altLang="zh-CN" dirty="0" err="1">
                <a:latin typeface="Cambria" panose="02040503050406030204" pitchFamily="18" charset="0"/>
                <a:ea typeface="宋体" panose="02010600030101010101" pitchFamily="2" charset="-122"/>
              </a:rPr>
              <a:t>deque</a:t>
            </a:r>
            <a:r>
              <a:rPr lang="zh-CN" altLang="en-US" dirty="0">
                <a:latin typeface="Cambria" panose="02040503050406030204" pitchFamily="18" charset="0"/>
                <a:ea typeface="宋体" panose="02010600030101010101" pitchFamily="2" charset="-122"/>
              </a:rPr>
              <a:t>对象，例如：</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deque</a:t>
            </a:r>
            <a:r>
              <a:rPr lang="en-US" altLang="zh-CN" dirty="0">
                <a:solidFill>
                  <a:srgbClr val="7030A0"/>
                </a:solidFill>
                <a:latin typeface="Cambria" panose="02040503050406030204" pitchFamily="18" charset="0"/>
                <a:ea typeface="宋体" panose="02010600030101010101" pitchFamily="2" charset="-122"/>
              </a:rPr>
              <a:t> &lt;datatype&gt; </a:t>
            </a:r>
            <a:r>
              <a:rPr lang="en-US" altLang="zh-CN" dirty="0" err="1">
                <a:solidFill>
                  <a:srgbClr val="7030A0"/>
                </a:solidFill>
                <a:latin typeface="Cambria" panose="02040503050406030204" pitchFamily="18" charset="0"/>
                <a:ea typeface="宋体" panose="02010600030101010101" pitchFamily="2" charset="-122"/>
              </a:rPr>
              <a:t>dq</a:t>
            </a: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创建一个空的</a:t>
            </a:r>
            <a:r>
              <a:rPr lang="en-US" altLang="zh-CN" dirty="0" err="1">
                <a:solidFill>
                  <a:srgbClr val="00B0F0"/>
                </a:solidFill>
                <a:latin typeface="Cambria" panose="02040503050406030204" pitchFamily="18" charset="0"/>
                <a:ea typeface="宋体" panose="02010600030101010101" pitchFamily="2" charset="-122"/>
              </a:rPr>
              <a:t>deque</a:t>
            </a:r>
            <a:r>
              <a:rPr lang="zh-CN" altLang="en-US" dirty="0">
                <a:solidFill>
                  <a:srgbClr val="00B0F0"/>
                </a:solidFill>
                <a:latin typeface="Cambria" panose="02040503050406030204" pitchFamily="18" charset="0"/>
                <a:ea typeface="宋体" panose="02010600030101010101" pitchFamily="2" charset="-122"/>
              </a:rPr>
              <a:t>对象 </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deque</a:t>
            </a:r>
            <a:r>
              <a:rPr lang="en-US" altLang="zh-CN" dirty="0">
                <a:solidFill>
                  <a:srgbClr val="7030A0"/>
                </a:solidFill>
                <a:latin typeface="Cambria" panose="02040503050406030204" pitchFamily="18" charset="0"/>
                <a:ea typeface="宋体" panose="02010600030101010101" pitchFamily="2" charset="-122"/>
              </a:rPr>
              <a:t> &lt;datatype&gt; dq2(12, 5);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创建一个含有</a:t>
            </a:r>
            <a:r>
              <a:rPr lang="en-US" altLang="zh-CN" dirty="0">
                <a:solidFill>
                  <a:srgbClr val="00B0F0"/>
                </a:solidFill>
                <a:latin typeface="Cambria" panose="02040503050406030204" pitchFamily="18" charset="0"/>
                <a:ea typeface="宋体" panose="02010600030101010101" pitchFamily="2" charset="-122"/>
              </a:rPr>
              <a:t>12</a:t>
            </a:r>
            <a:r>
              <a:rPr lang="zh-CN" altLang="en-US" dirty="0">
                <a:solidFill>
                  <a:srgbClr val="00B0F0"/>
                </a:solidFill>
                <a:latin typeface="Cambria" panose="02040503050406030204" pitchFamily="18" charset="0"/>
                <a:ea typeface="宋体" panose="02010600030101010101" pitchFamily="2" charset="-122"/>
              </a:rPr>
              <a:t>个元素的</a:t>
            </a:r>
            <a:r>
              <a:rPr lang="en-US" altLang="zh-CN" dirty="0" err="1">
                <a:solidFill>
                  <a:srgbClr val="00B0F0"/>
                </a:solidFill>
                <a:latin typeface="Cambria" panose="02040503050406030204" pitchFamily="18" charset="0"/>
                <a:ea typeface="宋体" panose="02010600030101010101" pitchFamily="2" charset="-122"/>
              </a:rPr>
              <a:t>deque</a:t>
            </a:r>
            <a:endParaRPr lang="en-US" altLang="zh-CN" dirty="0">
              <a:solidFill>
                <a:srgbClr val="00B0F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对象，元素的初始值都为</a:t>
            </a:r>
            <a:r>
              <a:rPr lang="en-US" altLang="zh-CN" dirty="0">
                <a:solidFill>
                  <a:srgbClr val="00B0F0"/>
                </a:solidFill>
                <a:latin typeface="Cambria" panose="02040503050406030204" pitchFamily="18" charset="0"/>
                <a:ea typeface="宋体" panose="02010600030101010101" pitchFamily="2" charset="-122"/>
              </a:rPr>
              <a:t>5</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a[]={1, 4, 7, 2, 5, 8, 3, 6, 9};</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deque</a:t>
            </a:r>
            <a:r>
              <a:rPr lang="en-US" altLang="zh-CN" dirty="0">
                <a:solidFill>
                  <a:srgbClr val="7030A0"/>
                </a:solidFill>
                <a:latin typeface="Cambria" panose="02040503050406030204" pitchFamily="18" charset="0"/>
                <a:ea typeface="宋体" panose="02010600030101010101" pitchFamily="2" charset="-122"/>
              </a:rPr>
              <a:t> &lt;datatype&gt; dq4(a+2, a+6);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创建含有</a:t>
            </a:r>
            <a:r>
              <a:rPr lang="en-US" altLang="zh-CN" dirty="0">
                <a:solidFill>
                  <a:srgbClr val="00B0F0"/>
                </a:solidFill>
                <a:latin typeface="Cambria" panose="02040503050406030204" pitchFamily="18" charset="0"/>
                <a:ea typeface="宋体" panose="02010600030101010101" pitchFamily="2" charset="-122"/>
              </a:rPr>
              <a:t>4</a:t>
            </a:r>
            <a:r>
              <a:rPr lang="zh-CN" altLang="en-US" dirty="0">
                <a:solidFill>
                  <a:srgbClr val="00B0F0"/>
                </a:solidFill>
                <a:latin typeface="Cambria" panose="02040503050406030204" pitchFamily="18" charset="0"/>
                <a:ea typeface="宋体" panose="02010600030101010101" pitchFamily="2" charset="-122"/>
              </a:rPr>
              <a:t>个元素的</a:t>
            </a:r>
            <a:r>
              <a:rPr lang="en-US" altLang="zh-CN" dirty="0" err="1">
                <a:solidFill>
                  <a:srgbClr val="00B0F0"/>
                </a:solidFill>
                <a:latin typeface="Cambria" panose="02040503050406030204" pitchFamily="18" charset="0"/>
                <a:ea typeface="宋体" panose="02010600030101010101" pitchFamily="2" charset="-122"/>
              </a:rPr>
              <a:t>deque</a:t>
            </a:r>
            <a:r>
              <a:rPr lang="zh-CN" altLang="en-US" dirty="0">
                <a:solidFill>
                  <a:srgbClr val="00B0F0"/>
                </a:solidFill>
                <a:latin typeface="Cambria" panose="02040503050406030204" pitchFamily="18" charset="0"/>
                <a:ea typeface="宋体" panose="02010600030101010101" pitchFamily="2" charset="-122"/>
              </a:rPr>
              <a:t>对象</a:t>
            </a:r>
            <a:r>
              <a:rPr lang="zh-CN" altLang="en-US" dirty="0">
                <a:solidFill>
                  <a:srgbClr val="7030A0"/>
                </a:solidFill>
                <a:latin typeface="Cambria" panose="02040503050406030204" pitchFamily="18" charset="0"/>
                <a:ea typeface="宋体" panose="02010600030101010101" pitchFamily="2" charset="-122"/>
              </a:rPr>
              <a:t>，</a:t>
            </a:r>
            <a:endParaRPr lang="en-US" altLang="zh-CN" dirty="0">
              <a:solidFill>
                <a:srgbClr val="7030A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元素的初始值为</a:t>
            </a:r>
            <a:r>
              <a:rPr lang="en-US" altLang="zh-CN" dirty="0">
                <a:solidFill>
                  <a:srgbClr val="00B0F0"/>
                </a:solidFill>
                <a:latin typeface="Cambria" panose="02040503050406030204" pitchFamily="18" charset="0"/>
                <a:ea typeface="宋体" panose="02010600030101010101" pitchFamily="2" charset="-122"/>
              </a:rPr>
              <a:t>a[2]~a[5]</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a:t>
            </a:r>
            <a:r>
              <a:rPr lang="en-US" altLang="zh-CN" dirty="0">
                <a:latin typeface="Cambria" panose="02040503050406030204" pitchFamily="18" charset="0"/>
                <a:ea typeface="宋体" panose="02010600030101010101" pitchFamily="2" charset="-122"/>
              </a:rPr>
              <a:t>vector</a:t>
            </a:r>
            <a:r>
              <a:rPr lang="zh-CN" altLang="en-US" dirty="0">
                <a:latin typeface="Cambria" panose="02040503050406030204" pitchFamily="18" charset="0"/>
                <a:ea typeface="宋体" panose="02010600030101010101" pitchFamily="2" charset="-122"/>
              </a:rPr>
              <a:t>对象的操作大多数都适用于</a:t>
            </a:r>
            <a:r>
              <a:rPr lang="en-US" altLang="zh-CN" dirty="0" err="1">
                <a:latin typeface="Cambria" panose="02040503050406030204" pitchFamily="18" charset="0"/>
                <a:ea typeface="宋体" panose="02010600030101010101" pitchFamily="2" charset="-122"/>
              </a:rPr>
              <a:t>deque</a:t>
            </a:r>
            <a:r>
              <a:rPr lang="zh-CN" altLang="en-US" dirty="0">
                <a:latin typeface="Cambria" panose="02040503050406030204" pitchFamily="18" charset="0"/>
                <a:ea typeface="宋体" panose="02010600030101010101" pitchFamily="2" charset="-122"/>
              </a:rPr>
              <a:t>对象，除了与容量相关的函数。另外，</a:t>
            </a:r>
            <a:r>
              <a:rPr lang="en-US" altLang="zh-CN" dirty="0" err="1">
                <a:latin typeface="Cambria" panose="02040503050406030204" pitchFamily="18" charset="0"/>
                <a:ea typeface="宋体" panose="02010600030101010101" pitchFamily="2" charset="-122"/>
              </a:rPr>
              <a:t>deque</a:t>
            </a:r>
            <a:r>
              <a:rPr lang="zh-CN" altLang="en-US" dirty="0">
                <a:latin typeface="Cambria" panose="02040503050406030204" pitchFamily="18" charset="0"/>
                <a:ea typeface="宋体" panose="02010600030101010101" pitchFamily="2" charset="-122"/>
              </a:rPr>
              <a:t>对象有对队头的特定的操作，例如：</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dq.push_front</a:t>
            </a:r>
            <a:r>
              <a:rPr lang="en-US" altLang="zh-CN" dirty="0">
                <a:solidFill>
                  <a:srgbClr val="7030A0"/>
                </a:solidFill>
                <a:latin typeface="Cambria" panose="02040503050406030204" pitchFamily="18" charset="0"/>
                <a:ea typeface="宋体" panose="02010600030101010101" pitchFamily="2" charset="-122"/>
              </a:rPr>
              <a:t>(7);</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dq.pop_front</a:t>
            </a:r>
            <a:r>
              <a:rPr lang="en-US" altLang="zh-CN" dirty="0">
                <a:solidFill>
                  <a:srgbClr val="7030A0"/>
                </a:solidFill>
                <a:latin typeface="Cambria" panose="02040503050406030204" pitchFamily="18" charset="0"/>
                <a:ea typeface="宋体" panose="02010600030101010101" pitchFamily="2" charset="-122"/>
              </a:rPr>
              <a:t>();</a:t>
            </a:r>
            <a:endParaRPr lang="zh-CN" altLang="en-US" dirty="0">
              <a:solidFill>
                <a:srgbClr val="7030A0"/>
              </a:solidFill>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53</a:t>
            </a:fld>
            <a:endParaRPr lang="zh-CN" altLang="en-US" dirty="0"/>
          </a:p>
        </p:txBody>
      </p:sp>
    </p:spTree>
    <p:extLst>
      <p:ext uri="{BB962C8B-B14F-4D97-AF65-F5344CB8AC3E}">
        <p14:creationId xmlns:p14="http://schemas.microsoft.com/office/powerpoint/2010/main" val="37087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2.5.3 </a:t>
            </a:r>
            <a:r>
              <a:rPr lang="zh-CN" altLang="en-US" b="1" dirty="0">
                <a:latin typeface="Cambria" panose="02040503050406030204" pitchFamily="18" charset="0"/>
                <a:ea typeface="宋体" panose="02010600030101010101" pitchFamily="2" charset="-122"/>
              </a:rPr>
              <a:t>队列应用举例</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在周末舞会上，男士们和女士们在进入舞厅后分别按性别排成一队。在每一轮开始时，依次将男队和女队处于队头的两人配成舞伴，并出队，直到其中一队已全部配对。如果男女人数不同，则人数较多的那一队中未配对者继续排队等待下一轮。当一轮跳完后，参加这一轮跳舞的所有人按照原先的顺序排在男队或女队的后面。假设</a:t>
            </a:r>
            <a:r>
              <a:rPr lang="zh-CN" altLang="en-US" b="1" dirty="0">
                <a:solidFill>
                  <a:srgbClr val="00B0F0"/>
                </a:solidFill>
                <a:latin typeface="Cambria" panose="02040503050406030204" pitchFamily="18" charset="0"/>
                <a:ea typeface="宋体" panose="02010600030101010101" pitchFamily="2" charset="-122"/>
              </a:rPr>
              <a:t>共进行</a:t>
            </a:r>
            <a:r>
              <a:rPr lang="en-US" altLang="zh-CN" b="1" dirty="0">
                <a:solidFill>
                  <a:srgbClr val="00B0F0"/>
                </a:solidFill>
                <a:latin typeface="Cambria" panose="02040503050406030204" pitchFamily="18" charset="0"/>
                <a:ea typeface="宋体" panose="02010600030101010101" pitchFamily="2" charset="-122"/>
              </a:rPr>
              <a:t>n</a:t>
            </a:r>
            <a:r>
              <a:rPr lang="zh-CN" altLang="en-US" b="1" dirty="0">
                <a:solidFill>
                  <a:srgbClr val="00B0F0"/>
                </a:solidFill>
                <a:latin typeface="Cambria" panose="02040503050406030204" pitchFamily="18" charset="0"/>
                <a:ea typeface="宋体" panose="02010600030101010101" pitchFamily="2" charset="-122"/>
              </a:rPr>
              <a:t>轮，编写模拟算法，输出每一轮的舞伴配对情况</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例如：如果参加舞会的男士为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张一</a:t>
            </a:r>
            <a:r>
              <a:rPr lang="en-US" altLang="zh-CN" dirty="0">
                <a:latin typeface="Cambria" panose="02040503050406030204" pitchFamily="18" charset="0"/>
                <a:ea typeface="宋体" panose="02010600030101010101" pitchFamily="2" charset="-122"/>
              </a:rPr>
              <a:t>", "</a:t>
            </a:r>
            <a:r>
              <a:rPr lang="zh-CN" altLang="en-US" dirty="0">
                <a:latin typeface="Cambria" panose="02040503050406030204" pitchFamily="18" charset="0"/>
                <a:ea typeface="宋体" panose="02010600030101010101" pitchFamily="2" charset="-122"/>
              </a:rPr>
              <a:t>杨帆</a:t>
            </a:r>
            <a:r>
              <a:rPr lang="en-US" altLang="zh-CN" dirty="0">
                <a:latin typeface="Cambria" panose="02040503050406030204" pitchFamily="18" charset="0"/>
                <a:ea typeface="宋体" panose="02010600030101010101" pitchFamily="2" charset="-122"/>
              </a:rPr>
              <a:t>", "</a:t>
            </a:r>
            <a:r>
              <a:rPr lang="zh-CN" altLang="en-US" dirty="0">
                <a:latin typeface="Cambria" panose="02040503050406030204" pitchFamily="18" charset="0"/>
                <a:ea typeface="宋体" panose="02010600030101010101" pitchFamily="2" charset="-122"/>
              </a:rPr>
              <a:t>李华</a:t>
            </a:r>
            <a:r>
              <a:rPr lang="en-US" altLang="zh-CN" dirty="0">
                <a:latin typeface="Cambria" panose="02040503050406030204" pitchFamily="18" charset="0"/>
                <a:ea typeface="宋体" panose="02010600030101010101" pitchFamily="2" charset="-122"/>
              </a:rPr>
              <a:t>", "</a:t>
            </a:r>
            <a:r>
              <a:rPr lang="zh-CN" altLang="en-US" dirty="0">
                <a:latin typeface="Cambria" panose="02040503050406030204" pitchFamily="18" charset="0"/>
                <a:ea typeface="宋体" panose="02010600030101010101" pitchFamily="2" charset="-122"/>
              </a:rPr>
              <a:t>赵勇</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，女士为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李丽</a:t>
            </a:r>
            <a:r>
              <a:rPr lang="en-US" altLang="zh-CN" dirty="0">
                <a:latin typeface="Cambria" panose="02040503050406030204" pitchFamily="18" charset="0"/>
                <a:ea typeface="宋体" panose="02010600030101010101" pitchFamily="2" charset="-122"/>
              </a:rPr>
              <a:t>", "</a:t>
            </a:r>
            <a:r>
              <a:rPr lang="zh-CN" altLang="en-US" dirty="0">
                <a:latin typeface="Cambria" panose="02040503050406030204" pitchFamily="18" charset="0"/>
                <a:ea typeface="宋体" panose="02010600030101010101" pitchFamily="2" charset="-122"/>
              </a:rPr>
              <a:t>孙茜</a:t>
            </a:r>
            <a:r>
              <a:rPr lang="en-US" altLang="zh-CN" dirty="0">
                <a:latin typeface="Cambria" panose="02040503050406030204" pitchFamily="18" charset="0"/>
                <a:ea typeface="宋体" panose="02010600030101010101" pitchFamily="2" charset="-122"/>
              </a:rPr>
              <a:t>", "</a:t>
            </a:r>
            <a:r>
              <a:rPr lang="zh-CN" altLang="en-US" dirty="0">
                <a:latin typeface="Cambria" panose="02040503050406030204" pitchFamily="18" charset="0"/>
                <a:ea typeface="宋体" panose="02010600030101010101" pitchFamily="2" charset="-122"/>
              </a:rPr>
              <a:t>刘倩</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，则前三轮配对情况如下：</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第</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轮的配对情况：</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张一 李丽</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杨帆 孙茜</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李华 刘倩</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轮的配对情况：</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赵勇 李丽</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张一 孙茜</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杨帆 刘倩</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第</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轮的配对情况：</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李华 李丽</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赵勇 孙茜</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张一 刘倩</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分析：可以利用队列进行模拟。</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partnerMatching</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54</a:t>
            </a:fld>
            <a:endParaRPr lang="zh-CN" altLang="en-US" dirty="0"/>
          </a:p>
        </p:txBody>
      </p:sp>
    </p:spTree>
    <p:extLst>
      <p:ext uri="{BB962C8B-B14F-4D97-AF65-F5344CB8AC3E}">
        <p14:creationId xmlns:p14="http://schemas.microsoft.com/office/powerpoint/2010/main" val="282944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1"/>
            <a:ext cx="7884826" cy="6300805"/>
          </a:xfrm>
        </p:spPr>
        <p:txBody>
          <a:bodyPr>
            <a:normAutofit fontScale="700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二项式展开后的系数排列呈三角形式</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二项式的指数从</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开始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，称为杨辉三角 。例如：指数为</a:t>
            </a:r>
            <a:r>
              <a:rPr lang="en-US" altLang="zh-CN" dirty="0">
                <a:latin typeface="Cambria" panose="02040503050406030204" pitchFamily="18" charset="0"/>
                <a:ea typeface="宋体" panose="02010600030101010101" pitchFamily="2" charset="-122"/>
              </a:rPr>
              <a:t>1~8</a:t>
            </a:r>
            <a:r>
              <a:rPr lang="zh-CN" altLang="en-US" dirty="0">
                <a:latin typeface="Cambria" panose="02040503050406030204" pitchFamily="18" charset="0"/>
                <a:ea typeface="宋体" panose="02010600030101010101" pitchFamily="2" charset="-122"/>
              </a:rPr>
              <a:t>的二项式展开后系数的形式如右图所示。现要求对于</a:t>
            </a:r>
            <a:r>
              <a:rPr lang="zh-CN" altLang="en-US" b="1" dirty="0">
                <a:solidFill>
                  <a:srgbClr val="00B0F0"/>
                </a:solidFill>
                <a:latin typeface="Cambria" panose="02040503050406030204" pitchFamily="18" charset="0"/>
                <a:ea typeface="宋体" panose="02010600030101010101" pitchFamily="2" charset="-122"/>
              </a:rPr>
              <a:t>给定的</a:t>
            </a:r>
            <a:r>
              <a:rPr lang="en-US" altLang="zh-CN" b="1" dirty="0">
                <a:solidFill>
                  <a:srgbClr val="00B0F0"/>
                </a:solidFill>
                <a:latin typeface="Cambria" panose="02040503050406030204" pitchFamily="18" charset="0"/>
                <a:ea typeface="宋体" panose="02010600030101010101" pitchFamily="2" charset="-122"/>
              </a:rPr>
              <a:t>n</a:t>
            </a:r>
            <a:r>
              <a:rPr lang="zh-CN" altLang="en-US" b="1" dirty="0">
                <a:solidFill>
                  <a:srgbClr val="00B0F0"/>
                </a:solidFill>
                <a:latin typeface="Cambria" panose="02040503050406030204" pitchFamily="18" charset="0"/>
                <a:ea typeface="宋体" panose="02010600030101010101" pitchFamily="2" charset="-122"/>
              </a:rPr>
              <a:t>，打印出杨辉三角的前</a:t>
            </a:r>
            <a:r>
              <a:rPr lang="en-US" altLang="zh-CN" b="1" dirty="0">
                <a:solidFill>
                  <a:srgbClr val="00B0F0"/>
                </a:solidFill>
                <a:latin typeface="Cambria" panose="02040503050406030204" pitchFamily="18" charset="0"/>
                <a:ea typeface="宋体" panose="02010600030101010101" pitchFamily="2" charset="-122"/>
              </a:rPr>
              <a:t>n</a:t>
            </a:r>
            <a:r>
              <a:rPr lang="zh-CN" altLang="en-US" b="1" dirty="0">
                <a:solidFill>
                  <a:srgbClr val="00B0F0"/>
                </a:solidFill>
                <a:latin typeface="Cambria" panose="02040503050406030204" pitchFamily="18" charset="0"/>
                <a:ea typeface="宋体" panose="02010600030101010101" pitchFamily="2" charset="-122"/>
              </a:rPr>
              <a:t>行</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定义一个整型队列</a:t>
            </a:r>
            <a:r>
              <a:rPr lang="en-US" altLang="zh-CN" dirty="0">
                <a:latin typeface="Cambria" panose="02040503050406030204" pitchFamily="18" charset="0"/>
                <a:ea typeface="宋体" panose="02010600030101010101" pitchFamily="2" charset="-122"/>
              </a:rPr>
              <a:t>q</a:t>
            </a:r>
            <a:r>
              <a:rPr lang="zh-CN" altLang="en-US" dirty="0">
                <a:latin typeface="Cambria" panose="02040503050406030204" pitchFamily="18" charset="0"/>
                <a:ea typeface="宋体" panose="02010600030101010101" pitchFamily="2" charset="-122"/>
              </a:rPr>
              <a:t>，将</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依次入队，下面的每一次操作可以得到杨辉三角的一行，并同时生成杨辉三角的下一行：</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、首先向队列中添加</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，即为每一行的最后的</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以及下一行的第一个</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、取队列</a:t>
            </a:r>
            <a:r>
              <a:rPr lang="en-US" altLang="zh-CN" dirty="0">
                <a:latin typeface="Cambria" panose="02040503050406030204" pitchFamily="18" charset="0"/>
                <a:ea typeface="宋体" panose="02010600030101010101" pitchFamily="2" charset="-122"/>
              </a:rPr>
              <a:t>q</a:t>
            </a:r>
            <a:r>
              <a:rPr lang="zh-CN" altLang="en-US" dirty="0">
                <a:latin typeface="Cambria" panose="02040503050406030204" pitchFamily="18" charset="0"/>
                <a:ea typeface="宋体" panose="02010600030101010101" pitchFamily="2" charset="-122"/>
              </a:rPr>
              <a:t>的队头元素</a:t>
            </a:r>
            <a:r>
              <a:rPr lang="en-US" altLang="zh-CN" dirty="0">
                <a:latin typeface="Cambria" panose="02040503050406030204" pitchFamily="18" charset="0"/>
                <a:ea typeface="宋体" panose="02010600030101010101" pitchFamily="2" charset="-122"/>
              </a:rPr>
              <a:t>f1</a:t>
            </a:r>
            <a:r>
              <a:rPr lang="zh-CN" altLang="en-US" dirty="0">
                <a:latin typeface="Cambria" panose="02040503050406030204" pitchFamily="18" charset="0"/>
                <a:ea typeface="宋体" panose="02010600030101010101" pitchFamily="2" charset="-122"/>
              </a:rPr>
              <a:t>，出队；再取</a:t>
            </a:r>
            <a:r>
              <a:rPr lang="en-US" altLang="zh-CN" dirty="0">
                <a:latin typeface="Cambria" panose="02040503050406030204" pitchFamily="18" charset="0"/>
                <a:ea typeface="宋体" panose="02010600030101010101" pitchFamily="2" charset="-122"/>
              </a:rPr>
              <a:t>q</a:t>
            </a:r>
            <a:r>
              <a:rPr lang="zh-CN" altLang="en-US" dirty="0">
                <a:latin typeface="Cambria" panose="02040503050406030204" pitchFamily="18" charset="0"/>
                <a:ea typeface="宋体" panose="02010600030101010101" pitchFamily="2" charset="-122"/>
              </a:rPr>
              <a:t>的队头元素</a:t>
            </a:r>
            <a:r>
              <a:rPr lang="en-US" altLang="zh-CN" dirty="0">
                <a:latin typeface="Cambria" panose="02040503050406030204" pitchFamily="18" charset="0"/>
                <a:ea typeface="宋体" panose="02010600030101010101" pitchFamily="2" charset="-122"/>
              </a:rPr>
              <a:t>f2</a:t>
            </a:r>
            <a:r>
              <a:rPr lang="zh-CN" altLang="en-US" dirty="0">
                <a:latin typeface="Cambria" panose="02040503050406030204" pitchFamily="18" charset="0"/>
                <a:ea typeface="宋体" panose="02010600030101010101" pitchFamily="2" charset="-122"/>
              </a:rPr>
              <a:t>，出队；</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、将</a:t>
            </a:r>
            <a:r>
              <a:rPr lang="en-US" altLang="zh-CN" dirty="0">
                <a:latin typeface="Cambria" panose="02040503050406030204" pitchFamily="18" charset="0"/>
                <a:ea typeface="宋体" panose="02010600030101010101" pitchFamily="2" charset="-122"/>
              </a:rPr>
              <a:t>f1+f2</a:t>
            </a:r>
            <a:r>
              <a:rPr lang="zh-CN" altLang="en-US" dirty="0">
                <a:latin typeface="Cambria" panose="02040503050406030204" pitchFamily="18" charset="0"/>
                <a:ea typeface="宋体" panose="02010600030101010101" pitchFamily="2" charset="-122"/>
              </a:rPr>
              <a:t>入队；</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f2</a:t>
            </a:r>
            <a:r>
              <a:rPr lang="zh-CN" altLang="en-US" dirty="0">
                <a:latin typeface="Cambria" panose="02040503050406030204" pitchFamily="18" charset="0"/>
                <a:ea typeface="宋体" panose="02010600030101010101" pitchFamily="2" charset="-122"/>
              </a:rPr>
              <a:t>不为</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，输出</a:t>
            </a:r>
            <a:r>
              <a:rPr lang="en-US" altLang="zh-CN" dirty="0">
                <a:latin typeface="Cambria" panose="02040503050406030204" pitchFamily="18" charset="0"/>
                <a:ea typeface="宋体" panose="02010600030101010101" pitchFamily="2" charset="-122"/>
              </a:rPr>
              <a:t>f2</a:t>
            </a:r>
            <a:r>
              <a:rPr lang="zh-CN" altLang="en-US" dirty="0">
                <a:latin typeface="Cambria" panose="02040503050406030204" pitchFamily="18" charset="0"/>
                <a:ea typeface="宋体" panose="02010600030101010101" pitchFamily="2" charset="-122"/>
              </a:rPr>
              <a:t>，回到第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步；如果</a:t>
            </a:r>
            <a:r>
              <a:rPr lang="en-US" altLang="zh-CN" dirty="0">
                <a:latin typeface="Cambria" panose="02040503050406030204" pitchFamily="18" charset="0"/>
                <a:ea typeface="宋体" panose="02010600030101010101" pitchFamily="2" charset="-122"/>
              </a:rPr>
              <a:t>f2=0</a:t>
            </a:r>
            <a:r>
              <a:rPr lang="zh-CN" altLang="en-US" dirty="0">
                <a:latin typeface="Cambria" panose="02040503050406030204" pitchFamily="18" charset="0"/>
                <a:ea typeface="宋体" panose="02010600030101010101" pitchFamily="2" charset="-122"/>
              </a:rPr>
              <a:t>，则一行输出结束，回到第</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步。</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chineseTriangle</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55</a:t>
            </a:fld>
            <a:endParaRPr lang="zh-CN" altLang="en-US" dirty="0"/>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7352" y="1411054"/>
            <a:ext cx="4089299" cy="2325230"/>
          </a:xfrm>
          <a:prstGeom prst="rect">
            <a:avLst/>
          </a:prstGeom>
          <a:noFill/>
        </p:spPr>
      </p:pic>
    </p:spTree>
    <p:extLst>
      <p:ext uri="{BB962C8B-B14F-4D97-AF65-F5344CB8AC3E}">
        <p14:creationId xmlns:p14="http://schemas.microsoft.com/office/powerpoint/2010/main" val="106921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5160159"/>
          </a:xfrm>
        </p:spPr>
        <p:txBody>
          <a:bodyPr>
            <a:normAutofit fontScale="92500" lnSpcReduction="1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2.5.4 </a:t>
            </a:r>
            <a:r>
              <a:rPr lang="zh-CN" altLang="en-US" b="1" dirty="0">
                <a:latin typeface="Cambria" panose="02040503050406030204" pitchFamily="18" charset="0"/>
                <a:ea typeface="宋体" panose="02010600030101010101" pitchFamily="2" charset="-122"/>
              </a:rPr>
              <a:t>单调队列</a:t>
            </a: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单调队列</a:t>
            </a:r>
            <a:r>
              <a:rPr lang="zh-CN" altLang="en-US" dirty="0">
                <a:solidFill>
                  <a:srgbClr val="00B0F0"/>
                </a:solidFill>
                <a:latin typeface="Cambria" panose="02040503050406030204" pitchFamily="18" charset="0"/>
                <a:ea typeface="宋体" panose="02010600030101010101" pitchFamily="2" charset="-122"/>
              </a:rPr>
              <a:t>是指队列元素严格单调的队列</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如果队列的元素按从队头到队尾的顺序为严格单调递增</a:t>
            </a:r>
            <a:r>
              <a:rPr lang="zh-CN" altLang="en-US" dirty="0">
                <a:latin typeface="Cambria" panose="02040503050406030204" pitchFamily="18" charset="0"/>
                <a:ea typeface="宋体" panose="02010600030101010101" pitchFamily="2" charset="-122"/>
              </a:rPr>
              <a:t>，则称为</a:t>
            </a:r>
            <a:r>
              <a:rPr lang="zh-CN" altLang="en-US" b="1" dirty="0">
                <a:solidFill>
                  <a:srgbClr val="C00000"/>
                </a:solidFill>
                <a:latin typeface="Cambria" panose="02040503050406030204" pitchFamily="18" charset="0"/>
                <a:ea typeface="宋体" panose="02010600030101010101" pitchFamily="2" charset="-122"/>
              </a:rPr>
              <a:t>递增队列</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如果队列的元素按从队头到队尾的顺序为严格单调递减</a:t>
            </a:r>
            <a:r>
              <a:rPr lang="zh-CN" altLang="en-US" dirty="0">
                <a:latin typeface="Cambria" panose="02040503050406030204" pitchFamily="18" charset="0"/>
                <a:ea typeface="宋体" panose="02010600030101010101" pitchFamily="2" charset="-122"/>
              </a:rPr>
              <a:t>，则称为</a:t>
            </a:r>
            <a:r>
              <a:rPr lang="zh-CN" altLang="en-US" b="1" dirty="0">
                <a:solidFill>
                  <a:srgbClr val="C00000"/>
                </a:solidFill>
                <a:latin typeface="Cambria" panose="02040503050406030204" pitchFamily="18" charset="0"/>
                <a:ea typeface="宋体" panose="02010600030101010101" pitchFamily="2" charset="-122"/>
              </a:rPr>
              <a:t>递减队列</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单调队列是对队列的入队和出队操作加了一些限制条件：</a:t>
            </a:r>
            <a:r>
              <a:rPr lang="zh-CN" altLang="en-US" b="1" dirty="0">
                <a:solidFill>
                  <a:srgbClr val="00B0F0"/>
                </a:solidFill>
                <a:latin typeface="Cambria" panose="02040503050406030204" pitchFamily="18" charset="0"/>
                <a:ea typeface="宋体" panose="02010600030101010101" pitchFamily="2" charset="-122"/>
              </a:rPr>
              <a:t>队头和队尾都可以进行出队操作</a:t>
            </a:r>
            <a:r>
              <a:rPr lang="zh-CN" altLang="en-US" dirty="0">
                <a:latin typeface="Cambria" panose="02040503050406030204" pitchFamily="18" charset="0"/>
                <a:ea typeface="宋体" panose="02010600030101010101" pitchFamily="2" charset="-122"/>
              </a:rPr>
              <a:t>，而</a:t>
            </a:r>
            <a:r>
              <a:rPr lang="zh-CN" altLang="en-US" b="1" dirty="0">
                <a:solidFill>
                  <a:srgbClr val="00B0F0"/>
                </a:solidFill>
                <a:latin typeface="Cambria" panose="02040503050406030204" pitchFamily="18" charset="0"/>
                <a:ea typeface="宋体" panose="02010600030101010101" pitchFamily="2" charset="-122"/>
              </a:rPr>
              <a:t>入队操作只能在队尾</a:t>
            </a:r>
            <a:r>
              <a:rPr lang="zh-CN" altLang="en-US" dirty="0">
                <a:latin typeface="Cambria" panose="02040503050406030204" pitchFamily="18" charset="0"/>
                <a:ea typeface="宋体" panose="02010600030101010101" pitchFamily="2" charset="-122"/>
              </a:rPr>
              <a:t>，</a:t>
            </a:r>
            <a:r>
              <a:rPr lang="zh-CN" altLang="en-US" b="1" dirty="0">
                <a:solidFill>
                  <a:srgbClr val="00B0F0"/>
                </a:solidFill>
                <a:latin typeface="Cambria" panose="02040503050406030204" pitchFamily="18" charset="0"/>
                <a:ea typeface="宋体" panose="02010600030101010101" pitchFamily="2" charset="-122"/>
              </a:rPr>
              <a:t>取元素只能在队头</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56</a:t>
            </a:fld>
            <a:endParaRPr lang="zh-CN" altLang="en-US" dirty="0"/>
          </a:p>
        </p:txBody>
      </p:sp>
    </p:spTree>
    <p:extLst>
      <p:ext uri="{BB962C8B-B14F-4D97-AF65-F5344CB8AC3E}">
        <p14:creationId xmlns:p14="http://schemas.microsoft.com/office/powerpoint/2010/main" val="179703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fontScale="92500"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将数组</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中的每一个元素依次加入单调队列</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以递减队列为例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时，对于元素</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限定只能进行如下两种类型的操作：</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zh-CN" altLang="en-US" b="1" dirty="0">
                <a:solidFill>
                  <a:srgbClr val="00B0F0"/>
                </a:solidFill>
                <a:latin typeface="Cambria" panose="02040503050406030204" pitchFamily="18" charset="0"/>
                <a:ea typeface="宋体" panose="02010600030101010101" pitchFamily="2" charset="-122"/>
              </a:rPr>
              <a:t>在队尾添加一个元素</a:t>
            </a:r>
            <a:r>
              <a:rPr lang="en-US" altLang="zh-CN" b="1" dirty="0">
                <a:solidFill>
                  <a:srgbClr val="00B0F0"/>
                </a:solidFill>
                <a:latin typeface="Cambria" panose="02040503050406030204" pitchFamily="18" charset="0"/>
                <a:ea typeface="宋体" panose="02010600030101010101" pitchFamily="2" charset="-122"/>
              </a:rPr>
              <a:t>x</a:t>
            </a:r>
            <a:r>
              <a:rPr lang="zh-CN" altLang="en-US" b="1" dirty="0">
                <a:solidFill>
                  <a:srgbClr val="00B0F0"/>
                </a:solidFill>
                <a:latin typeface="Cambria" panose="02040503050406030204" pitchFamily="18" charset="0"/>
                <a:ea typeface="宋体" panose="02010600030101010101" pitchFamily="2" charset="-122"/>
              </a:rPr>
              <a:t>时，如果</a:t>
            </a:r>
            <a:r>
              <a:rPr lang="en-US" altLang="zh-CN" b="1" dirty="0">
                <a:solidFill>
                  <a:srgbClr val="00B0F0"/>
                </a:solidFill>
                <a:latin typeface="Cambria" panose="02040503050406030204" pitchFamily="18" charset="0"/>
                <a:ea typeface="宋体" panose="02010600030101010101" pitchFamily="2" charset="-122"/>
              </a:rPr>
              <a:t>x</a:t>
            </a:r>
            <a:r>
              <a:rPr lang="zh-CN" altLang="en-US" b="1" dirty="0">
                <a:solidFill>
                  <a:srgbClr val="00B0F0"/>
                </a:solidFill>
                <a:latin typeface="Cambria" panose="02040503050406030204" pitchFamily="18" charset="0"/>
                <a:ea typeface="宋体" panose="02010600030101010101" pitchFamily="2" charset="-122"/>
              </a:rPr>
              <a:t>大于或等于队尾元素的值，则出队，并继续操作，直到</a:t>
            </a:r>
            <a:r>
              <a:rPr lang="en-US" altLang="zh-CN" b="1" dirty="0">
                <a:solidFill>
                  <a:srgbClr val="00B0F0"/>
                </a:solidFill>
                <a:latin typeface="Cambria" panose="02040503050406030204" pitchFamily="18" charset="0"/>
                <a:ea typeface="宋体" panose="02010600030101010101" pitchFamily="2" charset="-122"/>
              </a:rPr>
              <a:t>x</a:t>
            </a:r>
            <a:r>
              <a:rPr lang="zh-CN" altLang="en-US" b="1" dirty="0">
                <a:solidFill>
                  <a:srgbClr val="00B0F0"/>
                </a:solidFill>
                <a:latin typeface="Cambria" panose="02040503050406030204" pitchFamily="18" charset="0"/>
                <a:ea typeface="宋体" panose="02010600030101010101" pitchFamily="2" charset="-122"/>
              </a:rPr>
              <a:t>小于队尾元素或队空为止，然后加</a:t>
            </a:r>
            <a:r>
              <a:rPr lang="en-US" altLang="zh-CN" b="1" dirty="0">
                <a:solidFill>
                  <a:srgbClr val="00B0F0"/>
                </a:solidFill>
                <a:latin typeface="Cambria" panose="02040503050406030204" pitchFamily="18" charset="0"/>
                <a:ea typeface="宋体" panose="02010600030101010101" pitchFamily="2" charset="-122"/>
              </a:rPr>
              <a:t>x</a:t>
            </a:r>
            <a:r>
              <a:rPr lang="zh-CN" altLang="en-US" b="1" dirty="0">
                <a:solidFill>
                  <a:srgbClr val="00B0F0"/>
                </a:solidFill>
                <a:latin typeface="Cambria" panose="02040503050406030204" pitchFamily="18" charset="0"/>
                <a:ea typeface="宋体" panose="02010600030101010101" pitchFamily="2" charset="-122"/>
              </a:rPr>
              <a:t>加入到队尾</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、添加一个元素后需要根据要求从队头删除不符合条件的元素。对于不同的问题会有不同的删除条件。</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由于单调队列需要从队列的两端出队，因此通常用</a:t>
            </a:r>
            <a:r>
              <a:rPr lang="zh-CN" altLang="en-US" dirty="0">
                <a:solidFill>
                  <a:srgbClr val="00B0F0"/>
                </a:solidFill>
                <a:latin typeface="Cambria" panose="02040503050406030204" pitchFamily="18" charset="0"/>
                <a:ea typeface="宋体" panose="02010600030101010101" pitchFamily="2" charset="-122"/>
              </a:rPr>
              <a:t>双端队列</a:t>
            </a:r>
            <a:r>
              <a:rPr lang="en-US" altLang="zh-CN" dirty="0" err="1">
                <a:solidFill>
                  <a:srgbClr val="00B0F0"/>
                </a:solidFill>
                <a:latin typeface="Cambria" panose="02040503050406030204" pitchFamily="18" charset="0"/>
                <a:ea typeface="宋体" panose="02010600030101010101" pitchFamily="2" charset="-122"/>
              </a:rPr>
              <a:t>deque</a:t>
            </a:r>
            <a:r>
              <a:rPr lang="zh-CN" altLang="en-US" dirty="0">
                <a:solidFill>
                  <a:srgbClr val="00B0F0"/>
                </a:solidFill>
                <a:latin typeface="Cambria" panose="02040503050406030204" pitchFamily="18" charset="0"/>
                <a:ea typeface="宋体" panose="02010600030101010101" pitchFamily="2" charset="-122"/>
              </a:rPr>
              <a:t>实现</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单调队列一般用于解决求某个范围内的</a:t>
            </a:r>
            <a:r>
              <a:rPr lang="zh-CN" altLang="en-US" b="1" dirty="0">
                <a:solidFill>
                  <a:srgbClr val="00B0F0"/>
                </a:solidFill>
                <a:latin typeface="Cambria" panose="02040503050406030204" pitchFamily="18" charset="0"/>
                <a:ea typeface="宋体" panose="02010600030101010101" pitchFamily="2" charset="-122"/>
              </a:rPr>
              <a:t>最小值</a:t>
            </a:r>
            <a:r>
              <a:rPr lang="zh-CN" altLang="en-US" dirty="0">
                <a:latin typeface="Cambria" panose="02040503050406030204" pitchFamily="18" charset="0"/>
                <a:ea typeface="宋体" panose="02010600030101010101" pitchFamily="2" charset="-122"/>
              </a:rPr>
              <a:t>或</a:t>
            </a:r>
            <a:r>
              <a:rPr lang="zh-CN" altLang="en-US" b="1" dirty="0">
                <a:solidFill>
                  <a:srgbClr val="00B0F0"/>
                </a:solidFill>
                <a:latin typeface="Cambria" panose="02040503050406030204" pitchFamily="18" charset="0"/>
                <a:ea typeface="宋体" panose="02010600030101010101" pitchFamily="2" charset="-122"/>
              </a:rPr>
              <a:t>最大值</a:t>
            </a:r>
            <a:r>
              <a:rPr lang="zh-CN" altLang="en-US" dirty="0">
                <a:latin typeface="Cambria" panose="02040503050406030204" pitchFamily="18" charset="0"/>
                <a:ea typeface="宋体" panose="02010600030101010101" pitchFamily="2" charset="-122"/>
              </a:rPr>
              <a:t>问题。</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57</a:t>
            </a:fld>
            <a:endParaRPr lang="zh-CN" altLang="en-US" dirty="0"/>
          </a:p>
        </p:txBody>
      </p:sp>
    </p:spTree>
    <p:extLst>
      <p:ext uri="{BB962C8B-B14F-4D97-AF65-F5344CB8AC3E}">
        <p14:creationId xmlns:p14="http://schemas.microsoft.com/office/powerpoint/2010/main" val="235741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fontScale="850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给定整型数组</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以及一个整数</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，求</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的所有下标区间长度为</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中的元素的最大值。</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定义一个</a:t>
            </a:r>
            <a:r>
              <a:rPr lang="zh-CN" altLang="en-US" b="1" dirty="0">
                <a:solidFill>
                  <a:srgbClr val="00B0F0"/>
                </a:solidFill>
                <a:latin typeface="Cambria" panose="02040503050406030204" pitchFamily="18" charset="0"/>
                <a:ea typeface="宋体" panose="02010600030101010101" pitchFamily="2" charset="-122"/>
              </a:rPr>
              <a:t>双端队列</a:t>
            </a:r>
            <a:r>
              <a:rPr lang="en-US" altLang="zh-CN" b="1" dirty="0" err="1">
                <a:solidFill>
                  <a:srgbClr val="00B0F0"/>
                </a:solidFill>
                <a:latin typeface="Cambria" panose="02040503050406030204" pitchFamily="18" charset="0"/>
                <a:ea typeface="宋体" panose="02010600030101010101" pitchFamily="2" charset="-122"/>
              </a:rPr>
              <a:t>dq</a:t>
            </a:r>
            <a:r>
              <a:rPr lang="zh-CN" altLang="en-US" dirty="0">
                <a:latin typeface="Cambria" panose="02040503050406030204" pitchFamily="18" charset="0"/>
                <a:ea typeface="宋体" panose="02010600030101010101" pitchFamily="2" charset="-122"/>
              </a:rPr>
              <a:t>，队列中存放的是数组</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的下标。对于</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分为如下</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、去尾操作：如果</a:t>
            </a:r>
            <a:r>
              <a:rPr lang="en-US" altLang="zh-CN" dirty="0" err="1">
                <a:latin typeface="Cambria" panose="02040503050406030204" pitchFamily="18" charset="0"/>
                <a:ea typeface="宋体" panose="02010600030101010101" pitchFamily="2" charset="-122"/>
              </a:rPr>
              <a:t>dq</a:t>
            </a:r>
            <a:r>
              <a:rPr lang="zh-CN" altLang="en-US" dirty="0">
                <a:latin typeface="Cambria" panose="02040503050406030204" pitchFamily="18" charset="0"/>
                <a:ea typeface="宋体" panose="02010600030101010101" pitchFamily="2" charset="-122"/>
              </a:rPr>
              <a:t>不空，且</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dq</a:t>
            </a:r>
            <a:r>
              <a:rPr lang="zh-CN" altLang="en-US" dirty="0">
                <a:latin typeface="Cambria" panose="02040503050406030204" pitchFamily="18" charset="0"/>
                <a:ea typeface="宋体" panose="02010600030101010101" pitchFamily="2" charset="-122"/>
              </a:rPr>
              <a:t>的队尾元素值</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，则将</a:t>
            </a:r>
            <a:r>
              <a:rPr lang="en-US" altLang="zh-CN" dirty="0" err="1">
                <a:latin typeface="Cambria" panose="02040503050406030204" pitchFamily="18" charset="0"/>
                <a:ea typeface="宋体" panose="02010600030101010101" pitchFamily="2" charset="-122"/>
              </a:rPr>
              <a:t>dq</a:t>
            </a:r>
            <a:r>
              <a:rPr lang="zh-CN" altLang="en-US" dirty="0">
                <a:latin typeface="Cambria" panose="02040503050406030204" pitchFamily="18" charset="0"/>
                <a:ea typeface="宋体" panose="02010600030101010101" pitchFamily="2" charset="-122"/>
              </a:rPr>
              <a:t>的队尾出队，并继续上述操作，直到</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]&lt;(</a:t>
            </a:r>
            <a:r>
              <a:rPr lang="en-US" altLang="zh-CN" dirty="0" err="1">
                <a:latin typeface="Cambria" panose="02040503050406030204" pitchFamily="18" charset="0"/>
                <a:ea typeface="宋体" panose="02010600030101010101" pitchFamily="2" charset="-122"/>
              </a:rPr>
              <a:t>dq</a:t>
            </a:r>
            <a:r>
              <a:rPr lang="zh-CN" altLang="en-US" dirty="0">
                <a:latin typeface="Cambria" panose="02040503050406030204" pitchFamily="18" charset="0"/>
                <a:ea typeface="宋体" panose="02010600030101010101" pitchFamily="2" charset="-122"/>
              </a:rPr>
              <a:t>的队尾元素值</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或</a:t>
            </a:r>
            <a:r>
              <a:rPr lang="en-US" altLang="zh-CN" dirty="0" err="1">
                <a:latin typeface="Cambria" panose="02040503050406030204" pitchFamily="18" charset="0"/>
                <a:ea typeface="宋体" panose="02010600030101010101" pitchFamily="2" charset="-122"/>
              </a:rPr>
              <a:t>dq</a:t>
            </a:r>
            <a:r>
              <a:rPr lang="zh-CN" altLang="en-US" dirty="0">
                <a:latin typeface="Cambria" panose="02040503050406030204" pitchFamily="18" charset="0"/>
                <a:ea typeface="宋体" panose="02010600030101010101" pitchFamily="2" charset="-122"/>
              </a:rPr>
              <a:t>为空。</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入队。</a:t>
            </a:r>
            <a:r>
              <a:rPr lang="zh-CN" altLang="en-US" b="1" dirty="0">
                <a:solidFill>
                  <a:srgbClr val="00B0F0"/>
                </a:solidFill>
                <a:latin typeface="Cambria" panose="02040503050406030204" pitchFamily="18" charset="0"/>
                <a:ea typeface="宋体" panose="02010600030101010101" pitchFamily="2" charset="-122"/>
              </a:rPr>
              <a:t>这一操作保证队列中的元素递减</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、掐头操作：如果</a:t>
            </a:r>
            <a:r>
              <a:rPr lang="en-US" altLang="zh-CN" dirty="0" err="1">
                <a:latin typeface="Cambria" panose="02040503050406030204" pitchFamily="18" charset="0"/>
                <a:ea typeface="宋体" panose="02010600030101010101" pitchFamily="2" charset="-122"/>
              </a:rPr>
              <a:t>dq</a:t>
            </a:r>
            <a:r>
              <a:rPr lang="zh-CN" altLang="en-US" dirty="0">
                <a:latin typeface="Cambria" panose="02040503050406030204" pitchFamily="18" charset="0"/>
                <a:ea typeface="宋体" panose="02010600030101010101" pitchFamily="2" charset="-122"/>
              </a:rPr>
              <a:t>队头元素与</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的距离</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i-dq.front</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不小于</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，则将</a:t>
            </a:r>
            <a:r>
              <a:rPr lang="en-US" altLang="zh-CN" dirty="0" err="1">
                <a:latin typeface="Cambria" panose="02040503050406030204" pitchFamily="18" charset="0"/>
                <a:ea typeface="宋体" panose="02010600030101010101" pitchFamily="2" charset="-122"/>
              </a:rPr>
              <a:t>dq</a:t>
            </a:r>
            <a:r>
              <a:rPr lang="zh-CN" altLang="en-US" dirty="0">
                <a:latin typeface="Cambria" panose="02040503050406030204" pitchFamily="18" charset="0"/>
                <a:ea typeface="宋体" panose="02010600030101010101" pitchFamily="2" charset="-122"/>
              </a:rPr>
              <a:t>的队头出队。</a:t>
            </a:r>
            <a:r>
              <a:rPr lang="zh-CN" altLang="en-US" b="1" dirty="0">
                <a:solidFill>
                  <a:srgbClr val="00B0F0"/>
                </a:solidFill>
                <a:latin typeface="Cambria" panose="02040503050406030204" pitchFamily="18" charset="0"/>
                <a:ea typeface="宋体" panose="02010600030101010101" pitchFamily="2" charset="-122"/>
              </a:rPr>
              <a:t>这一操作保证队头元素在以</a:t>
            </a:r>
            <a:r>
              <a:rPr lang="en-US" altLang="zh-CN" b="1" dirty="0">
                <a:solidFill>
                  <a:srgbClr val="00B0F0"/>
                </a:solidFill>
                <a:latin typeface="Cambria" panose="02040503050406030204" pitchFamily="18" charset="0"/>
                <a:ea typeface="宋体" panose="02010600030101010101" pitchFamily="2" charset="-122"/>
              </a:rPr>
              <a:t>a[</a:t>
            </a:r>
            <a:r>
              <a:rPr lang="en-US" altLang="zh-CN" b="1" dirty="0" err="1">
                <a:solidFill>
                  <a:srgbClr val="00B0F0"/>
                </a:solidFill>
                <a:latin typeface="Cambria" panose="02040503050406030204" pitchFamily="18" charset="0"/>
                <a:ea typeface="宋体" panose="02010600030101010101" pitchFamily="2" charset="-122"/>
              </a:rPr>
              <a:t>i</a:t>
            </a:r>
            <a:r>
              <a:rPr lang="en-US" altLang="zh-CN" b="1" dirty="0">
                <a:solidFill>
                  <a:srgbClr val="00B0F0"/>
                </a:solidFill>
                <a:latin typeface="Cambria" panose="02040503050406030204" pitchFamily="18" charset="0"/>
                <a:ea typeface="宋体" panose="02010600030101010101" pitchFamily="2" charset="-122"/>
              </a:rPr>
              <a:t>]</a:t>
            </a:r>
            <a:r>
              <a:rPr lang="zh-CN" altLang="en-US" b="1" dirty="0">
                <a:solidFill>
                  <a:srgbClr val="00B0F0"/>
                </a:solidFill>
                <a:latin typeface="Cambria" panose="02040503050406030204" pitchFamily="18" charset="0"/>
                <a:ea typeface="宋体" panose="02010600030101010101" pitchFamily="2" charset="-122"/>
              </a:rPr>
              <a:t>为右端点的滑动窗口内</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a:t>
            </a:r>
            <a:r>
              <a:rPr lang="en-US" altLang="zh-CN" b="1" dirty="0" err="1">
                <a:solidFill>
                  <a:srgbClr val="00B0F0"/>
                </a:solidFill>
                <a:latin typeface="Cambria" panose="02040503050406030204" pitchFamily="18" charset="0"/>
                <a:ea typeface="宋体" panose="02010600030101010101" pitchFamily="2" charset="-122"/>
              </a:rPr>
              <a:t>dq</a:t>
            </a:r>
            <a:r>
              <a:rPr lang="zh-CN" altLang="en-US" b="1" dirty="0">
                <a:solidFill>
                  <a:srgbClr val="00B0F0"/>
                </a:solidFill>
                <a:latin typeface="Cambria" panose="02040503050406030204" pitchFamily="18" charset="0"/>
                <a:ea typeface="宋体" panose="02010600030101010101" pitchFamily="2" charset="-122"/>
              </a:rPr>
              <a:t>队头元素即为当前滑动窗口中的最大值，输出该最大值</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rangeMax</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58</a:t>
            </a:fld>
            <a:endParaRPr lang="zh-CN" altLang="en-US" dirty="0"/>
          </a:p>
        </p:txBody>
      </p:sp>
    </p:spTree>
    <p:extLst>
      <p:ext uri="{BB962C8B-B14F-4D97-AF65-F5344CB8AC3E}">
        <p14:creationId xmlns:p14="http://schemas.microsoft.com/office/powerpoint/2010/main" val="281926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3887657"/>
          </a:xfrm>
        </p:spPr>
        <p:txBody>
          <a:bodyPr>
            <a:normAutofit fontScale="92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2.6 </a:t>
            </a:r>
            <a:r>
              <a:rPr lang="zh-CN" altLang="en-US" b="1" dirty="0">
                <a:latin typeface="Cambria" panose="02040503050406030204" pitchFamily="18" charset="0"/>
                <a:ea typeface="宋体" panose="02010600030101010101" pitchFamily="2" charset="-122"/>
              </a:rPr>
              <a:t>矩阵</a:t>
            </a:r>
          </a:p>
          <a:p>
            <a:pPr marL="0" indent="357188">
              <a:lnSpc>
                <a:spcPct val="150000"/>
              </a:lnSpc>
              <a:spcBef>
                <a:spcPts val="0"/>
              </a:spcBef>
              <a:buNone/>
            </a:pPr>
            <a:r>
              <a:rPr lang="zh-CN" altLang="en-US" b="1" dirty="0">
                <a:solidFill>
                  <a:srgbClr val="FF0000"/>
                </a:solidFill>
                <a:latin typeface="Cambria" panose="02040503050406030204" pitchFamily="18" charset="0"/>
                <a:ea typeface="宋体" panose="02010600030101010101" pitchFamily="2" charset="-122"/>
              </a:rPr>
              <a:t>矩阵</a:t>
            </a:r>
            <a:r>
              <a:rPr lang="en-US" altLang="zh-CN" dirty="0">
                <a:latin typeface="Cambria" panose="02040503050406030204" pitchFamily="18" charset="0"/>
                <a:ea typeface="宋体" panose="02010600030101010101" pitchFamily="2" charset="-122"/>
              </a:rPr>
              <a:t>(Matrix)</a:t>
            </a:r>
            <a:r>
              <a:rPr lang="zh-CN" altLang="en-US" dirty="0">
                <a:latin typeface="Cambria" panose="02040503050406030204" pitchFamily="18" charset="0"/>
                <a:ea typeface="宋体" panose="02010600030101010101" pitchFamily="2" charset="-122"/>
              </a:rPr>
              <a:t>是</a:t>
            </a:r>
            <a:r>
              <a:rPr lang="zh-CN" altLang="en-US" b="1" dirty="0">
                <a:solidFill>
                  <a:srgbClr val="00B0F0"/>
                </a:solidFill>
                <a:latin typeface="Cambria" panose="02040503050406030204" pitchFamily="18" charset="0"/>
                <a:ea typeface="宋体" panose="02010600030101010101" pitchFamily="2" charset="-122"/>
              </a:rPr>
              <a:t>一种按照长方形阵列排列的元素的集合，是线性表的二维表示</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2.6.1 </a:t>
            </a:r>
            <a:r>
              <a:rPr lang="zh-CN" altLang="en-US" b="1" dirty="0">
                <a:latin typeface="Cambria" panose="02040503050406030204" pitchFamily="18" charset="0"/>
                <a:ea typeface="宋体" panose="02010600030101010101" pitchFamily="2" charset="-122"/>
              </a:rPr>
              <a:t>矩阵的表示与操作</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将</a:t>
            </a:r>
            <a:r>
              <a:rPr lang="en-US" altLang="zh-CN" dirty="0">
                <a:latin typeface="Cambria" panose="02040503050406030204" pitchFamily="18" charset="0"/>
                <a:ea typeface="宋体" panose="02010600030101010101" pitchFamily="2" charset="-122"/>
              </a:rPr>
              <a:t>m*n</a:t>
            </a:r>
            <a:r>
              <a:rPr lang="zh-CN" altLang="en-US" dirty="0">
                <a:latin typeface="Cambria" panose="02040503050406030204" pitchFamily="18" charset="0"/>
                <a:ea typeface="宋体" panose="02010600030101010101" pitchFamily="2" charset="-122"/>
              </a:rPr>
              <a:t>个元素按照</a:t>
            </a:r>
            <a:r>
              <a:rPr lang="zh-CN" altLang="en-US" dirty="0">
                <a:solidFill>
                  <a:srgbClr val="00B0F0"/>
                </a:solidFill>
                <a:latin typeface="Cambria" panose="02040503050406030204" pitchFamily="18" charset="0"/>
                <a:ea typeface="宋体" panose="02010600030101010101" pitchFamily="2" charset="-122"/>
              </a:rPr>
              <a:t>每行</a:t>
            </a:r>
            <a:r>
              <a:rPr lang="en-US" altLang="zh-CN" dirty="0">
                <a:solidFill>
                  <a:srgbClr val="00B0F0"/>
                </a:solidFill>
                <a:latin typeface="Cambria" panose="02040503050406030204" pitchFamily="18" charset="0"/>
                <a:ea typeface="宋体" panose="02010600030101010101" pitchFamily="2" charset="-122"/>
              </a:rPr>
              <a:t>n</a:t>
            </a:r>
            <a:r>
              <a:rPr lang="zh-CN" altLang="en-US" dirty="0">
                <a:solidFill>
                  <a:srgbClr val="00B0F0"/>
                </a:solidFill>
                <a:latin typeface="Cambria" panose="02040503050406030204" pitchFamily="18" charset="0"/>
                <a:ea typeface="宋体" panose="02010600030101010101" pitchFamily="2" charset="-122"/>
              </a:rPr>
              <a:t>个元素，每列</a:t>
            </a:r>
            <a:r>
              <a:rPr lang="en-US" altLang="zh-CN" dirty="0">
                <a:solidFill>
                  <a:srgbClr val="00B0F0"/>
                </a:solidFill>
                <a:latin typeface="Cambria" panose="02040503050406030204" pitchFamily="18" charset="0"/>
                <a:ea typeface="宋体" panose="02010600030101010101" pitchFamily="2" charset="-122"/>
              </a:rPr>
              <a:t>m</a:t>
            </a:r>
            <a:r>
              <a:rPr lang="zh-CN" altLang="en-US" dirty="0">
                <a:solidFill>
                  <a:srgbClr val="00B0F0"/>
                </a:solidFill>
                <a:latin typeface="Cambria" panose="02040503050406030204" pitchFamily="18" charset="0"/>
                <a:ea typeface="宋体" panose="02010600030101010101" pitchFamily="2" charset="-122"/>
              </a:rPr>
              <a:t>个元素的方式排列所构成的结构称为</a:t>
            </a:r>
            <a:r>
              <a:rPr lang="en-US" altLang="zh-CN" dirty="0">
                <a:solidFill>
                  <a:srgbClr val="00B0F0"/>
                </a:solidFill>
                <a:latin typeface="Cambria" panose="02040503050406030204" pitchFamily="18" charset="0"/>
                <a:ea typeface="宋体" panose="02010600030101010101" pitchFamily="2" charset="-122"/>
              </a:rPr>
              <a:t>m</a:t>
            </a:r>
            <a:r>
              <a:rPr lang="zh-CN" altLang="en-US" dirty="0">
                <a:solidFill>
                  <a:srgbClr val="00B0F0"/>
                </a:solidFill>
                <a:latin typeface="Cambria" panose="02040503050406030204" pitchFamily="18" charset="0"/>
                <a:ea typeface="宋体" panose="02010600030101010101" pitchFamily="2" charset="-122"/>
              </a:rPr>
              <a:t>行</a:t>
            </a:r>
            <a:r>
              <a:rPr lang="en-US" altLang="zh-CN" dirty="0">
                <a:solidFill>
                  <a:srgbClr val="00B0F0"/>
                </a:solidFill>
                <a:latin typeface="Cambria" panose="02040503050406030204" pitchFamily="18" charset="0"/>
                <a:ea typeface="宋体" panose="02010600030101010101" pitchFamily="2" charset="-122"/>
              </a:rPr>
              <a:t>n</a:t>
            </a:r>
            <a:r>
              <a:rPr lang="zh-CN" altLang="en-US" dirty="0">
                <a:solidFill>
                  <a:srgbClr val="00B0F0"/>
                </a:solidFill>
                <a:latin typeface="Cambria" panose="02040503050406030204" pitchFamily="18" charset="0"/>
                <a:ea typeface="宋体" panose="02010600030101010101" pitchFamily="2" charset="-122"/>
              </a:rPr>
              <a:t>列矩阵</a:t>
            </a:r>
            <a:r>
              <a:rPr lang="zh-CN" altLang="en-US" dirty="0">
                <a:latin typeface="Cambria" panose="02040503050406030204" pitchFamily="18" charset="0"/>
                <a:ea typeface="宋体" panose="02010600030101010101" pitchFamily="2" charset="-122"/>
              </a:rPr>
              <a:t>，表示为</a:t>
            </a:r>
            <a:r>
              <a:rPr lang="en-US" altLang="zh-CN" dirty="0" err="1">
                <a:solidFill>
                  <a:srgbClr val="00B0F0"/>
                </a:solidFill>
                <a:latin typeface="Cambria" panose="02040503050406030204" pitchFamily="18" charset="0"/>
                <a:ea typeface="宋体" panose="02010600030101010101" pitchFamily="2" charset="-122"/>
              </a:rPr>
              <a:t>A</a:t>
            </a:r>
            <a:r>
              <a:rPr lang="en-US" altLang="zh-CN" baseline="-25000" dirty="0" err="1">
                <a:solidFill>
                  <a:srgbClr val="00B0F0"/>
                </a:solidFill>
                <a:latin typeface="Cambria" panose="02040503050406030204" pitchFamily="18" charset="0"/>
                <a:ea typeface="宋体" panose="02010600030101010101" pitchFamily="2" charset="-122"/>
              </a:rPr>
              <a:t>mn</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矩阵也可以简单表示为</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a</a:t>
            </a:r>
            <a:r>
              <a:rPr lang="en-US" altLang="zh-CN" baseline="-25000" dirty="0" err="1">
                <a:latin typeface="Cambria" panose="02040503050406030204" pitchFamily="18" charset="0"/>
                <a:ea typeface="宋体" panose="02010600030101010101" pitchFamily="2" charset="-122"/>
              </a:rPr>
              <a:t>ij</a:t>
            </a:r>
            <a:r>
              <a:rPr lang="en-US" altLang="zh-CN" dirty="0">
                <a:latin typeface="Cambria" panose="02040503050406030204" pitchFamily="18" charset="0"/>
                <a:ea typeface="宋体" panose="02010600030101010101" pitchFamily="2" charset="-122"/>
              </a:rPr>
              <a:t>)</a:t>
            </a:r>
            <a:r>
              <a:rPr lang="en-US" altLang="zh-CN" baseline="-25000" dirty="0" err="1">
                <a:latin typeface="Cambria" panose="02040503050406030204" pitchFamily="18" charset="0"/>
                <a:ea typeface="宋体" panose="02010600030101010101" pitchFamily="2" charset="-122"/>
              </a:rPr>
              <a:t>m×n</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59</a:t>
            </a:fld>
            <a:endParaRPr lang="zh-CN" altLang="en-US" dirty="0"/>
          </a:p>
        </p:txBody>
      </p:sp>
      <p:pic>
        <p:nvPicPr>
          <p:cNvPr id="6" name="图片 5"/>
          <p:cNvPicPr>
            <a:picLocks noChangeAspect="1"/>
          </p:cNvPicPr>
          <p:nvPr/>
        </p:nvPicPr>
        <p:blipFill>
          <a:blip r:embed="rId2"/>
          <a:stretch>
            <a:fillRect/>
          </a:stretch>
        </p:blipFill>
        <p:spPr>
          <a:xfrm>
            <a:off x="2364169" y="4249870"/>
            <a:ext cx="4931334" cy="1738093"/>
          </a:xfrm>
          <a:prstGeom prst="rect">
            <a:avLst/>
          </a:prstGeom>
        </p:spPr>
      </p:pic>
    </p:spTree>
    <p:extLst>
      <p:ext uri="{BB962C8B-B14F-4D97-AF65-F5344CB8AC3E}">
        <p14:creationId xmlns:p14="http://schemas.microsoft.com/office/powerpoint/2010/main" val="351870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720398" cy="6423679"/>
          </a:xfrm>
        </p:spPr>
        <p:txBody>
          <a:bodyPr>
            <a:normAutofit/>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2.2 </a:t>
            </a:r>
            <a:r>
              <a:rPr lang="zh-CN" altLang="en-US" b="1" dirty="0">
                <a:latin typeface="Cambria" panose="02040503050406030204" pitchFamily="18" charset="0"/>
                <a:ea typeface="宋体" panose="02010600030101010101" pitchFamily="2" charset="-122"/>
              </a:rPr>
              <a:t>顺序表</a:t>
            </a:r>
            <a:endParaRPr lang="en-US" altLang="zh-CN" b="1" dirty="0">
              <a:latin typeface="Cambria" panose="02040503050406030204" pitchFamily="18" charset="0"/>
              <a:ea typeface="宋体" panose="02010600030101010101" pitchFamily="2" charset="-122"/>
            </a:endParaRPr>
          </a:p>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2.2.1 </a:t>
            </a:r>
            <a:r>
              <a:rPr lang="zh-CN" altLang="en-US" b="1" dirty="0">
                <a:latin typeface="Cambria" panose="02040503050406030204" pitchFamily="18" charset="0"/>
                <a:ea typeface="宋体" panose="02010600030101010101" pitchFamily="2" charset="-122"/>
              </a:rPr>
              <a:t>顺序表的定义及表示</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0070C0"/>
                </a:solidFill>
                <a:latin typeface="Cambria" panose="02040503050406030204" pitchFamily="18" charset="0"/>
                <a:ea typeface="宋体" panose="02010600030101010101" pitchFamily="2" charset="-122"/>
              </a:rPr>
              <a:t>如果用一组连续的存储单元依次存放线性表中的所有元素</a:t>
            </a:r>
            <a:r>
              <a:rPr lang="zh-CN" altLang="en-US" dirty="0">
                <a:latin typeface="Cambria" panose="02040503050406030204" pitchFamily="18" charset="0"/>
                <a:ea typeface="宋体" panose="02010600030101010101" pitchFamily="2" charset="-122"/>
              </a:rPr>
              <a:t>，则称该类型的线性表为</a:t>
            </a:r>
            <a:r>
              <a:rPr lang="zh-CN" altLang="en-US" b="1" dirty="0">
                <a:solidFill>
                  <a:srgbClr val="C00000"/>
                </a:solidFill>
                <a:latin typeface="Cambria" panose="02040503050406030204" pitchFamily="18" charset="0"/>
                <a:ea typeface="宋体" panose="02010600030101010101" pitchFamily="2" charset="-122"/>
              </a:rPr>
              <a:t>顺序表</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0070C0"/>
                </a:solidFill>
                <a:latin typeface="Cambria" panose="02040503050406030204" pitchFamily="18" charset="0"/>
                <a:ea typeface="宋体" panose="02010600030101010101" pitchFamily="2" charset="-122"/>
              </a:rPr>
              <a:t>顺序表中逻辑上相邻的元素其存储单元上也相邻，可以用物理存储的位置关系来刻画逻辑上的先后关系</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顺序表通常用数组来表示。</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a:t>
            </a:fld>
            <a:endParaRPr lang="zh-CN" altLang="en-US" dirty="0"/>
          </a:p>
        </p:txBody>
      </p:sp>
    </p:spTree>
    <p:extLst>
      <p:ext uri="{BB962C8B-B14F-4D97-AF65-F5344CB8AC3E}">
        <p14:creationId xmlns:p14="http://schemas.microsoft.com/office/powerpoint/2010/main" val="160251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fontScale="850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矩阵一般用二维数组表示，类型定义见文件“矩阵</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cpp</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语言中，</a:t>
            </a:r>
            <a:r>
              <a:rPr lang="zh-CN" altLang="en-US" b="1" dirty="0">
                <a:solidFill>
                  <a:srgbClr val="00B0F0"/>
                </a:solidFill>
                <a:latin typeface="Cambria" panose="02040503050406030204" pitchFamily="18" charset="0"/>
                <a:ea typeface="宋体" panose="02010600030101010101" pitchFamily="2" charset="-122"/>
              </a:rPr>
              <a:t>二维数组也是采取顺序存取方式存储</a:t>
            </a:r>
            <a:r>
              <a:rPr lang="zh-CN" altLang="en-US" dirty="0">
                <a:latin typeface="Cambria" panose="02040503050406030204" pitchFamily="18" charset="0"/>
                <a:ea typeface="宋体" panose="02010600030101010101" pitchFamily="2" charset="-122"/>
              </a:rPr>
              <a:t>的，即将二</a:t>
            </a:r>
            <a:r>
              <a:rPr lang="zh-CN" altLang="en-US" dirty="0">
                <a:solidFill>
                  <a:srgbClr val="00B0F0"/>
                </a:solidFill>
                <a:latin typeface="Cambria" panose="02040503050406030204" pitchFamily="18" charset="0"/>
                <a:ea typeface="宋体" panose="02010600030101010101" pitchFamily="2" charset="-122"/>
              </a:rPr>
              <a:t>维数组存储在一个连续空间中，且元素按照先行后列的顺序存放：</a:t>
            </a:r>
            <a:r>
              <a:rPr lang="en-US" altLang="zh-CN" dirty="0">
                <a:solidFill>
                  <a:srgbClr val="00B0F0"/>
                </a:solidFill>
                <a:latin typeface="Cambria" panose="02040503050406030204" pitchFamily="18" charset="0"/>
                <a:ea typeface="宋体" panose="02010600030101010101" pitchFamily="2" charset="-122"/>
              </a:rPr>
              <a:t>a</a:t>
            </a:r>
            <a:r>
              <a:rPr lang="en-US" altLang="zh-CN" baseline="-25000" dirty="0">
                <a:solidFill>
                  <a:srgbClr val="00B0F0"/>
                </a:solidFill>
                <a:latin typeface="Cambria" panose="02040503050406030204" pitchFamily="18" charset="0"/>
                <a:ea typeface="宋体" panose="02010600030101010101" pitchFamily="2" charset="-122"/>
              </a:rPr>
              <a:t>11</a:t>
            </a:r>
            <a:r>
              <a:rPr lang="en-US" altLang="zh-CN" dirty="0">
                <a:solidFill>
                  <a:srgbClr val="00B0F0"/>
                </a:solidFill>
                <a:latin typeface="Cambria" panose="02040503050406030204" pitchFamily="18" charset="0"/>
                <a:ea typeface="宋体" panose="02010600030101010101" pitchFamily="2" charset="-122"/>
              </a:rPr>
              <a:t>, a</a:t>
            </a:r>
            <a:r>
              <a:rPr lang="en-US" altLang="zh-CN" baseline="-25000" dirty="0">
                <a:solidFill>
                  <a:srgbClr val="00B0F0"/>
                </a:solidFill>
                <a:latin typeface="Cambria" panose="02040503050406030204" pitchFamily="18" charset="0"/>
                <a:ea typeface="宋体" panose="02010600030101010101" pitchFamily="2" charset="-122"/>
              </a:rPr>
              <a:t>12</a:t>
            </a:r>
            <a:r>
              <a:rPr lang="en-US" altLang="zh-CN" dirty="0">
                <a:solidFill>
                  <a:srgbClr val="00B0F0"/>
                </a:solidFill>
                <a:latin typeface="Cambria" panose="02040503050406030204" pitchFamily="18" charset="0"/>
                <a:ea typeface="宋体" panose="02010600030101010101" pitchFamily="2" charset="-122"/>
              </a:rPr>
              <a:t>, …, a</a:t>
            </a:r>
            <a:r>
              <a:rPr lang="en-US" altLang="zh-CN" baseline="-25000" dirty="0">
                <a:solidFill>
                  <a:srgbClr val="00B0F0"/>
                </a:solidFill>
                <a:latin typeface="Cambria" panose="02040503050406030204" pitchFamily="18" charset="0"/>
                <a:ea typeface="宋体" panose="02010600030101010101" pitchFamily="2" charset="-122"/>
              </a:rPr>
              <a:t>1n</a:t>
            </a:r>
            <a:r>
              <a:rPr lang="en-US" altLang="zh-CN" dirty="0">
                <a:solidFill>
                  <a:srgbClr val="00B0F0"/>
                </a:solidFill>
                <a:latin typeface="Cambria" panose="02040503050406030204" pitchFamily="18" charset="0"/>
                <a:ea typeface="宋体" panose="02010600030101010101" pitchFamily="2" charset="-122"/>
              </a:rPr>
              <a:t>, a</a:t>
            </a:r>
            <a:r>
              <a:rPr lang="en-US" altLang="zh-CN" baseline="-25000" dirty="0">
                <a:solidFill>
                  <a:srgbClr val="00B0F0"/>
                </a:solidFill>
                <a:latin typeface="Cambria" panose="02040503050406030204" pitchFamily="18" charset="0"/>
                <a:ea typeface="宋体" panose="02010600030101010101" pitchFamily="2" charset="-122"/>
              </a:rPr>
              <a:t>21</a:t>
            </a:r>
            <a:r>
              <a:rPr lang="en-US" altLang="zh-CN" dirty="0">
                <a:solidFill>
                  <a:srgbClr val="00B0F0"/>
                </a:solidFill>
                <a:latin typeface="Cambria" panose="02040503050406030204" pitchFamily="18" charset="0"/>
                <a:ea typeface="宋体" panose="02010600030101010101" pitchFamily="2" charset="-122"/>
              </a:rPr>
              <a:t>, a</a:t>
            </a:r>
            <a:r>
              <a:rPr lang="en-US" altLang="zh-CN" baseline="-25000" dirty="0">
                <a:solidFill>
                  <a:srgbClr val="00B0F0"/>
                </a:solidFill>
                <a:latin typeface="Cambria" panose="02040503050406030204" pitchFamily="18" charset="0"/>
                <a:ea typeface="宋体" panose="02010600030101010101" pitchFamily="2" charset="-122"/>
              </a:rPr>
              <a:t>22</a:t>
            </a:r>
            <a:r>
              <a:rPr lang="en-US" altLang="zh-CN" dirty="0">
                <a:solidFill>
                  <a:srgbClr val="00B0F0"/>
                </a:solidFill>
                <a:latin typeface="Cambria" panose="02040503050406030204" pitchFamily="18" charset="0"/>
                <a:ea typeface="宋体" panose="02010600030101010101" pitchFamily="2" charset="-122"/>
              </a:rPr>
              <a:t>, …, a</a:t>
            </a:r>
            <a:r>
              <a:rPr lang="en-US" altLang="zh-CN" baseline="-25000" dirty="0">
                <a:solidFill>
                  <a:srgbClr val="00B0F0"/>
                </a:solidFill>
                <a:latin typeface="Cambria" panose="02040503050406030204" pitchFamily="18" charset="0"/>
                <a:ea typeface="宋体" panose="02010600030101010101" pitchFamily="2" charset="-122"/>
              </a:rPr>
              <a:t>2n</a:t>
            </a:r>
            <a:r>
              <a:rPr lang="en-US" altLang="zh-CN" dirty="0">
                <a:solidFill>
                  <a:srgbClr val="00B0F0"/>
                </a:solidFill>
                <a:latin typeface="Cambria" panose="02040503050406030204" pitchFamily="18" charset="0"/>
                <a:ea typeface="宋体" panose="02010600030101010101" pitchFamily="2" charset="-122"/>
              </a:rPr>
              <a:t>, ……, a</a:t>
            </a:r>
            <a:r>
              <a:rPr lang="en-US" altLang="zh-CN" baseline="-25000" dirty="0">
                <a:solidFill>
                  <a:srgbClr val="00B0F0"/>
                </a:solidFill>
                <a:latin typeface="Cambria" panose="02040503050406030204" pitchFamily="18" charset="0"/>
                <a:ea typeface="宋体" panose="02010600030101010101" pitchFamily="2" charset="-122"/>
              </a:rPr>
              <a:t>m1</a:t>
            </a:r>
            <a:r>
              <a:rPr lang="en-US" altLang="zh-CN" dirty="0">
                <a:solidFill>
                  <a:srgbClr val="00B0F0"/>
                </a:solidFill>
                <a:latin typeface="Cambria" panose="02040503050406030204" pitchFamily="18" charset="0"/>
                <a:ea typeface="宋体" panose="02010600030101010101" pitchFamily="2" charset="-122"/>
              </a:rPr>
              <a:t>, a</a:t>
            </a:r>
            <a:r>
              <a:rPr lang="en-US" altLang="zh-CN" baseline="-25000" dirty="0">
                <a:solidFill>
                  <a:srgbClr val="00B0F0"/>
                </a:solidFill>
                <a:latin typeface="Cambria" panose="02040503050406030204" pitchFamily="18" charset="0"/>
                <a:ea typeface="宋体" panose="02010600030101010101" pitchFamily="2" charset="-122"/>
              </a:rPr>
              <a:t>m2</a:t>
            </a:r>
            <a:r>
              <a:rPr lang="en-US" altLang="zh-CN" dirty="0">
                <a:solidFill>
                  <a:srgbClr val="00B0F0"/>
                </a:solidFill>
                <a:latin typeface="Cambria" panose="02040503050406030204" pitchFamily="18" charset="0"/>
                <a:ea typeface="宋体" panose="02010600030101010101" pitchFamily="2" charset="-122"/>
              </a:rPr>
              <a:t>, …, </a:t>
            </a:r>
            <a:r>
              <a:rPr lang="en-US" altLang="zh-CN" dirty="0" err="1">
                <a:solidFill>
                  <a:srgbClr val="00B0F0"/>
                </a:solidFill>
                <a:latin typeface="Cambria" panose="02040503050406030204" pitchFamily="18" charset="0"/>
                <a:ea typeface="宋体" panose="02010600030101010101" pitchFamily="2" charset="-122"/>
              </a:rPr>
              <a:t>a</a:t>
            </a:r>
            <a:r>
              <a:rPr lang="en-US" altLang="zh-CN" baseline="-25000" dirty="0" err="1">
                <a:solidFill>
                  <a:srgbClr val="00B0F0"/>
                </a:solidFill>
                <a:latin typeface="Cambria" panose="02040503050406030204" pitchFamily="18" charset="0"/>
                <a:ea typeface="宋体" panose="02010600030101010101" pitchFamily="2" charset="-122"/>
              </a:rPr>
              <a:t>mn</a:t>
            </a:r>
            <a:r>
              <a:rPr lang="zh-CN" altLang="en-US" dirty="0">
                <a:solidFill>
                  <a:srgbClr val="00B0F0"/>
                </a:solidFill>
                <a:latin typeface="Cambria" panose="02040503050406030204" pitchFamily="18" charset="0"/>
                <a:ea typeface="宋体" panose="02010600030101010101" pitchFamily="2" charset="-122"/>
              </a:rPr>
              <a:t>，因此也可以用顺序表</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一维数组</a:t>
            </a:r>
            <a:r>
              <a:rPr lang="en-US" altLang="zh-CN" dirty="0">
                <a:solidFill>
                  <a:srgbClr val="00B0F0"/>
                </a:solidFill>
                <a:latin typeface="Cambria" panose="02040503050406030204" pitchFamily="18" charset="0"/>
                <a:ea typeface="宋体" panose="02010600030101010101" pitchFamily="2" charset="-122"/>
              </a:rPr>
              <a:t>)B</a:t>
            </a:r>
            <a:r>
              <a:rPr lang="zh-CN" altLang="en-US" dirty="0">
                <a:solidFill>
                  <a:srgbClr val="00B0F0"/>
                </a:solidFill>
                <a:latin typeface="Cambria" panose="02040503050406030204" pitchFamily="18" charset="0"/>
                <a:ea typeface="宋体" panose="02010600030101010101" pitchFamily="2" charset="-122"/>
              </a:rPr>
              <a:t>表示矩阵</a:t>
            </a:r>
            <a:r>
              <a:rPr lang="zh-CN" altLang="en-US" dirty="0">
                <a:latin typeface="Cambria" panose="02040503050406030204" pitchFamily="18" charset="0"/>
                <a:ea typeface="宋体" panose="02010600030101010101" pitchFamily="2" charset="-122"/>
              </a:rPr>
              <a:t>，其中</a:t>
            </a:r>
            <a:r>
              <a:rPr lang="en-US" altLang="zh-CN" b="1" dirty="0">
                <a:solidFill>
                  <a:srgbClr val="C00000"/>
                </a:solidFill>
                <a:latin typeface="Cambria" panose="02040503050406030204" pitchFamily="18" charset="0"/>
                <a:ea typeface="宋体" panose="02010600030101010101" pitchFamily="2" charset="-122"/>
              </a:rPr>
              <a:t>a</a:t>
            </a:r>
            <a:r>
              <a:rPr lang="en-US" altLang="zh-CN" b="1" baseline="-25000" dirty="0">
                <a:solidFill>
                  <a:srgbClr val="C00000"/>
                </a:solidFill>
                <a:latin typeface="Cambria" panose="02040503050406030204" pitchFamily="18" charset="0"/>
                <a:ea typeface="宋体" panose="02010600030101010101" pitchFamily="2" charset="-122"/>
              </a:rPr>
              <a:t>11</a:t>
            </a:r>
            <a:r>
              <a:rPr lang="zh-CN" altLang="en-US" b="1" dirty="0">
                <a:solidFill>
                  <a:srgbClr val="C00000"/>
                </a:solidFill>
                <a:latin typeface="Cambria" panose="02040503050406030204" pitchFamily="18" charset="0"/>
                <a:ea typeface="宋体" panose="02010600030101010101" pitchFamily="2" charset="-122"/>
              </a:rPr>
              <a:t>为</a:t>
            </a:r>
            <a:r>
              <a:rPr lang="en-US" altLang="zh-CN" b="1" dirty="0">
                <a:solidFill>
                  <a:srgbClr val="C00000"/>
                </a:solidFill>
                <a:latin typeface="Cambria" panose="02040503050406030204" pitchFamily="18" charset="0"/>
                <a:ea typeface="宋体" panose="02010600030101010101" pitchFamily="2" charset="-122"/>
              </a:rPr>
              <a:t>B[0]</a:t>
            </a:r>
            <a:r>
              <a:rPr lang="zh-CN" altLang="en-US" dirty="0">
                <a:latin typeface="Cambria" panose="02040503050406030204" pitchFamily="18" charset="0"/>
                <a:ea typeface="宋体" panose="02010600030101010101" pitchFamily="2" charset="-122"/>
              </a:rPr>
              <a:t>，</a:t>
            </a:r>
            <a:r>
              <a:rPr lang="en-US" altLang="zh-CN" b="1" dirty="0" err="1">
                <a:solidFill>
                  <a:srgbClr val="C00000"/>
                </a:solidFill>
                <a:latin typeface="Cambria" panose="02040503050406030204" pitchFamily="18" charset="0"/>
                <a:ea typeface="宋体" panose="02010600030101010101" pitchFamily="2" charset="-122"/>
              </a:rPr>
              <a:t>a</a:t>
            </a:r>
            <a:r>
              <a:rPr lang="en-US" altLang="zh-CN" b="1" baseline="-25000" dirty="0" err="1">
                <a:solidFill>
                  <a:srgbClr val="C00000"/>
                </a:solidFill>
                <a:latin typeface="Cambria" panose="02040503050406030204" pitchFamily="18" charset="0"/>
                <a:ea typeface="宋体" panose="02010600030101010101" pitchFamily="2" charset="-122"/>
              </a:rPr>
              <a:t>ij</a:t>
            </a:r>
            <a:r>
              <a:rPr lang="zh-CN" altLang="en-US" b="1" dirty="0">
                <a:solidFill>
                  <a:srgbClr val="C00000"/>
                </a:solidFill>
                <a:latin typeface="Cambria" panose="02040503050406030204" pitchFamily="18" charset="0"/>
                <a:ea typeface="宋体" panose="02010600030101010101" pitchFamily="2" charset="-122"/>
              </a:rPr>
              <a:t>为</a:t>
            </a:r>
            <a:r>
              <a:rPr lang="en-US" altLang="zh-CN" b="1" dirty="0">
                <a:solidFill>
                  <a:srgbClr val="C00000"/>
                </a:solidFill>
                <a:latin typeface="Cambria" panose="02040503050406030204" pitchFamily="18" charset="0"/>
                <a:ea typeface="宋体" panose="02010600030101010101" pitchFamily="2" charset="-122"/>
              </a:rPr>
              <a:t>B[(i-1)*n+j-1]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与矩阵相关的操作包括</a:t>
            </a:r>
            <a:r>
              <a:rPr lang="zh-CN" altLang="en-US" b="1" dirty="0">
                <a:solidFill>
                  <a:srgbClr val="00B0F0"/>
                </a:solidFill>
                <a:latin typeface="Cambria" panose="02040503050406030204" pitchFamily="18" charset="0"/>
                <a:ea typeface="宋体" panose="02010600030101010101" pitchFamily="2" charset="-122"/>
              </a:rPr>
              <a:t>两个矩阵相加、两个矩阵相减、两个矩阵相乘、求矩阵的转置、求矩阵的逆矩阵、求矩阵的秩、矩阵的分解</a:t>
            </a:r>
            <a:r>
              <a:rPr lang="zh-CN" altLang="en-US" dirty="0">
                <a:latin typeface="Cambria" panose="02040503050406030204" pitchFamily="18" charset="0"/>
                <a:ea typeface="宋体" panose="02010600030101010101" pitchFamily="2" charset="-122"/>
              </a:rPr>
              <a:t>等。</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矩阵乘法</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假设两个矩阵</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a</a:t>
            </a:r>
            <a:r>
              <a:rPr lang="en-US" altLang="zh-CN" baseline="-25000" dirty="0" err="1">
                <a:latin typeface="Cambria" panose="02040503050406030204" pitchFamily="18" charset="0"/>
                <a:ea typeface="宋体" panose="02010600030101010101" pitchFamily="2" charset="-122"/>
              </a:rPr>
              <a:t>ij</a:t>
            </a:r>
            <a:r>
              <a:rPr lang="en-US" altLang="zh-CN" dirty="0">
                <a:latin typeface="Cambria" panose="02040503050406030204" pitchFamily="18" charset="0"/>
                <a:ea typeface="宋体" panose="02010600030101010101" pitchFamily="2" charset="-122"/>
              </a:rPr>
              <a:t>)</a:t>
            </a:r>
            <a:r>
              <a:rPr lang="en-US" altLang="zh-CN" baseline="-25000" dirty="0" err="1">
                <a:latin typeface="Cambria" panose="02040503050406030204" pitchFamily="18" charset="0"/>
                <a:ea typeface="宋体" panose="02010600030101010101" pitchFamily="2" charset="-122"/>
              </a:rPr>
              <a:t>m×k</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b</a:t>
            </a:r>
            <a:r>
              <a:rPr lang="en-US" altLang="zh-CN" baseline="-25000" dirty="0" err="1">
                <a:latin typeface="Cambria" panose="02040503050406030204" pitchFamily="18" charset="0"/>
                <a:ea typeface="宋体" panose="02010600030101010101" pitchFamily="2" charset="-122"/>
              </a:rPr>
              <a:t>ij</a:t>
            </a:r>
            <a:r>
              <a:rPr lang="en-US" altLang="zh-CN" dirty="0">
                <a:latin typeface="Cambria" panose="02040503050406030204" pitchFamily="18" charset="0"/>
                <a:ea typeface="宋体" panose="02010600030101010101" pitchFamily="2" charset="-122"/>
              </a:rPr>
              <a:t>)</a:t>
            </a:r>
            <a:r>
              <a:rPr lang="en-US" altLang="zh-CN" baseline="-25000" dirty="0" err="1">
                <a:latin typeface="Cambria" panose="02040503050406030204" pitchFamily="18" charset="0"/>
                <a:ea typeface="宋体" panose="02010600030101010101" pitchFamily="2" charset="-122"/>
              </a:rPr>
              <a:t>k×n</a:t>
            </a:r>
            <a:r>
              <a:rPr lang="zh-CN" altLang="en-US" dirty="0">
                <a:latin typeface="Cambria" panose="02040503050406030204" pitchFamily="18" charset="0"/>
                <a:ea typeface="宋体" panose="02010600030101010101" pitchFamily="2" charset="-122"/>
              </a:rPr>
              <a:t>相乘结果为</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c</a:t>
            </a:r>
            <a:r>
              <a:rPr lang="en-US" altLang="zh-CN" baseline="-25000" dirty="0" err="1">
                <a:latin typeface="Cambria" panose="02040503050406030204" pitchFamily="18" charset="0"/>
                <a:ea typeface="宋体" panose="02010600030101010101" pitchFamily="2" charset="-122"/>
              </a:rPr>
              <a:t>ij</a:t>
            </a:r>
            <a:r>
              <a:rPr lang="en-US" altLang="zh-CN" dirty="0">
                <a:latin typeface="Cambria" panose="02040503050406030204" pitchFamily="18" charset="0"/>
                <a:ea typeface="宋体" panose="02010600030101010101" pitchFamily="2" charset="-122"/>
              </a:rPr>
              <a:t>)</a:t>
            </a:r>
            <a:r>
              <a:rPr lang="en-US" altLang="zh-CN" baseline="-25000" dirty="0" err="1">
                <a:latin typeface="Cambria" panose="02040503050406030204" pitchFamily="18" charset="0"/>
                <a:ea typeface="宋体" panose="02010600030101010101" pitchFamily="2" charset="-122"/>
              </a:rPr>
              <a:t>m×n</a:t>
            </a:r>
            <a:r>
              <a:rPr lang="zh-CN" altLang="en-US" dirty="0">
                <a:latin typeface="Cambria" panose="02040503050406030204" pitchFamily="18" charset="0"/>
                <a:ea typeface="宋体" panose="02010600030101010101" pitchFamily="2" charset="-122"/>
              </a:rPr>
              <a:t>，则</a:t>
            </a:r>
            <a:r>
              <a:rPr lang="en-US" altLang="zh-CN" dirty="0" err="1">
                <a:latin typeface="Cambria" panose="02040503050406030204" pitchFamily="18" charset="0"/>
                <a:ea typeface="宋体" panose="02010600030101010101" pitchFamily="2" charset="-122"/>
              </a:rPr>
              <a:t>c</a:t>
            </a:r>
            <a:r>
              <a:rPr lang="en-US" altLang="zh-CN" baseline="-25000" dirty="0" err="1">
                <a:latin typeface="Cambria" panose="02040503050406030204" pitchFamily="18" charset="0"/>
                <a:ea typeface="宋体" panose="02010600030101010101" pitchFamily="2" charset="-122"/>
              </a:rPr>
              <a:t>ij</a:t>
            </a:r>
            <a:r>
              <a:rPr lang="zh-CN" altLang="en-US" dirty="0">
                <a:latin typeface="Cambria" panose="02040503050406030204" pitchFamily="18" charset="0"/>
                <a:ea typeface="宋体" panose="02010600030101010101" pitchFamily="2" charset="-122"/>
              </a:rPr>
              <a:t>的计算公式如下：</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mat_mul</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，时间复杂度为</a:t>
            </a:r>
            <a:r>
              <a:rPr lang="en-US" altLang="zh-CN" dirty="0">
                <a:latin typeface="Cambria" panose="02040503050406030204" pitchFamily="18" charset="0"/>
                <a:ea typeface="宋体" panose="02010600030101010101" pitchFamily="2" charset="-122"/>
              </a:rPr>
              <a:t>O(</a:t>
            </a:r>
            <a:r>
              <a:rPr lang="en-US" altLang="zh-CN" dirty="0" err="1">
                <a:latin typeface="Cambria" panose="02040503050406030204" pitchFamily="18" charset="0"/>
                <a:ea typeface="宋体" panose="02010600030101010101" pitchFamily="2" charset="-122"/>
              </a:rPr>
              <a:t>m∙k∙n</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60</a:t>
            </a:fld>
            <a:endParaRPr lang="zh-CN" altLang="en-US" dirty="0"/>
          </a:p>
        </p:txBody>
      </p:sp>
      <p:pic>
        <p:nvPicPr>
          <p:cNvPr id="2" name="图片 1"/>
          <p:cNvPicPr>
            <a:picLocks noChangeAspect="1"/>
          </p:cNvPicPr>
          <p:nvPr/>
        </p:nvPicPr>
        <p:blipFill>
          <a:blip r:embed="rId2"/>
          <a:stretch>
            <a:fillRect/>
          </a:stretch>
        </p:blipFill>
        <p:spPr>
          <a:xfrm>
            <a:off x="1259435" y="5408227"/>
            <a:ext cx="2885302" cy="598433"/>
          </a:xfrm>
          <a:prstGeom prst="rect">
            <a:avLst/>
          </a:prstGeom>
        </p:spPr>
      </p:pic>
    </p:spTree>
    <p:extLst>
      <p:ext uri="{BB962C8B-B14F-4D97-AF65-F5344CB8AC3E}">
        <p14:creationId xmlns:p14="http://schemas.microsoft.com/office/powerpoint/2010/main" val="86530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2.6.2 </a:t>
            </a:r>
            <a:r>
              <a:rPr lang="zh-CN" altLang="en-US" b="1" dirty="0">
                <a:latin typeface="Cambria" panose="02040503050406030204" pitchFamily="18" charset="0"/>
                <a:ea typeface="宋体" panose="02010600030101010101" pitchFamily="2" charset="-122"/>
              </a:rPr>
              <a:t>特殊矩阵的表示与操作</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一、对称矩阵与三角矩阵</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如果矩阵的行数和列数相同，则称该矩阵为</a:t>
            </a:r>
            <a:r>
              <a:rPr lang="zh-CN" altLang="en-US" b="1" dirty="0">
                <a:solidFill>
                  <a:srgbClr val="00B0F0"/>
                </a:solidFill>
                <a:latin typeface="Cambria" panose="02040503050406030204" pitchFamily="18" charset="0"/>
                <a:ea typeface="宋体" panose="02010600030101010101" pitchFamily="2" charset="-122"/>
              </a:rPr>
              <a:t>方阵</a:t>
            </a:r>
            <a:r>
              <a:rPr lang="zh-CN" altLang="en-US" dirty="0">
                <a:latin typeface="Cambria" panose="02040503050406030204" pitchFamily="18" charset="0"/>
                <a:ea typeface="宋体" panose="02010600030101010101" pitchFamily="2" charset="-122"/>
              </a:rPr>
              <a:t>。有两个特殊类型的方阵：</a:t>
            </a:r>
            <a:r>
              <a:rPr lang="zh-CN" altLang="en-US" b="1" dirty="0">
                <a:solidFill>
                  <a:srgbClr val="00B0F0"/>
                </a:solidFill>
                <a:latin typeface="Cambria" panose="02040503050406030204" pitchFamily="18" charset="0"/>
                <a:ea typeface="宋体" panose="02010600030101010101" pitchFamily="2" charset="-122"/>
              </a:rPr>
              <a:t>对称矩阵</a:t>
            </a:r>
            <a:r>
              <a:rPr lang="zh-CN" altLang="en-US" dirty="0">
                <a:latin typeface="Cambria" panose="02040503050406030204" pitchFamily="18" charset="0"/>
                <a:ea typeface="宋体" panose="02010600030101010101" pitchFamily="2" charset="-122"/>
              </a:rPr>
              <a:t>和</a:t>
            </a:r>
            <a:r>
              <a:rPr lang="zh-CN" altLang="en-US" b="1" dirty="0">
                <a:solidFill>
                  <a:srgbClr val="00B0F0"/>
                </a:solidFill>
                <a:latin typeface="Cambria" panose="02040503050406030204" pitchFamily="18" charset="0"/>
                <a:ea typeface="宋体" panose="02010600030101010101" pitchFamily="2" charset="-122"/>
              </a:rPr>
              <a:t>三角矩阵</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由于对称矩阵中有许多重复的元素，因此可以只保存对称矩阵中的不重复的部分。这种只保存矩阵的部分元素信息但又能由此还原得到原矩阵的表示方法称为</a:t>
            </a:r>
            <a:r>
              <a:rPr lang="zh-CN" altLang="en-US" b="1" dirty="0">
                <a:solidFill>
                  <a:srgbClr val="00B0F0"/>
                </a:solidFill>
                <a:latin typeface="Cambria" panose="02040503050406030204" pitchFamily="18" charset="0"/>
                <a:ea typeface="宋体" panose="02010600030101010101" pitchFamily="2" charset="-122"/>
              </a:rPr>
              <a:t>矩阵的压缩存储</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对称矩阵</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a</a:t>
            </a:r>
            <a:r>
              <a:rPr lang="en-US" altLang="zh-CN" baseline="-25000" dirty="0" err="1">
                <a:latin typeface="Cambria" panose="02040503050406030204" pitchFamily="18" charset="0"/>
                <a:ea typeface="宋体" panose="02010600030101010101" pitchFamily="2" charset="-122"/>
              </a:rPr>
              <a:t>ij</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的压缩存储方法是只保留矩阵的下三角元素，即只存储满足条件</a:t>
            </a:r>
            <a:r>
              <a:rPr lang="en-US" altLang="zh-CN" dirty="0" err="1">
                <a:latin typeface="Cambria" panose="02040503050406030204" pitchFamily="18" charset="0"/>
                <a:ea typeface="宋体" panose="02010600030101010101" pitchFamily="2" charset="-122"/>
              </a:rPr>
              <a:t>i≥j</a:t>
            </a:r>
            <a:r>
              <a:rPr lang="zh-CN" altLang="en-US" dirty="0">
                <a:latin typeface="Cambria" panose="02040503050406030204" pitchFamily="18" charset="0"/>
                <a:ea typeface="宋体" panose="02010600030101010101" pitchFamily="2" charset="-122"/>
              </a:rPr>
              <a:t>的</a:t>
            </a:r>
            <a:r>
              <a:rPr lang="en-US" altLang="zh-CN" dirty="0" err="1">
                <a:latin typeface="Cambria" panose="02040503050406030204" pitchFamily="18" charset="0"/>
                <a:ea typeface="宋体" panose="02010600030101010101" pitchFamily="2" charset="-122"/>
              </a:rPr>
              <a:t>a</a:t>
            </a:r>
            <a:r>
              <a:rPr lang="en-US" altLang="zh-CN" baseline="-25000" dirty="0" err="1">
                <a:latin typeface="Cambria" panose="02040503050406030204" pitchFamily="18" charset="0"/>
                <a:ea typeface="宋体" panose="02010600030101010101" pitchFamily="2" charset="-122"/>
              </a:rPr>
              <a:t>ij</a:t>
            </a:r>
            <a:r>
              <a:rPr lang="zh-CN" altLang="en-US" dirty="0">
                <a:latin typeface="Cambria" panose="02040503050406030204" pitchFamily="18" charset="0"/>
                <a:ea typeface="宋体" panose="02010600030101010101" pitchFamily="2" charset="-122"/>
              </a:rPr>
              <a:t>。假设存储在一维数组</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中，且</a:t>
            </a:r>
            <a:r>
              <a:rPr lang="zh-CN" altLang="en-US" dirty="0">
                <a:solidFill>
                  <a:srgbClr val="00B0F0"/>
                </a:solidFill>
                <a:latin typeface="Cambria" panose="02040503050406030204" pitchFamily="18" charset="0"/>
                <a:ea typeface="宋体" panose="02010600030101010101" pitchFamily="2" charset="-122"/>
              </a:rPr>
              <a:t>元素</a:t>
            </a:r>
            <a:r>
              <a:rPr lang="en-US" altLang="zh-CN" dirty="0" err="1">
                <a:solidFill>
                  <a:srgbClr val="00B0F0"/>
                </a:solidFill>
                <a:latin typeface="Cambria" panose="02040503050406030204" pitchFamily="18" charset="0"/>
                <a:ea typeface="宋体" panose="02010600030101010101" pitchFamily="2" charset="-122"/>
              </a:rPr>
              <a:t>a</a:t>
            </a:r>
            <a:r>
              <a:rPr lang="en-US" altLang="zh-CN" baseline="-25000" dirty="0" err="1">
                <a:solidFill>
                  <a:srgbClr val="00B0F0"/>
                </a:solidFill>
                <a:latin typeface="Cambria" panose="02040503050406030204" pitchFamily="18" charset="0"/>
                <a:ea typeface="宋体" panose="02010600030101010101" pitchFamily="2" charset="-122"/>
              </a:rPr>
              <a:t>ij</a:t>
            </a:r>
            <a:r>
              <a:rPr lang="en-US" altLang="zh-CN"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i≥j</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对应</a:t>
            </a:r>
            <a:r>
              <a:rPr lang="en-US" altLang="zh-CN" dirty="0">
                <a:solidFill>
                  <a:srgbClr val="00B0F0"/>
                </a:solidFill>
                <a:latin typeface="Cambria" panose="02040503050406030204" pitchFamily="18" charset="0"/>
                <a:ea typeface="宋体" panose="02010600030101010101" pitchFamily="2" charset="-122"/>
              </a:rPr>
              <a:t>C</a:t>
            </a:r>
            <a:r>
              <a:rPr lang="zh-CN" altLang="en-US" dirty="0">
                <a:solidFill>
                  <a:srgbClr val="00B0F0"/>
                </a:solidFill>
                <a:latin typeface="Cambria" panose="02040503050406030204" pitchFamily="18" charset="0"/>
                <a:ea typeface="宋体" panose="02010600030101010101" pitchFamily="2" charset="-122"/>
              </a:rPr>
              <a:t>的下标</a:t>
            </a:r>
            <a:r>
              <a:rPr lang="en-US" altLang="zh-CN" dirty="0">
                <a:solidFill>
                  <a:srgbClr val="00B0F0"/>
                </a:solidFill>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，则：</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	</a:t>
            </a:r>
            <a:r>
              <a:rPr lang="en-US" altLang="zh-CN" dirty="0">
                <a:solidFill>
                  <a:srgbClr val="00B0F0"/>
                </a:solidFill>
                <a:latin typeface="Cambria" panose="02040503050406030204" pitchFamily="18" charset="0"/>
                <a:ea typeface="宋体" panose="02010600030101010101" pitchFamily="2" charset="-122"/>
              </a:rPr>
              <a:t>k=1+2+⋯+</a:t>
            </a:r>
            <a:r>
              <a:rPr lang="en-US" altLang="zh-CN" dirty="0" err="1">
                <a:solidFill>
                  <a:srgbClr val="00B0F0"/>
                </a:solidFill>
                <a:latin typeface="Cambria" panose="02040503050406030204" pitchFamily="18" charset="0"/>
                <a:ea typeface="宋体" panose="02010600030101010101" pitchFamily="2" charset="-122"/>
              </a:rPr>
              <a:t>i+j</a:t>
            </a:r>
            <a:r>
              <a:rPr lang="en-US" altLang="zh-CN"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i</a:t>
            </a:r>
            <a:r>
              <a:rPr lang="en-US" altLang="zh-CN" dirty="0">
                <a:solidFill>
                  <a:srgbClr val="00B0F0"/>
                </a:solidFill>
                <a:latin typeface="Cambria" panose="02040503050406030204" pitchFamily="18" charset="0"/>
                <a:ea typeface="宋体" panose="02010600030101010101" pitchFamily="2" charset="-122"/>
              </a:rPr>
              <a:t>∙(i+1))/2+j   (</a:t>
            </a:r>
            <a:r>
              <a:rPr lang="en-US" altLang="zh-CN" dirty="0" err="1">
                <a:solidFill>
                  <a:srgbClr val="00B0F0"/>
                </a:solidFill>
                <a:latin typeface="Cambria" panose="02040503050406030204" pitchFamily="18" charset="0"/>
                <a:ea typeface="宋体" panose="02010600030101010101" pitchFamily="2" charset="-122"/>
              </a:rPr>
              <a:t>i≥j</a:t>
            </a:r>
            <a:r>
              <a:rPr lang="en-US" altLang="zh-CN" dirty="0">
                <a:solidFill>
                  <a:srgbClr val="00B0F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通过上式可以将一个对称矩阵转化为一维数组。如果对称矩阵有</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行，则一维数组的大小为</a:t>
            </a:r>
            <a:r>
              <a:rPr lang="en-US" altLang="zh-CN" dirty="0">
                <a:latin typeface="Cambria" panose="02040503050406030204" pitchFamily="18" charset="0"/>
                <a:ea typeface="宋体" panose="02010600030101010101" pitchFamily="2" charset="-122"/>
              </a:rPr>
              <a:t>n(n+1)/2</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对称矩阵压缩存储的时间复杂度为</a:t>
            </a:r>
            <a:r>
              <a:rPr lang="en-US" altLang="zh-CN" dirty="0">
                <a:latin typeface="Cambria" panose="02040503050406030204" pitchFamily="18" charset="0"/>
                <a:ea typeface="宋体" panose="02010600030101010101" pitchFamily="2" charset="-122"/>
              </a:rPr>
              <a:t>O(n</a:t>
            </a:r>
            <a:r>
              <a:rPr lang="en-US" altLang="zh-CN" baseline="30000" dirty="0">
                <a:latin typeface="Cambria" panose="02040503050406030204" pitchFamily="18" charset="0"/>
                <a:ea typeface="宋体" panose="02010600030101010101" pitchFamily="2" charset="-122"/>
              </a:rPr>
              <a:t>2</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，实现见函数</a:t>
            </a:r>
            <a:r>
              <a:rPr lang="en-US" altLang="zh-CN" dirty="0">
                <a:latin typeface="Cambria" panose="02040503050406030204" pitchFamily="18" charset="0"/>
                <a:ea typeface="宋体" panose="02010600030101010101" pitchFamily="2" charset="-122"/>
              </a:rPr>
              <a:t>convert(matrix )</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61</a:t>
            </a:fld>
            <a:endParaRPr lang="zh-CN" altLang="en-US" dirty="0"/>
          </a:p>
        </p:txBody>
      </p:sp>
    </p:spTree>
    <p:extLst>
      <p:ext uri="{BB962C8B-B14F-4D97-AF65-F5344CB8AC3E}">
        <p14:creationId xmlns:p14="http://schemas.microsoft.com/office/powerpoint/2010/main" val="367729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5511505"/>
          </a:xfrm>
        </p:spPr>
        <p:txBody>
          <a:bodyPr>
            <a:normAutofit fontScale="85000" lnSpcReduction="20000"/>
          </a:bodyPr>
          <a:lstStyle/>
          <a:p>
            <a:pPr marL="0" indent="357188">
              <a:lnSpc>
                <a:spcPct val="150000"/>
              </a:lnSpc>
              <a:spcBef>
                <a:spcPts val="0"/>
              </a:spcBef>
              <a:buNone/>
            </a:pPr>
            <a:r>
              <a:rPr lang="zh-CN" altLang="en-US" b="1" dirty="0">
                <a:solidFill>
                  <a:srgbClr val="00B0F0"/>
                </a:solidFill>
                <a:latin typeface="Cambria" panose="02040503050406030204" pitchFamily="18" charset="0"/>
                <a:ea typeface="宋体" panose="02010600030101010101" pitchFamily="2" charset="-122"/>
              </a:rPr>
              <a:t>一维数组</a:t>
            </a:r>
            <a:r>
              <a:rPr lang="en-US" altLang="zh-CN" b="1" dirty="0">
                <a:solidFill>
                  <a:srgbClr val="00B0F0"/>
                </a:solidFill>
                <a:latin typeface="Cambria" panose="02040503050406030204" pitchFamily="18" charset="0"/>
                <a:ea typeface="宋体" panose="02010600030101010101" pitchFamily="2" charset="-122"/>
              </a:rPr>
              <a:t>C</a:t>
            </a:r>
            <a:r>
              <a:rPr lang="zh-CN" altLang="en-US" b="1" dirty="0">
                <a:solidFill>
                  <a:srgbClr val="00B0F0"/>
                </a:solidFill>
                <a:latin typeface="Cambria" panose="02040503050406030204" pitchFamily="18" charset="0"/>
                <a:ea typeface="宋体" panose="02010600030101010101" pitchFamily="2" charset="-122"/>
              </a:rPr>
              <a:t>可以还原为对称矩阵</a:t>
            </a:r>
            <a:r>
              <a:rPr lang="zh-CN" altLang="en-US" dirty="0">
                <a:latin typeface="Cambria" panose="02040503050406030204" pitchFamily="18" charset="0"/>
                <a:ea typeface="宋体" panose="02010600030101010101" pitchFamily="2" charset="-122"/>
              </a:rPr>
              <a:t>。对于</a:t>
            </a:r>
            <a:r>
              <a:rPr lang="en-US" altLang="zh-CN" dirty="0">
                <a:latin typeface="Cambria" panose="02040503050406030204" pitchFamily="18" charset="0"/>
                <a:ea typeface="宋体" panose="02010600030101010101" pitchFamily="2" charset="-122"/>
              </a:rPr>
              <a:t>C[k]</a:t>
            </a:r>
            <a:r>
              <a:rPr lang="zh-CN" altLang="en-US" dirty="0">
                <a:latin typeface="Cambria" panose="02040503050406030204" pitchFamily="18" charset="0"/>
                <a:ea typeface="宋体" panose="02010600030101010101" pitchFamily="2" charset="-122"/>
              </a:rPr>
              <a:t>，假设其对应的</a:t>
            </a:r>
            <a:r>
              <a:rPr lang="en-US" altLang="zh-CN" dirty="0" err="1">
                <a:latin typeface="Cambria" panose="02040503050406030204" pitchFamily="18" charset="0"/>
                <a:ea typeface="宋体" panose="02010600030101010101" pitchFamily="2" charset="-122"/>
              </a:rPr>
              <a:t>a</a:t>
            </a:r>
            <a:r>
              <a:rPr lang="en-US" altLang="zh-CN" baseline="-25000" dirty="0" err="1">
                <a:latin typeface="Cambria" panose="02040503050406030204" pitchFamily="18" charset="0"/>
                <a:ea typeface="宋体" panose="02010600030101010101" pitchFamily="2" charset="-122"/>
              </a:rPr>
              <a:t>ij</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i≥j</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，则</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j</a:t>
            </a:r>
            <a:r>
              <a:rPr lang="zh-CN" altLang="en-US" dirty="0">
                <a:latin typeface="Cambria" panose="02040503050406030204" pitchFamily="18" charset="0"/>
                <a:ea typeface="宋体" panose="02010600030101010101" pitchFamily="2" charset="-122"/>
              </a:rPr>
              <a:t>可以由下式得到：</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	</a:t>
            </a:r>
            <a:r>
              <a:rPr lang="en-US" altLang="zh-CN" b="1" dirty="0" err="1">
                <a:solidFill>
                  <a:srgbClr val="7030A0"/>
                </a:solidFill>
                <a:latin typeface="Cambria" panose="02040503050406030204" pitchFamily="18" charset="0"/>
                <a:ea typeface="宋体" panose="02010600030101010101" pitchFamily="2" charset="-122"/>
              </a:rPr>
              <a:t>i</a:t>
            </a:r>
            <a:r>
              <a:rPr lang="en-US" altLang="zh-CN" b="1" dirty="0">
                <a:solidFill>
                  <a:srgbClr val="7030A0"/>
                </a:solidFill>
                <a:latin typeface="Cambria" panose="02040503050406030204" pitchFamily="18" charset="0"/>
                <a:ea typeface="宋体" panose="02010600030101010101" pitchFamily="2" charset="-122"/>
              </a:rPr>
              <a:t>=max{</a:t>
            </a:r>
            <a:r>
              <a:rPr lang="en-US" altLang="zh-CN" b="1" dirty="0" err="1">
                <a:solidFill>
                  <a:srgbClr val="7030A0"/>
                </a:solidFill>
                <a:latin typeface="Cambria" panose="02040503050406030204" pitchFamily="18" charset="0"/>
                <a:ea typeface="宋体" panose="02010600030101010101" pitchFamily="2" charset="-122"/>
              </a:rPr>
              <a:t>x│x</a:t>
            </a:r>
            <a:r>
              <a:rPr lang="en-US" altLang="zh-CN" b="1" dirty="0">
                <a:solidFill>
                  <a:srgbClr val="7030A0"/>
                </a:solidFill>
                <a:latin typeface="Cambria" panose="02040503050406030204" pitchFamily="18" charset="0"/>
                <a:ea typeface="宋体" panose="02010600030101010101" pitchFamily="2" charset="-122"/>
              </a:rPr>
              <a:t>∙(x+1)/2&lt;k},   j=k-</a:t>
            </a:r>
            <a:r>
              <a:rPr lang="en-US" altLang="zh-CN" b="1" dirty="0" err="1">
                <a:solidFill>
                  <a:srgbClr val="7030A0"/>
                </a:solidFill>
                <a:latin typeface="Cambria" panose="02040503050406030204" pitchFamily="18" charset="0"/>
                <a:ea typeface="宋体" panose="02010600030101010101" pitchFamily="2" charset="-122"/>
              </a:rPr>
              <a:t>i</a:t>
            </a:r>
            <a:r>
              <a:rPr lang="en-US" altLang="zh-CN" b="1" dirty="0">
                <a:solidFill>
                  <a:srgbClr val="7030A0"/>
                </a:solidFill>
                <a:latin typeface="Cambria" panose="02040503050406030204" pitchFamily="18" charset="0"/>
                <a:ea typeface="宋体" panose="02010600030101010101" pitchFamily="2" charset="-122"/>
              </a:rPr>
              <a:t>(i+1)/2</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利用上式可以得到原矩阵主对角线元素以及主对角线下方的元素，对于主对角线上方的元素，可利用对称关系</a:t>
            </a:r>
            <a:r>
              <a:rPr lang="en-US" altLang="zh-CN" dirty="0" err="1">
                <a:solidFill>
                  <a:srgbClr val="00B0F0"/>
                </a:solidFill>
                <a:latin typeface="Cambria" panose="02040503050406030204" pitchFamily="18" charset="0"/>
                <a:ea typeface="宋体" panose="02010600030101010101" pitchFamily="2" charset="-122"/>
              </a:rPr>
              <a:t>a</a:t>
            </a:r>
            <a:r>
              <a:rPr lang="en-US" altLang="zh-CN" baseline="-25000" dirty="0" err="1">
                <a:solidFill>
                  <a:srgbClr val="00B0F0"/>
                </a:solidFill>
                <a:latin typeface="Cambria" panose="02040503050406030204" pitchFamily="18" charset="0"/>
                <a:ea typeface="宋体" panose="02010600030101010101" pitchFamily="2" charset="-122"/>
              </a:rPr>
              <a:t>ij</a:t>
            </a:r>
            <a:r>
              <a:rPr lang="en-US" altLang="zh-CN" dirty="0">
                <a:solidFill>
                  <a:srgbClr val="00B0F0"/>
                </a:solidFill>
                <a:latin typeface="Cambria" panose="02040503050406030204" pitchFamily="18" charset="0"/>
                <a:ea typeface="宋体" panose="02010600030101010101" pitchFamily="2" charset="-122"/>
              </a:rPr>
              <a:t>=</a:t>
            </a:r>
            <a:r>
              <a:rPr lang="en-US" altLang="zh-CN" dirty="0" err="1">
                <a:solidFill>
                  <a:srgbClr val="00B0F0"/>
                </a:solidFill>
                <a:latin typeface="Cambria" panose="02040503050406030204" pitchFamily="18" charset="0"/>
                <a:ea typeface="宋体" panose="02010600030101010101" pitchFamily="2" charset="-122"/>
              </a:rPr>
              <a:t>a</a:t>
            </a:r>
            <a:r>
              <a:rPr lang="en-US" altLang="zh-CN" baseline="-25000" dirty="0" err="1">
                <a:solidFill>
                  <a:srgbClr val="00B0F0"/>
                </a:solidFill>
                <a:latin typeface="Cambria" panose="02040503050406030204" pitchFamily="18" charset="0"/>
                <a:ea typeface="宋体" panose="02010600030101010101" pitchFamily="2" charset="-122"/>
              </a:rPr>
              <a:t>ji</a:t>
            </a:r>
            <a:r>
              <a:rPr lang="zh-CN" altLang="en-US" dirty="0">
                <a:latin typeface="Cambria" panose="02040503050406030204" pitchFamily="18" charset="0"/>
                <a:ea typeface="宋体" panose="02010600030101010101" pitchFamily="2" charset="-122"/>
              </a:rPr>
              <a:t>获取。</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将压缩的对称矩阵还原为二维数组的时间复杂度为</a:t>
            </a:r>
            <a:r>
              <a:rPr lang="en-US" altLang="zh-CN" dirty="0">
                <a:latin typeface="Cambria" panose="02040503050406030204" pitchFamily="18" charset="0"/>
                <a:ea typeface="宋体" panose="02010600030101010101" pitchFamily="2" charset="-122"/>
              </a:rPr>
              <a:t>O(n</a:t>
            </a:r>
            <a:r>
              <a:rPr lang="en-US" altLang="zh-CN" baseline="30000" dirty="0">
                <a:latin typeface="Cambria" panose="02040503050406030204" pitchFamily="18" charset="0"/>
                <a:ea typeface="宋体" panose="02010600030101010101" pitchFamily="2" charset="-122"/>
              </a:rPr>
              <a:t>2</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，具体实现见函数</a:t>
            </a:r>
            <a:r>
              <a:rPr lang="en-US" altLang="zh-CN" dirty="0">
                <a:latin typeface="Cambria" panose="02040503050406030204" pitchFamily="18" charset="0"/>
                <a:ea typeface="宋体" panose="02010600030101010101" pitchFamily="2" charset="-122"/>
              </a:rPr>
              <a:t>convert(vector&lt;</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&gt;)</a:t>
            </a:r>
            <a:r>
              <a:rPr lang="zh-CN" altLang="en-US" dirty="0">
                <a:latin typeface="Cambria" panose="02040503050406030204" pitchFamily="18" charset="0"/>
                <a:ea typeface="宋体" panose="02010600030101010101" pitchFamily="2" charset="-122"/>
              </a:rPr>
              <a:t> 。</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三角矩阵分为</a:t>
            </a:r>
            <a:r>
              <a:rPr lang="zh-CN" altLang="en-US" b="1" dirty="0">
                <a:solidFill>
                  <a:srgbClr val="00B0F0"/>
                </a:solidFill>
                <a:latin typeface="Cambria" panose="02040503050406030204" pitchFamily="18" charset="0"/>
                <a:ea typeface="宋体" panose="02010600030101010101" pitchFamily="2" charset="-122"/>
              </a:rPr>
              <a:t>上三角矩阵</a:t>
            </a:r>
            <a:r>
              <a:rPr lang="zh-CN" altLang="en-US" dirty="0">
                <a:latin typeface="Cambria" panose="02040503050406030204" pitchFamily="18" charset="0"/>
                <a:ea typeface="宋体" panose="02010600030101010101" pitchFamily="2" charset="-122"/>
              </a:rPr>
              <a:t>和</a:t>
            </a:r>
            <a:r>
              <a:rPr lang="zh-CN" altLang="en-US" b="1" dirty="0">
                <a:solidFill>
                  <a:srgbClr val="00B0F0"/>
                </a:solidFill>
                <a:latin typeface="Cambria" panose="02040503050406030204" pitchFamily="18" charset="0"/>
                <a:ea typeface="宋体" panose="02010600030101010101" pitchFamily="2" charset="-122"/>
              </a:rPr>
              <a:t>下三角矩阵</a:t>
            </a:r>
            <a:r>
              <a:rPr lang="zh-CN" altLang="en-US" dirty="0">
                <a:latin typeface="Cambria" panose="02040503050406030204" pitchFamily="18" charset="0"/>
                <a:ea typeface="宋体" panose="02010600030101010101" pitchFamily="2" charset="-122"/>
              </a:rPr>
              <a:t>。</a:t>
            </a:r>
            <a:r>
              <a:rPr lang="zh-CN" altLang="en-US" b="1" dirty="0">
                <a:solidFill>
                  <a:srgbClr val="00B0F0"/>
                </a:solidFill>
                <a:latin typeface="Cambria" panose="02040503050406030204" pitchFamily="18" charset="0"/>
                <a:ea typeface="宋体" panose="02010600030101010101" pitchFamily="2" charset="-122"/>
              </a:rPr>
              <a:t>下三角矩阵</a:t>
            </a:r>
            <a:r>
              <a:rPr lang="zh-CN" altLang="en-US" dirty="0">
                <a:latin typeface="Cambria" panose="02040503050406030204" pitchFamily="18" charset="0"/>
                <a:ea typeface="宋体" panose="02010600030101010101" pitchFamily="2" charset="-122"/>
              </a:rPr>
              <a:t>是</a:t>
            </a:r>
            <a:r>
              <a:rPr lang="zh-CN" altLang="en-US" dirty="0">
                <a:solidFill>
                  <a:srgbClr val="92D050"/>
                </a:solidFill>
                <a:latin typeface="Cambria" panose="02040503050406030204" pitchFamily="18" charset="0"/>
                <a:ea typeface="宋体" panose="02010600030101010101" pitchFamily="2" charset="-122"/>
              </a:rPr>
              <a:t>指方阵的主对角线上方的元素为</a:t>
            </a:r>
            <a:r>
              <a:rPr lang="en-US" altLang="zh-CN" dirty="0">
                <a:solidFill>
                  <a:srgbClr val="92D050"/>
                </a:solidFill>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a:t>
            </a:r>
            <a:r>
              <a:rPr lang="zh-CN" altLang="en-US" b="1" dirty="0">
                <a:solidFill>
                  <a:srgbClr val="00B0F0"/>
                </a:solidFill>
                <a:latin typeface="Cambria" panose="02040503050406030204" pitchFamily="18" charset="0"/>
                <a:ea typeface="宋体" panose="02010600030101010101" pitchFamily="2" charset="-122"/>
              </a:rPr>
              <a:t>上三角矩阵</a:t>
            </a:r>
            <a:r>
              <a:rPr lang="zh-CN" altLang="en-US" dirty="0">
                <a:latin typeface="Cambria" panose="02040503050406030204" pitchFamily="18" charset="0"/>
                <a:ea typeface="宋体" panose="02010600030101010101" pitchFamily="2" charset="-122"/>
              </a:rPr>
              <a:t>是</a:t>
            </a:r>
            <a:r>
              <a:rPr lang="zh-CN" altLang="en-US" dirty="0">
                <a:solidFill>
                  <a:srgbClr val="92D050"/>
                </a:solidFill>
                <a:latin typeface="Cambria" panose="02040503050406030204" pitchFamily="18" charset="0"/>
                <a:ea typeface="宋体" panose="02010600030101010101" pitchFamily="2" charset="-122"/>
              </a:rPr>
              <a:t>指方阵的主对角线下方的元素为</a:t>
            </a:r>
            <a:r>
              <a:rPr lang="en-US" altLang="zh-CN" dirty="0">
                <a:solidFill>
                  <a:srgbClr val="92D050"/>
                </a:solidFill>
                <a:latin typeface="Cambria" panose="02040503050406030204" pitchFamily="18" charset="0"/>
                <a:ea typeface="宋体" panose="02010600030101010101" pitchFamily="2" charset="-122"/>
              </a:rPr>
              <a:t>0</a:t>
            </a:r>
            <a:r>
              <a:rPr lang="zh-CN" altLang="en-US" dirty="0">
                <a:solidFill>
                  <a:srgbClr val="92D050"/>
                </a:solidFill>
                <a:latin typeface="Cambria" panose="02040503050406030204" pitchFamily="18" charset="0"/>
                <a:ea typeface="宋体" panose="02010600030101010101" pitchFamily="2" charset="-122"/>
              </a:rPr>
              <a:t>上方</a:t>
            </a:r>
            <a:r>
              <a:rPr lang="zh-CN" altLang="en-US" dirty="0">
                <a:latin typeface="Cambria" panose="02040503050406030204" pitchFamily="18" charset="0"/>
                <a:ea typeface="宋体" panose="02010600030101010101" pitchFamily="2" charset="-122"/>
              </a:rPr>
              <a:t>。三角矩阵的压缩和还原的方法与对称矩阵类似，只是在还原时不需要考虑另一半。</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62</a:t>
            </a:fld>
            <a:endParaRPr lang="zh-CN" altLang="en-US" dirty="0"/>
          </a:p>
        </p:txBody>
      </p:sp>
    </p:spTree>
    <p:extLst>
      <p:ext uri="{BB962C8B-B14F-4D97-AF65-F5344CB8AC3E}">
        <p14:creationId xmlns:p14="http://schemas.microsoft.com/office/powerpoint/2010/main" val="272762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fontScale="92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二、稀疏矩阵</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矩阵中非零元素数量与矩阵元素总数的比值称为</a:t>
            </a:r>
            <a:r>
              <a:rPr lang="zh-CN" altLang="en-US" b="1" dirty="0">
                <a:solidFill>
                  <a:srgbClr val="00B0F0"/>
                </a:solidFill>
                <a:latin typeface="Cambria" panose="02040503050406030204" pitchFamily="18" charset="0"/>
                <a:ea typeface="宋体" panose="02010600030101010101" pitchFamily="2" charset="-122"/>
              </a:rPr>
              <a:t>矩阵的稠密度</a:t>
            </a:r>
            <a:r>
              <a:rPr lang="zh-CN" altLang="en-US" dirty="0">
                <a:latin typeface="Cambria" panose="02040503050406030204" pitchFamily="18" charset="0"/>
                <a:ea typeface="宋体" panose="02010600030101010101" pitchFamily="2" charset="-122"/>
              </a:rPr>
              <a:t>，即如果一个</a:t>
            </a:r>
            <a:r>
              <a:rPr lang="en-US" altLang="zh-CN" dirty="0" err="1">
                <a:latin typeface="Cambria" panose="02040503050406030204" pitchFamily="18" charset="0"/>
                <a:ea typeface="宋体" panose="02010600030101010101" pitchFamily="2" charset="-122"/>
              </a:rPr>
              <a:t>m×n</a:t>
            </a:r>
            <a:r>
              <a:rPr lang="zh-CN" altLang="en-US" dirty="0">
                <a:latin typeface="Cambria" panose="02040503050406030204" pitchFamily="18" charset="0"/>
                <a:ea typeface="宋体" panose="02010600030101010101" pitchFamily="2" charset="-122"/>
              </a:rPr>
              <a:t>的矩阵中有</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个非零元素，则该矩阵的稠密度为：</a:t>
            </a:r>
            <a:r>
              <a:rPr lang="en-US" altLang="zh-CN" dirty="0">
                <a:latin typeface="Cambria" panose="02040503050406030204" pitchFamily="18" charset="0"/>
                <a:ea typeface="宋体" panose="02010600030101010101" pitchFamily="2" charset="-122"/>
              </a:rPr>
              <a:t>δ=t/(</a:t>
            </a:r>
            <a:r>
              <a:rPr lang="en-US" altLang="zh-CN" dirty="0" err="1">
                <a:latin typeface="Cambria" panose="02040503050406030204" pitchFamily="18" charset="0"/>
                <a:ea typeface="宋体" panose="02010600030101010101" pitchFamily="2" charset="-122"/>
              </a:rPr>
              <a:t>m∙n</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δ</a:t>
            </a:r>
            <a:r>
              <a:rPr lang="zh-CN" altLang="en-US" dirty="0">
                <a:latin typeface="Cambria" panose="02040503050406030204" pitchFamily="18" charset="0"/>
                <a:ea typeface="宋体" panose="02010600030101010101" pitchFamily="2" charset="-122"/>
              </a:rPr>
              <a:t>小于某个阈值</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例如</a:t>
            </a:r>
            <a:r>
              <a:rPr lang="en-US" altLang="zh-CN" dirty="0">
                <a:latin typeface="Cambria" panose="02040503050406030204" pitchFamily="18" charset="0"/>
                <a:ea typeface="宋体" panose="02010600030101010101" pitchFamily="2" charset="-122"/>
              </a:rPr>
              <a:t>0.05)</a:t>
            </a:r>
            <a:r>
              <a:rPr lang="zh-CN" altLang="en-US" dirty="0">
                <a:latin typeface="Cambria" panose="02040503050406030204" pitchFamily="18" charset="0"/>
                <a:ea typeface="宋体" panose="02010600030101010101" pitchFamily="2" charset="-122"/>
              </a:rPr>
              <a:t>，且非</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元素的分布没有规律，则称该矩阵为</a:t>
            </a:r>
            <a:r>
              <a:rPr lang="zh-CN" altLang="en-US" b="1" dirty="0">
                <a:solidFill>
                  <a:srgbClr val="00B0F0"/>
                </a:solidFill>
                <a:latin typeface="Cambria" panose="02040503050406030204" pitchFamily="18" charset="0"/>
                <a:ea typeface="宋体" panose="02010600030101010101" pitchFamily="2" charset="-122"/>
              </a:rPr>
              <a:t>稀疏矩阵</a:t>
            </a:r>
            <a:r>
              <a:rPr lang="en-US" altLang="zh-CN" dirty="0">
                <a:latin typeface="Cambria" panose="02040503050406030204" pitchFamily="18" charset="0"/>
                <a:ea typeface="宋体" panose="02010600030101010101" pitchFamily="2" charset="-122"/>
              </a:rPr>
              <a:t>(Sparse Matrix)</a:t>
            </a:r>
            <a:r>
              <a:rPr lang="zh-CN" altLang="en-US" dirty="0">
                <a:latin typeface="Cambria" panose="02040503050406030204" pitchFamily="18" charset="0"/>
                <a:ea typeface="宋体" panose="02010600030101010101" pitchFamily="2" charset="-122"/>
              </a:rPr>
              <a:t>；否则称该矩阵为</a:t>
            </a:r>
            <a:r>
              <a:rPr lang="zh-CN" altLang="en-US" b="1" dirty="0">
                <a:solidFill>
                  <a:srgbClr val="00B0F0"/>
                </a:solidFill>
                <a:latin typeface="Cambria" panose="02040503050406030204" pitchFamily="18" charset="0"/>
                <a:ea typeface="宋体" panose="02010600030101010101" pitchFamily="2" charset="-122"/>
              </a:rPr>
              <a:t>稠密矩阵</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00B0F0"/>
                </a:solidFill>
                <a:latin typeface="Cambria" panose="02040503050406030204" pitchFamily="18" charset="0"/>
                <a:ea typeface="宋体" panose="02010600030101010101" pitchFamily="2" charset="-122"/>
              </a:rPr>
              <a:t>在存储稀疏矩阵时可以采用只存储非零元素的压缩存储方式</a:t>
            </a:r>
            <a:r>
              <a:rPr lang="zh-CN" altLang="en-US" dirty="0">
                <a:latin typeface="Cambria" panose="02040503050406030204" pitchFamily="18" charset="0"/>
                <a:ea typeface="宋体" panose="02010600030101010101" pitchFamily="2" charset="-122"/>
              </a:rPr>
              <a:t>。在存储非零元素时不仅需要保存该元素的值，还需要保存其所在位置，即每个非零元素的存储信息应为一个</a:t>
            </a:r>
            <a:r>
              <a:rPr lang="zh-CN" altLang="en-US" b="1" dirty="0">
                <a:solidFill>
                  <a:srgbClr val="00B0F0"/>
                </a:solidFill>
                <a:latin typeface="Cambria" panose="02040503050406030204" pitchFamily="18" charset="0"/>
                <a:ea typeface="宋体" panose="02010600030101010101" pitchFamily="2" charset="-122"/>
              </a:rPr>
              <a:t>三元组</a:t>
            </a:r>
            <a:r>
              <a:rPr lang="en-US" altLang="zh-CN" b="1" dirty="0">
                <a:solidFill>
                  <a:srgbClr val="00B0F0"/>
                </a:solidFill>
                <a:latin typeface="Cambria" panose="02040503050406030204" pitchFamily="18" charset="0"/>
                <a:ea typeface="宋体" panose="02010600030101010101" pitchFamily="2" charset="-122"/>
              </a:rPr>
              <a:t>(</a:t>
            </a:r>
            <a:r>
              <a:rPr lang="en-US" altLang="zh-CN" b="1" dirty="0" err="1">
                <a:solidFill>
                  <a:srgbClr val="00B0F0"/>
                </a:solidFill>
                <a:latin typeface="Cambria" panose="02040503050406030204" pitchFamily="18" charset="0"/>
                <a:ea typeface="宋体" panose="02010600030101010101" pitchFamily="2" charset="-122"/>
              </a:rPr>
              <a:t>i</a:t>
            </a:r>
            <a:r>
              <a:rPr lang="en-US" altLang="zh-CN" b="1" dirty="0">
                <a:solidFill>
                  <a:srgbClr val="00B0F0"/>
                </a:solidFill>
                <a:latin typeface="Cambria" panose="02040503050406030204" pitchFamily="18" charset="0"/>
                <a:ea typeface="宋体" panose="02010600030101010101" pitchFamily="2" charset="-122"/>
              </a:rPr>
              <a:t>, j, </a:t>
            </a:r>
            <a:r>
              <a:rPr lang="en-US" altLang="zh-CN" b="1" dirty="0" err="1">
                <a:solidFill>
                  <a:srgbClr val="00B0F0"/>
                </a:solidFill>
                <a:latin typeface="Cambria" panose="02040503050406030204" pitchFamily="18" charset="0"/>
                <a:ea typeface="宋体" panose="02010600030101010101" pitchFamily="2" charset="-122"/>
              </a:rPr>
              <a:t>a</a:t>
            </a:r>
            <a:r>
              <a:rPr lang="en-US" altLang="zh-CN" b="1" baseline="-25000" dirty="0" err="1">
                <a:solidFill>
                  <a:srgbClr val="00B0F0"/>
                </a:solidFill>
                <a:latin typeface="Cambria" panose="02040503050406030204" pitchFamily="18" charset="0"/>
                <a:ea typeface="宋体" panose="02010600030101010101" pitchFamily="2" charset="-122"/>
              </a:rPr>
              <a:t>ij</a:t>
            </a:r>
            <a:r>
              <a:rPr lang="en-US" altLang="zh-CN" b="1" dirty="0">
                <a:solidFill>
                  <a:srgbClr val="00B0F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，其中</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j</a:t>
            </a:r>
            <a:r>
              <a:rPr lang="zh-CN" altLang="en-US" dirty="0">
                <a:latin typeface="Cambria" panose="02040503050406030204" pitchFamily="18" charset="0"/>
                <a:ea typeface="宋体" panose="02010600030101010101" pitchFamily="2" charset="-122"/>
              </a:rPr>
              <a:t>分别为元素</a:t>
            </a:r>
            <a:r>
              <a:rPr lang="en-US" altLang="zh-CN" dirty="0" err="1">
                <a:latin typeface="Cambria" panose="02040503050406030204" pitchFamily="18" charset="0"/>
                <a:ea typeface="宋体" panose="02010600030101010101" pitchFamily="2" charset="-122"/>
              </a:rPr>
              <a:t>a</a:t>
            </a:r>
            <a:r>
              <a:rPr lang="en-US" altLang="zh-CN" baseline="-25000" dirty="0" err="1">
                <a:latin typeface="Cambria" panose="02040503050406030204" pitchFamily="18" charset="0"/>
                <a:ea typeface="宋体" panose="02010600030101010101" pitchFamily="2" charset="-122"/>
              </a:rPr>
              <a:t>ij</a:t>
            </a:r>
            <a:r>
              <a:rPr lang="zh-CN" altLang="en-US" dirty="0">
                <a:latin typeface="Cambria" panose="02040503050406030204" pitchFamily="18" charset="0"/>
                <a:ea typeface="宋体" panose="02010600030101010101" pitchFamily="2" charset="-122"/>
              </a:rPr>
              <a:t>的行列位置，另外还需要记录原矩阵的行数和列数。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稀疏矩阵压缩存储的类型定义见文件“矩阵</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cpp</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63</a:t>
            </a:fld>
            <a:endParaRPr lang="zh-CN" altLang="en-US" dirty="0"/>
          </a:p>
        </p:txBody>
      </p:sp>
    </p:spTree>
    <p:extLst>
      <p:ext uri="{BB962C8B-B14F-4D97-AF65-F5344CB8AC3E}">
        <p14:creationId xmlns:p14="http://schemas.microsoft.com/office/powerpoint/2010/main" val="192502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将一个稀疏矩阵进行压缩时，按照先行后列的顺序将矩阵中的非</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结点依次存入</a:t>
            </a:r>
            <a:r>
              <a:rPr lang="en-US" altLang="zh-CN" dirty="0" err="1">
                <a:latin typeface="Cambria" panose="02040503050406030204" pitchFamily="18" charset="0"/>
                <a:ea typeface="宋体" panose="02010600030101010101" pitchFamily="2" charset="-122"/>
              </a:rPr>
              <a:t>sMatrix</a:t>
            </a:r>
            <a:r>
              <a:rPr lang="zh-CN" altLang="en-US" dirty="0">
                <a:latin typeface="Cambria" panose="02040503050406030204" pitchFamily="18" charset="0"/>
                <a:ea typeface="宋体" panose="02010600030101010101" pitchFamily="2" charset="-122"/>
              </a:rPr>
              <a:t>对象中，并存入原矩阵的行数和列数；在对一个压缩的稀疏矩阵进行还原时，只要利用</a:t>
            </a:r>
            <a:r>
              <a:rPr lang="en-US" altLang="zh-CN" dirty="0" err="1">
                <a:latin typeface="Cambria" panose="02040503050406030204" pitchFamily="18" charset="0"/>
                <a:ea typeface="宋体" panose="02010600030101010101" pitchFamily="2" charset="-122"/>
              </a:rPr>
              <a:t>sMatrix</a:t>
            </a:r>
            <a:r>
              <a:rPr lang="zh-CN" altLang="en-US" dirty="0">
                <a:latin typeface="Cambria" panose="02040503050406030204" pitchFamily="18" charset="0"/>
                <a:ea typeface="宋体" panose="02010600030101010101" pitchFamily="2" charset="-122"/>
              </a:rPr>
              <a:t>对象中的值更新</a:t>
            </a:r>
            <a:r>
              <a:rPr lang="en-US" altLang="zh-CN" dirty="0">
                <a:latin typeface="Cambria" panose="02040503050406030204" pitchFamily="18" charset="0"/>
                <a:ea typeface="宋体" panose="02010600030101010101" pitchFamily="2" charset="-122"/>
              </a:rPr>
              <a:t>matrix</a:t>
            </a:r>
            <a:r>
              <a:rPr lang="zh-CN" altLang="en-US" dirty="0">
                <a:latin typeface="Cambria" panose="02040503050406030204" pitchFamily="18" charset="0"/>
                <a:ea typeface="宋体" panose="02010600030101010101" pitchFamily="2" charset="-122"/>
              </a:rPr>
              <a:t>对象即可。</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注意：</a:t>
            </a:r>
            <a:r>
              <a:rPr lang="en-US" altLang="zh-CN" dirty="0">
                <a:latin typeface="Cambria" panose="02040503050406030204" pitchFamily="18" charset="0"/>
                <a:ea typeface="宋体" panose="02010600030101010101" pitchFamily="2" charset="-122"/>
              </a:rPr>
              <a:t>matrix</a:t>
            </a:r>
            <a:r>
              <a:rPr lang="zh-CN" altLang="en-US" dirty="0">
                <a:latin typeface="Cambria" panose="02040503050406030204" pitchFamily="18" charset="0"/>
                <a:ea typeface="宋体" panose="02010600030101010101" pitchFamily="2" charset="-122"/>
              </a:rPr>
              <a:t>对象所表示的矩阵的初始值都为</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稀疏矩阵压缩存储的实现见</a:t>
            </a:r>
            <a:r>
              <a:rPr lang="en-US" altLang="zh-CN" dirty="0" err="1">
                <a:latin typeface="Cambria" panose="02040503050406030204" pitchFamily="18" charset="0"/>
                <a:ea typeface="宋体" panose="02010600030101010101" pitchFamily="2" charset="-122"/>
              </a:rPr>
              <a:t>sm_convert</a:t>
            </a:r>
            <a:r>
              <a:rPr lang="en-US" altLang="zh-CN" dirty="0">
                <a:latin typeface="Cambria" panose="02040503050406030204" pitchFamily="18" charset="0"/>
                <a:ea typeface="宋体" panose="02010600030101010101" pitchFamily="2" charset="-122"/>
              </a:rPr>
              <a:t>(matrix)</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将压缩存储的稀疏矩阵还原为原矩阵的实现见函数</a:t>
            </a:r>
            <a:r>
              <a:rPr lang="en-US" altLang="zh-CN" dirty="0" err="1">
                <a:latin typeface="Cambria" panose="02040503050406030204" pitchFamily="18" charset="0"/>
                <a:ea typeface="宋体" panose="02010600030101010101" pitchFamily="2" charset="-122"/>
              </a:rPr>
              <a:t>sm_convert</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sMatrix</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64</a:t>
            </a:fld>
            <a:endParaRPr lang="zh-CN" altLang="en-US" dirty="0"/>
          </a:p>
        </p:txBody>
      </p:sp>
    </p:spTree>
    <p:extLst>
      <p:ext uri="{BB962C8B-B14F-4D97-AF65-F5344CB8AC3E}">
        <p14:creationId xmlns:p14="http://schemas.microsoft.com/office/powerpoint/2010/main" val="373786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fontScale="92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由于稀疏矩阵压缩后元素的数量通常比原矩阵元素的数量要少得多，因此对压缩后的稀疏矩阵进行操作的效率要比对原矩阵操作的效率高。</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压缩稀疏矩阵的转置</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矩阵的转置操作是将矩阵所有元素的行号和列号互换，因此对于压缩的稀疏矩阵</a:t>
            </a:r>
            <a:r>
              <a:rPr lang="en-US" altLang="zh-CN" dirty="0" err="1">
                <a:latin typeface="Cambria" panose="02040503050406030204" pitchFamily="18" charset="0"/>
                <a:ea typeface="宋体" panose="02010600030101010101" pitchFamily="2" charset="-122"/>
              </a:rPr>
              <a:t>sm</a:t>
            </a:r>
            <a:r>
              <a:rPr lang="zh-CN" altLang="en-US" dirty="0">
                <a:latin typeface="Cambria" panose="02040503050406030204" pitchFamily="18" charset="0"/>
                <a:ea typeface="宋体" panose="02010600030101010101" pitchFamily="2" charset="-122"/>
              </a:rPr>
              <a:t>，只要将</a:t>
            </a:r>
            <a:r>
              <a:rPr lang="en-US" altLang="zh-CN" dirty="0">
                <a:latin typeface="Cambria" panose="02040503050406030204" pitchFamily="18" charset="0"/>
                <a:ea typeface="宋体" panose="02010600030101010101" pitchFamily="2" charset="-122"/>
              </a:rPr>
              <a:t>sm.nz</a:t>
            </a:r>
            <a:r>
              <a:rPr lang="zh-CN" altLang="en-US" dirty="0">
                <a:latin typeface="Cambria" panose="02040503050406030204" pitchFamily="18" charset="0"/>
                <a:ea typeface="宋体" panose="02010600030101010101" pitchFamily="2" charset="-122"/>
              </a:rPr>
              <a:t>中的每一个元素的行号和列号互换即可，但互换后</a:t>
            </a:r>
            <a:r>
              <a:rPr lang="en-US" altLang="zh-CN" dirty="0">
                <a:latin typeface="Cambria" panose="02040503050406030204" pitchFamily="18" charset="0"/>
                <a:ea typeface="宋体" panose="02010600030101010101" pitchFamily="2" charset="-122"/>
              </a:rPr>
              <a:t>sm.nz</a:t>
            </a:r>
            <a:r>
              <a:rPr lang="zh-CN" altLang="en-US" dirty="0">
                <a:latin typeface="Cambria" panose="02040503050406030204" pitchFamily="18" charset="0"/>
                <a:ea typeface="宋体" panose="02010600030101010101" pitchFamily="2" charset="-122"/>
              </a:rPr>
              <a:t>中元素的排序并不满足行先列后的要求。最简单的处理方法是将</a:t>
            </a:r>
            <a:r>
              <a:rPr lang="en-US" altLang="zh-CN" dirty="0">
                <a:latin typeface="Cambria" panose="02040503050406030204" pitchFamily="18" charset="0"/>
                <a:ea typeface="宋体" panose="02010600030101010101" pitchFamily="2" charset="-122"/>
              </a:rPr>
              <a:t>sm.nz</a:t>
            </a:r>
            <a:r>
              <a:rPr lang="zh-CN" altLang="en-US" dirty="0">
                <a:latin typeface="Cambria" panose="02040503050406030204" pitchFamily="18" charset="0"/>
                <a:ea typeface="宋体" panose="02010600030101010101" pitchFamily="2" charset="-122"/>
              </a:rPr>
              <a:t>进行排序，即通过结构</a:t>
            </a:r>
            <a:r>
              <a:rPr lang="en-US" altLang="zh-CN" dirty="0" err="1">
                <a:latin typeface="Cambria" panose="02040503050406030204" pitchFamily="18" charset="0"/>
                <a:ea typeface="宋体" panose="02010600030101010101" pitchFamily="2" charset="-122"/>
              </a:rPr>
              <a:t>smNode</a:t>
            </a:r>
            <a:r>
              <a:rPr lang="zh-CN" altLang="en-US" dirty="0">
                <a:latin typeface="Cambria" panose="02040503050406030204" pitchFamily="18" charset="0"/>
                <a:ea typeface="宋体" panose="02010600030101010101" pitchFamily="2" charset="-122"/>
              </a:rPr>
              <a:t>中已经定义的排序规则进行排序，只要调用</a:t>
            </a:r>
            <a:r>
              <a:rPr lang="en-US" altLang="zh-CN" dirty="0">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中的算法</a:t>
            </a:r>
            <a:r>
              <a:rPr lang="en-US" altLang="zh-CN" dirty="0">
                <a:latin typeface="Cambria" panose="02040503050406030204" pitchFamily="18" charset="0"/>
                <a:ea typeface="宋体" panose="02010600030101010101" pitchFamily="2" charset="-122"/>
              </a:rPr>
              <a:t>sort</a:t>
            </a:r>
            <a:r>
              <a:rPr lang="zh-CN" altLang="en-US" dirty="0">
                <a:latin typeface="Cambria" panose="02040503050406030204" pitchFamily="18" charset="0"/>
                <a:ea typeface="宋体" panose="02010600030101010101" pitchFamily="2" charset="-122"/>
              </a:rPr>
              <a:t>即可。</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算法的时间复杂度为为</a:t>
            </a:r>
            <a:r>
              <a:rPr lang="en-US" altLang="zh-CN" dirty="0">
                <a:latin typeface="Cambria" panose="02040503050406030204" pitchFamily="18" charset="0"/>
                <a:ea typeface="宋体" panose="02010600030101010101" pitchFamily="2" charset="-122"/>
              </a:rPr>
              <a:t>O(</a:t>
            </a:r>
            <a:r>
              <a:rPr lang="en-US" altLang="zh-CN" dirty="0" err="1">
                <a:latin typeface="Cambria" panose="02040503050406030204" pitchFamily="18" charset="0"/>
                <a:ea typeface="宋体" panose="02010600030101010101" pitchFamily="2" charset="-122"/>
              </a:rPr>
              <a:t>n∙log⁡n</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为稀疏矩阵中非</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元素的个数。实现见函数</a:t>
            </a:r>
            <a:r>
              <a:rPr lang="en-US" altLang="zh-CN" dirty="0" err="1">
                <a:latin typeface="Cambria" panose="02040503050406030204" pitchFamily="18" charset="0"/>
                <a:ea typeface="宋体" panose="02010600030101010101" pitchFamily="2" charset="-122"/>
              </a:rPr>
              <a:t>sm_tr</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65</a:t>
            </a:fld>
            <a:endParaRPr lang="zh-CN" altLang="en-US" dirty="0"/>
          </a:p>
        </p:txBody>
      </p:sp>
    </p:spTree>
    <p:extLst>
      <p:ext uri="{BB962C8B-B14F-4D97-AF65-F5344CB8AC3E}">
        <p14:creationId xmlns:p14="http://schemas.microsoft.com/office/powerpoint/2010/main" val="289257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fontScale="92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2.7 </a:t>
            </a:r>
            <a:r>
              <a:rPr lang="zh-CN" altLang="en-US" b="1" dirty="0">
                <a:latin typeface="Cambria" panose="02040503050406030204" pitchFamily="18" charset="0"/>
                <a:ea typeface="宋体" panose="02010600030101010101" pitchFamily="2" charset="-122"/>
              </a:rPr>
              <a:t>串</a:t>
            </a:r>
            <a:endParaRPr lang="en-US" altLang="zh-CN" b="1" dirty="0">
              <a:latin typeface="Cambria" panose="02040503050406030204" pitchFamily="18" charset="0"/>
              <a:ea typeface="宋体" panose="02010600030101010101" pitchFamily="2" charset="-122"/>
            </a:endParaRPr>
          </a:p>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2.7.1 </a:t>
            </a:r>
            <a:r>
              <a:rPr lang="zh-CN" altLang="en-US" b="1" dirty="0">
                <a:latin typeface="Cambria" panose="02040503050406030204" pitchFamily="18" charset="0"/>
                <a:ea typeface="宋体" panose="02010600030101010101" pitchFamily="2" charset="-122"/>
              </a:rPr>
              <a:t>串的定义及表示</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串</a:t>
            </a:r>
            <a:r>
              <a:rPr lang="en-US" altLang="zh-CN" dirty="0">
                <a:latin typeface="Cambria" panose="02040503050406030204" pitchFamily="18" charset="0"/>
                <a:ea typeface="宋体" panose="02010600030101010101" pitchFamily="2" charset="-122"/>
              </a:rPr>
              <a:t>(String)</a:t>
            </a:r>
            <a:r>
              <a:rPr lang="zh-CN" altLang="en-US" dirty="0">
                <a:latin typeface="Cambria" panose="02040503050406030204" pitchFamily="18" charset="0"/>
                <a:ea typeface="宋体" panose="02010600030101010101" pitchFamily="2" charset="-122"/>
              </a:rPr>
              <a:t>又称字符串，是</a:t>
            </a:r>
            <a:r>
              <a:rPr lang="zh-CN" altLang="en-US" dirty="0">
                <a:solidFill>
                  <a:srgbClr val="00B0F0"/>
                </a:solidFill>
                <a:latin typeface="Cambria" panose="02040503050406030204" pitchFamily="18" charset="0"/>
                <a:ea typeface="宋体" panose="02010600030101010101" pitchFamily="2" charset="-122"/>
              </a:rPr>
              <a:t>由零个或多个字符组成的有限序列</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是一种特殊的线性表</a:t>
            </a:r>
            <a:r>
              <a:rPr lang="zh-CN" altLang="en-US" dirty="0">
                <a:latin typeface="Cambria" panose="02040503050406030204" pitchFamily="18" charset="0"/>
                <a:ea typeface="宋体" panose="02010600030101010101" pitchFamily="2" charset="-122"/>
              </a:rPr>
              <a:t>。串的书面表示一般将其所包含的字符放在一对双引号中：</a:t>
            </a:r>
            <a:r>
              <a:rPr lang="en-US" altLang="zh-CN" dirty="0">
                <a:latin typeface="Cambria" panose="02040503050406030204" pitchFamily="18" charset="0"/>
                <a:ea typeface="宋体" panose="02010600030101010101" pitchFamily="2" charset="-122"/>
              </a:rPr>
              <a:t>"a</a:t>
            </a:r>
            <a:r>
              <a:rPr lang="en-US" altLang="zh-CN" baseline="-25000" dirty="0">
                <a:latin typeface="Cambria" panose="02040503050406030204" pitchFamily="18" charset="0"/>
                <a:ea typeface="宋体" panose="02010600030101010101" pitchFamily="2" charset="-122"/>
              </a:rPr>
              <a:t>1</a:t>
            </a:r>
            <a:r>
              <a:rPr lang="en-US" altLang="zh-CN" dirty="0">
                <a:latin typeface="Cambria" panose="02040503050406030204" pitchFamily="18" charset="0"/>
                <a:ea typeface="宋体" panose="02010600030101010101" pitchFamily="2" charset="-122"/>
              </a:rPr>
              <a:t>a</a:t>
            </a:r>
            <a:r>
              <a:rPr lang="en-US" altLang="zh-CN" baseline="-25000" dirty="0">
                <a:latin typeface="Cambria" panose="02040503050406030204" pitchFamily="18" charset="0"/>
                <a:ea typeface="宋体" panose="02010600030101010101" pitchFamily="2" charset="-122"/>
              </a:rPr>
              <a:t>2</a:t>
            </a:r>
            <a:r>
              <a:rPr lang="en-US" altLang="zh-CN" dirty="0">
                <a:latin typeface="Cambria" panose="02040503050406030204" pitchFamily="18" charset="0"/>
                <a:ea typeface="宋体" panose="02010600030101010101" pitchFamily="2" charset="-122"/>
              </a:rPr>
              <a:t>...a</a:t>
            </a:r>
            <a:r>
              <a:rPr lang="en-US" altLang="zh-CN" baseline="-25000" dirty="0">
                <a:latin typeface="Cambria" panose="02040503050406030204" pitchFamily="18" charset="0"/>
                <a:ea typeface="宋体" panose="02010600030101010101" pitchFamily="2" charset="-122"/>
              </a:rPr>
              <a:t>n</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为</a:t>
            </a:r>
            <a:r>
              <a:rPr lang="zh-CN" altLang="en-US" b="1" dirty="0">
                <a:latin typeface="Cambria" panose="02040503050406030204" pitchFamily="18" charset="0"/>
                <a:ea typeface="宋体" panose="02010600030101010101" pitchFamily="2" charset="-122"/>
              </a:rPr>
              <a:t>串的长度</a:t>
            </a:r>
            <a:r>
              <a:rPr lang="zh-CN" altLang="en-US" dirty="0">
                <a:latin typeface="Cambria" panose="02040503050406030204" pitchFamily="18" charset="0"/>
                <a:ea typeface="宋体" panose="02010600030101010101" pitchFamily="2" charset="-122"/>
              </a:rPr>
              <a:t>，长度为</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的串称为</a:t>
            </a:r>
            <a:r>
              <a:rPr lang="zh-CN" altLang="en-US" b="1" dirty="0">
                <a:solidFill>
                  <a:srgbClr val="00B0F0"/>
                </a:solidFill>
                <a:latin typeface="Cambria" panose="02040503050406030204" pitchFamily="18" charset="0"/>
                <a:ea typeface="宋体" panose="02010600030101010101" pitchFamily="2" charset="-122"/>
              </a:rPr>
              <a:t>空串</a:t>
            </a:r>
            <a:r>
              <a:rPr lang="zh-CN" altLang="en-US" dirty="0">
                <a:latin typeface="Cambria" panose="02040503050406030204" pitchFamily="18" charset="0"/>
                <a:ea typeface="宋体" panose="02010600030101010101" pitchFamily="2" charset="-122"/>
              </a:rPr>
              <a:t>，记为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。由串中若干个连续字符组成的子序列称为</a:t>
            </a:r>
            <a:r>
              <a:rPr lang="zh-CN" altLang="en-US" b="1" dirty="0">
                <a:solidFill>
                  <a:srgbClr val="00B0F0"/>
                </a:solidFill>
                <a:latin typeface="Cambria" panose="02040503050406030204" pitchFamily="18" charset="0"/>
                <a:ea typeface="宋体" panose="02010600030101010101" pitchFamily="2" charset="-122"/>
              </a:rPr>
              <a:t>子串</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可以利用</a:t>
            </a:r>
            <a:r>
              <a:rPr lang="zh-CN" altLang="en-US" dirty="0">
                <a:solidFill>
                  <a:srgbClr val="00B0F0"/>
                </a:solidFill>
                <a:latin typeface="Cambria" panose="02040503050406030204" pitchFamily="18" charset="0"/>
                <a:ea typeface="宋体" panose="02010600030101010101" pitchFamily="2" charset="-122"/>
              </a:rPr>
              <a:t>字符数组</a:t>
            </a:r>
            <a:r>
              <a:rPr lang="zh-CN" altLang="en-US" dirty="0">
                <a:latin typeface="Cambria" panose="02040503050406030204" pitchFamily="18" charset="0"/>
                <a:ea typeface="宋体" panose="02010600030101010101" pitchFamily="2" charset="-122"/>
              </a:rPr>
              <a:t>或</a:t>
            </a:r>
            <a:r>
              <a:rPr lang="zh-CN" altLang="en-US" dirty="0">
                <a:solidFill>
                  <a:srgbClr val="00B0F0"/>
                </a:solidFill>
                <a:latin typeface="Cambria" panose="02040503050406030204" pitchFamily="18" charset="0"/>
                <a:ea typeface="宋体" panose="02010600030101010101" pitchFamily="2" charset="-122"/>
              </a:rPr>
              <a:t>字符指针</a:t>
            </a:r>
            <a:r>
              <a:rPr lang="zh-CN" altLang="en-US" dirty="0">
                <a:latin typeface="Cambria" panose="02040503050406030204" pitchFamily="18" charset="0"/>
                <a:ea typeface="宋体" panose="02010600030101010101" pitchFamily="2" charset="-122"/>
              </a:rPr>
              <a:t>表示串。串的另一种表示方法是采用双向链表表示，即将链表中的元素类型设置为</a:t>
            </a:r>
            <a:r>
              <a:rPr lang="en-US" altLang="zh-CN" dirty="0">
                <a:latin typeface="Cambria" panose="02040503050406030204" pitchFamily="18" charset="0"/>
                <a:ea typeface="宋体" panose="02010600030101010101" pitchFamily="2" charset="-122"/>
              </a:rPr>
              <a:t>char</a:t>
            </a:r>
            <a:r>
              <a:rPr lang="zh-CN" altLang="en-US" dirty="0">
                <a:latin typeface="Cambria" panose="02040503050406030204" pitchFamily="18" charset="0"/>
                <a:ea typeface="宋体" panose="02010600030101010101" pitchFamily="2" charset="-122"/>
              </a:rPr>
              <a:t>型，称为</a:t>
            </a:r>
            <a:r>
              <a:rPr lang="zh-CN" altLang="en-US" b="1" dirty="0">
                <a:solidFill>
                  <a:srgbClr val="00B0F0"/>
                </a:solidFill>
                <a:latin typeface="Cambria" panose="02040503050406030204" pitchFamily="18" charset="0"/>
                <a:ea typeface="宋体" panose="02010600030101010101" pitchFamily="2" charset="-122"/>
              </a:rPr>
              <a:t>链串</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定义</a:t>
            </a:r>
            <a:r>
              <a:rPr lang="zh-CN" altLang="en-US" b="1" dirty="0">
                <a:solidFill>
                  <a:srgbClr val="00B0F0"/>
                </a:solidFill>
                <a:latin typeface="Cambria" panose="02040503050406030204" pitchFamily="18" charset="0"/>
                <a:ea typeface="宋体" panose="02010600030101010101" pitchFamily="2" charset="-122"/>
              </a:rPr>
              <a:t>存储密度</a:t>
            </a:r>
            <a:r>
              <a:rPr lang="zh-CN" altLang="en-US" dirty="0">
                <a:latin typeface="Cambria" panose="02040503050406030204" pitchFamily="18" charset="0"/>
                <a:ea typeface="宋体" panose="02010600030101010101" pitchFamily="2" charset="-122"/>
              </a:rPr>
              <a:t>为</a:t>
            </a:r>
            <a:r>
              <a:rPr lang="zh-CN" altLang="en-US" dirty="0">
                <a:solidFill>
                  <a:srgbClr val="00B0F0"/>
                </a:solidFill>
                <a:latin typeface="Cambria" panose="02040503050406030204" pitchFamily="18" charset="0"/>
                <a:ea typeface="宋体" panose="02010600030101010101" pitchFamily="2" charset="-122"/>
              </a:rPr>
              <a:t>有效空间与所占用总空间的比值</a:t>
            </a:r>
            <a:r>
              <a:rPr lang="zh-CN" altLang="en-US" dirty="0">
                <a:latin typeface="Cambria" panose="02040503050406030204" pitchFamily="18" charset="0"/>
                <a:ea typeface="宋体" panose="02010600030101010101" pitchFamily="2" charset="-122"/>
              </a:rPr>
              <a:t>，这种字符串表示的存储密度只有</a:t>
            </a:r>
            <a:r>
              <a:rPr lang="en-US" altLang="zh-CN" dirty="0">
                <a:latin typeface="Cambria" panose="02040503050406030204" pitchFamily="18" charset="0"/>
                <a:ea typeface="宋体" panose="02010600030101010101" pitchFamily="2" charset="-122"/>
              </a:rPr>
              <a:t>1/(1+4*2)=0.11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66</a:t>
            </a:fld>
            <a:endParaRPr lang="zh-CN" altLang="en-US" dirty="0"/>
          </a:p>
        </p:txBody>
      </p:sp>
    </p:spTree>
    <p:extLst>
      <p:ext uri="{BB962C8B-B14F-4D97-AF65-F5344CB8AC3E}">
        <p14:creationId xmlns:p14="http://schemas.microsoft.com/office/powerpoint/2010/main" val="162988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4975478"/>
          </a:xfrm>
        </p:spPr>
        <p:txBody>
          <a:bodyPr>
            <a:normAutofit fontScale="77500" lnSpcReduction="20000"/>
          </a:bodyPr>
          <a:lstStyle/>
          <a:p>
            <a:pPr marL="0" indent="357188">
              <a:lnSpc>
                <a:spcPct val="150000"/>
              </a:lnSpc>
              <a:spcBef>
                <a:spcPts val="0"/>
              </a:spcBef>
              <a:buNone/>
            </a:pPr>
            <a:r>
              <a:rPr lang="zh-CN" altLang="en-US" dirty="0">
                <a:solidFill>
                  <a:srgbClr val="00B0F0"/>
                </a:solidFill>
                <a:latin typeface="Cambria" panose="02040503050406030204" pitchFamily="18" charset="0"/>
                <a:ea typeface="宋体" panose="02010600030101010101" pitchFamily="2" charset="-122"/>
              </a:rPr>
              <a:t>可以在每一个结点中存放多个字符</a:t>
            </a:r>
            <a:r>
              <a:rPr lang="zh-CN" altLang="en-US" dirty="0">
                <a:latin typeface="Cambria" panose="02040503050406030204" pitchFamily="18" charset="0"/>
                <a:ea typeface="宋体" panose="02010600030101010101" pitchFamily="2" charset="-122"/>
              </a:rPr>
              <a:t>，类型定义如下：</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#define M 5 	/*</a:t>
            </a:r>
            <a:r>
              <a:rPr lang="zh-CN" altLang="en-US" dirty="0">
                <a:latin typeface="Cambria" panose="02040503050406030204" pitchFamily="18" charset="0"/>
                <a:ea typeface="宋体" panose="02010600030101010101" pitchFamily="2" charset="-122"/>
              </a:rPr>
              <a:t>每个结点存放字符数量的上限*</a:t>
            </a:r>
            <a:r>
              <a:rPr lang="en-US" altLang="zh-CN" dirty="0">
                <a:latin typeface="Cambria" panose="02040503050406030204" pitchFamily="18" charset="0"/>
                <a:ea typeface="宋体" panose="02010600030101010101" pitchFamily="2" charset="-122"/>
              </a:rPr>
              <a:t>/ </a:t>
            </a:r>
          </a:p>
          <a:p>
            <a:pPr marL="0" indent="357188">
              <a:lnSpc>
                <a:spcPct val="150000"/>
              </a:lnSpc>
              <a:spcBef>
                <a:spcPts val="0"/>
              </a:spcBef>
              <a:buNone/>
            </a:pPr>
            <a:r>
              <a:rPr lang="en-US" altLang="zh-CN" dirty="0" err="1">
                <a:solidFill>
                  <a:srgbClr val="7030A0"/>
                </a:solidFill>
                <a:latin typeface="Cambria" panose="02040503050406030204" pitchFamily="18" charset="0"/>
                <a:ea typeface="宋体" panose="02010600030101010101" pitchFamily="2" charset="-122"/>
              </a:rPr>
              <a:t>typedef</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struct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csNode</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char data[M+1];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数据域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csNode</a:t>
            </a:r>
            <a:r>
              <a:rPr lang="en-US" altLang="zh-CN" dirty="0">
                <a:solidFill>
                  <a:srgbClr val="7030A0"/>
                </a:solidFill>
                <a:latin typeface="Cambria" panose="02040503050406030204" pitchFamily="18" charset="0"/>
                <a:ea typeface="宋体" panose="02010600030101010101" pitchFamily="2" charset="-122"/>
              </a:rPr>
              <a:t> *pre;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前驱链域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csNode</a:t>
            </a:r>
            <a:r>
              <a:rPr lang="en-US" altLang="zh-CN" dirty="0">
                <a:solidFill>
                  <a:srgbClr val="7030A0"/>
                </a:solidFill>
                <a:latin typeface="Cambria" panose="02040503050406030204" pitchFamily="18" charset="0"/>
                <a:ea typeface="宋体" panose="02010600030101010101" pitchFamily="2" charset="-122"/>
              </a:rPr>
              <a:t> *next;			</a:t>
            </a:r>
            <a:r>
              <a:rPr lang="en-US" altLang="zh-CN" dirty="0">
                <a:solidFill>
                  <a:srgbClr val="00B0F0"/>
                </a:solidFill>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后继链域</a:t>
            </a:r>
            <a:r>
              <a:rPr lang="zh-CN" altLang="en-US" dirty="0">
                <a:solidFill>
                  <a:srgbClr val="7030A0"/>
                </a:solidFill>
                <a:latin typeface="Cambria" panose="02040503050406030204" pitchFamily="18" charset="0"/>
                <a:ea typeface="宋体" panose="02010600030101010101" pitchFamily="2" charset="-122"/>
              </a:rPr>
              <a:t> </a:t>
            </a:r>
          </a:p>
          <a:p>
            <a:pPr marL="0" indent="357188">
              <a:lnSpc>
                <a:spcPct val="150000"/>
              </a:lnSpc>
              <a:spcBef>
                <a:spcPts val="0"/>
              </a:spcBef>
              <a:buNone/>
            </a:pPr>
            <a:r>
              <a:rPr lang="zh-CN" altLang="en-US"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csNode</a:t>
            </a:r>
            <a:r>
              <a:rPr lang="en-US" altLang="zh-CN" dirty="0">
                <a:solidFill>
                  <a:srgbClr val="7030A0"/>
                </a:solidFill>
                <a:latin typeface="Cambria" panose="02040503050406030204" pitchFamily="18" charset="0"/>
                <a:ea typeface="宋体" panose="02010600030101010101" pitchFamily="2" charset="-122"/>
              </a:rPr>
              <a:t>():pre(NULL), next(NULL){</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for(</a:t>
            </a:r>
            <a:r>
              <a:rPr lang="en-US" altLang="zh-CN" dirty="0" err="1">
                <a:solidFill>
                  <a:srgbClr val="7030A0"/>
                </a:solidFill>
                <a:latin typeface="Cambria" panose="02040503050406030204" pitchFamily="18" charset="0"/>
                <a:ea typeface="宋体" panose="02010600030101010101" pitchFamily="2" charset="-122"/>
              </a:rPr>
              <a:t>int</a:t>
            </a:r>
            <a:r>
              <a:rPr lang="en-US" altLang="zh-CN" dirty="0">
                <a:solidFill>
                  <a:srgbClr val="7030A0"/>
                </a:solidFill>
                <a:latin typeface="Cambria" panose="02040503050406030204" pitchFamily="18" charset="0"/>
                <a:ea typeface="宋体" panose="02010600030101010101" pitchFamily="2" charset="-122"/>
              </a:rPr>
              <a:t> </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=0; </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&lt;=M; </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  data[</a:t>
            </a:r>
            <a:r>
              <a:rPr lang="en-US" altLang="zh-CN" dirty="0" err="1">
                <a:solidFill>
                  <a:srgbClr val="7030A0"/>
                </a:solidFill>
                <a:latin typeface="Cambria" panose="02040503050406030204" pitchFamily="18" charset="0"/>
                <a:ea typeface="宋体" panose="02010600030101010101" pitchFamily="2" charset="-122"/>
              </a:rPr>
              <a:t>i</a:t>
            </a:r>
            <a:r>
              <a:rPr lang="en-US" altLang="zh-CN" dirty="0">
                <a:solidFill>
                  <a:srgbClr val="7030A0"/>
                </a:solidFill>
                <a:latin typeface="Cambria" panose="02040503050406030204" pitchFamily="18" charset="0"/>
                <a:ea typeface="宋体" panose="02010600030101010101" pitchFamily="2" charset="-122"/>
              </a:rPr>
              <a:t>]='\0';</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	}</a:t>
            </a:r>
          </a:p>
          <a:p>
            <a:pPr marL="0" indent="357188">
              <a:lnSpc>
                <a:spcPct val="150000"/>
              </a:lnSpc>
              <a:spcBef>
                <a:spcPts val="0"/>
              </a:spcBef>
              <a:buNone/>
            </a:pPr>
            <a:r>
              <a:rPr lang="en-US" altLang="zh-CN" dirty="0">
                <a:solidFill>
                  <a:srgbClr val="7030A0"/>
                </a:solidFill>
                <a:latin typeface="Cambria" panose="02040503050406030204" pitchFamily="18" charset="0"/>
                <a:ea typeface="宋体" panose="02010600030101010101" pitchFamily="2" charset="-122"/>
              </a:rPr>
              <a:t>}*</a:t>
            </a:r>
            <a:r>
              <a:rPr lang="en-US" altLang="zh-CN" dirty="0" err="1">
                <a:solidFill>
                  <a:srgbClr val="7030A0"/>
                </a:solidFill>
                <a:latin typeface="Cambria" panose="02040503050406030204" pitchFamily="18" charset="0"/>
                <a:ea typeface="宋体" panose="02010600030101010101" pitchFamily="2" charset="-122"/>
              </a:rPr>
              <a:t>chainString</a:t>
            </a:r>
            <a:r>
              <a:rPr lang="en-US" altLang="zh-CN" dirty="0">
                <a:solidFill>
                  <a:srgbClr val="7030A0"/>
                </a:solidFill>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链串的初始结点以及</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abcdefghijklmn</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的链串表示如下图所示。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67</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3828" y="4902980"/>
            <a:ext cx="8813846" cy="1581558"/>
          </a:xfrm>
          <a:prstGeom prst="rect">
            <a:avLst/>
          </a:prstGeom>
          <a:noFill/>
        </p:spPr>
      </p:pic>
    </p:spTree>
    <p:extLst>
      <p:ext uri="{BB962C8B-B14F-4D97-AF65-F5344CB8AC3E}">
        <p14:creationId xmlns:p14="http://schemas.microsoft.com/office/powerpoint/2010/main" val="37481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2.7.2 </a:t>
            </a:r>
            <a:r>
              <a:rPr lang="zh-CN" altLang="en-US" b="1" dirty="0">
                <a:latin typeface="Cambria" panose="02040503050406030204" pitchFamily="18" charset="0"/>
                <a:ea typeface="宋体" panose="02010600030101010101" pitchFamily="2" charset="-122"/>
              </a:rPr>
              <a:t>串的基本操作</a:t>
            </a:r>
          </a:p>
          <a:p>
            <a:pPr marL="0" indent="357188">
              <a:lnSpc>
                <a:spcPct val="150000"/>
              </a:lnSpc>
              <a:spcBef>
                <a:spcPts val="0"/>
              </a:spcBef>
              <a:buNone/>
            </a:pPr>
            <a:r>
              <a:rPr lang="zh-CN" altLang="en-US" b="1" dirty="0">
                <a:solidFill>
                  <a:srgbClr val="00B0F0"/>
                </a:solidFill>
                <a:latin typeface="Cambria" panose="02040503050406030204" pitchFamily="18" charset="0"/>
                <a:ea typeface="宋体" panose="02010600030101010101" pitchFamily="2" charset="-122"/>
              </a:rPr>
              <a:t>一、创建链串</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与创建双向链表的操作类似，先创建链串的第一个结点，然后从最后一个结点开始依次将每一个结点插入到第一个结点的后面。显然，除最后一个结点外，其他结点中都包含</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个字符。</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实现方法见函数</a:t>
            </a:r>
            <a:r>
              <a:rPr lang="en-US" altLang="zh-CN" dirty="0" err="1">
                <a:latin typeface="Cambria" panose="02040503050406030204" pitchFamily="18" charset="0"/>
                <a:ea typeface="宋体" panose="02010600030101010101" pitchFamily="2" charset="-122"/>
              </a:rPr>
              <a:t>cs_assign</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68</a:t>
            </a:fld>
            <a:endParaRPr lang="zh-CN" altLang="en-US" dirty="0"/>
          </a:p>
        </p:txBody>
      </p:sp>
    </p:spTree>
    <p:extLst>
      <p:ext uri="{BB962C8B-B14F-4D97-AF65-F5344CB8AC3E}">
        <p14:creationId xmlns:p14="http://schemas.microsoft.com/office/powerpoint/2010/main" val="155945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256426" cy="4786291"/>
          </a:xfrm>
        </p:spPr>
        <p:txBody>
          <a:bodyPr>
            <a:normAutofit fontScale="77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二、链串的更新操作</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1</a:t>
            </a:r>
            <a:r>
              <a:rPr lang="zh-CN" altLang="en-US" b="1" dirty="0">
                <a:latin typeface="Cambria" panose="02040503050406030204" pitchFamily="18" charset="0"/>
                <a:ea typeface="宋体" panose="02010600030101010101" pitchFamily="2" charset="-122"/>
              </a:rPr>
              <a:t>、</a:t>
            </a:r>
            <a:r>
              <a:rPr lang="zh-CN" altLang="en-US" b="1" dirty="0">
                <a:solidFill>
                  <a:srgbClr val="00B0F0"/>
                </a:solidFill>
                <a:latin typeface="Cambria" panose="02040503050406030204" pitchFamily="18" charset="0"/>
                <a:ea typeface="宋体" panose="02010600030101010101" pitchFamily="2" charset="-122"/>
              </a:rPr>
              <a:t>在指定位置插入一个字符</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在串的位置</a:t>
            </a:r>
            <a:r>
              <a:rPr lang="en-US" altLang="zh-CN" dirty="0" err="1">
                <a:latin typeface="Cambria" panose="02040503050406030204" pitchFamily="18" charset="0"/>
                <a:ea typeface="宋体" panose="02010600030101010101" pitchFamily="2" charset="-122"/>
              </a:rPr>
              <a:t>idx</a:t>
            </a:r>
            <a:r>
              <a:rPr lang="zh-CN" altLang="en-US" dirty="0">
                <a:latin typeface="Cambria" panose="02040503050406030204" pitchFamily="18" charset="0"/>
                <a:ea typeface="宋体" panose="02010600030101010101" pitchFamily="2" charset="-122"/>
              </a:rPr>
              <a:t>处插入一个字符。首先确定所添加的位置所在的结点</a:t>
            </a:r>
            <a:r>
              <a:rPr lang="en-US" altLang="zh-CN" dirty="0">
                <a:latin typeface="Cambria" panose="02040503050406030204" pitchFamily="18" charset="0"/>
                <a:ea typeface="宋体" panose="02010600030101010101" pitchFamily="2" charset="-122"/>
              </a:rPr>
              <a:t>cs1</a:t>
            </a:r>
            <a:r>
              <a:rPr lang="zh-CN" altLang="en-US" dirty="0">
                <a:latin typeface="Cambria" panose="02040503050406030204" pitchFamily="18" charset="0"/>
                <a:ea typeface="宋体" panose="02010600030101010101" pitchFamily="2" charset="-122"/>
              </a:rPr>
              <a:t>。假设在结点</a:t>
            </a:r>
            <a:r>
              <a:rPr lang="en-US" altLang="zh-CN" dirty="0">
                <a:latin typeface="Cambria" panose="02040503050406030204" pitchFamily="18" charset="0"/>
                <a:ea typeface="宋体" panose="02010600030101010101" pitchFamily="2" charset="-122"/>
              </a:rPr>
              <a:t>cs1</a:t>
            </a:r>
            <a:r>
              <a:rPr lang="zh-CN" altLang="en-US" dirty="0">
                <a:latin typeface="Cambria" panose="02040503050406030204" pitchFamily="18" charset="0"/>
                <a:ea typeface="宋体" panose="02010600030101010101" pitchFamily="2" charset="-122"/>
              </a:rPr>
              <a:t>之前的结点中共有</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个字符，则所添加的位置在</a:t>
            </a:r>
            <a:r>
              <a:rPr lang="en-US" altLang="zh-CN" dirty="0">
                <a:latin typeface="Cambria" panose="02040503050406030204" pitchFamily="18" charset="0"/>
                <a:ea typeface="宋体" panose="02010600030101010101" pitchFamily="2" charset="-122"/>
              </a:rPr>
              <a:t>cs1-&gt;data</a:t>
            </a:r>
            <a:r>
              <a:rPr lang="zh-CN" altLang="en-US" dirty="0">
                <a:latin typeface="Cambria" panose="02040503050406030204" pitchFamily="18" charset="0"/>
                <a:ea typeface="宋体" panose="02010600030101010101" pitchFamily="2" charset="-122"/>
              </a:rPr>
              <a:t>中的</a:t>
            </a:r>
            <a:r>
              <a:rPr lang="en-US" altLang="zh-CN" dirty="0" err="1">
                <a:latin typeface="Cambria" panose="02040503050406030204" pitchFamily="18" charset="0"/>
                <a:ea typeface="宋体" panose="02010600030101010101" pitchFamily="2" charset="-122"/>
              </a:rPr>
              <a:t>idx-i</a:t>
            </a:r>
            <a:r>
              <a:rPr lang="zh-CN" altLang="en-US" dirty="0">
                <a:latin typeface="Cambria" panose="02040503050406030204" pitchFamily="18" charset="0"/>
                <a:ea typeface="宋体" panose="02010600030101010101" pitchFamily="2" charset="-122"/>
              </a:rPr>
              <a:t>处。分为两种情况： </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 cs1</a:t>
            </a:r>
            <a:r>
              <a:rPr lang="zh-CN" altLang="en-US" dirty="0">
                <a:latin typeface="Cambria" panose="02040503050406030204" pitchFamily="18" charset="0"/>
                <a:ea typeface="宋体" panose="02010600030101010101" pitchFamily="2" charset="-122"/>
              </a:rPr>
              <a:t>中的有效字符数小于</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，按顺序表的插入方法在</a:t>
            </a:r>
            <a:r>
              <a:rPr lang="en-US" altLang="zh-CN" dirty="0" err="1">
                <a:latin typeface="Cambria" panose="02040503050406030204" pitchFamily="18" charset="0"/>
                <a:ea typeface="宋体" panose="02010600030101010101" pitchFamily="2" charset="-122"/>
              </a:rPr>
              <a:t>idx-i</a:t>
            </a:r>
            <a:r>
              <a:rPr lang="zh-CN" altLang="en-US" dirty="0">
                <a:latin typeface="Cambria" panose="02040503050406030204" pitchFamily="18" charset="0"/>
                <a:ea typeface="宋体" panose="02010600030101010101" pitchFamily="2" charset="-122"/>
              </a:rPr>
              <a:t>处插入新的字符。</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 cs1</a:t>
            </a:r>
            <a:r>
              <a:rPr lang="zh-CN" altLang="en-US" dirty="0">
                <a:latin typeface="Cambria" panose="02040503050406030204" pitchFamily="18" charset="0"/>
                <a:ea typeface="宋体" panose="02010600030101010101" pitchFamily="2" charset="-122"/>
              </a:rPr>
              <a:t>中的有效字符数等于</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，即</a:t>
            </a:r>
            <a:r>
              <a:rPr lang="en-US" altLang="zh-CN" dirty="0">
                <a:latin typeface="Cambria" panose="02040503050406030204" pitchFamily="18" charset="0"/>
                <a:ea typeface="宋体" panose="02010600030101010101" pitchFamily="2" charset="-122"/>
              </a:rPr>
              <a:t>cs1</a:t>
            </a:r>
            <a:r>
              <a:rPr lang="zh-CN" altLang="en-US" dirty="0">
                <a:latin typeface="Cambria" panose="02040503050406030204" pitchFamily="18" charset="0"/>
                <a:ea typeface="宋体" panose="02010600030101010101" pitchFamily="2" charset="-122"/>
              </a:rPr>
              <a:t>已满，此时需要创建一个新的结点</a:t>
            </a:r>
            <a:r>
              <a:rPr lang="en-US" altLang="zh-CN" dirty="0">
                <a:latin typeface="Cambria" panose="02040503050406030204" pitchFamily="18" charset="0"/>
                <a:ea typeface="宋体" panose="02010600030101010101" pitchFamily="2" charset="-122"/>
              </a:rPr>
              <a:t>cs2</a:t>
            </a:r>
            <a:r>
              <a:rPr lang="zh-CN" altLang="en-US" dirty="0">
                <a:latin typeface="Cambria" panose="02040503050406030204" pitchFamily="18" charset="0"/>
                <a:ea typeface="宋体" panose="02010600030101010101" pitchFamily="2" charset="-122"/>
              </a:rPr>
              <a:t>，并将其插入到</a:t>
            </a:r>
            <a:r>
              <a:rPr lang="en-US" altLang="zh-CN" dirty="0">
                <a:latin typeface="Cambria" panose="02040503050406030204" pitchFamily="18" charset="0"/>
                <a:ea typeface="宋体" panose="02010600030101010101" pitchFamily="2" charset="-122"/>
              </a:rPr>
              <a:t>cs1</a:t>
            </a:r>
            <a:r>
              <a:rPr lang="zh-CN" altLang="en-US" dirty="0">
                <a:latin typeface="Cambria" panose="02040503050406030204" pitchFamily="18" charset="0"/>
                <a:ea typeface="宋体" panose="02010600030101010101" pitchFamily="2" charset="-122"/>
              </a:rPr>
              <a:t>的后面，将</a:t>
            </a:r>
            <a:r>
              <a:rPr lang="en-US" altLang="zh-CN" dirty="0">
                <a:latin typeface="Cambria" panose="02040503050406030204" pitchFamily="18" charset="0"/>
                <a:ea typeface="宋体" panose="02010600030101010101" pitchFamily="2" charset="-122"/>
              </a:rPr>
              <a:t>cs1-&gt;data</a:t>
            </a:r>
            <a:r>
              <a:rPr lang="zh-CN" altLang="en-US" dirty="0">
                <a:latin typeface="Cambria" panose="02040503050406030204" pitchFamily="18" charset="0"/>
                <a:ea typeface="宋体" panose="02010600030101010101" pitchFamily="2" charset="-122"/>
              </a:rPr>
              <a:t>的最后元素移到</a:t>
            </a:r>
            <a:r>
              <a:rPr lang="en-US" altLang="zh-CN" dirty="0">
                <a:latin typeface="Cambria" panose="02040503050406030204" pitchFamily="18" charset="0"/>
                <a:ea typeface="宋体" panose="02010600030101010101" pitchFamily="2" charset="-122"/>
              </a:rPr>
              <a:t>cs2</a:t>
            </a:r>
            <a:r>
              <a:rPr lang="zh-CN" altLang="en-US" dirty="0">
                <a:latin typeface="Cambria" panose="02040503050406030204" pitchFamily="18" charset="0"/>
                <a:ea typeface="宋体" panose="02010600030101010101" pitchFamily="2" charset="-122"/>
              </a:rPr>
              <a:t>中，此时</a:t>
            </a:r>
            <a:r>
              <a:rPr lang="en-US" altLang="zh-CN" dirty="0">
                <a:latin typeface="Cambria" panose="02040503050406030204" pitchFamily="18" charset="0"/>
                <a:ea typeface="宋体" panose="02010600030101010101" pitchFamily="2" charset="-122"/>
              </a:rPr>
              <a:t>cs1-&gt;data</a:t>
            </a:r>
            <a:r>
              <a:rPr lang="zh-CN" altLang="en-US" dirty="0">
                <a:latin typeface="Cambria" panose="02040503050406030204" pitchFamily="18" charset="0"/>
                <a:ea typeface="宋体" panose="02010600030101010101" pitchFamily="2" charset="-122"/>
              </a:rPr>
              <a:t>中的有效字符数量为</a:t>
            </a:r>
            <a:r>
              <a:rPr lang="en-US" altLang="zh-CN" dirty="0">
                <a:latin typeface="Cambria" panose="02040503050406030204" pitchFamily="18" charset="0"/>
                <a:ea typeface="宋体" panose="02010600030101010101" pitchFamily="2" charset="-122"/>
              </a:rPr>
              <a:t>M-1</a:t>
            </a:r>
            <a:r>
              <a:rPr lang="zh-CN" altLang="en-US" dirty="0">
                <a:latin typeface="Cambria" panose="02040503050406030204" pitchFamily="18" charset="0"/>
                <a:ea typeface="宋体" panose="02010600030101010101" pitchFamily="2" charset="-122"/>
              </a:rPr>
              <a:t>，按</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的方法插入新字符，如下图所示：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69</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167" y="4634177"/>
            <a:ext cx="9157478" cy="1850361"/>
          </a:xfrm>
          <a:prstGeom prst="rect">
            <a:avLst/>
          </a:prstGeom>
          <a:noFill/>
        </p:spPr>
      </p:pic>
    </p:spTree>
    <p:extLst>
      <p:ext uri="{BB962C8B-B14F-4D97-AF65-F5344CB8AC3E}">
        <p14:creationId xmlns:p14="http://schemas.microsoft.com/office/powerpoint/2010/main" val="27869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5552045"/>
          </a:xfrm>
        </p:spPr>
        <p:txBody>
          <a:bodyPr>
            <a:normAutofit fontScale="92500" lnSpcReduction="20000"/>
          </a:bodyPr>
          <a:lstStyle/>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顺序表的类型定义：</a:t>
            </a:r>
          </a:p>
          <a:p>
            <a:pPr marL="0" indent="361950">
              <a:lnSpc>
                <a:spcPct val="150000"/>
              </a:lnSpc>
              <a:spcBef>
                <a:spcPts val="0"/>
              </a:spcBef>
              <a:buNone/>
            </a:pPr>
            <a:r>
              <a:rPr lang="en-US" altLang="zh-CN" b="1" dirty="0" err="1">
                <a:solidFill>
                  <a:srgbClr val="7030A0"/>
                </a:solidFill>
                <a:latin typeface="Cambria" panose="02040503050406030204" pitchFamily="18" charset="0"/>
                <a:ea typeface="宋体" panose="02010600030101010101" pitchFamily="2" charset="-122"/>
              </a:rPr>
              <a:t>typedef</a:t>
            </a:r>
            <a:r>
              <a:rPr lang="en-US" altLang="zh-CN" b="1" dirty="0">
                <a:solidFill>
                  <a:srgbClr val="7030A0"/>
                </a:solidFill>
                <a:latin typeface="Cambria" panose="02040503050406030204" pitchFamily="18" charset="0"/>
                <a:ea typeface="宋体" panose="02010600030101010101" pitchFamily="2" charset="-122"/>
              </a:rPr>
              <a:t> </a:t>
            </a:r>
            <a:r>
              <a:rPr lang="en-US" altLang="zh-CN" b="1" dirty="0" err="1">
                <a:solidFill>
                  <a:srgbClr val="7030A0"/>
                </a:solidFill>
                <a:latin typeface="Cambria" panose="02040503050406030204" pitchFamily="18" charset="0"/>
                <a:ea typeface="宋体" panose="02010600030101010101" pitchFamily="2" charset="-122"/>
              </a:rPr>
              <a:t>struct</a:t>
            </a:r>
            <a:r>
              <a:rPr lang="en-US" altLang="zh-CN" b="1" dirty="0">
                <a:solidFill>
                  <a:srgbClr val="7030A0"/>
                </a:solidFill>
                <a:latin typeface="Cambria" panose="02040503050406030204" pitchFamily="18" charset="0"/>
                <a:ea typeface="宋体" panose="02010600030101010101" pitchFamily="2" charset="-122"/>
              </a:rPr>
              <a:t> </a:t>
            </a:r>
            <a:r>
              <a:rPr lang="en-US" altLang="zh-CN" b="1" dirty="0" err="1">
                <a:solidFill>
                  <a:srgbClr val="7030A0"/>
                </a:solidFill>
                <a:latin typeface="Cambria" panose="02040503050406030204" pitchFamily="18" charset="0"/>
                <a:ea typeface="宋体" panose="02010600030101010101" pitchFamily="2" charset="-122"/>
              </a:rPr>
              <a:t>slNode</a:t>
            </a:r>
            <a:r>
              <a:rPr lang="en-US" altLang="zh-CN" b="1" dirty="0">
                <a:solidFill>
                  <a:srgbClr val="7030A0"/>
                </a:solidFill>
                <a:latin typeface="Cambria" panose="02040503050406030204" pitchFamily="18" charset="0"/>
                <a:ea typeface="宋体" panose="02010600030101010101" pitchFamily="2" charset="-122"/>
              </a:rPr>
              <a:t>{</a:t>
            </a:r>
          </a:p>
          <a:p>
            <a:pPr marL="0" indent="361950">
              <a:lnSpc>
                <a:spcPct val="150000"/>
              </a:lnSpc>
              <a:spcBef>
                <a:spcPts val="0"/>
              </a:spcBef>
              <a:buNone/>
            </a:pPr>
            <a:r>
              <a:rPr lang="en-US" altLang="zh-CN" b="1" dirty="0">
                <a:solidFill>
                  <a:srgbClr val="7030A0"/>
                </a:solidFill>
                <a:latin typeface="Cambria" panose="02040503050406030204" pitchFamily="18" charset="0"/>
                <a:ea typeface="宋体" panose="02010600030101010101" pitchFamily="2" charset="-122"/>
              </a:rPr>
              <a:t>	datatype data[N];	  //</a:t>
            </a:r>
            <a:r>
              <a:rPr lang="zh-CN" altLang="en-US" b="1" dirty="0">
                <a:solidFill>
                  <a:srgbClr val="7030A0"/>
                </a:solidFill>
                <a:latin typeface="Cambria" panose="02040503050406030204" pitchFamily="18" charset="0"/>
                <a:ea typeface="宋体" panose="02010600030101010101" pitchFamily="2" charset="-122"/>
              </a:rPr>
              <a:t>顺序表，</a:t>
            </a:r>
            <a:r>
              <a:rPr lang="en-US" altLang="zh-CN" b="1" dirty="0">
                <a:solidFill>
                  <a:srgbClr val="7030A0"/>
                </a:solidFill>
                <a:latin typeface="Cambria" panose="02040503050406030204" pitchFamily="18" charset="0"/>
                <a:ea typeface="宋体" panose="02010600030101010101" pitchFamily="2" charset="-122"/>
              </a:rPr>
              <a:t>N</a:t>
            </a:r>
            <a:r>
              <a:rPr lang="zh-CN" altLang="en-US" b="1" dirty="0">
                <a:solidFill>
                  <a:srgbClr val="7030A0"/>
                </a:solidFill>
                <a:latin typeface="Cambria" panose="02040503050406030204" pitchFamily="18" charset="0"/>
                <a:ea typeface="宋体" panose="02010600030101010101" pitchFamily="2" charset="-122"/>
              </a:rPr>
              <a:t>为元素数量的上限</a:t>
            </a:r>
          </a:p>
          <a:p>
            <a:pPr marL="0" indent="361950">
              <a:lnSpc>
                <a:spcPct val="150000"/>
              </a:lnSpc>
              <a:spcBef>
                <a:spcPts val="0"/>
              </a:spcBef>
              <a:buNone/>
            </a:pPr>
            <a:r>
              <a:rPr lang="zh-CN" altLang="en-US" b="1" dirty="0">
                <a:solidFill>
                  <a:srgbClr val="7030A0"/>
                </a:solidFill>
                <a:latin typeface="Cambria" panose="02040503050406030204" pitchFamily="18" charset="0"/>
                <a:ea typeface="宋体" panose="02010600030101010101" pitchFamily="2" charset="-122"/>
              </a:rPr>
              <a:t>	</a:t>
            </a:r>
            <a:r>
              <a:rPr lang="en-US" altLang="zh-CN" b="1" dirty="0" err="1">
                <a:solidFill>
                  <a:srgbClr val="7030A0"/>
                </a:solidFill>
                <a:latin typeface="Cambria" panose="02040503050406030204" pitchFamily="18" charset="0"/>
                <a:ea typeface="宋体" panose="02010600030101010101" pitchFamily="2" charset="-122"/>
              </a:rPr>
              <a:t>int</a:t>
            </a:r>
            <a:r>
              <a:rPr lang="en-US" altLang="zh-CN" b="1" dirty="0">
                <a:solidFill>
                  <a:srgbClr val="7030A0"/>
                </a:solidFill>
                <a:latin typeface="Cambria" panose="02040503050406030204" pitchFamily="18" charset="0"/>
                <a:ea typeface="宋体" panose="02010600030101010101" pitchFamily="2" charset="-122"/>
              </a:rPr>
              <a:t> </a:t>
            </a:r>
            <a:r>
              <a:rPr lang="en-US" altLang="zh-CN" b="1" dirty="0" err="1">
                <a:solidFill>
                  <a:srgbClr val="7030A0"/>
                </a:solidFill>
                <a:latin typeface="Cambria" panose="02040503050406030204" pitchFamily="18" charset="0"/>
                <a:ea typeface="宋体" panose="02010600030101010101" pitchFamily="2" charset="-122"/>
              </a:rPr>
              <a:t>len</a:t>
            </a:r>
            <a:r>
              <a:rPr lang="en-US" altLang="zh-CN" b="1" dirty="0">
                <a:solidFill>
                  <a:srgbClr val="7030A0"/>
                </a:solidFill>
                <a:latin typeface="Cambria" panose="02040503050406030204" pitchFamily="18" charset="0"/>
                <a:ea typeface="宋体" panose="02010600030101010101" pitchFamily="2" charset="-122"/>
              </a:rPr>
              <a:t>;		  //</a:t>
            </a:r>
            <a:r>
              <a:rPr lang="zh-CN" altLang="en-US" b="1" dirty="0">
                <a:solidFill>
                  <a:srgbClr val="7030A0"/>
                </a:solidFill>
                <a:latin typeface="Cambria" panose="02040503050406030204" pitchFamily="18" charset="0"/>
                <a:ea typeface="宋体" panose="02010600030101010101" pitchFamily="2" charset="-122"/>
              </a:rPr>
              <a:t>顺序表的长度</a:t>
            </a:r>
            <a:r>
              <a:rPr lang="en-US" altLang="zh-CN" b="1" dirty="0">
                <a:solidFill>
                  <a:srgbClr val="7030A0"/>
                </a:solidFill>
                <a:latin typeface="Cambria" panose="02040503050406030204" pitchFamily="18" charset="0"/>
                <a:ea typeface="宋体" panose="02010600030101010101" pitchFamily="2" charset="-122"/>
              </a:rPr>
              <a:t>(</a:t>
            </a:r>
            <a:r>
              <a:rPr lang="zh-CN" altLang="en-US" b="1" dirty="0">
                <a:solidFill>
                  <a:srgbClr val="7030A0"/>
                </a:solidFill>
                <a:latin typeface="Cambria" panose="02040503050406030204" pitchFamily="18" charset="0"/>
                <a:ea typeface="宋体" panose="02010600030101010101" pitchFamily="2" charset="-122"/>
              </a:rPr>
              <a:t>元素个数</a:t>
            </a:r>
            <a:r>
              <a:rPr lang="en-US" altLang="zh-CN" b="1" dirty="0">
                <a:solidFill>
                  <a:srgbClr val="7030A0"/>
                </a:solidFill>
                <a:latin typeface="Cambria" panose="02040503050406030204" pitchFamily="18" charset="0"/>
                <a:ea typeface="宋体" panose="02010600030101010101" pitchFamily="2" charset="-122"/>
              </a:rPr>
              <a:t>) </a:t>
            </a:r>
          </a:p>
          <a:p>
            <a:pPr marL="0" indent="361950">
              <a:lnSpc>
                <a:spcPct val="150000"/>
              </a:lnSpc>
              <a:spcBef>
                <a:spcPts val="0"/>
              </a:spcBef>
              <a:buNone/>
            </a:pPr>
            <a:r>
              <a:rPr lang="en-US" altLang="zh-CN" b="1" dirty="0">
                <a:solidFill>
                  <a:srgbClr val="7030A0"/>
                </a:solidFill>
                <a:latin typeface="Cambria" panose="02040503050406030204" pitchFamily="18" charset="0"/>
                <a:ea typeface="宋体" panose="02010600030101010101" pitchFamily="2" charset="-122"/>
              </a:rPr>
              <a:t>	</a:t>
            </a:r>
            <a:r>
              <a:rPr lang="en-US" altLang="zh-CN" b="1" dirty="0" err="1">
                <a:solidFill>
                  <a:srgbClr val="7030A0"/>
                </a:solidFill>
                <a:latin typeface="Cambria" panose="02040503050406030204" pitchFamily="18" charset="0"/>
                <a:ea typeface="宋体" panose="02010600030101010101" pitchFamily="2" charset="-122"/>
              </a:rPr>
              <a:t>slNode</a:t>
            </a:r>
            <a:r>
              <a:rPr lang="en-US" altLang="zh-CN" b="1" dirty="0">
                <a:solidFill>
                  <a:srgbClr val="7030A0"/>
                </a:solidFill>
                <a:latin typeface="Cambria" panose="02040503050406030204" pitchFamily="18" charset="0"/>
                <a:ea typeface="宋体" panose="02010600030101010101" pitchFamily="2" charset="-122"/>
              </a:rPr>
              <a:t>():</a:t>
            </a:r>
            <a:r>
              <a:rPr lang="en-US" altLang="zh-CN" b="1" dirty="0" err="1">
                <a:solidFill>
                  <a:srgbClr val="7030A0"/>
                </a:solidFill>
                <a:latin typeface="Cambria" panose="02040503050406030204" pitchFamily="18" charset="0"/>
                <a:ea typeface="宋体" panose="02010600030101010101" pitchFamily="2" charset="-122"/>
              </a:rPr>
              <a:t>len</a:t>
            </a:r>
            <a:r>
              <a:rPr lang="en-US" altLang="zh-CN" b="1" dirty="0">
                <a:solidFill>
                  <a:srgbClr val="7030A0"/>
                </a:solidFill>
                <a:latin typeface="Cambria" panose="02040503050406030204" pitchFamily="18" charset="0"/>
                <a:ea typeface="宋体" panose="02010600030101010101" pitchFamily="2" charset="-122"/>
              </a:rPr>
              <a:t>(0){	  //</a:t>
            </a:r>
            <a:r>
              <a:rPr lang="zh-CN" altLang="en-US" b="1" dirty="0">
                <a:solidFill>
                  <a:srgbClr val="7030A0"/>
                </a:solidFill>
                <a:latin typeface="Cambria" panose="02040503050406030204" pitchFamily="18" charset="0"/>
                <a:ea typeface="宋体" panose="02010600030101010101" pitchFamily="2" charset="-122"/>
              </a:rPr>
              <a:t>将</a:t>
            </a:r>
            <a:r>
              <a:rPr lang="en-US" altLang="zh-CN" b="1" dirty="0" err="1">
                <a:solidFill>
                  <a:srgbClr val="7030A0"/>
                </a:solidFill>
                <a:latin typeface="Cambria" panose="02040503050406030204" pitchFamily="18" charset="0"/>
                <a:ea typeface="宋体" panose="02010600030101010101" pitchFamily="2" charset="-122"/>
              </a:rPr>
              <a:t>len</a:t>
            </a:r>
            <a:r>
              <a:rPr lang="zh-CN" altLang="en-US" b="1" dirty="0">
                <a:solidFill>
                  <a:srgbClr val="7030A0"/>
                </a:solidFill>
                <a:latin typeface="Cambria" panose="02040503050406030204" pitchFamily="18" charset="0"/>
                <a:ea typeface="宋体" panose="02010600030101010101" pitchFamily="2" charset="-122"/>
              </a:rPr>
              <a:t>的初始值设置为</a:t>
            </a:r>
            <a:r>
              <a:rPr lang="en-US" altLang="zh-CN" b="1" dirty="0">
                <a:solidFill>
                  <a:srgbClr val="7030A0"/>
                </a:solidFill>
                <a:latin typeface="Cambria" panose="02040503050406030204" pitchFamily="18" charset="0"/>
                <a:ea typeface="宋体" panose="02010600030101010101" pitchFamily="2" charset="-122"/>
              </a:rPr>
              <a:t>0 </a:t>
            </a:r>
          </a:p>
          <a:p>
            <a:pPr marL="0" indent="361950">
              <a:lnSpc>
                <a:spcPct val="150000"/>
              </a:lnSpc>
              <a:spcBef>
                <a:spcPts val="0"/>
              </a:spcBef>
              <a:buNone/>
            </a:pPr>
            <a:r>
              <a:rPr lang="en-US" altLang="zh-CN" b="1" dirty="0">
                <a:solidFill>
                  <a:srgbClr val="7030A0"/>
                </a:solidFill>
                <a:latin typeface="Cambria" panose="02040503050406030204" pitchFamily="18" charset="0"/>
                <a:ea typeface="宋体" panose="02010600030101010101" pitchFamily="2" charset="-122"/>
              </a:rPr>
              <a:t>	}</a:t>
            </a:r>
          </a:p>
          <a:p>
            <a:pPr marL="0" indent="361950">
              <a:lnSpc>
                <a:spcPct val="150000"/>
              </a:lnSpc>
              <a:spcBef>
                <a:spcPts val="0"/>
              </a:spcBef>
              <a:buNone/>
            </a:pPr>
            <a:r>
              <a:rPr lang="en-US" altLang="zh-CN" b="1" dirty="0">
                <a:solidFill>
                  <a:srgbClr val="7030A0"/>
                </a:solidFill>
                <a:latin typeface="Cambria" panose="02040503050406030204" pitchFamily="18" charset="0"/>
                <a:ea typeface="宋体" panose="02010600030101010101" pitchFamily="2" charset="-122"/>
              </a:rPr>
              <a:t>}</a:t>
            </a:r>
            <a:r>
              <a:rPr lang="en-US" altLang="zh-CN" b="1" dirty="0" err="1">
                <a:solidFill>
                  <a:srgbClr val="7030A0"/>
                </a:solidFill>
                <a:latin typeface="Cambria" panose="02040503050406030204" pitchFamily="18" charset="0"/>
                <a:ea typeface="宋体" panose="02010600030101010101" pitchFamily="2" charset="-122"/>
              </a:rPr>
              <a:t>seqList</a:t>
            </a:r>
            <a:r>
              <a:rPr lang="en-US" altLang="zh-CN" b="1" dirty="0">
                <a:solidFill>
                  <a:srgbClr val="7030A0"/>
                </a:solidFill>
                <a:latin typeface="Cambria" panose="02040503050406030204" pitchFamily="18" charset="0"/>
                <a:ea typeface="宋体" panose="02010600030101010101" pitchFamily="2" charset="-122"/>
              </a:rPr>
              <a:t>;</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在实际应用中，也可以用更简单的方式表示顺序表：</a:t>
            </a:r>
          </a:p>
          <a:p>
            <a:pPr marL="0" indent="361950">
              <a:lnSpc>
                <a:spcPct val="150000"/>
              </a:lnSpc>
              <a:spcBef>
                <a:spcPts val="0"/>
              </a:spcBef>
              <a:buNone/>
            </a:pPr>
            <a:r>
              <a:rPr lang="en-US" altLang="zh-CN" b="1" dirty="0">
                <a:solidFill>
                  <a:srgbClr val="7030A0"/>
                </a:solidFill>
                <a:latin typeface="Cambria" panose="02040503050406030204" pitchFamily="18" charset="0"/>
                <a:ea typeface="宋体" panose="02010600030101010101" pitchFamily="2" charset="-122"/>
              </a:rPr>
              <a:t>datatype data[N];</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此时必须指明顺序表所包含元素的数量。</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a:t>
            </a:fld>
            <a:endParaRPr lang="zh-CN" altLang="en-US" dirty="0"/>
          </a:p>
        </p:txBody>
      </p:sp>
    </p:spTree>
    <p:extLst>
      <p:ext uri="{BB962C8B-B14F-4D97-AF65-F5344CB8AC3E}">
        <p14:creationId xmlns:p14="http://schemas.microsoft.com/office/powerpoint/2010/main" val="297132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256426" cy="6288926"/>
          </a:xfrm>
        </p:spPr>
        <p:txBody>
          <a:bodyPr>
            <a:normAutofit/>
          </a:bodyPr>
          <a:lstStyle/>
          <a:p>
            <a:pPr marL="0" indent="357188">
              <a:lnSpc>
                <a:spcPct val="150000"/>
              </a:lnSpc>
              <a:spcBef>
                <a:spcPts val="0"/>
              </a:spcBef>
              <a:buNone/>
            </a:pPr>
            <a:r>
              <a:rPr lang="en-US" altLang="zh-CN" b="1" dirty="0">
                <a:latin typeface="Cambria" panose="02040503050406030204" pitchFamily="18" charset="0"/>
                <a:ea typeface="宋体" panose="02010600030101010101" pitchFamily="2" charset="-122"/>
              </a:rPr>
              <a:t>2</a:t>
            </a:r>
            <a:r>
              <a:rPr lang="zh-CN" altLang="en-US" b="1" dirty="0">
                <a:latin typeface="Cambria" panose="02040503050406030204" pitchFamily="18" charset="0"/>
                <a:ea typeface="宋体" panose="02010600030101010101" pitchFamily="2" charset="-122"/>
              </a:rPr>
              <a:t>、</a:t>
            </a:r>
            <a:r>
              <a:rPr lang="zh-CN" altLang="en-US" b="1" dirty="0">
                <a:solidFill>
                  <a:srgbClr val="00B0F0"/>
                </a:solidFill>
                <a:latin typeface="Cambria" panose="02040503050406030204" pitchFamily="18" charset="0"/>
                <a:ea typeface="宋体" panose="02010600030101010101" pitchFamily="2" charset="-122"/>
              </a:rPr>
              <a:t>在指定位置删除一个字符</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假设删除串的第</a:t>
            </a:r>
            <a:r>
              <a:rPr lang="en-US" altLang="zh-CN" dirty="0" err="1">
                <a:latin typeface="Cambria" panose="02040503050406030204" pitchFamily="18" charset="0"/>
                <a:ea typeface="宋体" panose="02010600030101010101" pitchFamily="2" charset="-122"/>
              </a:rPr>
              <a:t>idx</a:t>
            </a:r>
            <a:r>
              <a:rPr lang="zh-CN" altLang="en-US" dirty="0">
                <a:latin typeface="Cambria" panose="02040503050406030204" pitchFamily="18" charset="0"/>
                <a:ea typeface="宋体" panose="02010600030101010101" pitchFamily="2" charset="-122"/>
              </a:rPr>
              <a:t>个字符。与插入字符类似，假设删除的字符为结点</a:t>
            </a:r>
            <a:r>
              <a:rPr lang="en-US" altLang="zh-CN" dirty="0">
                <a:latin typeface="Cambria" panose="02040503050406030204" pitchFamily="18" charset="0"/>
                <a:ea typeface="宋体" panose="02010600030101010101" pitchFamily="2" charset="-122"/>
              </a:rPr>
              <a:t>cs1-&gt;data</a:t>
            </a:r>
            <a:r>
              <a:rPr lang="zh-CN" altLang="en-US" dirty="0">
                <a:latin typeface="Cambria" panose="02040503050406030204" pitchFamily="18" charset="0"/>
                <a:ea typeface="宋体" panose="02010600030101010101" pitchFamily="2" charset="-122"/>
              </a:rPr>
              <a:t>的</a:t>
            </a:r>
            <a:r>
              <a:rPr lang="en-US" altLang="zh-CN" dirty="0" err="1">
                <a:latin typeface="Cambria" panose="02040503050406030204" pitchFamily="18" charset="0"/>
                <a:ea typeface="宋体" panose="02010600030101010101" pitchFamily="2" charset="-122"/>
              </a:rPr>
              <a:t>idx-i</a:t>
            </a:r>
            <a:r>
              <a:rPr lang="zh-CN" altLang="en-US" dirty="0">
                <a:latin typeface="Cambria" panose="02040503050406030204" pitchFamily="18" charset="0"/>
                <a:ea typeface="宋体" panose="02010600030101010101" pitchFamily="2" charset="-122"/>
              </a:rPr>
              <a:t>处，则删除方法与顺序表的删除方法类似，即将</a:t>
            </a:r>
            <a:r>
              <a:rPr lang="en-US" altLang="zh-CN" dirty="0" err="1">
                <a:latin typeface="Cambria" panose="02040503050406030204" pitchFamily="18" charset="0"/>
                <a:ea typeface="宋体" panose="02010600030101010101" pitchFamily="2" charset="-122"/>
              </a:rPr>
              <a:t>idx-i</a:t>
            </a:r>
            <a:r>
              <a:rPr lang="zh-CN" altLang="en-US" dirty="0">
                <a:latin typeface="Cambria" panose="02040503050406030204" pitchFamily="18" charset="0"/>
                <a:ea typeface="宋体" panose="02010600030101010101" pitchFamily="2" charset="-122"/>
              </a:rPr>
              <a:t>之后的字符向前移动一个位置，如果删除后，</a:t>
            </a:r>
            <a:r>
              <a:rPr lang="en-US" altLang="zh-CN" dirty="0">
                <a:latin typeface="Cambria" panose="02040503050406030204" pitchFamily="18" charset="0"/>
                <a:ea typeface="宋体" panose="02010600030101010101" pitchFamily="2" charset="-122"/>
              </a:rPr>
              <a:t>cs1-&gt;data</a:t>
            </a:r>
            <a:r>
              <a:rPr lang="zh-CN" altLang="en-US" dirty="0">
                <a:latin typeface="Cambria" panose="02040503050406030204" pitchFamily="18" charset="0"/>
                <a:ea typeface="宋体" panose="02010600030101010101" pitchFamily="2" charset="-122"/>
              </a:rPr>
              <a:t>没有有效的字符，则需要删除结点</a:t>
            </a:r>
            <a:r>
              <a:rPr lang="en-US" altLang="zh-CN" dirty="0">
                <a:latin typeface="Cambria" panose="02040503050406030204" pitchFamily="18" charset="0"/>
                <a:ea typeface="宋体" panose="02010600030101010101" pitchFamily="2" charset="-122"/>
              </a:rPr>
              <a:t>cs1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具体实现见函数</a:t>
            </a:r>
            <a:r>
              <a:rPr lang="en-US" altLang="zh-CN" dirty="0" err="1">
                <a:latin typeface="Cambria" panose="02040503050406030204" pitchFamily="18" charset="0"/>
                <a:ea typeface="宋体" panose="02010600030101010101" pitchFamily="2" charset="-122"/>
              </a:rPr>
              <a:t>cs_delete</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70</a:t>
            </a:fld>
            <a:endParaRPr lang="zh-CN" altLang="en-US" dirty="0"/>
          </a:p>
        </p:txBody>
      </p:sp>
    </p:spTree>
    <p:extLst>
      <p:ext uri="{BB962C8B-B14F-4D97-AF65-F5344CB8AC3E}">
        <p14:creationId xmlns:p14="http://schemas.microsoft.com/office/powerpoint/2010/main" val="114074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256426" cy="6288926"/>
          </a:xfrm>
        </p:spPr>
        <p:txBody>
          <a:bodyPr>
            <a:normAutofit/>
          </a:bodyPr>
          <a:lstStyle/>
          <a:p>
            <a:pPr marL="0" indent="357188">
              <a:lnSpc>
                <a:spcPct val="150000"/>
              </a:lnSpc>
              <a:spcBef>
                <a:spcPts val="0"/>
              </a:spcBef>
              <a:buNone/>
            </a:pPr>
            <a:r>
              <a:rPr lang="zh-CN" altLang="en-US" b="1" dirty="0">
                <a:solidFill>
                  <a:srgbClr val="00B0F0"/>
                </a:solidFill>
                <a:latin typeface="Cambria" panose="02040503050406030204" pitchFamily="18" charset="0"/>
                <a:ea typeface="宋体" panose="02010600030101010101" pitchFamily="2" charset="-122"/>
              </a:rPr>
              <a:t>三、两个链串之间的操作</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两个链串之间的操作包括</a:t>
            </a:r>
            <a:r>
              <a:rPr lang="zh-CN" altLang="en-US" dirty="0">
                <a:solidFill>
                  <a:srgbClr val="00B0F0"/>
                </a:solidFill>
                <a:latin typeface="Cambria" panose="02040503050406030204" pitchFamily="18" charset="0"/>
                <a:ea typeface="宋体" panose="02010600030101010101" pitchFamily="2" charset="-122"/>
              </a:rPr>
              <a:t>拷贝</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连接</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比较</a:t>
            </a:r>
            <a:r>
              <a:rPr lang="zh-CN" altLang="en-US" dirty="0">
                <a:latin typeface="Cambria" panose="02040503050406030204" pitchFamily="18" charset="0"/>
                <a:ea typeface="宋体" panose="02010600030101010101" pitchFamily="2" charset="-122"/>
              </a:rPr>
              <a:t>等。</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两个链串比较时，需要逐字符比较，因此</a:t>
            </a:r>
            <a:r>
              <a:rPr lang="zh-CN" altLang="en-US" dirty="0">
                <a:solidFill>
                  <a:srgbClr val="00B0F0"/>
                </a:solidFill>
                <a:latin typeface="Cambria" panose="02040503050406030204" pitchFamily="18" charset="0"/>
                <a:ea typeface="宋体" panose="02010600030101010101" pitchFamily="2" charset="-122"/>
              </a:rPr>
              <a:t>需要遍历两个链串</a:t>
            </a:r>
            <a:r>
              <a:rPr lang="zh-CN" altLang="en-US" dirty="0">
                <a:latin typeface="Cambria" panose="02040503050406030204" pitchFamily="18" charset="0"/>
                <a:ea typeface="宋体" panose="02010600030101010101" pitchFamily="2" charset="-122"/>
              </a:rPr>
              <a:t>：</a:t>
            </a:r>
            <a:r>
              <a:rPr lang="zh-CN" altLang="en-US" dirty="0">
                <a:solidFill>
                  <a:srgbClr val="00B0F0"/>
                </a:solidFill>
                <a:latin typeface="Cambria" panose="02040503050406030204" pitchFamily="18" charset="0"/>
                <a:ea typeface="宋体" panose="02010600030101010101" pitchFamily="2" charset="-122"/>
              </a:rPr>
              <a:t>为每一个链串定义一个当前位置</a:t>
            </a:r>
            <a:r>
              <a:rPr lang="en-US" altLang="zh-CN" dirty="0" err="1">
                <a:solidFill>
                  <a:srgbClr val="00B0F0"/>
                </a:solidFill>
                <a:latin typeface="Cambria" panose="02040503050406030204" pitchFamily="18" charset="0"/>
                <a:ea typeface="宋体" panose="02010600030101010101" pitchFamily="2" charset="-122"/>
              </a:rPr>
              <a:t>i</a:t>
            </a:r>
            <a:r>
              <a:rPr lang="zh-CN" altLang="en-US" dirty="0">
                <a:solidFill>
                  <a:srgbClr val="00B0F0"/>
                </a:solidFill>
                <a:latin typeface="Cambria" panose="02040503050406030204" pitchFamily="18" charset="0"/>
                <a:ea typeface="宋体" panose="02010600030101010101" pitchFamily="2" charset="-122"/>
              </a:rPr>
              <a:t>和</a:t>
            </a:r>
            <a:r>
              <a:rPr lang="en-US" altLang="zh-CN" dirty="0">
                <a:solidFill>
                  <a:srgbClr val="00B0F0"/>
                </a:solidFill>
                <a:latin typeface="Cambria" panose="02040503050406030204" pitchFamily="18" charset="0"/>
                <a:ea typeface="宋体" panose="02010600030101010101" pitchFamily="2" charset="-122"/>
              </a:rPr>
              <a:t>j</a:t>
            </a:r>
            <a:r>
              <a:rPr lang="zh-CN" altLang="en-US" dirty="0">
                <a:latin typeface="Cambria" panose="02040503050406030204" pitchFamily="18" charset="0"/>
                <a:ea typeface="宋体" panose="02010600030101010101" pitchFamily="2" charset="-122"/>
              </a:rPr>
              <a:t>，在一轮比较结束后，将</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j</a:t>
            </a:r>
            <a:r>
              <a:rPr lang="zh-CN" altLang="en-US" dirty="0">
                <a:latin typeface="Cambria" panose="02040503050406030204" pitchFamily="18" charset="0"/>
                <a:ea typeface="宋体" panose="02010600030101010101" pitchFamily="2" charset="-122"/>
              </a:rPr>
              <a:t>同步向后移动一位。</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具体实现见函数</a:t>
            </a:r>
            <a:r>
              <a:rPr lang="en-US" altLang="zh-CN" dirty="0" err="1">
                <a:latin typeface="Cambria" panose="02040503050406030204" pitchFamily="18" charset="0"/>
                <a:ea typeface="宋体" panose="02010600030101010101" pitchFamily="2" charset="-122"/>
              </a:rPr>
              <a:t>cs_compare</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71</a:t>
            </a:fld>
            <a:endParaRPr lang="zh-CN" altLang="en-US" dirty="0"/>
          </a:p>
        </p:txBody>
      </p:sp>
    </p:spTree>
    <p:extLst>
      <p:ext uri="{BB962C8B-B14F-4D97-AF65-F5344CB8AC3E}">
        <p14:creationId xmlns:p14="http://schemas.microsoft.com/office/powerpoint/2010/main" val="413199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2.8 </a:t>
            </a:r>
            <a:r>
              <a:rPr lang="zh-CN" altLang="en-US" b="1" dirty="0">
                <a:latin typeface="Cambria" panose="02040503050406030204" pitchFamily="18" charset="0"/>
                <a:ea typeface="宋体" panose="02010600030101010101" pitchFamily="2" charset="-122"/>
              </a:rPr>
              <a:t>广义表</a:t>
            </a:r>
          </a:p>
          <a:p>
            <a:pPr marL="0" indent="357188">
              <a:lnSpc>
                <a:spcPct val="150000"/>
              </a:lnSpc>
              <a:spcBef>
                <a:spcPts val="0"/>
              </a:spcBef>
              <a:buNone/>
            </a:pPr>
            <a:r>
              <a:rPr lang="zh-CN" altLang="en-US" b="1" dirty="0">
                <a:solidFill>
                  <a:srgbClr val="7030A0"/>
                </a:solidFill>
                <a:latin typeface="Cambria" panose="02040503050406030204" pitchFamily="18" charset="0"/>
                <a:ea typeface="宋体" panose="02010600030101010101" pitchFamily="2" charset="-122"/>
              </a:rPr>
              <a:t>广义表</a:t>
            </a:r>
            <a:r>
              <a:rPr lang="zh-CN" altLang="en-US" dirty="0">
                <a:latin typeface="Cambria" panose="02040503050406030204" pitchFamily="18" charset="0"/>
                <a:ea typeface="宋体" panose="02010600030101010101" pitchFamily="2" charset="-122"/>
              </a:rPr>
              <a:t>中</a:t>
            </a:r>
            <a:r>
              <a:rPr lang="zh-CN" altLang="en-US" dirty="0">
                <a:solidFill>
                  <a:srgbClr val="00B0F0"/>
                </a:solidFill>
                <a:latin typeface="Cambria" panose="02040503050406030204" pitchFamily="18" charset="0"/>
                <a:ea typeface="宋体" panose="02010600030101010101" pitchFamily="2" charset="-122"/>
              </a:rPr>
              <a:t>除包含类型相同的元素外，还可以包含具有其自身结构的元素</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2.8.1 </a:t>
            </a:r>
            <a:r>
              <a:rPr lang="zh-CN" altLang="en-US" b="1" dirty="0">
                <a:latin typeface="Cambria" panose="02040503050406030204" pitchFamily="18" charset="0"/>
                <a:ea typeface="宋体" panose="02010600030101010101" pitchFamily="2" charset="-122"/>
              </a:rPr>
              <a:t>广义表的定义及表示</a:t>
            </a:r>
          </a:p>
          <a:p>
            <a:pPr marL="0" indent="357188">
              <a:lnSpc>
                <a:spcPct val="150000"/>
              </a:lnSpc>
              <a:spcBef>
                <a:spcPts val="0"/>
              </a:spcBef>
              <a:buNone/>
            </a:pPr>
            <a:r>
              <a:rPr lang="zh-CN" altLang="en-US" b="1" dirty="0">
                <a:solidFill>
                  <a:srgbClr val="7030A0"/>
                </a:solidFill>
                <a:latin typeface="Cambria" panose="02040503050406030204" pitchFamily="18" charset="0"/>
                <a:ea typeface="宋体" panose="02010600030101010101" pitchFamily="2" charset="-122"/>
              </a:rPr>
              <a:t>广义表</a:t>
            </a:r>
            <a:r>
              <a:rPr lang="en-US" altLang="zh-CN" dirty="0">
                <a:latin typeface="Cambria" panose="02040503050406030204" pitchFamily="18" charset="0"/>
                <a:ea typeface="宋体" panose="02010600030101010101" pitchFamily="2" charset="-122"/>
              </a:rPr>
              <a:t>(Generalized Table)</a:t>
            </a:r>
            <a:r>
              <a:rPr lang="zh-CN" altLang="en-US" dirty="0">
                <a:latin typeface="Cambria" panose="02040503050406030204" pitchFamily="18" charset="0"/>
                <a:ea typeface="宋体" panose="02010600030101010101" pitchFamily="2" charset="-122"/>
              </a:rPr>
              <a:t>是</a:t>
            </a:r>
            <a:r>
              <a:rPr lang="en-US" altLang="zh-CN" dirty="0">
                <a:solidFill>
                  <a:srgbClr val="00B0F0"/>
                </a:solidFill>
                <a:latin typeface="Cambria" panose="02040503050406030204" pitchFamily="18" charset="0"/>
                <a:ea typeface="宋体" panose="02010600030101010101" pitchFamily="2" charset="-122"/>
              </a:rPr>
              <a:t>n(n≥0)</a:t>
            </a:r>
            <a:r>
              <a:rPr lang="zh-CN" altLang="en-US" dirty="0">
                <a:solidFill>
                  <a:srgbClr val="00B0F0"/>
                </a:solidFill>
                <a:latin typeface="Cambria" panose="02040503050406030204" pitchFamily="18" charset="0"/>
                <a:ea typeface="宋体" panose="02010600030101010101" pitchFamily="2" charset="-122"/>
              </a:rPr>
              <a:t>个元素的有限序列</a:t>
            </a:r>
            <a:r>
              <a:rPr lang="zh-CN" altLang="en-US" dirty="0">
                <a:latin typeface="Cambria" panose="02040503050406030204" pitchFamily="18" charset="0"/>
                <a:ea typeface="宋体" panose="02010600030101010101" pitchFamily="2" charset="-122"/>
              </a:rPr>
              <a:t>，表示为</a:t>
            </a:r>
            <a:r>
              <a:rPr lang="en-US" altLang="zh-CN" dirty="0" err="1">
                <a:latin typeface="Cambria" panose="02040503050406030204" pitchFamily="18" charset="0"/>
                <a:ea typeface="宋体" panose="02010600030101010101" pitchFamily="2" charset="-122"/>
              </a:rPr>
              <a:t>gt</a:t>
            </a:r>
            <a:r>
              <a:rPr lang="en-US" altLang="zh-CN" dirty="0">
                <a:latin typeface="Cambria" panose="02040503050406030204" pitchFamily="18" charset="0"/>
                <a:ea typeface="宋体" panose="02010600030101010101" pitchFamily="2" charset="-122"/>
              </a:rPr>
              <a:t>=(a</a:t>
            </a:r>
            <a:r>
              <a:rPr lang="en-US" altLang="zh-CN" baseline="-25000" dirty="0">
                <a:latin typeface="Cambria" panose="02040503050406030204" pitchFamily="18" charset="0"/>
                <a:ea typeface="宋体" panose="02010600030101010101" pitchFamily="2" charset="-122"/>
              </a:rPr>
              <a:t>1</a:t>
            </a:r>
            <a:r>
              <a:rPr lang="en-US" altLang="zh-CN" dirty="0">
                <a:latin typeface="Cambria" panose="02040503050406030204" pitchFamily="18" charset="0"/>
                <a:ea typeface="宋体" panose="02010600030101010101" pitchFamily="2" charset="-122"/>
              </a:rPr>
              <a:t>, a</a:t>
            </a:r>
            <a:r>
              <a:rPr lang="en-US" altLang="zh-CN" baseline="-25000" dirty="0">
                <a:latin typeface="Cambria" panose="02040503050406030204" pitchFamily="18" charset="0"/>
                <a:ea typeface="宋体" panose="02010600030101010101" pitchFamily="2" charset="-122"/>
              </a:rPr>
              <a:t>2</a:t>
            </a:r>
            <a:r>
              <a:rPr lang="en-US" altLang="zh-CN" dirty="0">
                <a:latin typeface="Cambria" panose="02040503050406030204" pitchFamily="18" charset="0"/>
                <a:ea typeface="宋体" panose="02010600030101010101" pitchFamily="2" charset="-122"/>
              </a:rPr>
              <a:t>, … , a</a:t>
            </a:r>
            <a:r>
              <a:rPr lang="en-US" altLang="zh-CN" baseline="-25000" dirty="0">
                <a:latin typeface="Cambria" panose="02040503050406030204" pitchFamily="18" charset="0"/>
                <a:ea typeface="宋体" panose="02010600030101010101" pitchFamily="2" charset="-122"/>
              </a:rPr>
              <a:t>n</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，其中每一个元素</a:t>
            </a:r>
            <a:r>
              <a:rPr lang="en-US" altLang="zh-CN" dirty="0" err="1">
                <a:latin typeface="Cambria" panose="02040503050406030204" pitchFamily="18" charset="0"/>
                <a:ea typeface="宋体" panose="02010600030101010101" pitchFamily="2" charset="-122"/>
              </a:rPr>
              <a:t>a</a:t>
            </a:r>
            <a:r>
              <a:rPr lang="en-US" altLang="zh-CN" baseline="-25000"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或者是</a:t>
            </a:r>
            <a:r>
              <a:rPr lang="zh-CN" altLang="en-US" b="1" dirty="0">
                <a:latin typeface="Cambria" panose="02040503050406030204" pitchFamily="18" charset="0"/>
                <a:ea typeface="宋体" panose="02010600030101010101" pitchFamily="2" charset="-122"/>
              </a:rPr>
              <a:t>原子</a:t>
            </a:r>
            <a:r>
              <a:rPr lang="zh-CN" altLang="en-US" dirty="0">
                <a:latin typeface="Cambria" panose="02040503050406030204" pitchFamily="18" charset="0"/>
                <a:ea typeface="宋体" panose="02010600030101010101" pitchFamily="2" charset="-122"/>
              </a:rPr>
              <a:t>，或者是一个广义表。其中</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为</a:t>
            </a:r>
            <a:r>
              <a:rPr lang="en-US" altLang="zh-CN" dirty="0" err="1">
                <a:latin typeface="Cambria" panose="02040503050406030204" pitchFamily="18" charset="0"/>
                <a:ea typeface="宋体" panose="02010600030101010101" pitchFamily="2" charset="-122"/>
              </a:rPr>
              <a:t>gt</a:t>
            </a:r>
            <a:r>
              <a:rPr lang="zh-CN" altLang="en-US" dirty="0">
                <a:latin typeface="Cambria" panose="02040503050406030204" pitchFamily="18" charset="0"/>
                <a:ea typeface="宋体" panose="02010600030101010101" pitchFamily="2" charset="-122"/>
              </a:rPr>
              <a:t>的长度，称为</a:t>
            </a:r>
            <a:r>
              <a:rPr lang="zh-CN" altLang="en-US" b="1" dirty="0">
                <a:solidFill>
                  <a:srgbClr val="00B0F0"/>
                </a:solidFill>
                <a:latin typeface="Cambria" panose="02040503050406030204" pitchFamily="18" charset="0"/>
                <a:ea typeface="宋体" panose="02010600030101010101" pitchFamily="2" charset="-122"/>
              </a:rPr>
              <a:t>表长</a:t>
            </a:r>
            <a:r>
              <a:rPr lang="zh-CN" altLang="en-US" dirty="0">
                <a:latin typeface="Cambria" panose="02040503050406030204" pitchFamily="18" charset="0"/>
                <a:ea typeface="宋体" panose="02010600030101010101" pitchFamily="2" charset="-122"/>
              </a:rPr>
              <a:t>，原子为广义表中不可再分的数据元素，</a:t>
            </a:r>
            <a:r>
              <a:rPr lang="en-US" altLang="zh-CN" dirty="0" err="1">
                <a:latin typeface="Cambria" panose="02040503050406030204" pitchFamily="18" charset="0"/>
                <a:ea typeface="宋体" panose="02010600030101010101" pitchFamily="2" charset="-122"/>
              </a:rPr>
              <a:t>gt</a:t>
            </a:r>
            <a:r>
              <a:rPr lang="zh-CN" altLang="en-US" dirty="0">
                <a:latin typeface="Cambria" panose="02040503050406030204" pitchFamily="18" charset="0"/>
                <a:ea typeface="宋体" panose="02010600030101010101" pitchFamily="2" charset="-122"/>
              </a:rPr>
              <a:t>中的广义表称为</a:t>
            </a:r>
            <a:r>
              <a:rPr lang="en-US" altLang="zh-CN" dirty="0" err="1">
                <a:latin typeface="Cambria" panose="02040503050406030204" pitchFamily="18" charset="0"/>
                <a:ea typeface="宋体" panose="02010600030101010101" pitchFamily="2" charset="-122"/>
              </a:rPr>
              <a:t>gt</a:t>
            </a:r>
            <a:r>
              <a:rPr lang="zh-CN" altLang="en-US" dirty="0">
                <a:latin typeface="Cambria" panose="02040503050406030204" pitchFamily="18" charset="0"/>
                <a:ea typeface="宋体" panose="02010600030101010101" pitchFamily="2" charset="-122"/>
              </a:rPr>
              <a:t>的</a:t>
            </a:r>
            <a:r>
              <a:rPr lang="zh-CN" altLang="en-US" b="1" dirty="0">
                <a:solidFill>
                  <a:srgbClr val="00B0F0"/>
                </a:solidFill>
                <a:latin typeface="Cambria" panose="02040503050406030204" pitchFamily="18" charset="0"/>
                <a:ea typeface="宋体" panose="02010600030101010101" pitchFamily="2" charset="-122"/>
              </a:rPr>
              <a:t>子表</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广义表的书面表示方法是将所有元素包含在一对圆括号中，元素之间用逗号分隔，并规定用大写英文字母表示广义表，用小写英文字母表示原子。</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若广义表为空</a:t>
            </a:r>
            <a:r>
              <a:rPr lang="en-US" altLang="zh-CN" dirty="0">
                <a:latin typeface="Cambria" panose="02040503050406030204" pitchFamily="18" charset="0"/>
                <a:ea typeface="宋体" panose="02010600030101010101" pitchFamily="2" charset="-122"/>
              </a:rPr>
              <a:t>(n=0)</a:t>
            </a:r>
            <a:r>
              <a:rPr lang="zh-CN" altLang="en-US" dirty="0">
                <a:latin typeface="Cambria" panose="02040503050406030204" pitchFamily="18" charset="0"/>
                <a:ea typeface="宋体" panose="02010600030101010101" pitchFamily="2" charset="-122"/>
              </a:rPr>
              <a:t>，表示为“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；若广义表</a:t>
            </a:r>
            <a:r>
              <a:rPr lang="en-US" altLang="zh-CN" dirty="0" err="1">
                <a:latin typeface="Cambria" panose="02040503050406030204" pitchFamily="18" charset="0"/>
                <a:ea typeface="宋体" panose="02010600030101010101" pitchFamily="2" charset="-122"/>
              </a:rPr>
              <a:t>gt</a:t>
            </a:r>
            <a:r>
              <a:rPr lang="zh-CN" altLang="en-US" dirty="0">
                <a:latin typeface="Cambria" panose="02040503050406030204" pitchFamily="18" charset="0"/>
                <a:ea typeface="宋体" panose="02010600030101010101" pitchFamily="2" charset="-122"/>
              </a:rPr>
              <a:t>非空，则称第一个元素</a:t>
            </a:r>
            <a:r>
              <a:rPr lang="en-US" altLang="zh-CN" dirty="0">
                <a:latin typeface="Cambria" panose="02040503050406030204" pitchFamily="18" charset="0"/>
                <a:ea typeface="宋体" panose="02010600030101010101" pitchFamily="2" charset="-122"/>
              </a:rPr>
              <a:t>a</a:t>
            </a:r>
            <a:r>
              <a:rPr lang="en-US" altLang="zh-CN" baseline="-25000"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为</a:t>
            </a:r>
            <a:r>
              <a:rPr lang="zh-CN" altLang="en-US" b="1" dirty="0">
                <a:latin typeface="Cambria" panose="02040503050406030204" pitchFamily="18" charset="0"/>
                <a:ea typeface="宋体" panose="02010600030101010101" pitchFamily="2" charset="-122"/>
              </a:rPr>
              <a:t>表头</a:t>
            </a:r>
            <a:r>
              <a:rPr lang="zh-CN" altLang="en-US" dirty="0">
                <a:latin typeface="Cambria" panose="02040503050406030204" pitchFamily="18" charset="0"/>
                <a:ea typeface="宋体" panose="02010600030101010101" pitchFamily="2" charset="-122"/>
              </a:rPr>
              <a:t>，其余元素组成的表</a:t>
            </a:r>
            <a:r>
              <a:rPr lang="en-US" altLang="zh-CN" dirty="0">
                <a:latin typeface="Cambria" panose="02040503050406030204" pitchFamily="18" charset="0"/>
                <a:ea typeface="宋体" panose="02010600030101010101" pitchFamily="2" charset="-122"/>
              </a:rPr>
              <a:t>(a2, a3, ……, an)</a:t>
            </a:r>
            <a:r>
              <a:rPr lang="zh-CN" altLang="en-US" dirty="0">
                <a:latin typeface="Cambria" panose="02040503050406030204" pitchFamily="18" charset="0"/>
                <a:ea typeface="宋体" panose="02010600030101010101" pitchFamily="2" charset="-122"/>
              </a:rPr>
              <a:t>称为</a:t>
            </a:r>
            <a:r>
              <a:rPr lang="en-US" altLang="zh-CN" dirty="0" err="1">
                <a:latin typeface="Cambria" panose="02040503050406030204" pitchFamily="18" charset="0"/>
                <a:ea typeface="宋体" panose="02010600030101010101" pitchFamily="2" charset="-122"/>
              </a:rPr>
              <a:t>gt</a:t>
            </a:r>
            <a:r>
              <a:rPr lang="zh-CN" altLang="en-US" dirty="0">
                <a:latin typeface="Cambria" panose="02040503050406030204" pitchFamily="18" charset="0"/>
                <a:ea typeface="宋体" panose="02010600030101010101" pitchFamily="2" charset="-122"/>
              </a:rPr>
              <a:t>的</a:t>
            </a:r>
            <a:r>
              <a:rPr lang="zh-CN" altLang="en-US" b="1" dirty="0">
                <a:latin typeface="Cambria" panose="02040503050406030204" pitchFamily="18" charset="0"/>
                <a:ea typeface="宋体" panose="02010600030101010101" pitchFamily="2" charset="-122"/>
              </a:rPr>
              <a:t>表尾</a:t>
            </a:r>
            <a:r>
              <a:rPr lang="zh-CN" altLang="en-US" dirty="0">
                <a:latin typeface="Cambria" panose="02040503050406030204" pitchFamily="18" charset="0"/>
                <a:ea typeface="宋体" panose="02010600030101010101" pitchFamily="2" charset="-122"/>
              </a:rPr>
              <a:t>。显然，表头可能是原子，也可能是一个广义表，但表尾一定是广义表。</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72</a:t>
            </a:fld>
            <a:endParaRPr lang="zh-CN" altLang="en-US" dirty="0"/>
          </a:p>
        </p:txBody>
      </p:sp>
    </p:spTree>
    <p:extLst>
      <p:ext uri="{BB962C8B-B14F-4D97-AF65-F5344CB8AC3E}">
        <p14:creationId xmlns:p14="http://schemas.microsoft.com/office/powerpoint/2010/main" val="271387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fontScale="85000"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子表中的元素也可以是广义表，这样使得广义表一般呈现层次结构</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递归广义表除外</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，子表嵌套的最大层次称为</a:t>
            </a:r>
            <a:r>
              <a:rPr lang="zh-CN" altLang="en-US" b="1" dirty="0">
                <a:latin typeface="Cambria" panose="02040503050406030204" pitchFamily="18" charset="0"/>
                <a:ea typeface="宋体" panose="02010600030101010101" pitchFamily="2" charset="-122"/>
              </a:rPr>
              <a:t>广义表的深度</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各种类型的广义表的表长、表头、表尾与表的深度</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：空表，表长为</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，表头为空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原子</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，表尾为空表，深度为</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B=(a, b, c)</a:t>
            </a:r>
            <a:r>
              <a:rPr lang="zh-CN" altLang="en-US" dirty="0">
                <a:latin typeface="Cambria" panose="02040503050406030204" pitchFamily="18" charset="0"/>
                <a:ea typeface="宋体" panose="02010600030101010101" pitchFamily="2" charset="-122"/>
              </a:rPr>
              <a:t>：表长为</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，表头为原子</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，表尾为</a:t>
            </a:r>
            <a:r>
              <a:rPr lang="en-US" altLang="zh-CN" dirty="0">
                <a:latin typeface="Cambria" panose="02040503050406030204" pitchFamily="18" charset="0"/>
                <a:ea typeface="宋体" panose="02010600030101010101" pitchFamily="2" charset="-122"/>
              </a:rPr>
              <a:t>(b, c)</a:t>
            </a:r>
            <a:r>
              <a:rPr lang="zh-CN" altLang="en-US" dirty="0">
                <a:latin typeface="Cambria" panose="02040503050406030204" pitchFamily="18" charset="0"/>
                <a:ea typeface="宋体" panose="02010600030101010101" pitchFamily="2" charset="-122"/>
              </a:rPr>
              <a:t>，其三个元素都为原子，退化为线性表，表的深度为</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C=((a, b), c, (d, e, f))</a:t>
            </a:r>
            <a:r>
              <a:rPr lang="zh-CN" altLang="en-US" dirty="0">
                <a:latin typeface="Cambria" panose="02040503050406030204" pitchFamily="18" charset="0"/>
                <a:ea typeface="宋体" panose="02010600030101010101" pitchFamily="2" charset="-122"/>
              </a:rPr>
              <a:t>：表长为</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，表头为广义表</a:t>
            </a:r>
            <a:r>
              <a:rPr lang="en-US" altLang="zh-CN" dirty="0">
                <a:latin typeface="Cambria" panose="02040503050406030204" pitchFamily="18" charset="0"/>
                <a:ea typeface="宋体" panose="02010600030101010101" pitchFamily="2" charset="-122"/>
              </a:rPr>
              <a:t>(a, b)</a:t>
            </a:r>
            <a:r>
              <a:rPr lang="zh-CN" altLang="en-US" dirty="0">
                <a:latin typeface="Cambria" panose="02040503050406030204" pitchFamily="18" charset="0"/>
                <a:ea typeface="宋体" panose="02010600030101010101" pitchFamily="2" charset="-122"/>
              </a:rPr>
              <a:t>，表尾为</a:t>
            </a:r>
            <a:r>
              <a:rPr lang="en-US" altLang="zh-CN" dirty="0">
                <a:latin typeface="Cambria" panose="02040503050406030204" pitchFamily="18" charset="0"/>
                <a:ea typeface="宋体" panose="02010600030101010101" pitchFamily="2" charset="-122"/>
              </a:rPr>
              <a:t>(c, (d, e, f))</a:t>
            </a:r>
            <a:r>
              <a:rPr lang="zh-CN" altLang="en-US" dirty="0">
                <a:latin typeface="Cambria" panose="02040503050406030204" pitchFamily="18" charset="0"/>
                <a:ea typeface="宋体" panose="02010600030101010101" pitchFamily="2" charset="-122"/>
              </a:rPr>
              <a:t>，表的深度为</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D=(a, D)</a:t>
            </a:r>
            <a:r>
              <a:rPr lang="zh-CN" altLang="en-US" dirty="0">
                <a:latin typeface="Cambria" panose="02040503050406030204" pitchFamily="18" charset="0"/>
                <a:ea typeface="宋体" panose="02010600030101010101" pitchFamily="2" charset="-122"/>
              </a:rPr>
              <a:t>：具有递归特性的广义表，称为递归广义表，即广义表以自己作为子表，相当于</a:t>
            </a:r>
            <a:r>
              <a:rPr lang="en-US" altLang="zh-CN" dirty="0">
                <a:latin typeface="Cambria" panose="02040503050406030204" pitchFamily="18" charset="0"/>
                <a:ea typeface="宋体" panose="02010600030101010101" pitchFamily="2" charset="-122"/>
              </a:rPr>
              <a:t>D=(a, (a, (a, ……)))</a:t>
            </a:r>
            <a:r>
              <a:rPr lang="zh-CN" altLang="en-US" dirty="0">
                <a:latin typeface="Cambria" panose="02040503050406030204" pitchFamily="18" charset="0"/>
                <a:ea typeface="宋体" panose="02010600030101010101" pitchFamily="2" charset="-122"/>
              </a:rPr>
              <a:t>，表的深度为无穷大。</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73</a:t>
            </a:fld>
            <a:endParaRPr lang="zh-CN" altLang="en-US" dirty="0"/>
          </a:p>
        </p:txBody>
      </p:sp>
    </p:spTree>
    <p:extLst>
      <p:ext uri="{BB962C8B-B14F-4D97-AF65-F5344CB8AC3E}">
        <p14:creationId xmlns:p14="http://schemas.microsoft.com/office/powerpoint/2010/main" val="361886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fontScale="77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通常用带头结点的链表表示广义表。由于结点可能为原子，也可能为子表，因此在结点中需要加一个标志</a:t>
            </a:r>
            <a:r>
              <a:rPr lang="en-US" altLang="zh-CN" dirty="0">
                <a:latin typeface="Cambria" panose="02040503050406030204" pitchFamily="18" charset="0"/>
                <a:ea typeface="宋体" panose="02010600030101010101" pitchFamily="2" charset="-122"/>
              </a:rPr>
              <a:t>tag</a:t>
            </a:r>
            <a:r>
              <a:rPr lang="zh-CN" altLang="en-US" dirty="0">
                <a:latin typeface="Cambria" panose="02040503050406030204" pitchFamily="18" charset="0"/>
                <a:ea typeface="宋体" panose="02010600030101010101" pitchFamily="2" charset="-122"/>
              </a:rPr>
              <a:t>标明该结点的类型，并规定：</a:t>
            </a:r>
          </a:p>
          <a:p>
            <a:pPr marL="361950" indent="0">
              <a:lnSpc>
                <a:spcPct val="150000"/>
              </a:lnSpc>
              <a:spcBef>
                <a:spcPts val="0"/>
              </a:spcBef>
              <a:buNone/>
            </a:pPr>
            <a:r>
              <a:rPr lang="zh-CN" altLang="en-US" dirty="0">
                <a:latin typeface="Cambria" panose="02040503050406030204" pitchFamily="18" charset="0"/>
                <a:ea typeface="宋体" panose="02010600030101010101" pitchFamily="2" charset="-122"/>
              </a:rPr>
              <a:t>当</a:t>
            </a:r>
            <a:r>
              <a:rPr lang="en-US" altLang="zh-CN" dirty="0">
                <a:latin typeface="Cambria" panose="02040503050406030204" pitchFamily="18" charset="0"/>
                <a:ea typeface="宋体" panose="02010600030101010101" pitchFamily="2" charset="-122"/>
              </a:rPr>
              <a:t>tag</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false</a:t>
            </a:r>
            <a:r>
              <a:rPr lang="zh-CN" altLang="en-US" dirty="0">
                <a:latin typeface="Cambria" panose="02040503050406030204" pitchFamily="18" charset="0"/>
                <a:ea typeface="宋体" panose="02010600030101010101" pitchFamily="2" charset="-122"/>
              </a:rPr>
              <a:t>时，结点为原子；当</a:t>
            </a:r>
            <a:r>
              <a:rPr lang="en-US" altLang="zh-CN" dirty="0">
                <a:latin typeface="Cambria" panose="02040503050406030204" pitchFamily="18" charset="0"/>
                <a:ea typeface="宋体" panose="02010600030101010101" pitchFamily="2" charset="-122"/>
              </a:rPr>
              <a:t>tag</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true</a:t>
            </a:r>
            <a:r>
              <a:rPr lang="zh-CN" altLang="en-US" dirty="0">
                <a:latin typeface="Cambria" panose="02040503050406030204" pitchFamily="18" charset="0"/>
                <a:ea typeface="宋体" panose="02010600030101010101" pitchFamily="2" charset="-122"/>
              </a:rPr>
              <a:t>时，结点为子表。</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广义表的类型定义：</a:t>
            </a:r>
          </a:p>
          <a:p>
            <a:pPr marL="0" indent="357188">
              <a:lnSpc>
                <a:spcPct val="150000"/>
              </a:lnSpc>
              <a:spcBef>
                <a:spcPts val="0"/>
              </a:spcBef>
              <a:buNone/>
            </a:pPr>
            <a:r>
              <a:rPr lang="en-US" altLang="zh-CN" dirty="0" err="1">
                <a:latin typeface="Cambria" panose="02040503050406030204" pitchFamily="18" charset="0"/>
                <a:ea typeface="宋体" panose="02010600030101010101" pitchFamily="2" charset="-122"/>
              </a:rPr>
              <a:t>typedef</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struct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gtNode</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	bool tag;			//tag</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false:</a:t>
            </a:r>
            <a:r>
              <a:rPr lang="zh-CN" altLang="en-US" dirty="0">
                <a:latin typeface="Cambria" panose="02040503050406030204" pitchFamily="18" charset="0"/>
                <a:ea typeface="宋体" panose="02010600030101010101" pitchFamily="2" charset="-122"/>
              </a:rPr>
              <a:t>原子，</a:t>
            </a:r>
            <a:r>
              <a:rPr lang="en-US" altLang="zh-CN" dirty="0">
                <a:latin typeface="Cambria" panose="02040503050406030204" pitchFamily="18" charset="0"/>
                <a:ea typeface="宋体" panose="02010600030101010101" pitchFamily="2" charset="-122"/>
              </a:rPr>
              <a:t>tag</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true:</a:t>
            </a:r>
            <a:r>
              <a:rPr lang="zh-CN" altLang="en-US" dirty="0">
                <a:latin typeface="Cambria" panose="02040503050406030204" pitchFamily="18" charset="0"/>
                <a:ea typeface="宋体" panose="02010600030101010101" pitchFamily="2" charset="-122"/>
              </a:rPr>
              <a:t>子表</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	</a:t>
            </a:r>
            <a:r>
              <a:rPr lang="en-US" altLang="zh-CN" dirty="0">
                <a:latin typeface="Cambria" panose="02040503050406030204" pitchFamily="18" charset="0"/>
                <a:ea typeface="宋体" panose="02010600030101010101" pitchFamily="2" charset="-122"/>
              </a:rPr>
              <a:t>union{</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		datatype data;		//</a:t>
            </a:r>
            <a:r>
              <a:rPr lang="zh-CN" altLang="en-US" dirty="0">
                <a:latin typeface="Cambria" panose="02040503050406030204" pitchFamily="18" charset="0"/>
                <a:ea typeface="宋体" panose="02010600030101010101" pitchFamily="2" charset="-122"/>
              </a:rPr>
              <a:t>原子的值 </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gtNode</a:t>
            </a:r>
            <a:r>
              <a:rPr lang="en-US" altLang="zh-CN" dirty="0">
                <a:latin typeface="Cambria" panose="02040503050406030204" pitchFamily="18" charset="0"/>
                <a:ea typeface="宋体" panose="02010600030101010101" pitchFamily="2" charset="-122"/>
              </a:rPr>
              <a:t> *link;		//</a:t>
            </a:r>
            <a:r>
              <a:rPr lang="zh-CN" altLang="en-US" dirty="0">
                <a:latin typeface="Cambria" panose="02040503050406030204" pitchFamily="18" charset="0"/>
                <a:ea typeface="宋体" panose="02010600030101010101" pitchFamily="2" charset="-122"/>
              </a:rPr>
              <a:t>子表的头结点</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	</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ele</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gtNode</a:t>
            </a:r>
            <a:r>
              <a:rPr lang="en-US" altLang="zh-CN" dirty="0">
                <a:latin typeface="Cambria" panose="02040503050406030204" pitchFamily="18" charset="0"/>
                <a:ea typeface="宋体" panose="02010600030101010101" pitchFamily="2" charset="-122"/>
              </a:rPr>
              <a:t> *next;			//</a:t>
            </a:r>
            <a:r>
              <a:rPr lang="zh-CN" altLang="en-US" dirty="0">
                <a:latin typeface="Cambria" panose="02040503050406030204" pitchFamily="18" charset="0"/>
                <a:ea typeface="宋体" panose="02010600030101010101" pitchFamily="2" charset="-122"/>
              </a:rPr>
              <a:t>指向下一个结点</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gtNode</a:t>
            </a:r>
            <a:r>
              <a:rPr lang="en-US" altLang="zh-CN" dirty="0">
                <a:latin typeface="Cambria" panose="02040503050406030204" pitchFamily="18" charset="0"/>
                <a:ea typeface="宋体" panose="02010600030101010101" pitchFamily="2" charset="-122"/>
              </a:rPr>
              <a:t>():tag(false), next(NULL){</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	}</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gTable</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74</a:t>
            </a:fld>
            <a:endParaRPr lang="zh-CN" altLang="en-US" dirty="0"/>
          </a:p>
        </p:txBody>
      </p:sp>
    </p:spTree>
    <p:extLst>
      <p:ext uri="{BB962C8B-B14F-4D97-AF65-F5344CB8AC3E}">
        <p14:creationId xmlns:p14="http://schemas.microsoft.com/office/powerpoint/2010/main" val="196194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1680485"/>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广义表</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B=(a, b, c)</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C=((a, b), c, (d, e, f))</a:t>
            </a:r>
            <a:r>
              <a:rPr lang="zh-CN" altLang="en-US" dirty="0">
                <a:latin typeface="Cambria" panose="02040503050406030204" pitchFamily="18" charset="0"/>
                <a:ea typeface="宋体" panose="02010600030101010101" pitchFamily="2" charset="-122"/>
              </a:rPr>
              <a:t>以及</a:t>
            </a:r>
            <a:r>
              <a:rPr lang="en-US" altLang="zh-CN" dirty="0">
                <a:latin typeface="Cambria" panose="02040503050406030204" pitchFamily="18" charset="0"/>
                <a:ea typeface="宋体" panose="02010600030101010101" pitchFamily="2" charset="-122"/>
              </a:rPr>
              <a:t>D=(a, D)</a:t>
            </a:r>
            <a:r>
              <a:rPr lang="zh-CN" altLang="en-US" dirty="0">
                <a:latin typeface="Cambria" panose="02040503050406030204" pitchFamily="18" charset="0"/>
                <a:ea typeface="宋体" panose="02010600030101010101" pitchFamily="2" charset="-122"/>
              </a:rPr>
              <a:t>的结构图如下图所示：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75</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419" y="1563764"/>
            <a:ext cx="10991912" cy="4537491"/>
          </a:xfrm>
          <a:prstGeom prst="rect">
            <a:avLst/>
          </a:prstGeom>
          <a:noFill/>
        </p:spPr>
      </p:pic>
    </p:spTree>
    <p:extLst>
      <p:ext uri="{BB962C8B-B14F-4D97-AF65-F5344CB8AC3E}">
        <p14:creationId xmlns:p14="http://schemas.microsoft.com/office/powerpoint/2010/main" val="31643751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fontScale="85000" lnSpcReduction="1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2.8.2 </a:t>
            </a:r>
            <a:r>
              <a:rPr lang="zh-CN" altLang="en-US" b="1" dirty="0">
                <a:latin typeface="Cambria" panose="02040503050406030204" pitchFamily="18" charset="0"/>
                <a:ea typeface="宋体" panose="02010600030101010101" pitchFamily="2" charset="-122"/>
              </a:rPr>
              <a:t>广义表的基本操作</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一、广义表的插入操作</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与链表一样，可以在广义表中的一个结点的后面插入一个结点，对于插入原子和子表需要分别考虑。</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插入原子的实现见函数</a:t>
            </a:r>
            <a:r>
              <a:rPr lang="en-US" altLang="zh-CN" dirty="0" err="1">
                <a:latin typeface="Cambria" panose="02040503050406030204" pitchFamily="18" charset="0"/>
                <a:ea typeface="宋体" panose="02010600030101010101" pitchFamily="2" charset="-122"/>
              </a:rPr>
              <a:t>gt_insert</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gTable</a:t>
            </a:r>
            <a:r>
              <a:rPr lang="en-US" altLang="zh-CN" dirty="0">
                <a:latin typeface="Cambria" panose="02040503050406030204" pitchFamily="18" charset="0"/>
                <a:ea typeface="宋体" panose="02010600030101010101" pitchFamily="2" charset="-122"/>
              </a:rPr>
              <a:t> &amp;, datatype)</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插入子表的实现见函数</a:t>
            </a:r>
            <a:r>
              <a:rPr lang="en-US" altLang="zh-CN" dirty="0" err="1">
                <a:latin typeface="Cambria" panose="02040503050406030204" pitchFamily="18" charset="0"/>
                <a:ea typeface="宋体" panose="02010600030101010101" pitchFamily="2" charset="-122"/>
              </a:rPr>
              <a:t>gt_insert</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gTable</a:t>
            </a:r>
            <a:r>
              <a:rPr lang="en-US" altLang="zh-CN" dirty="0">
                <a:latin typeface="Cambria" panose="02040503050406030204" pitchFamily="18" charset="0"/>
                <a:ea typeface="宋体" panose="02010600030101010101" pitchFamily="2" charset="-122"/>
              </a:rPr>
              <a:t> &amp;, </a:t>
            </a:r>
            <a:r>
              <a:rPr lang="en-US" altLang="zh-CN" dirty="0" err="1">
                <a:latin typeface="Cambria" panose="02040503050406030204" pitchFamily="18" charset="0"/>
                <a:ea typeface="宋体" panose="02010600030101010101" pitchFamily="2" charset="-122"/>
              </a:rPr>
              <a:t>gTable</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利用上述两个函数在广义表插入结点的顺序是从后向前插入，如果元素为子表，则自底向上创建临时表。</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二、遍历广义表</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遍历广义表是从头结点出发，通过</a:t>
            </a:r>
            <a:r>
              <a:rPr lang="en-US" altLang="zh-CN" dirty="0">
                <a:latin typeface="Cambria" panose="02040503050406030204" pitchFamily="18" charset="0"/>
                <a:ea typeface="宋体" panose="02010600030101010101" pitchFamily="2" charset="-122"/>
              </a:rPr>
              <a:t>next</a:t>
            </a:r>
            <a:r>
              <a:rPr lang="zh-CN" altLang="en-US" dirty="0">
                <a:latin typeface="Cambria" panose="02040503050406030204" pitchFamily="18" charset="0"/>
                <a:ea typeface="宋体" panose="02010600030101010101" pitchFamily="2" charset="-122"/>
              </a:rPr>
              <a:t>指针指向下一个结点，直到表尾。当广义表的元素可能为子表，可以用递归实现。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gt_traverse</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76</a:t>
            </a:fld>
            <a:endParaRPr lang="zh-CN" altLang="en-US" dirty="0"/>
          </a:p>
        </p:txBody>
      </p:sp>
    </p:spTree>
    <p:extLst>
      <p:ext uri="{BB962C8B-B14F-4D97-AF65-F5344CB8AC3E}">
        <p14:creationId xmlns:p14="http://schemas.microsoft.com/office/powerpoint/2010/main" val="271845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9035708" cy="6288926"/>
          </a:xfrm>
        </p:spPr>
        <p:txBody>
          <a:bodyPr>
            <a:normAutofit fontScale="92500" lnSpcReduction="1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三、判断两个广义表是否相等</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判断两个广义表是否相等，则需要同步遍历两个广义表，判断两个广义表对应的元素是否相同。如果元素都为原子，则只要判断它们的值是否相等；如果元素都为广义表，则利用递归判断两个子表是否相同。</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gt_equal</a:t>
            </a:r>
            <a:r>
              <a:rPr lang="en-US" altLang="zh-CN" dirty="0">
                <a:latin typeface="Cambria" panose="02040503050406030204" pitchFamily="18" charset="0"/>
                <a:ea typeface="宋体" panose="02010600030101010101" pitchFamily="2" charset="-122"/>
              </a:rPr>
              <a:t>(…)</a:t>
            </a:r>
          </a:p>
          <a:p>
            <a:pPr marL="0" indent="357188">
              <a:lnSpc>
                <a:spcPct val="150000"/>
              </a:lnSpc>
              <a:spcBef>
                <a:spcPts val="1200"/>
              </a:spcBef>
              <a:buNone/>
            </a:pPr>
            <a:r>
              <a:rPr lang="zh-CN" altLang="en-US" dirty="0">
                <a:latin typeface="Cambria" panose="02040503050406030204" pitchFamily="18" charset="0"/>
                <a:ea typeface="宋体" panose="02010600030101010101" pitchFamily="2" charset="-122"/>
              </a:rPr>
              <a:t>广义表的功能相当强大，使用也比较灵活，它可以兼容线性表、矩阵、树和有向图等各种常用的数据结构：当广义表中的元素都为原子时，就是一个线性表；当将矩阵的每一行作为子表，就可以用广义表表示矩阵；非递归广义表可以看成是一棵树；任一个广义表都可以看成是一个图。</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77</a:t>
            </a:fld>
            <a:endParaRPr lang="zh-CN" altLang="en-US" dirty="0"/>
          </a:p>
        </p:txBody>
      </p:sp>
    </p:spTree>
    <p:extLst>
      <p:ext uri="{BB962C8B-B14F-4D97-AF65-F5344CB8AC3E}">
        <p14:creationId xmlns:p14="http://schemas.microsoft.com/office/powerpoint/2010/main" val="285055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720398" cy="6423679"/>
          </a:xfrm>
        </p:spPr>
        <p:txBody>
          <a:bodyPr>
            <a:normAutofit fontScale="850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2.2.2 </a:t>
            </a:r>
            <a:r>
              <a:rPr lang="zh-CN" altLang="en-US" b="1" dirty="0">
                <a:latin typeface="Cambria" panose="02040503050406030204" pitchFamily="18" charset="0"/>
                <a:ea typeface="宋体" panose="02010600030101010101" pitchFamily="2" charset="-122"/>
              </a:rPr>
              <a:t>顺序表的基本操作</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可以通过随机</a:t>
            </a:r>
            <a:r>
              <a:rPr lang="zh-CN" altLang="en-US" b="1" dirty="0">
                <a:solidFill>
                  <a:srgbClr val="0070C0"/>
                </a:solidFill>
                <a:latin typeface="Cambria" panose="02040503050406030204" pitchFamily="18" charset="0"/>
                <a:ea typeface="宋体" panose="02010600030101010101" pitchFamily="2" charset="-122"/>
              </a:rPr>
              <a:t>查找方法</a:t>
            </a:r>
            <a:r>
              <a:rPr lang="en-US" altLang="zh-CN" b="1" dirty="0">
                <a:solidFill>
                  <a:srgbClr val="0070C0"/>
                </a:solidFill>
                <a:latin typeface="Cambria" panose="02040503050406030204" pitchFamily="18" charset="0"/>
                <a:ea typeface="宋体" panose="02010600030101010101" pitchFamily="2" charset="-122"/>
              </a:rPr>
              <a:t>(</a:t>
            </a:r>
            <a:r>
              <a:rPr lang="zh-CN" altLang="en-US" b="1" dirty="0">
                <a:solidFill>
                  <a:srgbClr val="0070C0"/>
                </a:solidFill>
                <a:latin typeface="Cambria" panose="02040503050406030204" pitchFamily="18" charset="0"/>
                <a:ea typeface="宋体" panose="02010600030101010101" pitchFamily="2" charset="-122"/>
              </a:rPr>
              <a:t>下标</a:t>
            </a:r>
            <a:r>
              <a:rPr lang="en-US" altLang="zh-CN" b="1" dirty="0">
                <a:solidFill>
                  <a:srgbClr val="0070C0"/>
                </a:solidFill>
                <a:latin typeface="Cambria" panose="02040503050406030204" pitchFamily="18" charset="0"/>
                <a:ea typeface="宋体" panose="02010600030101010101" pitchFamily="2" charset="-122"/>
              </a:rPr>
              <a:t>)</a:t>
            </a:r>
            <a:r>
              <a:rPr lang="zh-CN" altLang="en-US" b="1" dirty="0">
                <a:solidFill>
                  <a:srgbClr val="0070C0"/>
                </a:solidFill>
                <a:latin typeface="Cambria" panose="02040503050406030204" pitchFamily="18" charset="0"/>
                <a:ea typeface="宋体" panose="02010600030101010101" pitchFamily="2" charset="-122"/>
              </a:rPr>
              <a:t>访问顺序表中某个位置的值，也可以通过下标改变某个位置的值</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一、顺序表的插入操作</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由于顺序表中的元素依次存放在一段连续存储空间中，因此当在某位置插入一个元素时，必须将</a:t>
            </a:r>
            <a:r>
              <a:rPr lang="zh-CN" altLang="en-US" b="1" dirty="0">
                <a:solidFill>
                  <a:srgbClr val="0070C0"/>
                </a:solidFill>
                <a:latin typeface="Cambria" panose="02040503050406030204" pitchFamily="18" charset="0"/>
                <a:ea typeface="宋体" panose="02010600030101010101" pitchFamily="2" charset="-122"/>
              </a:rPr>
              <a:t>该位置以及该位置以后的元素向后移动一位</a:t>
            </a:r>
            <a:r>
              <a:rPr lang="zh-CN" altLang="en-US" dirty="0">
                <a:latin typeface="Cambria" panose="02040503050406030204" pitchFamily="18" charset="0"/>
                <a:ea typeface="宋体" panose="02010600030101010101" pitchFamily="2" charset="-122"/>
              </a:rPr>
              <a:t>。另外，在插入前必须要判断当前顺序表是否已满。见函数</a:t>
            </a:r>
            <a:r>
              <a:rPr lang="en-US" altLang="zh-CN" dirty="0" err="1">
                <a:latin typeface="Cambria" panose="02040503050406030204" pitchFamily="18" charset="0"/>
                <a:ea typeface="宋体" panose="02010600030101010101" pitchFamily="2" charset="-122"/>
              </a:rPr>
              <a:t>ls_insert</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在已有</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个元素的顺序表插入一个元素时，假设插入</a:t>
            </a:r>
            <a:r>
              <a:rPr lang="en-US" altLang="zh-CN" dirty="0">
                <a:latin typeface="Cambria" panose="02040503050406030204" pitchFamily="18" charset="0"/>
                <a:ea typeface="宋体" panose="02010600030101010101" pitchFamily="2" charset="-122"/>
              </a:rPr>
              <a:t>n+1</a:t>
            </a:r>
            <a:r>
              <a:rPr lang="zh-CN" altLang="en-US" dirty="0">
                <a:latin typeface="Cambria" panose="02040503050406030204" pitchFamily="18" charset="0"/>
                <a:ea typeface="宋体" panose="02010600030101010101" pitchFamily="2" charset="-122"/>
              </a:rPr>
              <a:t>个位置的概率相同，则平均移动次数为</a:t>
            </a:r>
            <a:r>
              <a:rPr lang="en-US" altLang="zh-CN" b="1" dirty="0">
                <a:solidFill>
                  <a:srgbClr val="7030A0"/>
                </a:solidFill>
                <a:latin typeface="Cambria" panose="02040503050406030204" pitchFamily="18" charset="0"/>
                <a:ea typeface="宋体" panose="02010600030101010101" pitchFamily="2" charset="-122"/>
              </a:rPr>
              <a:t>(n+(n-1) + … + 1 + 0) / (n +1)=n/2</a:t>
            </a:r>
            <a:r>
              <a:rPr lang="zh-CN" altLang="en-US" b="1" dirty="0">
                <a:solidFill>
                  <a:srgbClr val="7030A0"/>
                </a:solidFill>
                <a:latin typeface="Cambria" panose="02040503050406030204" pitchFamily="18" charset="0"/>
                <a:ea typeface="宋体" panose="02010600030101010101" pitchFamily="2" charset="-122"/>
              </a:rPr>
              <a:t>，即平均时间复杂度为</a:t>
            </a:r>
            <a:r>
              <a:rPr lang="en-US" altLang="zh-CN" b="1" dirty="0">
                <a:solidFill>
                  <a:srgbClr val="7030A0"/>
                </a:solidFill>
                <a:latin typeface="Cambria" panose="02040503050406030204" pitchFamily="18" charset="0"/>
                <a:ea typeface="宋体" panose="02010600030101010101" pitchFamily="2" charset="-122"/>
              </a:rPr>
              <a:t>O(n)</a:t>
            </a:r>
            <a:r>
              <a:rPr lang="zh-CN" altLang="en-US" b="1" dirty="0">
                <a:solidFill>
                  <a:srgbClr val="7030A0"/>
                </a:solidFill>
                <a:latin typeface="Cambria" panose="02040503050406030204" pitchFamily="18" charset="0"/>
                <a:ea typeface="宋体" panose="02010600030101010101" pitchFamily="2" charset="-122"/>
              </a:rPr>
              <a:t>。空间复杂度为</a:t>
            </a:r>
            <a:r>
              <a:rPr lang="en-US" altLang="zh-CN" b="1" dirty="0">
                <a:solidFill>
                  <a:srgbClr val="7030A0"/>
                </a:solidFill>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最常用的插入操作是将元素添加到顺序表的末尾，此时插入操作的时间复杂度为</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sl_pushBack</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a:t>
            </a:fld>
            <a:endParaRPr lang="zh-CN" altLang="en-US" dirty="0"/>
          </a:p>
        </p:txBody>
      </p:sp>
    </p:spTree>
    <p:extLst>
      <p:ext uri="{BB962C8B-B14F-4D97-AF65-F5344CB8AC3E}">
        <p14:creationId xmlns:p14="http://schemas.microsoft.com/office/powerpoint/2010/main" val="79113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878053" cy="6423679"/>
          </a:xfrm>
        </p:spPr>
        <p:txBody>
          <a:bodyPr>
            <a:normAutofit/>
          </a:bodyPr>
          <a:lstStyle/>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二、顺序表的查找操作</a:t>
            </a: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从顺序表某个位置</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开始查找是否存在值为</a:t>
            </a:r>
            <a:r>
              <a:rPr lang="en-US" altLang="zh-CN" dirty="0">
                <a:latin typeface="Cambria" panose="02040503050406030204" pitchFamily="18" charset="0"/>
                <a:ea typeface="宋体" panose="02010600030101010101" pitchFamily="2" charset="-122"/>
              </a:rPr>
              <a:t>x</a:t>
            </a:r>
            <a:r>
              <a:rPr lang="zh-CN" altLang="en-US" dirty="0">
                <a:latin typeface="Cambria" panose="02040503050406030204" pitchFamily="18" charset="0"/>
                <a:ea typeface="宋体" panose="02010600030101010101" pitchFamily="2" charset="-122"/>
              </a:rPr>
              <a:t>的元素的方法是：从位置</a:t>
            </a:r>
            <a:r>
              <a:rPr lang="en-US" altLang="zh-CN" dirty="0">
                <a:latin typeface="Cambria" panose="02040503050406030204" pitchFamily="18" charset="0"/>
                <a:ea typeface="宋体" panose="02010600030101010101" pitchFamily="2" charset="-122"/>
              </a:rPr>
              <a:t>p</a:t>
            </a:r>
            <a:r>
              <a:rPr lang="zh-CN" altLang="en-US" dirty="0">
                <a:latin typeface="Cambria" panose="02040503050406030204" pitchFamily="18" charset="0"/>
                <a:ea typeface="宋体" panose="02010600030101010101" pitchFamily="2" charset="-122"/>
              </a:rPr>
              <a:t>出发向后遍历顺序表，如果某个元素的值为</a:t>
            </a:r>
            <a:r>
              <a:rPr lang="en-US" altLang="zh-CN" dirty="0">
                <a:latin typeface="Cambria" panose="02040503050406030204" pitchFamily="18" charset="0"/>
                <a:ea typeface="宋体" panose="02010600030101010101" pitchFamily="2" charset="-122"/>
              </a:rPr>
              <a:t>x</a:t>
            </a:r>
            <a:r>
              <a:rPr lang="zh-CN" altLang="en-US" dirty="0">
                <a:latin typeface="Cambria" panose="02040503050406030204" pitchFamily="18" charset="0"/>
                <a:ea typeface="宋体" panose="02010600030101010101" pitchFamily="2" charset="-122"/>
              </a:rPr>
              <a:t>，则返回该元素的下标；如果顺序表中没有值为</a:t>
            </a:r>
            <a:r>
              <a:rPr lang="en-US" altLang="zh-CN" dirty="0">
                <a:latin typeface="Cambria" panose="02040503050406030204" pitchFamily="18" charset="0"/>
                <a:ea typeface="宋体" panose="02010600030101010101" pitchFamily="2" charset="-122"/>
              </a:rPr>
              <a:t>x</a:t>
            </a:r>
            <a:r>
              <a:rPr lang="zh-CN" altLang="en-US" dirty="0">
                <a:latin typeface="Cambria" panose="02040503050406030204" pitchFamily="18" charset="0"/>
                <a:ea typeface="宋体" panose="02010600030101010101" pitchFamily="2" charset="-122"/>
              </a:rPr>
              <a:t>的元素，则返回最后一个元素的下一个位置，即</a:t>
            </a:r>
            <a:r>
              <a:rPr lang="en-US" altLang="zh-CN" dirty="0" err="1">
                <a:latin typeface="Cambria" panose="02040503050406030204" pitchFamily="18" charset="0"/>
                <a:ea typeface="宋体" panose="02010600030101010101" pitchFamily="2" charset="-122"/>
              </a:rPr>
              <a:t>sl.len</a:t>
            </a:r>
            <a:r>
              <a:rPr lang="zh-CN" altLang="en-US" dirty="0">
                <a:latin typeface="Cambria" panose="02040503050406030204" pitchFamily="18" charset="0"/>
                <a:ea typeface="宋体" panose="02010600030101010101" pitchFamily="2" charset="-122"/>
              </a:rPr>
              <a:t>。见函数</a:t>
            </a:r>
            <a:r>
              <a:rPr lang="en-US" altLang="zh-CN" dirty="0" err="1">
                <a:latin typeface="Cambria" panose="02040503050406030204" pitchFamily="18" charset="0"/>
                <a:ea typeface="宋体" panose="02010600030101010101" pitchFamily="2" charset="-122"/>
              </a:rPr>
              <a:t>sl_search</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该算法的平均时间复杂度为</a:t>
            </a:r>
            <a:r>
              <a:rPr lang="en-US" altLang="zh-CN" dirty="0">
                <a:latin typeface="Cambria" panose="02040503050406030204" pitchFamily="18" charset="0"/>
                <a:ea typeface="宋体" panose="02010600030101010101" pitchFamily="2" charset="-122"/>
              </a:rPr>
              <a:t>O(n)</a:t>
            </a:r>
            <a:r>
              <a:rPr lang="zh-CN" altLang="en-US" dirty="0">
                <a:latin typeface="Cambria" panose="02040503050406030204" pitchFamily="18" charset="0"/>
                <a:ea typeface="宋体" panose="02010600030101010101" pitchFamily="2" charset="-122"/>
              </a:rPr>
              <a:t>，空间复杂度为</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a:t>
            </a:fld>
            <a:endParaRPr lang="zh-CN" altLang="en-US" dirty="0"/>
          </a:p>
        </p:txBody>
      </p:sp>
    </p:spTree>
    <p:extLst>
      <p:ext uri="{BB962C8B-B14F-4D97-AF65-F5344CB8AC3E}">
        <p14:creationId xmlns:p14="http://schemas.microsoft.com/office/powerpoint/2010/main" val="44663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15909</TotalTime>
  <Words>10282</Words>
  <Application>Microsoft Office PowerPoint</Application>
  <PresentationFormat>宽屏</PresentationFormat>
  <Paragraphs>577</Paragraphs>
  <Slides>77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77</vt:i4>
      </vt:variant>
    </vt:vector>
  </HeadingPairs>
  <TitlesOfParts>
    <vt:vector size="84" baseType="lpstr">
      <vt:lpstr>等线</vt:lpstr>
      <vt:lpstr>等线 Light</vt:lpstr>
      <vt:lpstr>黑体</vt:lpstr>
      <vt:lpstr>Arial</vt:lpstr>
      <vt:lpstr>Cambria</vt:lpstr>
      <vt:lpstr>Wingdings</vt:lpstr>
      <vt:lpstr>Office 主题​​</vt:lpstr>
      <vt:lpstr>第二章 线性结构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bin</dc:creator>
  <cp:lastModifiedBy>sext</cp:lastModifiedBy>
  <cp:revision>692</cp:revision>
  <dcterms:created xsi:type="dcterms:W3CDTF">2021-06-24T03:37:32Z</dcterms:created>
  <dcterms:modified xsi:type="dcterms:W3CDTF">2023-03-19T17:54:05Z</dcterms:modified>
</cp:coreProperties>
</file>