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7"/>
  </p:notesMasterIdLst>
  <p:sldIdLst>
    <p:sldId id="258" r:id="rId2"/>
    <p:sldId id="277" r:id="rId3"/>
    <p:sldId id="273" r:id="rId4"/>
    <p:sldId id="308" r:id="rId5"/>
    <p:sldId id="381" r:id="rId6"/>
    <p:sldId id="382" r:id="rId7"/>
    <p:sldId id="383" r:id="rId8"/>
    <p:sldId id="384" r:id="rId9"/>
    <p:sldId id="385" r:id="rId10"/>
    <p:sldId id="386" r:id="rId11"/>
    <p:sldId id="387" r:id="rId12"/>
    <p:sldId id="390" r:id="rId13"/>
    <p:sldId id="389"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 id="405" r:id="rId29"/>
    <p:sldId id="406" r:id="rId30"/>
    <p:sldId id="407" r:id="rId31"/>
    <p:sldId id="408" r:id="rId32"/>
    <p:sldId id="409" r:id="rId33"/>
    <p:sldId id="410" r:id="rId34"/>
    <p:sldId id="411" r:id="rId35"/>
    <p:sldId id="412" r:id="rId36"/>
    <p:sldId id="413" r:id="rId37"/>
    <p:sldId id="414" r:id="rId38"/>
    <p:sldId id="415" r:id="rId39"/>
    <p:sldId id="416" r:id="rId40"/>
    <p:sldId id="417" r:id="rId41"/>
    <p:sldId id="419" r:id="rId42"/>
    <p:sldId id="420" r:id="rId43"/>
    <p:sldId id="418" r:id="rId44"/>
    <p:sldId id="421" r:id="rId45"/>
    <p:sldId id="422" r:id="rId46"/>
    <p:sldId id="423" r:id="rId47"/>
    <p:sldId id="424" r:id="rId48"/>
    <p:sldId id="425" r:id="rId49"/>
    <p:sldId id="426" r:id="rId50"/>
    <p:sldId id="427" r:id="rId51"/>
    <p:sldId id="428" r:id="rId52"/>
    <p:sldId id="429" r:id="rId53"/>
    <p:sldId id="430" r:id="rId54"/>
    <p:sldId id="431" r:id="rId55"/>
    <p:sldId id="432" r:id="rId56"/>
    <p:sldId id="433" r:id="rId57"/>
    <p:sldId id="434" r:id="rId58"/>
    <p:sldId id="435" r:id="rId59"/>
    <p:sldId id="436" r:id="rId60"/>
    <p:sldId id="437" r:id="rId61"/>
    <p:sldId id="438" r:id="rId62"/>
    <p:sldId id="439" r:id="rId63"/>
    <p:sldId id="440" r:id="rId64"/>
    <p:sldId id="441" r:id="rId65"/>
    <p:sldId id="442" r:id="rId66"/>
    <p:sldId id="443" r:id="rId67"/>
    <p:sldId id="444" r:id="rId68"/>
    <p:sldId id="445" r:id="rId69"/>
    <p:sldId id="446" r:id="rId70"/>
    <p:sldId id="447" r:id="rId71"/>
    <p:sldId id="448" r:id="rId72"/>
    <p:sldId id="449" r:id="rId73"/>
    <p:sldId id="450" r:id="rId74"/>
    <p:sldId id="451" r:id="rId75"/>
    <p:sldId id="452" r:id="rId76"/>
    <p:sldId id="453" r:id="rId77"/>
    <p:sldId id="454" r:id="rId78"/>
    <p:sldId id="455" r:id="rId79"/>
    <p:sldId id="456" r:id="rId80"/>
    <p:sldId id="457" r:id="rId81"/>
    <p:sldId id="458" r:id="rId82"/>
    <p:sldId id="459" r:id="rId83"/>
    <p:sldId id="460" r:id="rId84"/>
    <p:sldId id="461" r:id="rId85"/>
    <p:sldId id="462" r:id="rId86"/>
    <p:sldId id="463" r:id="rId87"/>
    <p:sldId id="464" r:id="rId88"/>
    <p:sldId id="465" r:id="rId89"/>
    <p:sldId id="466" r:id="rId90"/>
    <p:sldId id="467" r:id="rId91"/>
    <p:sldId id="468" r:id="rId92"/>
    <p:sldId id="469" r:id="rId93"/>
    <p:sldId id="470" r:id="rId94"/>
    <p:sldId id="471" r:id="rId95"/>
    <p:sldId id="472" r:id="rId96"/>
    <p:sldId id="473" r:id="rId97"/>
    <p:sldId id="474" r:id="rId98"/>
    <p:sldId id="475" r:id="rId99"/>
    <p:sldId id="476" r:id="rId100"/>
    <p:sldId id="477" r:id="rId101"/>
    <p:sldId id="478" r:id="rId102"/>
    <p:sldId id="479" r:id="rId103"/>
    <p:sldId id="480" r:id="rId104"/>
    <p:sldId id="481" r:id="rId105"/>
    <p:sldId id="482" r:id="rId10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638" y="110"/>
      </p:cViewPr>
      <p:guideLst/>
    </p:cSldViewPr>
  </p:slideViewPr>
  <p:notesTextViewPr>
    <p:cViewPr>
      <p:scale>
        <a:sx n="1" d="1"/>
        <a:sy n="1" d="1"/>
      </p:scale>
      <p:origin x="0" y="0"/>
    </p:cViewPr>
  </p:notesTextViewPr>
  <p:sorterViewPr>
    <p:cViewPr varScale="1">
      <p:scale>
        <a:sx n="100" d="100"/>
        <a:sy n="100" d="100"/>
      </p:scale>
      <p:origin x="0" y="-2393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AE11B-E389-4863-B5DD-713A1E70C9C4}" type="datetimeFigureOut">
              <a:rPr lang="zh-CN" altLang="en-US" smtClean="0"/>
              <a:t>2023/4/9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E41C2-5E13-429C-9C5E-6471BD5C06F7}" type="slidenum">
              <a:rPr lang="zh-CN" altLang="en-US" smtClean="0"/>
              <a:t>‹#›</a:t>
            </a:fld>
            <a:endParaRPr lang="zh-CN" altLang="en-US"/>
          </a:p>
        </p:txBody>
      </p:sp>
    </p:spTree>
    <p:extLst>
      <p:ext uri="{BB962C8B-B14F-4D97-AF65-F5344CB8AC3E}">
        <p14:creationId xmlns:p14="http://schemas.microsoft.com/office/powerpoint/2010/main" val="3050680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C59DF81-0039-4E49-BA1A-365D902E0D93}" type="datetime1">
              <a:rPr lang="zh-CN" altLang="en-US" smtClean="0"/>
              <a:t>2023/4/9</a:t>
            </a:fld>
            <a:endParaRPr lang="zh-CN" altLang="en-US"/>
          </a:p>
        </p:txBody>
      </p:sp>
      <p:sp>
        <p:nvSpPr>
          <p:cNvPr id="5" name="页脚占位符 4"/>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183466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9669548-AEC0-4B34-9949-530C16C5427E}" type="datetime1">
              <a:rPr lang="zh-CN" altLang="en-US" smtClean="0"/>
              <a:t>2023/4/9</a:t>
            </a:fld>
            <a:endParaRPr lang="zh-CN" altLang="en-US"/>
          </a:p>
        </p:txBody>
      </p:sp>
      <p:sp>
        <p:nvSpPr>
          <p:cNvPr id="5" name="页脚占位符 4"/>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159330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0265CF3-375F-4EB5-9AD1-AAAE299D8C4A}" type="datetime1">
              <a:rPr lang="zh-CN" altLang="en-US" smtClean="0"/>
              <a:t>2023/4/9</a:t>
            </a:fld>
            <a:endParaRPr lang="zh-CN" altLang="en-US"/>
          </a:p>
        </p:txBody>
      </p:sp>
      <p:sp>
        <p:nvSpPr>
          <p:cNvPr id="5" name="页脚占位符 4"/>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1255551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2302A7-75BB-4FA1-A2B7-1476D170A756}" type="datetime1">
              <a:rPr lang="zh-CN" altLang="en-US" smtClean="0"/>
              <a:t>2023/4/9</a:t>
            </a:fld>
            <a:endParaRPr lang="zh-CN" altLang="en-US"/>
          </a:p>
        </p:txBody>
      </p:sp>
      <p:sp>
        <p:nvSpPr>
          <p:cNvPr id="5" name="页脚占位符 4"/>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405077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3A19D89-DF2B-4B80-A190-21E9C02F55F9}" type="datetime1">
              <a:rPr lang="zh-CN" altLang="en-US" smtClean="0"/>
              <a:t>2023/4/9</a:t>
            </a:fld>
            <a:endParaRPr lang="zh-CN" altLang="en-US"/>
          </a:p>
        </p:txBody>
      </p:sp>
      <p:sp>
        <p:nvSpPr>
          <p:cNvPr id="5" name="页脚占位符 4"/>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40340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9021D2B-7F3D-456F-B54D-D751DD36C5F6}" type="datetime1">
              <a:rPr lang="zh-CN" altLang="en-US" smtClean="0"/>
              <a:t>2023/4/9</a:t>
            </a:fld>
            <a:endParaRPr lang="zh-CN" altLang="en-US"/>
          </a:p>
        </p:txBody>
      </p:sp>
      <p:sp>
        <p:nvSpPr>
          <p:cNvPr id="6" name="页脚占位符 5"/>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7" name="灯片编号占位符 6"/>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86558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A878B01-4465-4FB9-8505-9366F11375E9}" type="datetime1">
              <a:rPr lang="zh-CN" altLang="en-US" smtClean="0"/>
              <a:t>2023/4/9</a:t>
            </a:fld>
            <a:endParaRPr lang="zh-CN" altLang="en-US"/>
          </a:p>
        </p:txBody>
      </p:sp>
      <p:sp>
        <p:nvSpPr>
          <p:cNvPr id="8" name="页脚占位符 7"/>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9" name="灯片编号占位符 8"/>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2152184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3BC5AE3-CDA1-4A95-9D03-70CF3AA5E0B9}" type="datetime1">
              <a:rPr lang="zh-CN" altLang="en-US" smtClean="0"/>
              <a:t>2023/4/9</a:t>
            </a:fld>
            <a:endParaRPr lang="zh-CN" altLang="en-US"/>
          </a:p>
        </p:txBody>
      </p:sp>
      <p:sp>
        <p:nvSpPr>
          <p:cNvPr id="4" name="页脚占位符 3"/>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5" name="灯片编号占位符 4"/>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23545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5D516B-761B-4B22-9C14-77F62F60ED7C}" type="datetime1">
              <a:rPr lang="zh-CN" altLang="en-US" smtClean="0"/>
              <a:t>2023/4/9</a:t>
            </a:fld>
            <a:endParaRPr lang="zh-CN" altLang="en-US"/>
          </a:p>
        </p:txBody>
      </p:sp>
      <p:sp>
        <p:nvSpPr>
          <p:cNvPr id="3" name="页脚占位符 2"/>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4" name="灯片编号占位符 3"/>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266223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9B76EEC-8FF9-48E1-930E-DE14E1EE1D34}" type="datetime1">
              <a:rPr lang="zh-CN" altLang="en-US" smtClean="0"/>
              <a:t>2023/4/9</a:t>
            </a:fld>
            <a:endParaRPr lang="zh-CN" altLang="en-US"/>
          </a:p>
        </p:txBody>
      </p:sp>
      <p:sp>
        <p:nvSpPr>
          <p:cNvPr id="6" name="页脚占位符 5"/>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7" name="灯片编号占位符 6"/>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22982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1FD165-B7E2-4027-9FC3-C11783FAAB3F}" type="datetime1">
              <a:rPr lang="zh-CN" altLang="en-US" smtClean="0"/>
              <a:t>2023/4/9</a:t>
            </a:fld>
            <a:endParaRPr lang="zh-CN" altLang="en-US"/>
          </a:p>
        </p:txBody>
      </p:sp>
      <p:sp>
        <p:nvSpPr>
          <p:cNvPr id="6" name="页脚占位符 5"/>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7" name="灯片编号占位符 6"/>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70792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659BB-941D-4487-959F-5CDF7FD2C248}" type="datetime1">
              <a:rPr lang="zh-CN" altLang="en-US" smtClean="0"/>
              <a:t>2023/4/9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13B9C-1177-4875-809D-9FF38F993BF9}" type="slidenum">
              <a:rPr lang="zh-CN" altLang="en-US" smtClean="0"/>
              <a:t>‹#›</a:t>
            </a:fld>
            <a:endParaRPr lang="zh-CN" altLang="en-US"/>
          </a:p>
        </p:txBody>
      </p:sp>
      <p:pic>
        <p:nvPicPr>
          <p:cNvPr id="7" name="图片 6"/>
          <p:cNvPicPr>
            <a:picLocks noChangeAspect="1"/>
          </p:cNvPicPr>
          <p:nvPr userDrawn="1"/>
        </p:nvPicPr>
        <p:blipFill>
          <a:blip r:embed="rId13"/>
          <a:stretch>
            <a:fillRect/>
          </a:stretch>
        </p:blipFill>
        <p:spPr>
          <a:xfrm>
            <a:off x="8745793" y="5514"/>
            <a:ext cx="3456039" cy="1155319"/>
          </a:xfrm>
          <a:prstGeom prst="rect">
            <a:avLst/>
          </a:prstGeom>
        </p:spPr>
      </p:pic>
    </p:spTree>
    <p:extLst>
      <p:ext uri="{BB962C8B-B14F-4D97-AF65-F5344CB8AC3E}">
        <p14:creationId xmlns:p14="http://schemas.microsoft.com/office/powerpoint/2010/main" val="347506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91.xml"/><Relationship Id="rId5" Type="http://schemas.openxmlformats.org/officeDocument/2006/relationships/slide" Target="slide77.xml"/><Relationship Id="rId4" Type="http://schemas.openxmlformats.org/officeDocument/2006/relationships/slide" Target="slide48.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299" y="1122363"/>
            <a:ext cx="11915775" cy="2387600"/>
          </a:xfrm>
        </p:spPr>
        <p:txBody>
          <a:bodyPr/>
          <a:lstStyle/>
          <a:p>
            <a:pPr algn="ctr"/>
            <a:r>
              <a:rPr lang="zh-CN" altLang="en-US" dirty="0">
                <a:latin typeface="黑体" panose="02010609060101010101" pitchFamily="49" charset="-122"/>
                <a:ea typeface="黑体" panose="02010609060101010101" pitchFamily="49" charset="-122"/>
              </a:rPr>
              <a:t>第三章 树</a:t>
            </a:r>
          </a:p>
        </p:txBody>
      </p:sp>
      <p:sp>
        <p:nvSpPr>
          <p:cNvPr id="3" name="文本框 2"/>
          <p:cNvSpPr txBox="1"/>
          <p:nvPr/>
        </p:nvSpPr>
        <p:spPr>
          <a:xfrm>
            <a:off x="114300" y="4402013"/>
            <a:ext cx="11915775" cy="1231106"/>
          </a:xfrm>
          <a:prstGeom prst="rect">
            <a:avLst/>
          </a:prstGeom>
          <a:noFill/>
        </p:spPr>
        <p:txBody>
          <a:bodyPr wrap="square" rtlCol="0">
            <a:spAutoFit/>
          </a:bodyPr>
          <a:lstStyle/>
          <a:p>
            <a:pPr algn="ctr">
              <a:spcBef>
                <a:spcPts val="1200"/>
              </a:spcBef>
            </a:pPr>
            <a:r>
              <a:rPr lang="en-US" altLang="zh-CN" sz="3200" dirty="0">
                <a:latin typeface="Cambria" panose="02040503050406030204" pitchFamily="18" charset="0"/>
                <a:ea typeface="楷体" panose="02010609060101010101" pitchFamily="49" charset="-122"/>
              </a:rPr>
              <a:t>《</a:t>
            </a:r>
            <a:r>
              <a:rPr lang="zh-CN" altLang="en-US" sz="3200" dirty="0">
                <a:latin typeface="Cambria" panose="02040503050406030204" pitchFamily="18" charset="0"/>
                <a:ea typeface="楷体" panose="02010609060101010101" pitchFamily="49" charset="-122"/>
              </a:rPr>
              <a:t>数据结构与算法</a:t>
            </a:r>
            <a:r>
              <a:rPr lang="en-US" altLang="zh-CN" sz="3200" dirty="0">
                <a:latin typeface="Cambria" panose="02040503050406030204" pitchFamily="18" charset="0"/>
                <a:ea typeface="楷体" panose="02010609060101010101" pitchFamily="49" charset="-122"/>
              </a:rPr>
              <a:t>》</a:t>
            </a:r>
          </a:p>
          <a:p>
            <a:pPr algn="ctr">
              <a:spcBef>
                <a:spcPts val="1200"/>
              </a:spcBef>
            </a:pPr>
            <a:r>
              <a:rPr lang="zh-CN" altLang="en-US" sz="3200" dirty="0">
                <a:latin typeface="Cambria" panose="02040503050406030204" pitchFamily="18" charset="0"/>
                <a:ea typeface="楷体" panose="02010609060101010101" pitchFamily="49" charset="-122"/>
              </a:rPr>
              <a:t>上海交通大学出版社出版，</a:t>
            </a:r>
            <a:r>
              <a:rPr lang="en-US" altLang="zh-CN" sz="3200" dirty="0">
                <a:latin typeface="Cambria" panose="02040503050406030204" pitchFamily="18" charset="0"/>
                <a:ea typeface="楷体" panose="02010609060101010101" pitchFamily="49" charset="-122"/>
              </a:rPr>
              <a:t>2022</a:t>
            </a:r>
            <a:r>
              <a:rPr lang="zh-CN" altLang="en-US" sz="3200" dirty="0">
                <a:latin typeface="Cambria" panose="02040503050406030204" pitchFamily="18" charset="0"/>
                <a:ea typeface="楷体" panose="02010609060101010101" pitchFamily="49" charset="-122"/>
              </a:rPr>
              <a:t>年</a:t>
            </a:r>
            <a:r>
              <a:rPr lang="en-US" altLang="zh-CN" sz="3200" dirty="0">
                <a:latin typeface="Cambria" panose="02040503050406030204" pitchFamily="18" charset="0"/>
                <a:ea typeface="楷体" panose="02010609060101010101" pitchFamily="49" charset="-122"/>
              </a:rPr>
              <a:t>2</a:t>
            </a:r>
            <a:r>
              <a:rPr lang="zh-CN" altLang="en-US" sz="3200" dirty="0">
                <a:latin typeface="Cambria" panose="02040503050406030204" pitchFamily="18" charset="0"/>
                <a:ea typeface="楷体" panose="02010609060101010101" pitchFamily="49" charset="-122"/>
              </a:rPr>
              <a:t>月</a:t>
            </a:r>
          </a:p>
        </p:txBody>
      </p:sp>
    </p:spTree>
    <p:extLst>
      <p:ext uri="{BB962C8B-B14F-4D97-AF65-F5344CB8AC3E}">
        <p14:creationId xmlns:p14="http://schemas.microsoft.com/office/powerpoint/2010/main" val="122603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575226" cy="6110594"/>
          </a:xfrm>
        </p:spPr>
        <p:txBody>
          <a:bodyPr>
            <a:normAutofit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性质</a:t>
            </a:r>
            <a:r>
              <a:rPr lang="en-US" altLang="zh-CN" dirty="0">
                <a:latin typeface="Cambria" panose="02040503050406030204" pitchFamily="18" charset="0"/>
                <a:ea typeface="宋体" panose="02010600030101010101" pitchFamily="2" charset="-122"/>
              </a:rPr>
              <a:t>3-2】</a:t>
            </a:r>
            <a:r>
              <a:rPr lang="zh-CN" altLang="en-US" dirty="0">
                <a:solidFill>
                  <a:srgbClr val="C00000"/>
                </a:solidFill>
                <a:latin typeface="Cambria" panose="02040503050406030204" pitchFamily="18" charset="0"/>
                <a:ea typeface="宋体" panose="02010600030101010101" pitchFamily="2" charset="-122"/>
              </a:rPr>
              <a:t>在一棵高度为</a:t>
            </a:r>
            <a:r>
              <a:rPr lang="en-US" altLang="zh-CN" dirty="0">
                <a:solidFill>
                  <a:srgbClr val="C00000"/>
                </a:solidFill>
                <a:latin typeface="Cambria" panose="02040503050406030204" pitchFamily="18" charset="0"/>
                <a:ea typeface="宋体" panose="02010600030101010101" pitchFamily="2" charset="-122"/>
              </a:rPr>
              <a:t>h</a:t>
            </a:r>
            <a:r>
              <a:rPr lang="zh-CN" altLang="en-US" dirty="0">
                <a:solidFill>
                  <a:srgbClr val="C00000"/>
                </a:solidFill>
                <a:latin typeface="Cambria" panose="02040503050406030204" pitchFamily="18" charset="0"/>
                <a:ea typeface="宋体" panose="02010600030101010101" pitchFamily="2" charset="-122"/>
              </a:rPr>
              <a:t>的二叉树中，至多有</a:t>
            </a:r>
            <a:r>
              <a:rPr lang="en-US" altLang="zh-CN" dirty="0">
                <a:solidFill>
                  <a:srgbClr val="C00000"/>
                </a:solidFill>
                <a:latin typeface="Cambria" panose="02040503050406030204" pitchFamily="18" charset="0"/>
                <a:ea typeface="宋体" panose="02010600030101010101" pitchFamily="2" charset="-122"/>
              </a:rPr>
              <a:t>2</a:t>
            </a:r>
            <a:r>
              <a:rPr lang="en-US" altLang="zh-CN" baseline="30000" dirty="0">
                <a:solidFill>
                  <a:srgbClr val="C00000"/>
                </a:solidFill>
                <a:latin typeface="Cambria" panose="02040503050406030204" pitchFamily="18" charset="0"/>
                <a:ea typeface="宋体" panose="02010600030101010101" pitchFamily="2" charset="-122"/>
              </a:rPr>
              <a:t>h</a:t>
            </a:r>
            <a:r>
              <a:rPr lang="en-US" altLang="zh-CN" dirty="0">
                <a:solidFill>
                  <a:srgbClr val="C00000"/>
                </a:solidFill>
                <a:latin typeface="Cambria" panose="02040503050406030204" pitchFamily="18" charset="0"/>
                <a:ea typeface="宋体" panose="02010600030101010101" pitchFamily="2" charset="-122"/>
              </a:rPr>
              <a:t>-1</a:t>
            </a:r>
            <a:r>
              <a:rPr lang="zh-CN" altLang="en-US" dirty="0">
                <a:solidFill>
                  <a:srgbClr val="C00000"/>
                </a:solidFill>
                <a:latin typeface="Cambria" panose="02040503050406030204" pitchFamily="18" charset="0"/>
                <a:ea typeface="宋体" panose="02010600030101010101" pitchFamily="2" charset="-122"/>
              </a:rPr>
              <a:t>个结点，最少有</a:t>
            </a:r>
            <a:r>
              <a:rPr lang="en-US" altLang="zh-CN" dirty="0">
                <a:solidFill>
                  <a:srgbClr val="C00000"/>
                </a:solidFill>
                <a:latin typeface="Cambria" panose="02040503050406030204" pitchFamily="18" charset="0"/>
                <a:ea typeface="宋体" panose="02010600030101010101" pitchFamily="2" charset="-122"/>
              </a:rPr>
              <a:t>h</a:t>
            </a:r>
            <a:r>
              <a:rPr lang="zh-CN" altLang="en-US" dirty="0">
                <a:solidFill>
                  <a:srgbClr val="C00000"/>
                </a:solidFill>
                <a:latin typeface="Cambria" panose="02040503050406030204" pitchFamily="18" charset="0"/>
                <a:ea typeface="宋体" panose="02010600030101010101" pitchFamily="2" charset="-122"/>
              </a:rPr>
              <a:t>个结点</a:t>
            </a:r>
            <a:r>
              <a:rPr lang="zh-CN" altLang="en-US" dirty="0">
                <a:latin typeface="Cambria" panose="02040503050406030204" pitchFamily="18" charset="0"/>
                <a:ea typeface="宋体" panose="02010600030101010101" pitchFamily="2" charset="-122"/>
              </a:rPr>
              <a:t>。 </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证明：由性质</a:t>
            </a:r>
            <a:r>
              <a:rPr lang="en-US" altLang="zh-CN" dirty="0">
                <a:latin typeface="Cambria" panose="02040503050406030204" pitchFamily="18" charset="0"/>
                <a:ea typeface="宋体" panose="02010600030101010101" pitchFamily="2" charset="-122"/>
              </a:rPr>
              <a:t>3-1</a:t>
            </a:r>
            <a:r>
              <a:rPr lang="zh-CN" altLang="en-US" dirty="0">
                <a:latin typeface="Cambria" panose="02040503050406030204" pitchFamily="18" charset="0"/>
                <a:ea typeface="宋体" panose="02010600030101010101" pitchFamily="2" charset="-122"/>
              </a:rPr>
              <a:t>可证的第一个结论。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每一层至少有一个结点，因此深度为</a:t>
            </a:r>
            <a:r>
              <a:rPr lang="en-US" altLang="zh-CN" dirty="0">
                <a:latin typeface="Cambria" panose="02040503050406030204" pitchFamily="18" charset="0"/>
                <a:ea typeface="宋体" panose="02010600030101010101" pitchFamily="2" charset="-122"/>
              </a:rPr>
              <a:t>h</a:t>
            </a:r>
            <a:r>
              <a:rPr lang="zh-CN" altLang="en-US" dirty="0">
                <a:latin typeface="Cambria" panose="02040503050406030204" pitchFamily="18" charset="0"/>
                <a:ea typeface="宋体" panose="02010600030101010101" pitchFamily="2" charset="-122"/>
              </a:rPr>
              <a:t>的二叉树至少有</a:t>
            </a:r>
            <a:r>
              <a:rPr lang="en-US" altLang="zh-CN" dirty="0">
                <a:latin typeface="Cambria" panose="02040503050406030204" pitchFamily="18" charset="0"/>
                <a:ea typeface="宋体" panose="02010600030101010101" pitchFamily="2" charset="-122"/>
              </a:rPr>
              <a:t>h</a:t>
            </a:r>
            <a:r>
              <a:rPr lang="zh-CN" altLang="en-US" dirty="0">
                <a:latin typeface="Cambria" panose="02040503050406030204" pitchFamily="18" charset="0"/>
                <a:ea typeface="宋体" panose="02010600030101010101" pitchFamily="2" charset="-122"/>
              </a:rPr>
              <a:t>个结点。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性质</a:t>
            </a:r>
            <a:r>
              <a:rPr lang="en-US" altLang="zh-CN" dirty="0">
                <a:latin typeface="Cambria" panose="02040503050406030204" pitchFamily="18" charset="0"/>
                <a:ea typeface="宋体" panose="02010600030101010101" pitchFamily="2" charset="-122"/>
              </a:rPr>
              <a:t>3-3】</a:t>
            </a:r>
            <a:r>
              <a:rPr lang="zh-CN" altLang="en-US" dirty="0">
                <a:solidFill>
                  <a:srgbClr val="C00000"/>
                </a:solidFill>
                <a:latin typeface="Cambria" panose="02040503050406030204" pitchFamily="18" charset="0"/>
                <a:ea typeface="宋体" panose="02010600030101010101" pitchFamily="2" charset="-122"/>
              </a:rPr>
              <a:t>如果一棵二叉树有</a:t>
            </a:r>
            <a:r>
              <a:rPr lang="en-US" altLang="zh-CN" dirty="0">
                <a:solidFill>
                  <a:srgbClr val="C00000"/>
                </a:solidFill>
                <a:latin typeface="Cambria" panose="02040503050406030204" pitchFamily="18" charset="0"/>
                <a:ea typeface="宋体" panose="02010600030101010101" pitchFamily="2" charset="-122"/>
              </a:rPr>
              <a:t>n</a:t>
            </a:r>
            <a:r>
              <a:rPr lang="zh-CN" altLang="en-US" dirty="0">
                <a:solidFill>
                  <a:srgbClr val="C00000"/>
                </a:solidFill>
                <a:latin typeface="Cambria" panose="02040503050406030204" pitchFamily="18" charset="0"/>
                <a:ea typeface="宋体" panose="02010600030101010101" pitchFamily="2" charset="-122"/>
              </a:rPr>
              <a:t>个结点，则该二叉树有</a:t>
            </a:r>
            <a:r>
              <a:rPr lang="en-US" altLang="zh-CN" dirty="0">
                <a:solidFill>
                  <a:srgbClr val="C00000"/>
                </a:solidFill>
                <a:latin typeface="Cambria" panose="02040503050406030204" pitchFamily="18" charset="0"/>
                <a:ea typeface="宋体" panose="02010600030101010101" pitchFamily="2" charset="-122"/>
              </a:rPr>
              <a:t>n-1</a:t>
            </a:r>
            <a:r>
              <a:rPr lang="zh-CN" altLang="en-US" dirty="0">
                <a:solidFill>
                  <a:srgbClr val="C00000"/>
                </a:solidFill>
                <a:latin typeface="Cambria" panose="02040503050406030204" pitchFamily="18" charset="0"/>
                <a:ea typeface="宋体" panose="02010600030101010101" pitchFamily="2" charset="-122"/>
              </a:rPr>
              <a:t>条边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证明：在二叉树中，除了根结点外的其它结点都有唯一的一个分支与其对应</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与其父结点相连</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，因此分支</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的总数为</a:t>
            </a:r>
            <a:r>
              <a:rPr lang="en-US" altLang="zh-CN" dirty="0">
                <a:latin typeface="Cambria" panose="02040503050406030204" pitchFamily="18" charset="0"/>
                <a:ea typeface="宋体" panose="02010600030101010101" pitchFamily="2" charset="-122"/>
              </a:rPr>
              <a:t>n-1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a:t>
            </a:fld>
            <a:endParaRPr lang="zh-CN" altLang="en-US" dirty="0"/>
          </a:p>
        </p:txBody>
      </p:sp>
    </p:spTree>
    <p:extLst>
      <p:ext uri="{BB962C8B-B14F-4D97-AF65-F5344CB8AC3E}">
        <p14:creationId xmlns:p14="http://schemas.microsoft.com/office/powerpoint/2010/main" val="397058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56882" cy="6063298"/>
          </a:xfrm>
        </p:spPr>
        <p:txBody>
          <a:bodyPr>
            <a:normAutofit fontScale="850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对于数组</a:t>
            </a:r>
            <a:r>
              <a:rPr lang="en-US" altLang="zh-CN" dirty="0">
                <a:latin typeface="Cambria" panose="02040503050406030204" pitchFamily="18" charset="0"/>
                <a:ea typeface="宋体" panose="02010600030101010101" pitchFamily="2" charset="-122"/>
              </a:rPr>
              <a:t>a[]={0, 2, 5, 1, 3, 4, 7, 8, 6, 12, 11}(</a:t>
            </a:r>
            <a:r>
              <a:rPr lang="zh-CN" altLang="en-US" dirty="0">
                <a:latin typeface="Cambria" panose="02040503050406030204" pitchFamily="18" charset="0"/>
                <a:ea typeface="宋体" panose="02010600030101010101" pitchFamily="2" charset="-122"/>
              </a:rPr>
              <a:t>第</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个元素</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无效</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，则：</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时，</a:t>
            </a:r>
            <a:r>
              <a:rPr lang="en-US" altLang="zh-CN" dirty="0" err="1">
                <a:latin typeface="Cambria" panose="02040503050406030204" pitchFamily="18" charset="0"/>
                <a:ea typeface="宋体" panose="02010600030101010101" pitchFamily="2" charset="-122"/>
              </a:rPr>
              <a:t>lowbit</a:t>
            </a:r>
            <a:r>
              <a:rPr lang="en-US" altLang="zh-CN" dirty="0">
                <a:latin typeface="Cambria" panose="02040503050406030204" pitchFamily="18" charset="0"/>
                <a:ea typeface="宋体" panose="02010600030101010101" pitchFamily="2" charset="-122"/>
              </a:rPr>
              <a:t>(1)=1</a:t>
            </a:r>
            <a:r>
              <a:rPr lang="zh-CN" altLang="en-US" dirty="0">
                <a:latin typeface="Cambria" panose="02040503050406030204" pitchFamily="18" charset="0"/>
                <a:ea typeface="宋体" panose="02010600030101010101" pitchFamily="2" charset="-122"/>
              </a:rPr>
              <a:t>，因此</a:t>
            </a:r>
            <a:r>
              <a:rPr lang="en-US" altLang="zh-CN" dirty="0">
                <a:latin typeface="Cambria" panose="02040503050406030204" pitchFamily="18" charset="0"/>
                <a:ea typeface="宋体" panose="02010600030101010101" pitchFamily="2" charset="-122"/>
              </a:rPr>
              <a:t>bit[1]=a[1]=2</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时，</a:t>
            </a:r>
            <a:r>
              <a:rPr lang="en-US" altLang="zh-CN" dirty="0" err="1">
                <a:latin typeface="Cambria" panose="02040503050406030204" pitchFamily="18" charset="0"/>
                <a:ea typeface="宋体" panose="02010600030101010101" pitchFamily="2" charset="-122"/>
              </a:rPr>
              <a:t>lowbit</a:t>
            </a:r>
            <a:r>
              <a:rPr lang="en-US" altLang="zh-CN" dirty="0">
                <a:latin typeface="Cambria" panose="02040503050406030204" pitchFamily="18" charset="0"/>
                <a:ea typeface="宋体" panose="02010600030101010101" pitchFamily="2" charset="-122"/>
              </a:rPr>
              <a:t>(2)=2</a:t>
            </a:r>
            <a:r>
              <a:rPr lang="zh-CN" altLang="en-US" dirty="0">
                <a:latin typeface="Cambria" panose="02040503050406030204" pitchFamily="18" charset="0"/>
                <a:ea typeface="宋体" panose="02010600030101010101" pitchFamily="2" charset="-122"/>
              </a:rPr>
              <a:t>，因此</a:t>
            </a:r>
            <a:r>
              <a:rPr lang="en-US" altLang="zh-CN" dirty="0">
                <a:latin typeface="Cambria" panose="02040503050406030204" pitchFamily="18" charset="0"/>
                <a:ea typeface="宋体" panose="02010600030101010101" pitchFamily="2" charset="-122"/>
              </a:rPr>
              <a:t>bit [2]=a[1]+a[2]=bit[1]+a[2]=7</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时，</a:t>
            </a:r>
            <a:r>
              <a:rPr lang="en-US" altLang="zh-CN" dirty="0" err="1">
                <a:latin typeface="Cambria" panose="02040503050406030204" pitchFamily="18" charset="0"/>
                <a:ea typeface="宋体" panose="02010600030101010101" pitchFamily="2" charset="-122"/>
              </a:rPr>
              <a:t>lowbit</a:t>
            </a:r>
            <a:r>
              <a:rPr lang="en-US" altLang="zh-CN" dirty="0">
                <a:latin typeface="Cambria" panose="02040503050406030204" pitchFamily="18" charset="0"/>
                <a:ea typeface="宋体" panose="02010600030101010101" pitchFamily="2" charset="-122"/>
              </a:rPr>
              <a:t>(3)=1</a:t>
            </a:r>
            <a:r>
              <a:rPr lang="zh-CN" altLang="en-US" dirty="0">
                <a:latin typeface="Cambria" panose="02040503050406030204" pitchFamily="18" charset="0"/>
                <a:ea typeface="宋体" panose="02010600030101010101" pitchFamily="2" charset="-122"/>
              </a:rPr>
              <a:t>，因此</a:t>
            </a:r>
            <a:r>
              <a:rPr lang="en-US" altLang="zh-CN" dirty="0">
                <a:latin typeface="Cambria" panose="02040503050406030204" pitchFamily="18" charset="0"/>
                <a:ea typeface="宋体" panose="02010600030101010101" pitchFamily="2" charset="-122"/>
              </a:rPr>
              <a:t>bit [3]=a[3]=1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时，</a:t>
            </a:r>
            <a:r>
              <a:rPr lang="en-US" altLang="zh-CN" dirty="0" err="1">
                <a:latin typeface="Cambria" panose="02040503050406030204" pitchFamily="18" charset="0"/>
                <a:ea typeface="宋体" panose="02010600030101010101" pitchFamily="2" charset="-122"/>
              </a:rPr>
              <a:t>lowbit</a:t>
            </a:r>
            <a:r>
              <a:rPr lang="en-US" altLang="zh-CN" dirty="0">
                <a:latin typeface="Cambria" panose="02040503050406030204" pitchFamily="18" charset="0"/>
                <a:ea typeface="宋体" panose="02010600030101010101" pitchFamily="2" charset="-122"/>
              </a:rPr>
              <a:t>(4)=4</a:t>
            </a:r>
            <a:r>
              <a:rPr lang="zh-CN" altLang="en-US" dirty="0">
                <a:latin typeface="Cambria" panose="02040503050406030204" pitchFamily="18" charset="0"/>
                <a:ea typeface="宋体" panose="02010600030101010101" pitchFamily="2" charset="-122"/>
              </a:rPr>
              <a:t>，因此</a:t>
            </a:r>
            <a:r>
              <a:rPr lang="en-US" altLang="zh-CN" dirty="0">
                <a:latin typeface="Cambria" panose="02040503050406030204" pitchFamily="18" charset="0"/>
                <a:ea typeface="宋体" panose="02010600030101010101" pitchFamily="2" charset="-122"/>
              </a:rPr>
              <a:t>bit [4]= a[1]+a[2]+a[3]+a[4] = bit [2]+ bit [3]+a[3]=11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时，</a:t>
            </a:r>
            <a:r>
              <a:rPr lang="en-US" altLang="zh-CN" dirty="0" err="1">
                <a:latin typeface="Cambria" panose="02040503050406030204" pitchFamily="18" charset="0"/>
                <a:ea typeface="宋体" panose="02010600030101010101" pitchFamily="2" charset="-122"/>
              </a:rPr>
              <a:t>lowbit</a:t>
            </a:r>
            <a:r>
              <a:rPr lang="en-US" altLang="zh-CN" dirty="0">
                <a:latin typeface="Cambria" panose="02040503050406030204" pitchFamily="18" charset="0"/>
                <a:ea typeface="宋体" panose="02010600030101010101" pitchFamily="2" charset="-122"/>
              </a:rPr>
              <a:t>(5)=1</a:t>
            </a:r>
            <a:r>
              <a:rPr lang="zh-CN" altLang="en-US" dirty="0">
                <a:latin typeface="Cambria" panose="02040503050406030204" pitchFamily="18" charset="0"/>
                <a:ea typeface="宋体" panose="02010600030101010101" pitchFamily="2" charset="-122"/>
              </a:rPr>
              <a:t>，因此</a:t>
            </a:r>
            <a:r>
              <a:rPr lang="en-US" altLang="zh-CN" dirty="0">
                <a:latin typeface="Cambria" panose="02040503050406030204" pitchFamily="18" charset="0"/>
                <a:ea typeface="宋体" panose="02010600030101010101" pitchFamily="2" charset="-122"/>
              </a:rPr>
              <a:t>bit [5]=a[5]=5</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=6</a:t>
            </a:r>
            <a:r>
              <a:rPr lang="zh-CN" altLang="en-US" dirty="0">
                <a:latin typeface="Cambria" panose="02040503050406030204" pitchFamily="18" charset="0"/>
                <a:ea typeface="宋体" panose="02010600030101010101" pitchFamily="2" charset="-122"/>
              </a:rPr>
              <a:t>时，</a:t>
            </a:r>
            <a:r>
              <a:rPr lang="en-US" altLang="zh-CN" dirty="0" err="1">
                <a:latin typeface="Cambria" panose="02040503050406030204" pitchFamily="18" charset="0"/>
                <a:ea typeface="宋体" panose="02010600030101010101" pitchFamily="2" charset="-122"/>
              </a:rPr>
              <a:t>lowbit</a:t>
            </a:r>
            <a:r>
              <a:rPr lang="en-US" altLang="zh-CN" dirty="0">
                <a:latin typeface="Cambria" panose="02040503050406030204" pitchFamily="18" charset="0"/>
                <a:ea typeface="宋体" panose="02010600030101010101" pitchFamily="2" charset="-122"/>
              </a:rPr>
              <a:t>(6)=2</a:t>
            </a:r>
            <a:r>
              <a:rPr lang="zh-CN" altLang="en-US" dirty="0">
                <a:latin typeface="Cambria" panose="02040503050406030204" pitchFamily="18" charset="0"/>
                <a:ea typeface="宋体" panose="02010600030101010101" pitchFamily="2" charset="-122"/>
              </a:rPr>
              <a:t>，因此</a:t>
            </a:r>
            <a:r>
              <a:rPr lang="en-US" altLang="zh-CN" dirty="0">
                <a:latin typeface="Cambria" panose="02040503050406030204" pitchFamily="18" charset="0"/>
                <a:ea typeface="宋体" panose="02010600030101010101" pitchFamily="2" charset="-122"/>
              </a:rPr>
              <a:t>bit [6]=a[5]+a[6]= bit [5]+a[6]=11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=7</a:t>
            </a:r>
            <a:r>
              <a:rPr lang="zh-CN" altLang="en-US" dirty="0">
                <a:latin typeface="Cambria" panose="02040503050406030204" pitchFamily="18" charset="0"/>
                <a:ea typeface="宋体" panose="02010600030101010101" pitchFamily="2" charset="-122"/>
              </a:rPr>
              <a:t>时，</a:t>
            </a:r>
            <a:r>
              <a:rPr lang="en-US" altLang="zh-CN" dirty="0" err="1">
                <a:latin typeface="Cambria" panose="02040503050406030204" pitchFamily="18" charset="0"/>
                <a:ea typeface="宋体" panose="02010600030101010101" pitchFamily="2" charset="-122"/>
              </a:rPr>
              <a:t>lowbit</a:t>
            </a:r>
            <a:r>
              <a:rPr lang="en-US" altLang="zh-CN" dirty="0">
                <a:latin typeface="Cambria" panose="02040503050406030204" pitchFamily="18" charset="0"/>
                <a:ea typeface="宋体" panose="02010600030101010101" pitchFamily="2" charset="-122"/>
              </a:rPr>
              <a:t>(7)=1</a:t>
            </a:r>
            <a:r>
              <a:rPr lang="zh-CN" altLang="en-US" dirty="0">
                <a:latin typeface="Cambria" panose="02040503050406030204" pitchFamily="18" charset="0"/>
                <a:ea typeface="宋体" panose="02010600030101010101" pitchFamily="2" charset="-122"/>
              </a:rPr>
              <a:t>，因此</a:t>
            </a:r>
            <a:r>
              <a:rPr lang="en-US" altLang="zh-CN" dirty="0">
                <a:latin typeface="Cambria" panose="02040503050406030204" pitchFamily="18" charset="0"/>
                <a:ea typeface="宋体" panose="02010600030101010101" pitchFamily="2" charset="-122"/>
              </a:rPr>
              <a:t>bit [7]=a[7]=8</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得到</a:t>
            </a:r>
            <a:r>
              <a:rPr lang="en-US" altLang="zh-CN" dirty="0">
                <a:latin typeface="Cambria" panose="02040503050406030204" pitchFamily="18" charset="0"/>
                <a:ea typeface="宋体" panose="02010600030101010101" pitchFamily="2" charset="-122"/>
              </a:rPr>
              <a:t>bit</a:t>
            </a:r>
            <a:r>
              <a:rPr lang="zh-CN" altLang="en-US" dirty="0">
                <a:latin typeface="Cambria" panose="02040503050406030204" pitchFamily="18" charset="0"/>
                <a:ea typeface="宋体" panose="02010600030101010101" pitchFamily="2" charset="-122"/>
              </a:rPr>
              <a:t>的个元素值为</a:t>
            </a:r>
            <a:r>
              <a:rPr lang="en-US" altLang="zh-CN" dirty="0">
                <a:latin typeface="Cambria" panose="02040503050406030204" pitchFamily="18" charset="0"/>
                <a:ea typeface="宋体" panose="02010600030101010101" pitchFamily="2" charset="-122"/>
              </a:rPr>
              <a:t>{2, 7, 1, 11, 5, 11, 8, 36, 12, 23}</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100</a:t>
            </a:fld>
            <a:endParaRPr lang="zh-CN" altLang="en-US" dirty="0"/>
          </a:p>
        </p:txBody>
      </p:sp>
    </p:spTree>
    <p:extLst>
      <p:ext uri="{BB962C8B-B14F-4D97-AF65-F5344CB8AC3E}">
        <p14:creationId xmlns:p14="http://schemas.microsoft.com/office/powerpoint/2010/main" val="61607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56882" cy="1882768"/>
          </a:xfrm>
        </p:spPr>
        <p:txBody>
          <a:bodyPr>
            <a:normAutofit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可以看出，</a:t>
            </a:r>
            <a:r>
              <a:rPr lang="en-US" altLang="zh-CN" dirty="0">
                <a:latin typeface="Cambria" panose="02040503050406030204" pitchFamily="18" charset="0"/>
                <a:ea typeface="宋体" panose="02010600030101010101" pitchFamily="2" charset="-122"/>
              </a:rPr>
              <a:t>bit[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与其他若干个</a:t>
            </a:r>
            <a:r>
              <a:rPr lang="en-US" altLang="zh-CN" dirty="0">
                <a:latin typeface="Cambria" panose="02040503050406030204" pitchFamily="18" charset="0"/>
                <a:ea typeface="宋体" panose="02010600030101010101" pitchFamily="2" charset="-122"/>
              </a:rPr>
              <a:t>bit(</a:t>
            </a:r>
            <a:r>
              <a:rPr lang="zh-CN" altLang="en-US" dirty="0">
                <a:latin typeface="Cambria" panose="02040503050406030204" pitchFamily="18" charset="0"/>
                <a:ea typeface="宋体" panose="02010600030101010101" pitchFamily="2" charset="-122"/>
              </a:rPr>
              <a:t>可能为</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个</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的和，如果将这些</a:t>
            </a:r>
            <a:r>
              <a:rPr lang="en-US" altLang="zh-CN" dirty="0">
                <a:latin typeface="Cambria" panose="02040503050406030204" pitchFamily="18" charset="0"/>
                <a:ea typeface="宋体" panose="02010600030101010101" pitchFamily="2" charset="-122"/>
              </a:rPr>
              <a:t>bit</a:t>
            </a:r>
            <a:r>
              <a:rPr lang="zh-CN" altLang="en-US" dirty="0">
                <a:latin typeface="Cambria" panose="02040503050406030204" pitchFamily="18" charset="0"/>
                <a:ea typeface="宋体" panose="02010600030101010101" pitchFamily="2" charset="-122"/>
              </a:rPr>
              <a:t>元素看成是</a:t>
            </a:r>
            <a:r>
              <a:rPr lang="en-US" altLang="zh-CN" dirty="0">
                <a:latin typeface="Cambria" panose="02040503050406030204" pitchFamily="18" charset="0"/>
                <a:ea typeface="宋体" panose="02010600030101010101" pitchFamily="2" charset="-122"/>
              </a:rPr>
              <a:t>bit[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的孩子结点，则</a:t>
            </a:r>
            <a:r>
              <a:rPr lang="en-US" altLang="zh-CN" dirty="0">
                <a:latin typeface="Cambria" panose="02040503050406030204" pitchFamily="18" charset="0"/>
                <a:ea typeface="宋体" panose="02010600030101010101" pitchFamily="2" charset="-122"/>
              </a:rPr>
              <a:t>bit</a:t>
            </a:r>
            <a:r>
              <a:rPr lang="zh-CN" altLang="en-US" dirty="0">
                <a:latin typeface="Cambria" panose="02040503050406030204" pitchFamily="18" charset="0"/>
                <a:ea typeface="宋体" panose="02010600030101010101" pitchFamily="2" charset="-122"/>
              </a:rPr>
              <a:t>的元素之间存在一种森林结构关系，如下图所示：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101</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8587" y="2264293"/>
            <a:ext cx="5456323" cy="4232124"/>
          </a:xfrm>
          <a:prstGeom prst="rect">
            <a:avLst/>
          </a:prstGeom>
          <a:noFill/>
        </p:spPr>
      </p:pic>
    </p:spTree>
    <p:extLst>
      <p:ext uri="{BB962C8B-B14F-4D97-AF65-F5344CB8AC3E}">
        <p14:creationId xmlns:p14="http://schemas.microsoft.com/office/powerpoint/2010/main" val="29566972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7522220" cy="5952940"/>
          </a:xfrm>
        </p:spPr>
        <p:txBody>
          <a:bodyPr>
            <a:normAutofit fontScale="92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树状数组有如下特性：</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、对于</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，其父结点为</a:t>
            </a:r>
            <a:r>
              <a:rPr lang="en-US" altLang="zh-CN" dirty="0" err="1">
                <a:solidFill>
                  <a:srgbClr val="00B0F0"/>
                </a:solidFill>
                <a:latin typeface="Cambria" panose="02040503050406030204" pitchFamily="18" charset="0"/>
                <a:ea typeface="宋体" panose="02010600030101010101" pitchFamily="2" charset="-122"/>
              </a:rPr>
              <a:t>i+lowbit</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。例如：</a:t>
            </a: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的父结点为</a:t>
            </a:r>
            <a:r>
              <a:rPr lang="en-US" altLang="zh-CN" dirty="0">
                <a:solidFill>
                  <a:srgbClr val="00B0F0"/>
                </a:solidFill>
                <a:latin typeface="Cambria" panose="02040503050406030204" pitchFamily="18" charset="0"/>
                <a:ea typeface="宋体" panose="02010600030101010101" pitchFamily="2" charset="-122"/>
              </a:rPr>
              <a:t>2</a:t>
            </a:r>
            <a:r>
              <a:rPr lang="zh-CN" altLang="en-US" dirty="0">
                <a:solidFill>
                  <a:srgbClr val="00B0F0"/>
                </a:solidFill>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2</a:t>
            </a:r>
            <a:r>
              <a:rPr lang="zh-CN" altLang="en-US" dirty="0">
                <a:solidFill>
                  <a:srgbClr val="00B0F0"/>
                </a:solidFill>
                <a:latin typeface="Cambria" panose="02040503050406030204" pitchFamily="18" charset="0"/>
                <a:ea typeface="宋体" panose="02010600030101010101" pitchFamily="2" charset="-122"/>
              </a:rPr>
              <a:t>的父结点为</a:t>
            </a:r>
            <a:r>
              <a:rPr lang="en-US" altLang="zh-CN" dirty="0">
                <a:solidFill>
                  <a:srgbClr val="00B0F0"/>
                </a:solidFill>
                <a:latin typeface="Cambria" panose="02040503050406030204" pitchFamily="18" charset="0"/>
                <a:ea typeface="宋体" panose="02010600030101010101" pitchFamily="2" charset="-122"/>
              </a:rPr>
              <a:t>4</a:t>
            </a:r>
            <a:r>
              <a:rPr lang="zh-CN" altLang="en-US" dirty="0">
                <a:solidFill>
                  <a:srgbClr val="00B0F0"/>
                </a:solidFill>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3</a:t>
            </a:r>
            <a:r>
              <a:rPr lang="zh-CN" altLang="en-US" dirty="0">
                <a:solidFill>
                  <a:srgbClr val="00B0F0"/>
                </a:solidFill>
                <a:latin typeface="Cambria" panose="02040503050406030204" pitchFamily="18" charset="0"/>
                <a:ea typeface="宋体" panose="02010600030101010101" pitchFamily="2" charset="-122"/>
              </a:rPr>
              <a:t>的父结点为</a:t>
            </a:r>
            <a:r>
              <a:rPr lang="en-US" altLang="zh-CN" dirty="0">
                <a:solidFill>
                  <a:srgbClr val="00B0F0"/>
                </a:solidFill>
                <a:latin typeface="Cambria" panose="02040503050406030204" pitchFamily="18" charset="0"/>
                <a:ea typeface="宋体" panose="02010600030101010101" pitchFamily="2" charset="-122"/>
              </a:rPr>
              <a:t>4</a:t>
            </a:r>
            <a:r>
              <a:rPr lang="zh-CN" altLang="en-US" dirty="0">
                <a:solidFill>
                  <a:srgbClr val="00B0F0"/>
                </a:solidFill>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4</a:t>
            </a:r>
            <a:r>
              <a:rPr lang="zh-CN" altLang="en-US" dirty="0">
                <a:solidFill>
                  <a:srgbClr val="00B0F0"/>
                </a:solidFill>
                <a:latin typeface="Cambria" panose="02040503050406030204" pitchFamily="18" charset="0"/>
                <a:ea typeface="宋体" panose="02010600030101010101" pitchFamily="2" charset="-122"/>
              </a:rPr>
              <a:t>的父结点为</a:t>
            </a:r>
            <a:r>
              <a:rPr lang="en-US" altLang="zh-CN" dirty="0">
                <a:solidFill>
                  <a:srgbClr val="00B0F0"/>
                </a:solidFill>
                <a:latin typeface="Cambria" panose="02040503050406030204" pitchFamily="18" charset="0"/>
                <a:ea typeface="宋体" panose="02010600030101010101" pitchFamily="2" charset="-122"/>
              </a:rPr>
              <a:t>8</a:t>
            </a:r>
            <a:r>
              <a:rPr lang="zh-CN" altLang="en-US" dirty="0">
                <a:solidFill>
                  <a:srgbClr val="00B0F0"/>
                </a:solidFill>
                <a:latin typeface="Cambria" panose="02040503050406030204" pitchFamily="18" charset="0"/>
                <a:ea typeface="宋体" panose="02010600030101010101" pitchFamily="2" charset="-122"/>
              </a:rPr>
              <a:t>等；</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2</a:t>
            </a:r>
            <a:r>
              <a:rPr lang="zh-CN" altLang="en-US" dirty="0">
                <a:solidFill>
                  <a:srgbClr val="00B0F0"/>
                </a:solidFill>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bit[</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的孩子结点数量为</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的二进制表示中右端</a:t>
            </a:r>
            <a:r>
              <a:rPr lang="en-US" altLang="zh-CN" dirty="0">
                <a:solidFill>
                  <a:srgbClr val="00B0F0"/>
                </a:solidFill>
                <a:latin typeface="Cambria" panose="02040503050406030204" pitchFamily="18" charset="0"/>
                <a:ea typeface="宋体" panose="02010600030101010101" pitchFamily="2" charset="-122"/>
              </a:rPr>
              <a:t>0</a:t>
            </a:r>
            <a:r>
              <a:rPr lang="zh-CN" altLang="en-US" dirty="0">
                <a:solidFill>
                  <a:srgbClr val="00B0F0"/>
                </a:solidFill>
                <a:latin typeface="Cambria" panose="02040503050406030204" pitchFamily="18" charset="0"/>
                <a:ea typeface="宋体" panose="02010600030101010101" pitchFamily="2" charset="-122"/>
              </a:rPr>
              <a:t>的个数，例如</a:t>
            </a:r>
            <a:r>
              <a:rPr lang="en-US" altLang="zh-CN" dirty="0">
                <a:solidFill>
                  <a:srgbClr val="00B0F0"/>
                </a:solidFill>
                <a:latin typeface="Cambria" panose="02040503050406030204" pitchFamily="18" charset="0"/>
                <a:ea typeface="宋体" panose="02010600030101010101" pitchFamily="2" charset="-122"/>
              </a:rPr>
              <a:t>4</a:t>
            </a:r>
            <a:r>
              <a:rPr lang="zh-CN" altLang="en-US" dirty="0">
                <a:solidFill>
                  <a:srgbClr val="00B0F0"/>
                </a:solidFill>
                <a:latin typeface="Cambria" panose="02040503050406030204" pitchFamily="18" charset="0"/>
                <a:ea typeface="宋体" panose="02010600030101010101" pitchFamily="2" charset="-122"/>
              </a:rPr>
              <a:t>有</a:t>
            </a:r>
            <a:r>
              <a:rPr lang="en-US" altLang="zh-CN" dirty="0">
                <a:solidFill>
                  <a:srgbClr val="00B0F0"/>
                </a:solidFill>
                <a:latin typeface="Cambria" panose="02040503050406030204" pitchFamily="18" charset="0"/>
                <a:ea typeface="宋体" panose="02010600030101010101" pitchFamily="2" charset="-122"/>
              </a:rPr>
              <a:t>2</a:t>
            </a:r>
            <a:r>
              <a:rPr lang="zh-CN" altLang="en-US" dirty="0">
                <a:solidFill>
                  <a:srgbClr val="00B0F0"/>
                </a:solidFill>
                <a:latin typeface="Cambria" panose="02040503050406030204" pitchFamily="18" charset="0"/>
                <a:ea typeface="宋体" panose="02010600030101010101" pitchFamily="2" charset="-122"/>
              </a:rPr>
              <a:t>个孩子结点，</a:t>
            </a:r>
            <a:r>
              <a:rPr lang="en-US" altLang="zh-CN" dirty="0">
                <a:solidFill>
                  <a:srgbClr val="00B0F0"/>
                </a:solidFill>
                <a:latin typeface="Cambria" panose="02040503050406030204" pitchFamily="18" charset="0"/>
                <a:ea typeface="宋体" panose="02010600030101010101" pitchFamily="2" charset="-122"/>
              </a:rPr>
              <a:t>6</a:t>
            </a:r>
            <a:r>
              <a:rPr lang="zh-CN" altLang="en-US" dirty="0">
                <a:solidFill>
                  <a:srgbClr val="00B0F0"/>
                </a:solidFill>
                <a:latin typeface="Cambria" panose="02040503050406030204" pitchFamily="18" charset="0"/>
                <a:ea typeface="宋体" panose="02010600030101010101" pitchFamily="2" charset="-122"/>
              </a:rPr>
              <a:t>有</a:t>
            </a: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个孩子结点，</a:t>
            </a:r>
            <a:r>
              <a:rPr lang="en-US" altLang="zh-CN" dirty="0">
                <a:solidFill>
                  <a:srgbClr val="00B0F0"/>
                </a:solidFill>
                <a:latin typeface="Cambria" panose="02040503050406030204" pitchFamily="18" charset="0"/>
                <a:ea typeface="宋体" panose="02010600030101010101" pitchFamily="2" charset="-122"/>
              </a:rPr>
              <a:t>8</a:t>
            </a:r>
            <a:r>
              <a:rPr lang="zh-CN" altLang="en-US" dirty="0">
                <a:solidFill>
                  <a:srgbClr val="00B0F0"/>
                </a:solidFill>
                <a:latin typeface="Cambria" panose="02040503050406030204" pitchFamily="18" charset="0"/>
                <a:ea typeface="宋体" panose="02010600030101010101" pitchFamily="2" charset="-122"/>
              </a:rPr>
              <a:t>有</a:t>
            </a:r>
            <a:r>
              <a:rPr lang="en-US" altLang="zh-CN" dirty="0">
                <a:solidFill>
                  <a:srgbClr val="00B0F0"/>
                </a:solidFill>
                <a:latin typeface="Cambria" panose="02040503050406030204" pitchFamily="18" charset="0"/>
                <a:ea typeface="宋体" panose="02010600030101010101" pitchFamily="2" charset="-122"/>
              </a:rPr>
              <a:t>3</a:t>
            </a:r>
            <a:r>
              <a:rPr lang="zh-CN" altLang="en-US" dirty="0">
                <a:solidFill>
                  <a:srgbClr val="00B0F0"/>
                </a:solidFill>
                <a:latin typeface="Cambria" panose="02040503050406030204" pitchFamily="18" charset="0"/>
                <a:ea typeface="宋体" panose="02010600030101010101" pitchFamily="2" charset="-122"/>
              </a:rPr>
              <a:t>个孩子等；</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3</a:t>
            </a:r>
            <a:r>
              <a:rPr lang="zh-CN" altLang="en-US" dirty="0">
                <a:solidFill>
                  <a:srgbClr val="00B0F0"/>
                </a:solidFill>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bit[</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的值为</a:t>
            </a:r>
            <a:r>
              <a:rPr lang="en-US" altLang="zh-CN" dirty="0">
                <a:solidFill>
                  <a:srgbClr val="00B0F0"/>
                </a:solidFill>
                <a:latin typeface="Cambria" panose="02040503050406030204" pitchFamily="18" charset="0"/>
                <a:ea typeface="宋体" panose="02010600030101010101" pitchFamily="2" charset="-122"/>
              </a:rPr>
              <a:t>a[</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与其所有孩子结点值的和；</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4</a:t>
            </a:r>
            <a:r>
              <a:rPr lang="zh-CN" altLang="en-US" dirty="0">
                <a:solidFill>
                  <a:srgbClr val="00B0F0"/>
                </a:solidFill>
                <a:latin typeface="Cambria" panose="02040503050406030204" pitchFamily="18" charset="0"/>
                <a:ea typeface="宋体" panose="02010600030101010101" pitchFamily="2" charset="-122"/>
              </a:rPr>
              <a:t>、下标为奇数的</a:t>
            </a:r>
            <a:r>
              <a:rPr lang="en-US" altLang="zh-CN" dirty="0">
                <a:solidFill>
                  <a:srgbClr val="00B0F0"/>
                </a:solidFill>
                <a:latin typeface="Cambria" panose="02040503050406030204" pitchFamily="18" charset="0"/>
                <a:ea typeface="宋体" panose="02010600030101010101" pitchFamily="2" charset="-122"/>
              </a:rPr>
              <a:t>bit</a:t>
            </a:r>
            <a:r>
              <a:rPr lang="zh-CN" altLang="en-US" dirty="0">
                <a:solidFill>
                  <a:srgbClr val="00B0F0"/>
                </a:solidFill>
                <a:latin typeface="Cambria" panose="02040503050406030204" pitchFamily="18" charset="0"/>
                <a:ea typeface="宋体" panose="02010600030101010101" pitchFamily="2" charset="-122"/>
              </a:rPr>
              <a:t>元素为森林中的叶结点；</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5</a:t>
            </a:r>
            <a:r>
              <a:rPr lang="zh-CN" altLang="en-US" dirty="0">
                <a:solidFill>
                  <a:srgbClr val="00B0F0"/>
                </a:solidFill>
                <a:latin typeface="Cambria" panose="02040503050406030204" pitchFamily="18" charset="0"/>
                <a:ea typeface="宋体" panose="02010600030101010101" pitchFamily="2" charset="-122"/>
              </a:rPr>
              <a:t>、如果数组元素个数为</a:t>
            </a:r>
            <a:r>
              <a:rPr lang="en-US" altLang="zh-CN" dirty="0">
                <a:solidFill>
                  <a:srgbClr val="00B0F0"/>
                </a:solidFill>
                <a:latin typeface="Cambria" panose="02040503050406030204" pitchFamily="18" charset="0"/>
                <a:ea typeface="宋体" panose="02010600030101010101" pitchFamily="2" charset="-122"/>
              </a:rPr>
              <a:t>n</a:t>
            </a:r>
            <a:r>
              <a:rPr lang="zh-CN" altLang="en-US" dirty="0">
                <a:solidFill>
                  <a:srgbClr val="00B0F0"/>
                </a:solidFill>
                <a:latin typeface="Cambria" panose="02040503050406030204" pitchFamily="18" charset="0"/>
                <a:ea typeface="宋体" panose="02010600030101010101" pitchFamily="2" charset="-122"/>
              </a:rPr>
              <a:t>，则树的高度不超过</a:t>
            </a:r>
            <a:r>
              <a:rPr lang="en-US" altLang="zh-CN" dirty="0">
                <a:solidFill>
                  <a:srgbClr val="00B0F0"/>
                </a:solidFill>
                <a:latin typeface="Cambria" panose="02040503050406030204" pitchFamily="18" charset="0"/>
                <a:ea typeface="宋体" panose="02010600030101010101" pitchFamily="2" charset="-122"/>
              </a:rPr>
              <a:t>log</a:t>
            </a:r>
            <a:r>
              <a:rPr lang="en-US" altLang="zh-CN" baseline="-25000" dirty="0">
                <a:solidFill>
                  <a:srgbClr val="00B0F0"/>
                </a:solidFill>
                <a:latin typeface="Cambria" panose="02040503050406030204" pitchFamily="18" charset="0"/>
                <a:ea typeface="宋体" panose="02010600030101010101" pitchFamily="2" charset="-122"/>
              </a:rPr>
              <a:t>2</a:t>
            </a:r>
            <a:r>
              <a:rPr lang="en-US" altLang="zh-CN" dirty="0">
                <a:solidFill>
                  <a:srgbClr val="00B0F0"/>
                </a:solidFill>
                <a:latin typeface="Cambria" panose="02040503050406030204" pitchFamily="18" charset="0"/>
                <a:ea typeface="宋体" panose="02010600030101010101" pitchFamily="2" charset="-122"/>
              </a:rPr>
              <a:t>n</a:t>
            </a:r>
            <a:r>
              <a:rPr lang="zh-CN" altLang="en-US" dirty="0">
                <a:solidFill>
                  <a:srgbClr val="00B0F0"/>
                </a:solidFill>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102</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5419" y="1136996"/>
            <a:ext cx="4591232" cy="3561128"/>
          </a:xfrm>
          <a:prstGeom prst="rect">
            <a:avLst/>
          </a:prstGeom>
          <a:noFill/>
        </p:spPr>
      </p:pic>
    </p:spTree>
    <p:extLst>
      <p:ext uri="{BB962C8B-B14F-4D97-AF65-F5344CB8AC3E}">
        <p14:creationId xmlns:p14="http://schemas.microsoft.com/office/powerpoint/2010/main" val="92891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7522220" cy="5952940"/>
          </a:xfrm>
        </p:spPr>
        <p:txBody>
          <a:bodyPr>
            <a:normAutofit fontScale="925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可以用一个一维数组</a:t>
            </a:r>
            <a:r>
              <a:rPr lang="en-US" altLang="zh-CN" dirty="0">
                <a:latin typeface="Cambria" panose="02040503050406030204" pitchFamily="18" charset="0"/>
                <a:ea typeface="宋体" panose="02010600030101010101" pitchFamily="2" charset="-122"/>
              </a:rPr>
              <a:t>bit[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表示树状数组，而且以后的操作都可以基于数组</a:t>
            </a:r>
            <a:r>
              <a:rPr lang="en-US" altLang="zh-CN" dirty="0">
                <a:latin typeface="Cambria" panose="02040503050406030204" pitchFamily="18" charset="0"/>
                <a:ea typeface="宋体" panose="02010600030101010101" pitchFamily="2" charset="-122"/>
              </a:rPr>
              <a:t>bit</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树状数组的类型定义：</a:t>
            </a:r>
          </a:p>
          <a:p>
            <a:pPr marL="0" indent="357188">
              <a:lnSpc>
                <a:spcPct val="150000"/>
              </a:lnSpc>
              <a:spcBef>
                <a:spcPts val="0"/>
              </a:spcBef>
              <a:buNone/>
            </a:pPr>
            <a:r>
              <a:rPr lang="en-US" altLang="zh-CN" dirty="0" err="1">
                <a:solidFill>
                  <a:srgbClr val="00B0F0"/>
                </a:solidFill>
                <a:latin typeface="Cambria" panose="02040503050406030204" pitchFamily="18" charset="0"/>
                <a:ea typeface="宋体" panose="02010600030101010101" pitchFamily="2" charset="-122"/>
              </a:rPr>
              <a:t>int</a:t>
            </a:r>
            <a:r>
              <a:rPr lang="en-US" altLang="zh-CN" dirty="0">
                <a:solidFill>
                  <a:srgbClr val="00B0F0"/>
                </a:solidFill>
                <a:latin typeface="Cambria" panose="02040503050406030204" pitchFamily="18" charset="0"/>
                <a:ea typeface="宋体" panose="02010600030101010101" pitchFamily="2" charset="-122"/>
              </a:rPr>
              <a:t> bit[N], n;</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为树状数组实际元素的个数。</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对于任意一个整数</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lowbit</a:t>
            </a:r>
            <a:r>
              <a:rPr lang="zh-CN" altLang="en-US" dirty="0">
                <a:latin typeface="Cambria" panose="02040503050406030204" pitchFamily="18" charset="0"/>
                <a:ea typeface="宋体" panose="02010600030101010101" pitchFamily="2" charset="-122"/>
              </a:rPr>
              <a:t>可通过下式函数获得：</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lowbit</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return </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 &amp; (-</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103</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5419" y="1151599"/>
            <a:ext cx="4591232" cy="3561128"/>
          </a:xfrm>
          <a:prstGeom prst="rect">
            <a:avLst/>
          </a:prstGeom>
          <a:noFill/>
        </p:spPr>
      </p:pic>
    </p:spTree>
    <p:extLst>
      <p:ext uri="{BB962C8B-B14F-4D97-AF65-F5344CB8AC3E}">
        <p14:creationId xmlns:p14="http://schemas.microsoft.com/office/powerpoint/2010/main" val="14368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7522220" cy="6126360"/>
          </a:xfrm>
        </p:spPr>
        <p:txBody>
          <a:bodyPr>
            <a:normAutofit fontScale="77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二、通过树状数组求前缀和</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定义</a:t>
            </a:r>
            <a:r>
              <a:rPr lang="en-US" altLang="zh-CN" dirty="0">
                <a:solidFill>
                  <a:srgbClr val="00B0F0"/>
                </a:solidFill>
                <a:latin typeface="Cambria" panose="02040503050406030204" pitchFamily="18" charset="0"/>
                <a:ea typeface="宋体" panose="02010600030101010101" pitchFamily="2" charset="-122"/>
              </a:rPr>
              <a:t>pre(</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i-lowbit</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a:t>
            </a:r>
            <a:r>
              <a:rPr lang="en-US" altLang="zh-CN" dirty="0" err="1">
                <a:solidFill>
                  <a:srgbClr val="C00000"/>
                </a:solidFill>
                <a:latin typeface="Cambria" panose="02040503050406030204" pitchFamily="18" charset="0"/>
                <a:ea typeface="宋体" panose="02010600030101010101" pitchFamily="2" charset="-122"/>
              </a:rPr>
              <a:t>i</a:t>
            </a:r>
            <a:r>
              <a:rPr lang="zh-CN" altLang="en-US" dirty="0">
                <a:solidFill>
                  <a:srgbClr val="C00000"/>
                </a:solidFill>
                <a:latin typeface="Cambria" panose="02040503050406030204" pitchFamily="18" charset="0"/>
                <a:ea typeface="宋体" panose="02010600030101010101" pitchFamily="2" charset="-122"/>
              </a:rPr>
              <a:t>的</a:t>
            </a:r>
            <a:r>
              <a:rPr lang="zh-CN" altLang="en-US" b="1" dirty="0">
                <a:solidFill>
                  <a:srgbClr val="C00000"/>
                </a:solidFill>
                <a:latin typeface="Cambria" panose="02040503050406030204" pitchFamily="18" charset="0"/>
                <a:ea typeface="宋体" panose="02010600030101010101" pitchFamily="2" charset="-122"/>
              </a:rPr>
              <a:t>前驱</a:t>
            </a:r>
            <a:r>
              <a:rPr lang="zh-CN" altLang="en-US" dirty="0">
                <a:latin typeface="Cambria" panose="02040503050406030204" pitchFamily="18" charset="0"/>
                <a:ea typeface="宋体" panose="02010600030101010101" pitchFamily="2" charset="-122"/>
              </a:rPr>
              <a:t>，其意义是将</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的二进制的最后一个</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去掉，例如：</a:t>
            </a:r>
            <a:r>
              <a:rPr lang="en-US" altLang="zh-CN" dirty="0">
                <a:latin typeface="Cambria" panose="02040503050406030204" pitchFamily="18" charset="0"/>
                <a:ea typeface="宋体" panose="02010600030101010101" pitchFamily="2" charset="-122"/>
              </a:rPr>
              <a:t>pre(10100</a:t>
            </a:r>
            <a:r>
              <a:rPr lang="en-US" altLang="zh-CN" baseline="-25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)=10000</a:t>
            </a:r>
            <a:r>
              <a:rPr lang="en-US" altLang="zh-CN" baseline="-25000"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pre(10000</a:t>
            </a:r>
            <a:r>
              <a:rPr lang="en-US" altLang="zh-CN" baseline="-25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定义</a:t>
            </a:r>
            <a:r>
              <a:rPr lang="en-US" altLang="zh-CN" dirty="0">
                <a:solidFill>
                  <a:srgbClr val="00B0F0"/>
                </a:solidFill>
                <a:latin typeface="Cambria" panose="02040503050406030204" pitchFamily="18" charset="0"/>
                <a:ea typeface="宋体" panose="02010600030101010101" pitchFamily="2" charset="-122"/>
              </a:rPr>
              <a:t>pre(</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 pre(pre(</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 …, 0</a:t>
            </a:r>
            <a:r>
              <a:rPr lang="zh-CN" altLang="en-US" dirty="0">
                <a:latin typeface="Cambria" panose="02040503050406030204" pitchFamily="18" charset="0"/>
                <a:ea typeface="宋体" panose="02010600030101010101" pitchFamily="2" charset="-122"/>
              </a:rPr>
              <a:t>为结点</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的</a:t>
            </a:r>
            <a:r>
              <a:rPr lang="zh-CN" altLang="en-US" b="1" dirty="0">
                <a:solidFill>
                  <a:srgbClr val="C00000"/>
                </a:solidFill>
                <a:latin typeface="Cambria" panose="02040503050406030204" pitchFamily="18" charset="0"/>
                <a:ea typeface="宋体" panose="02010600030101010101" pitchFamily="2" charset="-122"/>
              </a:rPr>
              <a:t>前驱链</a:t>
            </a:r>
            <a:r>
              <a:rPr lang="zh-CN" altLang="en-US" dirty="0">
                <a:latin typeface="Cambria" panose="02040503050406030204" pitchFamily="18" charset="0"/>
                <a:ea typeface="宋体" panose="02010600030101010101" pitchFamily="2" charset="-122"/>
              </a:rPr>
              <a:t>，显然，</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的前驱链的长度为</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的二进制表示中</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的个数。例如：结点</a:t>
            </a:r>
            <a:r>
              <a:rPr lang="en-US" altLang="zh-CN" dirty="0">
                <a:latin typeface="Cambria" panose="02040503050406030204" pitchFamily="18" charset="0"/>
                <a:ea typeface="宋体" panose="02010600030101010101" pitchFamily="2" charset="-122"/>
              </a:rPr>
              <a:t>7</a:t>
            </a:r>
            <a:r>
              <a:rPr lang="zh-CN" altLang="en-US" dirty="0">
                <a:latin typeface="Cambria" panose="02040503050406030204" pitchFamily="18" charset="0"/>
                <a:ea typeface="宋体" panose="02010600030101010101" pitchFamily="2" charset="-122"/>
              </a:rPr>
              <a:t>的前驱链为</a:t>
            </a:r>
            <a:r>
              <a:rPr lang="en-US" altLang="zh-CN" dirty="0">
                <a:latin typeface="Cambria" panose="02040503050406030204" pitchFamily="18" charset="0"/>
                <a:ea typeface="宋体" panose="02010600030101010101" pitchFamily="2" charset="-122"/>
              </a:rPr>
              <a:t>6, 4, 0</a:t>
            </a:r>
            <a:r>
              <a:rPr lang="zh-CN" altLang="en-US" dirty="0">
                <a:latin typeface="Cambria" panose="02040503050406030204" pitchFamily="18" charset="0"/>
                <a:ea typeface="宋体" panose="02010600030101010101" pitchFamily="2" charset="-122"/>
              </a:rPr>
              <a:t>，结点</a:t>
            </a:r>
            <a:r>
              <a:rPr lang="en-US" altLang="zh-CN" dirty="0">
                <a:latin typeface="Cambria" panose="02040503050406030204" pitchFamily="18" charset="0"/>
                <a:ea typeface="宋体" panose="02010600030101010101" pitchFamily="2" charset="-122"/>
              </a:rPr>
              <a:t>8</a:t>
            </a:r>
            <a:r>
              <a:rPr lang="zh-CN" altLang="en-US" dirty="0">
                <a:latin typeface="Cambria" panose="02040503050406030204" pitchFamily="18" charset="0"/>
                <a:ea typeface="宋体" panose="02010600030101010101" pitchFamily="2" charset="-122"/>
              </a:rPr>
              <a:t>的前驱链为</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，结点</a:t>
            </a:r>
            <a:r>
              <a:rPr lang="en-US" altLang="zh-CN" dirty="0">
                <a:latin typeface="Cambria" panose="02040503050406030204" pitchFamily="18" charset="0"/>
                <a:ea typeface="宋体" panose="02010600030101010101" pitchFamily="2" charset="-122"/>
              </a:rPr>
              <a:t>9</a:t>
            </a:r>
            <a:r>
              <a:rPr lang="zh-CN" altLang="en-US" dirty="0">
                <a:latin typeface="Cambria" panose="02040503050406030204" pitchFamily="18" charset="0"/>
                <a:ea typeface="宋体" panose="02010600030101010101" pitchFamily="2" charset="-122"/>
              </a:rPr>
              <a:t>的前驱链为</a:t>
            </a:r>
            <a:r>
              <a:rPr lang="en-US" altLang="zh-CN" dirty="0">
                <a:latin typeface="Cambria" panose="02040503050406030204" pitchFamily="18" charset="0"/>
                <a:ea typeface="宋体" panose="02010600030101010101" pitchFamily="2" charset="-122"/>
              </a:rPr>
              <a:t>8, 0</a:t>
            </a:r>
            <a:r>
              <a:rPr lang="zh-CN" altLang="en-US" dirty="0">
                <a:latin typeface="Cambria" panose="02040503050406030204" pitchFamily="18" charset="0"/>
                <a:ea typeface="宋体" panose="02010600030101010101" pitchFamily="2" charset="-122"/>
              </a:rPr>
              <a:t>，结点</a:t>
            </a:r>
            <a:r>
              <a:rPr lang="en-US" altLang="zh-CN" dirty="0">
                <a:latin typeface="Cambria" panose="02040503050406030204" pitchFamily="18" charset="0"/>
                <a:ea typeface="宋体" panose="02010600030101010101" pitchFamily="2" charset="-122"/>
              </a:rPr>
              <a:t>10</a:t>
            </a:r>
            <a:r>
              <a:rPr lang="zh-CN" altLang="en-US" dirty="0">
                <a:latin typeface="Cambria" panose="02040503050406030204" pitchFamily="18" charset="0"/>
                <a:ea typeface="宋体" panose="02010600030101010101" pitchFamily="2" charset="-122"/>
              </a:rPr>
              <a:t>的前驱链为</a:t>
            </a:r>
            <a:r>
              <a:rPr lang="en-US" altLang="zh-CN" dirty="0">
                <a:latin typeface="Cambria" panose="02040503050406030204" pitchFamily="18" charset="0"/>
                <a:ea typeface="宋体" panose="02010600030101010101" pitchFamily="2" charset="-122"/>
              </a:rPr>
              <a:t>8, 0</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设</a:t>
            </a:r>
            <a:r>
              <a:rPr lang="en-US" altLang="zh-CN" dirty="0">
                <a:latin typeface="Cambria" panose="02040503050406030204" pitchFamily="18" charset="0"/>
                <a:ea typeface="宋体" panose="02010600030101010101" pitchFamily="2" charset="-122"/>
              </a:rPr>
              <a:t>bit[0]=0</a:t>
            </a:r>
            <a:r>
              <a:rPr lang="zh-CN" altLang="en-US" dirty="0">
                <a:latin typeface="Cambria" panose="02040503050406030204" pitchFamily="18" charset="0"/>
                <a:ea typeface="宋体" panose="02010600030101010101" pitchFamily="2" charset="-122"/>
              </a:rPr>
              <a:t>，则</a:t>
            </a:r>
            <a:r>
              <a:rPr lang="en-US" altLang="zh-CN" dirty="0" err="1">
                <a:latin typeface="Cambria" panose="02040503050406030204" pitchFamily="18" charset="0"/>
                <a:ea typeface="宋体" panose="02010600030101010101" pitchFamily="2" charset="-122"/>
              </a:rPr>
              <a:t>psum</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bit[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与其所有前驱链的</a:t>
            </a:r>
            <a:r>
              <a:rPr lang="en-US" altLang="zh-CN" dirty="0">
                <a:latin typeface="Cambria" panose="02040503050406030204" pitchFamily="18" charset="0"/>
                <a:ea typeface="宋体" panose="02010600030101010101" pitchFamily="2" charset="-122"/>
              </a:rPr>
              <a:t>bit</a:t>
            </a:r>
            <a:r>
              <a:rPr lang="zh-CN" altLang="en-US" dirty="0">
                <a:latin typeface="Cambria" panose="02040503050406030204" pitchFamily="18" charset="0"/>
                <a:ea typeface="宋体" panose="02010600030101010101" pitchFamily="2" charset="-122"/>
              </a:rPr>
              <a:t>值的和，即：</a:t>
            </a: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psum</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)=bit[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psum</a:t>
            </a:r>
            <a:r>
              <a:rPr lang="en-US" altLang="zh-CN" dirty="0">
                <a:latin typeface="Cambria" panose="02040503050406030204" pitchFamily="18" charset="0"/>
                <a:ea typeface="宋体" panose="02010600030101010101" pitchFamily="2" charset="-122"/>
              </a:rPr>
              <a:t> (pre(x))</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=bit[x]+bit[pre(x)]+ </a:t>
            </a:r>
            <a:r>
              <a:rPr lang="en-US" altLang="zh-CN" dirty="0" err="1">
                <a:latin typeface="Cambria" panose="02040503050406030204" pitchFamily="18" charset="0"/>
                <a:ea typeface="宋体" panose="02010600030101010101" pitchFamily="2" charset="-122"/>
              </a:rPr>
              <a:t>psum</a:t>
            </a:r>
            <a:r>
              <a:rPr lang="en-US" altLang="zh-CN" dirty="0">
                <a:latin typeface="Cambria" panose="02040503050406030204" pitchFamily="18" charset="0"/>
                <a:ea typeface="宋体" panose="02010600030101010101" pitchFamily="2" charset="-122"/>
              </a:rPr>
              <a:t> (pre(pre(x))=……</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prefixSum</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。时间复杂度为</a:t>
            </a:r>
            <a:r>
              <a:rPr lang="en-US" altLang="zh-CN" dirty="0">
                <a:latin typeface="Cambria" panose="02040503050406030204" pitchFamily="18" charset="0"/>
                <a:ea typeface="宋体" panose="02010600030101010101" pitchFamily="2" charset="-122"/>
              </a:rPr>
              <a:t>O(log n)</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104</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5419" y="1074849"/>
            <a:ext cx="4591232" cy="3561128"/>
          </a:xfrm>
          <a:prstGeom prst="rect">
            <a:avLst/>
          </a:prstGeom>
          <a:noFill/>
        </p:spPr>
      </p:pic>
    </p:spTree>
    <p:extLst>
      <p:ext uri="{BB962C8B-B14F-4D97-AF65-F5344CB8AC3E}">
        <p14:creationId xmlns:p14="http://schemas.microsoft.com/office/powerpoint/2010/main" val="54095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7522220" cy="6126360"/>
          </a:xfrm>
        </p:spPr>
        <p:txBody>
          <a:bodyPr>
            <a:normAutofit fontScale="77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三、树状数组更新</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每个</a:t>
            </a:r>
            <a:r>
              <a:rPr lang="en-US" altLang="zh-CN" dirty="0">
                <a:latin typeface="Cambria" panose="02040503050406030204" pitchFamily="18" charset="0"/>
                <a:ea typeface="宋体" panose="02010600030101010101" pitchFamily="2" charset="-122"/>
              </a:rPr>
              <a:t>bit[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与其孩子结点的和，从另一个角度看，当一个结点的值改变时，其父结点及其祖先结点值都要作相应的改变。</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因此，</a:t>
            </a:r>
            <a:r>
              <a:rPr lang="zh-CN" altLang="en-US" dirty="0">
                <a:solidFill>
                  <a:srgbClr val="00B0F0"/>
                </a:solidFill>
                <a:latin typeface="Cambria" panose="02040503050406030204" pitchFamily="18" charset="0"/>
                <a:ea typeface="宋体" panose="02010600030101010101" pitchFamily="2" charset="-122"/>
              </a:rPr>
              <a:t>当改变</a:t>
            </a:r>
            <a:r>
              <a:rPr lang="en-US" altLang="zh-CN" dirty="0">
                <a:solidFill>
                  <a:srgbClr val="00B0F0"/>
                </a:solidFill>
                <a:latin typeface="Cambria" panose="02040503050406030204" pitchFamily="18" charset="0"/>
                <a:ea typeface="宋体" panose="02010600030101010101" pitchFamily="2" charset="-122"/>
              </a:rPr>
              <a:t>a[</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的值</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例如，加上</a:t>
            </a:r>
            <a:r>
              <a:rPr lang="en-US" altLang="zh-CN" dirty="0" err="1">
                <a:solidFill>
                  <a:srgbClr val="00B0F0"/>
                </a:solidFill>
                <a:latin typeface="Cambria" panose="02040503050406030204" pitchFamily="18" charset="0"/>
                <a:ea typeface="宋体" panose="02010600030101010101" pitchFamily="2" charset="-122"/>
              </a:rPr>
              <a:t>inc</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时，其父结点</a:t>
            </a:r>
            <a:r>
              <a:rPr lang="en-US" altLang="zh-CN" dirty="0">
                <a:solidFill>
                  <a:srgbClr val="00B0F0"/>
                </a:solidFill>
                <a:latin typeface="Cambria" panose="02040503050406030204" pitchFamily="18" charset="0"/>
                <a:ea typeface="宋体" panose="02010600030101010101" pitchFamily="2" charset="-122"/>
              </a:rPr>
              <a:t>j=</a:t>
            </a:r>
            <a:r>
              <a:rPr lang="en-US" altLang="zh-CN" dirty="0" err="1">
                <a:solidFill>
                  <a:srgbClr val="00B0F0"/>
                </a:solidFill>
                <a:latin typeface="Cambria" panose="02040503050406030204" pitchFamily="18" charset="0"/>
                <a:ea typeface="宋体" panose="02010600030101010101" pitchFamily="2" charset="-122"/>
              </a:rPr>
              <a:t>i+lowbit</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也要增加</a:t>
            </a:r>
            <a:r>
              <a:rPr lang="en-US" altLang="zh-CN" dirty="0" err="1">
                <a:solidFill>
                  <a:srgbClr val="00B0F0"/>
                </a:solidFill>
                <a:latin typeface="Cambria" panose="02040503050406030204" pitchFamily="18" charset="0"/>
                <a:ea typeface="宋体" panose="02010600030101010101" pitchFamily="2" charset="-122"/>
              </a:rPr>
              <a:t>inc</a:t>
            </a:r>
            <a:r>
              <a:rPr lang="zh-CN" altLang="en-US" dirty="0">
                <a:solidFill>
                  <a:srgbClr val="00B0F0"/>
                </a:solidFill>
                <a:latin typeface="Cambria" panose="02040503050406030204" pitchFamily="18" charset="0"/>
                <a:ea typeface="宋体" panose="02010600030101010101" pitchFamily="2" charset="-122"/>
              </a:rPr>
              <a:t>，其祖父结点</a:t>
            </a:r>
            <a:r>
              <a:rPr lang="en-US" altLang="zh-CN" dirty="0">
                <a:solidFill>
                  <a:srgbClr val="00B0F0"/>
                </a:solidFill>
                <a:latin typeface="Cambria" panose="02040503050406030204" pitchFamily="18" charset="0"/>
                <a:ea typeface="宋体" panose="02010600030101010101" pitchFamily="2" charset="-122"/>
              </a:rPr>
              <a:t>k=</a:t>
            </a:r>
            <a:r>
              <a:rPr lang="en-US" altLang="zh-CN" dirty="0" err="1">
                <a:solidFill>
                  <a:srgbClr val="00B0F0"/>
                </a:solidFill>
                <a:latin typeface="Cambria" panose="02040503050406030204" pitchFamily="18" charset="0"/>
                <a:ea typeface="宋体" panose="02010600030101010101" pitchFamily="2" charset="-122"/>
              </a:rPr>
              <a:t>j+lowbit</a:t>
            </a:r>
            <a:r>
              <a:rPr lang="en-US" altLang="zh-CN" dirty="0">
                <a:solidFill>
                  <a:srgbClr val="00B0F0"/>
                </a:solidFill>
                <a:latin typeface="Cambria" panose="02040503050406030204" pitchFamily="18" charset="0"/>
                <a:ea typeface="宋体" panose="02010600030101010101" pitchFamily="2" charset="-122"/>
              </a:rPr>
              <a:t>(j)</a:t>
            </a:r>
            <a:r>
              <a:rPr lang="zh-CN" altLang="en-US" dirty="0">
                <a:solidFill>
                  <a:srgbClr val="00B0F0"/>
                </a:solidFill>
                <a:latin typeface="Cambria" panose="02040503050406030204" pitchFamily="18" charset="0"/>
                <a:ea typeface="宋体" panose="02010600030101010101" pitchFamily="2" charset="-122"/>
              </a:rPr>
              <a:t>也要增加</a:t>
            </a:r>
            <a:r>
              <a:rPr lang="en-US" altLang="zh-CN" dirty="0" err="1">
                <a:solidFill>
                  <a:srgbClr val="00B0F0"/>
                </a:solidFill>
                <a:latin typeface="Cambria" panose="02040503050406030204" pitchFamily="18" charset="0"/>
                <a:ea typeface="宋体" panose="02010600030101010101" pitchFamily="2" charset="-122"/>
              </a:rPr>
              <a:t>inc</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，可以通过迭代实现。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upd</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，复杂度为</a:t>
            </a:r>
            <a:r>
              <a:rPr lang="en-US" altLang="zh-CN" dirty="0">
                <a:latin typeface="Cambria" panose="02040503050406030204" pitchFamily="18" charset="0"/>
                <a:ea typeface="宋体" panose="02010600030101010101" pitchFamily="2" charset="-122"/>
              </a:rPr>
              <a:t>O(log n)</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利用</a:t>
            </a:r>
            <a:r>
              <a:rPr lang="en-US" altLang="zh-CN" dirty="0" err="1">
                <a:latin typeface="Cambria" panose="02040503050406030204" pitchFamily="18" charset="0"/>
                <a:ea typeface="宋体" panose="02010600030101010101" pitchFamily="2" charset="-122"/>
              </a:rPr>
              <a:t>upd</a:t>
            </a:r>
            <a:r>
              <a:rPr lang="zh-CN" altLang="en-US" dirty="0">
                <a:latin typeface="Cambria" panose="02040503050406030204" pitchFamily="18" charset="0"/>
                <a:ea typeface="宋体" panose="02010600030101010101" pitchFamily="2" charset="-122"/>
              </a:rPr>
              <a:t>，可以创建初始树状数组：</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nn-NO" altLang="zh-CN" dirty="0">
                <a:latin typeface="Cambria" panose="02040503050406030204" pitchFamily="18" charset="0"/>
                <a:ea typeface="宋体" panose="02010600030101010101" pitchFamily="2" charset="-122"/>
              </a:rPr>
              <a:t>int i, a[] ={0, 2, 5, 1, 3, 4, 7, 8, 6, 12, 11};</a:t>
            </a:r>
          </a:p>
          <a:p>
            <a:pPr marL="0" indent="357188">
              <a:lnSpc>
                <a:spcPct val="150000"/>
              </a:lnSpc>
              <a:spcBef>
                <a:spcPts val="0"/>
              </a:spcBef>
              <a:buNone/>
            </a:pPr>
            <a:r>
              <a:rPr lang="nn-NO" altLang="zh-CN" dirty="0">
                <a:latin typeface="Cambria" panose="02040503050406030204" pitchFamily="18" charset="0"/>
                <a:ea typeface="宋体" panose="02010600030101010101" pitchFamily="2" charset="-122"/>
              </a:rPr>
              <a:t>n=10;</a:t>
            </a:r>
          </a:p>
          <a:p>
            <a:pPr marL="0" indent="357188">
              <a:lnSpc>
                <a:spcPct val="150000"/>
              </a:lnSpc>
              <a:spcBef>
                <a:spcPts val="0"/>
              </a:spcBef>
              <a:buNone/>
            </a:pPr>
            <a:r>
              <a:rPr lang="nn-NO" altLang="zh-CN" dirty="0">
                <a:latin typeface="Cambria" panose="02040503050406030204" pitchFamily="18" charset="0"/>
                <a:ea typeface="宋体" panose="02010600030101010101" pitchFamily="2" charset="-122"/>
              </a:rPr>
              <a:t>for(i=1; i&lt;=n; i++)</a:t>
            </a:r>
          </a:p>
          <a:p>
            <a:pPr marL="0" indent="357188">
              <a:lnSpc>
                <a:spcPct val="150000"/>
              </a:lnSpc>
              <a:spcBef>
                <a:spcPts val="0"/>
              </a:spcBef>
              <a:buNone/>
            </a:pPr>
            <a:r>
              <a:rPr lang="nn-NO" altLang="zh-CN" dirty="0">
                <a:latin typeface="Cambria" panose="02040503050406030204" pitchFamily="18" charset="0"/>
                <a:ea typeface="宋体" panose="02010600030101010101" pitchFamily="2" charset="-122"/>
              </a:rPr>
              <a:t>	upd(i, a[i]);</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105</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5419" y="1136996"/>
            <a:ext cx="4591232" cy="3561128"/>
          </a:xfrm>
          <a:prstGeom prst="rect">
            <a:avLst/>
          </a:prstGeom>
          <a:noFill/>
        </p:spPr>
      </p:pic>
    </p:spTree>
    <p:extLst>
      <p:ext uri="{BB962C8B-B14F-4D97-AF65-F5344CB8AC3E}">
        <p14:creationId xmlns:p14="http://schemas.microsoft.com/office/powerpoint/2010/main" val="41206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751929" cy="6110594"/>
          </a:xfrm>
        </p:spPr>
        <p:txBody>
          <a:bodyPr>
            <a:normAutofit fontScale="92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性质</a:t>
            </a:r>
            <a:r>
              <a:rPr lang="en-US" altLang="zh-CN" dirty="0">
                <a:latin typeface="Cambria" panose="02040503050406030204" pitchFamily="18" charset="0"/>
                <a:ea typeface="宋体" panose="02010600030101010101" pitchFamily="2" charset="-122"/>
              </a:rPr>
              <a:t>3-4】</a:t>
            </a:r>
            <a:r>
              <a:rPr lang="zh-CN" altLang="en-US" dirty="0">
                <a:solidFill>
                  <a:srgbClr val="C00000"/>
                </a:solidFill>
                <a:latin typeface="Cambria" panose="02040503050406030204" pitchFamily="18" charset="0"/>
                <a:ea typeface="宋体" panose="02010600030101010101" pitchFamily="2" charset="-122"/>
              </a:rPr>
              <a:t>在一棵二叉树中，如果度为</a:t>
            </a:r>
            <a:r>
              <a:rPr lang="en-US" altLang="zh-CN" dirty="0">
                <a:solidFill>
                  <a:srgbClr val="C00000"/>
                </a:solidFill>
                <a:latin typeface="Cambria" panose="02040503050406030204" pitchFamily="18" charset="0"/>
                <a:ea typeface="宋体" panose="02010600030101010101" pitchFamily="2" charset="-122"/>
              </a:rPr>
              <a:t>0</a:t>
            </a:r>
            <a:r>
              <a:rPr lang="zh-CN" altLang="en-US" dirty="0">
                <a:solidFill>
                  <a:srgbClr val="C00000"/>
                </a:solidFill>
                <a:latin typeface="Cambria" panose="02040503050406030204" pitchFamily="18" charset="0"/>
                <a:ea typeface="宋体" panose="02010600030101010101" pitchFamily="2" charset="-122"/>
              </a:rPr>
              <a:t>的结点</a:t>
            </a:r>
            <a:r>
              <a:rPr lang="en-US" altLang="zh-CN" dirty="0">
                <a:solidFill>
                  <a:srgbClr val="C00000"/>
                </a:solidFill>
                <a:latin typeface="Cambria" panose="02040503050406030204" pitchFamily="18" charset="0"/>
                <a:ea typeface="宋体" panose="02010600030101010101" pitchFamily="2" charset="-122"/>
              </a:rPr>
              <a:t>(</a:t>
            </a:r>
            <a:r>
              <a:rPr lang="zh-CN" altLang="en-US" dirty="0">
                <a:solidFill>
                  <a:srgbClr val="C00000"/>
                </a:solidFill>
                <a:latin typeface="Cambria" panose="02040503050406030204" pitchFamily="18" charset="0"/>
                <a:ea typeface="宋体" panose="02010600030101010101" pitchFamily="2" charset="-122"/>
              </a:rPr>
              <a:t>叶结点</a:t>
            </a:r>
            <a:r>
              <a:rPr lang="en-US" altLang="zh-CN" dirty="0">
                <a:solidFill>
                  <a:srgbClr val="C00000"/>
                </a:solidFill>
                <a:latin typeface="Cambria" panose="02040503050406030204" pitchFamily="18" charset="0"/>
                <a:ea typeface="宋体" panose="02010600030101010101" pitchFamily="2" charset="-122"/>
              </a:rPr>
              <a:t>)</a:t>
            </a:r>
            <a:r>
              <a:rPr lang="zh-CN" altLang="en-US" dirty="0">
                <a:solidFill>
                  <a:srgbClr val="C00000"/>
                </a:solidFill>
                <a:latin typeface="Cambria" panose="02040503050406030204" pitchFamily="18" charset="0"/>
                <a:ea typeface="宋体" panose="02010600030101010101" pitchFamily="2" charset="-122"/>
              </a:rPr>
              <a:t>数为</a:t>
            </a:r>
            <a:r>
              <a:rPr lang="en-US" altLang="zh-CN" dirty="0">
                <a:solidFill>
                  <a:srgbClr val="C00000"/>
                </a:solidFill>
                <a:latin typeface="Cambria" panose="02040503050406030204" pitchFamily="18" charset="0"/>
                <a:ea typeface="宋体" panose="02010600030101010101" pitchFamily="2" charset="-122"/>
              </a:rPr>
              <a:t>n</a:t>
            </a:r>
            <a:r>
              <a:rPr lang="en-US" altLang="zh-CN" baseline="-25000" dirty="0">
                <a:solidFill>
                  <a:srgbClr val="C00000"/>
                </a:solidFill>
                <a:latin typeface="Cambria" panose="02040503050406030204" pitchFamily="18" charset="0"/>
                <a:ea typeface="宋体" panose="02010600030101010101" pitchFamily="2" charset="-122"/>
              </a:rPr>
              <a:t>0</a:t>
            </a:r>
            <a:r>
              <a:rPr lang="zh-CN" altLang="en-US" dirty="0">
                <a:solidFill>
                  <a:srgbClr val="C00000"/>
                </a:solidFill>
                <a:latin typeface="Cambria" panose="02040503050406030204" pitchFamily="18" charset="0"/>
                <a:ea typeface="宋体" panose="02010600030101010101" pitchFamily="2" charset="-122"/>
              </a:rPr>
              <a:t>，度为</a:t>
            </a:r>
            <a:r>
              <a:rPr lang="en-US" altLang="zh-CN" dirty="0">
                <a:solidFill>
                  <a:srgbClr val="C00000"/>
                </a:solidFill>
                <a:latin typeface="Cambria" panose="02040503050406030204" pitchFamily="18" charset="0"/>
                <a:ea typeface="宋体" panose="02010600030101010101" pitchFamily="2" charset="-122"/>
              </a:rPr>
              <a:t>2</a:t>
            </a:r>
            <a:r>
              <a:rPr lang="zh-CN" altLang="en-US" dirty="0">
                <a:solidFill>
                  <a:srgbClr val="C00000"/>
                </a:solidFill>
                <a:latin typeface="Cambria" panose="02040503050406030204" pitchFamily="18" charset="0"/>
                <a:ea typeface="宋体" panose="02010600030101010101" pitchFamily="2" charset="-122"/>
              </a:rPr>
              <a:t>的结点数为</a:t>
            </a:r>
            <a:r>
              <a:rPr lang="en-US" altLang="zh-CN" dirty="0">
                <a:solidFill>
                  <a:srgbClr val="C00000"/>
                </a:solidFill>
                <a:latin typeface="Cambria" panose="02040503050406030204" pitchFamily="18" charset="0"/>
                <a:ea typeface="宋体" panose="02010600030101010101" pitchFamily="2" charset="-122"/>
              </a:rPr>
              <a:t>n</a:t>
            </a:r>
            <a:r>
              <a:rPr lang="en-US" altLang="zh-CN" baseline="-25000" dirty="0">
                <a:solidFill>
                  <a:srgbClr val="C00000"/>
                </a:solidFill>
                <a:latin typeface="Cambria" panose="02040503050406030204" pitchFamily="18" charset="0"/>
                <a:ea typeface="宋体" panose="02010600030101010101" pitchFamily="2" charset="-122"/>
              </a:rPr>
              <a:t>2</a:t>
            </a:r>
            <a:r>
              <a:rPr lang="zh-CN" altLang="en-US" dirty="0">
                <a:solidFill>
                  <a:srgbClr val="C00000"/>
                </a:solidFill>
                <a:latin typeface="Cambria" panose="02040503050406030204" pitchFamily="18" charset="0"/>
                <a:ea typeface="宋体" panose="02010600030101010101" pitchFamily="2" charset="-122"/>
              </a:rPr>
              <a:t>，则</a:t>
            </a:r>
            <a:r>
              <a:rPr lang="en-US" altLang="zh-CN" dirty="0">
                <a:solidFill>
                  <a:srgbClr val="C00000"/>
                </a:solidFill>
                <a:latin typeface="Cambria" panose="02040503050406030204" pitchFamily="18" charset="0"/>
                <a:ea typeface="宋体" panose="02010600030101010101" pitchFamily="2" charset="-122"/>
              </a:rPr>
              <a:t>n</a:t>
            </a:r>
            <a:r>
              <a:rPr lang="en-US" altLang="zh-CN" baseline="-25000" dirty="0">
                <a:solidFill>
                  <a:srgbClr val="C00000"/>
                </a:solidFill>
                <a:latin typeface="Cambria" panose="02040503050406030204" pitchFamily="18" charset="0"/>
                <a:ea typeface="宋体" panose="02010600030101010101" pitchFamily="2" charset="-122"/>
              </a:rPr>
              <a:t>0</a:t>
            </a:r>
            <a:r>
              <a:rPr lang="zh-CN" altLang="en-US" dirty="0">
                <a:solidFill>
                  <a:srgbClr val="C00000"/>
                </a:solidFill>
                <a:latin typeface="Cambria" panose="02040503050406030204" pitchFamily="18" charset="0"/>
                <a:ea typeface="宋体" panose="02010600030101010101" pitchFamily="2" charset="-122"/>
              </a:rPr>
              <a:t>＝</a:t>
            </a:r>
            <a:r>
              <a:rPr lang="en-US" altLang="zh-CN" dirty="0">
                <a:solidFill>
                  <a:srgbClr val="C00000"/>
                </a:solidFill>
                <a:latin typeface="Cambria" panose="02040503050406030204" pitchFamily="18" charset="0"/>
                <a:ea typeface="宋体" panose="02010600030101010101" pitchFamily="2" charset="-122"/>
              </a:rPr>
              <a:t>n</a:t>
            </a:r>
            <a:r>
              <a:rPr lang="en-US" altLang="zh-CN" baseline="-25000" dirty="0">
                <a:solidFill>
                  <a:srgbClr val="C00000"/>
                </a:solidFill>
                <a:latin typeface="Cambria" panose="02040503050406030204" pitchFamily="18" charset="0"/>
                <a:ea typeface="宋体" panose="02010600030101010101" pitchFamily="2" charset="-122"/>
              </a:rPr>
              <a:t>2</a:t>
            </a:r>
            <a:r>
              <a:rPr lang="zh-CN" altLang="en-US" dirty="0">
                <a:solidFill>
                  <a:srgbClr val="C00000"/>
                </a:solidFill>
                <a:latin typeface="Cambria" panose="02040503050406030204" pitchFamily="18" charset="0"/>
                <a:ea typeface="宋体" panose="02010600030101010101" pitchFamily="2" charset="-122"/>
              </a:rPr>
              <a:t>＋</a:t>
            </a:r>
            <a:r>
              <a:rPr lang="en-US" altLang="zh-CN" dirty="0">
                <a:solidFill>
                  <a:srgbClr val="C00000"/>
                </a:solidFill>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证明：设二叉树的结点总数为</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，度为</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的结点数</a:t>
            </a:r>
            <a:r>
              <a:rPr lang="en-US" altLang="zh-CN" dirty="0">
                <a:latin typeface="Cambria" panose="02040503050406030204" pitchFamily="18" charset="0"/>
                <a:ea typeface="宋体" panose="02010600030101010101" pitchFamily="2" charset="-122"/>
              </a:rPr>
              <a:t>n</a:t>
            </a:r>
            <a:r>
              <a:rPr lang="en-US" altLang="zh-CN" baseline="-25000"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，则有：</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n</a:t>
            </a:r>
            <a:r>
              <a:rPr lang="en-US" altLang="zh-CN" baseline="-25000"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n</a:t>
            </a:r>
            <a:r>
              <a:rPr lang="en-US" altLang="zh-CN" baseline="-25000"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n</a:t>
            </a:r>
            <a:r>
              <a:rPr lang="en-US" altLang="zh-CN" baseline="-25000" dirty="0">
                <a:latin typeface="Cambria" panose="02040503050406030204" pitchFamily="18" charset="0"/>
                <a:ea typeface="宋体" panose="02010600030101010101" pitchFamily="2" charset="-122"/>
              </a:rPr>
              <a:t>2</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从另一个角度来计算分支的数量：对于每一个度为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的结点，有</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个分支与其对应，对每一个度为</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的结点，有</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个分支与其对应，对于叶结点，则没有分支与其对应。因此分支总数为</a:t>
            </a:r>
            <a:r>
              <a:rPr lang="en-US" altLang="zh-CN" dirty="0">
                <a:latin typeface="Cambria" panose="02040503050406030204" pitchFamily="18" charset="0"/>
                <a:ea typeface="宋体" panose="02010600030101010101" pitchFamily="2" charset="-122"/>
              </a:rPr>
              <a:t>n</a:t>
            </a:r>
            <a:r>
              <a:rPr lang="en-US" altLang="zh-CN" baseline="-25000"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2n</a:t>
            </a:r>
            <a:r>
              <a:rPr lang="en-US" altLang="zh-CN" baseline="-25000"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，由性质</a:t>
            </a:r>
            <a:r>
              <a:rPr lang="en-US" altLang="zh-CN" dirty="0">
                <a:latin typeface="Cambria" panose="02040503050406030204" pitchFamily="18" charset="0"/>
                <a:ea typeface="宋体" panose="02010600030101010101" pitchFamily="2" charset="-122"/>
              </a:rPr>
              <a:t>3-3</a:t>
            </a:r>
            <a:r>
              <a:rPr lang="zh-CN" altLang="en-US" dirty="0">
                <a:latin typeface="Cambria" panose="02040503050406030204" pitchFamily="18" charset="0"/>
                <a:ea typeface="宋体" panose="02010600030101010101" pitchFamily="2" charset="-122"/>
              </a:rPr>
              <a:t>可得：</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a:latin typeface="Cambria" panose="02040503050406030204" pitchFamily="18" charset="0"/>
                <a:ea typeface="宋体" panose="02010600030101010101" pitchFamily="2" charset="-122"/>
              </a:rPr>
              <a:t>n</a:t>
            </a:r>
            <a:r>
              <a:rPr lang="en-US" altLang="zh-CN" baseline="-25000"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2n</a:t>
            </a:r>
            <a:r>
              <a:rPr lang="en-US" altLang="zh-CN" baseline="-25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 n -1</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综合式上面两个等式，可得：</a:t>
            </a:r>
            <a:r>
              <a:rPr lang="en-US" altLang="zh-CN" dirty="0">
                <a:latin typeface="Cambria" panose="02040503050406030204" pitchFamily="18" charset="0"/>
                <a:ea typeface="宋体" panose="02010600030101010101" pitchFamily="2" charset="-122"/>
              </a:rPr>
              <a:t> n</a:t>
            </a:r>
            <a:r>
              <a:rPr lang="en-US" altLang="zh-CN" baseline="-25000"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n</a:t>
            </a:r>
            <a:r>
              <a:rPr lang="en-US" altLang="zh-CN" baseline="-25000"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1 </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11</a:t>
            </a:fld>
            <a:endParaRPr lang="zh-CN" altLang="en-US" dirty="0"/>
          </a:p>
        </p:txBody>
      </p:sp>
    </p:spTree>
    <p:extLst>
      <p:ext uri="{BB962C8B-B14F-4D97-AF65-F5344CB8AC3E}">
        <p14:creationId xmlns:p14="http://schemas.microsoft.com/office/powerpoint/2010/main" val="266827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575226" cy="4407918"/>
          </a:xfrm>
        </p:spPr>
        <p:txBody>
          <a:bodyPr>
            <a:normAutofit fontScale="85000"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3.2.2</a:t>
            </a:r>
            <a:r>
              <a:rPr lang="zh-CN" altLang="en-US" b="1" dirty="0">
                <a:latin typeface="Cambria" panose="02040503050406030204" pitchFamily="18" charset="0"/>
                <a:ea typeface="宋体" panose="02010600030101010101" pitchFamily="2" charset="-122"/>
              </a:rPr>
              <a:t>二叉树的表示及基本操作</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一、二叉树的左右链表示法</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二叉树的左右链表示法为每一个结点指定其左孩子和右孩子，其结点一般至少包含有三个量：</a:t>
            </a:r>
            <a:r>
              <a:rPr lang="zh-CN" altLang="en-US" dirty="0">
                <a:solidFill>
                  <a:srgbClr val="00B0F0"/>
                </a:solidFill>
                <a:latin typeface="Cambria" panose="02040503050406030204" pitchFamily="18" charset="0"/>
                <a:ea typeface="宋体" panose="02010600030101010101" pitchFamily="2" charset="-122"/>
              </a:rPr>
              <a:t>数据域</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指向左孩子的链域</a:t>
            </a:r>
            <a:r>
              <a:rPr lang="zh-CN" altLang="en-US" dirty="0">
                <a:latin typeface="Cambria" panose="02040503050406030204" pitchFamily="18" charset="0"/>
                <a:ea typeface="宋体" panose="02010600030101010101" pitchFamily="2" charset="-122"/>
              </a:rPr>
              <a:t>和</a:t>
            </a:r>
            <a:r>
              <a:rPr lang="zh-CN" altLang="en-US" dirty="0">
                <a:solidFill>
                  <a:srgbClr val="00B0F0"/>
                </a:solidFill>
                <a:latin typeface="Cambria" panose="02040503050406030204" pitchFamily="18" charset="0"/>
                <a:ea typeface="宋体" panose="02010600030101010101" pitchFamily="2" charset="-122"/>
              </a:rPr>
              <a:t>指向右孩子的链域</a:t>
            </a:r>
            <a:r>
              <a:rPr lang="zh-CN" altLang="en-US" dirty="0">
                <a:latin typeface="Cambria" panose="02040503050406030204" pitchFamily="18" charset="0"/>
                <a:ea typeface="宋体" panose="02010600030101010101" pitchFamily="2" charset="-122"/>
              </a:rPr>
              <a:t>，其中，数据域用来存放结点的数据信息。</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结点的形态如下图所示，其中</a:t>
            </a:r>
            <a:r>
              <a:rPr lang="en-US" altLang="zh-CN" dirty="0">
                <a:latin typeface="Cambria" panose="02040503050406030204" pitchFamily="18" charset="0"/>
                <a:ea typeface="宋体" panose="02010600030101010101" pitchFamily="2" charset="-122"/>
              </a:rPr>
              <a:t>data</a:t>
            </a:r>
            <a:r>
              <a:rPr lang="zh-CN" altLang="en-US" dirty="0">
                <a:latin typeface="Cambria" panose="02040503050406030204" pitchFamily="18" charset="0"/>
                <a:ea typeface="宋体" panose="02010600030101010101" pitchFamily="2" charset="-122"/>
              </a:rPr>
              <a:t>为数据域，</a:t>
            </a:r>
            <a:r>
              <a:rPr lang="en-US" altLang="zh-CN" dirty="0" err="1">
                <a:latin typeface="Cambria" panose="02040503050406030204" pitchFamily="18" charset="0"/>
                <a:ea typeface="宋体" panose="02010600030101010101" pitchFamily="2" charset="-122"/>
              </a:rPr>
              <a:t>lc</a:t>
            </a:r>
            <a:r>
              <a:rPr lang="zh-CN" altLang="en-US" dirty="0">
                <a:latin typeface="Cambria" panose="02040503050406030204" pitchFamily="18" charset="0"/>
                <a:ea typeface="宋体" panose="02010600030101010101" pitchFamily="2" charset="-122"/>
              </a:rPr>
              <a:t>指向当前结点的左孩子，简称为</a:t>
            </a:r>
            <a:r>
              <a:rPr lang="zh-CN" altLang="en-US" b="1" dirty="0">
                <a:solidFill>
                  <a:srgbClr val="00B0F0"/>
                </a:solidFill>
                <a:latin typeface="Cambria" panose="02040503050406030204" pitchFamily="18" charset="0"/>
                <a:ea typeface="宋体" panose="02010600030101010101" pitchFamily="2" charset="-122"/>
              </a:rPr>
              <a:t>左链域</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rc</a:t>
            </a:r>
            <a:r>
              <a:rPr lang="zh-CN" altLang="en-US" dirty="0">
                <a:latin typeface="Cambria" panose="02040503050406030204" pitchFamily="18" charset="0"/>
                <a:ea typeface="宋体" panose="02010600030101010101" pitchFamily="2" charset="-122"/>
              </a:rPr>
              <a:t>指向当前结点的右孩子，简称为</a:t>
            </a:r>
            <a:r>
              <a:rPr lang="zh-CN" altLang="en-US" b="1" dirty="0">
                <a:solidFill>
                  <a:srgbClr val="00B0F0"/>
                </a:solidFill>
                <a:latin typeface="Cambria" panose="02040503050406030204" pitchFamily="18" charset="0"/>
                <a:ea typeface="宋体" panose="02010600030101010101" pitchFamily="2" charset="-122"/>
              </a:rPr>
              <a:t>右链域</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12</a:t>
            </a:fld>
            <a:endParaRPr lang="zh-CN" altLang="en-US" dirty="0"/>
          </a:p>
        </p:txBody>
      </p:sp>
      <p:pic>
        <p:nvPicPr>
          <p:cNvPr id="6" name="图片 5"/>
          <p:cNvPicPr/>
          <p:nvPr/>
        </p:nvPicPr>
        <p:blipFill rotWithShape="1">
          <a:blip r:embed="rId2" cstate="print">
            <a:extLst>
              <a:ext uri="{28A0092B-C50C-407E-A947-70E740481C1C}">
                <a14:useLocalDpi xmlns:a14="http://schemas.microsoft.com/office/drawing/2010/main" val="0"/>
              </a:ext>
            </a:extLst>
          </a:blip>
          <a:srcRect l="24784" r="25028" b="82103"/>
          <a:stretch/>
        </p:blipFill>
        <p:spPr bwMode="auto">
          <a:xfrm>
            <a:off x="1087820" y="4822281"/>
            <a:ext cx="5485278" cy="979430"/>
          </a:xfrm>
          <a:prstGeom prst="rect">
            <a:avLst/>
          </a:prstGeom>
          <a:noFill/>
        </p:spPr>
      </p:pic>
    </p:spTree>
    <p:extLst>
      <p:ext uri="{BB962C8B-B14F-4D97-AF65-F5344CB8AC3E}">
        <p14:creationId xmlns:p14="http://schemas.microsoft.com/office/powerpoint/2010/main" val="243035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3398925"/>
          </a:xfrm>
        </p:spPr>
        <p:txBody>
          <a:bodyPr>
            <a:normAutofit fontScale="850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二叉树的左右链表示法示例如下图所示。其中左右链域中的符号“</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代表该结点没有左</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右</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孩子，称为</a:t>
            </a:r>
            <a:r>
              <a:rPr lang="zh-CN" altLang="en-US" b="1" dirty="0">
                <a:latin typeface="Cambria" panose="02040503050406030204" pitchFamily="18" charset="0"/>
                <a:ea typeface="宋体" panose="02010600030101010101" pitchFamily="2" charset="-122"/>
              </a:rPr>
              <a:t>空链域</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根据左右链表示方法不同，又分为两种类型：如果二叉树的结点用指针表示，且左右链为指向左右孩子的指针，则称为</a:t>
            </a:r>
            <a:r>
              <a:rPr lang="zh-CN" altLang="en-US" b="1" dirty="0">
                <a:solidFill>
                  <a:srgbClr val="00B0F0"/>
                </a:solidFill>
                <a:latin typeface="Cambria" panose="02040503050406030204" pitchFamily="18" charset="0"/>
                <a:ea typeface="宋体" panose="02010600030101010101" pitchFamily="2" charset="-122"/>
              </a:rPr>
              <a:t>左右链指针表示法</a:t>
            </a:r>
            <a:r>
              <a:rPr lang="zh-CN" altLang="en-US" dirty="0">
                <a:latin typeface="Cambria" panose="02040503050406030204" pitchFamily="18" charset="0"/>
                <a:ea typeface="宋体" panose="02010600030101010101" pitchFamily="2" charset="-122"/>
              </a:rPr>
              <a:t>；如果二叉树的所有结点存放在一个数组中，且左右链为指向左右孩子下标，则称为</a:t>
            </a:r>
            <a:r>
              <a:rPr lang="zh-CN" altLang="en-US" b="1" dirty="0">
                <a:solidFill>
                  <a:srgbClr val="00B0F0"/>
                </a:solidFill>
                <a:latin typeface="Cambria" panose="02040503050406030204" pitchFamily="18" charset="0"/>
                <a:ea typeface="宋体" panose="02010600030101010101" pitchFamily="2" charset="-122"/>
              </a:rPr>
              <a:t>左右链数组表示法</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13</a:t>
            </a:fld>
            <a:endParaRPr lang="zh-CN" altLang="en-US" dirty="0"/>
          </a:p>
        </p:txBody>
      </p:sp>
      <p:pic>
        <p:nvPicPr>
          <p:cNvPr id="6" name="图片 5"/>
          <p:cNvPicPr/>
          <p:nvPr/>
        </p:nvPicPr>
        <p:blipFill rotWithShape="1">
          <a:blip r:embed="rId2" cstate="print">
            <a:extLst>
              <a:ext uri="{28A0092B-C50C-407E-A947-70E740481C1C}">
                <a14:useLocalDpi xmlns:a14="http://schemas.microsoft.com/office/drawing/2010/main" val="0"/>
              </a:ext>
            </a:extLst>
          </a:blip>
          <a:srcRect t="19200"/>
          <a:stretch/>
        </p:blipFill>
        <p:spPr bwMode="auto">
          <a:xfrm>
            <a:off x="755559" y="3594538"/>
            <a:ext cx="7256494" cy="2935764"/>
          </a:xfrm>
          <a:prstGeom prst="rect">
            <a:avLst/>
          </a:prstGeom>
          <a:noFill/>
        </p:spPr>
      </p:pic>
    </p:spTree>
    <p:extLst>
      <p:ext uri="{BB962C8B-B14F-4D97-AF65-F5344CB8AC3E}">
        <p14:creationId xmlns:p14="http://schemas.microsoft.com/office/powerpoint/2010/main" val="65619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30757" cy="6288926"/>
          </a:xfrm>
        </p:spPr>
        <p:txBody>
          <a:bodyPr>
            <a:normAutofit fontScale="850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、二叉树的左右链指针表示法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二叉树的左右链指针表示的结点定义</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char datatype;</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lrpNode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datatype data;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数据域</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lrpNode</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lc</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rc</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lc</a:t>
            </a:r>
            <a:r>
              <a:rPr lang="en-US" altLang="zh-CN" dirty="0">
                <a:solidFill>
                  <a:srgbClr val="00B0F0"/>
                </a:solidFill>
                <a:latin typeface="Cambria" panose="02040503050406030204" pitchFamily="18" charset="0"/>
                <a:ea typeface="宋体" panose="02010600030101010101" pitchFamily="2" charset="-122"/>
              </a:rPr>
              <a:t>: </a:t>
            </a:r>
            <a:r>
              <a:rPr lang="zh-CN" altLang="en-US" dirty="0">
                <a:solidFill>
                  <a:srgbClr val="00B0F0"/>
                </a:solidFill>
                <a:latin typeface="Cambria" panose="02040503050406030204" pitchFamily="18" charset="0"/>
                <a:ea typeface="宋体" panose="02010600030101010101" pitchFamily="2" charset="-122"/>
              </a:rPr>
              <a:t>左链域，</a:t>
            </a:r>
            <a:r>
              <a:rPr lang="en-US" altLang="zh-CN" dirty="0" err="1">
                <a:solidFill>
                  <a:srgbClr val="00B0F0"/>
                </a:solidFill>
                <a:latin typeface="Cambria" panose="02040503050406030204" pitchFamily="18" charset="0"/>
                <a:ea typeface="宋体" panose="02010600030101010101" pitchFamily="2" charset="-122"/>
              </a:rPr>
              <a:t>rc</a:t>
            </a:r>
            <a:r>
              <a:rPr lang="en-US" altLang="zh-CN" dirty="0">
                <a:solidFill>
                  <a:srgbClr val="00B0F0"/>
                </a:solidFill>
                <a:latin typeface="Cambria" panose="02040503050406030204" pitchFamily="18" charset="0"/>
                <a:ea typeface="宋体" panose="02010600030101010101" pitchFamily="2" charset="-122"/>
              </a:rPr>
              <a:t>: </a:t>
            </a:r>
            <a:r>
              <a:rPr lang="zh-CN" altLang="en-US" dirty="0">
                <a:solidFill>
                  <a:srgbClr val="00B0F0"/>
                </a:solidFill>
                <a:latin typeface="Cambria" panose="02040503050406030204" pitchFamily="18" charset="0"/>
                <a:ea typeface="宋体" panose="02010600030101010101" pitchFamily="2" charset="-122"/>
              </a:rPr>
              <a:t>右链域</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lrpNode</a:t>
            </a: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lc</a:t>
            </a:r>
            <a:r>
              <a:rPr lang="en-US" altLang="zh-CN" dirty="0">
                <a:solidFill>
                  <a:srgbClr val="7030A0"/>
                </a:solidFill>
                <a:latin typeface="Cambria" panose="02040503050406030204" pitchFamily="18" charset="0"/>
                <a:ea typeface="宋体" panose="02010600030101010101" pitchFamily="2" charset="-122"/>
              </a:rPr>
              <a:t>(NULL), </a:t>
            </a:r>
            <a:r>
              <a:rPr lang="en-US" altLang="zh-CN" dirty="0" err="1">
                <a:solidFill>
                  <a:srgbClr val="7030A0"/>
                </a:solidFill>
                <a:latin typeface="Cambria" panose="02040503050406030204" pitchFamily="18" charset="0"/>
                <a:ea typeface="宋体" panose="02010600030101010101" pitchFamily="2" charset="-122"/>
              </a:rPr>
              <a:t>rc</a:t>
            </a:r>
            <a:r>
              <a:rPr lang="en-US" altLang="zh-CN" dirty="0">
                <a:solidFill>
                  <a:srgbClr val="7030A0"/>
                </a:solidFill>
                <a:latin typeface="Cambria" panose="02040503050406030204" pitchFamily="18" charset="0"/>
                <a:ea typeface="宋体" panose="02010600030101010101" pitchFamily="2" charset="-122"/>
              </a:rPr>
              <a:t>(NULL){</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lrpTree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每一个结点用一个指针表示，一个结点的</a:t>
            </a:r>
            <a:r>
              <a:rPr lang="en-US" altLang="zh-CN" dirty="0" err="1">
                <a:solidFill>
                  <a:srgbClr val="00B0F0"/>
                </a:solidFill>
                <a:latin typeface="Cambria" panose="02040503050406030204" pitchFamily="18" charset="0"/>
                <a:ea typeface="宋体" panose="02010600030101010101" pitchFamily="2" charset="-122"/>
              </a:rPr>
              <a:t>lc</a:t>
            </a:r>
            <a:r>
              <a:rPr lang="zh-CN" altLang="en-US" dirty="0">
                <a:solidFill>
                  <a:srgbClr val="00B0F0"/>
                </a:solidFill>
                <a:latin typeface="Cambria" panose="02040503050406030204" pitchFamily="18" charset="0"/>
                <a:ea typeface="宋体" panose="02010600030101010101" pitchFamily="2" charset="-122"/>
              </a:rPr>
              <a:t>和</a:t>
            </a:r>
            <a:r>
              <a:rPr lang="en-US" altLang="zh-CN" dirty="0" err="1">
                <a:solidFill>
                  <a:srgbClr val="00B0F0"/>
                </a:solidFill>
                <a:latin typeface="Cambria" panose="02040503050406030204" pitchFamily="18" charset="0"/>
                <a:ea typeface="宋体" panose="02010600030101010101" pitchFamily="2" charset="-122"/>
              </a:rPr>
              <a:t>rc</a:t>
            </a:r>
            <a:r>
              <a:rPr lang="zh-CN" altLang="en-US" dirty="0">
                <a:solidFill>
                  <a:srgbClr val="00B0F0"/>
                </a:solidFill>
                <a:latin typeface="Cambria" panose="02040503050406030204" pitchFamily="18" charset="0"/>
                <a:ea typeface="宋体" panose="02010600030101010101" pitchFamily="2" charset="-122"/>
              </a:rPr>
              <a:t>分别为指向左孩子结点和右孩子结点的指针</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如果一个结点没有左</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右孩子，则该结点的</a:t>
            </a:r>
            <a:r>
              <a:rPr lang="en-US" altLang="zh-CN" dirty="0" err="1">
                <a:latin typeface="Cambria" panose="02040503050406030204" pitchFamily="18" charset="0"/>
                <a:ea typeface="宋体" panose="02010600030101010101" pitchFamily="2" charset="-122"/>
              </a:rPr>
              <a:t>lc</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rc</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NULL</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通常</a:t>
            </a:r>
            <a:r>
              <a:rPr lang="zh-CN" altLang="en-US" b="1" dirty="0">
                <a:latin typeface="Cambria" panose="02040503050406030204" pitchFamily="18" charset="0"/>
                <a:ea typeface="宋体" panose="02010600030101010101" pitchFamily="2" charset="-122"/>
              </a:rPr>
              <a:t>用</a:t>
            </a:r>
            <a:r>
              <a:rPr lang="zh-CN" altLang="en-US" b="1" dirty="0">
                <a:solidFill>
                  <a:srgbClr val="00B0F0"/>
                </a:solidFill>
                <a:latin typeface="Cambria" panose="02040503050406030204" pitchFamily="18" charset="0"/>
                <a:ea typeface="宋体" panose="02010600030101010101" pitchFamily="2" charset="-122"/>
              </a:rPr>
              <a:t>二叉树的根结点表示二叉树</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14</a:t>
            </a:fld>
            <a:endParaRPr lang="zh-CN" altLang="en-US" dirty="0"/>
          </a:p>
        </p:txBody>
      </p:sp>
    </p:spTree>
    <p:extLst>
      <p:ext uri="{BB962C8B-B14F-4D97-AF65-F5344CB8AC3E}">
        <p14:creationId xmlns:p14="http://schemas.microsoft.com/office/powerpoint/2010/main" val="24264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30757" cy="6288926"/>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创建左右链指针表示的二叉树：</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如果已知一个结点数据及其左右子树，则可以得到以该结点为根结点的二叉树。见函数</a:t>
            </a:r>
            <a:r>
              <a:rPr lang="en-US" altLang="zh-CN" dirty="0" err="1">
                <a:latin typeface="Cambria" panose="02040503050406030204" pitchFamily="18" charset="0"/>
                <a:ea typeface="宋体" panose="02010600030101010101" pitchFamily="2" charset="-122"/>
              </a:rPr>
              <a:t>create_lrpTree</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可利用函数</a:t>
            </a:r>
            <a:r>
              <a:rPr lang="en-US" altLang="zh-CN" dirty="0" err="1">
                <a:latin typeface="Cambria" panose="02040503050406030204" pitchFamily="18" charset="0"/>
                <a:ea typeface="宋体" panose="02010600030101010101" pitchFamily="2" charset="-122"/>
              </a:rPr>
              <a:t>create_lrpTree</a:t>
            </a:r>
            <a:r>
              <a:rPr lang="zh-CN" altLang="en-US" dirty="0">
                <a:latin typeface="Cambria" panose="02040503050406030204" pitchFamily="18" charset="0"/>
                <a:ea typeface="宋体" panose="02010600030101010101" pitchFamily="2" charset="-122"/>
              </a:rPr>
              <a:t>自底向上创建二叉树。</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15</a:t>
            </a:fld>
            <a:endParaRPr lang="zh-CN" altLang="en-US" dirty="0"/>
          </a:p>
        </p:txBody>
      </p:sp>
    </p:spTree>
    <p:extLst>
      <p:ext uri="{BB962C8B-B14F-4D97-AF65-F5344CB8AC3E}">
        <p14:creationId xmlns:p14="http://schemas.microsoft.com/office/powerpoint/2010/main" val="330461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30757" cy="6288926"/>
          </a:xfrm>
        </p:spPr>
        <p:txBody>
          <a:bodyPr>
            <a:normAutofit fontScale="92500" lnSpcReduction="20000"/>
          </a:bodyPr>
          <a:lstStyle/>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2</a:t>
            </a:r>
            <a:r>
              <a:rPr lang="zh-CN" altLang="en-US" b="1" dirty="0">
                <a:latin typeface="Cambria" panose="02040503050406030204" pitchFamily="18" charset="0"/>
                <a:ea typeface="宋体" panose="02010600030101010101" pitchFamily="2" charset="-122"/>
              </a:rPr>
              <a:t>、二叉树的左右链数组表示法</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二叉树的左右链数组表示的结点定义：</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char datatype;</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lraNode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datatype data;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数据域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lc</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rc</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lc</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左链域，</a:t>
            </a:r>
            <a:r>
              <a:rPr lang="en-US" altLang="zh-CN" dirty="0" err="1">
                <a:solidFill>
                  <a:srgbClr val="00B0F0"/>
                </a:solidFill>
                <a:latin typeface="Cambria" panose="02040503050406030204" pitchFamily="18" charset="0"/>
                <a:ea typeface="宋体" panose="02010600030101010101" pitchFamily="2" charset="-122"/>
              </a:rPr>
              <a:t>rc</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右链域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lraTree</a:t>
            </a:r>
            <a:r>
              <a:rPr lang="en-US" altLang="zh-CN" dirty="0">
                <a:solidFill>
                  <a:srgbClr val="7030A0"/>
                </a:solidFill>
                <a:latin typeface="Cambria" panose="02040503050406030204" pitchFamily="18" charset="0"/>
                <a:ea typeface="宋体" panose="02010600030101010101" pitchFamily="2" charset="-122"/>
              </a:rPr>
              <a:t>[N];</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如果一个结点没有左</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右孩子，则该结点的</a:t>
            </a:r>
            <a:r>
              <a:rPr lang="en-US" altLang="zh-CN" dirty="0" err="1">
                <a:latin typeface="Cambria" panose="02040503050406030204" pitchFamily="18" charset="0"/>
                <a:ea typeface="宋体" panose="02010600030101010101" pitchFamily="2" charset="-122"/>
              </a:rPr>
              <a:t>lc</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rc</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创建</a:t>
            </a:r>
            <a:r>
              <a:rPr lang="zh-CN" altLang="en-US" dirty="0">
                <a:solidFill>
                  <a:srgbClr val="00B0F0"/>
                </a:solidFill>
                <a:latin typeface="Cambria" panose="02040503050406030204" pitchFamily="18" charset="0"/>
                <a:ea typeface="宋体" panose="02010600030101010101" pitchFamily="2" charset="-122"/>
              </a:rPr>
              <a:t>左右链数组表示的二叉树</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如果已知一个结点数据及其左右子树，则可以得到以该结点为根结点的二叉树。见函数</a:t>
            </a:r>
            <a:r>
              <a:rPr lang="en-US" altLang="zh-CN" dirty="0" err="1">
                <a:latin typeface="Cambria" panose="02040503050406030204" pitchFamily="18" charset="0"/>
                <a:ea typeface="宋体" panose="02010600030101010101" pitchFamily="2" charset="-122"/>
              </a:rPr>
              <a:t>create_lraTree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可利用函数</a:t>
            </a:r>
            <a:r>
              <a:rPr lang="en-US" altLang="zh-CN" dirty="0" err="1">
                <a:latin typeface="Cambria" panose="02040503050406030204" pitchFamily="18" charset="0"/>
                <a:ea typeface="宋体" panose="02010600030101010101" pitchFamily="2" charset="-122"/>
              </a:rPr>
              <a:t>create_lraTree</a:t>
            </a:r>
            <a:r>
              <a:rPr lang="zh-CN" altLang="en-US" dirty="0">
                <a:latin typeface="Cambria" panose="02040503050406030204" pitchFamily="18" charset="0"/>
                <a:ea typeface="宋体" panose="02010600030101010101" pitchFamily="2" charset="-122"/>
              </a:rPr>
              <a:t>自底向上创建二叉树。</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16</a:t>
            </a:fld>
            <a:endParaRPr lang="zh-CN" altLang="en-US" dirty="0"/>
          </a:p>
        </p:txBody>
      </p:sp>
    </p:spTree>
    <p:extLst>
      <p:ext uri="{BB962C8B-B14F-4D97-AF65-F5344CB8AC3E}">
        <p14:creationId xmlns:p14="http://schemas.microsoft.com/office/powerpoint/2010/main" val="169903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7380330" cy="6288926"/>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二、二叉树的数组表示法</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当高度为</a:t>
            </a:r>
            <a:r>
              <a:rPr lang="en-US" altLang="zh-CN" dirty="0">
                <a:solidFill>
                  <a:srgbClr val="00B0F0"/>
                </a:solidFill>
                <a:latin typeface="Cambria" panose="02040503050406030204" pitchFamily="18" charset="0"/>
                <a:ea typeface="宋体" panose="02010600030101010101" pitchFamily="2" charset="-122"/>
              </a:rPr>
              <a:t>h</a:t>
            </a:r>
            <a:r>
              <a:rPr lang="zh-CN" altLang="en-US" dirty="0">
                <a:solidFill>
                  <a:srgbClr val="00B0F0"/>
                </a:solidFill>
                <a:latin typeface="Cambria" panose="02040503050406030204" pitchFamily="18" charset="0"/>
                <a:ea typeface="宋体" panose="02010600030101010101" pitchFamily="2" charset="-122"/>
              </a:rPr>
              <a:t>二叉树的结点数达到最大值</a:t>
            </a:r>
            <a:r>
              <a:rPr lang="en-US" altLang="zh-CN" dirty="0">
                <a:solidFill>
                  <a:srgbClr val="00B0F0"/>
                </a:solidFill>
                <a:latin typeface="Cambria" panose="02040503050406030204" pitchFamily="18" charset="0"/>
                <a:ea typeface="宋体" panose="02010600030101010101" pitchFamily="2" charset="-122"/>
              </a:rPr>
              <a:t>2</a:t>
            </a:r>
            <a:r>
              <a:rPr lang="en-US" altLang="zh-CN" baseline="30000" dirty="0">
                <a:solidFill>
                  <a:srgbClr val="00B0F0"/>
                </a:solidFill>
                <a:latin typeface="Cambria" panose="02040503050406030204" pitchFamily="18" charset="0"/>
                <a:ea typeface="宋体" panose="02010600030101010101" pitchFamily="2" charset="-122"/>
              </a:rPr>
              <a:t>h</a:t>
            </a: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时</a:t>
            </a:r>
            <a:r>
              <a:rPr lang="zh-CN" altLang="en-US" dirty="0">
                <a:latin typeface="Cambria" panose="02040503050406030204" pitchFamily="18" charset="0"/>
                <a:ea typeface="宋体" panose="02010600030101010101" pitchFamily="2" charset="-122"/>
              </a:rPr>
              <a:t>，称该二叉树为</a:t>
            </a:r>
            <a:r>
              <a:rPr lang="zh-CN" altLang="en-US" b="1" dirty="0">
                <a:solidFill>
                  <a:srgbClr val="C00000"/>
                </a:solidFill>
                <a:latin typeface="Cambria" panose="02040503050406030204" pitchFamily="18" charset="0"/>
                <a:ea typeface="宋体" panose="02010600030101010101" pitchFamily="2" charset="-122"/>
              </a:rPr>
              <a:t>满二叉树</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假设满二叉树的结点数量为</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，则满二叉树的数组表示法是指将二叉树的结点按层次自顶向下、每一层自左向右的顺序依次编号为</a:t>
            </a:r>
            <a:r>
              <a:rPr lang="en-US" altLang="zh-CN" dirty="0">
                <a:latin typeface="Cambria" panose="02040503050406030204" pitchFamily="18" charset="0"/>
                <a:ea typeface="宋体" panose="02010600030101010101" pitchFamily="2" charset="-122"/>
              </a:rPr>
              <a:t>1, 2, …, n</a:t>
            </a:r>
            <a:r>
              <a:rPr lang="zh-CN" altLang="en-US" dirty="0">
                <a:latin typeface="Cambria" panose="02040503050406030204" pitchFamily="18" charset="0"/>
                <a:ea typeface="宋体" panose="02010600030101010101" pitchFamily="2" charset="-122"/>
              </a:rPr>
              <a:t>，如右所示，这样可以将每一个结点按编号顺序存放在一个数组中：</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datatype </a:t>
            </a:r>
            <a:r>
              <a:rPr lang="en-US" altLang="zh-CN" dirty="0" err="1">
                <a:solidFill>
                  <a:srgbClr val="00B0F0"/>
                </a:solidFill>
                <a:latin typeface="Cambria" panose="02040503050406030204" pitchFamily="18" charset="0"/>
                <a:ea typeface="宋体" panose="02010600030101010101" pitchFamily="2" charset="-122"/>
              </a:rPr>
              <a:t>atree</a:t>
            </a:r>
            <a:r>
              <a:rPr lang="en-US" altLang="zh-CN" dirty="0">
                <a:solidFill>
                  <a:srgbClr val="00B0F0"/>
                </a:solidFill>
                <a:latin typeface="Cambria" panose="02040503050406030204" pitchFamily="18" charset="0"/>
                <a:ea typeface="宋体" panose="02010600030101010101" pitchFamily="2" charset="-122"/>
              </a:rPr>
              <a:t>[N];</a:t>
            </a: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17</a:t>
            </a:fld>
            <a:endParaRPr lang="zh-CN" altLang="en-US"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1462" y="1232768"/>
            <a:ext cx="4470977" cy="2850501"/>
          </a:xfrm>
          <a:prstGeom prst="rect">
            <a:avLst/>
          </a:prstGeom>
          <a:noFill/>
        </p:spPr>
      </p:pic>
    </p:spTree>
    <p:extLst>
      <p:ext uri="{BB962C8B-B14F-4D97-AF65-F5344CB8AC3E}">
        <p14:creationId xmlns:p14="http://schemas.microsoft.com/office/powerpoint/2010/main" val="139787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7614560" cy="3868996"/>
          </a:xfrm>
        </p:spPr>
        <p:txBody>
          <a:bodyPr>
            <a:normAutofit fontScale="850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二叉树的数组表示的结点属性以及结点之间的关系如下：</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atree</a:t>
            </a:r>
            <a:r>
              <a:rPr lang="en-US" altLang="zh-CN" dirty="0">
                <a:solidFill>
                  <a:srgbClr val="00B0F0"/>
                </a:solidFill>
                <a:latin typeface="Cambria" panose="02040503050406030204" pitchFamily="18" charset="0"/>
                <a:ea typeface="宋体" panose="02010600030101010101" pitchFamily="2" charset="-122"/>
              </a:rPr>
              <a:t> [1]</a:t>
            </a:r>
            <a:r>
              <a:rPr lang="zh-CN" altLang="en-US" dirty="0">
                <a:solidFill>
                  <a:srgbClr val="00B0F0"/>
                </a:solidFill>
                <a:latin typeface="Cambria" panose="02040503050406030204" pitchFamily="18" charset="0"/>
                <a:ea typeface="宋体" panose="02010600030101010101" pitchFamily="2" charset="-122"/>
              </a:rPr>
              <a:t>为根结点。</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2</a:t>
            </a:r>
            <a:r>
              <a:rPr lang="zh-CN" altLang="en-US" dirty="0">
                <a:solidFill>
                  <a:srgbClr val="00B0F0"/>
                </a:solidFill>
                <a:latin typeface="Cambria" panose="02040503050406030204" pitchFamily="18" charset="0"/>
                <a:ea typeface="宋体" panose="02010600030101010101" pitchFamily="2" charset="-122"/>
              </a:rPr>
              <a:t>、当</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时，则结点</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的父结点为的</a:t>
            </a:r>
            <a:r>
              <a:rPr lang="en-US" altLang="zh-CN" dirty="0" err="1">
                <a:solidFill>
                  <a:srgbClr val="00B0F0"/>
                </a:solidFill>
                <a:latin typeface="Cambria" panose="02040503050406030204" pitchFamily="18" charset="0"/>
                <a:ea typeface="宋体" panose="02010600030101010101" pitchFamily="2" charset="-122"/>
              </a:rPr>
              <a:t>atree</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/2]</a:t>
            </a:r>
            <a:r>
              <a:rPr lang="zh-CN" altLang="en-US" dirty="0">
                <a:solidFill>
                  <a:srgbClr val="00B0F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3</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2i≤n</a:t>
            </a:r>
            <a:r>
              <a:rPr lang="zh-CN" altLang="en-US" dirty="0">
                <a:solidFill>
                  <a:srgbClr val="00B0F0"/>
                </a:solidFill>
                <a:latin typeface="Cambria" panose="02040503050406030204" pitchFamily="18" charset="0"/>
                <a:ea typeface="宋体" panose="02010600030101010101" pitchFamily="2" charset="-122"/>
              </a:rPr>
              <a:t>，则结点</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的左孩子为</a:t>
            </a:r>
            <a:r>
              <a:rPr lang="en-US" altLang="zh-CN" dirty="0" err="1">
                <a:solidFill>
                  <a:srgbClr val="00B0F0"/>
                </a:solidFill>
                <a:latin typeface="Cambria" panose="02040503050406030204" pitchFamily="18" charset="0"/>
                <a:ea typeface="宋体" panose="02010600030101010101" pitchFamily="2" charset="-122"/>
              </a:rPr>
              <a:t>atree</a:t>
            </a:r>
            <a:r>
              <a:rPr lang="en-US" altLang="zh-CN" dirty="0">
                <a:solidFill>
                  <a:srgbClr val="00B0F0"/>
                </a:solidFill>
                <a:latin typeface="Cambria" panose="02040503050406030204" pitchFamily="18" charset="0"/>
                <a:ea typeface="宋体" panose="02010600030101010101" pitchFamily="2" charset="-122"/>
              </a:rPr>
              <a:t> [2i]</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2i</a:t>
            </a:r>
            <a:r>
              <a:rPr lang="zh-CN" altLang="en-US" dirty="0">
                <a:solidFill>
                  <a:srgbClr val="00B0F0"/>
                </a:solidFill>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n</a:t>
            </a:r>
            <a:r>
              <a:rPr lang="zh-CN" altLang="en-US" dirty="0">
                <a:solidFill>
                  <a:srgbClr val="00B0F0"/>
                </a:solidFill>
                <a:latin typeface="Cambria" panose="02040503050406030204" pitchFamily="18" charset="0"/>
                <a:ea typeface="宋体" panose="02010600030101010101" pitchFamily="2" charset="-122"/>
              </a:rPr>
              <a:t>，则结点</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为叶结点。</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4</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2i</a:t>
            </a:r>
            <a:r>
              <a:rPr lang="zh-CN" altLang="en-US" dirty="0">
                <a:solidFill>
                  <a:srgbClr val="00B0F0"/>
                </a:solidFill>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1≤n</a:t>
            </a:r>
            <a:r>
              <a:rPr lang="zh-CN" altLang="en-US" dirty="0">
                <a:solidFill>
                  <a:srgbClr val="00B0F0"/>
                </a:solidFill>
                <a:latin typeface="Cambria" panose="02040503050406030204" pitchFamily="18" charset="0"/>
                <a:ea typeface="宋体" panose="02010600030101010101" pitchFamily="2" charset="-122"/>
              </a:rPr>
              <a:t>，则结点</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的右孩子为</a:t>
            </a:r>
            <a:r>
              <a:rPr lang="en-US" altLang="zh-CN" dirty="0" err="1">
                <a:solidFill>
                  <a:srgbClr val="00B0F0"/>
                </a:solidFill>
                <a:latin typeface="Cambria" panose="02040503050406030204" pitchFamily="18" charset="0"/>
                <a:ea typeface="宋体" panose="02010600030101010101" pitchFamily="2" charset="-122"/>
              </a:rPr>
              <a:t>atree</a:t>
            </a:r>
            <a:r>
              <a:rPr lang="en-US" altLang="zh-CN" dirty="0">
                <a:solidFill>
                  <a:srgbClr val="00B0F0"/>
                </a:solidFill>
                <a:latin typeface="Cambria" panose="02040503050406030204" pitchFamily="18" charset="0"/>
                <a:ea typeface="宋体" panose="02010600030101010101" pitchFamily="2" charset="-122"/>
              </a:rPr>
              <a:t> [2i</a:t>
            </a:r>
            <a:r>
              <a:rPr lang="zh-CN" altLang="en-US" dirty="0">
                <a:solidFill>
                  <a:srgbClr val="00B0F0"/>
                </a:solidFill>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a:t>
            </a:r>
            <a:endParaRPr lang="en-US" altLang="zh-CN" dirty="0">
              <a:solidFill>
                <a:srgbClr val="00B0F0"/>
              </a:solidFill>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18</a:t>
            </a:fld>
            <a:endParaRPr lang="zh-CN" altLang="en-US"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5674" y="1214107"/>
            <a:ext cx="4470977" cy="2850501"/>
          </a:xfrm>
          <a:prstGeom prst="rect">
            <a:avLst/>
          </a:prstGeom>
          <a:noFill/>
        </p:spPr>
      </p:pic>
    </p:spTree>
    <p:extLst>
      <p:ext uri="{BB962C8B-B14F-4D97-AF65-F5344CB8AC3E}">
        <p14:creationId xmlns:p14="http://schemas.microsoft.com/office/powerpoint/2010/main" val="52054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7380330" cy="6288926"/>
          </a:xfrm>
        </p:spPr>
        <p:txBody>
          <a:bodyPr>
            <a:normAutofit fontScale="92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用数组表示非满二叉树的方法是：假设二叉树的高度为</a:t>
            </a:r>
            <a:r>
              <a:rPr lang="en-US" altLang="zh-CN" dirty="0">
                <a:latin typeface="Cambria" panose="02040503050406030204" pitchFamily="18" charset="0"/>
                <a:ea typeface="宋体" panose="02010600030101010101" pitchFamily="2" charset="-122"/>
              </a:rPr>
              <a:t>h</a:t>
            </a:r>
            <a:r>
              <a:rPr lang="zh-CN" altLang="en-US" dirty="0">
                <a:latin typeface="Cambria" panose="02040503050406030204" pitchFamily="18" charset="0"/>
                <a:ea typeface="宋体" panose="02010600030101010101" pitchFamily="2" charset="-122"/>
              </a:rPr>
              <a:t>，则在二叉树中添加一些辅助结点，使其变成一颗高度为</a:t>
            </a:r>
            <a:r>
              <a:rPr lang="en-US" altLang="zh-CN" dirty="0">
                <a:latin typeface="Cambria" panose="02040503050406030204" pitchFamily="18" charset="0"/>
                <a:ea typeface="宋体" panose="02010600030101010101" pitchFamily="2" charset="-122"/>
              </a:rPr>
              <a:t>h</a:t>
            </a:r>
            <a:r>
              <a:rPr lang="zh-CN" altLang="en-US" dirty="0">
                <a:latin typeface="Cambria" panose="02040503050406030204" pitchFamily="18" charset="0"/>
                <a:ea typeface="宋体" panose="02010600030101010101" pitchFamily="2" charset="-122"/>
              </a:rPr>
              <a:t>的满二叉树，然后按满二叉树的数组表示方法，对每一个结点进行编号，并依次存放到一个数组中即可。</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a:latin typeface="Cambria" panose="02040503050406030204" pitchFamily="18" charset="0"/>
                <a:ea typeface="宋体" panose="02010600030101010101" pitchFamily="2" charset="-122"/>
              </a:rPr>
              <a:t> 可以</a:t>
            </a:r>
            <a:r>
              <a:rPr lang="zh-CN" altLang="en-US" dirty="0">
                <a:latin typeface="Cambria" panose="02040503050406030204" pitchFamily="18" charset="0"/>
                <a:ea typeface="宋体" panose="02010600030101010101" pitchFamily="2" charset="-122"/>
              </a:rPr>
              <a:t>为每一个结点添加一个</a:t>
            </a:r>
            <a:r>
              <a:rPr lang="zh-CN" altLang="en-US" dirty="0">
                <a:solidFill>
                  <a:srgbClr val="00B0F0"/>
                </a:solidFill>
                <a:latin typeface="Cambria" panose="02040503050406030204" pitchFamily="18" charset="0"/>
                <a:ea typeface="宋体" panose="02010600030101010101" pitchFamily="2" charset="-122"/>
              </a:rPr>
              <a:t>标记</a:t>
            </a:r>
            <a:r>
              <a:rPr lang="en-US" altLang="zh-CN" dirty="0">
                <a:solidFill>
                  <a:srgbClr val="00B0F0"/>
                </a:solidFill>
                <a:latin typeface="Cambria" panose="02040503050406030204" pitchFamily="18" charset="0"/>
                <a:ea typeface="宋体" panose="02010600030101010101" pitchFamily="2" charset="-122"/>
              </a:rPr>
              <a:t>tag</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来确定结点是否为真实结点：当</a:t>
            </a:r>
            <a:r>
              <a:rPr lang="en-US" altLang="zh-CN" dirty="0">
                <a:solidFill>
                  <a:srgbClr val="00B0F0"/>
                </a:solidFill>
                <a:latin typeface="Cambria" panose="02040503050406030204" pitchFamily="18" charset="0"/>
                <a:ea typeface="宋体" panose="02010600030101010101" pitchFamily="2" charset="-122"/>
              </a:rPr>
              <a:t>tag=true</a:t>
            </a:r>
            <a:r>
              <a:rPr lang="zh-CN" altLang="en-US" dirty="0">
                <a:solidFill>
                  <a:srgbClr val="00B0F0"/>
                </a:solidFill>
                <a:latin typeface="Cambria" panose="02040503050406030204" pitchFamily="18" charset="0"/>
                <a:ea typeface="宋体" panose="02010600030101010101" pitchFamily="2" charset="-122"/>
              </a:rPr>
              <a:t>时，为真实结点，否则为辅助结点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一般情况下不建议使用这种表示方法。只有当树的高度不太高或者二叉树近似于满二叉树时，可以采用这种方法。例如完全二叉树和线段树等都可以采用这种表示方法。</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19</a:t>
            </a:fld>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3169" y="1312435"/>
            <a:ext cx="4503482" cy="2790242"/>
          </a:xfrm>
          <a:prstGeom prst="rect">
            <a:avLst/>
          </a:prstGeom>
          <a:noFill/>
        </p:spPr>
      </p:pic>
    </p:spTree>
    <p:extLst>
      <p:ext uri="{BB962C8B-B14F-4D97-AF65-F5344CB8AC3E}">
        <p14:creationId xmlns:p14="http://schemas.microsoft.com/office/powerpoint/2010/main" val="297114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237658" cy="6423679"/>
          </a:xfrm>
        </p:spPr>
        <p:txBody>
          <a:bodyPr>
            <a:normAutofit fontScale="85000" lnSpcReduction="10000"/>
          </a:bodyPr>
          <a:lstStyle/>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树形结构是一种非常重要的非线性结构。它反映了数据元素之间的层次关系，一个数据元素只能有一个前驱，但可以有多个后继，即元素之间具有</a:t>
            </a:r>
            <a:r>
              <a:rPr lang="zh-CN" altLang="en-US" b="1" dirty="0">
                <a:latin typeface="Cambria" panose="02040503050406030204" pitchFamily="18" charset="0"/>
                <a:ea typeface="宋体" panose="02010600030101010101" pitchFamily="2" charset="-122"/>
              </a:rPr>
              <a:t>一对多关系</a:t>
            </a:r>
            <a:r>
              <a:rPr lang="zh-CN" altLang="en-US" dirty="0">
                <a:latin typeface="Cambria" panose="02040503050406030204" pitchFamily="18" charset="0"/>
                <a:ea typeface="宋体" panose="02010600030101010101" pitchFamily="2" charset="-122"/>
              </a:rPr>
              <a:t>。</a:t>
            </a: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主要内容</a:t>
            </a:r>
            <a:r>
              <a:rPr lang="zh-CN" altLang="en-US" dirty="0">
                <a:latin typeface="Cambria" panose="02040503050406030204" pitchFamily="18" charset="0"/>
                <a:ea typeface="宋体" panose="02010600030101010101" pitchFamily="2" charset="-122"/>
              </a:rPr>
              <a:t>：二叉树的定义和表示方法、二叉树的三种遍历方法、完全二叉树的表示方法、堆的定义和操作、线索二叉树、二叉树的一些经典应用、树的表示方法和基本操作、树的遍历、森林与二叉树的转换、并查集、树状数组等。</a:t>
            </a: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重点</a:t>
            </a:r>
            <a:r>
              <a:rPr lang="zh-CN" altLang="en-US" dirty="0">
                <a:latin typeface="Cambria" panose="02040503050406030204" pitchFamily="18" charset="0"/>
                <a:ea typeface="宋体" panose="02010600030101010101" pitchFamily="2" charset="-122"/>
              </a:rPr>
              <a:t>：二叉树的定义和表示方法、堆的基本操作、哈夫曼树与哈夫曼编码、逆波兰表达式、并查集等。</a:t>
            </a: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难点</a:t>
            </a:r>
            <a:r>
              <a:rPr lang="zh-CN" altLang="en-US" dirty="0">
                <a:latin typeface="Cambria" panose="02040503050406030204" pitchFamily="18" charset="0"/>
                <a:ea typeface="宋体" panose="02010600030101010101" pitchFamily="2" charset="-122"/>
              </a:rPr>
              <a:t>：堆的插入和删除操作、线索二叉树的定义和基本操作、哈夫曼树的构建方法、求逆波兰表达式的调度场算法、线段树的区间更新、并查集的路径压缩、树状数组等等。</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a:t>
            </a:fld>
            <a:endParaRPr lang="zh-CN" altLang="en-US" dirty="0"/>
          </a:p>
        </p:txBody>
      </p:sp>
    </p:spTree>
    <p:extLst>
      <p:ext uri="{BB962C8B-B14F-4D97-AF65-F5344CB8AC3E}">
        <p14:creationId xmlns:p14="http://schemas.microsoft.com/office/powerpoint/2010/main" val="201008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575226" cy="6157890"/>
          </a:xfrm>
        </p:spPr>
        <p:txBody>
          <a:bodyPr>
            <a:normAutofit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3.2.3</a:t>
            </a:r>
            <a:r>
              <a:rPr lang="zh-CN" altLang="en-US" b="1" dirty="0">
                <a:latin typeface="Cambria" panose="02040503050406030204" pitchFamily="18" charset="0"/>
                <a:ea typeface="宋体" panose="02010600030101010101" pitchFamily="2" charset="-122"/>
              </a:rPr>
              <a:t>二叉树的遍历</a:t>
            </a:r>
          </a:p>
          <a:p>
            <a:pPr marL="0" indent="357188">
              <a:lnSpc>
                <a:spcPct val="150000"/>
              </a:lnSpc>
              <a:spcBef>
                <a:spcPts val="0"/>
              </a:spcBef>
              <a:buNone/>
            </a:pPr>
            <a:r>
              <a:rPr lang="zh-CN" altLang="en-US" b="1" dirty="0">
                <a:solidFill>
                  <a:srgbClr val="FF0000"/>
                </a:solidFill>
                <a:latin typeface="Cambria" panose="02040503050406030204" pitchFamily="18" charset="0"/>
                <a:ea typeface="宋体" panose="02010600030101010101" pitchFamily="2" charset="-122"/>
              </a:rPr>
              <a:t>二叉树的遍历</a:t>
            </a:r>
            <a:r>
              <a:rPr lang="zh-CN" altLang="en-US" dirty="0">
                <a:latin typeface="Cambria" panose="02040503050406030204" pitchFamily="18" charset="0"/>
                <a:ea typeface="宋体" panose="02010600030101010101" pitchFamily="2" charset="-122"/>
              </a:rPr>
              <a:t>是</a:t>
            </a:r>
            <a:r>
              <a:rPr lang="zh-CN" altLang="en-US" dirty="0">
                <a:solidFill>
                  <a:srgbClr val="00B0F0"/>
                </a:solidFill>
                <a:latin typeface="Cambria" panose="02040503050406030204" pitchFamily="18" charset="0"/>
                <a:ea typeface="宋体" panose="02010600030101010101" pitchFamily="2" charset="-122"/>
              </a:rPr>
              <a:t>指按某种顺序访问二叉树中的结点，且每个结点都被访问且仅访问一次</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二叉树可以看成由三部分组成：根结点、左子树和右子树，分别用</a:t>
            </a:r>
            <a:r>
              <a:rPr lang="en-US" altLang="zh-CN" dirty="0">
                <a:latin typeface="Cambria" panose="02040503050406030204" pitchFamily="18" charset="0"/>
                <a:ea typeface="宋体" panose="02010600030101010101" pitchFamily="2" charset="-122"/>
              </a:rPr>
              <a:t>D, L, R</a:t>
            </a:r>
            <a:r>
              <a:rPr lang="zh-CN" altLang="en-US" dirty="0">
                <a:latin typeface="Cambria" panose="02040503050406030204" pitchFamily="18" charset="0"/>
                <a:ea typeface="宋体" panose="02010600030101010101" pitchFamily="2" charset="-122"/>
              </a:rPr>
              <a:t>表示。这三部分的不同遍历顺序可能会得到不同的结点访问顺序，共有六种遍历顺序：</a:t>
            </a:r>
            <a:r>
              <a:rPr lang="en-US" altLang="zh-CN" dirty="0">
                <a:latin typeface="Cambria" panose="02040503050406030204" pitchFamily="18" charset="0"/>
                <a:ea typeface="宋体" panose="02010600030101010101" pitchFamily="2" charset="-122"/>
              </a:rPr>
              <a:t>DLR</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LDR</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LRD</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RDL</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RLD</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DRL</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若限定左子树在右子树之前访问，则只有</a:t>
            </a:r>
            <a:r>
              <a:rPr lang="en-US" altLang="zh-CN" dirty="0">
                <a:latin typeface="Cambria" panose="02040503050406030204" pitchFamily="18" charset="0"/>
                <a:ea typeface="宋体" panose="02010600030101010101" pitchFamily="2" charset="-122"/>
              </a:rPr>
              <a:t>DLR, LDR</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LRD</a:t>
            </a:r>
            <a:r>
              <a:rPr lang="zh-CN" altLang="en-US" dirty="0">
                <a:latin typeface="Cambria" panose="02040503050406030204" pitchFamily="18" charset="0"/>
                <a:ea typeface="宋体" panose="02010600030101010101" pitchFamily="2" charset="-122"/>
              </a:rPr>
              <a:t>三种情况，根据根结点的访问时间分别称之为</a:t>
            </a:r>
            <a:r>
              <a:rPr lang="zh-CN" altLang="en-US" dirty="0">
                <a:solidFill>
                  <a:srgbClr val="00B0F0"/>
                </a:solidFill>
                <a:latin typeface="Cambria" panose="02040503050406030204" pitchFamily="18" charset="0"/>
                <a:ea typeface="宋体" panose="02010600030101010101" pitchFamily="2" charset="-122"/>
              </a:rPr>
              <a:t>先根遍历</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中根遍历</a:t>
            </a:r>
            <a:r>
              <a:rPr lang="zh-CN" altLang="en-US" dirty="0">
                <a:latin typeface="Cambria" panose="02040503050406030204" pitchFamily="18" charset="0"/>
                <a:ea typeface="宋体" panose="02010600030101010101" pitchFamily="2" charset="-122"/>
              </a:rPr>
              <a:t>和</a:t>
            </a:r>
            <a:r>
              <a:rPr lang="zh-CN" altLang="en-US" dirty="0">
                <a:solidFill>
                  <a:srgbClr val="00B0F0"/>
                </a:solidFill>
                <a:latin typeface="Cambria" panose="02040503050406030204" pitchFamily="18" charset="0"/>
                <a:ea typeface="宋体" panose="02010600030101010101" pitchFamily="2" charset="-122"/>
              </a:rPr>
              <a:t>后根遍历</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20</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9394558" y="1883287"/>
            <a:ext cx="2138079" cy="1575215"/>
          </a:xfrm>
          <a:prstGeom prst="rect">
            <a:avLst/>
          </a:prstGeom>
          <a:noFill/>
        </p:spPr>
      </p:pic>
    </p:spTree>
    <p:extLst>
      <p:ext uri="{BB962C8B-B14F-4D97-AF65-F5344CB8AC3E}">
        <p14:creationId xmlns:p14="http://schemas.microsoft.com/office/powerpoint/2010/main" val="392088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575226" cy="6157890"/>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一、先根遍历</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二叉树的</a:t>
            </a:r>
            <a:r>
              <a:rPr lang="zh-CN" altLang="en-US" b="1" dirty="0">
                <a:solidFill>
                  <a:srgbClr val="00B0F0"/>
                </a:solidFill>
                <a:latin typeface="Cambria" panose="02040503050406030204" pitchFamily="18" charset="0"/>
                <a:ea typeface="宋体" panose="02010600030101010101" pitchFamily="2" charset="-122"/>
              </a:rPr>
              <a:t>先根遍历</a:t>
            </a:r>
            <a:r>
              <a:rPr lang="zh-CN" altLang="en-US" dirty="0">
                <a:latin typeface="Cambria" panose="02040503050406030204" pitchFamily="18" charset="0"/>
                <a:ea typeface="宋体" panose="02010600030101010101" pitchFamily="2" charset="-122"/>
              </a:rPr>
              <a:t>也称为</a:t>
            </a:r>
            <a:r>
              <a:rPr lang="zh-CN" altLang="en-US" dirty="0">
                <a:solidFill>
                  <a:srgbClr val="00B0F0"/>
                </a:solidFill>
                <a:latin typeface="Cambria" panose="02040503050406030204" pitchFamily="18" charset="0"/>
                <a:ea typeface="宋体" panose="02010600030101010101" pitchFamily="2" charset="-122"/>
              </a:rPr>
              <a:t>先序遍历</a:t>
            </a:r>
            <a:r>
              <a:rPr lang="zh-CN" altLang="en-US" dirty="0">
                <a:latin typeface="Cambria" panose="02040503050406030204" pitchFamily="18" charset="0"/>
                <a:ea typeface="宋体" panose="02010600030101010101" pitchFamily="2" charset="-122"/>
              </a:rPr>
              <a:t>，即</a:t>
            </a:r>
            <a:r>
              <a:rPr lang="zh-CN" altLang="en-US" dirty="0">
                <a:solidFill>
                  <a:srgbClr val="00B0F0"/>
                </a:solidFill>
                <a:latin typeface="Cambria" panose="02040503050406030204" pitchFamily="18" charset="0"/>
                <a:ea typeface="宋体" panose="02010600030101010101" pitchFamily="2" charset="-122"/>
              </a:rPr>
              <a:t>首先访问根结点，然后先根遍历左子树，最后先根遍历右子树</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先根遍历所得到的结点序列成为</a:t>
            </a:r>
            <a:r>
              <a:rPr lang="zh-CN" altLang="en-US" b="1" dirty="0">
                <a:solidFill>
                  <a:srgbClr val="00B0F0"/>
                </a:solidFill>
                <a:latin typeface="Cambria" panose="02040503050406030204" pitchFamily="18" charset="0"/>
                <a:ea typeface="宋体" panose="02010600030101010101" pitchFamily="2" charset="-122"/>
              </a:rPr>
              <a:t>先根序列</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右图所示二叉树的先根序列为：</a:t>
            </a:r>
            <a:r>
              <a:rPr lang="en-US" altLang="zh-CN" dirty="0">
                <a:latin typeface="Cambria" panose="02040503050406030204" pitchFamily="18" charset="0"/>
                <a:ea typeface="宋体" panose="02010600030101010101" pitchFamily="2" charset="-122"/>
              </a:rPr>
              <a:t>ABDEGCFH</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C00000"/>
                </a:solidFill>
                <a:latin typeface="Cambria" panose="02040503050406030204" pitchFamily="18" charset="0"/>
                <a:ea typeface="宋体" panose="02010600030101010101" pitchFamily="2" charset="-122"/>
              </a:rPr>
              <a:t>先根序列的第一个结点一定是根结点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由于左右子树也采用同样先根遍历方法，因此可以利用递归实现二叉树的遍历。见函数</a:t>
            </a:r>
            <a:r>
              <a:rPr lang="en-US" altLang="zh-CN" dirty="0" err="1">
                <a:latin typeface="Cambria" panose="02040503050406030204" pitchFamily="18" charset="0"/>
                <a:ea typeface="宋体" panose="02010600030101010101" pitchFamily="2" charset="-122"/>
              </a:rPr>
              <a:t>preOrder</a:t>
            </a:r>
            <a:r>
              <a:rPr lang="en-US" altLang="zh-CN"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21</a:t>
            </a:fld>
            <a:endParaRPr lang="zh-CN" altLang="en-US" dirty="0"/>
          </a:p>
        </p:txBody>
      </p:sp>
      <p:pic>
        <p:nvPicPr>
          <p:cNvPr id="6" name="图片 5"/>
          <p:cNvPicPr/>
          <p:nvPr/>
        </p:nvPicPr>
        <p:blipFill rotWithShape="1">
          <a:blip r:embed="rId2" cstate="print">
            <a:extLst>
              <a:ext uri="{28A0092B-C50C-407E-A947-70E740481C1C}">
                <a14:useLocalDpi xmlns:a14="http://schemas.microsoft.com/office/drawing/2010/main" val="0"/>
              </a:ext>
            </a:extLst>
          </a:blip>
          <a:srcRect t="19200" r="68046" b="10507"/>
          <a:stretch/>
        </p:blipFill>
        <p:spPr bwMode="auto">
          <a:xfrm>
            <a:off x="8927289" y="1024757"/>
            <a:ext cx="2865317" cy="3156081"/>
          </a:xfrm>
          <a:prstGeom prst="rect">
            <a:avLst/>
          </a:prstGeom>
          <a:noFill/>
        </p:spPr>
      </p:pic>
    </p:spTree>
    <p:extLst>
      <p:ext uri="{BB962C8B-B14F-4D97-AF65-F5344CB8AC3E}">
        <p14:creationId xmlns:p14="http://schemas.microsoft.com/office/powerpoint/2010/main" val="112959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575226" cy="6157890"/>
          </a:xfrm>
        </p:spPr>
        <p:txBody>
          <a:bodyPr>
            <a:normAutofit fontScale="850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当树的高度较大时，利用递归方法实现先根遍历可能会造成“爆栈”，此时可以采用非递归方法实现二叉树的先根遍历。</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非递归方法是利用栈来模拟函数递归过程，算法步骤如下：</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、从根结点出发，按照先左后右的次序依次访问每一个结点，假设当前结点为</a:t>
            </a:r>
            <a:r>
              <a:rPr lang="en-US" altLang="zh-CN" dirty="0">
                <a:solidFill>
                  <a:srgbClr val="7030A0"/>
                </a:solidFill>
                <a:latin typeface="Cambria" panose="02040503050406030204" pitchFamily="18" charset="0"/>
                <a:ea typeface="宋体" panose="02010600030101010101" pitchFamily="2" charset="-122"/>
              </a:rPr>
              <a:t>cur</a:t>
            </a:r>
            <a:r>
              <a:rPr lang="zh-CN" altLang="en-US"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、访问结点</a:t>
            </a:r>
            <a:r>
              <a:rPr lang="en-US" altLang="zh-CN" dirty="0">
                <a:solidFill>
                  <a:srgbClr val="7030A0"/>
                </a:solidFill>
                <a:latin typeface="Cambria" panose="02040503050406030204" pitchFamily="18" charset="0"/>
                <a:ea typeface="宋体" panose="02010600030101010101" pitchFamily="2" charset="-122"/>
              </a:rPr>
              <a:t>cur</a:t>
            </a:r>
            <a:r>
              <a:rPr lang="zh-CN" altLang="en-US" dirty="0">
                <a:solidFill>
                  <a:srgbClr val="7030A0"/>
                </a:solidFill>
                <a:latin typeface="Cambria" panose="02040503050406030204" pitchFamily="18" charset="0"/>
                <a:ea typeface="宋体" panose="02010600030101010101" pitchFamily="2" charset="-122"/>
              </a:rPr>
              <a:t>，并将</a:t>
            </a:r>
            <a:r>
              <a:rPr lang="en-US" altLang="zh-CN" dirty="0">
                <a:solidFill>
                  <a:srgbClr val="7030A0"/>
                </a:solidFill>
                <a:latin typeface="Cambria" panose="02040503050406030204" pitchFamily="18" charset="0"/>
                <a:ea typeface="宋体" panose="02010600030101010101" pitchFamily="2" charset="-122"/>
              </a:rPr>
              <a:t>cur</a:t>
            </a:r>
            <a:r>
              <a:rPr lang="zh-CN" altLang="en-US" dirty="0">
                <a:solidFill>
                  <a:srgbClr val="7030A0"/>
                </a:solidFill>
                <a:latin typeface="Cambria" panose="02040503050406030204" pitchFamily="18" charset="0"/>
                <a:ea typeface="宋体" panose="02010600030101010101" pitchFamily="2" charset="-122"/>
              </a:rPr>
              <a:t>入栈，然后考虑</a:t>
            </a:r>
            <a:r>
              <a:rPr lang="en-US" altLang="zh-CN" dirty="0">
                <a:solidFill>
                  <a:srgbClr val="7030A0"/>
                </a:solidFill>
                <a:latin typeface="Cambria" panose="02040503050406030204" pitchFamily="18" charset="0"/>
                <a:ea typeface="宋体" panose="02010600030101010101" pitchFamily="2" charset="-122"/>
              </a:rPr>
              <a:t>cur</a:t>
            </a:r>
            <a:r>
              <a:rPr lang="zh-CN" altLang="en-US" dirty="0">
                <a:solidFill>
                  <a:srgbClr val="7030A0"/>
                </a:solidFill>
                <a:latin typeface="Cambria" panose="02040503050406030204" pitchFamily="18" charset="0"/>
                <a:ea typeface="宋体" panose="02010600030101010101" pitchFamily="2" charset="-122"/>
              </a:rPr>
              <a:t>的左子树，重复上述过程，直到</a:t>
            </a:r>
            <a:r>
              <a:rPr lang="en-US" altLang="zh-CN" dirty="0">
                <a:solidFill>
                  <a:srgbClr val="7030A0"/>
                </a:solidFill>
                <a:latin typeface="Cambria" panose="02040503050406030204" pitchFamily="18" charset="0"/>
                <a:ea typeface="宋体" panose="02010600030101010101" pitchFamily="2" charset="-122"/>
              </a:rPr>
              <a:t>cur</a:t>
            </a:r>
            <a:r>
              <a:rPr lang="zh-CN" altLang="en-US" dirty="0">
                <a:solidFill>
                  <a:srgbClr val="7030A0"/>
                </a:solidFill>
                <a:latin typeface="Cambria" panose="02040503050406030204" pitchFamily="18" charset="0"/>
                <a:ea typeface="宋体" panose="02010600030101010101" pitchFamily="2" charset="-122"/>
              </a:rPr>
              <a:t>没有左子树，进入下一步；</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、取栈顶元素</a:t>
            </a:r>
            <a:r>
              <a:rPr lang="en-US" altLang="zh-CN" dirty="0">
                <a:solidFill>
                  <a:srgbClr val="7030A0"/>
                </a:solidFill>
                <a:latin typeface="Cambria" panose="02040503050406030204" pitchFamily="18" charset="0"/>
                <a:ea typeface="宋体" panose="02010600030101010101" pitchFamily="2" charset="-122"/>
              </a:rPr>
              <a:t>top</a:t>
            </a:r>
            <a:r>
              <a:rPr lang="zh-CN" altLang="en-US" dirty="0">
                <a:solidFill>
                  <a:srgbClr val="7030A0"/>
                </a:solidFill>
                <a:latin typeface="Cambria" panose="02040503050406030204" pitchFamily="18" charset="0"/>
                <a:ea typeface="宋体" panose="02010600030101010101" pitchFamily="2" charset="-122"/>
              </a:rPr>
              <a:t>并出栈，设</a:t>
            </a:r>
            <a:r>
              <a:rPr lang="en-US" altLang="zh-CN" dirty="0">
                <a:solidFill>
                  <a:srgbClr val="7030A0"/>
                </a:solidFill>
                <a:latin typeface="Cambria" panose="02040503050406030204" pitchFamily="18" charset="0"/>
                <a:ea typeface="宋体" panose="02010600030101010101" pitchFamily="2" charset="-122"/>
              </a:rPr>
              <a:t>top</a:t>
            </a:r>
            <a:r>
              <a:rPr lang="zh-CN" altLang="en-US" dirty="0">
                <a:solidFill>
                  <a:srgbClr val="7030A0"/>
                </a:solidFill>
                <a:latin typeface="Cambria" panose="02040503050406030204" pitchFamily="18" charset="0"/>
                <a:ea typeface="宋体" panose="02010600030101010101" pitchFamily="2" charset="-122"/>
              </a:rPr>
              <a:t>的右孩子为当前结点</a:t>
            </a:r>
            <a:r>
              <a:rPr lang="en-US" altLang="zh-CN" dirty="0">
                <a:solidFill>
                  <a:srgbClr val="7030A0"/>
                </a:solidFill>
                <a:latin typeface="Cambria" panose="02040503050406030204" pitchFamily="18" charset="0"/>
                <a:ea typeface="宋体" panose="02010600030101010101" pitchFamily="2" charset="-122"/>
              </a:rPr>
              <a:t>cur</a:t>
            </a:r>
            <a:r>
              <a:rPr lang="zh-CN" altLang="en-US" dirty="0">
                <a:solidFill>
                  <a:srgbClr val="7030A0"/>
                </a:solidFill>
                <a:latin typeface="Cambria" panose="02040503050406030204" pitchFamily="18" charset="0"/>
                <a:ea typeface="宋体" panose="02010600030101010101" pitchFamily="2" charset="-122"/>
              </a:rPr>
              <a:t>，进入第</a:t>
            </a: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、重复</a:t>
            </a: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a:t>
            </a: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两步，直到栈空</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a:latin typeface="Cambria" panose="02040503050406030204" pitchFamily="18" charset="0"/>
                <a:ea typeface="宋体" panose="02010600030101010101" pitchFamily="2" charset="-122"/>
              </a:rPr>
              <a:t>preOrder1(…)</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22</a:t>
            </a:fld>
            <a:endParaRPr lang="zh-CN" altLang="en-US" dirty="0"/>
          </a:p>
        </p:txBody>
      </p:sp>
      <p:pic>
        <p:nvPicPr>
          <p:cNvPr id="6" name="图片 5"/>
          <p:cNvPicPr/>
          <p:nvPr/>
        </p:nvPicPr>
        <p:blipFill rotWithShape="1">
          <a:blip r:embed="rId2" cstate="print">
            <a:extLst>
              <a:ext uri="{28A0092B-C50C-407E-A947-70E740481C1C}">
                <a14:useLocalDpi xmlns:a14="http://schemas.microsoft.com/office/drawing/2010/main" val="0"/>
              </a:ext>
            </a:extLst>
          </a:blip>
          <a:srcRect t="19200" r="68046" b="10507"/>
          <a:stretch/>
        </p:blipFill>
        <p:spPr bwMode="auto">
          <a:xfrm>
            <a:off x="8927289" y="1024757"/>
            <a:ext cx="2865317" cy="3156081"/>
          </a:xfrm>
          <a:prstGeom prst="rect">
            <a:avLst/>
          </a:prstGeom>
          <a:noFill/>
        </p:spPr>
      </p:pic>
    </p:spTree>
    <p:extLst>
      <p:ext uri="{BB962C8B-B14F-4D97-AF65-F5344CB8AC3E}">
        <p14:creationId xmlns:p14="http://schemas.microsoft.com/office/powerpoint/2010/main" val="340313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575226" cy="6157890"/>
          </a:xfrm>
        </p:spPr>
        <p:txBody>
          <a:bodyPr>
            <a:normAutofit fontScale="92500"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由扩展二叉树的先根序列创建二叉树：</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00B0F0"/>
                </a:solidFill>
                <a:latin typeface="Cambria" panose="02040503050406030204" pitchFamily="18" charset="0"/>
                <a:ea typeface="宋体" panose="02010600030101010101" pitchFamily="2" charset="-122"/>
              </a:rPr>
              <a:t>扩展二叉树</a:t>
            </a:r>
            <a:r>
              <a:rPr lang="zh-CN" altLang="en-US" dirty="0">
                <a:latin typeface="Cambria" panose="02040503050406030204" pitchFamily="18" charset="0"/>
                <a:ea typeface="宋体" panose="02010600030101010101" pitchFamily="2" charset="-122"/>
              </a:rPr>
              <a:t>是指</a:t>
            </a:r>
            <a:r>
              <a:rPr lang="zh-CN" altLang="en-US" dirty="0">
                <a:solidFill>
                  <a:srgbClr val="00B0F0"/>
                </a:solidFill>
                <a:latin typeface="Cambria" panose="02040503050406030204" pitchFamily="18" charset="0"/>
                <a:ea typeface="宋体" panose="02010600030101010101" pitchFamily="2" charset="-122"/>
              </a:rPr>
              <a:t>将二叉树的空链域指向一个特殊的结点</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并将该特殊结点赋予一个特殊的值</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例如</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，如右图所示。在扩展二叉树中称原结点为</a:t>
            </a:r>
            <a:r>
              <a:rPr lang="zh-CN" altLang="en-US" b="1" dirty="0">
                <a:solidFill>
                  <a:srgbClr val="00B0F0"/>
                </a:solidFill>
                <a:latin typeface="Cambria" panose="02040503050406030204" pitchFamily="18" charset="0"/>
                <a:ea typeface="宋体" panose="02010600030101010101" pitchFamily="2" charset="-122"/>
              </a:rPr>
              <a:t>内结点</a:t>
            </a:r>
            <a:r>
              <a:rPr lang="zh-CN" altLang="en-US" dirty="0">
                <a:latin typeface="Cambria" panose="02040503050406030204" pitchFamily="18" charset="0"/>
                <a:ea typeface="宋体" panose="02010600030101010101" pitchFamily="2" charset="-122"/>
              </a:rPr>
              <a:t>，而添加的结点为</a:t>
            </a:r>
            <a:r>
              <a:rPr lang="zh-CN" altLang="en-US" b="1" dirty="0">
                <a:solidFill>
                  <a:srgbClr val="00B0F0"/>
                </a:solidFill>
                <a:latin typeface="Cambria" panose="02040503050406030204" pitchFamily="18" charset="0"/>
                <a:ea typeface="宋体" panose="02010600030101010101" pitchFamily="2" charset="-122"/>
              </a:rPr>
              <a:t>外结点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在书面表示二叉树</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时，除通过示意图方法表示外，还可以利用</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的扩展二叉树的先根序列来表示</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。例如，可以用字符串“</a:t>
            </a:r>
            <a:r>
              <a:rPr lang="en-US" altLang="zh-CN" dirty="0">
                <a:solidFill>
                  <a:srgbClr val="00B0F0"/>
                </a:solidFill>
                <a:latin typeface="Cambria" panose="02040503050406030204" pitchFamily="18" charset="0"/>
                <a:ea typeface="宋体" panose="02010600030101010101" pitchFamily="2" charset="-122"/>
              </a:rPr>
              <a:t>ABD##EG###CF#H###</a:t>
            </a:r>
            <a:r>
              <a:rPr lang="zh-CN" altLang="en-US" dirty="0">
                <a:solidFill>
                  <a:srgbClr val="00B0F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表示右图的树</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扩展前</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利用扩展二叉树的先根序列可以创建二叉树，见函数</a:t>
            </a:r>
            <a:r>
              <a:rPr lang="en-US" altLang="zh-CN" dirty="0" err="1">
                <a:latin typeface="Cambria" panose="02040503050406030204" pitchFamily="18" charset="0"/>
                <a:ea typeface="宋体" panose="02010600030101010101" pitchFamily="2" charset="-122"/>
              </a:rPr>
              <a:t>create_lrpTree</a:t>
            </a:r>
            <a:r>
              <a:rPr lang="en-US" altLang="zh-CN" dirty="0">
                <a:latin typeface="Cambria" panose="02040503050406030204" pitchFamily="18" charset="0"/>
                <a:ea typeface="宋体" panose="02010600030101010101" pitchFamily="2" charset="-122"/>
              </a:rPr>
              <a:t>(string,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&amp;)</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23</a:t>
            </a:fld>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29145" y="1090746"/>
            <a:ext cx="3537506" cy="3191160"/>
          </a:xfrm>
          <a:prstGeom prst="rect">
            <a:avLst/>
          </a:prstGeom>
          <a:noFill/>
        </p:spPr>
      </p:pic>
    </p:spTree>
    <p:extLst>
      <p:ext uri="{BB962C8B-B14F-4D97-AF65-F5344CB8AC3E}">
        <p14:creationId xmlns:p14="http://schemas.microsoft.com/office/powerpoint/2010/main" val="281462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575226" cy="6157890"/>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二、中根遍历</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二叉树的中根遍历也称为</a:t>
            </a:r>
            <a:r>
              <a:rPr lang="zh-CN" altLang="en-US" dirty="0">
                <a:solidFill>
                  <a:srgbClr val="00B0F0"/>
                </a:solidFill>
                <a:latin typeface="Cambria" panose="02040503050406030204" pitchFamily="18" charset="0"/>
                <a:ea typeface="宋体" panose="02010600030101010101" pitchFamily="2" charset="-122"/>
              </a:rPr>
              <a:t>中序遍历</a:t>
            </a:r>
            <a:r>
              <a:rPr lang="zh-CN" altLang="en-US" dirty="0">
                <a:latin typeface="Cambria" panose="02040503050406030204" pitchFamily="18" charset="0"/>
                <a:ea typeface="宋体" panose="02010600030101010101" pitchFamily="2" charset="-122"/>
              </a:rPr>
              <a:t>，即</a:t>
            </a:r>
            <a:r>
              <a:rPr lang="zh-CN" altLang="en-US" dirty="0">
                <a:solidFill>
                  <a:srgbClr val="00B0F0"/>
                </a:solidFill>
                <a:latin typeface="Cambria" panose="02040503050406030204" pitchFamily="18" charset="0"/>
                <a:ea typeface="宋体" panose="02010600030101010101" pitchFamily="2" charset="-122"/>
              </a:rPr>
              <a:t>首先中根遍历左子树</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然后访问根结点</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最后中根遍历右子树</a:t>
            </a:r>
            <a:r>
              <a:rPr lang="zh-CN" altLang="en-US" dirty="0">
                <a:latin typeface="Cambria" panose="02040503050406030204" pitchFamily="18" charset="0"/>
                <a:ea typeface="宋体" panose="02010600030101010101" pitchFamily="2" charset="-122"/>
              </a:rPr>
              <a:t>。中根遍历所得到的结点序列成为</a:t>
            </a:r>
            <a:r>
              <a:rPr lang="zh-CN" altLang="en-US" dirty="0">
                <a:solidFill>
                  <a:srgbClr val="00B0F0"/>
                </a:solidFill>
                <a:latin typeface="Cambria" panose="02040503050406030204" pitchFamily="18" charset="0"/>
                <a:ea typeface="宋体" panose="02010600030101010101" pitchFamily="2" charset="-122"/>
              </a:rPr>
              <a:t>中根序列</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右图所示的二叉树的中根序列为：</a:t>
            </a:r>
            <a:r>
              <a:rPr lang="en-US" altLang="zh-CN" dirty="0">
                <a:latin typeface="Cambria" panose="02040503050406030204" pitchFamily="18" charset="0"/>
                <a:ea typeface="宋体" panose="02010600030101010101" pitchFamily="2" charset="-122"/>
              </a:rPr>
              <a:t>DBGEAFHC</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C00000"/>
                </a:solidFill>
                <a:latin typeface="Cambria" panose="02040503050406030204" pitchFamily="18" charset="0"/>
                <a:ea typeface="宋体" panose="02010600030101010101" pitchFamily="2" charset="-122"/>
              </a:rPr>
              <a:t>根结点将中根序列分为两部分，左半部分为左子树的所有结点，右半部分为右子树的所有结点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中根遍历的递归实现见函数</a:t>
            </a:r>
            <a:r>
              <a:rPr lang="en-US" altLang="zh-CN" dirty="0" err="1">
                <a:latin typeface="Cambria" panose="02040503050406030204" pitchFamily="18" charset="0"/>
                <a:ea typeface="宋体" panose="02010600030101010101" pitchFamily="2" charset="-122"/>
              </a:rPr>
              <a:t>midOrder</a:t>
            </a:r>
            <a:r>
              <a:rPr lang="en-US" altLang="zh-CN"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24</a:t>
            </a:fld>
            <a:endParaRPr lang="zh-CN" altLang="en-US" dirty="0"/>
          </a:p>
        </p:txBody>
      </p:sp>
      <p:pic>
        <p:nvPicPr>
          <p:cNvPr id="6" name="图片 5"/>
          <p:cNvPicPr/>
          <p:nvPr/>
        </p:nvPicPr>
        <p:blipFill rotWithShape="1">
          <a:blip r:embed="rId2" cstate="print">
            <a:extLst>
              <a:ext uri="{28A0092B-C50C-407E-A947-70E740481C1C}">
                <a14:useLocalDpi xmlns:a14="http://schemas.microsoft.com/office/drawing/2010/main" val="0"/>
              </a:ext>
            </a:extLst>
          </a:blip>
          <a:srcRect t="19200" r="68046" b="10507"/>
          <a:stretch/>
        </p:blipFill>
        <p:spPr bwMode="auto">
          <a:xfrm>
            <a:off x="8927289" y="1024757"/>
            <a:ext cx="2865317" cy="3156081"/>
          </a:xfrm>
          <a:prstGeom prst="rect">
            <a:avLst/>
          </a:prstGeom>
          <a:noFill/>
        </p:spPr>
      </p:pic>
    </p:spTree>
    <p:extLst>
      <p:ext uri="{BB962C8B-B14F-4D97-AF65-F5344CB8AC3E}">
        <p14:creationId xmlns:p14="http://schemas.microsoft.com/office/powerpoint/2010/main" val="256763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575226" cy="6157890"/>
          </a:xfrm>
        </p:spPr>
        <p:txBody>
          <a:bodyPr>
            <a:normAutofit fontScale="77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二叉树的括号表示法</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C00000"/>
                </a:solidFill>
                <a:latin typeface="Cambria" panose="02040503050406030204" pitchFamily="18" charset="0"/>
                <a:ea typeface="宋体" panose="02010600030101010101" pitchFamily="2" charset="-122"/>
              </a:rPr>
              <a:t>二叉树括号表示法</a:t>
            </a:r>
            <a:r>
              <a:rPr lang="zh-CN" altLang="en-US" dirty="0">
                <a:latin typeface="Cambria" panose="02040503050406030204" pitchFamily="18" charset="0"/>
                <a:ea typeface="宋体" panose="02010600030101010101" pitchFamily="2" charset="-122"/>
              </a:rPr>
              <a:t>类似于广义表，即将</a:t>
            </a:r>
            <a:r>
              <a:rPr lang="zh-CN" altLang="en-US" dirty="0">
                <a:solidFill>
                  <a:srgbClr val="00B0F0"/>
                </a:solidFill>
                <a:latin typeface="Cambria" panose="02040503050406030204" pitchFamily="18" charset="0"/>
                <a:ea typeface="宋体" panose="02010600030101010101" pitchFamily="2" charset="-122"/>
              </a:rPr>
              <a:t>二叉树每一棵子树完全加括号</a:t>
            </a:r>
            <a:r>
              <a:rPr lang="zh-CN" altLang="en-US" dirty="0">
                <a:latin typeface="Cambria" panose="02040503050406030204" pitchFamily="18" charset="0"/>
                <a:ea typeface="宋体" panose="02010600030101010101" pitchFamily="2" charset="-122"/>
              </a:rPr>
              <a:t>，其定义如下：</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、空树为“</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、只有一个结点</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假设为结点</a:t>
            </a:r>
            <a:r>
              <a:rPr lang="en-US" altLang="zh-CN" dirty="0">
                <a:solidFill>
                  <a:srgbClr val="7030A0"/>
                </a:solidFill>
                <a:latin typeface="Cambria" panose="02040503050406030204" pitchFamily="18" charset="0"/>
                <a:ea typeface="宋体" panose="02010600030101010101" pitchFamily="2" charset="-122"/>
              </a:rPr>
              <a:t>A)</a:t>
            </a:r>
            <a:r>
              <a:rPr lang="zh-CN" altLang="en-US" dirty="0">
                <a:solidFill>
                  <a:srgbClr val="7030A0"/>
                </a:solidFill>
                <a:latin typeface="Cambria" panose="02040503050406030204" pitchFamily="18" charset="0"/>
                <a:ea typeface="宋体" panose="02010600030101010101" pitchFamily="2" charset="-122"/>
              </a:rPr>
              <a:t>，表示为“</a:t>
            </a:r>
            <a:r>
              <a:rPr lang="en-US" altLang="zh-CN" dirty="0">
                <a:solidFill>
                  <a:srgbClr val="7030A0"/>
                </a:solidFill>
                <a:latin typeface="Cambria" panose="02040503050406030204" pitchFamily="18" charset="0"/>
                <a:ea typeface="宋体" panose="02010600030101010101" pitchFamily="2" charset="-122"/>
              </a:rPr>
              <a:t>(A)”</a:t>
            </a:r>
            <a:r>
              <a:rPr lang="zh-CN" altLang="en-US"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、如果结点</a:t>
            </a:r>
            <a:r>
              <a:rPr lang="en-US" altLang="zh-CN" dirty="0">
                <a:solidFill>
                  <a:srgbClr val="7030A0"/>
                </a:solidFill>
                <a:latin typeface="Cambria" panose="02040503050406030204" pitchFamily="18" charset="0"/>
                <a:ea typeface="宋体" panose="02010600030101010101" pitchFamily="2" charset="-122"/>
              </a:rPr>
              <a:t>A</a:t>
            </a:r>
            <a:r>
              <a:rPr lang="zh-CN" altLang="en-US" dirty="0">
                <a:solidFill>
                  <a:srgbClr val="7030A0"/>
                </a:solidFill>
                <a:latin typeface="Cambria" panose="02040503050406030204" pitchFamily="18" charset="0"/>
                <a:ea typeface="宋体" panose="02010600030101010101" pitchFamily="2" charset="-122"/>
              </a:rPr>
              <a:t>既有左孩子，又有右孩子，则表示为“</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左子树括号表示法</a:t>
            </a:r>
            <a:r>
              <a:rPr lang="en-US" altLang="zh-CN" dirty="0">
                <a:solidFill>
                  <a:srgbClr val="7030A0"/>
                </a:solidFill>
                <a:latin typeface="Cambria" panose="02040503050406030204" pitchFamily="18" charset="0"/>
                <a:ea typeface="宋体" panose="02010600030101010101" pitchFamily="2" charset="-122"/>
              </a:rPr>
              <a:t>+A+</a:t>
            </a:r>
            <a:r>
              <a:rPr lang="zh-CN" altLang="en-US" dirty="0">
                <a:solidFill>
                  <a:srgbClr val="7030A0"/>
                </a:solidFill>
                <a:latin typeface="Cambria" panose="02040503050406030204" pitchFamily="18" charset="0"/>
                <a:ea typeface="宋体" panose="02010600030101010101" pitchFamily="2" charset="-122"/>
              </a:rPr>
              <a:t>右子树括号表示法</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，这里符号</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表示连接两个字符串，并不在括号表达式中出现，下同；</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、如果结点</a:t>
            </a:r>
            <a:r>
              <a:rPr lang="en-US" altLang="zh-CN" dirty="0">
                <a:solidFill>
                  <a:srgbClr val="7030A0"/>
                </a:solidFill>
                <a:latin typeface="Cambria" panose="02040503050406030204" pitchFamily="18" charset="0"/>
                <a:ea typeface="宋体" panose="02010600030101010101" pitchFamily="2" charset="-122"/>
              </a:rPr>
              <a:t>A</a:t>
            </a:r>
            <a:r>
              <a:rPr lang="zh-CN" altLang="en-US" dirty="0">
                <a:solidFill>
                  <a:srgbClr val="7030A0"/>
                </a:solidFill>
                <a:latin typeface="Cambria" panose="02040503050406030204" pitchFamily="18" charset="0"/>
                <a:ea typeface="宋体" panose="02010600030101010101" pitchFamily="2" charset="-122"/>
              </a:rPr>
              <a:t>只有左孩子，没有右孩子，则表示为“</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左子树括号表示法</a:t>
            </a:r>
            <a:r>
              <a:rPr lang="en-US" altLang="zh-CN" dirty="0">
                <a:solidFill>
                  <a:srgbClr val="7030A0"/>
                </a:solidFill>
                <a:latin typeface="Cambria" panose="02040503050406030204" pitchFamily="18" charset="0"/>
                <a:ea typeface="宋体" panose="02010600030101010101" pitchFamily="2" charset="-122"/>
              </a:rPr>
              <a:t>+A)”</a:t>
            </a:r>
            <a:r>
              <a:rPr lang="zh-CN" altLang="en-US" dirty="0">
                <a:solidFill>
                  <a:srgbClr val="7030A0"/>
                </a:solidFill>
                <a:latin typeface="Cambria" panose="02040503050406030204" pitchFamily="18" charset="0"/>
                <a:ea typeface="宋体" panose="02010600030101010101" pitchFamily="2" charset="-122"/>
              </a:rPr>
              <a:t>。这里省略</a:t>
            </a:r>
            <a:r>
              <a:rPr lang="en-US" altLang="zh-CN" dirty="0">
                <a:solidFill>
                  <a:srgbClr val="7030A0"/>
                </a:solidFill>
                <a:latin typeface="Cambria" panose="02040503050406030204" pitchFamily="18" charset="0"/>
                <a:ea typeface="宋体" panose="02010600030101010101" pitchFamily="2" charset="-122"/>
              </a:rPr>
              <a:t>A</a:t>
            </a:r>
            <a:r>
              <a:rPr lang="zh-CN" altLang="en-US" dirty="0">
                <a:solidFill>
                  <a:srgbClr val="7030A0"/>
                </a:solidFill>
                <a:latin typeface="Cambria" panose="02040503050406030204" pitchFamily="18" charset="0"/>
                <a:ea typeface="宋体" panose="02010600030101010101" pitchFamily="2" charset="-122"/>
              </a:rPr>
              <a:t>的空右子树“</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5</a:t>
            </a:r>
            <a:r>
              <a:rPr lang="zh-CN" altLang="en-US" dirty="0">
                <a:solidFill>
                  <a:srgbClr val="7030A0"/>
                </a:solidFill>
                <a:latin typeface="Cambria" panose="02040503050406030204" pitchFamily="18" charset="0"/>
                <a:ea typeface="宋体" panose="02010600030101010101" pitchFamily="2" charset="-122"/>
              </a:rPr>
              <a:t>、如果结点</a:t>
            </a:r>
            <a:r>
              <a:rPr lang="en-US" altLang="zh-CN" dirty="0">
                <a:solidFill>
                  <a:srgbClr val="7030A0"/>
                </a:solidFill>
                <a:latin typeface="Cambria" panose="02040503050406030204" pitchFamily="18" charset="0"/>
                <a:ea typeface="宋体" panose="02010600030101010101" pitchFamily="2" charset="-122"/>
              </a:rPr>
              <a:t>A</a:t>
            </a:r>
            <a:r>
              <a:rPr lang="zh-CN" altLang="en-US" dirty="0">
                <a:solidFill>
                  <a:srgbClr val="7030A0"/>
                </a:solidFill>
                <a:latin typeface="Cambria" panose="02040503050406030204" pitchFamily="18" charset="0"/>
                <a:ea typeface="宋体" panose="02010600030101010101" pitchFamily="2" charset="-122"/>
              </a:rPr>
              <a:t>只有右孩子，没有左孩子，则表示为“</a:t>
            </a:r>
            <a:r>
              <a:rPr lang="en-US" altLang="zh-CN" dirty="0">
                <a:solidFill>
                  <a:srgbClr val="7030A0"/>
                </a:solidFill>
                <a:latin typeface="Cambria" panose="02040503050406030204" pitchFamily="18" charset="0"/>
                <a:ea typeface="宋体" panose="02010600030101010101" pitchFamily="2" charset="-122"/>
              </a:rPr>
              <a:t>(A+</a:t>
            </a:r>
            <a:r>
              <a:rPr lang="zh-CN" altLang="en-US" dirty="0">
                <a:solidFill>
                  <a:srgbClr val="7030A0"/>
                </a:solidFill>
                <a:latin typeface="Cambria" panose="02040503050406030204" pitchFamily="18" charset="0"/>
                <a:ea typeface="宋体" panose="02010600030101010101" pitchFamily="2" charset="-122"/>
              </a:rPr>
              <a:t>右子树括号表示法</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。这里省略了</a:t>
            </a:r>
            <a:r>
              <a:rPr lang="en-US" altLang="zh-CN" dirty="0">
                <a:solidFill>
                  <a:srgbClr val="7030A0"/>
                </a:solidFill>
                <a:latin typeface="Cambria" panose="02040503050406030204" pitchFamily="18" charset="0"/>
                <a:ea typeface="宋体" panose="02010600030101010101" pitchFamily="2" charset="-122"/>
              </a:rPr>
              <a:t>A</a:t>
            </a:r>
            <a:r>
              <a:rPr lang="zh-CN" altLang="en-US" dirty="0">
                <a:solidFill>
                  <a:srgbClr val="7030A0"/>
                </a:solidFill>
                <a:latin typeface="Cambria" panose="02040503050406030204" pitchFamily="18" charset="0"/>
                <a:ea typeface="宋体" panose="02010600030101010101" pitchFamily="2" charset="-122"/>
              </a:rPr>
              <a:t>的空左子树“</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右图所示的二叉树的括号表示法为“</a:t>
            </a:r>
            <a:r>
              <a:rPr lang="en-US" altLang="zh-CN" dirty="0">
                <a:latin typeface="Cambria" panose="02040503050406030204" pitchFamily="18" charset="0"/>
                <a:ea typeface="宋体" panose="02010600030101010101" pitchFamily="2" charset="-122"/>
              </a:rPr>
              <a:t>(((D)B((G)E))A((F(H))C))”</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25</a:t>
            </a:fld>
            <a:endParaRPr lang="zh-CN" altLang="en-US" dirty="0"/>
          </a:p>
        </p:txBody>
      </p:sp>
      <p:pic>
        <p:nvPicPr>
          <p:cNvPr id="6" name="图片 5"/>
          <p:cNvPicPr/>
          <p:nvPr/>
        </p:nvPicPr>
        <p:blipFill rotWithShape="1">
          <a:blip r:embed="rId2" cstate="print">
            <a:extLst>
              <a:ext uri="{28A0092B-C50C-407E-A947-70E740481C1C}">
                <a14:useLocalDpi xmlns:a14="http://schemas.microsoft.com/office/drawing/2010/main" val="0"/>
              </a:ext>
            </a:extLst>
          </a:blip>
          <a:srcRect t="19200" r="68046" b="10507"/>
          <a:stretch/>
        </p:blipFill>
        <p:spPr bwMode="auto">
          <a:xfrm>
            <a:off x="8927289" y="1024757"/>
            <a:ext cx="2865317" cy="3156081"/>
          </a:xfrm>
          <a:prstGeom prst="rect">
            <a:avLst/>
          </a:prstGeom>
          <a:noFill/>
        </p:spPr>
      </p:pic>
    </p:spTree>
    <p:extLst>
      <p:ext uri="{BB962C8B-B14F-4D97-AF65-F5344CB8AC3E}">
        <p14:creationId xmlns:p14="http://schemas.microsoft.com/office/powerpoint/2010/main" val="38577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575226" cy="3985225"/>
          </a:xfrm>
        </p:spPr>
        <p:txBody>
          <a:bodyPr>
            <a:normAutofit fontScale="92500"/>
          </a:bodyPr>
          <a:lstStyle/>
          <a:p>
            <a:pPr marL="0" indent="357188">
              <a:lnSpc>
                <a:spcPct val="150000"/>
              </a:lnSpc>
              <a:spcBef>
                <a:spcPts val="0"/>
              </a:spcBef>
              <a:buNone/>
            </a:pPr>
            <a:r>
              <a:rPr lang="zh-CN" altLang="en-US" dirty="0">
                <a:solidFill>
                  <a:srgbClr val="C00000"/>
                </a:solidFill>
                <a:latin typeface="Cambria" panose="02040503050406030204" pitchFamily="18" charset="0"/>
                <a:ea typeface="宋体" panose="02010600030101010101" pitchFamily="2" charset="-122"/>
              </a:rPr>
              <a:t>在二叉树的括号表示法中，其结点的顺序为中根序列</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可以利用类似于中根遍历的方法将左右链表示的二叉树转化为其括号表达式，见函数</a:t>
            </a:r>
            <a:r>
              <a:rPr lang="en-US" altLang="zh-CN" dirty="0" err="1">
                <a:latin typeface="Cambria" panose="02040503050406030204" pitchFamily="18" charset="0"/>
                <a:ea typeface="宋体" panose="02010600030101010101" pitchFamily="2" charset="-122"/>
              </a:rPr>
              <a:t>convertToBracket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可以将一个括号表示的二叉树转化为左右链指针表示或左右链数组表示形式，见函数</a:t>
            </a:r>
            <a:r>
              <a:rPr lang="en-US" altLang="zh-CN" dirty="0" err="1">
                <a:latin typeface="Cambria" panose="02040503050406030204" pitchFamily="18" charset="0"/>
                <a:ea typeface="宋体" panose="02010600030101010101" pitchFamily="2" charset="-122"/>
              </a:rPr>
              <a:t>convertToTree</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26</a:t>
            </a:fld>
            <a:endParaRPr lang="zh-CN" altLang="en-US" dirty="0"/>
          </a:p>
        </p:txBody>
      </p:sp>
    </p:spTree>
    <p:extLst>
      <p:ext uri="{BB962C8B-B14F-4D97-AF65-F5344CB8AC3E}">
        <p14:creationId xmlns:p14="http://schemas.microsoft.com/office/powerpoint/2010/main" val="345670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575226" cy="6157890"/>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三、后根遍历</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后根遍历</a:t>
            </a:r>
            <a:r>
              <a:rPr lang="zh-CN" altLang="en-US" dirty="0">
                <a:latin typeface="Cambria" panose="02040503050406030204" pitchFamily="18" charset="0"/>
                <a:ea typeface="宋体" panose="02010600030101010101" pitchFamily="2" charset="-122"/>
              </a:rPr>
              <a:t>也称为后序遍历，即</a:t>
            </a:r>
            <a:r>
              <a:rPr lang="zh-CN" altLang="en-US" dirty="0">
                <a:solidFill>
                  <a:srgbClr val="00B0F0"/>
                </a:solidFill>
                <a:latin typeface="Cambria" panose="02040503050406030204" pitchFamily="18" charset="0"/>
                <a:ea typeface="宋体" panose="02010600030101010101" pitchFamily="2" charset="-122"/>
              </a:rPr>
              <a:t>首先后根遍历左子树，然后后根遍历右子树，最后访问根结点</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后根遍历所得到的结点序列</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后根序列</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右图所示的二叉树的后根序列为：</a:t>
            </a:r>
            <a:r>
              <a:rPr lang="en-US" altLang="zh-CN" dirty="0">
                <a:latin typeface="Cambria" panose="02040503050406030204" pitchFamily="18" charset="0"/>
                <a:ea typeface="宋体" panose="02010600030101010101" pitchFamily="2" charset="-122"/>
              </a:rPr>
              <a:t>DGEBHFCA</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C00000"/>
                </a:solidFill>
                <a:latin typeface="Cambria" panose="02040503050406030204" pitchFamily="18" charset="0"/>
                <a:ea typeface="宋体" panose="02010600030101010101" pitchFamily="2" charset="-122"/>
              </a:rPr>
              <a:t>根结点为后根序列的最后一个结点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二叉树后根遍历实现见函数</a:t>
            </a:r>
            <a:r>
              <a:rPr lang="en-US" altLang="zh-CN" dirty="0" err="1">
                <a:latin typeface="Cambria" panose="02040503050406030204" pitchFamily="18" charset="0"/>
                <a:ea typeface="宋体" panose="02010600030101010101" pitchFamily="2" charset="-122"/>
              </a:rPr>
              <a:t>postOrder</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lrpTree</a:t>
            </a:r>
            <a:r>
              <a:rPr lang="en-US" altLang="zh-CN" dirty="0">
                <a:latin typeface="Cambria" panose="02040503050406030204" pitchFamily="18" charset="0"/>
                <a:ea typeface="宋体" panose="02010600030101010101" pitchFamily="2" charset="-122"/>
              </a:rPr>
              <a:t> )</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可以由二叉树的括号形式直接求该二叉树的后根序列，见函数</a:t>
            </a:r>
            <a:r>
              <a:rPr lang="en-US" altLang="zh-CN" dirty="0" err="1">
                <a:latin typeface="Cambria" panose="02040503050406030204" pitchFamily="18" charset="0"/>
                <a:ea typeface="宋体" panose="02010600030101010101" pitchFamily="2" charset="-122"/>
              </a:rPr>
              <a:t>postOrder</a:t>
            </a:r>
            <a:r>
              <a:rPr lang="en-US" altLang="zh-CN" dirty="0">
                <a:latin typeface="Cambria" panose="02040503050406030204" pitchFamily="18" charset="0"/>
                <a:ea typeface="宋体" panose="02010600030101010101" pitchFamily="2" charset="-122"/>
              </a:rPr>
              <a:t>(string)</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27</a:t>
            </a:fld>
            <a:endParaRPr lang="zh-CN" altLang="en-US" dirty="0"/>
          </a:p>
        </p:txBody>
      </p:sp>
      <p:pic>
        <p:nvPicPr>
          <p:cNvPr id="6" name="图片 5"/>
          <p:cNvPicPr/>
          <p:nvPr/>
        </p:nvPicPr>
        <p:blipFill rotWithShape="1">
          <a:blip r:embed="rId2" cstate="print">
            <a:extLst>
              <a:ext uri="{28A0092B-C50C-407E-A947-70E740481C1C}">
                <a14:useLocalDpi xmlns:a14="http://schemas.microsoft.com/office/drawing/2010/main" val="0"/>
              </a:ext>
            </a:extLst>
          </a:blip>
          <a:srcRect t="19200" r="68046" b="10507"/>
          <a:stretch/>
        </p:blipFill>
        <p:spPr bwMode="auto">
          <a:xfrm>
            <a:off x="8927289" y="1024757"/>
            <a:ext cx="2865317" cy="3156081"/>
          </a:xfrm>
          <a:prstGeom prst="rect">
            <a:avLst/>
          </a:prstGeom>
          <a:noFill/>
        </p:spPr>
      </p:pic>
    </p:spTree>
    <p:extLst>
      <p:ext uri="{BB962C8B-B14F-4D97-AF65-F5344CB8AC3E}">
        <p14:creationId xmlns:p14="http://schemas.microsoft.com/office/powerpoint/2010/main" val="324218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575226" cy="3683131"/>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3.2.4 </a:t>
            </a:r>
            <a:r>
              <a:rPr lang="zh-CN" altLang="en-US" b="1" dirty="0">
                <a:latin typeface="Cambria" panose="02040503050406030204" pitchFamily="18" charset="0"/>
                <a:ea typeface="宋体" panose="02010600030101010101" pitchFamily="2" charset="-122"/>
              </a:rPr>
              <a:t>完全二叉树与堆</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一、完全二叉树</a:t>
            </a:r>
          </a:p>
          <a:p>
            <a:pPr marL="0" indent="357188">
              <a:lnSpc>
                <a:spcPct val="150000"/>
              </a:lnSpc>
              <a:spcBef>
                <a:spcPts val="0"/>
              </a:spcBef>
              <a:buNone/>
            </a:pPr>
            <a:r>
              <a:rPr lang="zh-CN" altLang="en-US" b="1" dirty="0">
                <a:solidFill>
                  <a:srgbClr val="FF0000"/>
                </a:solidFill>
                <a:latin typeface="Cambria" panose="02040503050406030204" pitchFamily="18" charset="0"/>
                <a:ea typeface="宋体" panose="02010600030101010101" pitchFamily="2" charset="-122"/>
              </a:rPr>
              <a:t>完全二叉树</a:t>
            </a:r>
            <a:r>
              <a:rPr lang="zh-CN" altLang="en-US" dirty="0">
                <a:latin typeface="Cambria" panose="02040503050406030204" pitchFamily="18" charset="0"/>
                <a:ea typeface="宋体" panose="02010600030101010101" pitchFamily="2" charset="-122"/>
              </a:rPr>
              <a:t>为一类特殊的二叉树，高度为</a:t>
            </a:r>
            <a:r>
              <a:rPr lang="en-US" altLang="zh-CN" dirty="0">
                <a:latin typeface="Cambria" panose="02040503050406030204" pitchFamily="18" charset="0"/>
                <a:ea typeface="宋体" panose="02010600030101010101" pitchFamily="2" charset="-122"/>
              </a:rPr>
              <a:t>h</a:t>
            </a:r>
            <a:r>
              <a:rPr lang="zh-CN" altLang="en-US" dirty="0">
                <a:latin typeface="Cambria" panose="02040503050406030204" pitchFamily="18" charset="0"/>
                <a:ea typeface="宋体" panose="02010600030101010101" pitchFamily="2" charset="-122"/>
              </a:rPr>
              <a:t>的完全二叉树满足如下条件：</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所有叶结点都出现在第</a:t>
            </a:r>
            <a:r>
              <a:rPr lang="en-US" altLang="zh-CN" dirty="0">
                <a:solidFill>
                  <a:srgbClr val="00B0F0"/>
                </a:solidFill>
                <a:latin typeface="Cambria" panose="02040503050406030204" pitchFamily="18" charset="0"/>
                <a:ea typeface="宋体" panose="02010600030101010101" pitchFamily="2" charset="-122"/>
              </a:rPr>
              <a:t>h</a:t>
            </a:r>
            <a:r>
              <a:rPr lang="zh-CN" altLang="en-US" dirty="0">
                <a:solidFill>
                  <a:srgbClr val="00B0F0"/>
                </a:solidFill>
                <a:latin typeface="Cambria" panose="02040503050406030204" pitchFamily="18" charset="0"/>
                <a:ea typeface="宋体" panose="02010600030101010101" pitchFamily="2" charset="-122"/>
              </a:rPr>
              <a:t>或</a:t>
            </a:r>
            <a:r>
              <a:rPr lang="en-US" altLang="zh-CN" dirty="0">
                <a:solidFill>
                  <a:srgbClr val="00B0F0"/>
                </a:solidFill>
                <a:latin typeface="Cambria" panose="02040503050406030204" pitchFamily="18" charset="0"/>
                <a:ea typeface="宋体" panose="02010600030101010101" pitchFamily="2" charset="-122"/>
              </a:rPr>
              <a:t>h-1</a:t>
            </a:r>
            <a:r>
              <a:rPr lang="zh-CN" altLang="en-US" dirty="0">
                <a:solidFill>
                  <a:srgbClr val="00B0F0"/>
                </a:solidFill>
                <a:latin typeface="Cambria" panose="02040503050406030204" pitchFamily="18" charset="0"/>
                <a:ea typeface="宋体" panose="02010600030101010101" pitchFamily="2" charset="-122"/>
              </a:rPr>
              <a:t>层</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第</a:t>
            </a:r>
            <a:r>
              <a:rPr lang="en-US" altLang="zh-CN" dirty="0">
                <a:solidFill>
                  <a:srgbClr val="00B0F0"/>
                </a:solidFill>
                <a:latin typeface="Cambria" panose="02040503050406030204" pitchFamily="18" charset="0"/>
                <a:ea typeface="宋体" panose="02010600030101010101" pitchFamily="2" charset="-122"/>
              </a:rPr>
              <a:t>h-1</a:t>
            </a:r>
            <a:r>
              <a:rPr lang="zh-CN" altLang="en-US" dirty="0">
                <a:solidFill>
                  <a:srgbClr val="00B0F0"/>
                </a:solidFill>
                <a:latin typeface="Cambria" panose="02040503050406030204" pitchFamily="18" charset="0"/>
                <a:ea typeface="宋体" panose="02010600030101010101" pitchFamily="2" charset="-122"/>
              </a:rPr>
              <a:t>层的所有叶结点都在非叶结点的右边</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除</a:t>
            </a:r>
            <a:r>
              <a:rPr lang="en-US" altLang="zh-CN" dirty="0">
                <a:solidFill>
                  <a:srgbClr val="00B0F0"/>
                </a:solidFill>
                <a:latin typeface="Cambria" panose="02040503050406030204" pitchFamily="18" charset="0"/>
                <a:ea typeface="宋体" panose="02010600030101010101" pitchFamily="2" charset="-122"/>
              </a:rPr>
              <a:t>h-1</a:t>
            </a:r>
            <a:r>
              <a:rPr lang="zh-CN" altLang="en-US" dirty="0">
                <a:solidFill>
                  <a:srgbClr val="00B0F0"/>
                </a:solidFill>
                <a:latin typeface="Cambria" panose="02040503050406030204" pitchFamily="18" charset="0"/>
                <a:ea typeface="宋体" panose="02010600030101010101" pitchFamily="2" charset="-122"/>
              </a:rPr>
              <a:t>层的最右非叶结点可能有一个左分支外，其余非叶结点都有两个分支</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28</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3422" y="3878744"/>
            <a:ext cx="7406190" cy="2617673"/>
          </a:xfrm>
          <a:prstGeom prst="rect">
            <a:avLst/>
          </a:prstGeom>
          <a:noFill/>
        </p:spPr>
      </p:pic>
    </p:spTree>
    <p:extLst>
      <p:ext uri="{BB962C8B-B14F-4D97-AF65-F5344CB8AC3E}">
        <p14:creationId xmlns:p14="http://schemas.microsoft.com/office/powerpoint/2010/main" val="138268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7908362" cy="5353850"/>
          </a:xfrm>
        </p:spPr>
        <p:txBody>
          <a:bodyPr>
            <a:normAutofit fontScale="925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完全二叉树具有如下特点：</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叶结点只能出现在最底两层，且最底层的叶结点都集中在二叉树的左部</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完全二叉树中至多有</a:t>
            </a: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个度为</a:t>
            </a: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的结点，如果有，则该结点只有左孩子</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深度为</a:t>
            </a:r>
            <a:r>
              <a:rPr lang="en-US" altLang="zh-CN" dirty="0">
                <a:solidFill>
                  <a:srgbClr val="00B0F0"/>
                </a:solidFill>
                <a:latin typeface="Cambria" panose="02040503050406030204" pitchFamily="18" charset="0"/>
                <a:ea typeface="宋体" panose="02010600030101010101" pitchFamily="2" charset="-122"/>
              </a:rPr>
              <a:t>h</a:t>
            </a:r>
            <a:r>
              <a:rPr lang="zh-CN" altLang="en-US" dirty="0">
                <a:solidFill>
                  <a:srgbClr val="00B0F0"/>
                </a:solidFill>
                <a:latin typeface="Cambria" panose="02040503050406030204" pitchFamily="18" charset="0"/>
                <a:ea typeface="宋体" panose="02010600030101010101" pitchFamily="2" charset="-122"/>
              </a:rPr>
              <a:t>的完全二叉树的前</a:t>
            </a:r>
            <a:r>
              <a:rPr lang="en-US" altLang="zh-CN" dirty="0">
                <a:solidFill>
                  <a:srgbClr val="00B0F0"/>
                </a:solidFill>
                <a:latin typeface="Cambria" panose="02040503050406030204" pitchFamily="18" charset="0"/>
                <a:ea typeface="宋体" panose="02010600030101010101" pitchFamily="2" charset="-122"/>
              </a:rPr>
              <a:t>h-1</a:t>
            </a:r>
            <a:r>
              <a:rPr lang="zh-CN" altLang="en-US" dirty="0">
                <a:solidFill>
                  <a:srgbClr val="00B0F0"/>
                </a:solidFill>
                <a:latin typeface="Cambria" panose="02040503050406030204" pitchFamily="18" charset="0"/>
                <a:ea typeface="宋体" panose="02010600030101010101" pitchFamily="2" charset="-122"/>
              </a:rPr>
              <a:t>层一定是满二叉树</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性质</a:t>
            </a:r>
            <a:r>
              <a:rPr lang="en-US" altLang="zh-CN" dirty="0">
                <a:latin typeface="Cambria" panose="02040503050406030204" pitchFamily="18" charset="0"/>
                <a:ea typeface="宋体" panose="02010600030101010101" pitchFamily="2" charset="-122"/>
              </a:rPr>
              <a:t>3-5】</a:t>
            </a:r>
            <a:r>
              <a:rPr lang="zh-CN" altLang="en-US" dirty="0">
                <a:solidFill>
                  <a:srgbClr val="7030A0"/>
                </a:solidFill>
                <a:latin typeface="Cambria" panose="02040503050406030204" pitchFamily="18" charset="0"/>
                <a:ea typeface="宋体" panose="02010600030101010101" pitchFamily="2" charset="-122"/>
              </a:rPr>
              <a:t>具有</a:t>
            </a:r>
            <a:r>
              <a:rPr lang="en-US" altLang="zh-CN" dirty="0">
                <a:solidFill>
                  <a:srgbClr val="7030A0"/>
                </a:solidFill>
                <a:latin typeface="Cambria" panose="02040503050406030204" pitchFamily="18" charset="0"/>
                <a:ea typeface="宋体" panose="02010600030101010101" pitchFamily="2" charset="-122"/>
              </a:rPr>
              <a:t>n</a:t>
            </a:r>
            <a:r>
              <a:rPr lang="zh-CN" altLang="en-US" dirty="0">
                <a:solidFill>
                  <a:srgbClr val="7030A0"/>
                </a:solidFill>
                <a:latin typeface="Cambria" panose="02040503050406030204" pitchFamily="18" charset="0"/>
                <a:ea typeface="宋体" panose="02010600030101010101" pitchFamily="2" charset="-122"/>
              </a:rPr>
              <a:t>个结点的完全二叉树的深度为⌊</a:t>
            </a:r>
            <a:r>
              <a:rPr lang="en-US" altLang="zh-CN" dirty="0">
                <a:solidFill>
                  <a:srgbClr val="7030A0"/>
                </a:solidFill>
                <a:latin typeface="Cambria" panose="02040503050406030204" pitchFamily="18" charset="0"/>
                <a:ea typeface="宋体" panose="02010600030101010101" pitchFamily="2" charset="-122"/>
              </a:rPr>
              <a:t>log</a:t>
            </a:r>
            <a:r>
              <a:rPr lang="en-US" altLang="zh-CN" baseline="-25000" dirty="0">
                <a:solidFill>
                  <a:srgbClr val="7030A0"/>
                </a:solidFill>
                <a:latin typeface="Cambria" panose="02040503050406030204" pitchFamily="18" charset="0"/>
                <a:ea typeface="宋体" panose="02010600030101010101" pitchFamily="2" charset="-122"/>
              </a:rPr>
              <a:t>2</a:t>
            </a:r>
            <a:r>
              <a:rPr lang="en-US" altLang="zh-CN" dirty="0">
                <a:solidFill>
                  <a:srgbClr val="7030A0"/>
                </a:solidFill>
                <a:latin typeface="Cambria" panose="02040503050406030204" pitchFamily="18" charset="0"/>
                <a:ea typeface="宋体" panose="02010600030101010101" pitchFamily="2" charset="-122"/>
              </a:rPr>
              <a:t>n⌋+1</a:t>
            </a:r>
            <a:r>
              <a:rPr lang="zh-CN" altLang="en-US" dirty="0">
                <a:solidFill>
                  <a:srgbClr val="7030A0"/>
                </a:solidFill>
                <a:latin typeface="Cambria" panose="02040503050406030204" pitchFamily="18" charset="0"/>
                <a:ea typeface="宋体" panose="02010600030101010101" pitchFamily="2" charset="-122"/>
              </a:rPr>
              <a:t>。其中运算符⌊</a:t>
            </a:r>
            <a:r>
              <a:rPr lang="en-US" altLang="zh-CN" dirty="0">
                <a:solidFill>
                  <a:srgbClr val="7030A0"/>
                </a:solidFill>
                <a:latin typeface="Cambria" panose="02040503050406030204" pitchFamily="18" charset="0"/>
                <a:ea typeface="宋体" panose="02010600030101010101" pitchFamily="2" charset="-122"/>
              </a:rPr>
              <a:t>x⌋</a:t>
            </a:r>
            <a:r>
              <a:rPr lang="zh-CN" altLang="en-US" dirty="0">
                <a:solidFill>
                  <a:srgbClr val="7030A0"/>
                </a:solidFill>
                <a:latin typeface="Cambria" panose="02040503050406030204" pitchFamily="18" charset="0"/>
                <a:ea typeface="宋体" panose="02010600030101010101" pitchFamily="2" charset="-122"/>
              </a:rPr>
              <a:t>为对</a:t>
            </a:r>
            <a:r>
              <a:rPr lang="en-US" altLang="zh-CN" dirty="0">
                <a:solidFill>
                  <a:srgbClr val="7030A0"/>
                </a:solidFill>
                <a:latin typeface="Cambria" panose="02040503050406030204" pitchFamily="18" charset="0"/>
                <a:ea typeface="宋体" panose="02010600030101010101" pitchFamily="2" charset="-122"/>
              </a:rPr>
              <a:t>x</a:t>
            </a:r>
            <a:r>
              <a:rPr lang="zh-CN" altLang="en-US" dirty="0">
                <a:solidFill>
                  <a:srgbClr val="7030A0"/>
                </a:solidFill>
                <a:latin typeface="Cambria" panose="02040503050406030204" pitchFamily="18" charset="0"/>
                <a:ea typeface="宋体" panose="02010600030101010101" pitchFamily="2" charset="-122"/>
              </a:rPr>
              <a:t>向下取整</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29</a:t>
            </a:fld>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888" y="1333081"/>
            <a:ext cx="3839015" cy="2562799"/>
          </a:xfrm>
          <a:prstGeom prst="rect">
            <a:avLst/>
          </a:prstGeom>
          <a:noFill/>
        </p:spPr>
      </p:pic>
    </p:spTree>
    <p:extLst>
      <p:ext uri="{BB962C8B-B14F-4D97-AF65-F5344CB8AC3E}">
        <p14:creationId xmlns:p14="http://schemas.microsoft.com/office/powerpoint/2010/main" val="188392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237658" cy="6423679"/>
          </a:xfrm>
        </p:spPr>
        <p:txBody>
          <a:bodyPr>
            <a:normAutofit/>
          </a:bodyPr>
          <a:lstStyle/>
          <a:p>
            <a:pPr marL="0" indent="357188">
              <a:lnSpc>
                <a:spcPct val="150000"/>
              </a:lnSpc>
              <a:buNone/>
            </a:pPr>
            <a:r>
              <a:rPr lang="zh-CN" altLang="en-US" dirty="0">
                <a:latin typeface="Cambria" panose="02040503050406030204" pitchFamily="18" charset="0"/>
                <a:ea typeface="宋体" panose="02010600030101010101" pitchFamily="2" charset="-122"/>
              </a:rPr>
              <a:t>目录：</a:t>
            </a:r>
            <a:endParaRPr lang="en-US" altLang="zh-CN" dirty="0">
              <a:latin typeface="Cambria" panose="02040503050406030204" pitchFamily="18" charset="0"/>
              <a:ea typeface="宋体" panose="02010600030101010101" pitchFamily="2" charset="-122"/>
            </a:endParaRPr>
          </a:p>
          <a:p>
            <a:pPr marL="0" indent="357188">
              <a:lnSpc>
                <a:spcPct val="150000"/>
              </a:lnSpc>
              <a:buNone/>
            </a:pPr>
            <a:r>
              <a:rPr lang="en-US" altLang="zh-CN" dirty="0">
                <a:latin typeface="Cambria" panose="02040503050406030204" pitchFamily="18" charset="0"/>
                <a:ea typeface="宋体" panose="02010600030101010101" pitchFamily="2" charset="-122"/>
              </a:rPr>
              <a:t>3.1 </a:t>
            </a:r>
            <a:r>
              <a:rPr lang="zh-CN" altLang="en-US" dirty="0">
                <a:latin typeface="Cambria" panose="02040503050406030204" pitchFamily="18" charset="0"/>
                <a:ea typeface="宋体" panose="02010600030101010101" pitchFamily="2" charset="-122"/>
              </a:rPr>
              <a:t>基本概念</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2"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3.2 </a:t>
            </a:r>
            <a:r>
              <a:rPr lang="zh-CN" altLang="en-US" dirty="0">
                <a:latin typeface="Cambria" panose="02040503050406030204" pitchFamily="18" charset="0"/>
                <a:ea typeface="宋体" panose="02010600030101010101" pitchFamily="2" charset="-122"/>
              </a:rPr>
              <a:t>二叉树</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3"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3.3 </a:t>
            </a:r>
            <a:r>
              <a:rPr lang="zh-CN" altLang="en-US" dirty="0">
                <a:latin typeface="Cambria" panose="02040503050406030204" pitchFamily="18" charset="0"/>
                <a:ea typeface="宋体" panose="02010600030101010101" pitchFamily="2" charset="-122"/>
              </a:rPr>
              <a:t>二叉树应用举例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4"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3.4 </a:t>
            </a:r>
            <a:r>
              <a:rPr lang="zh-CN" altLang="en-US" dirty="0">
                <a:latin typeface="Cambria" panose="02040503050406030204" pitchFamily="18" charset="0"/>
                <a:ea typeface="宋体" panose="02010600030101010101" pitchFamily="2" charset="-122"/>
              </a:rPr>
              <a:t>树和森林</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5"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3.5 </a:t>
            </a:r>
            <a:r>
              <a:rPr lang="zh-CN" altLang="en-US" dirty="0">
                <a:latin typeface="Cambria" panose="02040503050406030204" pitchFamily="18" charset="0"/>
                <a:ea typeface="宋体" panose="02010600030101010101" pitchFamily="2" charset="-122"/>
              </a:rPr>
              <a:t>树的应用举例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6" action="ppaction://hlinksldjump"/>
              </a:rPr>
              <a:t>链接</a:t>
            </a:r>
            <a:r>
              <a:rPr lang="en-US" altLang="zh-CN"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a:t>
            </a:fld>
            <a:endParaRPr lang="zh-CN" altLang="en-US" dirty="0"/>
          </a:p>
        </p:txBody>
      </p:sp>
    </p:spTree>
    <p:extLst>
      <p:ext uri="{BB962C8B-B14F-4D97-AF65-F5344CB8AC3E}">
        <p14:creationId xmlns:p14="http://schemas.microsoft.com/office/powerpoint/2010/main" val="173119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575226" cy="6288925"/>
          </a:xfrm>
        </p:spPr>
        <p:txBody>
          <a:bodyPr>
            <a:normAutofit fontScale="92500"/>
          </a:bodyPr>
          <a:lstStyle/>
          <a:p>
            <a:pPr marL="0" indent="357188">
              <a:lnSpc>
                <a:spcPct val="150000"/>
              </a:lnSpc>
              <a:spcBef>
                <a:spcPts val="0"/>
              </a:spcBef>
              <a:buNone/>
            </a:pPr>
            <a:r>
              <a:rPr lang="zh-CN" altLang="en-US" dirty="0">
                <a:solidFill>
                  <a:srgbClr val="C00000"/>
                </a:solidFill>
                <a:latin typeface="Cambria" panose="02040503050406030204" pitchFamily="18" charset="0"/>
                <a:ea typeface="宋体" panose="02010600030101010101" pitchFamily="2" charset="-122"/>
              </a:rPr>
              <a:t>可以用二叉树的数组表示法表示完全二叉树</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对完全二叉树的结点进行编号，假设完全二叉树的结点数量为</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，则完全二叉树可以用如下一个数组表示</a:t>
            </a:r>
            <a:r>
              <a:rPr lang="en-US" altLang="zh-CN" dirty="0">
                <a:latin typeface="Cambria" panose="02040503050406030204" pitchFamily="18" charset="0"/>
                <a:ea typeface="宋体" panose="02010600030101010101" pitchFamily="2" charset="-122"/>
              </a:rPr>
              <a:t>(N&gt;n)</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datatype </a:t>
            </a:r>
            <a:r>
              <a:rPr lang="en-US" altLang="zh-CN" dirty="0" err="1">
                <a:latin typeface="Cambria" panose="02040503050406030204" pitchFamily="18" charset="0"/>
                <a:ea typeface="宋体" panose="02010600030101010101" pitchFamily="2" charset="-122"/>
              </a:rPr>
              <a:t>cbtree</a:t>
            </a:r>
            <a:r>
              <a:rPr lang="en-US" altLang="zh-CN" dirty="0">
                <a:latin typeface="Cambria" panose="02040503050406030204" pitchFamily="18" charset="0"/>
                <a:ea typeface="宋体" panose="02010600030101010101" pitchFamily="2" charset="-122"/>
              </a:rPr>
              <a:t>[N];</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需要注意如下几点：</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、如果</a:t>
            </a:r>
            <a:r>
              <a:rPr lang="en-US" altLang="zh-CN" dirty="0">
                <a:solidFill>
                  <a:srgbClr val="7030A0"/>
                </a:solidFill>
                <a:latin typeface="Cambria" panose="02040503050406030204" pitchFamily="18" charset="0"/>
                <a:ea typeface="宋体" panose="02010600030101010101" pitchFamily="2" charset="-122"/>
              </a:rPr>
              <a:t>2i</a:t>
            </a:r>
            <a:r>
              <a:rPr lang="zh-CN" altLang="en-US" dirty="0">
                <a:solidFill>
                  <a:srgbClr val="7030A0"/>
                </a:solidFill>
                <a:latin typeface="Cambria" panose="02040503050406030204" pitchFamily="18" charset="0"/>
                <a:ea typeface="宋体" panose="02010600030101010101" pitchFamily="2" charset="-122"/>
              </a:rPr>
              <a:t>＞</a:t>
            </a:r>
            <a:r>
              <a:rPr lang="en-US" altLang="zh-CN" dirty="0">
                <a:solidFill>
                  <a:srgbClr val="7030A0"/>
                </a:solidFill>
                <a:latin typeface="Cambria" panose="02040503050406030204" pitchFamily="18" charset="0"/>
                <a:ea typeface="宋体" panose="02010600030101010101" pitchFamily="2" charset="-122"/>
              </a:rPr>
              <a:t>n</a:t>
            </a:r>
            <a:r>
              <a:rPr lang="zh-CN" altLang="en-US" dirty="0">
                <a:solidFill>
                  <a:srgbClr val="7030A0"/>
                </a:solidFill>
                <a:latin typeface="Cambria" panose="02040503050406030204" pitchFamily="18" charset="0"/>
                <a:ea typeface="宋体" panose="02010600030101010101" pitchFamily="2" charset="-122"/>
              </a:rPr>
              <a:t>，结点</a:t>
            </a:r>
            <a:r>
              <a:rPr lang="en-US" altLang="zh-CN" dirty="0" err="1">
                <a:solidFill>
                  <a:srgbClr val="7030A0"/>
                </a:solidFill>
                <a:latin typeface="Cambria" panose="02040503050406030204" pitchFamily="18" charset="0"/>
                <a:ea typeface="宋体" panose="02010600030101010101" pitchFamily="2" charset="-122"/>
              </a:rPr>
              <a:t>i</a:t>
            </a:r>
            <a:r>
              <a:rPr lang="zh-CN" altLang="en-US" dirty="0">
                <a:solidFill>
                  <a:srgbClr val="7030A0"/>
                </a:solidFill>
                <a:latin typeface="Cambria" panose="02040503050406030204" pitchFamily="18" charset="0"/>
                <a:ea typeface="宋体" panose="02010600030101010101" pitchFamily="2" charset="-122"/>
              </a:rPr>
              <a:t>无左孩子，且结点</a:t>
            </a:r>
            <a:r>
              <a:rPr lang="en-US" altLang="zh-CN" dirty="0" err="1">
                <a:solidFill>
                  <a:srgbClr val="7030A0"/>
                </a:solidFill>
                <a:latin typeface="Cambria" panose="02040503050406030204" pitchFamily="18" charset="0"/>
                <a:ea typeface="宋体" panose="02010600030101010101" pitchFamily="2" charset="-122"/>
              </a:rPr>
              <a:t>i</a:t>
            </a:r>
            <a:r>
              <a:rPr lang="zh-CN" altLang="en-US" dirty="0">
                <a:solidFill>
                  <a:srgbClr val="7030A0"/>
                </a:solidFill>
                <a:latin typeface="Cambria" panose="02040503050406030204" pitchFamily="18" charset="0"/>
                <a:ea typeface="宋体" panose="02010600030101010101" pitchFamily="2" charset="-122"/>
              </a:rPr>
              <a:t>为叶结点；</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、如果</a:t>
            </a:r>
            <a:r>
              <a:rPr lang="en-US" altLang="zh-CN" dirty="0">
                <a:solidFill>
                  <a:srgbClr val="7030A0"/>
                </a:solidFill>
                <a:latin typeface="Cambria" panose="02040503050406030204" pitchFamily="18" charset="0"/>
                <a:ea typeface="宋体" panose="02010600030101010101" pitchFamily="2" charset="-122"/>
              </a:rPr>
              <a:t>2i</a:t>
            </a:r>
            <a:r>
              <a:rPr lang="zh-CN" altLang="en-US" dirty="0">
                <a:solidFill>
                  <a:srgbClr val="7030A0"/>
                </a:solidFill>
                <a:latin typeface="Cambria" panose="02040503050406030204" pitchFamily="18" charset="0"/>
                <a:ea typeface="宋体" panose="02010600030101010101" pitchFamily="2" charset="-122"/>
              </a:rPr>
              <a:t>＋</a:t>
            </a: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a:t>
            </a:r>
            <a:r>
              <a:rPr lang="en-US" altLang="zh-CN" dirty="0">
                <a:solidFill>
                  <a:srgbClr val="7030A0"/>
                </a:solidFill>
                <a:latin typeface="Cambria" panose="02040503050406030204" pitchFamily="18" charset="0"/>
                <a:ea typeface="宋体" panose="02010600030101010101" pitchFamily="2" charset="-122"/>
              </a:rPr>
              <a:t>n</a:t>
            </a:r>
            <a:r>
              <a:rPr lang="zh-CN" altLang="en-US" dirty="0">
                <a:solidFill>
                  <a:srgbClr val="7030A0"/>
                </a:solidFill>
                <a:latin typeface="Cambria" panose="02040503050406030204" pitchFamily="18" charset="0"/>
                <a:ea typeface="宋体" panose="02010600030101010101" pitchFamily="2" charset="-122"/>
              </a:rPr>
              <a:t>，结点 </a:t>
            </a:r>
            <a:r>
              <a:rPr lang="en-US" altLang="zh-CN" dirty="0" err="1">
                <a:solidFill>
                  <a:srgbClr val="7030A0"/>
                </a:solidFill>
                <a:latin typeface="Cambria" panose="02040503050406030204" pitchFamily="18" charset="0"/>
                <a:ea typeface="宋体" panose="02010600030101010101" pitchFamily="2" charset="-122"/>
              </a:rPr>
              <a:t>i</a:t>
            </a:r>
            <a:r>
              <a:rPr lang="zh-CN" altLang="en-US" dirty="0">
                <a:solidFill>
                  <a:srgbClr val="7030A0"/>
                </a:solidFill>
                <a:latin typeface="Cambria" panose="02040503050406030204" pitchFamily="18" charset="0"/>
                <a:ea typeface="宋体" panose="02010600030101010101" pitchFamily="2" charset="-122"/>
              </a:rPr>
              <a:t>无右孩子；</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、完全二叉树的最后一个非叶结点的编号为</a:t>
            </a:r>
            <a:r>
              <a:rPr lang="en-US" altLang="zh-CN" dirty="0">
                <a:solidFill>
                  <a:srgbClr val="7030A0"/>
                </a:solidFill>
                <a:latin typeface="Cambria" panose="02040503050406030204" pitchFamily="18" charset="0"/>
                <a:ea typeface="宋体" panose="02010600030101010101" pitchFamily="2" charset="-122"/>
              </a:rPr>
              <a:t>n/2</a:t>
            </a:r>
            <a:r>
              <a:rPr lang="zh-CN" altLang="en-US"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、上述结论都是基于结点编号从</a:t>
            </a: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开始，如果结点编号从</a:t>
            </a:r>
            <a:r>
              <a:rPr lang="en-US" altLang="zh-CN" dirty="0">
                <a:solidFill>
                  <a:srgbClr val="7030A0"/>
                </a:solidFill>
                <a:latin typeface="Cambria" panose="02040503050406030204" pitchFamily="18" charset="0"/>
                <a:ea typeface="宋体" panose="02010600030101010101" pitchFamily="2" charset="-122"/>
              </a:rPr>
              <a:t>0</a:t>
            </a:r>
            <a:r>
              <a:rPr lang="zh-CN" altLang="en-US" dirty="0">
                <a:solidFill>
                  <a:srgbClr val="7030A0"/>
                </a:solidFill>
                <a:latin typeface="Cambria" panose="02040503050406030204" pitchFamily="18" charset="0"/>
                <a:ea typeface="宋体" panose="02010600030101010101" pitchFamily="2" charset="-122"/>
              </a:rPr>
              <a:t>开始，则需要作相应的调整。</a:t>
            </a:r>
            <a:endParaRPr lang="en-US" altLang="zh-CN" dirty="0">
              <a:solidFill>
                <a:srgbClr val="7030A0"/>
              </a:solidFill>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30</a:t>
            </a:fld>
            <a:endParaRPr lang="zh-CN" altLang="en-US" dirty="0"/>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7636" y="1159660"/>
            <a:ext cx="3839015" cy="2562799"/>
          </a:xfrm>
          <a:prstGeom prst="rect">
            <a:avLst/>
          </a:prstGeom>
          <a:noFill/>
        </p:spPr>
      </p:pic>
    </p:spTree>
    <p:extLst>
      <p:ext uri="{BB962C8B-B14F-4D97-AF65-F5344CB8AC3E}">
        <p14:creationId xmlns:p14="http://schemas.microsoft.com/office/powerpoint/2010/main" val="106215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4"/>
            <a:ext cx="9319488" cy="3351628"/>
          </a:xfrm>
        </p:spPr>
        <p:txBody>
          <a:bodyPr>
            <a:normAutofit fontScale="92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二、堆</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1</a:t>
            </a:r>
            <a:r>
              <a:rPr lang="zh-CN" altLang="en-US" b="1" dirty="0">
                <a:latin typeface="Cambria" panose="02040503050406030204" pitchFamily="18" charset="0"/>
                <a:ea typeface="宋体" panose="02010600030101010101" pitchFamily="2" charset="-122"/>
              </a:rPr>
              <a:t>、堆的定义</a:t>
            </a: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堆</a:t>
            </a:r>
            <a:r>
              <a:rPr lang="en-US" altLang="zh-CN" dirty="0">
                <a:latin typeface="Cambria" panose="02040503050406030204" pitchFamily="18" charset="0"/>
                <a:ea typeface="宋体" panose="02010600030101010101" pitchFamily="2" charset="-122"/>
              </a:rPr>
              <a:t>(Heap)</a:t>
            </a:r>
            <a:r>
              <a:rPr lang="zh-CN" altLang="en-US" dirty="0">
                <a:latin typeface="Cambria" panose="02040503050406030204" pitchFamily="18" charset="0"/>
                <a:ea typeface="宋体" panose="02010600030101010101" pitchFamily="2" charset="-122"/>
              </a:rPr>
              <a:t>是一类</a:t>
            </a:r>
            <a:r>
              <a:rPr lang="zh-CN" altLang="en-US" dirty="0">
                <a:solidFill>
                  <a:srgbClr val="00B0F0"/>
                </a:solidFill>
                <a:latin typeface="Cambria" panose="02040503050406030204" pitchFamily="18" charset="0"/>
                <a:ea typeface="宋体" panose="02010600030101010101" pitchFamily="2" charset="-122"/>
              </a:rPr>
              <a:t>特殊类型的完全二叉树</a:t>
            </a:r>
            <a:r>
              <a:rPr lang="zh-CN" altLang="en-US" dirty="0">
                <a:latin typeface="Cambria" panose="02040503050406030204" pitchFamily="18" charset="0"/>
                <a:ea typeface="宋体" panose="02010600030101010101" pitchFamily="2" charset="-122"/>
              </a:rPr>
              <a:t>，其</a:t>
            </a:r>
            <a:r>
              <a:rPr lang="zh-CN" altLang="en-US" dirty="0">
                <a:solidFill>
                  <a:srgbClr val="00B0F0"/>
                </a:solidFill>
                <a:latin typeface="Cambria" panose="02040503050406030204" pitchFamily="18" charset="0"/>
                <a:ea typeface="宋体" panose="02010600030101010101" pitchFamily="2" charset="-122"/>
              </a:rPr>
              <a:t>每一个结点的键值都比其孩子结点的值大</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小</a:t>
            </a:r>
            <a:r>
              <a:rPr lang="en-US" altLang="zh-CN" dirty="0">
                <a:solidFill>
                  <a:srgbClr val="00B0F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C00000"/>
                </a:solidFill>
                <a:latin typeface="Cambria" panose="02040503050406030204" pitchFamily="18" charset="0"/>
                <a:ea typeface="宋体" panose="02010600030101010101" pitchFamily="2" charset="-122"/>
              </a:rPr>
              <a:t>最大堆或大顶堆</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根结点的键值为所有结点键值的最大值</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C00000"/>
                </a:solidFill>
                <a:latin typeface="Cambria" panose="02040503050406030204" pitchFamily="18" charset="0"/>
                <a:ea typeface="宋体" panose="02010600030101010101" pitchFamily="2" charset="-122"/>
              </a:rPr>
              <a:t>最小堆或小顶堆</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根结点的键值为所有结点键值的最小值</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31</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336" y="3559120"/>
            <a:ext cx="8210649" cy="2875955"/>
          </a:xfrm>
          <a:prstGeom prst="rect">
            <a:avLst/>
          </a:prstGeom>
          <a:noFill/>
        </p:spPr>
      </p:pic>
    </p:spTree>
    <p:extLst>
      <p:ext uri="{BB962C8B-B14F-4D97-AF65-F5344CB8AC3E}">
        <p14:creationId xmlns:p14="http://schemas.microsoft.com/office/powerpoint/2010/main" val="374627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9319488" cy="6315496"/>
          </a:xfrm>
        </p:spPr>
        <p:txBody>
          <a:bodyPr>
            <a:normAutofit fontScale="77500" lnSpcReduction="20000"/>
          </a:bodyPr>
          <a:lstStyle/>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2</a:t>
            </a:r>
            <a:r>
              <a:rPr lang="zh-CN" altLang="en-US" b="1" dirty="0">
                <a:latin typeface="Cambria" panose="02040503050406030204" pitchFamily="18" charset="0"/>
                <a:ea typeface="宋体" panose="02010600030101010101" pitchFamily="2" charset="-122"/>
              </a:rPr>
              <a:t>、堆的创建</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将一个完全二叉树</a:t>
            </a:r>
            <a:r>
              <a:rPr lang="en-US" altLang="zh-CN" dirty="0">
                <a:latin typeface="Cambria" panose="02040503050406030204" pitchFamily="18" charset="0"/>
                <a:ea typeface="宋体" panose="02010600030101010101" pitchFamily="2" charset="-122"/>
              </a:rPr>
              <a:t>heap</a:t>
            </a:r>
            <a:r>
              <a:rPr lang="zh-CN" altLang="en-US" dirty="0">
                <a:latin typeface="Cambria" panose="02040503050406030204" pitchFamily="18" charset="0"/>
                <a:ea typeface="宋体" panose="02010600030101010101" pitchFamily="2" charset="-122"/>
              </a:rPr>
              <a:t>转化为一个大顶堆。</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、从最后一个非叶结点</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结点编号为</a:t>
            </a:r>
            <a:r>
              <a:rPr lang="en-US" altLang="zh-CN" dirty="0">
                <a:solidFill>
                  <a:srgbClr val="7030A0"/>
                </a:solidFill>
                <a:latin typeface="Cambria" panose="02040503050406030204" pitchFamily="18" charset="0"/>
                <a:ea typeface="宋体" panose="02010600030101010101" pitchFamily="2" charset="-122"/>
              </a:rPr>
              <a:t>n/2)</a:t>
            </a:r>
            <a:r>
              <a:rPr lang="zh-CN" altLang="en-US" dirty="0">
                <a:solidFill>
                  <a:srgbClr val="7030A0"/>
                </a:solidFill>
                <a:latin typeface="Cambria" panose="02040503050406030204" pitchFamily="18" charset="0"/>
                <a:ea typeface="宋体" panose="02010600030101010101" pitchFamily="2" charset="-122"/>
              </a:rPr>
              <a:t>开始，从后向前依次考虑每个结点，将每个结点为根结点的子树转化为大顶堆</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该方法称为</a:t>
            </a:r>
            <a:r>
              <a:rPr lang="en-US" altLang="zh-CN" dirty="0" err="1">
                <a:solidFill>
                  <a:srgbClr val="7030A0"/>
                </a:solidFill>
                <a:latin typeface="Cambria" panose="02040503050406030204" pitchFamily="18" charset="0"/>
                <a:ea typeface="宋体" panose="02010600030101010101" pitchFamily="2" charset="-122"/>
              </a:rPr>
              <a:t>heap_adjuct</a:t>
            </a:r>
            <a:r>
              <a:rPr lang="zh-CN" altLang="en-US" dirty="0">
                <a:solidFill>
                  <a:srgbClr val="7030A0"/>
                </a:solidFill>
                <a:latin typeface="Cambria" panose="02040503050406030204" pitchFamily="18" charset="0"/>
                <a:ea typeface="宋体" panose="02010600030101010101" pitchFamily="2" charset="-122"/>
              </a:rPr>
              <a:t>方法</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。假设当前所考虑结点的编号为</a:t>
            </a:r>
            <a:r>
              <a:rPr lang="en-US" altLang="zh-CN" dirty="0">
                <a:solidFill>
                  <a:srgbClr val="7030A0"/>
                </a:solidFill>
                <a:latin typeface="Cambria" panose="02040503050406030204" pitchFamily="18" charset="0"/>
                <a:ea typeface="宋体" panose="02010600030101010101" pitchFamily="2" charset="-122"/>
              </a:rPr>
              <a:t>cur</a:t>
            </a:r>
            <a:r>
              <a:rPr lang="zh-CN" altLang="en-US" dirty="0">
                <a:solidFill>
                  <a:srgbClr val="7030A0"/>
                </a:solidFill>
                <a:latin typeface="Cambria" panose="02040503050406030204" pitchFamily="18" charset="0"/>
                <a:ea typeface="宋体" panose="02010600030101010101" pitchFamily="2" charset="-122"/>
              </a:rPr>
              <a:t>，值为</a:t>
            </a:r>
            <a:r>
              <a:rPr lang="en-US" altLang="zh-CN" dirty="0" err="1">
                <a:solidFill>
                  <a:srgbClr val="7030A0"/>
                </a:solidFill>
                <a:latin typeface="Cambria" panose="02040503050406030204" pitchFamily="18" charset="0"/>
                <a:ea typeface="宋体" panose="02010600030101010101" pitchFamily="2" charset="-122"/>
              </a:rPr>
              <a:t>tmp</a:t>
            </a:r>
            <a:r>
              <a:rPr lang="zh-CN" altLang="en-US" dirty="0">
                <a:solidFill>
                  <a:srgbClr val="7030A0"/>
                </a:solidFill>
                <a:latin typeface="Cambria" panose="02040503050406030204" pitchFamily="18" charset="0"/>
                <a:ea typeface="宋体" panose="02010600030101010101" pitchFamily="2" charset="-122"/>
              </a:rPr>
              <a:t>，则</a:t>
            </a:r>
            <a:r>
              <a:rPr lang="en-US" altLang="zh-CN" dirty="0" err="1">
                <a:solidFill>
                  <a:srgbClr val="7030A0"/>
                </a:solidFill>
                <a:latin typeface="Cambria" panose="02040503050406030204" pitchFamily="18" charset="0"/>
                <a:ea typeface="宋体" panose="02010600030101010101" pitchFamily="2" charset="-122"/>
              </a:rPr>
              <a:t>heap_adjuct</a:t>
            </a:r>
            <a:r>
              <a:rPr lang="zh-CN" altLang="en-US" dirty="0">
                <a:solidFill>
                  <a:srgbClr val="7030A0"/>
                </a:solidFill>
                <a:latin typeface="Cambria" panose="02040503050406030204" pitchFamily="18" charset="0"/>
                <a:ea typeface="宋体" panose="02010600030101010101" pitchFamily="2" charset="-122"/>
              </a:rPr>
              <a:t>方法的步骤如下：</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、如果</a:t>
            </a:r>
            <a:r>
              <a:rPr lang="en-US" altLang="zh-CN" dirty="0">
                <a:solidFill>
                  <a:srgbClr val="7030A0"/>
                </a:solidFill>
                <a:latin typeface="Cambria" panose="02040503050406030204" pitchFamily="18" charset="0"/>
                <a:ea typeface="宋体" panose="02010600030101010101" pitchFamily="2" charset="-122"/>
              </a:rPr>
              <a:t>cur</a:t>
            </a:r>
            <a:r>
              <a:rPr lang="zh-CN" altLang="en-US" dirty="0">
                <a:solidFill>
                  <a:srgbClr val="7030A0"/>
                </a:solidFill>
                <a:latin typeface="Cambria" panose="02040503050406030204" pitchFamily="18" charset="0"/>
                <a:ea typeface="宋体" panose="02010600030101010101" pitchFamily="2" charset="-122"/>
              </a:rPr>
              <a:t>为叶结点或</a:t>
            </a:r>
            <a:r>
              <a:rPr lang="en-US" altLang="zh-CN" dirty="0" err="1">
                <a:solidFill>
                  <a:srgbClr val="7030A0"/>
                </a:solidFill>
                <a:latin typeface="Cambria" panose="02040503050406030204" pitchFamily="18" charset="0"/>
                <a:ea typeface="宋体" panose="02010600030101010101" pitchFamily="2" charset="-122"/>
              </a:rPr>
              <a:t>tmp</a:t>
            </a:r>
            <a:r>
              <a:rPr lang="zh-CN" altLang="en-US" dirty="0">
                <a:solidFill>
                  <a:srgbClr val="7030A0"/>
                </a:solidFill>
                <a:latin typeface="Cambria" panose="02040503050406030204" pitchFamily="18" charset="0"/>
                <a:ea typeface="宋体" panose="02010600030101010101" pitchFamily="2" charset="-122"/>
              </a:rPr>
              <a:t>比结点</a:t>
            </a:r>
            <a:r>
              <a:rPr lang="en-US" altLang="zh-CN" dirty="0">
                <a:solidFill>
                  <a:srgbClr val="7030A0"/>
                </a:solidFill>
                <a:latin typeface="Cambria" panose="02040503050406030204" pitchFamily="18" charset="0"/>
                <a:ea typeface="宋体" panose="02010600030101010101" pitchFamily="2" charset="-122"/>
              </a:rPr>
              <a:t>cur</a:t>
            </a:r>
            <a:r>
              <a:rPr lang="zh-CN" altLang="en-US" dirty="0">
                <a:solidFill>
                  <a:srgbClr val="7030A0"/>
                </a:solidFill>
                <a:latin typeface="Cambria" panose="02040503050406030204" pitchFamily="18" charset="0"/>
                <a:ea typeface="宋体" panose="02010600030101010101" pitchFamily="2" charset="-122"/>
              </a:rPr>
              <a:t>的两个孩子结点中的较大值大，则进入第</a:t>
            </a: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步，否则进入第</a:t>
            </a: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、假设</a:t>
            </a:r>
            <a:r>
              <a:rPr lang="en-US" altLang="zh-CN" dirty="0">
                <a:solidFill>
                  <a:srgbClr val="7030A0"/>
                </a:solidFill>
                <a:latin typeface="Cambria" panose="02040503050406030204" pitchFamily="18" charset="0"/>
                <a:ea typeface="宋体" panose="02010600030101010101" pitchFamily="2" charset="-122"/>
              </a:rPr>
              <a:t>cur</a:t>
            </a:r>
            <a:r>
              <a:rPr lang="zh-CN" altLang="en-US" dirty="0">
                <a:solidFill>
                  <a:srgbClr val="7030A0"/>
                </a:solidFill>
                <a:latin typeface="Cambria" panose="02040503050406030204" pitchFamily="18" charset="0"/>
                <a:ea typeface="宋体" panose="02010600030101010101" pitchFamily="2" charset="-122"/>
              </a:rPr>
              <a:t>的两个孩子结点中较大结点编号为</a:t>
            </a:r>
            <a:r>
              <a:rPr lang="en-US" altLang="zh-CN" dirty="0" err="1">
                <a:solidFill>
                  <a:srgbClr val="7030A0"/>
                </a:solidFill>
                <a:latin typeface="Cambria" panose="02040503050406030204" pitchFamily="18" charset="0"/>
                <a:ea typeface="宋体" panose="02010600030101010101" pitchFamily="2" charset="-122"/>
              </a:rPr>
              <a:t>cur_ch</a:t>
            </a:r>
            <a:r>
              <a:rPr lang="zh-CN" altLang="en-US" dirty="0">
                <a:solidFill>
                  <a:srgbClr val="7030A0"/>
                </a:solidFill>
                <a:latin typeface="Cambria" panose="02040503050406030204" pitchFamily="18" charset="0"/>
                <a:ea typeface="宋体" panose="02010600030101010101" pitchFamily="2" charset="-122"/>
              </a:rPr>
              <a:t>，且</a:t>
            </a:r>
            <a:r>
              <a:rPr lang="en-US" altLang="zh-CN" dirty="0">
                <a:solidFill>
                  <a:srgbClr val="7030A0"/>
                </a:solidFill>
                <a:latin typeface="Cambria" panose="02040503050406030204" pitchFamily="18" charset="0"/>
                <a:ea typeface="宋体" panose="02010600030101010101" pitchFamily="2" charset="-122"/>
              </a:rPr>
              <a:t>heap[</a:t>
            </a:r>
            <a:r>
              <a:rPr lang="en-US" altLang="zh-CN" dirty="0" err="1">
                <a:solidFill>
                  <a:srgbClr val="7030A0"/>
                </a:solidFill>
                <a:latin typeface="Cambria" panose="02040503050406030204" pitchFamily="18" charset="0"/>
                <a:ea typeface="宋体" panose="02010600030101010101" pitchFamily="2" charset="-122"/>
              </a:rPr>
              <a:t>cur_ch</a:t>
            </a:r>
            <a:r>
              <a:rPr lang="en-US" altLang="zh-CN" dirty="0">
                <a:solidFill>
                  <a:srgbClr val="7030A0"/>
                </a:solidFill>
                <a:latin typeface="Cambria" panose="02040503050406030204" pitchFamily="18" charset="0"/>
                <a:ea typeface="宋体" panose="02010600030101010101" pitchFamily="2" charset="-122"/>
              </a:rPr>
              <a:t>]&gt;heap[cur]</a:t>
            </a:r>
            <a:r>
              <a:rPr lang="zh-CN" altLang="en-US" dirty="0">
                <a:solidFill>
                  <a:srgbClr val="7030A0"/>
                </a:solidFill>
                <a:latin typeface="Cambria" panose="02040503050406030204" pitchFamily="18" charset="0"/>
                <a:ea typeface="宋体" panose="02010600030101010101" pitchFamily="2" charset="-122"/>
              </a:rPr>
              <a:t>。将</a:t>
            </a:r>
            <a:r>
              <a:rPr lang="en-US" altLang="zh-CN" dirty="0">
                <a:solidFill>
                  <a:srgbClr val="7030A0"/>
                </a:solidFill>
                <a:latin typeface="Cambria" panose="02040503050406030204" pitchFamily="18" charset="0"/>
                <a:ea typeface="宋体" panose="02010600030101010101" pitchFamily="2" charset="-122"/>
              </a:rPr>
              <a:t>heap[cur]</a:t>
            </a:r>
            <a:r>
              <a:rPr lang="zh-CN" altLang="en-US" dirty="0">
                <a:solidFill>
                  <a:srgbClr val="7030A0"/>
                </a:solidFill>
                <a:latin typeface="Cambria" panose="02040503050406030204" pitchFamily="18" charset="0"/>
                <a:ea typeface="宋体" panose="02010600030101010101" pitchFamily="2" charset="-122"/>
              </a:rPr>
              <a:t>的值变为</a:t>
            </a:r>
            <a:r>
              <a:rPr lang="en-US" altLang="zh-CN" dirty="0">
                <a:solidFill>
                  <a:srgbClr val="7030A0"/>
                </a:solidFill>
                <a:latin typeface="Cambria" panose="02040503050406030204" pitchFamily="18" charset="0"/>
                <a:ea typeface="宋体" panose="02010600030101010101" pitchFamily="2" charset="-122"/>
              </a:rPr>
              <a:t>heap[</a:t>
            </a:r>
            <a:r>
              <a:rPr lang="en-US" altLang="zh-CN" dirty="0" err="1">
                <a:solidFill>
                  <a:srgbClr val="7030A0"/>
                </a:solidFill>
                <a:latin typeface="Cambria" panose="02040503050406030204" pitchFamily="18" charset="0"/>
                <a:ea typeface="宋体" panose="02010600030101010101" pitchFamily="2" charset="-122"/>
              </a:rPr>
              <a:t>cur_ch</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，并将</a:t>
            </a:r>
            <a:r>
              <a:rPr lang="en-US" altLang="zh-CN" dirty="0">
                <a:solidFill>
                  <a:srgbClr val="7030A0"/>
                </a:solidFill>
                <a:latin typeface="Cambria" panose="02040503050406030204" pitchFamily="18" charset="0"/>
                <a:ea typeface="宋体" panose="02010600030101010101" pitchFamily="2" charset="-122"/>
              </a:rPr>
              <a:t>cur</a:t>
            </a:r>
            <a:r>
              <a:rPr lang="zh-CN" altLang="en-US" dirty="0">
                <a:solidFill>
                  <a:srgbClr val="7030A0"/>
                </a:solidFill>
                <a:latin typeface="Cambria" panose="02040503050406030204" pitchFamily="18" charset="0"/>
                <a:ea typeface="宋体" panose="02010600030101010101" pitchFamily="2" charset="-122"/>
              </a:rPr>
              <a:t>变为</a:t>
            </a:r>
            <a:r>
              <a:rPr lang="en-US" altLang="zh-CN" dirty="0" err="1">
                <a:solidFill>
                  <a:srgbClr val="7030A0"/>
                </a:solidFill>
                <a:latin typeface="Cambria" panose="02040503050406030204" pitchFamily="18" charset="0"/>
                <a:ea typeface="宋体" panose="02010600030101010101" pitchFamily="2" charset="-122"/>
              </a:rPr>
              <a:t>cur_ch</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注意，</a:t>
            </a:r>
            <a:r>
              <a:rPr lang="en-US" altLang="zh-CN" dirty="0" err="1">
                <a:solidFill>
                  <a:srgbClr val="7030A0"/>
                </a:solidFill>
                <a:latin typeface="Cambria" panose="02040503050406030204" pitchFamily="18" charset="0"/>
                <a:ea typeface="宋体" panose="02010600030101010101" pitchFamily="2" charset="-122"/>
              </a:rPr>
              <a:t>tmp</a:t>
            </a:r>
            <a:r>
              <a:rPr lang="zh-CN" altLang="en-US" dirty="0">
                <a:solidFill>
                  <a:srgbClr val="7030A0"/>
                </a:solidFill>
                <a:latin typeface="Cambria" panose="02040503050406030204" pitchFamily="18" charset="0"/>
                <a:ea typeface="宋体" panose="02010600030101010101" pitchFamily="2" charset="-122"/>
              </a:rPr>
              <a:t>不变</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，回到第</a:t>
            </a: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、将</a:t>
            </a:r>
            <a:r>
              <a:rPr lang="en-US" altLang="zh-CN" dirty="0">
                <a:solidFill>
                  <a:srgbClr val="7030A0"/>
                </a:solidFill>
                <a:latin typeface="Cambria" panose="02040503050406030204" pitchFamily="18" charset="0"/>
                <a:ea typeface="宋体" panose="02010600030101010101" pitchFamily="2" charset="-122"/>
              </a:rPr>
              <a:t>heap[cur]</a:t>
            </a:r>
            <a:r>
              <a:rPr lang="zh-CN" altLang="en-US" dirty="0">
                <a:solidFill>
                  <a:srgbClr val="7030A0"/>
                </a:solidFill>
                <a:latin typeface="Cambria" panose="02040503050406030204" pitchFamily="18" charset="0"/>
                <a:ea typeface="宋体" panose="02010600030101010101" pitchFamily="2" charset="-122"/>
              </a:rPr>
              <a:t>的值变为</a:t>
            </a:r>
            <a:r>
              <a:rPr lang="en-US" altLang="zh-CN" dirty="0" err="1">
                <a:solidFill>
                  <a:srgbClr val="7030A0"/>
                </a:solidFill>
                <a:latin typeface="Cambria" panose="02040503050406030204" pitchFamily="18" charset="0"/>
                <a:ea typeface="宋体" panose="02010600030101010101" pitchFamily="2" charset="-122"/>
              </a:rPr>
              <a:t>tmp</a:t>
            </a:r>
            <a:r>
              <a:rPr lang="zh-CN" altLang="en-US" dirty="0">
                <a:solidFill>
                  <a:srgbClr val="7030A0"/>
                </a:solidFill>
                <a:latin typeface="Cambria" panose="02040503050406030204" pitchFamily="18" charset="0"/>
                <a:ea typeface="宋体" panose="02010600030101010101" pitchFamily="2" charset="-122"/>
              </a:rPr>
              <a:t>。对结点编号</a:t>
            </a:r>
            <a:r>
              <a:rPr lang="en-US" altLang="zh-CN" dirty="0">
                <a:solidFill>
                  <a:srgbClr val="7030A0"/>
                </a:solidFill>
                <a:latin typeface="Cambria" panose="02040503050406030204" pitchFamily="18" charset="0"/>
                <a:ea typeface="宋体" panose="02010600030101010101" pitchFamily="2" charset="-122"/>
              </a:rPr>
              <a:t>cur</a:t>
            </a:r>
            <a:r>
              <a:rPr lang="zh-CN" altLang="en-US" dirty="0">
                <a:solidFill>
                  <a:srgbClr val="7030A0"/>
                </a:solidFill>
                <a:latin typeface="Cambria" panose="02040503050406030204" pitchFamily="18" charset="0"/>
                <a:ea typeface="宋体" panose="02010600030101010101" pitchFamily="2" charset="-122"/>
              </a:rPr>
              <a:t>为根结点的子树调整结束，继续考虑其前一个非叶结点，直到所有结点都已考虑为止。</a:t>
            </a:r>
            <a:endParaRPr lang="en-US" altLang="zh-CN" dirty="0">
              <a:solidFill>
                <a:srgbClr val="7030A0"/>
              </a:solidFill>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32</a:t>
            </a:fld>
            <a:endParaRPr lang="zh-CN" altLang="en-US" dirty="0"/>
          </a:p>
        </p:txBody>
      </p:sp>
    </p:spTree>
    <p:extLst>
      <p:ext uri="{BB962C8B-B14F-4D97-AF65-F5344CB8AC3E}">
        <p14:creationId xmlns:p14="http://schemas.microsoft.com/office/powerpoint/2010/main" val="233741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337507"/>
            <a:ext cx="8575226" cy="850649"/>
          </a:xfrm>
        </p:spPr>
        <p:txBody>
          <a:bodyPr>
            <a:normAutofit fontScale="850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例：由序列</a:t>
            </a:r>
            <a:r>
              <a:rPr lang="en-US" altLang="zh-CN" dirty="0">
                <a:latin typeface="Cambria" panose="02040503050406030204" pitchFamily="18" charset="0"/>
                <a:ea typeface="宋体" panose="02010600030101010101" pitchFamily="2" charset="-122"/>
              </a:rPr>
              <a:t>{2, 3, 5, 1, 4, 8, 3, 9, 6}</a:t>
            </a:r>
            <a:r>
              <a:rPr lang="zh-CN" altLang="en-US" dirty="0">
                <a:latin typeface="Cambria" panose="02040503050406030204" pitchFamily="18" charset="0"/>
                <a:ea typeface="宋体" panose="02010600030101010101" pitchFamily="2" charset="-122"/>
              </a:rPr>
              <a:t>所创建的大顶堆过程如下：</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33</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309823" y="1158290"/>
            <a:ext cx="3373012" cy="2545385"/>
          </a:xfrm>
          <a:prstGeom prst="rect">
            <a:avLst/>
          </a:prstGeom>
          <a:noFill/>
        </p:spPr>
      </p:pic>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3936956" y="1158290"/>
            <a:ext cx="3597532" cy="2499721"/>
          </a:xfrm>
          <a:prstGeom prst="rect">
            <a:avLst/>
          </a:prstGeom>
          <a:noFill/>
        </p:spPr>
      </p:pic>
      <p:pic>
        <p:nvPicPr>
          <p:cNvPr id="8" name="图片 7"/>
          <p:cNvPicPr/>
          <p:nvPr/>
        </p:nvPicPr>
        <p:blipFill rotWithShape="1">
          <a:blip r:embed="rId4">
            <a:extLst>
              <a:ext uri="{28A0092B-C50C-407E-A947-70E740481C1C}">
                <a14:useLocalDpi xmlns:a14="http://schemas.microsoft.com/office/drawing/2010/main" val="0"/>
              </a:ext>
            </a:extLst>
          </a:blip>
          <a:srcRect b="17494"/>
          <a:stretch/>
        </p:blipFill>
        <p:spPr bwMode="auto">
          <a:xfrm>
            <a:off x="7690266" y="1046262"/>
            <a:ext cx="3676292" cy="2453683"/>
          </a:xfrm>
          <a:prstGeom prst="rect">
            <a:avLst/>
          </a:prstGeom>
          <a:noFill/>
        </p:spPr>
      </p:pic>
      <p:pic>
        <p:nvPicPr>
          <p:cNvPr id="9" name="图片 8"/>
          <p:cNvPicPr/>
          <p:nvPr/>
        </p:nvPicPr>
        <p:blipFill>
          <a:blip r:embed="rId5">
            <a:extLst>
              <a:ext uri="{28A0092B-C50C-407E-A947-70E740481C1C}">
                <a14:useLocalDpi xmlns:a14="http://schemas.microsoft.com/office/drawing/2010/main" val="0"/>
              </a:ext>
            </a:extLst>
          </a:blip>
          <a:srcRect/>
          <a:stretch>
            <a:fillRect/>
          </a:stretch>
        </p:blipFill>
        <p:spPr bwMode="auto">
          <a:xfrm>
            <a:off x="1494257" y="3908628"/>
            <a:ext cx="3802961" cy="2603705"/>
          </a:xfrm>
          <a:prstGeom prst="rect">
            <a:avLst/>
          </a:prstGeom>
          <a:noFill/>
        </p:spPr>
      </p:pic>
      <p:pic>
        <p:nvPicPr>
          <p:cNvPr id="10" name="图片 9"/>
          <p:cNvPicPr/>
          <p:nvPr/>
        </p:nvPicPr>
        <p:blipFill>
          <a:blip r:embed="rId6">
            <a:extLst>
              <a:ext uri="{28A0092B-C50C-407E-A947-70E740481C1C}">
                <a14:useLocalDpi xmlns:a14="http://schemas.microsoft.com/office/drawing/2010/main" val="0"/>
              </a:ext>
            </a:extLst>
          </a:blip>
          <a:srcRect/>
          <a:stretch>
            <a:fillRect/>
          </a:stretch>
        </p:blipFill>
        <p:spPr bwMode="auto">
          <a:xfrm>
            <a:off x="5887323" y="3914539"/>
            <a:ext cx="3840001" cy="2527474"/>
          </a:xfrm>
          <a:prstGeom prst="rect">
            <a:avLst/>
          </a:prstGeom>
          <a:noFill/>
        </p:spPr>
      </p:pic>
    </p:spTree>
    <p:extLst>
      <p:ext uri="{BB962C8B-B14F-4D97-AF65-F5344CB8AC3E}">
        <p14:creationId xmlns:p14="http://schemas.microsoft.com/office/powerpoint/2010/main" val="118828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814991" cy="6315496"/>
          </a:xfrm>
        </p:spPr>
        <p:txBody>
          <a:bodyPr>
            <a:normAutofit fontScale="925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将完全二叉树转化为堆的关键是</a:t>
            </a:r>
            <a:r>
              <a:rPr lang="en-US" altLang="zh-CN" dirty="0" err="1">
                <a:latin typeface="Cambria" panose="02040503050406030204" pitchFamily="18" charset="0"/>
                <a:ea typeface="宋体" panose="02010600030101010101" pitchFamily="2" charset="-122"/>
              </a:rPr>
              <a:t>heap_adjust</a:t>
            </a:r>
            <a:r>
              <a:rPr lang="zh-CN" altLang="en-US" dirty="0">
                <a:latin typeface="Cambria" panose="02040503050406030204" pitchFamily="18" charset="0"/>
                <a:ea typeface="宋体" panose="02010600030101010101" pitchFamily="2" charset="-122"/>
              </a:rPr>
              <a:t>函数，该函数的主要功能是自上而下将每一个结点</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为根结点的子树中的最大值调整到结点</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处，见函数</a:t>
            </a:r>
            <a:r>
              <a:rPr lang="en-US" altLang="zh-CN" dirty="0" err="1">
                <a:latin typeface="Cambria" panose="02040503050406030204" pitchFamily="18" charset="0"/>
                <a:ea typeface="宋体" panose="02010600030101010101" pitchFamily="2" charset="-122"/>
              </a:rPr>
              <a:t>heap_adjust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从最后一个非叶结点开始，通过</a:t>
            </a:r>
            <a:r>
              <a:rPr lang="en-US" altLang="zh-CN" dirty="0" err="1">
                <a:latin typeface="Cambria" panose="02040503050406030204" pitchFamily="18" charset="0"/>
                <a:ea typeface="宋体" panose="02010600030101010101" pitchFamily="2" charset="-122"/>
              </a:rPr>
              <a:t>heap_adjust</a:t>
            </a:r>
            <a:r>
              <a:rPr lang="zh-CN" altLang="en-US" dirty="0">
                <a:latin typeface="Cambria" panose="02040503050406030204" pitchFamily="18" charset="0"/>
                <a:ea typeface="宋体" panose="02010600030101010101" pitchFamily="2" charset="-122"/>
              </a:rPr>
              <a:t>函数，可以将每一个结点为根结点的子树转化为最大堆，从而最终将整个完全二叉树转化为最大堆，见函数</a:t>
            </a:r>
            <a:r>
              <a:rPr lang="en-US" altLang="zh-CN" dirty="0" err="1">
                <a:latin typeface="Cambria" panose="02040503050406030204" pitchFamily="18" charset="0"/>
                <a:ea typeface="宋体" panose="02010600030101010101" pitchFamily="2" charset="-122"/>
              </a:rPr>
              <a:t>heap_make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heap_adjust</a:t>
            </a:r>
            <a:r>
              <a:rPr lang="zh-CN" altLang="en-US" dirty="0">
                <a:latin typeface="Cambria" panose="02040503050406030204" pitchFamily="18" charset="0"/>
                <a:ea typeface="宋体" panose="02010600030101010101" pitchFamily="2" charset="-122"/>
              </a:rPr>
              <a:t>的平均时间复杂度为</a:t>
            </a:r>
            <a:r>
              <a:rPr lang="en-US" altLang="zh-CN" dirty="0">
                <a:latin typeface="Cambria" panose="02040503050406030204" pitchFamily="18" charset="0"/>
                <a:ea typeface="宋体" panose="02010600030101010101" pitchFamily="2" charset="-122"/>
              </a:rPr>
              <a:t>O(log n)</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heap_make</a:t>
            </a:r>
            <a:r>
              <a:rPr lang="zh-CN" altLang="en-US" dirty="0">
                <a:latin typeface="Cambria" panose="02040503050406030204" pitchFamily="18" charset="0"/>
                <a:ea typeface="宋体" panose="02010600030101010101" pitchFamily="2" charset="-122"/>
              </a:rPr>
              <a:t>的平均时间复杂度为</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n∙log</a:t>
            </a:r>
            <a:r>
              <a:rPr lang="en-US" altLang="zh-CN" dirty="0">
                <a:latin typeface="Cambria" panose="02040503050406030204" pitchFamily="18" charset="0"/>
                <a:ea typeface="宋体" panose="02010600030101010101" pitchFamily="2" charset="-122"/>
              </a:rPr>
              <a:t> n)</a:t>
            </a:r>
            <a:r>
              <a:rPr lang="zh-CN" altLang="en-US" dirty="0">
                <a:latin typeface="Cambria" panose="02040503050406030204" pitchFamily="18" charset="0"/>
                <a:ea typeface="宋体" panose="02010600030101010101" pitchFamily="2" charset="-122"/>
              </a:rPr>
              <a:t>。空间复杂度都为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34</a:t>
            </a:fld>
            <a:endParaRPr lang="zh-CN" altLang="en-US" dirty="0"/>
          </a:p>
        </p:txBody>
      </p:sp>
    </p:spTree>
    <p:extLst>
      <p:ext uri="{BB962C8B-B14F-4D97-AF65-F5344CB8AC3E}">
        <p14:creationId xmlns:p14="http://schemas.microsoft.com/office/powerpoint/2010/main" val="20647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9319488" cy="6315496"/>
          </a:xfrm>
        </p:spPr>
        <p:txBody>
          <a:bodyPr>
            <a:normAutofit fontScale="85000" lnSpcReduction="10000"/>
          </a:bodyPr>
          <a:lstStyle/>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3</a:t>
            </a:r>
            <a:r>
              <a:rPr lang="zh-CN" altLang="en-US" b="1" dirty="0">
                <a:latin typeface="Cambria" panose="02040503050406030204" pitchFamily="18" charset="0"/>
                <a:ea typeface="宋体" panose="02010600030101010101" pitchFamily="2" charset="-122"/>
              </a:rPr>
              <a:t>、插入结点</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当向堆中插入一个新的结点的方法是：先将新的结点加入到堆的末尾，然后从新结点出发，自底向上调整二叉树，以维护堆的特性</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在对具有</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个元素的堆</a:t>
            </a:r>
            <a:r>
              <a:rPr lang="en-US" altLang="zh-CN" dirty="0">
                <a:latin typeface="Cambria" panose="02040503050406030204" pitchFamily="18" charset="0"/>
                <a:ea typeface="宋体" panose="02010600030101010101" pitchFamily="2" charset="-122"/>
              </a:rPr>
              <a:t>heap</a:t>
            </a:r>
            <a:r>
              <a:rPr lang="zh-CN" altLang="en-US" dirty="0">
                <a:latin typeface="Cambria" panose="02040503050406030204" pitchFamily="18" charset="0"/>
                <a:ea typeface="宋体" panose="02010600030101010101" pitchFamily="2" charset="-122"/>
              </a:rPr>
              <a:t>中插入一个新的结点，新结点的值为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、将</a:t>
            </a:r>
            <a:r>
              <a:rPr lang="en-US" altLang="zh-CN" dirty="0">
                <a:solidFill>
                  <a:srgbClr val="7030A0"/>
                </a:solidFill>
                <a:latin typeface="Cambria" panose="02040503050406030204" pitchFamily="18" charset="0"/>
                <a:ea typeface="宋体" panose="02010600030101010101" pitchFamily="2" charset="-122"/>
              </a:rPr>
              <a:t>k</a:t>
            </a:r>
            <a:r>
              <a:rPr lang="zh-CN" altLang="en-US" dirty="0">
                <a:solidFill>
                  <a:srgbClr val="7030A0"/>
                </a:solidFill>
                <a:latin typeface="Cambria" panose="02040503050406030204" pitchFamily="18" charset="0"/>
                <a:ea typeface="宋体" panose="02010600030101010101" pitchFamily="2" charset="-122"/>
              </a:rPr>
              <a:t>加入到</a:t>
            </a:r>
            <a:r>
              <a:rPr lang="en-US" altLang="zh-CN" dirty="0">
                <a:solidFill>
                  <a:srgbClr val="7030A0"/>
                </a:solidFill>
                <a:latin typeface="Cambria" panose="02040503050406030204" pitchFamily="18" charset="0"/>
                <a:ea typeface="宋体" panose="02010600030101010101" pitchFamily="2" charset="-122"/>
              </a:rPr>
              <a:t>heap</a:t>
            </a:r>
            <a:r>
              <a:rPr lang="zh-CN" altLang="en-US" dirty="0">
                <a:solidFill>
                  <a:srgbClr val="7030A0"/>
                </a:solidFill>
                <a:latin typeface="Cambria" panose="02040503050406030204" pitchFamily="18" charset="0"/>
                <a:ea typeface="宋体" panose="02010600030101010101" pitchFamily="2" charset="-122"/>
              </a:rPr>
              <a:t>的末尾，即</a:t>
            </a:r>
            <a:r>
              <a:rPr lang="en-US" altLang="zh-CN" dirty="0">
                <a:solidFill>
                  <a:srgbClr val="7030A0"/>
                </a:solidFill>
                <a:latin typeface="Cambria" panose="02040503050406030204" pitchFamily="18" charset="0"/>
                <a:ea typeface="宋体" panose="02010600030101010101" pitchFamily="2" charset="-122"/>
              </a:rPr>
              <a:t>heap[n]=k</a:t>
            </a:r>
            <a:r>
              <a:rPr lang="zh-CN" altLang="en-US" dirty="0">
                <a:solidFill>
                  <a:srgbClr val="7030A0"/>
                </a:solidFill>
                <a:latin typeface="Cambria" panose="02040503050406030204" pitchFamily="18" charset="0"/>
                <a:ea typeface="宋体" panose="02010600030101010101" pitchFamily="2" charset="-122"/>
              </a:rPr>
              <a:t>，令</a:t>
            </a:r>
            <a:r>
              <a:rPr lang="en-US" altLang="zh-CN" dirty="0">
                <a:solidFill>
                  <a:srgbClr val="7030A0"/>
                </a:solidFill>
                <a:latin typeface="Cambria" panose="02040503050406030204" pitchFamily="18" charset="0"/>
                <a:ea typeface="宋体" panose="02010600030101010101" pitchFamily="2" charset="-122"/>
              </a:rPr>
              <a:t>cur=n</a:t>
            </a:r>
            <a:r>
              <a:rPr lang="zh-CN" altLang="en-US"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、如果结点</a:t>
            </a:r>
            <a:r>
              <a:rPr lang="en-US" altLang="zh-CN" dirty="0">
                <a:solidFill>
                  <a:srgbClr val="7030A0"/>
                </a:solidFill>
                <a:latin typeface="Cambria" panose="02040503050406030204" pitchFamily="18" charset="0"/>
                <a:ea typeface="宋体" panose="02010600030101010101" pitchFamily="2" charset="-122"/>
              </a:rPr>
              <a:t>cur</a:t>
            </a:r>
            <a:r>
              <a:rPr lang="zh-CN" altLang="en-US" dirty="0">
                <a:solidFill>
                  <a:srgbClr val="7030A0"/>
                </a:solidFill>
                <a:latin typeface="Cambria" panose="02040503050406030204" pitchFamily="18" charset="0"/>
                <a:ea typeface="宋体" panose="02010600030101010101" pitchFamily="2" charset="-122"/>
              </a:rPr>
              <a:t>为根结点，进入第</a:t>
            </a: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步。比较</a:t>
            </a:r>
            <a:r>
              <a:rPr lang="en-US" altLang="zh-CN" dirty="0">
                <a:solidFill>
                  <a:srgbClr val="7030A0"/>
                </a:solidFill>
                <a:latin typeface="Cambria" panose="02040503050406030204" pitchFamily="18" charset="0"/>
                <a:ea typeface="宋体" panose="02010600030101010101" pitchFamily="2" charset="-122"/>
              </a:rPr>
              <a:t>k</a:t>
            </a:r>
            <a:r>
              <a:rPr lang="zh-CN" altLang="en-US" dirty="0">
                <a:solidFill>
                  <a:srgbClr val="7030A0"/>
                </a:solidFill>
                <a:latin typeface="Cambria" panose="02040503050406030204" pitchFamily="18" charset="0"/>
                <a:ea typeface="宋体" panose="02010600030101010101" pitchFamily="2" charset="-122"/>
              </a:rPr>
              <a:t>与</a:t>
            </a:r>
            <a:r>
              <a:rPr lang="en-US" altLang="zh-CN" dirty="0">
                <a:solidFill>
                  <a:srgbClr val="7030A0"/>
                </a:solidFill>
                <a:latin typeface="Cambria" panose="02040503050406030204" pitchFamily="18" charset="0"/>
                <a:ea typeface="宋体" panose="02010600030101010101" pitchFamily="2" charset="-122"/>
              </a:rPr>
              <a:t>cur</a:t>
            </a:r>
            <a:r>
              <a:rPr lang="zh-CN" altLang="en-US" dirty="0">
                <a:solidFill>
                  <a:srgbClr val="7030A0"/>
                </a:solidFill>
                <a:latin typeface="Cambria" panose="02040503050406030204" pitchFamily="18" charset="0"/>
                <a:ea typeface="宋体" panose="02010600030101010101" pitchFamily="2" charset="-122"/>
              </a:rPr>
              <a:t>的父结点</a:t>
            </a:r>
            <a:r>
              <a:rPr lang="en-US" altLang="zh-CN" dirty="0" err="1">
                <a:solidFill>
                  <a:srgbClr val="7030A0"/>
                </a:solidFill>
                <a:latin typeface="Cambria" panose="02040503050406030204" pitchFamily="18" charset="0"/>
                <a:ea typeface="宋体" panose="02010600030101010101" pitchFamily="2" charset="-122"/>
              </a:rPr>
              <a:t>cur_pa</a:t>
            </a:r>
            <a:r>
              <a:rPr lang="zh-CN" altLang="en-US" dirty="0">
                <a:solidFill>
                  <a:srgbClr val="7030A0"/>
                </a:solidFill>
                <a:latin typeface="Cambria" panose="02040503050406030204" pitchFamily="18" charset="0"/>
                <a:ea typeface="宋体" panose="02010600030101010101" pitchFamily="2" charset="-122"/>
              </a:rPr>
              <a:t>的值，如果</a:t>
            </a:r>
            <a:r>
              <a:rPr lang="en-US" altLang="zh-CN" dirty="0" err="1">
                <a:solidFill>
                  <a:srgbClr val="7030A0"/>
                </a:solidFill>
                <a:latin typeface="Cambria" panose="02040503050406030204" pitchFamily="18" charset="0"/>
                <a:ea typeface="宋体" panose="02010600030101010101" pitchFamily="2" charset="-122"/>
              </a:rPr>
              <a:t>key≤heap</a:t>
            </a: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cur_pa</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，进入第</a:t>
            </a: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步；否则进入第</a:t>
            </a: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、则将父结点的值下沉，即令</a:t>
            </a:r>
            <a:r>
              <a:rPr lang="en-US" altLang="zh-CN" dirty="0">
                <a:solidFill>
                  <a:srgbClr val="7030A0"/>
                </a:solidFill>
                <a:latin typeface="Cambria" panose="02040503050406030204" pitchFamily="18" charset="0"/>
                <a:ea typeface="宋体" panose="02010600030101010101" pitchFamily="2" charset="-122"/>
              </a:rPr>
              <a:t>heap[cur]=heap[</a:t>
            </a:r>
            <a:r>
              <a:rPr lang="en-US" altLang="zh-CN" dirty="0" err="1">
                <a:solidFill>
                  <a:srgbClr val="7030A0"/>
                </a:solidFill>
                <a:latin typeface="Cambria" panose="02040503050406030204" pitchFamily="18" charset="0"/>
                <a:ea typeface="宋体" panose="02010600030101010101" pitchFamily="2" charset="-122"/>
              </a:rPr>
              <a:t>cur_pa</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，将</a:t>
            </a:r>
            <a:r>
              <a:rPr lang="en-US" altLang="zh-CN" dirty="0">
                <a:solidFill>
                  <a:srgbClr val="7030A0"/>
                </a:solidFill>
                <a:latin typeface="Cambria" panose="02040503050406030204" pitchFamily="18" charset="0"/>
                <a:ea typeface="宋体" panose="02010600030101010101" pitchFamily="2" charset="-122"/>
              </a:rPr>
              <a:t>cur</a:t>
            </a:r>
            <a:r>
              <a:rPr lang="zh-CN" altLang="en-US" dirty="0">
                <a:solidFill>
                  <a:srgbClr val="7030A0"/>
                </a:solidFill>
                <a:latin typeface="Cambria" panose="02040503050406030204" pitchFamily="18" charset="0"/>
                <a:ea typeface="宋体" panose="02010600030101010101" pitchFamily="2" charset="-122"/>
              </a:rPr>
              <a:t>更新为</a:t>
            </a:r>
            <a:r>
              <a:rPr lang="en-US" altLang="zh-CN" dirty="0" err="1">
                <a:solidFill>
                  <a:srgbClr val="7030A0"/>
                </a:solidFill>
                <a:latin typeface="Cambria" panose="02040503050406030204" pitchFamily="18" charset="0"/>
                <a:ea typeface="宋体" panose="02010600030101010101" pitchFamily="2" charset="-122"/>
              </a:rPr>
              <a:t>cur_pa</a:t>
            </a:r>
            <a:r>
              <a:rPr lang="zh-CN" altLang="en-US" dirty="0">
                <a:solidFill>
                  <a:srgbClr val="7030A0"/>
                </a:solidFill>
                <a:latin typeface="Cambria" panose="02040503050406030204" pitchFamily="18" charset="0"/>
                <a:ea typeface="宋体" panose="02010600030101010101" pitchFamily="2" charset="-122"/>
              </a:rPr>
              <a:t>，进入第</a:t>
            </a: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、令</a:t>
            </a:r>
            <a:r>
              <a:rPr lang="en-US" altLang="zh-CN" dirty="0">
                <a:solidFill>
                  <a:srgbClr val="7030A0"/>
                </a:solidFill>
                <a:latin typeface="Cambria" panose="02040503050406030204" pitchFamily="18" charset="0"/>
                <a:ea typeface="宋体" panose="02010600030101010101" pitchFamily="2" charset="-122"/>
              </a:rPr>
              <a:t>heap[cur]=k</a:t>
            </a:r>
            <a:r>
              <a:rPr lang="zh-CN" altLang="en-US" dirty="0">
                <a:solidFill>
                  <a:srgbClr val="7030A0"/>
                </a:solidFill>
                <a:latin typeface="Cambria" panose="02040503050406030204" pitchFamily="18" charset="0"/>
                <a:ea typeface="宋体" panose="02010600030101010101" pitchFamily="2" charset="-122"/>
              </a:rPr>
              <a:t>，结束。</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35</a:t>
            </a:fld>
            <a:endParaRPr lang="zh-CN" altLang="en-US" dirty="0"/>
          </a:p>
        </p:txBody>
      </p:sp>
    </p:spTree>
    <p:extLst>
      <p:ext uri="{BB962C8B-B14F-4D97-AF65-F5344CB8AC3E}">
        <p14:creationId xmlns:p14="http://schemas.microsoft.com/office/powerpoint/2010/main" val="134501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9319488" cy="6094828"/>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例：在面的堆中插入键值为</a:t>
            </a:r>
            <a:r>
              <a:rPr lang="en-US" altLang="zh-CN" dirty="0">
                <a:latin typeface="Cambria" panose="02040503050406030204" pitchFamily="18" charset="0"/>
                <a:ea typeface="宋体" panose="02010600030101010101" pitchFamily="2" charset="-122"/>
              </a:rPr>
              <a:t>7</a:t>
            </a:r>
            <a:r>
              <a:rPr lang="zh-CN" altLang="en-US" dirty="0">
                <a:latin typeface="Cambria" panose="02040503050406030204" pitchFamily="18" charset="0"/>
                <a:ea typeface="宋体" panose="02010600030101010101" pitchFamily="2" charset="-122"/>
              </a:rPr>
              <a:t>的结点过程示意图：</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实现时，从添加的元素开始，自底向上调整相关结点的键值，见函数</a:t>
            </a:r>
            <a:r>
              <a:rPr lang="en-US" altLang="zh-CN" dirty="0" err="1">
                <a:latin typeface="Cambria" panose="02040503050406030204" pitchFamily="18" charset="0"/>
                <a:ea typeface="宋体" panose="02010600030101010101" pitchFamily="2" charset="-122"/>
              </a:rPr>
              <a:t>heap_push</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36</a:t>
            </a:fld>
            <a:endParaRPr lang="zh-CN" altLang="en-US" dirty="0"/>
          </a:p>
        </p:txBody>
      </p:sp>
      <p:pic>
        <p:nvPicPr>
          <p:cNvPr id="23" name="图片 22"/>
          <p:cNvPicPr/>
          <p:nvPr/>
        </p:nvPicPr>
        <p:blipFill>
          <a:blip r:embed="rId2">
            <a:extLst>
              <a:ext uri="{28A0092B-C50C-407E-A947-70E740481C1C}">
                <a14:useLocalDpi xmlns:a14="http://schemas.microsoft.com/office/drawing/2010/main" val="0"/>
              </a:ext>
            </a:extLst>
          </a:blip>
          <a:srcRect/>
          <a:stretch>
            <a:fillRect/>
          </a:stretch>
        </p:blipFill>
        <p:spPr bwMode="auto">
          <a:xfrm>
            <a:off x="422488" y="1547098"/>
            <a:ext cx="3054350" cy="2597150"/>
          </a:xfrm>
          <a:prstGeom prst="rect">
            <a:avLst/>
          </a:prstGeom>
          <a:noFill/>
        </p:spPr>
      </p:pic>
      <p:pic>
        <p:nvPicPr>
          <p:cNvPr id="24" name="图片 23"/>
          <p:cNvPicPr/>
          <p:nvPr/>
        </p:nvPicPr>
        <p:blipFill>
          <a:blip r:embed="rId3">
            <a:extLst>
              <a:ext uri="{28A0092B-C50C-407E-A947-70E740481C1C}">
                <a14:useLocalDpi xmlns:a14="http://schemas.microsoft.com/office/drawing/2010/main" val="0"/>
              </a:ext>
            </a:extLst>
          </a:blip>
          <a:srcRect/>
          <a:stretch>
            <a:fillRect/>
          </a:stretch>
        </p:blipFill>
        <p:spPr bwMode="auto">
          <a:xfrm>
            <a:off x="3659672" y="1662756"/>
            <a:ext cx="3939299" cy="2781508"/>
          </a:xfrm>
          <a:prstGeom prst="rect">
            <a:avLst/>
          </a:prstGeom>
          <a:noFill/>
        </p:spPr>
      </p:pic>
      <p:pic>
        <p:nvPicPr>
          <p:cNvPr id="25" name="图片 24"/>
          <p:cNvPicPr/>
          <p:nvPr/>
        </p:nvPicPr>
        <p:blipFill>
          <a:blip r:embed="rId4">
            <a:extLst>
              <a:ext uri="{28A0092B-C50C-407E-A947-70E740481C1C}">
                <a14:useLocalDpi xmlns:a14="http://schemas.microsoft.com/office/drawing/2010/main" val="0"/>
              </a:ext>
            </a:extLst>
          </a:blip>
          <a:srcRect/>
          <a:stretch>
            <a:fillRect/>
          </a:stretch>
        </p:blipFill>
        <p:spPr bwMode="auto">
          <a:xfrm>
            <a:off x="7617302" y="1597548"/>
            <a:ext cx="4077777" cy="2846716"/>
          </a:xfrm>
          <a:prstGeom prst="rect">
            <a:avLst/>
          </a:prstGeom>
          <a:noFill/>
        </p:spPr>
      </p:pic>
    </p:spTree>
    <p:extLst>
      <p:ext uri="{BB962C8B-B14F-4D97-AF65-F5344CB8AC3E}">
        <p14:creationId xmlns:p14="http://schemas.microsoft.com/office/powerpoint/2010/main" val="326829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799226" cy="2946755"/>
          </a:xfrm>
        </p:spPr>
        <p:txBody>
          <a:bodyPr>
            <a:normAutofit fontScale="85000" lnSpcReduction="20000"/>
          </a:bodyPr>
          <a:lstStyle/>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4</a:t>
            </a:r>
            <a:r>
              <a:rPr lang="zh-CN" altLang="en-US" b="1" dirty="0">
                <a:latin typeface="Cambria" panose="02040503050406030204" pitchFamily="18" charset="0"/>
                <a:ea typeface="宋体" panose="02010600030101010101" pitchFamily="2" charset="-122"/>
              </a:rPr>
              <a:t>、删除结点</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删除堆中的结点只考虑删除堆的根结点。方法是：将堆的最后一个结点的值取代根结点的值，并删除最后一个结点，然后从根结点出发采用</a:t>
            </a:r>
            <a:r>
              <a:rPr lang="en-US" altLang="zh-CN" dirty="0" err="1">
                <a:latin typeface="Cambria" panose="02040503050406030204" pitchFamily="18" charset="0"/>
                <a:ea typeface="宋体" panose="02010600030101010101" pitchFamily="2" charset="-122"/>
              </a:rPr>
              <a:t>heap_adjust</a:t>
            </a:r>
            <a:r>
              <a:rPr lang="zh-CN" altLang="en-US" dirty="0">
                <a:latin typeface="Cambria" panose="02040503050406030204" pitchFamily="18" charset="0"/>
                <a:ea typeface="宋体" panose="02010600030101010101" pitchFamily="2" charset="-122"/>
              </a:rPr>
              <a:t>算法将完全二叉树转化为大顶堆，过程如下：</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heap_pop</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37</a:t>
            </a:fld>
            <a:endParaRPr lang="zh-CN" altLang="en-US" dirty="0"/>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469787" y="3177785"/>
            <a:ext cx="3054350" cy="2993390"/>
          </a:xfrm>
          <a:prstGeom prst="rect">
            <a:avLst/>
          </a:prstGeom>
          <a:noFill/>
        </p:spPr>
      </p:pic>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3608070" y="3171752"/>
            <a:ext cx="4310380" cy="3005455"/>
          </a:xfrm>
          <a:prstGeom prst="rect">
            <a:avLst/>
          </a:prstGeom>
          <a:noFill/>
        </p:spPr>
      </p:pic>
      <p:pic>
        <p:nvPicPr>
          <p:cNvPr id="10" name="图片 9"/>
          <p:cNvPicPr/>
          <p:nvPr/>
        </p:nvPicPr>
        <p:blipFill>
          <a:blip r:embed="rId4">
            <a:extLst>
              <a:ext uri="{28A0092B-C50C-407E-A947-70E740481C1C}">
                <a14:useLocalDpi xmlns:a14="http://schemas.microsoft.com/office/drawing/2010/main" val="0"/>
              </a:ext>
            </a:extLst>
          </a:blip>
          <a:srcRect/>
          <a:stretch>
            <a:fillRect/>
          </a:stretch>
        </p:blipFill>
        <p:spPr bwMode="auto">
          <a:xfrm>
            <a:off x="7793101" y="3157060"/>
            <a:ext cx="4273550" cy="3011805"/>
          </a:xfrm>
          <a:prstGeom prst="rect">
            <a:avLst/>
          </a:prstGeom>
          <a:noFill/>
        </p:spPr>
      </p:pic>
    </p:spTree>
    <p:extLst>
      <p:ext uri="{BB962C8B-B14F-4D97-AF65-F5344CB8AC3E}">
        <p14:creationId xmlns:p14="http://schemas.microsoft.com/office/powerpoint/2010/main" val="100825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799226" cy="6288925"/>
          </a:xfrm>
        </p:spPr>
        <p:txBody>
          <a:bodyPr>
            <a:normAutofit fontScale="925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a:t>
            </a:r>
            <a:r>
              <a:rPr lang="en-US" altLang="zh-CN" b="1" dirty="0">
                <a:latin typeface="Cambria" panose="02040503050406030204" pitchFamily="18" charset="0"/>
                <a:ea typeface="宋体" panose="02010600030101010101" pitchFamily="2" charset="-122"/>
              </a:rPr>
              <a:t>STL</a:t>
            </a:r>
            <a:r>
              <a:rPr lang="zh-CN" altLang="en-US" b="1" dirty="0">
                <a:latin typeface="Cambria" panose="02040503050406030204" pitchFamily="18" charset="0"/>
                <a:ea typeface="宋体" panose="02010600030101010101" pitchFamily="2" charset="-122"/>
              </a:rPr>
              <a:t>中的堆</a:t>
            </a:r>
            <a:r>
              <a:rPr lang="en-US" altLang="zh-CN" b="1" dirty="0">
                <a:latin typeface="Cambria" panose="02040503050406030204" pitchFamily="18" charset="0"/>
                <a:ea typeface="宋体" panose="02010600030101010101" pitchFamily="2" charset="-122"/>
              </a:rPr>
              <a:t>——</a:t>
            </a:r>
            <a:r>
              <a:rPr lang="en-US" altLang="zh-CN" b="1" dirty="0" err="1">
                <a:latin typeface="Cambria" panose="02040503050406030204" pitchFamily="18" charset="0"/>
                <a:ea typeface="宋体" panose="02010600030101010101" pitchFamily="2" charset="-122"/>
              </a:rPr>
              <a:t>priority_queue</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优先队列</a:t>
            </a:r>
            <a:r>
              <a:rPr lang="zh-CN" altLang="en-US" dirty="0">
                <a:latin typeface="Cambria" panose="02040503050406030204" pitchFamily="18" charset="0"/>
                <a:ea typeface="宋体" panose="02010600030101010101" pitchFamily="2" charset="-122"/>
              </a:rPr>
              <a:t>是指</a:t>
            </a:r>
            <a:r>
              <a:rPr lang="zh-CN" altLang="en-US" dirty="0">
                <a:solidFill>
                  <a:srgbClr val="00B0F0"/>
                </a:solidFill>
                <a:latin typeface="Cambria" panose="02040503050406030204" pitchFamily="18" charset="0"/>
                <a:ea typeface="宋体" panose="02010600030101010101" pitchFamily="2" charset="-122"/>
              </a:rPr>
              <a:t>元素被赋予优先级</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在访问</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删除元素时，只能访问</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删除具有最高优先级的元素</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中集成了优先队列适配器容器</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priority_queue</a:t>
            </a:r>
            <a:r>
              <a:rPr lang="zh-CN" altLang="en-US" dirty="0">
                <a:latin typeface="Cambria" panose="02040503050406030204" pitchFamily="18" charset="0"/>
                <a:ea typeface="宋体" panose="02010600030101010101" pitchFamily="2" charset="-122"/>
              </a:rPr>
              <a:t>，支持从一个集合中快速地查找以及删除具有最大值或最小值的元素。可分为两种：</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最小优先队列，适合查找和删除最小元素，类似于小顶堆；</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最大优先队列，适合查找和删除最大元素，类似于大顶堆</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在创建</a:t>
            </a:r>
            <a:r>
              <a:rPr lang="en-US" altLang="zh-CN" dirty="0" err="1">
                <a:latin typeface="Cambria" panose="02040503050406030204" pitchFamily="18" charset="0"/>
                <a:ea typeface="宋体" panose="02010600030101010101" pitchFamily="2" charset="-122"/>
              </a:rPr>
              <a:t>priority_queue</a:t>
            </a:r>
            <a:r>
              <a:rPr lang="zh-CN" altLang="en-US" dirty="0">
                <a:latin typeface="Cambria" panose="02040503050406030204" pitchFamily="18" charset="0"/>
                <a:ea typeface="宋体" panose="02010600030101010101" pitchFamily="2" charset="-122"/>
              </a:rPr>
              <a:t>时默认大顶堆。</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在使用</a:t>
            </a:r>
            <a:r>
              <a:rPr lang="en-US" altLang="zh-CN" dirty="0" err="1">
                <a:latin typeface="Cambria" panose="02040503050406030204" pitchFamily="18" charset="0"/>
                <a:ea typeface="宋体" panose="02010600030101010101" pitchFamily="2" charset="-122"/>
              </a:rPr>
              <a:t>priority_queue</a:t>
            </a:r>
            <a:r>
              <a:rPr lang="zh-CN" altLang="en-US" dirty="0">
                <a:latin typeface="Cambria" panose="02040503050406030204" pitchFamily="18" charset="0"/>
                <a:ea typeface="宋体" panose="02010600030101010101" pitchFamily="2" charset="-122"/>
              </a:rPr>
              <a:t>时必须添加头文件</a:t>
            </a:r>
            <a:r>
              <a:rPr lang="en-US" altLang="zh-CN" dirty="0">
                <a:latin typeface="Cambria" panose="02040503050406030204" pitchFamily="18" charset="0"/>
                <a:ea typeface="宋体" panose="02010600030101010101" pitchFamily="2" charset="-122"/>
              </a:rPr>
              <a:t>&lt;queue&gt;</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38</a:t>
            </a:fld>
            <a:endParaRPr lang="zh-CN" altLang="en-US" dirty="0"/>
          </a:p>
        </p:txBody>
      </p:sp>
    </p:spTree>
    <p:extLst>
      <p:ext uri="{BB962C8B-B14F-4D97-AF65-F5344CB8AC3E}">
        <p14:creationId xmlns:p14="http://schemas.microsoft.com/office/powerpoint/2010/main" val="372867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799226" cy="6288925"/>
          </a:xfrm>
        </p:spPr>
        <p:txBody>
          <a:bodyPr>
            <a:normAutofit fontScale="85000" lnSpcReduction="20000"/>
          </a:bodyPr>
          <a:lstStyle/>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1</a:t>
            </a:r>
            <a:r>
              <a:rPr lang="zh-CN" altLang="en-US" b="1" dirty="0">
                <a:latin typeface="Cambria" panose="02040503050406030204" pitchFamily="18" charset="0"/>
                <a:ea typeface="宋体" panose="02010600030101010101" pitchFamily="2" charset="-122"/>
              </a:rPr>
              <a:t>、</a:t>
            </a:r>
            <a:r>
              <a:rPr lang="en-US" altLang="zh-CN" b="1" dirty="0" err="1">
                <a:latin typeface="Cambria" panose="02040503050406030204" pitchFamily="18" charset="0"/>
                <a:ea typeface="宋体" panose="02010600030101010101" pitchFamily="2" charset="-122"/>
              </a:rPr>
              <a:t>priority_queue</a:t>
            </a:r>
            <a:r>
              <a:rPr lang="zh-CN" altLang="en-US" b="1" dirty="0">
                <a:latin typeface="Cambria" panose="02040503050406030204" pitchFamily="18" charset="0"/>
                <a:ea typeface="宋体" panose="02010600030101010101" pitchFamily="2" charset="-122"/>
              </a:rPr>
              <a:t>类型的对象定义方法</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priority_queue</a:t>
            </a:r>
            <a:r>
              <a:rPr lang="en-US" altLang="zh-CN" dirty="0">
                <a:solidFill>
                  <a:srgbClr val="7030A0"/>
                </a:solidFill>
                <a:latin typeface="Cambria" panose="02040503050406030204" pitchFamily="18" charset="0"/>
                <a:ea typeface="宋体" panose="02010600030101010101" pitchFamily="2" charset="-122"/>
              </a:rPr>
              <a:t>&lt;</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&gt;</a:t>
            </a:r>
            <a:r>
              <a:rPr lang="en-US" altLang="zh-CN" dirty="0" err="1">
                <a:solidFill>
                  <a:srgbClr val="7030A0"/>
                </a:solidFill>
                <a:latin typeface="Cambria" panose="02040503050406030204" pitchFamily="18" charset="0"/>
                <a:ea typeface="宋体" panose="02010600030101010101" pitchFamily="2" charset="-122"/>
              </a:rPr>
              <a:t>pq</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定义大顶堆</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priority_queue</a:t>
            </a:r>
            <a:r>
              <a:rPr lang="en-US" altLang="zh-CN" dirty="0">
                <a:solidFill>
                  <a:srgbClr val="7030A0"/>
                </a:solidFill>
                <a:latin typeface="Cambria" panose="02040503050406030204" pitchFamily="18" charset="0"/>
                <a:ea typeface="宋体" panose="02010600030101010101" pitchFamily="2" charset="-122"/>
              </a:rPr>
              <a:t>&lt;</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vector&lt;</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&gt; &gt; pq1;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定义指定基础容器为</a:t>
            </a:r>
            <a:r>
              <a:rPr lang="en-US" altLang="zh-CN" dirty="0">
                <a:solidFill>
                  <a:srgbClr val="00B0F0"/>
                </a:solidFill>
                <a:latin typeface="Cambria" panose="02040503050406030204" pitchFamily="18" charset="0"/>
                <a:ea typeface="宋体" panose="02010600030101010101" pitchFamily="2" charset="-122"/>
              </a:rPr>
              <a:t>vector</a:t>
            </a:r>
            <a:r>
              <a:rPr lang="zh-CN" altLang="en-US" dirty="0">
                <a:solidFill>
                  <a:srgbClr val="00B0F0"/>
                </a:solidFill>
                <a:latin typeface="Cambria" panose="02040503050406030204" pitchFamily="18" charset="0"/>
                <a:ea typeface="宋体" panose="02010600030101010101" pitchFamily="2" charset="-122"/>
              </a:rPr>
              <a:t>的大顶堆</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priority_queue</a:t>
            </a:r>
            <a:r>
              <a:rPr lang="en-US" altLang="zh-CN" dirty="0">
                <a:solidFill>
                  <a:srgbClr val="7030A0"/>
                </a:solidFill>
                <a:latin typeface="Cambria" panose="02040503050406030204" pitchFamily="18" charset="0"/>
                <a:ea typeface="宋体" panose="02010600030101010101" pitchFamily="2" charset="-122"/>
              </a:rPr>
              <a:t>&lt;</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vector&lt;</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&gt;, greater&lt;</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&gt; &gt;pq2;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定义小顶堆</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priority_queue</a:t>
            </a:r>
            <a:r>
              <a:rPr lang="en-US" altLang="zh-CN" dirty="0">
                <a:solidFill>
                  <a:srgbClr val="7030A0"/>
                </a:solidFill>
                <a:latin typeface="Cambria" panose="02040503050406030204" pitchFamily="18" charset="0"/>
                <a:ea typeface="宋体" panose="02010600030101010101" pitchFamily="2" charset="-122"/>
              </a:rPr>
              <a:t>&lt;node&gt;pq3;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元素为用户自定义类型</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2</a:t>
            </a:r>
            <a:r>
              <a:rPr lang="zh-CN" altLang="en-US" b="1" dirty="0">
                <a:latin typeface="Cambria" panose="02040503050406030204" pitchFamily="18" charset="0"/>
                <a:ea typeface="宋体" panose="02010600030101010101" pitchFamily="2" charset="-122"/>
              </a:rPr>
              <a:t>、</a:t>
            </a:r>
            <a:r>
              <a:rPr lang="en-US" altLang="zh-CN" b="1" dirty="0" err="1">
                <a:latin typeface="Cambria" panose="02040503050406030204" pitchFamily="18" charset="0"/>
                <a:ea typeface="宋体" panose="02010600030101010101" pitchFamily="2" charset="-122"/>
              </a:rPr>
              <a:t>priority_queue</a:t>
            </a:r>
            <a:r>
              <a:rPr lang="zh-CN" altLang="en-US" b="1" dirty="0">
                <a:latin typeface="Cambria" panose="02040503050406030204" pitchFamily="18" charset="0"/>
                <a:ea typeface="宋体" panose="02010600030101010101" pitchFamily="2" charset="-122"/>
              </a:rPr>
              <a:t>的操作</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 </a:t>
            </a:r>
            <a:r>
              <a:rPr lang="en-US" altLang="zh-CN" dirty="0">
                <a:solidFill>
                  <a:srgbClr val="00B0F0"/>
                </a:solidFill>
                <a:latin typeface="Cambria" panose="02040503050406030204" pitchFamily="18" charset="0"/>
                <a:ea typeface="宋体" panose="02010600030101010101" pitchFamily="2" charset="-122"/>
              </a:rPr>
              <a:t>push</a:t>
            </a:r>
            <a:r>
              <a:rPr lang="zh-CN" altLang="en-US" dirty="0">
                <a:solidFill>
                  <a:srgbClr val="00B0F0"/>
                </a:solidFill>
                <a:latin typeface="Cambria" panose="02040503050406030204" pitchFamily="18" charset="0"/>
                <a:ea typeface="宋体" panose="02010600030101010101" pitchFamily="2" charset="-122"/>
              </a:rPr>
              <a:t>函数</a:t>
            </a:r>
            <a:r>
              <a:rPr lang="zh-CN" altLang="en-US" dirty="0">
                <a:latin typeface="Cambria" panose="02040503050406030204" pitchFamily="18" charset="0"/>
                <a:ea typeface="宋体" panose="02010600030101010101" pitchFamily="2" charset="-122"/>
              </a:rPr>
              <a:t>：向优先队列中添加一个元素。</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en-US" altLang="zh-CN" dirty="0">
                <a:solidFill>
                  <a:srgbClr val="00B0F0"/>
                </a:solidFill>
                <a:latin typeface="Cambria" panose="02040503050406030204" pitchFamily="18" charset="0"/>
                <a:ea typeface="宋体" panose="02010600030101010101" pitchFamily="2" charset="-122"/>
              </a:rPr>
              <a:t>) top</a:t>
            </a:r>
            <a:r>
              <a:rPr lang="zh-CN" altLang="en-US" dirty="0">
                <a:solidFill>
                  <a:srgbClr val="00B0F0"/>
                </a:solidFill>
                <a:latin typeface="Cambria" panose="02040503050406030204" pitchFamily="18" charset="0"/>
                <a:ea typeface="宋体" panose="02010600030101010101" pitchFamily="2" charset="-122"/>
              </a:rPr>
              <a:t>函数</a:t>
            </a:r>
            <a:r>
              <a:rPr lang="zh-CN" altLang="en-US" dirty="0">
                <a:latin typeface="Cambria" panose="02040503050406030204" pitchFamily="18" charset="0"/>
                <a:ea typeface="宋体" panose="02010600030101010101" pitchFamily="2" charset="-122"/>
              </a:rPr>
              <a:t>：获取堆顶元素。</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 </a:t>
            </a:r>
            <a:r>
              <a:rPr lang="en-US" altLang="zh-CN" dirty="0">
                <a:solidFill>
                  <a:srgbClr val="00B0F0"/>
                </a:solidFill>
                <a:latin typeface="Cambria" panose="02040503050406030204" pitchFamily="18" charset="0"/>
                <a:ea typeface="宋体" panose="02010600030101010101" pitchFamily="2" charset="-122"/>
              </a:rPr>
              <a:t>pop</a:t>
            </a:r>
            <a:r>
              <a:rPr lang="zh-CN" altLang="en-US" dirty="0">
                <a:solidFill>
                  <a:srgbClr val="00B0F0"/>
                </a:solidFill>
                <a:latin typeface="Cambria" panose="02040503050406030204" pitchFamily="18" charset="0"/>
                <a:ea typeface="宋体" panose="02010600030101010101" pitchFamily="2" charset="-122"/>
              </a:rPr>
              <a:t>函数</a:t>
            </a:r>
            <a:r>
              <a:rPr lang="zh-CN" altLang="en-US" dirty="0">
                <a:latin typeface="Cambria" panose="02040503050406030204" pitchFamily="18" charset="0"/>
                <a:ea typeface="宋体" panose="02010600030101010101" pitchFamily="2" charset="-122"/>
              </a:rPr>
              <a:t>：删除堆顶元素。</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 </a:t>
            </a:r>
            <a:r>
              <a:rPr lang="en-US" altLang="zh-CN" dirty="0">
                <a:solidFill>
                  <a:srgbClr val="00B0F0"/>
                </a:solidFill>
                <a:latin typeface="Cambria" panose="02040503050406030204" pitchFamily="18" charset="0"/>
                <a:ea typeface="宋体" panose="02010600030101010101" pitchFamily="2" charset="-122"/>
              </a:rPr>
              <a:t>size</a:t>
            </a:r>
            <a:r>
              <a:rPr lang="zh-CN" altLang="en-US" dirty="0">
                <a:solidFill>
                  <a:srgbClr val="00B0F0"/>
                </a:solidFill>
                <a:latin typeface="Cambria" panose="02040503050406030204" pitchFamily="18" charset="0"/>
                <a:ea typeface="宋体" panose="02010600030101010101" pitchFamily="2" charset="-122"/>
              </a:rPr>
              <a:t>函数</a:t>
            </a:r>
            <a:r>
              <a:rPr lang="zh-CN" altLang="en-US" dirty="0">
                <a:latin typeface="Cambria" panose="02040503050406030204" pitchFamily="18" charset="0"/>
                <a:ea typeface="宋体" panose="02010600030101010101" pitchFamily="2" charset="-122"/>
              </a:rPr>
              <a:t>：获取优先队列中元素的个数。</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(5) </a:t>
            </a:r>
            <a:r>
              <a:rPr lang="en-US" altLang="zh-CN" dirty="0">
                <a:solidFill>
                  <a:srgbClr val="00B0F0"/>
                </a:solidFill>
                <a:latin typeface="Cambria" panose="02040503050406030204" pitchFamily="18" charset="0"/>
                <a:ea typeface="宋体" panose="02010600030101010101" pitchFamily="2" charset="-122"/>
              </a:rPr>
              <a:t>empty</a:t>
            </a:r>
            <a:r>
              <a:rPr lang="zh-CN" altLang="en-US" dirty="0">
                <a:solidFill>
                  <a:srgbClr val="00B0F0"/>
                </a:solidFill>
                <a:latin typeface="Cambria" panose="02040503050406030204" pitchFamily="18" charset="0"/>
                <a:ea typeface="宋体" panose="02010600030101010101" pitchFamily="2" charset="-122"/>
              </a:rPr>
              <a:t>函数</a:t>
            </a:r>
            <a:r>
              <a:rPr lang="zh-CN" altLang="en-US" dirty="0">
                <a:latin typeface="Cambria" panose="02040503050406030204" pitchFamily="18" charset="0"/>
                <a:ea typeface="宋体" panose="02010600030101010101" pitchFamily="2" charset="-122"/>
              </a:rPr>
              <a:t>：判断优先队列是否为空，</a:t>
            </a: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39</a:t>
            </a:fld>
            <a:endParaRPr lang="zh-CN" altLang="en-US" dirty="0"/>
          </a:p>
        </p:txBody>
      </p:sp>
    </p:spTree>
    <p:extLst>
      <p:ext uri="{BB962C8B-B14F-4D97-AF65-F5344CB8AC3E}">
        <p14:creationId xmlns:p14="http://schemas.microsoft.com/office/powerpoint/2010/main" val="339082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7919527" cy="6423679"/>
          </a:xfrm>
        </p:spPr>
        <p:txBody>
          <a:bodyPr>
            <a:normAutofit fontScale="92500"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3.1 </a:t>
            </a:r>
            <a:r>
              <a:rPr lang="zh-CN" altLang="en-US" b="1" dirty="0">
                <a:latin typeface="Cambria" panose="02040503050406030204" pitchFamily="18" charset="0"/>
                <a:ea typeface="宋体" panose="02010600030101010101" pitchFamily="2" charset="-122"/>
              </a:rPr>
              <a:t>基本概念</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树</a:t>
            </a:r>
            <a:r>
              <a:rPr lang="en-US" altLang="zh-CN" dirty="0">
                <a:latin typeface="Cambria" panose="02040503050406030204" pitchFamily="18" charset="0"/>
                <a:ea typeface="宋体" panose="02010600030101010101" pitchFamily="2" charset="-122"/>
              </a:rPr>
              <a:t>(Tree)</a:t>
            </a:r>
            <a:r>
              <a:rPr lang="zh-CN" altLang="en-US" dirty="0">
                <a:latin typeface="Cambria" panose="02040503050406030204" pitchFamily="18" charset="0"/>
                <a:ea typeface="宋体" panose="02010600030101010101" pitchFamily="2" charset="-122"/>
              </a:rPr>
              <a:t>是</a:t>
            </a:r>
            <a:r>
              <a:rPr lang="zh-CN" altLang="en-US" dirty="0">
                <a:solidFill>
                  <a:srgbClr val="00B0F0"/>
                </a:solidFill>
                <a:latin typeface="Cambria" panose="02040503050406030204" pitchFamily="18" charset="0"/>
                <a:ea typeface="宋体" panose="02010600030101010101" pitchFamily="2" charset="-122"/>
              </a:rPr>
              <a:t>由</a:t>
            </a:r>
            <a:r>
              <a:rPr lang="en-US" altLang="zh-CN" dirty="0">
                <a:solidFill>
                  <a:srgbClr val="00B0F0"/>
                </a:solidFill>
                <a:latin typeface="Cambria" panose="02040503050406030204" pitchFamily="18" charset="0"/>
                <a:ea typeface="宋体" panose="02010600030101010101" pitchFamily="2" charset="-122"/>
              </a:rPr>
              <a:t>n(n≥0)</a:t>
            </a:r>
            <a:r>
              <a:rPr lang="zh-CN" altLang="en-US" dirty="0">
                <a:solidFill>
                  <a:srgbClr val="00B0F0"/>
                </a:solidFill>
                <a:latin typeface="Cambria" panose="02040503050406030204" pitchFamily="18" charset="0"/>
                <a:ea typeface="宋体" panose="02010600030101010101" pitchFamily="2" charset="-122"/>
              </a:rPr>
              <a:t>个元素</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结点</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构成的有限集合</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各结点之间的关系呈现层次结构</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每一层的结点都与上一层的某个结点之间存在关系</a:t>
            </a:r>
            <a:r>
              <a:rPr lang="zh-CN" altLang="en-US" dirty="0">
                <a:latin typeface="Cambria" panose="02040503050406030204" pitchFamily="18" charset="0"/>
                <a:ea typeface="宋体" panose="02010600030101010101" pitchFamily="2" charset="-122"/>
              </a:rPr>
              <a:t>，这种关系称为树的边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分支</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。树的递归定义如下：</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n=0</a:t>
            </a:r>
            <a:r>
              <a:rPr lang="zh-CN" altLang="en-US" dirty="0">
                <a:latin typeface="Cambria" panose="02040503050406030204" pitchFamily="18" charset="0"/>
                <a:ea typeface="宋体" panose="02010600030101010101" pitchFamily="2" charset="-122"/>
              </a:rPr>
              <a:t>时，树中没有结点，称为</a:t>
            </a:r>
            <a:r>
              <a:rPr lang="zh-CN" altLang="en-US" dirty="0">
                <a:solidFill>
                  <a:srgbClr val="00B0F0"/>
                </a:solidFill>
                <a:latin typeface="Cambria" panose="02040503050406030204" pitchFamily="18" charset="0"/>
                <a:ea typeface="宋体" panose="02010600030101010101" pitchFamily="2" charset="-122"/>
              </a:rPr>
              <a:t>空树</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n&gt;0</a:t>
            </a:r>
            <a:r>
              <a:rPr lang="zh-CN" altLang="en-US" dirty="0">
                <a:latin typeface="Cambria" panose="02040503050406030204" pitchFamily="18" charset="0"/>
                <a:ea typeface="宋体" panose="02010600030101010101" pitchFamily="2" charset="-122"/>
              </a:rPr>
              <a:t>时，有且仅有一个称为</a:t>
            </a:r>
            <a:r>
              <a:rPr lang="zh-CN" altLang="en-US" b="1" dirty="0">
                <a:solidFill>
                  <a:srgbClr val="00B0F0"/>
                </a:solidFill>
                <a:latin typeface="Cambria" panose="02040503050406030204" pitchFamily="18" charset="0"/>
                <a:ea typeface="宋体" panose="02010600030101010101" pitchFamily="2" charset="-122"/>
              </a:rPr>
              <a:t>根</a:t>
            </a:r>
            <a:r>
              <a:rPr lang="zh-CN" altLang="en-US" dirty="0">
                <a:latin typeface="Cambria" panose="02040503050406030204" pitchFamily="18" charset="0"/>
                <a:ea typeface="宋体" panose="02010600030101010101" pitchFamily="2" charset="-122"/>
              </a:rPr>
              <a:t>的结点</a:t>
            </a:r>
            <a:r>
              <a:rPr lang="en-US" altLang="zh-CN" dirty="0">
                <a:latin typeface="Cambria" panose="02040503050406030204" pitchFamily="18" charset="0"/>
                <a:ea typeface="宋体" panose="02010600030101010101" pitchFamily="2" charset="-122"/>
              </a:rPr>
              <a:t>root</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该结点位于最上层</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其余</a:t>
            </a:r>
            <a:r>
              <a:rPr lang="en-US" altLang="zh-CN" dirty="0">
                <a:solidFill>
                  <a:srgbClr val="00B0F0"/>
                </a:solidFill>
                <a:latin typeface="Cambria" panose="02040503050406030204" pitchFamily="18" charset="0"/>
                <a:ea typeface="宋体" panose="02010600030101010101" pitchFamily="2" charset="-122"/>
              </a:rPr>
              <a:t>n-1</a:t>
            </a:r>
            <a:r>
              <a:rPr lang="zh-CN" altLang="en-US" dirty="0">
                <a:solidFill>
                  <a:srgbClr val="00B0F0"/>
                </a:solidFill>
                <a:latin typeface="Cambria" panose="02040503050406030204" pitchFamily="18" charset="0"/>
                <a:ea typeface="宋体" panose="02010600030101010101" pitchFamily="2" charset="-122"/>
              </a:rPr>
              <a:t>个结点划分为</a:t>
            </a:r>
            <a:r>
              <a:rPr lang="en-US" altLang="zh-CN" dirty="0">
                <a:solidFill>
                  <a:srgbClr val="00B0F0"/>
                </a:solidFill>
                <a:latin typeface="Cambria" panose="02040503050406030204" pitchFamily="18" charset="0"/>
                <a:ea typeface="宋体" panose="02010600030101010101" pitchFamily="2" charset="-122"/>
              </a:rPr>
              <a:t>m(m≥0)</a:t>
            </a:r>
            <a:r>
              <a:rPr lang="zh-CN" altLang="en-US" dirty="0">
                <a:solidFill>
                  <a:srgbClr val="00B0F0"/>
                </a:solidFill>
                <a:latin typeface="Cambria" panose="02040503050406030204" pitchFamily="18" charset="0"/>
                <a:ea typeface="宋体" panose="02010600030101010101" pitchFamily="2" charset="-122"/>
              </a:rPr>
              <a:t>个互不相交的集合</a:t>
            </a:r>
            <a:r>
              <a:rPr lang="en-US" altLang="zh-CN" dirty="0">
                <a:solidFill>
                  <a:srgbClr val="00B0F0"/>
                </a:solidFill>
                <a:latin typeface="Cambria" panose="02040503050406030204" pitchFamily="18" charset="0"/>
                <a:ea typeface="宋体" panose="02010600030101010101" pitchFamily="2" charset="-122"/>
              </a:rPr>
              <a:t>T</a:t>
            </a:r>
            <a:r>
              <a:rPr lang="en-US" altLang="zh-CN" baseline="-25000" dirty="0">
                <a:solidFill>
                  <a:srgbClr val="00B0F0"/>
                </a:solidFill>
                <a:latin typeface="Cambria" panose="02040503050406030204" pitchFamily="18" charset="0"/>
                <a:ea typeface="宋体" panose="02010600030101010101" pitchFamily="2" charset="-122"/>
              </a:rPr>
              <a:t>1</a:t>
            </a:r>
            <a:r>
              <a:rPr lang="en-US" altLang="zh-CN" dirty="0">
                <a:solidFill>
                  <a:srgbClr val="00B0F0"/>
                </a:solidFill>
                <a:latin typeface="Cambria" panose="02040503050406030204" pitchFamily="18" charset="0"/>
                <a:ea typeface="宋体" panose="02010600030101010101" pitchFamily="2" charset="-122"/>
              </a:rPr>
              <a:t>, T</a:t>
            </a:r>
            <a:r>
              <a:rPr lang="en-US" altLang="zh-CN" baseline="-25000" dirty="0">
                <a:solidFill>
                  <a:srgbClr val="00B0F0"/>
                </a:solidFill>
                <a:latin typeface="Cambria" panose="02040503050406030204" pitchFamily="18" charset="0"/>
                <a:ea typeface="宋体" panose="02010600030101010101" pitchFamily="2" charset="-122"/>
              </a:rPr>
              <a:t>2</a:t>
            </a:r>
            <a:r>
              <a:rPr lang="en-US" altLang="zh-CN" dirty="0">
                <a:solidFill>
                  <a:srgbClr val="00B0F0"/>
                </a:solidFill>
                <a:latin typeface="Cambria" panose="02040503050406030204" pitchFamily="18" charset="0"/>
                <a:ea typeface="宋体" panose="02010600030101010101" pitchFamily="2" charset="-122"/>
              </a:rPr>
              <a:t>, ……, T</a:t>
            </a:r>
            <a:r>
              <a:rPr lang="en-US" altLang="zh-CN" baseline="-25000" dirty="0">
                <a:solidFill>
                  <a:srgbClr val="00B0F0"/>
                </a:solidFill>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集合</a:t>
            </a:r>
            <a:r>
              <a:rPr lang="en-US" altLang="zh-CN" dirty="0" err="1">
                <a:solidFill>
                  <a:srgbClr val="00B0F0"/>
                </a:solidFill>
                <a:latin typeface="Cambria" panose="02040503050406030204" pitchFamily="18" charset="0"/>
                <a:ea typeface="宋体" panose="02010600030101010101" pitchFamily="2" charset="-122"/>
              </a:rPr>
              <a:t>T</a:t>
            </a:r>
            <a:r>
              <a:rPr lang="en-US" altLang="zh-CN" baseline="-25000"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=1, …, m)</a:t>
            </a:r>
            <a:r>
              <a:rPr lang="zh-CN" altLang="en-US" dirty="0">
                <a:solidFill>
                  <a:srgbClr val="00B0F0"/>
                </a:solidFill>
                <a:latin typeface="Cambria" panose="02040503050406030204" pitchFamily="18" charset="0"/>
                <a:ea typeface="宋体" panose="02010600030101010101" pitchFamily="2" charset="-122"/>
              </a:rPr>
              <a:t>构成一棵树，称为根结点的</a:t>
            </a:r>
            <a:r>
              <a:rPr lang="zh-CN" altLang="en-US" b="1" dirty="0">
                <a:solidFill>
                  <a:srgbClr val="00B0F0"/>
                </a:solidFill>
                <a:latin typeface="Cambria" panose="02040503050406030204" pitchFamily="18" charset="0"/>
                <a:ea typeface="宋体" panose="02010600030101010101" pitchFamily="2" charset="-122"/>
              </a:rPr>
              <a:t>子树</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根结点与每一个子树的根结点之间有边相连</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a:t>
            </a:fld>
            <a:endParaRPr lang="zh-CN" altLang="en-US"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0213" y="1304336"/>
            <a:ext cx="3938778" cy="2542450"/>
          </a:xfrm>
          <a:prstGeom prst="rect">
            <a:avLst/>
          </a:prstGeom>
          <a:noFill/>
        </p:spPr>
      </p:pic>
    </p:spTree>
    <p:extLst>
      <p:ext uri="{BB962C8B-B14F-4D97-AF65-F5344CB8AC3E}">
        <p14:creationId xmlns:p14="http://schemas.microsoft.com/office/powerpoint/2010/main" val="340764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575226" cy="6157890"/>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3.2.5 </a:t>
            </a:r>
            <a:r>
              <a:rPr lang="zh-CN" altLang="en-US" b="1" dirty="0">
                <a:latin typeface="Cambria" panose="02040503050406030204" pitchFamily="18" charset="0"/>
                <a:ea typeface="宋体" panose="02010600030101010101" pitchFamily="2" charset="-122"/>
              </a:rPr>
              <a:t>线索二叉树</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一、线索二叉树的定义及其表示方法</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线索二叉树</a:t>
            </a:r>
            <a:r>
              <a:rPr lang="zh-CN" altLang="en-US" dirty="0">
                <a:latin typeface="Cambria" panose="02040503050406030204" pitchFamily="18" charset="0"/>
                <a:ea typeface="宋体" panose="02010600030101010101" pitchFamily="2" charset="-122"/>
              </a:rPr>
              <a:t>是指</a:t>
            </a:r>
            <a:r>
              <a:rPr lang="zh-CN" altLang="en-US" dirty="0">
                <a:solidFill>
                  <a:srgbClr val="00B0F0"/>
                </a:solidFill>
                <a:latin typeface="Cambria" panose="02040503050406030204" pitchFamily="18" charset="0"/>
                <a:ea typeface="宋体" panose="02010600030101010101" pitchFamily="2" charset="-122"/>
              </a:rPr>
              <a:t>在二叉树上添加线索</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如果某结点的左链域为空，则该链域指向该结点的直接前驱</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如果右链域为空，则该链域指向该结点的直接后继</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指向直接前驱或直接后继的链域</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线索</a:t>
            </a:r>
            <a:r>
              <a:rPr lang="zh-CN" altLang="en-US" dirty="0">
                <a:latin typeface="Cambria" panose="02040503050406030204" pitchFamily="18" charset="0"/>
                <a:ea typeface="宋体" panose="02010600030101010101" pitchFamily="2" charset="-122"/>
              </a:rPr>
              <a:t>。显然，对于</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个结点的二叉树，共有</a:t>
            </a:r>
            <a:r>
              <a:rPr lang="en-US" altLang="zh-CN" dirty="0">
                <a:latin typeface="Cambria" panose="02040503050406030204" pitchFamily="18" charset="0"/>
                <a:ea typeface="宋体" panose="02010600030101010101" pitchFamily="2" charset="-122"/>
              </a:rPr>
              <a:t>n+1</a:t>
            </a:r>
            <a:r>
              <a:rPr lang="zh-CN" altLang="en-US" dirty="0">
                <a:latin typeface="Cambria" panose="02040503050406030204" pitchFamily="18" charset="0"/>
                <a:ea typeface="宋体" panose="02010600030101010101" pitchFamily="2" charset="-122"/>
              </a:rPr>
              <a:t>个线索。</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根据不同遍历序列，线索二叉树分为三种：</a:t>
            </a:r>
            <a:r>
              <a:rPr lang="zh-CN" altLang="en-US" dirty="0">
                <a:solidFill>
                  <a:srgbClr val="00B0F0"/>
                </a:solidFill>
                <a:latin typeface="Cambria" panose="02040503050406030204" pitchFamily="18" charset="0"/>
                <a:ea typeface="宋体" panose="02010600030101010101" pitchFamily="2" charset="-122"/>
              </a:rPr>
              <a:t>先根线索二叉树、中根线索二叉树和后根线索二叉树</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40</a:t>
            </a:fld>
            <a:endParaRPr lang="zh-CN" altLang="en-US" dirty="0"/>
          </a:p>
        </p:txBody>
      </p:sp>
    </p:spTree>
    <p:extLst>
      <p:ext uri="{BB962C8B-B14F-4D97-AF65-F5344CB8AC3E}">
        <p14:creationId xmlns:p14="http://schemas.microsoft.com/office/powerpoint/2010/main" val="345396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575226" cy="2341167"/>
          </a:xfrm>
        </p:spPr>
        <p:txBody>
          <a:bodyPr>
            <a:normAutofit fontScale="92500" lnSpcReduction="10000"/>
          </a:bodyPr>
          <a:lstStyle/>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中根线索二叉树</a:t>
            </a:r>
            <a:r>
              <a:rPr lang="zh-CN" altLang="en-US" dirty="0">
                <a:latin typeface="Cambria" panose="02040503050406030204" pitchFamily="18" charset="0"/>
                <a:ea typeface="宋体" panose="02010600030101010101" pitchFamily="2" charset="-122"/>
              </a:rPr>
              <a:t>是</a:t>
            </a:r>
            <a:r>
              <a:rPr lang="zh-CN" altLang="en-US" dirty="0">
                <a:solidFill>
                  <a:srgbClr val="00B0F0"/>
                </a:solidFill>
                <a:latin typeface="Cambria" panose="02040503050406030204" pitchFamily="18" charset="0"/>
                <a:ea typeface="宋体" panose="02010600030101010101" pitchFamily="2" charset="-122"/>
              </a:rPr>
              <a:t>指在左右链所表示的二叉树中，将结点的空左链域指向二叉树中根序列中该结点直接前驱，将结点的空右链域指向二叉树中根序列中该结点直接后继</a:t>
            </a:r>
            <a:r>
              <a:rPr lang="zh-CN" altLang="en-US" dirty="0">
                <a:latin typeface="Cambria" panose="02040503050406030204" pitchFamily="18" charset="0"/>
                <a:ea typeface="宋体" panose="02010600030101010101" pitchFamily="2" charset="-122"/>
              </a:rPr>
              <a:t>。如下图所示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二叉树的中根序列为：</a:t>
            </a:r>
            <a:r>
              <a:rPr lang="en-US" altLang="zh-CN" dirty="0">
                <a:latin typeface="Cambria" panose="02040503050406030204" pitchFamily="18" charset="0"/>
                <a:ea typeface="宋体" panose="02010600030101010101" pitchFamily="2" charset="-122"/>
              </a:rPr>
              <a:t>DBGEAFHC)</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41</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963301" y="2683318"/>
            <a:ext cx="3989292" cy="3813099"/>
          </a:xfrm>
          <a:prstGeom prst="rect">
            <a:avLst/>
          </a:prstGeom>
          <a:noFill/>
        </p:spPr>
      </p:pic>
    </p:spTree>
    <p:extLst>
      <p:ext uri="{BB962C8B-B14F-4D97-AF65-F5344CB8AC3E}">
        <p14:creationId xmlns:p14="http://schemas.microsoft.com/office/powerpoint/2010/main" val="1600293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575226" cy="2341167"/>
          </a:xfrm>
        </p:spPr>
        <p:txBody>
          <a:bodyPr>
            <a:normAutofit fontScale="850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结点</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的左链域为空，由于结点</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的右链域也为空。可添加一个头结点</a:t>
            </a:r>
            <a:r>
              <a:rPr lang="en-US" altLang="zh-CN" dirty="0">
                <a:latin typeface="Cambria" panose="02040503050406030204" pitchFamily="18" charset="0"/>
                <a:ea typeface="宋体" panose="02010600030101010101" pitchFamily="2" charset="-122"/>
              </a:rPr>
              <a:t>header</a:t>
            </a:r>
            <a:r>
              <a:rPr lang="zh-CN" altLang="en-US" dirty="0">
                <a:latin typeface="Cambria" panose="02040503050406030204" pitchFamily="18" charset="0"/>
                <a:ea typeface="宋体" panose="02010600030101010101" pitchFamily="2" charset="-122"/>
              </a:rPr>
              <a:t>，其左孩子指针指向二叉树的根结点，右孩子指针指向头结点本身，而</a:t>
            </a:r>
            <a:r>
              <a:rPr lang="zh-CN" altLang="en-US" dirty="0">
                <a:solidFill>
                  <a:srgbClr val="00B0F0"/>
                </a:solidFill>
                <a:latin typeface="Cambria" panose="02040503050406030204" pitchFamily="18" charset="0"/>
                <a:ea typeface="宋体" panose="02010600030101010101" pitchFamily="2" charset="-122"/>
              </a:rPr>
              <a:t>中根序列的第一个结点的左链域以及最后一个结点的右链域都指向头结点</a:t>
            </a:r>
            <a:r>
              <a:rPr lang="en-US" altLang="zh-CN" dirty="0">
                <a:solidFill>
                  <a:srgbClr val="00B0F0"/>
                </a:solidFill>
                <a:latin typeface="Cambria" panose="02040503050406030204" pitchFamily="18" charset="0"/>
                <a:ea typeface="宋体" panose="02010600030101010101" pitchFamily="2" charset="-122"/>
              </a:rPr>
              <a:t>header</a:t>
            </a:r>
            <a:r>
              <a:rPr lang="zh-CN" altLang="en-US" dirty="0">
                <a:latin typeface="Cambria" panose="02040503050406030204" pitchFamily="18" charset="0"/>
                <a:ea typeface="宋体" panose="02010600030101010101" pitchFamily="2" charset="-122"/>
              </a:rPr>
              <a:t>。如下图所示：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42</a:t>
            </a:fld>
            <a:endParaRPr lang="zh-CN" altLang="en-US" dirty="0"/>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2592579" y="2286454"/>
            <a:ext cx="3633470" cy="4224655"/>
          </a:xfrm>
          <a:prstGeom prst="rect">
            <a:avLst/>
          </a:prstGeom>
          <a:noFill/>
        </p:spPr>
      </p:pic>
    </p:spTree>
    <p:extLst>
      <p:ext uri="{BB962C8B-B14F-4D97-AF65-F5344CB8AC3E}">
        <p14:creationId xmlns:p14="http://schemas.microsoft.com/office/powerpoint/2010/main" val="2897214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575226" cy="6288925"/>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为了区分结点的孩子链域是否为线索，为左右链域各添加一个标识：</a:t>
            </a:r>
          </a:p>
          <a:p>
            <a:pPr marL="803275" indent="-441325">
              <a:lnSpc>
                <a:spcPct val="150000"/>
              </a:lnSpc>
              <a:spcBef>
                <a:spcPts val="0"/>
              </a:spcBef>
              <a:buFont typeface="Wingdings" panose="05000000000000000000" pitchFamily="2" charset="2"/>
              <a:buChar char="l"/>
            </a:pPr>
            <a:r>
              <a:rPr lang="en-US" altLang="zh-CN" dirty="0" err="1">
                <a:solidFill>
                  <a:srgbClr val="00B0F0"/>
                </a:solidFill>
                <a:latin typeface="Cambria" panose="02040503050406030204" pitchFamily="18" charset="0"/>
                <a:ea typeface="宋体" panose="02010600030101010101" pitchFamily="2" charset="-122"/>
              </a:rPr>
              <a:t>ltag</a:t>
            </a:r>
            <a:r>
              <a:rPr lang="zh-CN" altLang="en-US" dirty="0">
                <a:solidFill>
                  <a:srgbClr val="00B0F0"/>
                </a:solidFill>
                <a:latin typeface="Cambria" panose="02040503050406030204" pitchFamily="18" charset="0"/>
                <a:ea typeface="宋体" panose="02010600030101010101" pitchFamily="2" charset="-122"/>
              </a:rPr>
              <a:t>：判别左链域</a:t>
            </a:r>
            <a:r>
              <a:rPr lang="en-US" altLang="zh-CN" dirty="0" err="1">
                <a:solidFill>
                  <a:srgbClr val="00B0F0"/>
                </a:solidFill>
                <a:latin typeface="Cambria" panose="02040503050406030204" pitchFamily="18" charset="0"/>
                <a:ea typeface="宋体" panose="02010600030101010101" pitchFamily="2" charset="-122"/>
              </a:rPr>
              <a:t>lc</a:t>
            </a:r>
            <a:r>
              <a:rPr lang="zh-CN" altLang="en-US" dirty="0">
                <a:solidFill>
                  <a:srgbClr val="00B0F0"/>
                </a:solidFill>
                <a:latin typeface="Cambria" panose="02040503050406030204" pitchFamily="18" charset="0"/>
                <a:ea typeface="宋体" panose="02010600030101010101" pitchFamily="2" charset="-122"/>
              </a:rPr>
              <a:t>是否为线索。当</a:t>
            </a:r>
            <a:r>
              <a:rPr lang="en-US" altLang="zh-CN" dirty="0" err="1">
                <a:solidFill>
                  <a:srgbClr val="00B0F0"/>
                </a:solidFill>
                <a:latin typeface="Cambria" panose="02040503050406030204" pitchFamily="18" charset="0"/>
                <a:ea typeface="宋体" panose="02010600030101010101" pitchFamily="2" charset="-122"/>
              </a:rPr>
              <a:t>ltag</a:t>
            </a:r>
            <a:r>
              <a:rPr lang="en-US" altLang="zh-CN" dirty="0">
                <a:solidFill>
                  <a:srgbClr val="00B0F0"/>
                </a:solidFill>
                <a:latin typeface="Cambria" panose="02040503050406030204" pitchFamily="18" charset="0"/>
                <a:ea typeface="宋体" panose="02010600030101010101" pitchFamily="2" charset="-122"/>
              </a:rPr>
              <a:t>=true</a:t>
            </a:r>
            <a:r>
              <a:rPr lang="zh-CN" altLang="en-US" dirty="0">
                <a:solidFill>
                  <a:srgbClr val="00B0F0"/>
                </a:solidFill>
                <a:latin typeface="Cambria" panose="02040503050406030204" pitchFamily="18" charset="0"/>
                <a:ea typeface="宋体" panose="02010600030101010101" pitchFamily="2" charset="-122"/>
              </a:rPr>
              <a:t>时，</a:t>
            </a:r>
            <a:r>
              <a:rPr lang="en-US" altLang="zh-CN" dirty="0" err="1">
                <a:solidFill>
                  <a:srgbClr val="00B0F0"/>
                </a:solidFill>
                <a:latin typeface="Cambria" panose="02040503050406030204" pitchFamily="18" charset="0"/>
                <a:ea typeface="宋体" panose="02010600030101010101" pitchFamily="2" charset="-122"/>
              </a:rPr>
              <a:t>lc</a:t>
            </a:r>
            <a:r>
              <a:rPr lang="zh-CN" altLang="en-US" dirty="0">
                <a:solidFill>
                  <a:srgbClr val="00B0F0"/>
                </a:solidFill>
                <a:latin typeface="Cambria" panose="02040503050406030204" pitchFamily="18" charset="0"/>
                <a:ea typeface="宋体" panose="02010600030101010101" pitchFamily="2" charset="-122"/>
              </a:rPr>
              <a:t>指向结点直接前驱的线索，否则</a:t>
            </a:r>
            <a:r>
              <a:rPr lang="en-US" altLang="zh-CN" dirty="0" err="1">
                <a:solidFill>
                  <a:srgbClr val="00B0F0"/>
                </a:solidFill>
                <a:latin typeface="Cambria" panose="02040503050406030204" pitchFamily="18" charset="0"/>
                <a:ea typeface="宋体" panose="02010600030101010101" pitchFamily="2" charset="-122"/>
              </a:rPr>
              <a:t>lc</a:t>
            </a:r>
            <a:r>
              <a:rPr lang="zh-CN" altLang="en-US" dirty="0">
                <a:solidFill>
                  <a:srgbClr val="00B0F0"/>
                </a:solidFill>
                <a:latin typeface="Cambria" panose="02040503050406030204" pitchFamily="18" charset="0"/>
                <a:ea typeface="宋体" panose="02010600030101010101" pitchFamily="2" charset="-122"/>
              </a:rPr>
              <a:t>指向左孩子结点；</a:t>
            </a:r>
          </a:p>
          <a:p>
            <a:pPr marL="803275" indent="-441325">
              <a:lnSpc>
                <a:spcPct val="150000"/>
              </a:lnSpc>
              <a:spcBef>
                <a:spcPts val="0"/>
              </a:spcBef>
              <a:buFont typeface="Wingdings" panose="05000000000000000000" pitchFamily="2" charset="2"/>
              <a:buChar char="l"/>
            </a:pPr>
            <a:r>
              <a:rPr lang="en-US" altLang="zh-CN" dirty="0" err="1">
                <a:solidFill>
                  <a:srgbClr val="00B0F0"/>
                </a:solidFill>
                <a:latin typeface="Cambria" panose="02040503050406030204" pitchFamily="18" charset="0"/>
                <a:ea typeface="宋体" panose="02010600030101010101" pitchFamily="2" charset="-122"/>
              </a:rPr>
              <a:t>rtag</a:t>
            </a:r>
            <a:r>
              <a:rPr lang="zh-CN" altLang="en-US" dirty="0">
                <a:solidFill>
                  <a:srgbClr val="00B0F0"/>
                </a:solidFill>
                <a:latin typeface="Cambria" panose="02040503050406030204" pitchFamily="18" charset="0"/>
                <a:ea typeface="宋体" panose="02010600030101010101" pitchFamily="2" charset="-122"/>
              </a:rPr>
              <a:t>：判别右链域</a:t>
            </a:r>
            <a:r>
              <a:rPr lang="en-US" altLang="zh-CN" dirty="0" err="1">
                <a:solidFill>
                  <a:srgbClr val="00B0F0"/>
                </a:solidFill>
                <a:latin typeface="Cambria" panose="02040503050406030204" pitchFamily="18" charset="0"/>
                <a:ea typeface="宋体" panose="02010600030101010101" pitchFamily="2" charset="-122"/>
              </a:rPr>
              <a:t>rc</a:t>
            </a:r>
            <a:r>
              <a:rPr lang="zh-CN" altLang="en-US" dirty="0">
                <a:solidFill>
                  <a:srgbClr val="00B0F0"/>
                </a:solidFill>
                <a:latin typeface="Cambria" panose="02040503050406030204" pitchFamily="18" charset="0"/>
                <a:ea typeface="宋体" panose="02010600030101010101" pitchFamily="2" charset="-122"/>
              </a:rPr>
              <a:t>是否为线索。当</a:t>
            </a:r>
            <a:r>
              <a:rPr lang="en-US" altLang="zh-CN" dirty="0" err="1">
                <a:solidFill>
                  <a:srgbClr val="00B0F0"/>
                </a:solidFill>
                <a:latin typeface="Cambria" panose="02040503050406030204" pitchFamily="18" charset="0"/>
                <a:ea typeface="宋体" panose="02010600030101010101" pitchFamily="2" charset="-122"/>
              </a:rPr>
              <a:t>rtag</a:t>
            </a:r>
            <a:r>
              <a:rPr lang="en-US" altLang="zh-CN" dirty="0">
                <a:solidFill>
                  <a:srgbClr val="00B0F0"/>
                </a:solidFill>
                <a:latin typeface="Cambria" panose="02040503050406030204" pitchFamily="18" charset="0"/>
                <a:ea typeface="宋体" panose="02010600030101010101" pitchFamily="2" charset="-122"/>
              </a:rPr>
              <a:t>=true</a:t>
            </a:r>
            <a:r>
              <a:rPr lang="zh-CN" altLang="en-US" dirty="0">
                <a:solidFill>
                  <a:srgbClr val="00B0F0"/>
                </a:solidFill>
                <a:latin typeface="Cambria" panose="02040503050406030204" pitchFamily="18" charset="0"/>
                <a:ea typeface="宋体" panose="02010600030101010101" pitchFamily="2" charset="-122"/>
              </a:rPr>
              <a:t>时，</a:t>
            </a:r>
            <a:r>
              <a:rPr lang="en-US" altLang="zh-CN" dirty="0" err="1">
                <a:solidFill>
                  <a:srgbClr val="00B0F0"/>
                </a:solidFill>
                <a:latin typeface="Cambria" panose="02040503050406030204" pitchFamily="18" charset="0"/>
                <a:ea typeface="宋体" panose="02010600030101010101" pitchFamily="2" charset="-122"/>
              </a:rPr>
              <a:t>rc</a:t>
            </a:r>
            <a:r>
              <a:rPr lang="zh-CN" altLang="en-US" dirty="0">
                <a:solidFill>
                  <a:srgbClr val="00B0F0"/>
                </a:solidFill>
                <a:latin typeface="Cambria" panose="02040503050406030204" pitchFamily="18" charset="0"/>
                <a:ea typeface="宋体" panose="02010600030101010101" pitchFamily="2" charset="-122"/>
              </a:rPr>
              <a:t>指向结点后继的线索，否则</a:t>
            </a:r>
            <a:r>
              <a:rPr lang="en-US" altLang="zh-CN" dirty="0" err="1">
                <a:solidFill>
                  <a:srgbClr val="00B0F0"/>
                </a:solidFill>
                <a:latin typeface="Cambria" panose="02040503050406030204" pitchFamily="18" charset="0"/>
                <a:ea typeface="宋体" panose="02010600030101010101" pitchFamily="2" charset="-122"/>
              </a:rPr>
              <a:t>rc</a:t>
            </a:r>
            <a:r>
              <a:rPr lang="zh-CN" altLang="en-US" dirty="0">
                <a:solidFill>
                  <a:srgbClr val="00B0F0"/>
                </a:solidFill>
                <a:latin typeface="Cambria" panose="02040503050406030204" pitchFamily="18" charset="0"/>
                <a:ea typeface="宋体" panose="02010600030101010101" pitchFamily="2" charset="-122"/>
              </a:rPr>
              <a:t>指向右孩子结点。</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左右链指针表示的线索二叉树的结点的定义：</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thNode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datatype data;</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thNode</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lc</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rc</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bool </a:t>
            </a:r>
            <a:r>
              <a:rPr lang="en-US" altLang="zh-CN" dirty="0" err="1">
                <a:solidFill>
                  <a:srgbClr val="7030A0"/>
                </a:solidFill>
                <a:latin typeface="Cambria" panose="02040503050406030204" pitchFamily="18" charset="0"/>
                <a:ea typeface="宋体" panose="02010600030101010101" pitchFamily="2" charset="-122"/>
              </a:rPr>
              <a:t>ltag</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rtag</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thNode</a:t>
            </a: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lc</a:t>
            </a:r>
            <a:r>
              <a:rPr lang="en-US" altLang="zh-CN" dirty="0">
                <a:solidFill>
                  <a:srgbClr val="7030A0"/>
                </a:solidFill>
                <a:latin typeface="Cambria" panose="02040503050406030204" pitchFamily="18" charset="0"/>
                <a:ea typeface="宋体" panose="02010600030101010101" pitchFamily="2" charset="-122"/>
              </a:rPr>
              <a:t>(NULL), </a:t>
            </a:r>
            <a:r>
              <a:rPr lang="en-US" altLang="zh-CN" dirty="0" err="1">
                <a:solidFill>
                  <a:srgbClr val="7030A0"/>
                </a:solidFill>
                <a:latin typeface="Cambria" panose="02040503050406030204" pitchFamily="18" charset="0"/>
                <a:ea typeface="宋体" panose="02010600030101010101" pitchFamily="2" charset="-122"/>
              </a:rPr>
              <a:t>rc</a:t>
            </a:r>
            <a:r>
              <a:rPr lang="en-US" altLang="zh-CN" dirty="0">
                <a:solidFill>
                  <a:srgbClr val="7030A0"/>
                </a:solidFill>
                <a:latin typeface="Cambria" panose="02040503050406030204" pitchFamily="18" charset="0"/>
                <a:ea typeface="宋体" panose="02010600030101010101" pitchFamily="2" charset="-122"/>
              </a:rPr>
              <a:t>(NULL), </a:t>
            </a:r>
            <a:r>
              <a:rPr lang="en-US" altLang="zh-CN" dirty="0" err="1">
                <a:solidFill>
                  <a:srgbClr val="7030A0"/>
                </a:solidFill>
                <a:latin typeface="Cambria" panose="02040503050406030204" pitchFamily="18" charset="0"/>
                <a:ea typeface="宋体" panose="02010600030101010101" pitchFamily="2" charset="-122"/>
              </a:rPr>
              <a:t>ltag</a:t>
            </a:r>
            <a:r>
              <a:rPr lang="en-US" altLang="zh-CN" dirty="0">
                <a:solidFill>
                  <a:srgbClr val="7030A0"/>
                </a:solidFill>
                <a:latin typeface="Cambria" panose="02040503050406030204" pitchFamily="18" charset="0"/>
                <a:ea typeface="宋体" panose="02010600030101010101" pitchFamily="2" charset="-122"/>
              </a:rPr>
              <a:t>(false), </a:t>
            </a:r>
            <a:r>
              <a:rPr lang="en-US" altLang="zh-CN" dirty="0" err="1">
                <a:solidFill>
                  <a:srgbClr val="7030A0"/>
                </a:solidFill>
                <a:latin typeface="Cambria" panose="02040503050406030204" pitchFamily="18" charset="0"/>
                <a:ea typeface="宋体" panose="02010600030101010101" pitchFamily="2" charset="-122"/>
              </a:rPr>
              <a:t>rtag</a:t>
            </a:r>
            <a:r>
              <a:rPr lang="en-US" altLang="zh-CN" dirty="0">
                <a:solidFill>
                  <a:srgbClr val="7030A0"/>
                </a:solidFill>
                <a:latin typeface="Cambria" panose="02040503050406030204" pitchFamily="18" charset="0"/>
                <a:ea typeface="宋体" panose="02010600030101010101" pitchFamily="2" charset="-122"/>
              </a:rPr>
              <a:t>(false){</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thTree</a:t>
            </a:r>
            <a:r>
              <a:rPr lang="en-US" altLang="zh-CN" dirty="0">
                <a:solidFill>
                  <a:srgbClr val="7030A0"/>
                </a:solidFill>
                <a:latin typeface="Cambria" panose="02040503050406030204" pitchFamily="18" charset="0"/>
                <a:ea typeface="宋体" panose="02010600030101010101" pitchFamily="2" charset="-122"/>
              </a:rPr>
              <a:t>;</a:t>
            </a:r>
            <a:endParaRPr lang="zh-CN" altLang="en-US" dirty="0">
              <a:solidFill>
                <a:srgbClr val="7030A0"/>
              </a:solidFill>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43</a:t>
            </a:fld>
            <a:endParaRPr lang="zh-CN" altLang="en-US" dirty="0"/>
          </a:p>
        </p:txBody>
      </p:sp>
    </p:spTree>
    <p:extLst>
      <p:ext uri="{BB962C8B-B14F-4D97-AF65-F5344CB8AC3E}">
        <p14:creationId xmlns:p14="http://schemas.microsoft.com/office/powerpoint/2010/main" val="30916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4"/>
            <a:ext cx="8575226" cy="2957490"/>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对于具有头结点的线索二叉树，假设头结点为</a:t>
            </a:r>
            <a:r>
              <a:rPr lang="en-US" altLang="zh-CN" dirty="0">
                <a:latin typeface="Cambria" panose="02040503050406030204" pitchFamily="18" charset="0"/>
                <a:ea typeface="宋体" panose="02010600030101010101" pitchFamily="2" charset="-122"/>
              </a:rPr>
              <a:t>header</a:t>
            </a:r>
            <a:r>
              <a:rPr lang="zh-CN" altLang="en-US" dirty="0">
                <a:latin typeface="Cambria" panose="02040503050406030204" pitchFamily="18" charset="0"/>
                <a:ea typeface="宋体" panose="02010600030101010101" pitchFamily="2" charset="-122"/>
              </a:rPr>
              <a:t>，则规定：</a:t>
            </a:r>
          </a:p>
          <a:p>
            <a:pPr marL="803275" indent="-441325">
              <a:lnSpc>
                <a:spcPct val="150000"/>
              </a:lnSpc>
              <a:spcBef>
                <a:spcPts val="0"/>
              </a:spcBef>
              <a:buFont typeface="Wingdings" panose="05000000000000000000" pitchFamily="2" charset="2"/>
              <a:buChar char="l"/>
            </a:pPr>
            <a:r>
              <a:rPr lang="zh-CN" altLang="en-US" dirty="0">
                <a:solidFill>
                  <a:srgbClr val="00B0F0"/>
                </a:solidFill>
                <a:latin typeface="Cambria" panose="02040503050406030204" pitchFamily="18" charset="0"/>
                <a:ea typeface="宋体" panose="02010600030101010101" pitchFamily="2" charset="-122"/>
              </a:rPr>
              <a:t>如果线索二叉树为空，则</a:t>
            </a:r>
            <a:r>
              <a:rPr lang="en-US" altLang="zh-CN" dirty="0">
                <a:solidFill>
                  <a:srgbClr val="00B0F0"/>
                </a:solidFill>
                <a:latin typeface="Cambria" panose="02040503050406030204" pitchFamily="18" charset="0"/>
                <a:ea typeface="宋体" panose="02010600030101010101" pitchFamily="2" charset="-122"/>
              </a:rPr>
              <a:t>header-&gt;</a:t>
            </a:r>
            <a:r>
              <a:rPr lang="en-US" altLang="zh-CN" dirty="0" err="1">
                <a:solidFill>
                  <a:srgbClr val="00B0F0"/>
                </a:solidFill>
                <a:latin typeface="Cambria" panose="02040503050406030204" pitchFamily="18" charset="0"/>
                <a:ea typeface="宋体" panose="02010600030101010101" pitchFamily="2" charset="-122"/>
              </a:rPr>
              <a:t>ltag</a:t>
            </a:r>
            <a:r>
              <a:rPr lang="en-US" altLang="zh-CN" dirty="0">
                <a:solidFill>
                  <a:srgbClr val="00B0F0"/>
                </a:solidFill>
                <a:latin typeface="Cambria" panose="02040503050406030204" pitchFamily="18" charset="0"/>
                <a:ea typeface="宋体" panose="02010600030101010101" pitchFamily="2" charset="-122"/>
              </a:rPr>
              <a:t>=true</a:t>
            </a:r>
            <a:r>
              <a:rPr lang="zh-CN" altLang="en-US" dirty="0">
                <a:solidFill>
                  <a:srgbClr val="00B0F0"/>
                </a:solidFill>
                <a:latin typeface="Cambria" panose="02040503050406030204" pitchFamily="18" charset="0"/>
                <a:ea typeface="宋体" panose="02010600030101010101" pitchFamily="2" charset="-122"/>
              </a:rPr>
              <a:t>，这也是判断线索二叉树是非为空的方法；否则</a:t>
            </a:r>
            <a:r>
              <a:rPr lang="en-US" altLang="zh-CN" dirty="0">
                <a:solidFill>
                  <a:srgbClr val="00B0F0"/>
                </a:solidFill>
                <a:latin typeface="Cambria" panose="02040503050406030204" pitchFamily="18" charset="0"/>
                <a:ea typeface="宋体" panose="02010600030101010101" pitchFamily="2" charset="-122"/>
              </a:rPr>
              <a:t>head-&gt;</a:t>
            </a:r>
            <a:r>
              <a:rPr lang="en-US" altLang="zh-CN" dirty="0" err="1">
                <a:solidFill>
                  <a:srgbClr val="00B0F0"/>
                </a:solidFill>
                <a:latin typeface="Cambria" panose="02040503050406030204" pitchFamily="18" charset="0"/>
                <a:ea typeface="宋体" panose="02010600030101010101" pitchFamily="2" charset="-122"/>
              </a:rPr>
              <a:t>ltag</a:t>
            </a:r>
            <a:r>
              <a:rPr lang="en-US" altLang="zh-CN" dirty="0">
                <a:solidFill>
                  <a:srgbClr val="00B0F0"/>
                </a:solidFill>
                <a:latin typeface="Cambria" panose="02040503050406030204" pitchFamily="18" charset="0"/>
                <a:ea typeface="宋体" panose="02010600030101010101" pitchFamily="2" charset="-122"/>
              </a:rPr>
              <a:t>=false</a:t>
            </a:r>
            <a:r>
              <a:rPr lang="zh-CN" altLang="en-US" dirty="0">
                <a:solidFill>
                  <a:srgbClr val="00B0F0"/>
                </a:solidFill>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head-&gt;</a:t>
            </a:r>
            <a:r>
              <a:rPr lang="en-US" altLang="zh-CN" dirty="0" err="1">
                <a:solidFill>
                  <a:srgbClr val="00B0F0"/>
                </a:solidFill>
                <a:latin typeface="Cambria" panose="02040503050406030204" pitchFamily="18" charset="0"/>
                <a:ea typeface="宋体" panose="02010600030101010101" pitchFamily="2" charset="-122"/>
              </a:rPr>
              <a:t>lc</a:t>
            </a:r>
            <a:r>
              <a:rPr lang="zh-CN" altLang="en-US" dirty="0">
                <a:solidFill>
                  <a:srgbClr val="00B0F0"/>
                </a:solidFill>
                <a:latin typeface="Cambria" panose="02040503050406030204" pitchFamily="18" charset="0"/>
                <a:ea typeface="宋体" panose="02010600030101010101" pitchFamily="2" charset="-122"/>
              </a:rPr>
              <a:t>指向二叉树的根结点</a:t>
            </a:r>
            <a:r>
              <a:rPr lang="zh-CN" altLang="en-US" dirty="0">
                <a:latin typeface="Cambria" panose="02040503050406030204" pitchFamily="18" charset="0"/>
                <a:ea typeface="宋体" panose="02010600030101010101" pitchFamily="2" charset="-122"/>
              </a:rPr>
              <a:t>；</a:t>
            </a:r>
          </a:p>
          <a:p>
            <a:pPr marL="803275" indent="-441325">
              <a:lnSpc>
                <a:spcPct val="150000"/>
              </a:lnSpc>
              <a:spcBef>
                <a:spcPts val="0"/>
              </a:spcBef>
              <a:buFont typeface="Wingdings" panose="05000000000000000000" pitchFamily="2" charset="2"/>
              <a:buChar char="l"/>
            </a:pPr>
            <a:r>
              <a:rPr lang="en-US" altLang="zh-CN" dirty="0">
                <a:solidFill>
                  <a:srgbClr val="00B0F0"/>
                </a:solidFill>
                <a:latin typeface="Cambria" panose="02040503050406030204" pitchFamily="18" charset="0"/>
                <a:ea typeface="宋体" panose="02010600030101010101" pitchFamily="2" charset="-122"/>
              </a:rPr>
              <a:t>head-&gt;</a:t>
            </a:r>
            <a:r>
              <a:rPr lang="en-US" altLang="zh-CN" dirty="0" err="1">
                <a:solidFill>
                  <a:srgbClr val="00B0F0"/>
                </a:solidFill>
                <a:latin typeface="Cambria" panose="02040503050406030204" pitchFamily="18" charset="0"/>
                <a:ea typeface="宋体" panose="02010600030101010101" pitchFamily="2" charset="-122"/>
              </a:rPr>
              <a:t>rc</a:t>
            </a:r>
            <a:r>
              <a:rPr lang="en-US" altLang="zh-CN" dirty="0">
                <a:solidFill>
                  <a:srgbClr val="00B0F0"/>
                </a:solidFill>
                <a:latin typeface="Cambria" panose="02040503050406030204" pitchFamily="18" charset="0"/>
                <a:ea typeface="宋体" panose="02010600030101010101" pitchFamily="2" charset="-122"/>
              </a:rPr>
              <a:t>=head</a:t>
            </a:r>
            <a:r>
              <a:rPr lang="zh-CN" altLang="en-US" dirty="0">
                <a:solidFill>
                  <a:srgbClr val="00B0F0"/>
                </a:solidFill>
                <a:latin typeface="Cambria" panose="02040503050406030204" pitchFamily="18" charset="0"/>
                <a:ea typeface="宋体" panose="02010600030101010101" pitchFamily="2" charset="-122"/>
              </a:rPr>
              <a:t>，且</a:t>
            </a:r>
            <a:r>
              <a:rPr lang="en-US" altLang="zh-CN" dirty="0">
                <a:solidFill>
                  <a:srgbClr val="00B0F0"/>
                </a:solidFill>
                <a:latin typeface="Cambria" panose="02040503050406030204" pitchFamily="18" charset="0"/>
                <a:ea typeface="宋体" panose="02010600030101010101" pitchFamily="2" charset="-122"/>
              </a:rPr>
              <a:t>head-&gt;</a:t>
            </a:r>
            <a:r>
              <a:rPr lang="en-US" altLang="zh-CN" dirty="0" err="1">
                <a:solidFill>
                  <a:srgbClr val="00B0F0"/>
                </a:solidFill>
                <a:latin typeface="Cambria" panose="02040503050406030204" pitchFamily="18" charset="0"/>
                <a:ea typeface="宋体" panose="02010600030101010101" pitchFamily="2" charset="-122"/>
              </a:rPr>
              <a:t>rtag</a:t>
            </a:r>
            <a:r>
              <a:rPr lang="en-US" altLang="zh-CN" dirty="0">
                <a:solidFill>
                  <a:srgbClr val="00B0F0"/>
                </a:solidFill>
                <a:latin typeface="Cambria" panose="02040503050406030204" pitchFamily="18" charset="0"/>
                <a:ea typeface="宋体" panose="02010600030101010101" pitchFamily="2" charset="-122"/>
              </a:rPr>
              <a:t>=false</a:t>
            </a:r>
            <a:r>
              <a:rPr lang="zh-CN" altLang="en-US" dirty="0">
                <a:latin typeface="Cambria" panose="02040503050406030204" pitchFamily="18" charset="0"/>
                <a:ea typeface="宋体" panose="02010600030101010101" pitchFamily="2" charset="-122"/>
              </a:rPr>
              <a:t>，这样规定的目的是为了操作方便。</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44</a:t>
            </a:fld>
            <a:endParaRPr lang="zh-CN" altLang="en-US" dirty="0"/>
          </a:p>
        </p:txBody>
      </p:sp>
      <p:pic>
        <p:nvPicPr>
          <p:cNvPr id="6" name="图片 5"/>
          <p:cNvPicPr/>
          <p:nvPr/>
        </p:nvPicPr>
        <p:blipFill rotWithShape="1">
          <a:blip r:embed="rId2">
            <a:extLst>
              <a:ext uri="{28A0092B-C50C-407E-A947-70E740481C1C}">
                <a14:useLocalDpi xmlns:a14="http://schemas.microsoft.com/office/drawing/2010/main" val="0"/>
              </a:ext>
            </a:extLst>
          </a:blip>
          <a:srcRect b="9702"/>
          <a:stretch/>
        </p:blipFill>
        <p:spPr bwMode="auto">
          <a:xfrm>
            <a:off x="2592579" y="2664836"/>
            <a:ext cx="3633470" cy="3814801"/>
          </a:xfrm>
          <a:prstGeom prst="rect">
            <a:avLst/>
          </a:prstGeom>
          <a:noFill/>
        </p:spPr>
      </p:pic>
    </p:spTree>
    <p:extLst>
      <p:ext uri="{BB962C8B-B14F-4D97-AF65-F5344CB8AC3E}">
        <p14:creationId xmlns:p14="http://schemas.microsoft.com/office/powerpoint/2010/main" val="295869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4"/>
            <a:ext cx="8340656" cy="6288924"/>
          </a:xfrm>
        </p:spPr>
        <p:txBody>
          <a:bodyPr>
            <a:normAutofit fontScale="850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二、线索二叉树的基本操作</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1</a:t>
            </a:r>
            <a:r>
              <a:rPr lang="zh-CN" altLang="en-US" b="1" dirty="0">
                <a:latin typeface="Cambria" panose="02040503050406030204" pitchFamily="18" charset="0"/>
                <a:ea typeface="宋体" panose="02010600030101010101" pitchFamily="2" charset="-122"/>
              </a:rPr>
              <a:t>、二叉树的线索化</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转化过程分为两步：</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第一步：</a:t>
            </a:r>
            <a:r>
              <a:rPr lang="zh-CN" altLang="en-US" dirty="0">
                <a:solidFill>
                  <a:srgbClr val="00B0F0"/>
                </a:solidFill>
                <a:latin typeface="Cambria" panose="02040503050406030204" pitchFamily="18" charset="0"/>
                <a:ea typeface="宋体" panose="02010600030101010101" pitchFamily="2" charset="-122"/>
              </a:rPr>
              <a:t>为线索二叉树添加一个头结点</a:t>
            </a:r>
            <a:r>
              <a:rPr lang="en-US" altLang="zh-CN" dirty="0">
                <a:solidFill>
                  <a:srgbClr val="00B0F0"/>
                </a:solidFill>
                <a:latin typeface="Cambria" panose="02040503050406030204" pitchFamily="18" charset="0"/>
                <a:ea typeface="宋体" panose="02010600030101010101" pitchFamily="2" charset="-122"/>
              </a:rPr>
              <a:t>header</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对头结点进行设置</a:t>
            </a:r>
            <a:r>
              <a:rPr lang="zh-CN" altLang="en-US" dirty="0">
                <a:latin typeface="Cambria" panose="02040503050406030204" pitchFamily="18" charset="0"/>
                <a:ea typeface="宋体" panose="02010600030101010101" pitchFamily="2" charset="-122"/>
              </a:rPr>
              <a:t>，然后从二叉树的根结点出发为二叉树添加线索。见函数</a:t>
            </a:r>
            <a:r>
              <a:rPr lang="en-US" altLang="zh-CN" dirty="0" err="1">
                <a:latin typeface="Cambria" panose="02040503050406030204" pitchFamily="18" charset="0"/>
                <a:ea typeface="宋体" panose="02010600030101010101" pitchFamily="2" charset="-122"/>
              </a:rPr>
              <a:t>thTree_create</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第二步：</a:t>
            </a:r>
            <a:r>
              <a:rPr lang="zh-CN" altLang="en-US" dirty="0">
                <a:solidFill>
                  <a:srgbClr val="00B0F0"/>
                </a:solidFill>
                <a:latin typeface="Cambria" panose="02040503050406030204" pitchFamily="18" charset="0"/>
                <a:ea typeface="宋体" panose="02010600030101010101" pitchFamily="2" charset="-122"/>
              </a:rPr>
              <a:t>为二叉树添加线索</a:t>
            </a:r>
            <a:r>
              <a:rPr lang="zh-CN" altLang="en-US" dirty="0">
                <a:latin typeface="Cambria" panose="02040503050406030204" pitchFamily="18" charset="0"/>
                <a:ea typeface="宋体" panose="02010600030101010101" pitchFamily="2" charset="-122"/>
              </a:rPr>
              <a:t>，方法是：</a:t>
            </a:r>
            <a:r>
              <a:rPr lang="zh-CN" altLang="en-US" dirty="0">
                <a:solidFill>
                  <a:srgbClr val="00B0F0"/>
                </a:solidFill>
                <a:latin typeface="Cambria" panose="02040503050406030204" pitchFamily="18" charset="0"/>
                <a:ea typeface="宋体" panose="02010600030101010101" pitchFamily="2" charset="-122"/>
              </a:rPr>
              <a:t>利用中根遍历方法遍历每一个结点，在遍历过程中需要记录当前结点</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的上一个结点</a:t>
            </a:r>
            <a:r>
              <a:rPr lang="en-US" altLang="zh-CN" dirty="0">
                <a:solidFill>
                  <a:srgbClr val="00B0F0"/>
                </a:solidFill>
                <a:latin typeface="Cambria" panose="02040503050406030204" pitchFamily="18" charset="0"/>
                <a:ea typeface="宋体" panose="02010600030101010101" pitchFamily="2" charset="-122"/>
              </a:rPr>
              <a:t>pre</a:t>
            </a:r>
            <a:r>
              <a:rPr lang="zh-CN" altLang="en-US" dirty="0">
                <a:latin typeface="Cambria" panose="02040503050406030204" pitchFamily="18" charset="0"/>
                <a:ea typeface="宋体" panose="02010600030101010101" pitchFamily="2" charset="-122"/>
              </a:rPr>
              <a:t>，在第一步中设置</a:t>
            </a:r>
            <a:r>
              <a:rPr lang="en-US" altLang="zh-CN" dirty="0">
                <a:latin typeface="Cambria" panose="02040503050406030204" pitchFamily="18" charset="0"/>
                <a:ea typeface="宋体" panose="02010600030101010101" pitchFamily="2" charset="-122"/>
              </a:rPr>
              <a:t>pre</a:t>
            </a:r>
            <a:r>
              <a:rPr lang="zh-CN" altLang="en-US" dirty="0">
                <a:latin typeface="Cambria" panose="02040503050406030204" pitchFamily="18" charset="0"/>
                <a:ea typeface="宋体" panose="02010600030101010101" pitchFamily="2" charset="-122"/>
              </a:rPr>
              <a:t>的初始值为</a:t>
            </a:r>
            <a:r>
              <a:rPr lang="en-US" altLang="zh-CN" dirty="0">
                <a:latin typeface="Cambria" panose="02040503050406030204" pitchFamily="18" charset="0"/>
                <a:ea typeface="宋体" panose="02010600030101010101" pitchFamily="2" charset="-122"/>
              </a:rPr>
              <a:t>header</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的左孩子为线索，则</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的直接前驱为</a:t>
            </a:r>
            <a:r>
              <a:rPr lang="en-US" altLang="zh-CN" dirty="0">
                <a:solidFill>
                  <a:srgbClr val="00B0F0"/>
                </a:solidFill>
                <a:latin typeface="Cambria" panose="02040503050406030204" pitchFamily="18" charset="0"/>
                <a:ea typeface="宋体" panose="02010600030101010101" pitchFamily="2" charset="-122"/>
              </a:rPr>
              <a:t>pre</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pre</a:t>
            </a:r>
            <a:r>
              <a:rPr lang="zh-CN" altLang="en-US" dirty="0">
                <a:solidFill>
                  <a:srgbClr val="00B0F0"/>
                </a:solidFill>
                <a:latin typeface="Cambria" panose="02040503050406030204" pitchFamily="18" charset="0"/>
                <a:ea typeface="宋体" panose="02010600030101010101" pitchFamily="2" charset="-122"/>
              </a:rPr>
              <a:t>的右孩子为线索，则</a:t>
            </a:r>
            <a:r>
              <a:rPr lang="en-US" altLang="zh-CN" dirty="0">
                <a:solidFill>
                  <a:srgbClr val="00B0F0"/>
                </a:solidFill>
                <a:latin typeface="Cambria" panose="02040503050406030204" pitchFamily="18" charset="0"/>
                <a:ea typeface="宋体" panose="02010600030101010101" pitchFamily="2" charset="-122"/>
              </a:rPr>
              <a:t>pre</a:t>
            </a:r>
            <a:r>
              <a:rPr lang="zh-CN" altLang="en-US" dirty="0">
                <a:solidFill>
                  <a:srgbClr val="00B0F0"/>
                </a:solidFill>
                <a:latin typeface="Cambria" panose="02040503050406030204" pitchFamily="18" charset="0"/>
                <a:ea typeface="宋体" panose="02010600030101010101" pitchFamily="2" charset="-122"/>
              </a:rPr>
              <a:t>的直接后继为</a:t>
            </a:r>
            <a:r>
              <a:rPr lang="en-US" altLang="zh-CN" dirty="0">
                <a:solidFill>
                  <a:srgbClr val="00B0F0"/>
                </a:solidFill>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convert_to_thTree</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当第二步完成后，</a:t>
            </a:r>
            <a:r>
              <a:rPr lang="en-US" altLang="zh-CN" dirty="0">
                <a:latin typeface="Cambria" panose="02040503050406030204" pitchFamily="18" charset="0"/>
                <a:ea typeface="宋体" panose="02010600030101010101" pitchFamily="2" charset="-122"/>
              </a:rPr>
              <a:t>pre</a:t>
            </a:r>
            <a:r>
              <a:rPr lang="zh-CN" altLang="en-US" dirty="0">
                <a:latin typeface="Cambria" panose="02040503050406030204" pitchFamily="18" charset="0"/>
                <a:ea typeface="宋体" panose="02010600030101010101" pitchFamily="2" charset="-122"/>
              </a:rPr>
              <a:t>应该为中根序列的最后一个结点，需要按要求设置其后继。</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45</a:t>
            </a:fld>
            <a:endParaRPr lang="zh-CN" altLang="en-US" dirty="0"/>
          </a:p>
        </p:txBody>
      </p:sp>
      <p:pic>
        <p:nvPicPr>
          <p:cNvPr id="7" name="图片 6"/>
          <p:cNvPicPr/>
          <p:nvPr/>
        </p:nvPicPr>
        <p:blipFill rotWithShape="1">
          <a:blip r:embed="rId2">
            <a:extLst>
              <a:ext uri="{28A0092B-C50C-407E-A947-70E740481C1C}">
                <a14:useLocalDpi xmlns:a14="http://schemas.microsoft.com/office/drawing/2010/main" val="0"/>
              </a:ext>
            </a:extLst>
          </a:blip>
          <a:srcRect b="9702"/>
          <a:stretch/>
        </p:blipFill>
        <p:spPr bwMode="auto">
          <a:xfrm>
            <a:off x="8433181" y="1261705"/>
            <a:ext cx="3633470" cy="3814801"/>
          </a:xfrm>
          <a:prstGeom prst="rect">
            <a:avLst/>
          </a:prstGeom>
          <a:noFill/>
        </p:spPr>
      </p:pic>
    </p:spTree>
    <p:extLst>
      <p:ext uri="{BB962C8B-B14F-4D97-AF65-F5344CB8AC3E}">
        <p14:creationId xmlns:p14="http://schemas.microsoft.com/office/powerpoint/2010/main" val="319745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4"/>
            <a:ext cx="8340656" cy="6288924"/>
          </a:xfrm>
        </p:spPr>
        <p:txBody>
          <a:bodyPr>
            <a:normAutofit fontScale="85000" lnSpcReduction="10000"/>
          </a:bodyPr>
          <a:lstStyle/>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2</a:t>
            </a:r>
            <a:r>
              <a:rPr lang="zh-CN" altLang="en-US" b="1" dirty="0">
                <a:latin typeface="Cambria" panose="02040503050406030204" pitchFamily="18" charset="0"/>
                <a:ea typeface="宋体" panose="02010600030101010101" pitchFamily="2" charset="-122"/>
              </a:rPr>
              <a:t>、求线索二叉树结点的直接前驱和直接后继</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求结点</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的直接后继时，分为下面两种情形：</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 </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t-&gt;</a:t>
            </a:r>
            <a:r>
              <a:rPr lang="en-US" altLang="zh-CN" dirty="0" err="1">
                <a:solidFill>
                  <a:srgbClr val="00B0F0"/>
                </a:solidFill>
                <a:latin typeface="Cambria" panose="02040503050406030204" pitchFamily="18" charset="0"/>
                <a:ea typeface="宋体" panose="02010600030101010101" pitchFamily="2" charset="-122"/>
              </a:rPr>
              <a:t>rtag</a:t>
            </a:r>
            <a:r>
              <a:rPr lang="zh-CN" altLang="en-US" dirty="0">
                <a:solidFill>
                  <a:srgbClr val="00B0F0"/>
                </a:solidFill>
                <a:latin typeface="Cambria" panose="02040503050406030204" pitchFamily="18" charset="0"/>
                <a:ea typeface="宋体" panose="02010600030101010101" pitchFamily="2" charset="-122"/>
              </a:rPr>
              <a:t>为</a:t>
            </a:r>
            <a:r>
              <a:rPr lang="en-US" altLang="zh-CN" dirty="0">
                <a:solidFill>
                  <a:srgbClr val="00B0F0"/>
                </a:solidFill>
                <a:latin typeface="Cambria" panose="02040503050406030204" pitchFamily="18" charset="0"/>
                <a:ea typeface="宋体" panose="02010600030101010101" pitchFamily="2" charset="-122"/>
              </a:rPr>
              <a:t>true</a:t>
            </a:r>
            <a:r>
              <a:rPr lang="zh-CN" altLang="en-US" dirty="0">
                <a:solidFill>
                  <a:srgbClr val="00B0F0"/>
                </a:solidFill>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t-&gt;</a:t>
            </a:r>
            <a:r>
              <a:rPr lang="en-US" altLang="zh-CN" dirty="0" err="1">
                <a:solidFill>
                  <a:srgbClr val="00B0F0"/>
                </a:solidFill>
                <a:latin typeface="Cambria" panose="02040503050406030204" pitchFamily="18" charset="0"/>
                <a:ea typeface="宋体" panose="02010600030101010101" pitchFamily="2" charset="-122"/>
              </a:rPr>
              <a:t>rc</a:t>
            </a:r>
            <a:r>
              <a:rPr lang="zh-CN" altLang="en-US" dirty="0">
                <a:solidFill>
                  <a:srgbClr val="00B0F0"/>
                </a:solidFill>
                <a:latin typeface="Cambria" panose="02040503050406030204" pitchFamily="18" charset="0"/>
                <a:ea typeface="宋体" panose="02010600030101010101" pitchFamily="2" charset="-122"/>
              </a:rPr>
              <a:t>为线索，即为</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的直接后继</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 </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t-&gt;</a:t>
            </a:r>
            <a:r>
              <a:rPr lang="en-US" altLang="zh-CN" dirty="0" err="1">
                <a:solidFill>
                  <a:srgbClr val="00B0F0"/>
                </a:solidFill>
                <a:latin typeface="Cambria" panose="02040503050406030204" pitchFamily="18" charset="0"/>
                <a:ea typeface="宋体" panose="02010600030101010101" pitchFamily="2" charset="-122"/>
              </a:rPr>
              <a:t>rtag</a:t>
            </a:r>
            <a:r>
              <a:rPr lang="zh-CN" altLang="en-US" dirty="0">
                <a:solidFill>
                  <a:srgbClr val="00B0F0"/>
                </a:solidFill>
                <a:latin typeface="Cambria" panose="02040503050406030204" pitchFamily="18" charset="0"/>
                <a:ea typeface="宋体" panose="02010600030101010101" pitchFamily="2" charset="-122"/>
              </a:rPr>
              <a:t>为</a:t>
            </a:r>
            <a:r>
              <a:rPr lang="en-US" altLang="zh-CN" dirty="0">
                <a:solidFill>
                  <a:srgbClr val="00B0F0"/>
                </a:solidFill>
                <a:latin typeface="Cambria" panose="02040503050406030204" pitchFamily="18" charset="0"/>
                <a:ea typeface="宋体" panose="02010600030101010101" pitchFamily="2" charset="-122"/>
              </a:rPr>
              <a:t>false</a:t>
            </a:r>
            <a:r>
              <a:rPr lang="zh-CN" altLang="en-US" dirty="0">
                <a:solidFill>
                  <a:srgbClr val="00B0F0"/>
                </a:solidFill>
                <a:latin typeface="Cambria" panose="02040503050406030204" pitchFamily="18" charset="0"/>
                <a:ea typeface="宋体" panose="02010600030101010101" pitchFamily="2" charset="-122"/>
              </a:rPr>
              <a:t>，则</a:t>
            </a:r>
            <a:r>
              <a:rPr lang="en-US" altLang="zh-CN" dirty="0">
                <a:solidFill>
                  <a:srgbClr val="00B0F0"/>
                </a:solidFill>
                <a:latin typeface="Cambria" panose="02040503050406030204" pitchFamily="18" charset="0"/>
                <a:ea typeface="宋体" panose="02010600030101010101" pitchFamily="2" charset="-122"/>
              </a:rPr>
              <a:t>t-&gt;</a:t>
            </a:r>
            <a:r>
              <a:rPr lang="en-US" altLang="zh-CN" dirty="0" err="1">
                <a:solidFill>
                  <a:srgbClr val="00B0F0"/>
                </a:solidFill>
                <a:latin typeface="Cambria" panose="02040503050406030204" pitchFamily="18" charset="0"/>
                <a:ea typeface="宋体" panose="02010600030101010101" pitchFamily="2" charset="-122"/>
              </a:rPr>
              <a:t>rc</a:t>
            </a:r>
            <a:r>
              <a:rPr lang="zh-CN" altLang="en-US" dirty="0">
                <a:solidFill>
                  <a:srgbClr val="00B0F0"/>
                </a:solidFill>
                <a:latin typeface="Cambria" panose="02040503050406030204" pitchFamily="18" charset="0"/>
                <a:ea typeface="宋体" panose="02010600030101010101" pitchFamily="2" charset="-122"/>
              </a:rPr>
              <a:t>为</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的左孩子结点</a:t>
            </a:r>
            <a:r>
              <a:rPr lang="zh-CN" altLang="en-US" dirty="0">
                <a:latin typeface="Cambria" panose="02040503050406030204" pitchFamily="18" charset="0"/>
                <a:ea typeface="宋体" panose="02010600030101010101" pitchFamily="2" charset="-122"/>
              </a:rPr>
              <a:t>。根据中根遍历的特点，</a:t>
            </a:r>
            <a:r>
              <a:rPr lang="en-US" altLang="zh-CN" b="1" dirty="0">
                <a:solidFill>
                  <a:srgbClr val="C00000"/>
                </a:solidFill>
                <a:latin typeface="Cambria" panose="02040503050406030204" pitchFamily="18" charset="0"/>
                <a:ea typeface="宋体" panose="02010600030101010101" pitchFamily="2" charset="-122"/>
              </a:rPr>
              <a:t>t</a:t>
            </a:r>
            <a:r>
              <a:rPr lang="zh-CN" altLang="en-US" b="1" dirty="0">
                <a:solidFill>
                  <a:srgbClr val="C00000"/>
                </a:solidFill>
                <a:latin typeface="Cambria" panose="02040503050406030204" pitchFamily="18" charset="0"/>
                <a:ea typeface="宋体" panose="02010600030101010101" pitchFamily="2" charset="-122"/>
              </a:rPr>
              <a:t>的直接后继即为</a:t>
            </a:r>
            <a:r>
              <a:rPr lang="en-US" altLang="zh-CN" b="1" dirty="0">
                <a:solidFill>
                  <a:srgbClr val="C00000"/>
                </a:solidFill>
                <a:latin typeface="Cambria" panose="02040503050406030204" pitchFamily="18" charset="0"/>
                <a:ea typeface="宋体" panose="02010600030101010101" pitchFamily="2" charset="-122"/>
              </a:rPr>
              <a:t>t</a:t>
            </a:r>
            <a:r>
              <a:rPr lang="zh-CN" altLang="en-US" b="1" dirty="0">
                <a:solidFill>
                  <a:srgbClr val="C00000"/>
                </a:solidFill>
                <a:latin typeface="Cambria" panose="02040503050406030204" pitchFamily="18" charset="0"/>
                <a:ea typeface="宋体" panose="02010600030101010101" pitchFamily="2" charset="-122"/>
              </a:rPr>
              <a:t>的右子树的最左孩子</a:t>
            </a:r>
            <a:r>
              <a:rPr lang="zh-CN" altLang="en-US" dirty="0">
                <a:latin typeface="Cambria" panose="02040503050406030204" pitchFamily="18" charset="0"/>
                <a:ea typeface="宋体" panose="02010600030101010101" pitchFamily="2" charset="-122"/>
              </a:rPr>
              <a:t>，即</a:t>
            </a:r>
            <a:r>
              <a:rPr lang="zh-CN" altLang="en-US" dirty="0">
                <a:solidFill>
                  <a:srgbClr val="00B0F0"/>
                </a:solidFill>
                <a:latin typeface="Cambria" panose="02040503050406030204" pitchFamily="18" charset="0"/>
                <a:ea typeface="宋体" panose="02010600030101010101" pitchFamily="2" charset="-122"/>
              </a:rPr>
              <a:t>从</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的右子树的根结点出发，沿着左分支向下遍历，直到没有左孩子的结点为止，最后一个结点即为</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的右子树的最左孩子</a:t>
            </a:r>
            <a:r>
              <a:rPr lang="zh-CN" altLang="en-US" dirty="0">
                <a:latin typeface="Cambria" panose="02040503050406030204" pitchFamily="18" charset="0"/>
                <a:ea typeface="宋体" panose="02010600030101010101" pitchFamily="2" charset="-122"/>
              </a:rPr>
              <a:t>。例如，结点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的右子树的最左孩子为结点</a:t>
            </a:r>
            <a:r>
              <a:rPr lang="en-US" altLang="zh-CN" dirty="0">
                <a:latin typeface="Cambria" panose="02040503050406030204" pitchFamily="18" charset="0"/>
                <a:ea typeface="宋体" panose="02010600030101010101" pitchFamily="2" charset="-122"/>
              </a:rPr>
              <a:t>F</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midNext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类似地，求结点</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的直接前驱时，当结点</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的左孩子指针不为线索时，结点</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的直接前驱为其左子树的最右孩子。实现见函数</a:t>
            </a:r>
            <a:r>
              <a:rPr lang="en-US" altLang="zh-CN" dirty="0" err="1">
                <a:latin typeface="Cambria" panose="02040503050406030204" pitchFamily="18" charset="0"/>
                <a:ea typeface="宋体" panose="02010600030101010101" pitchFamily="2" charset="-122"/>
              </a:rPr>
              <a:t>midPre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46</a:t>
            </a:fld>
            <a:endParaRPr lang="zh-CN" altLang="en-US" dirty="0"/>
          </a:p>
        </p:txBody>
      </p:sp>
      <p:pic>
        <p:nvPicPr>
          <p:cNvPr id="7" name="图片 6"/>
          <p:cNvPicPr/>
          <p:nvPr/>
        </p:nvPicPr>
        <p:blipFill rotWithShape="1">
          <a:blip r:embed="rId2">
            <a:extLst>
              <a:ext uri="{28A0092B-C50C-407E-A947-70E740481C1C}">
                <a14:useLocalDpi xmlns:a14="http://schemas.microsoft.com/office/drawing/2010/main" val="0"/>
              </a:ext>
            </a:extLst>
          </a:blip>
          <a:srcRect b="9702"/>
          <a:stretch/>
        </p:blipFill>
        <p:spPr bwMode="auto">
          <a:xfrm>
            <a:off x="8433181" y="1261705"/>
            <a:ext cx="3633470" cy="3814801"/>
          </a:xfrm>
          <a:prstGeom prst="rect">
            <a:avLst/>
          </a:prstGeom>
          <a:noFill/>
        </p:spPr>
      </p:pic>
    </p:spTree>
    <p:extLst>
      <p:ext uri="{BB962C8B-B14F-4D97-AF65-F5344CB8AC3E}">
        <p14:creationId xmlns:p14="http://schemas.microsoft.com/office/powerpoint/2010/main" val="163294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4"/>
            <a:ext cx="8340656" cy="6288924"/>
          </a:xfrm>
        </p:spPr>
        <p:txBody>
          <a:bodyPr>
            <a:normAutofit/>
          </a:bodyPr>
          <a:lstStyle/>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3</a:t>
            </a:r>
            <a:r>
              <a:rPr lang="zh-CN" altLang="en-US" b="1" dirty="0">
                <a:latin typeface="Cambria" panose="02040503050406030204" pitchFamily="18" charset="0"/>
                <a:ea typeface="宋体" panose="02010600030101010101" pitchFamily="2" charset="-122"/>
              </a:rPr>
              <a:t>、基于线索二叉树的中根遍历</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可以利用</a:t>
            </a:r>
            <a:r>
              <a:rPr lang="en-US" altLang="zh-CN" dirty="0" err="1">
                <a:latin typeface="Cambria" panose="02040503050406030204" pitchFamily="18" charset="0"/>
                <a:ea typeface="宋体" panose="02010600030101010101" pitchFamily="2" charset="-122"/>
              </a:rPr>
              <a:t>midNext</a:t>
            </a:r>
            <a:r>
              <a:rPr lang="zh-CN" altLang="en-US" dirty="0">
                <a:latin typeface="Cambria" panose="02040503050406030204" pitchFamily="18" charset="0"/>
                <a:ea typeface="宋体" panose="02010600030101010101" pitchFamily="2" charset="-122"/>
              </a:rPr>
              <a:t>函数实现线索二叉树的中根遍历。</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这种遍历方法不需要递归或其他辅助容器，可以更快地获得二叉树的中根序列。</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thTree_midOrder</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47</a:t>
            </a:fld>
            <a:endParaRPr lang="zh-CN" altLang="en-US" dirty="0"/>
          </a:p>
        </p:txBody>
      </p:sp>
    </p:spTree>
    <p:extLst>
      <p:ext uri="{BB962C8B-B14F-4D97-AF65-F5344CB8AC3E}">
        <p14:creationId xmlns:p14="http://schemas.microsoft.com/office/powerpoint/2010/main" val="92003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2526" y="195613"/>
                <a:ext cx="8575226" cy="6157890"/>
              </a:xfrm>
            </p:spPr>
            <p:txBody>
              <a:bodyPr>
                <a:normAutofit fontScale="92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3.3 </a:t>
                </a:r>
                <a:r>
                  <a:rPr lang="zh-CN" altLang="en-US" b="1" dirty="0">
                    <a:latin typeface="Cambria" panose="02040503050406030204" pitchFamily="18" charset="0"/>
                    <a:ea typeface="宋体" panose="02010600030101010101" pitchFamily="2" charset="-122"/>
                  </a:rPr>
                  <a:t>二叉树的应用举例</a:t>
                </a:r>
                <a:endParaRPr lang="en-US" altLang="zh-CN" b="1" dirty="0">
                  <a:latin typeface="Cambria" panose="02040503050406030204" pitchFamily="18" charset="0"/>
                  <a:ea typeface="宋体" panose="02010600030101010101" pitchFamily="2" charset="-122"/>
                </a:endParaRPr>
              </a:p>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3.3.1 </a:t>
                </a:r>
                <a:r>
                  <a:rPr lang="zh-CN" altLang="en-US" b="1" dirty="0">
                    <a:latin typeface="Cambria" panose="02040503050406030204" pitchFamily="18" charset="0"/>
                    <a:ea typeface="宋体" panose="02010600030101010101" pitchFamily="2" charset="-122"/>
                  </a:rPr>
                  <a:t>哈夫曼树与哈夫曼编码</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一、树的带权路径长</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定义根结点到叶结点路径长与叶结点的权重的乘积为</a:t>
                </a:r>
                <a:r>
                  <a:rPr lang="zh-CN" altLang="en-US" b="1" dirty="0">
                    <a:solidFill>
                      <a:srgbClr val="00B0F0"/>
                    </a:solidFill>
                    <a:latin typeface="Cambria" panose="02040503050406030204" pitchFamily="18" charset="0"/>
                    <a:ea typeface="宋体" panose="02010600030101010101" pitchFamily="2" charset="-122"/>
                  </a:rPr>
                  <a:t>叶结点的带权路径长</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所有叶结点的带权路径长度之和称为</a:t>
                </a:r>
                <a:r>
                  <a:rPr lang="zh-CN" altLang="en-US" b="1" dirty="0">
                    <a:solidFill>
                      <a:srgbClr val="00B0F0"/>
                    </a:solidFill>
                    <a:latin typeface="Cambria" panose="02040503050406030204" pitchFamily="18" charset="0"/>
                    <a:ea typeface="宋体" panose="02010600030101010101" pitchFamily="2" charset="-122"/>
                  </a:rPr>
                  <a:t>树的带权路径长</a:t>
                </a:r>
                <a:r>
                  <a:rPr lang="en-US" altLang="zh-CN" dirty="0">
                    <a:latin typeface="Cambria" panose="02040503050406030204" pitchFamily="18" charset="0"/>
                    <a:ea typeface="宋体" panose="02010600030101010101" pitchFamily="2" charset="-122"/>
                  </a:rPr>
                  <a:t>(WPL, Weighted Path Length)</a:t>
                </a:r>
                <a:r>
                  <a:rPr lang="zh-CN" altLang="en-US" dirty="0">
                    <a:latin typeface="Cambria" panose="02040503050406030204" pitchFamily="18" charset="0"/>
                    <a:ea typeface="宋体" panose="02010600030101010101" pitchFamily="2" charset="-122"/>
                  </a:rPr>
                  <a:t>，即：</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rPr>
                        <m:t>𝑊𝑃𝐿</m:t>
                      </m:r>
                      <m:r>
                        <a:rPr lang="en-US" altLang="zh-CN" b="0" i="1" smtClean="0">
                          <a:latin typeface="Cambria Math" panose="02040503050406030204" pitchFamily="18" charset="0"/>
                          <a:ea typeface="宋体" panose="02010600030101010101" pitchFamily="2" charset="-122"/>
                        </a:rPr>
                        <m:t>=</m:t>
                      </m:r>
                      <m:nary>
                        <m:naryPr>
                          <m:chr m:val="∑"/>
                          <m:limLoc m:val="subSup"/>
                          <m:ctrlPr>
                            <a:rPr lang="en-US" altLang="zh-CN" b="0" i="1" smtClean="0">
                              <a:latin typeface="Cambria Math" panose="02040503050406030204" pitchFamily="18" charset="0"/>
                              <a:ea typeface="宋体" panose="02010600030101010101" pitchFamily="2" charset="-122"/>
                            </a:rPr>
                          </m:ctrlPr>
                        </m:naryPr>
                        <m:sub>
                          <m:r>
                            <m:rPr>
                              <m:brk m:alnAt="25"/>
                            </m:rPr>
                            <a:rPr lang="en-US" altLang="zh-CN" b="0" i="1" smtClean="0">
                              <a:latin typeface="Cambria Math" panose="02040503050406030204" pitchFamily="18" charset="0"/>
                              <a:ea typeface="宋体" panose="02010600030101010101" pitchFamily="2" charset="-122"/>
                            </a:rPr>
                            <m:t>𝑘</m:t>
                          </m:r>
                          <m:r>
                            <a:rPr lang="en-US" altLang="zh-CN" b="0" i="1" smtClean="0">
                              <a:latin typeface="Cambria Math" panose="02040503050406030204" pitchFamily="18" charset="0"/>
                              <a:ea typeface="宋体" panose="02010600030101010101" pitchFamily="2" charset="-122"/>
                            </a:rPr>
                            <m:t>=1</m:t>
                          </m:r>
                        </m:sub>
                        <m:sup>
                          <m:r>
                            <a:rPr lang="en-US" altLang="zh-CN" b="0" i="1" smtClean="0">
                              <a:latin typeface="Cambria Math" panose="02040503050406030204" pitchFamily="18" charset="0"/>
                              <a:ea typeface="宋体" panose="02010600030101010101" pitchFamily="2" charset="-122"/>
                            </a:rPr>
                            <m:t>𝑚</m:t>
                          </m:r>
                        </m:sup>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𝑤</m:t>
                              </m:r>
                            </m:e>
                            <m:sub>
                              <m:r>
                                <a:rPr lang="en-US" altLang="zh-CN" b="0" i="1" smtClean="0">
                                  <a:latin typeface="Cambria Math" panose="02040503050406030204" pitchFamily="18" charset="0"/>
                                  <a:ea typeface="宋体" panose="02010600030101010101" pitchFamily="2" charset="-122"/>
                                </a:rPr>
                                <m:t>𝑘</m:t>
                              </m:r>
                            </m:sub>
                          </m:sSub>
                          <m:sSub>
                            <m:sSubPr>
                              <m:ctrlPr>
                                <a:rPr lang="en-US" altLang="zh-CN" i="1">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𝑙</m:t>
                              </m:r>
                            </m:e>
                            <m:sub>
                              <m:r>
                                <a:rPr lang="en-US" altLang="zh-CN" i="1">
                                  <a:latin typeface="Cambria Math" panose="02040503050406030204" pitchFamily="18" charset="0"/>
                                  <a:ea typeface="宋体" panose="02010600030101010101" pitchFamily="2" charset="-122"/>
                                </a:rPr>
                                <m:t>𝑘</m:t>
                              </m:r>
                            </m:sub>
                          </m:sSub>
                        </m:e>
                      </m:nary>
                    </m:oMath>
                  </m:oMathPara>
                </a14:m>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为叶结点的数量，</a:t>
                </a:r>
                <a:r>
                  <a:rPr lang="en-US" altLang="zh-CN" dirty="0" err="1">
                    <a:latin typeface="Cambria" panose="02040503050406030204" pitchFamily="18" charset="0"/>
                    <a:ea typeface="宋体" panose="02010600030101010101" pitchFamily="2" charset="-122"/>
                  </a:rPr>
                  <a:t>w</a:t>
                </a:r>
                <a:r>
                  <a:rPr lang="en-US" altLang="zh-CN" baseline="-25000" dirty="0" err="1">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为第</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个叶结点的权重，</a:t>
                </a:r>
                <a:r>
                  <a:rPr lang="en-US" altLang="zh-CN" dirty="0" err="1">
                    <a:latin typeface="Cambria" panose="02040503050406030204" pitchFamily="18" charset="0"/>
                    <a:ea typeface="宋体" panose="02010600030101010101" pitchFamily="2" charset="-122"/>
                  </a:rPr>
                  <a:t>l</a:t>
                </a:r>
                <a:r>
                  <a:rPr lang="en-US" altLang="zh-CN" baseline="-25000" dirty="0" err="1">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为根结点到第</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个叶结点的路径长</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2526" y="195613"/>
                <a:ext cx="8575226" cy="6157890"/>
              </a:xfrm>
              <a:blipFill>
                <a:blip r:embed="rId2"/>
                <a:stretch>
                  <a:fillRect l="-1279" t="-9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48</a:t>
            </a:fld>
            <a:endParaRPr lang="zh-CN" altLang="en-US" dirty="0"/>
          </a:p>
        </p:txBody>
      </p:sp>
    </p:spTree>
    <p:extLst>
      <p:ext uri="{BB962C8B-B14F-4D97-AF65-F5344CB8AC3E}">
        <p14:creationId xmlns:p14="http://schemas.microsoft.com/office/powerpoint/2010/main" val="233081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814992" cy="6157890"/>
          </a:xfrm>
        </p:spPr>
        <p:txBody>
          <a:bodyPr>
            <a:normAutofit fontScale="77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二、哈夫曼树及其构造方法</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将</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个值</a:t>
            </a:r>
            <a:r>
              <a:rPr lang="en-US" altLang="zh-CN" dirty="0">
                <a:latin typeface="Cambria" panose="02040503050406030204" pitchFamily="18" charset="0"/>
                <a:ea typeface="宋体" panose="02010600030101010101" pitchFamily="2" charset="-122"/>
              </a:rPr>
              <a:t>{w</a:t>
            </a:r>
            <a:r>
              <a:rPr lang="en-US" altLang="zh-CN" baseline="-25000" dirty="0">
                <a:latin typeface="Cambria" panose="02040503050406030204" pitchFamily="18" charset="0"/>
                <a:ea typeface="宋体" panose="02010600030101010101" pitchFamily="2" charset="-122"/>
              </a:rPr>
              <a:t>1</a:t>
            </a:r>
            <a:r>
              <a:rPr lang="en-US" altLang="zh-CN" dirty="0">
                <a:latin typeface="Cambria" panose="02040503050406030204" pitchFamily="18" charset="0"/>
                <a:ea typeface="宋体" panose="02010600030101010101" pitchFamily="2" charset="-122"/>
              </a:rPr>
              <a:t>, w</a:t>
            </a:r>
            <a:r>
              <a:rPr lang="en-US" altLang="zh-CN" baseline="-25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 …, </a:t>
            </a:r>
            <a:r>
              <a:rPr lang="en-US" altLang="zh-CN" dirty="0" err="1">
                <a:latin typeface="Cambria" panose="02040503050406030204" pitchFamily="18" charset="0"/>
                <a:ea typeface="宋体" panose="02010600030101010101" pitchFamily="2" charset="-122"/>
              </a:rPr>
              <a:t>w</a:t>
            </a:r>
            <a:r>
              <a:rPr lang="en-US" altLang="zh-CN" baseline="-25000" dirty="0" err="1">
                <a:latin typeface="Cambria" panose="02040503050406030204" pitchFamily="18" charset="0"/>
                <a:ea typeface="宋体" panose="02010600030101010101" pitchFamily="2" charset="-122"/>
              </a:rPr>
              <a:t>m</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作为</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个叶结点的权重构造二叉树，则称树的带权路径长最小的二叉树为</a:t>
            </a:r>
            <a:r>
              <a:rPr lang="zh-CN" altLang="en-US" b="1" dirty="0">
                <a:solidFill>
                  <a:srgbClr val="00B0F0"/>
                </a:solidFill>
                <a:latin typeface="Cambria" panose="02040503050406030204" pitchFamily="18" charset="0"/>
                <a:ea typeface="宋体" panose="02010600030101010101" pitchFamily="2" charset="-122"/>
              </a:rPr>
              <a:t>哈夫曼树</a:t>
            </a:r>
            <a:r>
              <a:rPr lang="zh-CN" altLang="en-US" b="1" dirty="0">
                <a:latin typeface="Cambria" panose="02040503050406030204" pitchFamily="18" charset="0"/>
                <a:ea typeface="宋体" panose="02010600030101010101" pitchFamily="2" charset="-122"/>
              </a:rPr>
              <a:t> </a:t>
            </a:r>
            <a:r>
              <a:rPr lang="en-US" altLang="zh-CN" dirty="0">
                <a:latin typeface="Cambria" panose="02040503050406030204" pitchFamily="18" charset="0"/>
                <a:ea typeface="宋体" panose="02010600030101010101" pitchFamily="2" charset="-122"/>
              </a:rPr>
              <a:t>(Huffman Tree)</a:t>
            </a:r>
            <a:r>
              <a:rPr lang="zh-CN" altLang="en-US" dirty="0">
                <a:latin typeface="Cambria" panose="02040503050406030204" pitchFamily="18" charset="0"/>
                <a:ea typeface="宋体" panose="02010600030101010101" pitchFamily="2" charset="-122"/>
              </a:rPr>
              <a:t>，也称为</a:t>
            </a:r>
            <a:r>
              <a:rPr lang="zh-CN" altLang="en-US" dirty="0">
                <a:solidFill>
                  <a:srgbClr val="00B0F0"/>
                </a:solidFill>
                <a:latin typeface="Cambria" panose="02040503050406030204" pitchFamily="18" charset="0"/>
                <a:ea typeface="宋体" panose="02010600030101010101" pitchFamily="2" charset="-122"/>
              </a:rPr>
              <a:t>最优二叉树</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哈夫曼树构造步骤：</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、初始化：构造</a:t>
            </a:r>
            <a:r>
              <a:rPr lang="en-US" altLang="zh-CN" dirty="0">
                <a:solidFill>
                  <a:srgbClr val="7030A0"/>
                </a:solidFill>
                <a:latin typeface="Cambria" panose="02040503050406030204" pitchFamily="18" charset="0"/>
                <a:ea typeface="宋体" panose="02010600030101010101" pitchFamily="2" charset="-122"/>
              </a:rPr>
              <a:t>m</a:t>
            </a:r>
            <a:r>
              <a:rPr lang="zh-CN" altLang="en-US" dirty="0">
                <a:solidFill>
                  <a:srgbClr val="7030A0"/>
                </a:solidFill>
                <a:latin typeface="Cambria" panose="02040503050406030204" pitchFamily="18" charset="0"/>
                <a:ea typeface="宋体" panose="02010600030101010101" pitchFamily="2" charset="-122"/>
              </a:rPr>
              <a:t>棵只有一个结点的二叉树，得到一个二叉树集合</a:t>
            </a:r>
            <a:r>
              <a:rPr lang="en-US" altLang="zh-CN" dirty="0">
                <a:solidFill>
                  <a:srgbClr val="7030A0"/>
                </a:solidFill>
                <a:latin typeface="Cambria" panose="02040503050406030204" pitchFamily="18" charset="0"/>
                <a:ea typeface="宋体" panose="02010600030101010101" pitchFamily="2" charset="-122"/>
              </a:rPr>
              <a:t>F</a:t>
            </a:r>
            <a:r>
              <a:rPr lang="zh-CN" altLang="en-US" dirty="0">
                <a:solidFill>
                  <a:srgbClr val="7030A0"/>
                </a:solidFill>
                <a:latin typeface="Cambria" panose="02040503050406030204" pitchFamily="18" charset="0"/>
                <a:ea typeface="宋体" panose="02010600030101010101" pitchFamily="2" charset="-122"/>
              </a:rPr>
              <a:t>＝</a:t>
            </a:r>
            <a:r>
              <a:rPr lang="en-US" altLang="zh-CN" dirty="0">
                <a:solidFill>
                  <a:srgbClr val="7030A0"/>
                </a:solidFill>
                <a:latin typeface="Cambria" panose="02040503050406030204" pitchFamily="18" charset="0"/>
                <a:ea typeface="宋体" panose="02010600030101010101" pitchFamily="2" charset="-122"/>
              </a:rPr>
              <a:t>{T</a:t>
            </a:r>
            <a:r>
              <a:rPr lang="en-US" altLang="zh-CN" baseline="-25000"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a:t>
            </a:r>
            <a:r>
              <a:rPr lang="en-US" altLang="zh-CN" dirty="0">
                <a:solidFill>
                  <a:srgbClr val="7030A0"/>
                </a:solidFill>
                <a:latin typeface="Cambria" panose="02040503050406030204" pitchFamily="18" charset="0"/>
                <a:ea typeface="宋体" panose="02010600030101010101" pitchFamily="2" charset="-122"/>
              </a:rPr>
              <a:t>T</a:t>
            </a:r>
            <a:r>
              <a:rPr lang="en-US" altLang="zh-CN" baseline="-25000"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a:t>
            </a:r>
            <a:r>
              <a:rPr lang="en-US" altLang="zh-CN" dirty="0">
                <a:solidFill>
                  <a:srgbClr val="7030A0"/>
                </a:solidFill>
                <a:latin typeface="Cambria" panose="02040503050406030204" pitchFamily="18" charset="0"/>
                <a:ea typeface="宋体" panose="02010600030101010101" pitchFamily="2" charset="-122"/>
              </a:rPr>
              <a:t>T</a:t>
            </a:r>
            <a:r>
              <a:rPr lang="en-US" altLang="zh-CN" baseline="-25000" dirty="0">
                <a:solidFill>
                  <a:srgbClr val="7030A0"/>
                </a:solidFill>
                <a:latin typeface="Cambria" panose="02040503050406030204" pitchFamily="18" charset="0"/>
                <a:ea typeface="宋体" panose="02010600030101010101" pitchFamily="2" charset="-122"/>
              </a:rPr>
              <a:t>m</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T</a:t>
            </a:r>
            <a:r>
              <a:rPr lang="en-US" altLang="zh-CN" baseline="-25000" dirty="0" err="1">
                <a:solidFill>
                  <a:srgbClr val="7030A0"/>
                </a:solidFill>
                <a:latin typeface="Cambria" panose="02040503050406030204" pitchFamily="18" charset="0"/>
                <a:ea typeface="宋体" panose="02010600030101010101" pitchFamily="2" charset="-122"/>
              </a:rPr>
              <a:t>i</a:t>
            </a:r>
            <a:r>
              <a:rPr lang="zh-CN" altLang="en-US" dirty="0">
                <a:solidFill>
                  <a:srgbClr val="7030A0"/>
                </a:solidFill>
                <a:latin typeface="Cambria" panose="02040503050406030204" pitchFamily="18" charset="0"/>
                <a:ea typeface="宋体" panose="02010600030101010101" pitchFamily="2" charset="-122"/>
              </a:rPr>
              <a:t>的叶</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根</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结点的权值为</a:t>
            </a:r>
            <a:r>
              <a:rPr lang="en-US" altLang="zh-CN" dirty="0" err="1">
                <a:solidFill>
                  <a:srgbClr val="7030A0"/>
                </a:solidFill>
                <a:latin typeface="Cambria" panose="02040503050406030204" pitchFamily="18" charset="0"/>
                <a:ea typeface="宋体" panose="02010600030101010101" pitchFamily="2" charset="-122"/>
              </a:rPr>
              <a:t>w</a:t>
            </a:r>
            <a:r>
              <a:rPr lang="en-US" altLang="zh-CN" baseline="-25000" dirty="0" err="1">
                <a:solidFill>
                  <a:srgbClr val="7030A0"/>
                </a:solidFill>
                <a:latin typeface="Cambria" panose="02040503050406030204" pitchFamily="18" charset="0"/>
                <a:ea typeface="宋体" panose="02010600030101010101" pitchFamily="2" charset="-122"/>
              </a:rPr>
              <a:t>i</a:t>
            </a:r>
            <a:r>
              <a:rPr lang="zh-CN" altLang="en-US"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、选取与合并：新建结点</a:t>
            </a:r>
            <a:r>
              <a:rPr lang="en-US" altLang="zh-CN" dirty="0" err="1">
                <a:solidFill>
                  <a:srgbClr val="7030A0"/>
                </a:solidFill>
                <a:latin typeface="Cambria" panose="02040503050406030204" pitchFamily="18" charset="0"/>
                <a:ea typeface="宋体" panose="02010600030101010101" pitchFamily="2" charset="-122"/>
              </a:rPr>
              <a:t>tmp</a:t>
            </a:r>
            <a:r>
              <a:rPr lang="zh-CN" altLang="en-US" dirty="0">
                <a:solidFill>
                  <a:srgbClr val="7030A0"/>
                </a:solidFill>
                <a:latin typeface="Cambria" panose="02040503050406030204" pitchFamily="18" charset="0"/>
                <a:ea typeface="宋体" panose="02010600030101010101" pitchFamily="2" charset="-122"/>
              </a:rPr>
              <a:t>，在</a:t>
            </a:r>
            <a:r>
              <a:rPr lang="en-US" altLang="zh-CN" dirty="0">
                <a:solidFill>
                  <a:srgbClr val="7030A0"/>
                </a:solidFill>
                <a:latin typeface="Cambria" panose="02040503050406030204" pitchFamily="18" charset="0"/>
                <a:ea typeface="宋体" panose="02010600030101010101" pitchFamily="2" charset="-122"/>
              </a:rPr>
              <a:t>F</a:t>
            </a:r>
            <a:r>
              <a:rPr lang="zh-CN" altLang="en-US" dirty="0">
                <a:solidFill>
                  <a:srgbClr val="7030A0"/>
                </a:solidFill>
                <a:latin typeface="Cambria" panose="02040503050406030204" pitchFamily="18" charset="0"/>
                <a:ea typeface="宋体" panose="02010600030101010101" pitchFamily="2" charset="-122"/>
              </a:rPr>
              <a:t>中选取根结点权值最小和次小的二叉树</a:t>
            </a:r>
            <a:r>
              <a:rPr lang="en-US" altLang="zh-CN" dirty="0" err="1">
                <a:solidFill>
                  <a:srgbClr val="7030A0"/>
                </a:solidFill>
                <a:latin typeface="Cambria" panose="02040503050406030204" pitchFamily="18" charset="0"/>
                <a:ea typeface="宋体" panose="02010600030101010101" pitchFamily="2" charset="-122"/>
              </a:rPr>
              <a:t>T</a:t>
            </a:r>
            <a:r>
              <a:rPr lang="en-US" altLang="zh-CN" baseline="-25000" dirty="0" err="1">
                <a:solidFill>
                  <a:srgbClr val="7030A0"/>
                </a:solidFill>
                <a:latin typeface="Cambria" panose="02040503050406030204" pitchFamily="18" charset="0"/>
                <a:ea typeface="宋体" panose="02010600030101010101" pitchFamily="2" charset="-122"/>
              </a:rPr>
              <a:t>i</a:t>
            </a:r>
            <a:r>
              <a:rPr lang="zh-CN" altLang="en-US" dirty="0">
                <a:solidFill>
                  <a:srgbClr val="7030A0"/>
                </a:solidFill>
                <a:latin typeface="Cambria" panose="02040503050406030204" pitchFamily="18" charset="0"/>
                <a:ea typeface="宋体" panose="02010600030101010101" pitchFamily="2" charset="-122"/>
              </a:rPr>
              <a:t>和</a:t>
            </a:r>
            <a:r>
              <a:rPr lang="en-US" altLang="zh-CN" dirty="0" err="1">
                <a:solidFill>
                  <a:srgbClr val="7030A0"/>
                </a:solidFill>
                <a:latin typeface="Cambria" panose="02040503050406030204" pitchFamily="18" charset="0"/>
                <a:ea typeface="宋体" panose="02010600030101010101" pitchFamily="2" charset="-122"/>
              </a:rPr>
              <a:t>T</a:t>
            </a:r>
            <a:r>
              <a:rPr lang="en-US" altLang="zh-CN" baseline="-25000" dirty="0" err="1">
                <a:solidFill>
                  <a:srgbClr val="7030A0"/>
                </a:solidFill>
                <a:latin typeface="Cambria" panose="02040503050406030204" pitchFamily="18" charset="0"/>
                <a:ea typeface="宋体" panose="02010600030101010101" pitchFamily="2" charset="-122"/>
              </a:rPr>
              <a:t>j</a:t>
            </a:r>
            <a:r>
              <a:rPr lang="zh-CN" altLang="en-US" dirty="0">
                <a:solidFill>
                  <a:srgbClr val="7030A0"/>
                </a:solidFill>
                <a:latin typeface="Cambria" panose="02040503050406030204" pitchFamily="18" charset="0"/>
                <a:ea typeface="宋体" panose="02010600030101010101" pitchFamily="2" charset="-122"/>
              </a:rPr>
              <a:t>，分别作为</a:t>
            </a:r>
            <a:r>
              <a:rPr lang="en-US" altLang="zh-CN" dirty="0" err="1">
                <a:solidFill>
                  <a:srgbClr val="7030A0"/>
                </a:solidFill>
                <a:latin typeface="Cambria" panose="02040503050406030204" pitchFamily="18" charset="0"/>
                <a:ea typeface="宋体" panose="02010600030101010101" pitchFamily="2" charset="-122"/>
              </a:rPr>
              <a:t>tmp</a:t>
            </a:r>
            <a:r>
              <a:rPr lang="zh-CN" altLang="en-US" dirty="0">
                <a:solidFill>
                  <a:srgbClr val="7030A0"/>
                </a:solidFill>
                <a:latin typeface="Cambria" panose="02040503050406030204" pitchFamily="18" charset="0"/>
                <a:ea typeface="宋体" panose="02010600030101010101" pitchFamily="2" charset="-122"/>
              </a:rPr>
              <a:t>的左、右子树，结点</a:t>
            </a:r>
            <a:r>
              <a:rPr lang="en-US" altLang="zh-CN" dirty="0" err="1">
                <a:solidFill>
                  <a:srgbClr val="7030A0"/>
                </a:solidFill>
                <a:latin typeface="Cambria" panose="02040503050406030204" pitchFamily="18" charset="0"/>
                <a:ea typeface="宋体" panose="02010600030101010101" pitchFamily="2" charset="-122"/>
              </a:rPr>
              <a:t>tmp</a:t>
            </a:r>
            <a:r>
              <a:rPr lang="zh-CN" altLang="en-US" dirty="0">
                <a:solidFill>
                  <a:srgbClr val="7030A0"/>
                </a:solidFill>
                <a:latin typeface="Cambria" panose="02040503050406030204" pitchFamily="18" charset="0"/>
                <a:ea typeface="宋体" panose="02010600030101010101" pitchFamily="2" charset="-122"/>
              </a:rPr>
              <a:t>的权值为</a:t>
            </a:r>
            <a:r>
              <a:rPr lang="en-US" altLang="zh-CN" dirty="0" err="1">
                <a:solidFill>
                  <a:srgbClr val="7030A0"/>
                </a:solidFill>
                <a:latin typeface="Cambria" panose="02040503050406030204" pitchFamily="18" charset="0"/>
                <a:ea typeface="宋体" panose="02010600030101010101" pitchFamily="2" charset="-122"/>
              </a:rPr>
              <a:t>T</a:t>
            </a:r>
            <a:r>
              <a:rPr lang="en-US" altLang="zh-CN" baseline="-25000" dirty="0" err="1">
                <a:solidFill>
                  <a:srgbClr val="7030A0"/>
                </a:solidFill>
                <a:latin typeface="Cambria" panose="02040503050406030204" pitchFamily="18" charset="0"/>
                <a:ea typeface="宋体" panose="02010600030101010101" pitchFamily="2" charset="-122"/>
              </a:rPr>
              <a:t>i</a:t>
            </a:r>
            <a:r>
              <a:rPr lang="zh-CN" altLang="en-US" dirty="0">
                <a:solidFill>
                  <a:srgbClr val="7030A0"/>
                </a:solidFill>
                <a:latin typeface="Cambria" panose="02040503050406030204" pitchFamily="18" charset="0"/>
                <a:ea typeface="宋体" panose="02010600030101010101" pitchFamily="2" charset="-122"/>
              </a:rPr>
              <a:t>和</a:t>
            </a:r>
            <a:r>
              <a:rPr lang="en-US" altLang="zh-CN" dirty="0" err="1">
                <a:solidFill>
                  <a:srgbClr val="7030A0"/>
                </a:solidFill>
                <a:latin typeface="Cambria" panose="02040503050406030204" pitchFamily="18" charset="0"/>
                <a:ea typeface="宋体" panose="02010600030101010101" pitchFamily="2" charset="-122"/>
              </a:rPr>
              <a:t>T</a:t>
            </a:r>
            <a:r>
              <a:rPr lang="en-US" altLang="zh-CN" baseline="-25000" dirty="0" err="1">
                <a:solidFill>
                  <a:srgbClr val="7030A0"/>
                </a:solidFill>
                <a:latin typeface="Cambria" panose="02040503050406030204" pitchFamily="18" charset="0"/>
                <a:ea typeface="宋体" panose="02010600030101010101" pitchFamily="2" charset="-122"/>
              </a:rPr>
              <a:t>j</a:t>
            </a:r>
            <a:r>
              <a:rPr lang="zh-CN" altLang="en-US" dirty="0">
                <a:solidFill>
                  <a:srgbClr val="7030A0"/>
                </a:solidFill>
                <a:latin typeface="Cambria" panose="02040503050406030204" pitchFamily="18" charset="0"/>
                <a:ea typeface="宋体" panose="02010600030101010101" pitchFamily="2" charset="-122"/>
              </a:rPr>
              <a:t>的根结点权值之和；</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、删除与加入：在</a:t>
            </a:r>
            <a:r>
              <a:rPr lang="en-US" altLang="zh-CN" dirty="0">
                <a:solidFill>
                  <a:srgbClr val="7030A0"/>
                </a:solidFill>
                <a:latin typeface="Cambria" panose="02040503050406030204" pitchFamily="18" charset="0"/>
                <a:ea typeface="宋体" panose="02010600030101010101" pitchFamily="2" charset="-122"/>
              </a:rPr>
              <a:t>F</a:t>
            </a:r>
            <a:r>
              <a:rPr lang="zh-CN" altLang="en-US" dirty="0">
                <a:solidFill>
                  <a:srgbClr val="7030A0"/>
                </a:solidFill>
                <a:latin typeface="Cambria" panose="02040503050406030204" pitchFamily="18" charset="0"/>
                <a:ea typeface="宋体" panose="02010600030101010101" pitchFamily="2" charset="-122"/>
              </a:rPr>
              <a:t>中删除</a:t>
            </a:r>
            <a:r>
              <a:rPr lang="en-US" altLang="zh-CN" dirty="0" err="1">
                <a:solidFill>
                  <a:srgbClr val="7030A0"/>
                </a:solidFill>
                <a:latin typeface="Cambria" panose="02040503050406030204" pitchFamily="18" charset="0"/>
                <a:ea typeface="宋体" panose="02010600030101010101" pitchFamily="2" charset="-122"/>
              </a:rPr>
              <a:t>T</a:t>
            </a:r>
            <a:r>
              <a:rPr lang="en-US" altLang="zh-CN" baseline="-25000" dirty="0" err="1">
                <a:solidFill>
                  <a:srgbClr val="7030A0"/>
                </a:solidFill>
                <a:latin typeface="Cambria" panose="02040503050406030204" pitchFamily="18" charset="0"/>
                <a:ea typeface="宋体" panose="02010600030101010101" pitchFamily="2" charset="-122"/>
              </a:rPr>
              <a:t>i</a:t>
            </a:r>
            <a:r>
              <a:rPr lang="zh-CN" altLang="en-US" dirty="0">
                <a:solidFill>
                  <a:srgbClr val="7030A0"/>
                </a:solidFill>
                <a:latin typeface="Cambria" panose="02040503050406030204" pitchFamily="18" charset="0"/>
                <a:ea typeface="宋体" panose="02010600030101010101" pitchFamily="2" charset="-122"/>
              </a:rPr>
              <a:t>和</a:t>
            </a:r>
            <a:r>
              <a:rPr lang="en-US" altLang="zh-CN" dirty="0" err="1">
                <a:solidFill>
                  <a:srgbClr val="7030A0"/>
                </a:solidFill>
                <a:latin typeface="Cambria" panose="02040503050406030204" pitchFamily="18" charset="0"/>
                <a:ea typeface="宋体" panose="02010600030101010101" pitchFamily="2" charset="-122"/>
              </a:rPr>
              <a:t>T</a:t>
            </a:r>
            <a:r>
              <a:rPr lang="en-US" altLang="zh-CN" baseline="-25000" dirty="0" err="1">
                <a:solidFill>
                  <a:srgbClr val="7030A0"/>
                </a:solidFill>
                <a:latin typeface="Cambria" panose="02040503050406030204" pitchFamily="18" charset="0"/>
                <a:ea typeface="宋体" panose="02010600030101010101" pitchFamily="2" charset="-122"/>
              </a:rPr>
              <a:t>j</a:t>
            </a:r>
            <a:r>
              <a:rPr lang="zh-CN" altLang="en-US" dirty="0">
                <a:solidFill>
                  <a:srgbClr val="7030A0"/>
                </a:solidFill>
                <a:latin typeface="Cambria" panose="02040503050406030204" pitchFamily="18" charset="0"/>
                <a:ea typeface="宋体" panose="02010600030101010101" pitchFamily="2" charset="-122"/>
              </a:rPr>
              <a:t>，并将以</a:t>
            </a:r>
            <a:r>
              <a:rPr lang="en-US" altLang="zh-CN" dirty="0" err="1">
                <a:solidFill>
                  <a:srgbClr val="7030A0"/>
                </a:solidFill>
                <a:latin typeface="Cambria" panose="02040503050406030204" pitchFamily="18" charset="0"/>
                <a:ea typeface="宋体" panose="02010600030101010101" pitchFamily="2" charset="-122"/>
              </a:rPr>
              <a:t>tmp</a:t>
            </a:r>
            <a:r>
              <a:rPr lang="zh-CN" altLang="en-US" dirty="0">
                <a:solidFill>
                  <a:srgbClr val="7030A0"/>
                </a:solidFill>
                <a:latin typeface="Cambria" panose="02040503050406030204" pitchFamily="18" charset="0"/>
                <a:ea typeface="宋体" panose="02010600030101010101" pitchFamily="2" charset="-122"/>
              </a:rPr>
              <a:t>为根结点的二叉树加入</a:t>
            </a:r>
            <a:r>
              <a:rPr lang="en-US" altLang="zh-CN" dirty="0">
                <a:solidFill>
                  <a:srgbClr val="7030A0"/>
                </a:solidFill>
                <a:latin typeface="Cambria" panose="02040503050406030204" pitchFamily="18" charset="0"/>
                <a:ea typeface="宋体" panose="02010600030101010101" pitchFamily="2" charset="-122"/>
              </a:rPr>
              <a:t>F</a:t>
            </a:r>
            <a:r>
              <a:rPr lang="zh-CN" altLang="en-US"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、重复步骤</a:t>
            </a: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和步骤</a:t>
            </a: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，直到</a:t>
            </a:r>
            <a:r>
              <a:rPr lang="en-US" altLang="zh-CN" dirty="0">
                <a:solidFill>
                  <a:srgbClr val="7030A0"/>
                </a:solidFill>
                <a:latin typeface="Cambria" panose="02040503050406030204" pitchFamily="18" charset="0"/>
                <a:ea typeface="宋体" panose="02010600030101010101" pitchFamily="2" charset="-122"/>
              </a:rPr>
              <a:t>F</a:t>
            </a:r>
            <a:r>
              <a:rPr lang="zh-CN" altLang="en-US" dirty="0">
                <a:solidFill>
                  <a:srgbClr val="7030A0"/>
                </a:solidFill>
                <a:latin typeface="Cambria" panose="02040503050406030204" pitchFamily="18" charset="0"/>
                <a:ea typeface="宋体" panose="02010600030101010101" pitchFamily="2" charset="-122"/>
              </a:rPr>
              <a:t>中只剩下一棵二叉树为止</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49</a:t>
            </a:fld>
            <a:endParaRPr lang="zh-CN" altLang="en-US" dirty="0"/>
          </a:p>
        </p:txBody>
      </p:sp>
    </p:spTree>
    <p:extLst>
      <p:ext uri="{BB962C8B-B14F-4D97-AF65-F5344CB8AC3E}">
        <p14:creationId xmlns:p14="http://schemas.microsoft.com/office/powerpoint/2010/main" val="67253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7919527" cy="6423679"/>
          </a:xfrm>
        </p:spPr>
        <p:txBody>
          <a:bodyPr>
            <a:normAutofit fontScale="92500" lnSpcReduction="20000"/>
          </a:bodyPr>
          <a:lstStyle/>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如果两个结点之间有边相连，则位于上层的顶点</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父结点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或双亲结点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位于下层的结点</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孩子结点</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一个结点的孩子结点中位于最左边的孩子结点</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最左孩子结点</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树的最高层数</a:t>
            </a:r>
            <a:r>
              <a:rPr lang="zh-CN" altLang="en-US" dirty="0">
                <a:latin typeface="Cambria" panose="02040503050406030204" pitchFamily="18" charset="0"/>
                <a:ea typeface="宋体" panose="02010600030101010101" pitchFamily="2" charset="-122"/>
              </a:rPr>
              <a:t>也称为</a:t>
            </a:r>
            <a:r>
              <a:rPr lang="zh-CN" altLang="en-US" b="1" dirty="0">
                <a:solidFill>
                  <a:srgbClr val="C00000"/>
                </a:solidFill>
                <a:latin typeface="Cambria" panose="02040503050406030204" pitchFamily="18" charset="0"/>
                <a:ea typeface="宋体" panose="02010600030101010101" pitchFamily="2" charset="-122"/>
              </a:rPr>
              <a:t>树的高度</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从一个结点出发经过若干条边能够到达另一个结点所形成的不重复的结点序列</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路径</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一条路径所经过的边的数量</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路径长度</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树中的最长路径</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树的直径</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一个结点子树的数量</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或孩子结点的数量</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称为该结点的</a:t>
            </a:r>
            <a:r>
              <a:rPr lang="zh-CN" altLang="en-US" b="1" dirty="0">
                <a:solidFill>
                  <a:srgbClr val="C00000"/>
                </a:solidFill>
                <a:latin typeface="Cambria" panose="02040503050406030204" pitchFamily="18" charset="0"/>
                <a:ea typeface="宋体" panose="02010600030101010101" pitchFamily="2" charset="-122"/>
              </a:rPr>
              <a:t>度</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树中所有结点的度中的最大值</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树的度</a:t>
            </a:r>
            <a:r>
              <a:rPr lang="zh-CN" altLang="en-US" dirty="0">
                <a:latin typeface="Cambria" panose="02040503050406030204" pitchFamily="18" charset="0"/>
                <a:ea typeface="宋体" panose="02010600030101010101" pitchFamily="2" charset="-122"/>
              </a:rPr>
              <a:t>。</a:t>
            </a:r>
            <a:r>
              <a:rPr lang="zh-CN" altLang="en-US" b="1" dirty="0">
                <a:solidFill>
                  <a:srgbClr val="C00000"/>
                </a:solidFill>
                <a:latin typeface="Cambria" panose="02040503050406030204" pitchFamily="18" charset="0"/>
                <a:ea typeface="宋体" panose="02010600030101010101" pitchFamily="2" charset="-122"/>
              </a:rPr>
              <a:t>叶结点</a:t>
            </a:r>
            <a:r>
              <a:rPr lang="zh-CN" altLang="en-US" dirty="0">
                <a:latin typeface="Cambria" panose="02040503050406030204" pitchFamily="18" charset="0"/>
                <a:ea typeface="宋体" panose="02010600030101010101" pitchFamily="2" charset="-122"/>
              </a:rPr>
              <a:t>是</a:t>
            </a:r>
            <a:r>
              <a:rPr lang="zh-CN" altLang="en-US" dirty="0">
                <a:solidFill>
                  <a:srgbClr val="00B0F0"/>
                </a:solidFill>
                <a:latin typeface="Cambria" panose="02040503050406030204" pitchFamily="18" charset="0"/>
                <a:ea typeface="宋体" panose="02010600030101010101" pitchFamily="2" charset="-122"/>
              </a:rPr>
              <a:t>没有孩子结点的结点</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除叶结点外的其他结点</a:t>
            </a:r>
            <a:r>
              <a:rPr lang="zh-CN" altLang="en-US" dirty="0">
                <a:latin typeface="Cambria" panose="02040503050406030204" pitchFamily="18" charset="0"/>
                <a:ea typeface="宋体" panose="02010600030101010101" pitchFamily="2" charset="-122"/>
              </a:rPr>
              <a:t>称为</a:t>
            </a:r>
            <a:r>
              <a:rPr lang="zh-CN" altLang="en-US" dirty="0">
                <a:solidFill>
                  <a:srgbClr val="C00000"/>
                </a:solidFill>
                <a:latin typeface="Cambria" panose="02040503050406030204" pitchFamily="18" charset="0"/>
                <a:ea typeface="宋体" panose="02010600030101010101" pitchFamily="2" charset="-122"/>
              </a:rPr>
              <a:t>非终端结点</a:t>
            </a:r>
            <a:r>
              <a:rPr lang="zh-CN" altLang="en-US" dirty="0">
                <a:latin typeface="Cambria" panose="02040503050406030204" pitchFamily="18" charset="0"/>
                <a:ea typeface="宋体" panose="02010600030101010101" pitchFamily="2" charset="-122"/>
              </a:rPr>
              <a:t>或</a:t>
            </a:r>
            <a:r>
              <a:rPr lang="zh-CN" altLang="en-US" b="1" dirty="0">
                <a:solidFill>
                  <a:srgbClr val="C00000"/>
                </a:solidFill>
                <a:latin typeface="Cambria" panose="02040503050406030204" pitchFamily="18" charset="0"/>
                <a:ea typeface="宋体" panose="02010600030101010101" pitchFamily="2" charset="-122"/>
              </a:rPr>
              <a:t>非叶结点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a:t>
            </a:fld>
            <a:endParaRPr lang="zh-CN" altLang="en-US"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0213" y="1304336"/>
            <a:ext cx="3938778" cy="2542450"/>
          </a:xfrm>
          <a:prstGeom prst="rect">
            <a:avLst/>
          </a:prstGeom>
          <a:noFill/>
        </p:spPr>
      </p:pic>
    </p:spTree>
    <p:extLst>
      <p:ext uri="{BB962C8B-B14F-4D97-AF65-F5344CB8AC3E}">
        <p14:creationId xmlns:p14="http://schemas.microsoft.com/office/powerpoint/2010/main" val="425416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814992" cy="2437228"/>
          </a:xfrm>
        </p:spPr>
        <p:txBody>
          <a:bodyPr>
            <a:normAutofit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给定</a:t>
            </a: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个权值分别为</a:t>
            </a:r>
            <a:r>
              <a:rPr lang="en-US" altLang="zh-CN" dirty="0">
                <a:latin typeface="Cambria" panose="02040503050406030204" pitchFamily="18" charset="0"/>
                <a:ea typeface="宋体" panose="02010600030101010101" pitchFamily="2" charset="-122"/>
              </a:rPr>
              <a:t>6, 18, 21, 36, 19</a:t>
            </a:r>
            <a:r>
              <a:rPr lang="zh-CN" altLang="en-US" dirty="0">
                <a:latin typeface="Cambria" panose="02040503050406030204" pitchFamily="18" charset="0"/>
                <a:ea typeface="宋体" panose="02010600030101010101" pitchFamily="2" charset="-122"/>
              </a:rPr>
              <a:t>的叶结点，哈夫曼树的构造过程如下图所示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结点旁的数字为该结点为根结点的子树的构造的顺序</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该哈夫曼树的</a:t>
            </a:r>
            <a:r>
              <a:rPr lang="en-US" altLang="zh-CN" dirty="0">
                <a:latin typeface="Cambria" panose="02040503050406030204" pitchFamily="18" charset="0"/>
                <a:ea typeface="宋体" panose="02010600030101010101" pitchFamily="2" charset="-122"/>
              </a:rPr>
              <a:t>WPL=(6+18)*3+ (36+21+19)*2=224</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50</a:t>
            </a:fld>
            <a:endParaRPr lang="zh-CN" altLang="en-US"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1690" y="2632841"/>
            <a:ext cx="4746185" cy="3610304"/>
          </a:xfrm>
          <a:prstGeom prst="rect">
            <a:avLst/>
          </a:prstGeom>
          <a:noFill/>
        </p:spPr>
      </p:pic>
    </p:spTree>
    <p:extLst>
      <p:ext uri="{BB962C8B-B14F-4D97-AF65-F5344CB8AC3E}">
        <p14:creationId xmlns:p14="http://schemas.microsoft.com/office/powerpoint/2010/main" val="3086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14992" cy="6063297"/>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哈夫曼树具有如下特点：</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权值越大的叶结点越靠近根结点，权值越小的叶结点越远离根结点；</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不存在度为</a:t>
            </a: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的结点，因此有</a:t>
            </a:r>
            <a:r>
              <a:rPr lang="en-US" altLang="zh-CN" dirty="0">
                <a:solidFill>
                  <a:srgbClr val="00B0F0"/>
                </a:solidFill>
                <a:latin typeface="Cambria" panose="02040503050406030204" pitchFamily="18" charset="0"/>
                <a:ea typeface="宋体" panose="02010600030101010101" pitchFamily="2" charset="-122"/>
              </a:rPr>
              <a:t>m</a:t>
            </a:r>
            <a:r>
              <a:rPr lang="zh-CN" altLang="en-US" dirty="0">
                <a:solidFill>
                  <a:srgbClr val="00B0F0"/>
                </a:solidFill>
                <a:latin typeface="Cambria" panose="02040503050406030204" pitchFamily="18" charset="0"/>
                <a:ea typeface="宋体" panose="02010600030101010101" pitchFamily="2" charset="-122"/>
              </a:rPr>
              <a:t>个叶结点所构造的哈夫曼树共有</a:t>
            </a:r>
            <a:r>
              <a:rPr lang="en-US" altLang="zh-CN" dirty="0">
                <a:solidFill>
                  <a:srgbClr val="00B0F0"/>
                </a:solidFill>
                <a:latin typeface="Cambria" panose="02040503050406030204" pitchFamily="18" charset="0"/>
                <a:ea typeface="宋体" panose="02010600030101010101" pitchFamily="2" charset="-122"/>
              </a:rPr>
              <a:t>2m-1</a:t>
            </a:r>
            <a:r>
              <a:rPr lang="zh-CN" altLang="en-US" dirty="0">
                <a:solidFill>
                  <a:srgbClr val="00B0F0"/>
                </a:solidFill>
                <a:latin typeface="Cambria" panose="02040503050406030204" pitchFamily="18" charset="0"/>
                <a:ea typeface="宋体" panose="02010600030101010101" pitchFamily="2" charset="-122"/>
              </a:rPr>
              <a:t>个结点</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51</a:t>
            </a:fld>
            <a:endParaRPr lang="zh-CN" altLang="en-US" dirty="0"/>
          </a:p>
        </p:txBody>
      </p:sp>
    </p:spTree>
    <p:extLst>
      <p:ext uri="{BB962C8B-B14F-4D97-AF65-F5344CB8AC3E}">
        <p14:creationId xmlns:p14="http://schemas.microsoft.com/office/powerpoint/2010/main" val="114914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14992" cy="6288926"/>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对二叉树的左右链数组表示法进行适当的扩展可以得到哈夫曼树的结点的定义：</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#define M 20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叶结点数量的上限*</a:t>
            </a:r>
            <a:r>
              <a:rPr lang="en-US" altLang="zh-CN" dirty="0">
                <a:solidFill>
                  <a:srgbClr val="00B0F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char datatype;</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hutNode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datatype data;</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w, </a:t>
            </a:r>
            <a:r>
              <a:rPr lang="en-US" altLang="zh-CN" dirty="0" err="1">
                <a:solidFill>
                  <a:srgbClr val="7030A0"/>
                </a:solidFill>
                <a:latin typeface="Cambria" panose="02040503050406030204" pitchFamily="18" charset="0"/>
                <a:ea typeface="宋体" panose="02010600030101010101" pitchFamily="2" charset="-122"/>
              </a:rPr>
              <a:t>idx</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lc</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rc</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bool operator&lt;(</a:t>
            </a:r>
            <a:r>
              <a:rPr lang="en-US" altLang="zh-CN" dirty="0" err="1">
                <a:solidFill>
                  <a:srgbClr val="7030A0"/>
                </a:solidFill>
                <a:latin typeface="Cambria" panose="02040503050406030204" pitchFamily="18" charset="0"/>
                <a:ea typeface="宋体" panose="02010600030101010101" pitchFamily="2" charset="-122"/>
              </a:rPr>
              <a:t>const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hutNode</a:t>
            </a:r>
            <a:r>
              <a:rPr lang="en-US" altLang="zh-CN" dirty="0">
                <a:solidFill>
                  <a:srgbClr val="7030A0"/>
                </a:solidFill>
                <a:latin typeface="Cambria" panose="02040503050406030204" pitchFamily="18" charset="0"/>
                <a:ea typeface="宋体" panose="02010600030101010101" pitchFamily="2" charset="-122"/>
              </a:rPr>
              <a:t> &amp;</a:t>
            </a:r>
            <a:r>
              <a:rPr lang="en-US" altLang="zh-CN" dirty="0" err="1">
                <a:solidFill>
                  <a:srgbClr val="7030A0"/>
                </a:solidFill>
                <a:latin typeface="Cambria" panose="02040503050406030204" pitchFamily="18" charset="0"/>
                <a:ea typeface="宋体" panose="02010600030101010101" pitchFamily="2" charset="-122"/>
              </a:rPr>
              <a:t>hn</a:t>
            </a: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const</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return w&gt;</a:t>
            </a:r>
            <a:r>
              <a:rPr lang="en-US" altLang="zh-CN" dirty="0" err="1">
                <a:solidFill>
                  <a:srgbClr val="7030A0"/>
                </a:solidFill>
                <a:latin typeface="Cambria" panose="02040503050406030204" pitchFamily="18" charset="0"/>
                <a:ea typeface="宋体" panose="02010600030101010101" pitchFamily="2" charset="-122"/>
              </a:rPr>
              <a:t>hn.w</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为了使用优先队列构建哈夫曼树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huTree</a:t>
            </a:r>
            <a:r>
              <a:rPr lang="en-US" altLang="zh-CN" dirty="0">
                <a:solidFill>
                  <a:srgbClr val="7030A0"/>
                </a:solidFill>
                <a:latin typeface="Cambria" panose="02040503050406030204" pitchFamily="18" charset="0"/>
                <a:ea typeface="宋体" panose="02010600030101010101" pitchFamily="2" charset="-122"/>
              </a:rPr>
              <a:t>[M&lt;&lt;1];</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对于哈夫曼树</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idx</a:t>
            </a:r>
            <a:r>
              <a:rPr lang="zh-CN" altLang="en-US" dirty="0">
                <a:latin typeface="Cambria" panose="02040503050406030204" pitchFamily="18" charset="0"/>
                <a:ea typeface="宋体" panose="02010600030101010101" pitchFamily="2" charset="-122"/>
              </a:rPr>
              <a:t>表示当前结点在</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中的下标，</a:t>
            </a:r>
            <a:r>
              <a:rPr lang="en-US" altLang="zh-CN" dirty="0">
                <a:latin typeface="Cambria" panose="02040503050406030204" pitchFamily="18" charset="0"/>
                <a:ea typeface="宋体" panose="02010600030101010101" pitchFamily="2" charset="-122"/>
              </a:rPr>
              <a:t>w</a:t>
            </a:r>
            <a:r>
              <a:rPr lang="zh-CN" altLang="en-US" dirty="0">
                <a:latin typeface="Cambria" panose="02040503050406030204" pitchFamily="18" charset="0"/>
                <a:ea typeface="宋体" panose="02010600030101010101" pitchFamily="2" charset="-122"/>
              </a:rPr>
              <a:t>表示当前结点的权重。</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52</a:t>
            </a:fld>
            <a:endParaRPr lang="zh-CN" altLang="en-US" dirty="0"/>
          </a:p>
        </p:txBody>
      </p:sp>
    </p:spTree>
    <p:extLst>
      <p:ext uri="{BB962C8B-B14F-4D97-AF65-F5344CB8AC3E}">
        <p14:creationId xmlns:p14="http://schemas.microsoft.com/office/powerpoint/2010/main" val="415074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14992" cy="6288926"/>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由于</a:t>
            </a:r>
            <a:r>
              <a:rPr lang="zh-CN" altLang="en-US" dirty="0">
                <a:solidFill>
                  <a:srgbClr val="00B0F0"/>
                </a:solidFill>
                <a:latin typeface="Cambria" panose="02040503050406030204" pitchFamily="18" charset="0"/>
                <a:ea typeface="宋体" panose="02010600030101010101" pitchFamily="2" charset="-122"/>
              </a:rPr>
              <a:t>每一步都要选择集合</a:t>
            </a:r>
            <a:r>
              <a:rPr lang="en-US" altLang="zh-CN" dirty="0">
                <a:solidFill>
                  <a:srgbClr val="00B0F0"/>
                </a:solidFill>
                <a:latin typeface="Cambria" panose="02040503050406030204" pitchFamily="18" charset="0"/>
                <a:ea typeface="宋体" panose="02010600030101010101" pitchFamily="2" charset="-122"/>
              </a:rPr>
              <a:t>F</a:t>
            </a:r>
            <a:r>
              <a:rPr lang="zh-CN" altLang="en-US" dirty="0">
                <a:solidFill>
                  <a:srgbClr val="00B0F0"/>
                </a:solidFill>
                <a:latin typeface="Cambria" panose="02040503050406030204" pitchFamily="18" charset="0"/>
                <a:ea typeface="宋体" panose="02010600030101010101" pitchFamily="2" charset="-122"/>
              </a:rPr>
              <a:t>中的最小权值结点和次小权值结点</a:t>
            </a:r>
            <a:r>
              <a:rPr lang="zh-CN" altLang="en-US" dirty="0">
                <a:latin typeface="Cambria" panose="02040503050406030204" pitchFamily="18" charset="0"/>
                <a:ea typeface="宋体" panose="02010600030101010101" pitchFamily="2" charset="-122"/>
              </a:rPr>
              <a:t>，且</a:t>
            </a:r>
            <a:r>
              <a:rPr lang="en-US" altLang="zh-CN" dirty="0">
                <a:latin typeface="Cambria" panose="02040503050406030204" pitchFamily="18" charset="0"/>
                <a:ea typeface="宋体" panose="02010600030101010101" pitchFamily="2" charset="-122"/>
              </a:rPr>
              <a:t>F</a:t>
            </a:r>
            <a:r>
              <a:rPr lang="zh-CN" altLang="en-US" dirty="0">
                <a:latin typeface="Cambria" panose="02040503050406030204" pitchFamily="18" charset="0"/>
                <a:ea typeface="宋体" panose="02010600030101010101" pitchFamily="2" charset="-122"/>
              </a:rPr>
              <a:t>中的结点时不断更新的，因此在构建哈夫曼树时，可以采用</a:t>
            </a: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中</a:t>
            </a:r>
            <a:r>
              <a:rPr lang="en-US" altLang="zh-CN" dirty="0" err="1">
                <a:solidFill>
                  <a:srgbClr val="00B0F0"/>
                </a:solidFill>
                <a:latin typeface="Cambria" panose="02040503050406030204" pitchFamily="18" charset="0"/>
                <a:ea typeface="宋体" panose="02010600030101010101" pitchFamily="2" charset="-122"/>
              </a:rPr>
              <a:t>priority_queue</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即定义一个</a:t>
            </a:r>
            <a:r>
              <a:rPr lang="en-US" altLang="zh-CN" dirty="0" err="1">
                <a:latin typeface="Cambria" panose="02040503050406030204" pitchFamily="18" charset="0"/>
                <a:ea typeface="宋体" panose="02010600030101010101" pitchFamily="2" charset="-122"/>
              </a:rPr>
              <a:t>hutNode</a:t>
            </a:r>
            <a:r>
              <a:rPr lang="zh-CN" altLang="en-US" dirty="0">
                <a:latin typeface="Cambria" panose="02040503050406030204" pitchFamily="18" charset="0"/>
                <a:ea typeface="宋体" panose="02010600030101010101" pitchFamily="2" charset="-122"/>
              </a:rPr>
              <a:t>类型的优先队列</a:t>
            </a:r>
            <a:r>
              <a:rPr lang="en-US" altLang="zh-CN" dirty="0">
                <a:latin typeface="Cambria" panose="02040503050406030204" pitchFamily="18" charset="0"/>
                <a:ea typeface="宋体" panose="02010600030101010101" pitchFamily="2" charset="-122"/>
              </a:rPr>
              <a:t>f</a:t>
            </a:r>
            <a:r>
              <a:rPr lang="zh-CN" altLang="en-US" dirty="0">
                <a:latin typeface="Cambria" panose="02040503050406030204" pitchFamily="18" charset="0"/>
                <a:ea typeface="宋体" panose="02010600030101010101" pitchFamily="2" charset="-122"/>
              </a:rPr>
              <a:t>，初始时将</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单点树加入到</a:t>
            </a:r>
            <a:r>
              <a:rPr lang="en-US" altLang="zh-CN" dirty="0">
                <a:latin typeface="Cambria" panose="02040503050406030204" pitchFamily="18" charset="0"/>
                <a:ea typeface="宋体" panose="02010600030101010101" pitchFamily="2" charset="-122"/>
              </a:rPr>
              <a:t>f</a:t>
            </a:r>
            <a:r>
              <a:rPr lang="zh-CN" altLang="en-US" dirty="0">
                <a:latin typeface="Cambria" panose="02040503050406030204" pitchFamily="18" charset="0"/>
                <a:ea typeface="宋体" panose="02010600030101010101" pitchFamily="2" charset="-122"/>
              </a:rPr>
              <a:t>，每一轮操作从</a:t>
            </a:r>
            <a:r>
              <a:rPr lang="en-US" altLang="zh-CN" dirty="0">
                <a:latin typeface="Cambria" panose="02040503050406030204" pitchFamily="18" charset="0"/>
                <a:ea typeface="宋体" panose="02010600030101010101" pitchFamily="2" charset="-122"/>
              </a:rPr>
              <a:t>f</a:t>
            </a:r>
            <a:r>
              <a:rPr lang="zh-CN" altLang="en-US" dirty="0">
                <a:latin typeface="Cambria" panose="02040503050406030204" pitchFamily="18" charset="0"/>
                <a:ea typeface="宋体" panose="02010600030101010101" pitchFamily="2" charset="-122"/>
              </a:rPr>
              <a:t>中取出两个堆顶元素，构建一个树后再加入到</a:t>
            </a:r>
            <a:r>
              <a:rPr lang="en-US" altLang="zh-CN" dirty="0">
                <a:latin typeface="Cambria" panose="02040503050406030204" pitchFamily="18" charset="0"/>
                <a:ea typeface="宋体" panose="02010600030101010101" pitchFamily="2" charset="-122"/>
              </a:rPr>
              <a:t>f</a:t>
            </a:r>
            <a:r>
              <a:rPr lang="zh-CN" altLang="en-US" dirty="0">
                <a:latin typeface="Cambria" panose="02040503050406030204" pitchFamily="18" charset="0"/>
                <a:ea typeface="宋体" panose="02010600030101010101" pitchFamily="2" charset="-122"/>
              </a:rPr>
              <a:t>中，只到</a:t>
            </a:r>
            <a:r>
              <a:rPr lang="en-US" altLang="zh-CN" dirty="0">
                <a:latin typeface="Cambria" panose="02040503050406030204" pitchFamily="18" charset="0"/>
                <a:ea typeface="宋体" panose="02010600030101010101" pitchFamily="2" charset="-122"/>
              </a:rPr>
              <a:t>f</a:t>
            </a:r>
            <a:r>
              <a:rPr lang="zh-CN" altLang="en-US" dirty="0">
                <a:latin typeface="Cambria" panose="02040503050406030204" pitchFamily="18" charset="0"/>
                <a:ea typeface="宋体" panose="02010600030101010101" pitchFamily="2" charset="-122"/>
              </a:rPr>
              <a:t>中只剩</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个元素为止。见函数</a:t>
            </a:r>
            <a:r>
              <a:rPr lang="en-US" altLang="zh-CN" dirty="0" err="1">
                <a:latin typeface="Cambria" panose="02040503050406030204" pitchFamily="18" charset="0"/>
                <a:ea typeface="宋体" panose="02010600030101010101" pitchFamily="2" charset="-122"/>
              </a:rPr>
              <a:t>huTree_create</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时间复杂度</a:t>
            </a:r>
            <a:r>
              <a:rPr lang="en-US" altLang="zh-CN" dirty="0">
                <a:solidFill>
                  <a:srgbClr val="00B0F0"/>
                </a:solidFill>
                <a:latin typeface="Cambria" panose="02040503050406030204" pitchFamily="18" charset="0"/>
                <a:ea typeface="宋体" panose="02010600030101010101" pitchFamily="2" charset="-122"/>
              </a:rPr>
              <a:t>O(</a:t>
            </a:r>
            <a:r>
              <a:rPr lang="en-US" altLang="zh-CN" dirty="0" err="1">
                <a:solidFill>
                  <a:srgbClr val="00B0F0"/>
                </a:solidFill>
                <a:latin typeface="Cambria" panose="02040503050406030204" pitchFamily="18" charset="0"/>
                <a:ea typeface="宋体" panose="02010600030101010101" pitchFamily="2" charset="-122"/>
              </a:rPr>
              <a:t>m∙log</a:t>
            </a:r>
            <a:r>
              <a:rPr lang="en-US" altLang="zh-CN" dirty="0">
                <a:solidFill>
                  <a:srgbClr val="00B0F0"/>
                </a:solidFill>
                <a:latin typeface="Cambria" panose="02040503050406030204" pitchFamily="18" charset="0"/>
                <a:ea typeface="宋体" panose="02010600030101010101" pitchFamily="2" charset="-122"/>
              </a:rPr>
              <a:t> m)</a:t>
            </a:r>
            <a:r>
              <a:rPr lang="zh-CN" altLang="en-US" dirty="0">
                <a:solidFill>
                  <a:srgbClr val="00B0F0"/>
                </a:solidFill>
                <a:latin typeface="Cambria" panose="02040503050406030204" pitchFamily="18" charset="0"/>
                <a:ea typeface="宋体" panose="02010600030101010101" pitchFamily="2" charset="-122"/>
              </a:rPr>
              <a:t>，空间复杂度</a:t>
            </a:r>
            <a:r>
              <a:rPr lang="en-US" altLang="zh-CN" dirty="0">
                <a:solidFill>
                  <a:srgbClr val="00B0F0"/>
                </a:solidFill>
                <a:latin typeface="Cambria" panose="02040503050406030204" pitchFamily="18" charset="0"/>
                <a:ea typeface="宋体" panose="02010600030101010101" pitchFamily="2" charset="-122"/>
              </a:rPr>
              <a:t>O(m)</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53</a:t>
            </a:fld>
            <a:endParaRPr lang="zh-CN" altLang="en-US" dirty="0"/>
          </a:p>
        </p:txBody>
      </p:sp>
    </p:spTree>
    <p:extLst>
      <p:ext uri="{BB962C8B-B14F-4D97-AF65-F5344CB8AC3E}">
        <p14:creationId xmlns:p14="http://schemas.microsoft.com/office/powerpoint/2010/main" val="423813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14992" cy="6288926"/>
          </a:xfrm>
        </p:spPr>
        <p:txBody>
          <a:bodyPr>
            <a:normAutofit fontScale="92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三、哈夫曼编码与解码</a:t>
            </a:r>
          </a:p>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1</a:t>
            </a:r>
            <a:r>
              <a:rPr lang="zh-CN" altLang="en-US" b="1" dirty="0">
                <a:latin typeface="Cambria" panose="02040503050406030204" pitchFamily="18" charset="0"/>
                <a:ea typeface="宋体" panose="02010600030101010101" pitchFamily="2" charset="-122"/>
              </a:rPr>
              <a:t>、编码与解码</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编码</a:t>
            </a:r>
            <a:r>
              <a:rPr lang="zh-CN" altLang="en-US" dirty="0">
                <a:solidFill>
                  <a:srgbClr val="C0000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将信息根据某种约定的方式转化为二进制码</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解码</a:t>
            </a:r>
            <a:r>
              <a:rPr lang="zh-CN" altLang="en-US" dirty="0">
                <a:solidFill>
                  <a:srgbClr val="C0000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将二进制码还原为正常的可识别的信息</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前缀编码</a:t>
            </a:r>
            <a:r>
              <a:rPr lang="zh-CN" altLang="en-US" dirty="0">
                <a:solidFill>
                  <a:srgbClr val="C0000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字符集中任一字符的编码都不是其它字符的编码的前缀</a:t>
            </a:r>
            <a:r>
              <a:rPr lang="zh-CN" altLang="en-US" dirty="0">
                <a:latin typeface="Cambria" panose="02040503050406030204" pitchFamily="18" charset="0"/>
                <a:ea typeface="宋体" panose="02010600030101010101" pitchFamily="2" charset="-122"/>
              </a:rPr>
              <a:t>。在对字符集进行编码时，必须满足前缀编码的特性。</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等长编码</a:t>
            </a:r>
            <a:r>
              <a:rPr lang="zh-CN" altLang="en-US" dirty="0">
                <a:solidFill>
                  <a:srgbClr val="C0000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所有字符的编码长度相同</a:t>
            </a:r>
            <a:r>
              <a:rPr lang="zh-CN" altLang="en-US" dirty="0">
                <a:latin typeface="Cambria" panose="02040503050406030204" pitchFamily="18" charset="0"/>
                <a:ea typeface="宋体" panose="02010600030101010101" pitchFamily="2" charset="-122"/>
              </a:rPr>
              <a:t>，显然，等长编码一定满足前缀编码特性。</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变长编码</a:t>
            </a:r>
            <a:r>
              <a:rPr lang="en-US" altLang="zh-CN" dirty="0">
                <a:solidFill>
                  <a:srgbClr val="C00000"/>
                </a:solidFill>
                <a:latin typeface="Cambria" panose="02040503050406030204" pitchFamily="18" charset="0"/>
                <a:ea typeface="宋体" panose="02010600030101010101" pitchFamily="2" charset="-122"/>
              </a:rPr>
              <a:t>(VLC)</a:t>
            </a:r>
            <a:r>
              <a:rPr lang="zh-CN" altLang="en-US" dirty="0">
                <a:solidFill>
                  <a:srgbClr val="C0000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每个字符的编码长度可以不同</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哈夫曼编码是由哈夫曼树所生成的字符集的编码，它是满足前缀码特性的变长编码</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54</a:t>
            </a:fld>
            <a:endParaRPr lang="zh-CN" altLang="en-US" dirty="0"/>
          </a:p>
        </p:txBody>
      </p:sp>
    </p:spTree>
    <p:extLst>
      <p:ext uri="{BB962C8B-B14F-4D97-AF65-F5344CB8AC3E}">
        <p14:creationId xmlns:p14="http://schemas.microsoft.com/office/powerpoint/2010/main" val="120205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14992" cy="6288926"/>
          </a:xfrm>
        </p:spPr>
        <p:txBody>
          <a:bodyPr>
            <a:normAutofit fontScale="77500" lnSpcReduction="20000"/>
          </a:bodyPr>
          <a:lstStyle/>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2</a:t>
            </a:r>
            <a:r>
              <a:rPr lang="zh-CN" altLang="en-US" b="1" dirty="0">
                <a:latin typeface="Cambria" panose="02040503050406030204" pitchFamily="18" charset="0"/>
                <a:ea typeface="宋体" panose="02010600030101010101" pitchFamily="2" charset="-122"/>
              </a:rPr>
              <a:t>、哈夫曼编码</a:t>
            </a: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哈夫曼编码</a:t>
            </a:r>
            <a:r>
              <a:rPr lang="en-US" altLang="zh-CN" dirty="0">
                <a:latin typeface="Cambria" panose="02040503050406030204" pitchFamily="18" charset="0"/>
                <a:ea typeface="宋体" panose="02010600030101010101" pitchFamily="2" charset="-122"/>
              </a:rPr>
              <a:t>(Huffman Coding)</a:t>
            </a:r>
            <a:r>
              <a:rPr lang="zh-CN" altLang="en-US" dirty="0">
                <a:solidFill>
                  <a:srgbClr val="00B0F0"/>
                </a:solidFill>
                <a:latin typeface="Cambria" panose="02040503050406030204" pitchFamily="18" charset="0"/>
                <a:ea typeface="宋体" panose="02010600030101010101" pitchFamily="2" charset="-122"/>
              </a:rPr>
              <a:t>依据每个字符在文本中出现的频率</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或概率</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来构造字符的编码</a:t>
            </a:r>
            <a:r>
              <a:rPr lang="zh-CN" altLang="en-US" dirty="0">
                <a:latin typeface="Cambria" panose="02040503050406030204" pitchFamily="18" charset="0"/>
                <a:ea typeface="宋体" panose="02010600030101010101" pitchFamily="2" charset="-122"/>
              </a:rPr>
              <a:t>，且用这种编码方法对文本进行编码所得到的二进制码长度最短，也称为</a:t>
            </a:r>
            <a:r>
              <a:rPr lang="zh-CN" altLang="en-US" b="1" dirty="0">
                <a:solidFill>
                  <a:srgbClr val="C00000"/>
                </a:solidFill>
                <a:latin typeface="Cambria" panose="02040503050406030204" pitchFamily="18" charset="0"/>
                <a:ea typeface="宋体" panose="02010600030101010101" pitchFamily="2" charset="-122"/>
              </a:rPr>
              <a:t>最优编码</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对于文本</a:t>
            </a:r>
            <a:r>
              <a:rPr lang="en-US" altLang="zh-CN" dirty="0">
                <a:latin typeface="Cambria" panose="02040503050406030204" pitchFamily="18" charset="0"/>
                <a:ea typeface="宋体" panose="02010600030101010101" pitchFamily="2" charset="-122"/>
              </a:rPr>
              <a:t>txt</a:t>
            </a:r>
            <a:r>
              <a:rPr lang="zh-CN" altLang="en-US" dirty="0">
                <a:latin typeface="Cambria" panose="02040503050406030204" pitchFamily="18" charset="0"/>
                <a:ea typeface="宋体" panose="02010600030101010101" pitchFamily="2" charset="-122"/>
              </a:rPr>
              <a:t>，求其哈夫曼编码</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(1) </a:t>
            </a:r>
            <a:r>
              <a:rPr lang="zh-CN" altLang="en-US" dirty="0">
                <a:solidFill>
                  <a:srgbClr val="00B0F0"/>
                </a:solidFill>
                <a:latin typeface="Cambria" panose="02040503050406030204" pitchFamily="18" charset="0"/>
                <a:ea typeface="宋体" panose="02010600030101010101" pitchFamily="2" charset="-122"/>
              </a:rPr>
              <a:t>统计文本</a:t>
            </a:r>
            <a:r>
              <a:rPr lang="en-US" altLang="zh-CN" dirty="0">
                <a:solidFill>
                  <a:srgbClr val="00B0F0"/>
                </a:solidFill>
                <a:latin typeface="Cambria" panose="02040503050406030204" pitchFamily="18" charset="0"/>
                <a:ea typeface="宋体" panose="02010600030101010101" pitchFamily="2" charset="-122"/>
              </a:rPr>
              <a:t>txt</a:t>
            </a:r>
            <a:r>
              <a:rPr lang="zh-CN" altLang="en-US" dirty="0">
                <a:solidFill>
                  <a:srgbClr val="00B0F0"/>
                </a:solidFill>
                <a:latin typeface="Cambria" panose="02040503050406030204" pitchFamily="18" charset="0"/>
                <a:ea typeface="宋体" panose="02010600030101010101" pitchFamily="2" charset="-122"/>
              </a:rPr>
              <a:t>中各个字符出现的频率</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或概率</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，并将它们作为叶结点的权重，构建哈夫曼树，此时哈夫曼树的叶结点代表一个字符；</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(2) </a:t>
            </a:r>
            <a:r>
              <a:rPr lang="zh-CN" altLang="en-US" dirty="0">
                <a:solidFill>
                  <a:srgbClr val="00B0F0"/>
                </a:solidFill>
                <a:latin typeface="Cambria" panose="02040503050406030204" pitchFamily="18" charset="0"/>
                <a:ea typeface="宋体" panose="02010600030101010101" pitchFamily="2" charset="-122"/>
              </a:rPr>
              <a:t>将哈夫曼树的每个左分支标记为</a:t>
            </a:r>
            <a:r>
              <a:rPr lang="en-US" altLang="zh-CN" dirty="0">
                <a:solidFill>
                  <a:srgbClr val="00B0F0"/>
                </a:solidFill>
                <a:latin typeface="Cambria" panose="02040503050406030204" pitchFamily="18" charset="0"/>
                <a:ea typeface="宋体" panose="02010600030101010101" pitchFamily="2" charset="-122"/>
              </a:rPr>
              <a:t>0</a:t>
            </a:r>
            <a:r>
              <a:rPr lang="zh-CN" altLang="en-US" dirty="0">
                <a:solidFill>
                  <a:srgbClr val="00B0F0"/>
                </a:solidFill>
                <a:latin typeface="Cambria" panose="02040503050406030204" pitchFamily="18" charset="0"/>
                <a:ea typeface="宋体" panose="02010600030101010101" pitchFamily="2" charset="-122"/>
              </a:rPr>
              <a:t>，右分支标记为</a:t>
            </a: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(3) </a:t>
            </a:r>
            <a:r>
              <a:rPr lang="zh-CN" altLang="en-US" dirty="0">
                <a:solidFill>
                  <a:srgbClr val="00B0F0"/>
                </a:solidFill>
                <a:latin typeface="Cambria" panose="02040503050406030204" pitchFamily="18" charset="0"/>
                <a:ea typeface="宋体" panose="02010600030101010101" pitchFamily="2" charset="-122"/>
              </a:rPr>
              <a:t>将从根结点到每个叶结点的路径上的各分支的标记连接起来构成一个</a:t>
            </a:r>
            <a:r>
              <a:rPr lang="en-US" altLang="zh-CN" dirty="0">
                <a:solidFill>
                  <a:srgbClr val="00B0F0"/>
                </a:solidFill>
                <a:latin typeface="Cambria" panose="02040503050406030204" pitchFamily="18" charset="0"/>
                <a:ea typeface="宋体" panose="02010600030101010101" pitchFamily="2" charset="-122"/>
              </a:rPr>
              <a:t>01</a:t>
            </a:r>
            <a:r>
              <a:rPr lang="zh-CN" altLang="en-US" dirty="0">
                <a:solidFill>
                  <a:srgbClr val="00B0F0"/>
                </a:solidFill>
                <a:latin typeface="Cambria" panose="02040503050406030204" pitchFamily="18" charset="0"/>
                <a:ea typeface="宋体" panose="02010600030101010101" pitchFamily="2" charset="-122"/>
              </a:rPr>
              <a:t>串，该</a:t>
            </a:r>
            <a:r>
              <a:rPr lang="en-US" altLang="zh-CN" dirty="0">
                <a:solidFill>
                  <a:srgbClr val="00B0F0"/>
                </a:solidFill>
                <a:latin typeface="Cambria" panose="02040503050406030204" pitchFamily="18" charset="0"/>
                <a:ea typeface="宋体" panose="02010600030101010101" pitchFamily="2" charset="-122"/>
              </a:rPr>
              <a:t>01</a:t>
            </a:r>
            <a:r>
              <a:rPr lang="zh-CN" altLang="en-US" dirty="0">
                <a:solidFill>
                  <a:srgbClr val="00B0F0"/>
                </a:solidFill>
                <a:latin typeface="Cambria" panose="02040503050406030204" pitchFamily="18" charset="0"/>
                <a:ea typeface="宋体" panose="02010600030101010101" pitchFamily="2" charset="-122"/>
              </a:rPr>
              <a:t>串即为叶结点所对应字符的编码。</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(4) </a:t>
            </a:r>
            <a:r>
              <a:rPr lang="zh-CN" altLang="en-US" dirty="0">
                <a:solidFill>
                  <a:srgbClr val="00B0F0"/>
                </a:solidFill>
                <a:latin typeface="Cambria" panose="02040503050406030204" pitchFamily="18" charset="0"/>
                <a:ea typeface="宋体" panose="02010600030101010101" pitchFamily="2" charset="-122"/>
              </a:rPr>
              <a:t>依次将文本中字符转化为编码，并连接为一个字符串，即为</a:t>
            </a:r>
            <a:r>
              <a:rPr lang="en-US" altLang="zh-CN" dirty="0">
                <a:solidFill>
                  <a:srgbClr val="00B0F0"/>
                </a:solidFill>
                <a:latin typeface="Cambria" panose="02040503050406030204" pitchFamily="18" charset="0"/>
                <a:ea typeface="宋体" panose="02010600030101010101" pitchFamily="2" charset="-122"/>
              </a:rPr>
              <a:t>txt</a:t>
            </a:r>
            <a:r>
              <a:rPr lang="zh-CN" altLang="en-US" dirty="0">
                <a:solidFill>
                  <a:srgbClr val="00B0F0"/>
                </a:solidFill>
                <a:latin typeface="Cambria" panose="02040503050406030204" pitchFamily="18" charset="0"/>
                <a:ea typeface="宋体" panose="02010600030101010101" pitchFamily="2" charset="-122"/>
              </a:rPr>
              <a:t>的编码。</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55</a:t>
            </a:fld>
            <a:endParaRPr lang="zh-CN" altLang="en-US" dirty="0"/>
          </a:p>
        </p:txBody>
      </p:sp>
    </p:spTree>
    <p:extLst>
      <p:ext uri="{BB962C8B-B14F-4D97-AF65-F5344CB8AC3E}">
        <p14:creationId xmlns:p14="http://schemas.microsoft.com/office/powerpoint/2010/main" val="291204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14992" cy="6288926"/>
          </a:xfrm>
        </p:spPr>
        <p:txBody>
          <a:bodyPr>
            <a:normAutofit fontScale="85000"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假设一个文本共有</a:t>
            </a:r>
            <a:r>
              <a:rPr lang="en-US" altLang="zh-CN" dirty="0">
                <a:latin typeface="Cambria" panose="02040503050406030204" pitchFamily="18" charset="0"/>
                <a:ea typeface="宋体" panose="02010600030101010101" pitchFamily="2" charset="-122"/>
              </a:rPr>
              <a:t>99</a:t>
            </a:r>
            <a:r>
              <a:rPr lang="zh-CN" altLang="en-US" dirty="0">
                <a:latin typeface="Cambria" panose="02040503050406030204" pitchFamily="18" charset="0"/>
                <a:ea typeface="宋体" panose="02010600030101010101" pitchFamily="2" charset="-122"/>
              </a:rPr>
              <a:t>个字符，其中只包含</a:t>
            </a:r>
            <a:r>
              <a:rPr lang="en-US" altLang="zh-CN" dirty="0">
                <a:latin typeface="Cambria" panose="02040503050406030204" pitchFamily="18" charset="0"/>
                <a:ea typeface="宋体" panose="02010600030101010101" pitchFamily="2" charset="-122"/>
              </a:rPr>
              <a:t>{‘A’, ‘B’, ‘C’, ‘D’, ‘E’, ‘F’}</a:t>
            </a:r>
            <a:r>
              <a:rPr lang="zh-CN" altLang="en-US" dirty="0">
                <a:latin typeface="Cambria" panose="02040503050406030204" pitchFamily="18" charset="0"/>
                <a:ea typeface="宋体" panose="02010600030101010101" pitchFamily="2" charset="-122"/>
              </a:rPr>
              <a:t>六个字符，且每个字符出现的次数分别为</a:t>
            </a:r>
            <a:r>
              <a:rPr lang="en-US" altLang="zh-CN" dirty="0">
                <a:latin typeface="Cambria" panose="02040503050406030204" pitchFamily="18" charset="0"/>
                <a:ea typeface="宋体" panose="02010600030101010101" pitchFamily="2" charset="-122"/>
              </a:rPr>
              <a:t>23, 15, 8, 14, 28, 11</a:t>
            </a:r>
            <a:r>
              <a:rPr lang="zh-CN" altLang="en-US" dirty="0">
                <a:latin typeface="Cambria" panose="02040503050406030204" pitchFamily="18" charset="0"/>
                <a:ea typeface="宋体" panose="02010600030101010101" pitchFamily="2" charset="-122"/>
              </a:rPr>
              <a:t>，则可构建如右图所示的哈夫曼树，并得到每个字符的编码为：</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 01	B: 111		C: 000</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D: 110	E: 10		F: 001</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则该文本的</a:t>
            </a:r>
            <a:r>
              <a:rPr lang="zh-CN" altLang="en-US" b="1" dirty="0">
                <a:latin typeface="Cambria" panose="02040503050406030204" pitchFamily="18" charset="0"/>
                <a:ea typeface="宋体" panose="02010600030101010101" pitchFamily="2" charset="-122"/>
              </a:rPr>
              <a:t>总编码长度</a:t>
            </a:r>
            <a:r>
              <a:rPr lang="zh-CN" altLang="en-US" dirty="0">
                <a:latin typeface="Cambria" panose="02040503050406030204" pitchFamily="18" charset="0"/>
                <a:ea typeface="宋体" panose="02010600030101010101" pitchFamily="2" charset="-122"/>
              </a:rPr>
              <a:t>为：</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WPL</a:t>
            </a:r>
            <a:r>
              <a:rPr lang="en-US" altLang="zh-CN" dirty="0">
                <a:latin typeface="Cambria" panose="02040503050406030204" pitchFamily="18" charset="0"/>
                <a:ea typeface="宋体" panose="02010600030101010101" pitchFamily="2" charset="-122"/>
              </a:rPr>
              <a:t>=(8+11+14+15)*3+(23+28)*2=246</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b="1" dirty="0">
                <a:solidFill>
                  <a:srgbClr val="00B0F0"/>
                </a:solidFill>
                <a:latin typeface="Cambria" panose="02040503050406030204" pitchFamily="18" charset="0"/>
                <a:ea typeface="宋体" panose="02010600030101010101" pitchFamily="2" charset="-122"/>
              </a:rPr>
              <a:t>平均码长</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246/99=2.48</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假设给定文本的一部分为</a:t>
            </a:r>
            <a:r>
              <a:rPr lang="en-US" altLang="zh-CN" dirty="0">
                <a:latin typeface="Cambria" panose="02040503050406030204" pitchFamily="18" charset="0"/>
                <a:ea typeface="宋体" panose="02010600030101010101" pitchFamily="2" charset="-122"/>
              </a:rPr>
              <a:t>"AABABCABCDABCDEABCDEF"</a:t>
            </a:r>
            <a:r>
              <a:rPr lang="zh-CN" altLang="en-US" dirty="0">
                <a:latin typeface="Cambria" panose="02040503050406030204" pitchFamily="18" charset="0"/>
                <a:ea typeface="宋体" panose="02010600030101010101" pitchFamily="2" charset="-122"/>
              </a:rPr>
              <a:t>，则该部分文本所对应的编码为：</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"0101111011110000111100011001111000110100111100011010001"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56</a:t>
            </a:fld>
            <a:endParaRPr lang="zh-CN" altLang="en-US" dirty="0"/>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7939" y="1449876"/>
            <a:ext cx="3867442" cy="2459971"/>
          </a:xfrm>
          <a:prstGeom prst="rect">
            <a:avLst/>
          </a:prstGeom>
          <a:noFill/>
        </p:spPr>
      </p:pic>
    </p:spTree>
    <p:extLst>
      <p:ext uri="{BB962C8B-B14F-4D97-AF65-F5344CB8AC3E}">
        <p14:creationId xmlns:p14="http://schemas.microsoft.com/office/powerpoint/2010/main" val="226875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278964" cy="6288926"/>
          </a:xfrm>
        </p:spPr>
        <p:txBody>
          <a:bodyPr>
            <a:normAutofit fontScale="92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对于已生成的哈夫曼树</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，可对每个叶结点进行编码。方法是：采用先根遍历算法获得每一个叶结点的编码，将得到的编码转存到</a:t>
            </a:r>
            <a:r>
              <a:rPr lang="en-US" altLang="zh-CN" dirty="0">
                <a:latin typeface="Cambria" panose="02040503050406030204" pitchFamily="18" charset="0"/>
                <a:ea typeface="宋体" panose="02010600030101010101" pitchFamily="2" charset="-122"/>
              </a:rPr>
              <a:t>map</a:t>
            </a:r>
            <a:r>
              <a:rPr lang="zh-CN" altLang="en-US" dirty="0">
                <a:latin typeface="Cambria" panose="02040503050406030204" pitchFamily="18" charset="0"/>
                <a:ea typeface="宋体" panose="02010600030101010101" pitchFamily="2" charset="-122"/>
              </a:rPr>
              <a:t>类型的参数</a:t>
            </a:r>
            <a:r>
              <a:rPr lang="en-US" altLang="zh-CN" dirty="0">
                <a:latin typeface="Cambria" panose="02040503050406030204" pitchFamily="18" charset="0"/>
                <a:ea typeface="宋体" panose="02010600030101010101" pitchFamily="2" charset="-122"/>
              </a:rPr>
              <a:t>code</a:t>
            </a:r>
            <a:r>
              <a:rPr lang="zh-CN" altLang="en-US" dirty="0">
                <a:latin typeface="Cambria" panose="02040503050406030204" pitchFamily="18" charset="0"/>
                <a:ea typeface="宋体" panose="02010600030101010101" pitchFamily="2" charset="-122"/>
              </a:rPr>
              <a:t>中。见函数</a:t>
            </a:r>
            <a:r>
              <a:rPr lang="en-US" altLang="zh-CN" dirty="0" err="1">
                <a:latin typeface="Cambria" panose="02040503050406030204" pitchFamily="18" charset="0"/>
                <a:ea typeface="宋体" panose="02010600030101010101" pitchFamily="2" charset="-122"/>
              </a:rPr>
              <a:t>hfTree_coding</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将文本</a:t>
            </a:r>
            <a:r>
              <a:rPr lang="en-US" altLang="zh-CN" dirty="0">
                <a:latin typeface="Cambria" panose="02040503050406030204" pitchFamily="18" charset="0"/>
                <a:ea typeface="宋体" panose="02010600030101010101" pitchFamily="2" charset="-122"/>
              </a:rPr>
              <a:t>txt</a:t>
            </a:r>
            <a:r>
              <a:rPr lang="zh-CN" altLang="en-US" dirty="0">
                <a:latin typeface="Cambria" panose="02040503050406030204" pitchFamily="18" charset="0"/>
                <a:ea typeface="宋体" panose="02010600030101010101" pitchFamily="2" charset="-122"/>
              </a:rPr>
              <a:t>转换为编码的方法：首先统计文本</a:t>
            </a:r>
            <a:r>
              <a:rPr lang="en-US" altLang="zh-CN" dirty="0">
                <a:latin typeface="Cambria" panose="02040503050406030204" pitchFamily="18" charset="0"/>
                <a:ea typeface="宋体" panose="02010600030101010101" pitchFamily="2" charset="-122"/>
              </a:rPr>
              <a:t>txt</a:t>
            </a:r>
            <a:r>
              <a:rPr lang="zh-CN" altLang="en-US" dirty="0">
                <a:latin typeface="Cambria" panose="02040503050406030204" pitchFamily="18" charset="0"/>
                <a:ea typeface="宋体" panose="02010600030101010101" pitchFamily="2" charset="-122"/>
              </a:rPr>
              <a:t>中出现哪些字符以及每个字符出现的次数，并将所得到的结果利用函数</a:t>
            </a:r>
            <a:r>
              <a:rPr lang="en-US" altLang="zh-CN" dirty="0" err="1">
                <a:latin typeface="Cambria" panose="02040503050406030204" pitchFamily="18" charset="0"/>
                <a:ea typeface="宋体" panose="02010600030101010101" pitchFamily="2" charset="-122"/>
              </a:rPr>
              <a:t>huTree_create</a:t>
            </a:r>
            <a:r>
              <a:rPr lang="zh-CN" altLang="en-US" dirty="0">
                <a:latin typeface="Cambria" panose="02040503050406030204" pitchFamily="18" charset="0"/>
                <a:ea typeface="宋体" panose="02010600030101010101" pitchFamily="2" charset="-122"/>
              </a:rPr>
              <a:t>产生哈夫曼树</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；然后利用函数</a:t>
            </a:r>
            <a:r>
              <a:rPr lang="en-US" altLang="zh-CN" dirty="0" err="1">
                <a:latin typeface="Cambria" panose="02040503050406030204" pitchFamily="18" charset="0"/>
                <a:ea typeface="宋体" panose="02010600030101010101" pitchFamily="2" charset="-122"/>
              </a:rPr>
              <a:t>hfTree_coding</a:t>
            </a:r>
            <a:r>
              <a:rPr lang="zh-CN" altLang="en-US" dirty="0">
                <a:latin typeface="Cambria" panose="02040503050406030204" pitchFamily="18" charset="0"/>
                <a:ea typeface="宋体" panose="02010600030101010101" pitchFamily="2" charset="-122"/>
              </a:rPr>
              <a:t>产生每个字符的编码；最后利用每个字符的编码得到文本</a:t>
            </a:r>
            <a:r>
              <a:rPr lang="en-US" altLang="zh-CN" dirty="0">
                <a:latin typeface="Cambria" panose="02040503050406030204" pitchFamily="18" charset="0"/>
                <a:ea typeface="宋体" panose="02010600030101010101" pitchFamily="2" charset="-122"/>
              </a:rPr>
              <a:t>txt</a:t>
            </a:r>
            <a:r>
              <a:rPr lang="zh-CN" altLang="en-US" dirty="0">
                <a:latin typeface="Cambria" panose="02040503050406030204" pitchFamily="18" charset="0"/>
                <a:ea typeface="宋体" panose="02010600030101010101" pitchFamily="2" charset="-122"/>
              </a:rPr>
              <a:t>的编码。见函数</a:t>
            </a:r>
            <a:r>
              <a:rPr lang="en-US" altLang="zh-CN" dirty="0">
                <a:latin typeface="Cambria" panose="02040503050406030204" pitchFamily="18" charset="0"/>
                <a:ea typeface="宋体" panose="02010600030101010101" pitchFamily="2" charset="-122"/>
              </a:rPr>
              <a:t>coding</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时间复杂度为</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m∙log</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m+len</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txt</a:t>
            </a:r>
            <a:r>
              <a:rPr lang="zh-CN" altLang="en-US" dirty="0">
                <a:latin typeface="Cambria" panose="02040503050406030204" pitchFamily="18" charset="0"/>
                <a:ea typeface="宋体" panose="02010600030101010101" pitchFamily="2" charset="-122"/>
              </a:rPr>
              <a:t>中不同字符的数量，即哈夫曼树中叶结点的数量，</a:t>
            </a:r>
            <a:r>
              <a:rPr lang="en-US" altLang="zh-CN" dirty="0" err="1">
                <a:latin typeface="Cambria" panose="02040503050406030204" pitchFamily="18" charset="0"/>
                <a:ea typeface="宋体" panose="02010600030101010101" pitchFamily="2" charset="-122"/>
              </a:rPr>
              <a:t>len</a:t>
            </a:r>
            <a:r>
              <a:rPr lang="zh-CN" altLang="en-US" dirty="0">
                <a:latin typeface="Cambria" panose="02040503050406030204" pitchFamily="18" charset="0"/>
                <a:ea typeface="宋体" panose="02010600030101010101" pitchFamily="2" charset="-122"/>
              </a:rPr>
              <a:t>为文本</a:t>
            </a:r>
            <a:r>
              <a:rPr lang="en-US" altLang="zh-CN" dirty="0">
                <a:latin typeface="Cambria" panose="02040503050406030204" pitchFamily="18" charset="0"/>
                <a:ea typeface="宋体" panose="02010600030101010101" pitchFamily="2" charset="-122"/>
              </a:rPr>
              <a:t>txt</a:t>
            </a:r>
            <a:r>
              <a:rPr lang="zh-CN" altLang="en-US" dirty="0">
                <a:latin typeface="Cambria" panose="02040503050406030204" pitchFamily="18" charset="0"/>
                <a:ea typeface="宋体" panose="02010600030101010101" pitchFamily="2" charset="-122"/>
              </a:rPr>
              <a:t>的长度。</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57</a:t>
            </a:fld>
            <a:endParaRPr lang="zh-CN" alt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7939" y="1449876"/>
            <a:ext cx="3867442" cy="2459971"/>
          </a:xfrm>
          <a:prstGeom prst="rect">
            <a:avLst/>
          </a:prstGeom>
          <a:noFill/>
        </p:spPr>
      </p:pic>
    </p:spTree>
    <p:extLst>
      <p:ext uri="{BB962C8B-B14F-4D97-AF65-F5344CB8AC3E}">
        <p14:creationId xmlns:p14="http://schemas.microsoft.com/office/powerpoint/2010/main" val="59170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095413" cy="6288926"/>
          </a:xfrm>
        </p:spPr>
        <p:txBody>
          <a:bodyPr>
            <a:normAutofit fontScale="85000" lnSpcReduction="20000"/>
          </a:bodyPr>
          <a:lstStyle/>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3</a:t>
            </a:r>
            <a:r>
              <a:rPr lang="zh-CN" altLang="en-US" b="1" dirty="0">
                <a:latin typeface="Cambria" panose="02040503050406030204" pitchFamily="18" charset="0"/>
                <a:ea typeface="宋体" panose="02010600030101010101" pitchFamily="2" charset="-122"/>
              </a:rPr>
              <a:t>、哈夫曼解码</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解码方法是基于编码所产生的哈夫曼树</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对编码</a:t>
            </a:r>
            <a:r>
              <a:rPr lang="en-US" altLang="zh-CN" dirty="0">
                <a:latin typeface="Cambria" panose="02040503050406030204" pitchFamily="18" charset="0"/>
                <a:ea typeface="宋体" panose="02010600030101010101" pitchFamily="2" charset="-122"/>
              </a:rPr>
              <a:t>code</a:t>
            </a:r>
            <a:r>
              <a:rPr lang="zh-CN" altLang="en-US" dirty="0">
                <a:latin typeface="Cambria" panose="02040503050406030204" pitchFamily="18" charset="0"/>
                <a:ea typeface="宋体" panose="02010600030101010101" pitchFamily="2" charset="-122"/>
              </a:rPr>
              <a:t>进行解码，解码结果存放到</a:t>
            </a:r>
            <a:r>
              <a:rPr lang="en-US" altLang="zh-CN" dirty="0">
                <a:latin typeface="Cambria" panose="02040503050406030204" pitchFamily="18" charset="0"/>
                <a:ea typeface="宋体" panose="02010600030101010101" pitchFamily="2" charset="-122"/>
              </a:rPr>
              <a:t>ret</a:t>
            </a:r>
            <a:r>
              <a:rPr lang="zh-CN" altLang="en-US" dirty="0">
                <a:latin typeface="Cambria" panose="02040503050406030204" pitchFamily="18" charset="0"/>
                <a:ea typeface="宋体" panose="02010600030101010101" pitchFamily="2" charset="-122"/>
              </a:rPr>
              <a:t>中。</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 </a:t>
            </a:r>
            <a:r>
              <a:rPr lang="zh-CN" altLang="en-US" dirty="0">
                <a:solidFill>
                  <a:srgbClr val="7030A0"/>
                </a:solidFill>
                <a:latin typeface="Cambria" panose="02040503050406030204" pitchFamily="18" charset="0"/>
                <a:ea typeface="宋体" panose="02010600030101010101" pitchFamily="2" charset="-122"/>
              </a:rPr>
              <a:t>从哈夫曼树的根结点开始，依次考虑</a:t>
            </a:r>
            <a:r>
              <a:rPr lang="en-US" altLang="zh-CN" dirty="0">
                <a:solidFill>
                  <a:srgbClr val="7030A0"/>
                </a:solidFill>
                <a:latin typeface="Cambria" panose="02040503050406030204" pitchFamily="18" charset="0"/>
                <a:ea typeface="宋体" panose="02010600030101010101" pitchFamily="2" charset="-122"/>
              </a:rPr>
              <a:t>code</a:t>
            </a:r>
            <a:r>
              <a:rPr lang="zh-CN" altLang="en-US" dirty="0">
                <a:solidFill>
                  <a:srgbClr val="7030A0"/>
                </a:solidFill>
                <a:latin typeface="Cambria" panose="02040503050406030204" pitchFamily="18" charset="0"/>
                <a:ea typeface="宋体" panose="02010600030101010101" pitchFamily="2" charset="-122"/>
              </a:rPr>
              <a:t>的每一个字符；</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 </a:t>
            </a:r>
            <a:r>
              <a:rPr lang="zh-CN" altLang="en-US" dirty="0">
                <a:solidFill>
                  <a:srgbClr val="7030A0"/>
                </a:solidFill>
                <a:latin typeface="Cambria" panose="02040503050406030204" pitchFamily="18" charset="0"/>
                <a:ea typeface="宋体" panose="02010600030101010101" pitchFamily="2" charset="-122"/>
              </a:rPr>
              <a:t>如果当前字符为</a:t>
            </a:r>
            <a:r>
              <a:rPr lang="en-US" altLang="zh-CN" dirty="0">
                <a:solidFill>
                  <a:srgbClr val="7030A0"/>
                </a:solidFill>
                <a:latin typeface="Cambria" panose="02040503050406030204" pitchFamily="18" charset="0"/>
                <a:ea typeface="宋体" panose="02010600030101010101" pitchFamily="2" charset="-122"/>
              </a:rPr>
              <a:t>0</a:t>
            </a:r>
            <a:r>
              <a:rPr lang="zh-CN" altLang="en-US" dirty="0">
                <a:solidFill>
                  <a:srgbClr val="7030A0"/>
                </a:solidFill>
                <a:latin typeface="Cambria" panose="02040503050406030204" pitchFamily="18" charset="0"/>
                <a:ea typeface="宋体" panose="02010600030101010101" pitchFamily="2" charset="-122"/>
              </a:rPr>
              <a:t>，则进入左子树，否则进入右子树，并考虑</a:t>
            </a:r>
            <a:r>
              <a:rPr lang="en-US" altLang="zh-CN" dirty="0">
                <a:solidFill>
                  <a:srgbClr val="7030A0"/>
                </a:solidFill>
                <a:latin typeface="Cambria" panose="02040503050406030204" pitchFamily="18" charset="0"/>
                <a:ea typeface="宋体" panose="02010600030101010101" pitchFamily="2" charset="-122"/>
              </a:rPr>
              <a:t>code</a:t>
            </a:r>
            <a:r>
              <a:rPr lang="zh-CN" altLang="en-US" dirty="0">
                <a:solidFill>
                  <a:srgbClr val="7030A0"/>
                </a:solidFill>
                <a:latin typeface="Cambria" panose="02040503050406030204" pitchFamily="18" charset="0"/>
                <a:ea typeface="宋体" panose="02010600030101010101" pitchFamily="2" charset="-122"/>
              </a:rPr>
              <a:t>的下一个字符；</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 </a:t>
            </a:r>
            <a:r>
              <a:rPr lang="zh-CN" altLang="en-US" dirty="0">
                <a:solidFill>
                  <a:srgbClr val="7030A0"/>
                </a:solidFill>
                <a:latin typeface="Cambria" panose="02040503050406030204" pitchFamily="18" charset="0"/>
                <a:ea typeface="宋体" panose="02010600030101010101" pitchFamily="2" charset="-122"/>
              </a:rPr>
              <a:t>重复步骤</a:t>
            </a: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，当到达叶结点时，将叶结点所对应的字符添加到</a:t>
            </a:r>
            <a:r>
              <a:rPr lang="en-US" altLang="zh-CN" dirty="0">
                <a:solidFill>
                  <a:srgbClr val="7030A0"/>
                </a:solidFill>
                <a:latin typeface="Cambria" panose="02040503050406030204" pitchFamily="18" charset="0"/>
                <a:ea typeface="宋体" panose="02010600030101010101" pitchFamily="2" charset="-122"/>
              </a:rPr>
              <a:t>ret</a:t>
            </a:r>
            <a:r>
              <a:rPr lang="zh-CN" altLang="en-US" dirty="0">
                <a:solidFill>
                  <a:srgbClr val="7030A0"/>
                </a:solidFill>
                <a:latin typeface="Cambria" panose="02040503050406030204" pitchFamily="18" charset="0"/>
                <a:ea typeface="宋体" panose="02010600030101010101" pitchFamily="2" charset="-122"/>
              </a:rPr>
              <a:t>的后面，考虑下一个字符，回到第</a:t>
            </a: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(4) </a:t>
            </a:r>
            <a:r>
              <a:rPr lang="zh-CN" altLang="en-US" dirty="0">
                <a:solidFill>
                  <a:srgbClr val="7030A0"/>
                </a:solidFill>
                <a:latin typeface="Cambria" panose="02040503050406030204" pitchFamily="18" charset="0"/>
                <a:ea typeface="宋体" panose="02010600030101010101" pitchFamily="2" charset="-122"/>
              </a:rPr>
              <a:t>当</a:t>
            </a:r>
            <a:r>
              <a:rPr lang="en-US" altLang="zh-CN" dirty="0">
                <a:solidFill>
                  <a:srgbClr val="7030A0"/>
                </a:solidFill>
                <a:latin typeface="Cambria" panose="02040503050406030204" pitchFamily="18" charset="0"/>
                <a:ea typeface="宋体" panose="02010600030101010101" pitchFamily="2" charset="-122"/>
              </a:rPr>
              <a:t>code</a:t>
            </a:r>
            <a:r>
              <a:rPr lang="zh-CN" altLang="en-US" dirty="0">
                <a:solidFill>
                  <a:srgbClr val="7030A0"/>
                </a:solidFill>
                <a:latin typeface="Cambria" panose="02040503050406030204" pitchFamily="18" charset="0"/>
                <a:ea typeface="宋体" panose="02010600030101010101" pitchFamily="2" charset="-122"/>
              </a:rPr>
              <a:t>的所有字符都处理后，解码结束</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a:latin typeface="Cambria" panose="02040503050406030204" pitchFamily="18" charset="0"/>
                <a:ea typeface="宋体" panose="02010600030101010101" pitchFamily="2" charset="-122"/>
              </a:rPr>
              <a:t>decoding(…)</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时间复杂度为</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len</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len</a:t>
            </a:r>
            <a:r>
              <a:rPr lang="zh-CN" altLang="en-US" dirty="0">
                <a:latin typeface="Cambria" panose="02040503050406030204" pitchFamily="18" charset="0"/>
                <a:ea typeface="宋体" panose="02010600030101010101" pitchFamily="2" charset="-122"/>
              </a:rPr>
              <a:t>为编码的长度。</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58</a:t>
            </a:fld>
            <a:endParaRPr lang="zh-CN" alt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7939" y="1418345"/>
            <a:ext cx="3867442" cy="2459971"/>
          </a:xfrm>
          <a:prstGeom prst="rect">
            <a:avLst/>
          </a:prstGeom>
          <a:noFill/>
        </p:spPr>
      </p:pic>
    </p:spTree>
    <p:extLst>
      <p:ext uri="{BB962C8B-B14F-4D97-AF65-F5344CB8AC3E}">
        <p14:creationId xmlns:p14="http://schemas.microsoft.com/office/powerpoint/2010/main" val="14417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56882" cy="6288925"/>
          </a:xfrm>
        </p:spPr>
        <p:txBody>
          <a:bodyPr>
            <a:normAutofit fontScale="850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3.3.2 </a:t>
            </a:r>
            <a:r>
              <a:rPr lang="zh-CN" altLang="en-US" b="1" dirty="0">
                <a:latin typeface="Cambria" panose="02040503050406030204" pitchFamily="18" charset="0"/>
                <a:ea typeface="宋体" panose="02010600030101010101" pitchFamily="2" charset="-122"/>
              </a:rPr>
              <a:t>表达式树和逆波兰表达式</a:t>
            </a: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中缀表达式</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操作符</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双目运算符</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放在操作数的中间</a:t>
            </a:r>
            <a:r>
              <a:rPr lang="zh-CN" altLang="en-US" dirty="0">
                <a:latin typeface="Cambria" panose="02040503050406030204" pitchFamily="18" charset="0"/>
                <a:ea typeface="宋体" panose="02010600030101010101" pitchFamily="2" charset="-122"/>
              </a:rPr>
              <a:t>。例如：</a:t>
            </a:r>
            <a:r>
              <a:rPr lang="en-US" altLang="zh-CN" dirty="0">
                <a:latin typeface="Cambria" panose="02040503050406030204" pitchFamily="18" charset="0"/>
                <a:ea typeface="宋体" panose="02010600030101010101" pitchFamily="2" charset="-122"/>
              </a:rPr>
              <a:t>46/2+32 * (5 - 17)</a:t>
            </a:r>
          </a:p>
          <a:p>
            <a:pPr marL="0" indent="357188">
              <a:lnSpc>
                <a:spcPct val="150000"/>
              </a:lnSpc>
              <a:spcBef>
                <a:spcPts val="0"/>
              </a:spcBef>
              <a:buNone/>
            </a:pPr>
            <a:r>
              <a:rPr lang="zh-CN" altLang="en-US" dirty="0">
                <a:solidFill>
                  <a:srgbClr val="C00000"/>
                </a:solidFill>
                <a:latin typeface="Cambria" panose="02040503050406030204" pitchFamily="18" charset="0"/>
                <a:ea typeface="宋体" panose="02010600030101010101" pitchFamily="2" charset="-122"/>
              </a:rPr>
              <a:t>后缀表达式</a:t>
            </a:r>
            <a:r>
              <a:rPr lang="en-US" altLang="zh-CN" dirty="0">
                <a:solidFill>
                  <a:srgbClr val="C00000"/>
                </a:solidFill>
                <a:latin typeface="Cambria" panose="02040503050406030204" pitchFamily="18" charset="0"/>
                <a:ea typeface="宋体" panose="02010600030101010101" pitchFamily="2" charset="-122"/>
              </a:rPr>
              <a:t>(</a:t>
            </a:r>
            <a:r>
              <a:rPr lang="zh-CN" altLang="en-US" b="1" dirty="0">
                <a:solidFill>
                  <a:srgbClr val="C00000"/>
                </a:solidFill>
                <a:latin typeface="Cambria" panose="02040503050406030204" pitchFamily="18" charset="0"/>
                <a:ea typeface="宋体" panose="02010600030101010101" pitchFamily="2" charset="-122"/>
              </a:rPr>
              <a:t>逆波兰表达式</a:t>
            </a:r>
            <a:r>
              <a:rPr lang="en-US" altLang="zh-CN" dirty="0">
                <a:solidFill>
                  <a:srgbClr val="C0000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运算符放在操作数的后面，操作数按左操作数在前、右操作数在后的次序存放</a:t>
            </a:r>
            <a:r>
              <a:rPr lang="zh-CN" altLang="en-US" dirty="0">
                <a:latin typeface="Cambria" panose="02040503050406030204" pitchFamily="18" charset="0"/>
                <a:ea typeface="宋体" panose="02010600030101010101" pitchFamily="2" charset="-122"/>
              </a:rPr>
              <a:t>。例如：</a:t>
            </a:r>
            <a:r>
              <a:rPr lang="en-US" altLang="zh-CN" dirty="0">
                <a:latin typeface="Cambria" panose="02040503050406030204" pitchFamily="18" charset="0"/>
                <a:ea typeface="宋体" panose="02010600030101010101" pitchFamily="2" charset="-122"/>
              </a:rPr>
              <a:t>46 2 / 32 5 17 - * +</a:t>
            </a:r>
          </a:p>
          <a:p>
            <a:pPr marL="0" indent="357188">
              <a:lnSpc>
                <a:spcPct val="150000"/>
              </a:lnSpc>
              <a:spcBef>
                <a:spcPts val="0"/>
              </a:spcBef>
              <a:buNone/>
            </a:pPr>
            <a:r>
              <a:rPr lang="zh-CN" altLang="en-US" dirty="0">
                <a:solidFill>
                  <a:srgbClr val="C00000"/>
                </a:solidFill>
                <a:latin typeface="Cambria" panose="02040503050406030204" pitchFamily="18" charset="0"/>
                <a:ea typeface="宋体" panose="02010600030101010101" pitchFamily="2" charset="-122"/>
              </a:rPr>
              <a:t>前缀表达式</a:t>
            </a:r>
            <a:r>
              <a:rPr lang="en-US" altLang="zh-CN" dirty="0">
                <a:solidFill>
                  <a:srgbClr val="C00000"/>
                </a:solidFill>
                <a:latin typeface="Cambria" panose="02040503050406030204" pitchFamily="18" charset="0"/>
                <a:ea typeface="宋体" panose="02010600030101010101" pitchFamily="2" charset="-122"/>
              </a:rPr>
              <a:t>(</a:t>
            </a:r>
            <a:r>
              <a:rPr lang="zh-CN" altLang="en-US" b="1" dirty="0">
                <a:solidFill>
                  <a:srgbClr val="C00000"/>
                </a:solidFill>
                <a:latin typeface="Cambria" panose="02040503050406030204" pitchFamily="18" charset="0"/>
                <a:ea typeface="宋体" panose="02010600030101010101" pitchFamily="2" charset="-122"/>
              </a:rPr>
              <a:t>波兰表达式</a:t>
            </a:r>
            <a:r>
              <a:rPr lang="en-US" altLang="zh-CN" dirty="0">
                <a:solidFill>
                  <a:srgbClr val="C0000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运算符放在操作数的后面，操作数按左操作数在前、右操作数在后的次序存放</a:t>
            </a:r>
            <a:r>
              <a:rPr lang="zh-CN" altLang="en-US" dirty="0">
                <a:latin typeface="Cambria" panose="02040503050406030204" pitchFamily="18" charset="0"/>
                <a:ea typeface="宋体" panose="02010600030101010101" pitchFamily="2" charset="-122"/>
              </a:rPr>
              <a:t>。例如：</a:t>
            </a:r>
            <a:r>
              <a:rPr lang="en-US" altLang="zh-CN" dirty="0">
                <a:latin typeface="Cambria" panose="02040503050406030204" pitchFamily="18" charset="0"/>
                <a:ea typeface="宋体" panose="02010600030101010101" pitchFamily="2" charset="-122"/>
              </a:rPr>
              <a:t>+ / 46 2 * 32 – 5 17</a:t>
            </a:r>
          </a:p>
          <a:p>
            <a:pPr marL="0" indent="357188">
              <a:lnSpc>
                <a:spcPct val="150000"/>
              </a:lnSpc>
              <a:spcBef>
                <a:spcPts val="0"/>
              </a:spcBef>
              <a:buNone/>
            </a:pPr>
            <a:r>
              <a:rPr lang="zh-CN" altLang="en-US" dirty="0">
                <a:solidFill>
                  <a:srgbClr val="C00000"/>
                </a:solidFill>
                <a:latin typeface="Cambria" panose="02040503050406030204" pitchFamily="18" charset="0"/>
                <a:ea typeface="宋体" panose="02010600030101010101" pitchFamily="2" charset="-122"/>
              </a:rPr>
              <a:t>不管是哪一种表示方法，操作数的顺序都是一样</a:t>
            </a:r>
            <a:r>
              <a:rPr lang="zh-CN" altLang="en-US" dirty="0">
                <a:latin typeface="Cambria" panose="02040503050406030204" pitchFamily="18" charset="0"/>
                <a:ea typeface="宋体" panose="02010600030101010101" pitchFamily="2" charset="-122"/>
              </a:rPr>
              <a:t>的：</a:t>
            </a:r>
            <a:r>
              <a:rPr lang="en-US" altLang="zh-CN" dirty="0">
                <a:latin typeface="Cambria" panose="02040503050406030204" pitchFamily="18" charset="0"/>
                <a:ea typeface="宋体" panose="02010600030101010101" pitchFamily="2" charset="-122"/>
              </a:rPr>
              <a:t>46, 2, 32, 5, 17</a:t>
            </a:r>
            <a:r>
              <a:rPr lang="zh-CN" altLang="en-US" dirty="0">
                <a:latin typeface="Cambria" panose="02040503050406030204" pitchFamily="18" charset="0"/>
                <a:ea typeface="宋体" panose="02010600030101010101" pitchFamily="2" charset="-122"/>
              </a:rPr>
              <a:t>，</a:t>
            </a:r>
            <a:r>
              <a:rPr lang="zh-CN" altLang="en-US" dirty="0">
                <a:solidFill>
                  <a:srgbClr val="C00000"/>
                </a:solidFill>
                <a:latin typeface="Cambria" panose="02040503050406030204" pitchFamily="18" charset="0"/>
                <a:ea typeface="宋体" panose="02010600030101010101" pitchFamily="2" charset="-122"/>
              </a:rPr>
              <a:t>所不同的是运算符的位置和顺序</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逆波兰和波兰表达式的优点是不需要括号，也不需要考虑运算符的优先级和结合性</a:t>
            </a:r>
            <a:r>
              <a:rPr lang="zh-CN" altLang="en-US" dirty="0">
                <a:latin typeface="Cambria" panose="02040503050406030204" pitchFamily="18" charset="0"/>
                <a:ea typeface="宋体" panose="02010600030101010101" pitchFamily="2" charset="-122"/>
              </a:rPr>
              <a:t>，这样便于计算机识别和处理。</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59</a:t>
            </a:fld>
            <a:endParaRPr lang="zh-CN" altLang="en-US" dirty="0"/>
          </a:p>
        </p:txBody>
      </p:sp>
    </p:spTree>
    <p:extLst>
      <p:ext uri="{BB962C8B-B14F-4D97-AF65-F5344CB8AC3E}">
        <p14:creationId xmlns:p14="http://schemas.microsoft.com/office/powerpoint/2010/main" val="426583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7919527" cy="6423679"/>
          </a:xfrm>
        </p:spPr>
        <p:txBody>
          <a:bodyPr>
            <a:normAutofit fontScale="92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两个结点之间的其他关系：</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兄弟结点</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具有共同父结点的结点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右兄弟结点</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一个结点右端相邻的兄弟结点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堂兄弟结点</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父结点的父结点</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祖父结点</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相同的非兄弟结点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叔叔结点</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父结点的兄弟结点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祖先结点</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结点到根结点的路径上所经过的结点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子孙结点</a:t>
            </a:r>
            <a:r>
              <a:rPr lang="zh-CN" altLang="en-US" dirty="0">
                <a:latin typeface="Cambria" panose="02040503050406030204" pitchFamily="18" charset="0"/>
                <a:ea typeface="宋体" panose="02010600030101010101" pitchFamily="2" charset="-122"/>
              </a:rPr>
              <a:t>：某结点为根结点的子树中的其它结点。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根据树结构特点，可分为</a:t>
            </a:r>
            <a:r>
              <a:rPr lang="zh-CN" altLang="en-US" dirty="0">
                <a:solidFill>
                  <a:srgbClr val="00B0F0"/>
                </a:solidFill>
                <a:latin typeface="Cambria" panose="02040503050406030204" pitchFamily="18" charset="0"/>
                <a:ea typeface="宋体" panose="02010600030101010101" pitchFamily="2" charset="-122"/>
              </a:rPr>
              <a:t>二叉树</a:t>
            </a:r>
            <a:r>
              <a:rPr lang="zh-CN" altLang="en-US" dirty="0">
                <a:latin typeface="Cambria" panose="02040503050406030204" pitchFamily="18" charset="0"/>
                <a:ea typeface="宋体" panose="02010600030101010101" pitchFamily="2" charset="-122"/>
              </a:rPr>
              <a:t>和通用意义上的</a:t>
            </a:r>
            <a:r>
              <a:rPr lang="zh-CN" altLang="en-US" dirty="0">
                <a:solidFill>
                  <a:srgbClr val="00B0F0"/>
                </a:solidFill>
                <a:latin typeface="Cambria" panose="02040503050406030204" pitchFamily="18" charset="0"/>
                <a:ea typeface="宋体" panose="02010600030101010101" pitchFamily="2" charset="-122"/>
              </a:rPr>
              <a:t>树</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简称树</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；根据树中不同作用以及对结点关系的限定，可以分为</a:t>
            </a:r>
            <a:r>
              <a:rPr lang="zh-CN" altLang="en-US" dirty="0">
                <a:solidFill>
                  <a:srgbClr val="C00000"/>
                </a:solidFill>
                <a:latin typeface="Cambria" panose="02040503050406030204" pitchFamily="18" charset="0"/>
                <a:ea typeface="宋体" panose="02010600030101010101" pitchFamily="2" charset="-122"/>
              </a:rPr>
              <a:t>堆</a:t>
            </a:r>
            <a:r>
              <a:rPr lang="zh-CN" altLang="en-US" dirty="0">
                <a:latin typeface="Cambria" panose="02040503050406030204" pitchFamily="18" charset="0"/>
                <a:ea typeface="宋体" panose="02010600030101010101" pitchFamily="2" charset="-122"/>
              </a:rPr>
              <a:t>、二叉查找树、</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树、红黑树、</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a:t>
            </a:r>
            <a:r>
              <a:rPr lang="en-US" altLang="zh-CN" dirty="0" err="1">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树等。</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a:t>
            </a:fld>
            <a:endParaRPr lang="zh-CN" altLang="en-US"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0213" y="1304336"/>
            <a:ext cx="3938778" cy="2542450"/>
          </a:xfrm>
          <a:prstGeom prst="rect">
            <a:avLst/>
          </a:prstGeom>
          <a:noFill/>
        </p:spPr>
      </p:pic>
    </p:spTree>
    <p:extLst>
      <p:ext uri="{BB962C8B-B14F-4D97-AF65-F5344CB8AC3E}">
        <p14:creationId xmlns:p14="http://schemas.microsoft.com/office/powerpoint/2010/main" val="110547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56882" cy="6288925"/>
          </a:xfrm>
        </p:spPr>
        <p:txBody>
          <a:bodyPr>
            <a:normAutofit fontScale="77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一、中缀表达式转化为逆波兰表达式</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有两种方法：</a:t>
            </a:r>
            <a:r>
              <a:rPr lang="zh-CN" altLang="en-US" dirty="0">
                <a:solidFill>
                  <a:srgbClr val="00B0F0"/>
                </a:solidFill>
                <a:latin typeface="Cambria" panose="02040503050406030204" pitchFamily="18" charset="0"/>
                <a:ea typeface="宋体" panose="02010600030101010101" pitchFamily="2" charset="-122"/>
              </a:rPr>
              <a:t>构造表达式树，则表达式树的后根序列即为逆波兰表达式</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利用调度场算法，可以直接将一个中缀表达式转化为逆波兰表达式</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1</a:t>
            </a:r>
            <a:r>
              <a:rPr lang="zh-CN" altLang="en-US" b="1" dirty="0">
                <a:latin typeface="Cambria" panose="02040503050406030204" pitchFamily="18" charset="0"/>
                <a:ea typeface="宋体" panose="02010600030101010101" pitchFamily="2" charset="-122"/>
              </a:rPr>
              <a:t>、利用表达式树</a:t>
            </a: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表达式树</a:t>
            </a:r>
            <a:r>
              <a:rPr lang="zh-CN" altLang="en-US" dirty="0">
                <a:latin typeface="Cambria" panose="02040503050406030204" pitchFamily="18" charset="0"/>
                <a:ea typeface="宋体" panose="02010600030101010101" pitchFamily="2" charset="-122"/>
              </a:rPr>
              <a:t>就是</a:t>
            </a:r>
            <a:r>
              <a:rPr lang="zh-CN" altLang="en-US" dirty="0">
                <a:solidFill>
                  <a:srgbClr val="00B0F0"/>
                </a:solidFill>
                <a:latin typeface="Cambria" panose="02040503050406030204" pitchFamily="18" charset="0"/>
                <a:ea typeface="宋体" panose="02010600030101010101" pitchFamily="2" charset="-122"/>
              </a:rPr>
              <a:t>根据运算符的优先级、结合性将一个表达式用二叉树表示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假设运算符只有单目和双目两种</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，其中操作数为叶结点，运算符为非叶结点，对于双目运算符，左操作数为左子树，右操作数为右子树。</a:t>
            </a:r>
            <a:r>
              <a:rPr lang="zh-CN" altLang="en-US" b="1" dirty="0">
                <a:solidFill>
                  <a:srgbClr val="C00000"/>
                </a:solidFill>
                <a:latin typeface="Cambria" panose="02040503050406030204" pitchFamily="18" charset="0"/>
                <a:ea typeface="宋体" panose="02010600030101010101" pitchFamily="2" charset="-122"/>
              </a:rPr>
              <a:t>表达式树的先根序列为波兰表达式</a:t>
            </a:r>
            <a:r>
              <a:rPr lang="zh-CN" altLang="en-US" dirty="0">
                <a:latin typeface="Cambria" panose="02040503050406030204" pitchFamily="18" charset="0"/>
                <a:ea typeface="宋体" panose="02010600030101010101" pitchFamily="2" charset="-122"/>
              </a:rPr>
              <a:t>，</a:t>
            </a:r>
            <a:r>
              <a:rPr lang="zh-CN" altLang="en-US" b="1" dirty="0">
                <a:solidFill>
                  <a:srgbClr val="C00000"/>
                </a:solidFill>
                <a:latin typeface="Cambria" panose="02040503050406030204" pitchFamily="18" charset="0"/>
                <a:ea typeface="宋体" panose="02010600030101010101" pitchFamily="2" charset="-122"/>
              </a:rPr>
              <a:t>后根序列为逆波兰表达式</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将中缀表达完全加括号后，就变为一棵树的括号表示，这棵树就是表达式树</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对中缀表达式完全加括号是指根据优先级和结合性对表达式中的每一个不可分的运算单元加括号。例如</a:t>
            </a:r>
            <a:r>
              <a:rPr lang="en-US" altLang="zh-CN" dirty="0">
                <a:latin typeface="Cambria" panose="02040503050406030204" pitchFamily="18" charset="0"/>
                <a:ea typeface="宋体" panose="02010600030101010101" pitchFamily="2" charset="-122"/>
              </a:rPr>
              <a:t>46/2+ 32 * (5 - 17)</a:t>
            </a:r>
            <a:r>
              <a:rPr lang="zh-CN" altLang="en-US" dirty="0">
                <a:latin typeface="Cambria" panose="02040503050406030204" pitchFamily="18" charset="0"/>
                <a:ea typeface="宋体" panose="02010600030101010101" pitchFamily="2" charset="-122"/>
              </a:rPr>
              <a:t>完全加括号后变为：</a:t>
            </a:r>
            <a:r>
              <a:rPr lang="en-US" altLang="zh-CN" dirty="0">
                <a:latin typeface="Cambria" panose="02040503050406030204" pitchFamily="18" charset="0"/>
                <a:ea typeface="宋体" panose="02010600030101010101" pitchFamily="2" charset="-122"/>
              </a:rPr>
              <a:t>(((46)/(2))+ ((32) * ((5)–(17))))</a:t>
            </a:r>
            <a:r>
              <a:rPr lang="zh-CN" altLang="en-US" dirty="0">
                <a:latin typeface="Cambria" panose="02040503050406030204" pitchFamily="18" charset="0"/>
                <a:ea typeface="宋体" panose="02010600030101010101" pitchFamily="2" charset="-122"/>
              </a:rPr>
              <a:t>，则其为二叉树的括号表示法，其所对应的二叉树如右图所示。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60</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9007495" y="1331660"/>
            <a:ext cx="3184505" cy="2422401"/>
          </a:xfrm>
          <a:prstGeom prst="rect">
            <a:avLst/>
          </a:prstGeom>
          <a:noFill/>
        </p:spPr>
      </p:pic>
    </p:spTree>
    <p:extLst>
      <p:ext uri="{BB962C8B-B14F-4D97-AF65-F5344CB8AC3E}">
        <p14:creationId xmlns:p14="http://schemas.microsoft.com/office/powerpoint/2010/main" val="71306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326261" cy="6288925"/>
          </a:xfrm>
        </p:spPr>
        <p:txBody>
          <a:bodyPr>
            <a:normAutofit fontScale="92500" lnSpcReduction="10000"/>
          </a:bodyPr>
          <a:lstStyle/>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对于双目运算符，有两个孩子结点，左孩子为左操作数，右孩子为右操作数</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对于单目运算符，只有一个孩子结点</a:t>
            </a:r>
            <a:r>
              <a:rPr lang="zh-CN" altLang="en-US" dirty="0">
                <a:latin typeface="Cambria" panose="02040503050406030204" pitchFamily="18" charset="0"/>
                <a:ea typeface="宋体" panose="02010600030101010101" pitchFamily="2" charset="-122"/>
              </a:rPr>
              <a:t>。如果为</a:t>
            </a:r>
            <a:r>
              <a:rPr lang="zh-CN" altLang="en-US" dirty="0">
                <a:solidFill>
                  <a:srgbClr val="00B0F0"/>
                </a:solidFill>
                <a:latin typeface="Cambria" panose="02040503050406030204" pitchFamily="18" charset="0"/>
                <a:ea typeface="宋体" panose="02010600030101010101" pitchFamily="2" charset="-122"/>
              </a:rPr>
              <a:t>前缀运算符</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例如负号</a:t>
            </a:r>
            <a:r>
              <a:rPr lang="en-US" altLang="zh-CN" dirty="0">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和前置</a:t>
            </a:r>
            <a:r>
              <a:rPr lang="en-US" altLang="zh-CN" dirty="0">
                <a:solidFill>
                  <a:srgbClr val="00B0F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等</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则操作数为右孩子</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左孩子为一个特殊的符号</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例如</a:t>
            </a:r>
            <a:r>
              <a:rPr lang="en-US" altLang="zh-CN" dirty="0">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；如果为</a:t>
            </a:r>
            <a:r>
              <a:rPr lang="zh-CN" altLang="en-US" dirty="0">
                <a:solidFill>
                  <a:srgbClr val="00B0F0"/>
                </a:solidFill>
                <a:latin typeface="Cambria" panose="02040503050406030204" pitchFamily="18" charset="0"/>
                <a:ea typeface="宋体" panose="02010600030101010101" pitchFamily="2" charset="-122"/>
              </a:rPr>
              <a:t>后缀运算符</a:t>
            </a:r>
            <a:r>
              <a:rPr lang="zh-CN" altLang="en-US" dirty="0">
                <a:latin typeface="Cambria" panose="02040503050406030204" pitchFamily="18" charset="0"/>
                <a:ea typeface="宋体" panose="02010600030101010101" pitchFamily="2" charset="-122"/>
              </a:rPr>
              <a:t>，则</a:t>
            </a:r>
            <a:r>
              <a:rPr lang="zh-CN" altLang="en-US" dirty="0">
                <a:solidFill>
                  <a:srgbClr val="00B0F0"/>
                </a:solidFill>
                <a:latin typeface="Cambria" panose="02040503050406030204" pitchFamily="18" charset="0"/>
                <a:ea typeface="宋体" panose="02010600030101010101" pitchFamily="2" charset="-122"/>
              </a:rPr>
              <a:t>操作数为左孩子</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右孩子为一个特殊的符号</a:t>
            </a:r>
            <a:r>
              <a:rPr lang="zh-CN" altLang="en-US" dirty="0">
                <a:latin typeface="Cambria" panose="02040503050406030204" pitchFamily="18" charset="0"/>
                <a:ea typeface="宋体" panose="02010600030101010101" pitchFamily="2" charset="-122"/>
              </a:rPr>
              <a:t>。例如表达式</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a+b</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添加特殊符号并完全加括号后变为：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(((#)-(a))+((b)--(#)))*((#)++(c)))</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所对应的表达树如右图所示。对其进行先根遍历，得到波兰表达式：</a:t>
            </a:r>
            <a:r>
              <a:rPr lang="en-US" altLang="zh-CN" dirty="0">
                <a:latin typeface="Cambria" panose="02040503050406030204" pitchFamily="18" charset="0"/>
                <a:ea typeface="宋体" panose="02010600030101010101" pitchFamily="2" charset="-122"/>
              </a:rPr>
              <a:t>+ - # a * -- b # ++ # c</a:t>
            </a:r>
            <a:r>
              <a:rPr lang="zh-CN" altLang="en-US" dirty="0">
                <a:latin typeface="Cambria" panose="02040503050406030204" pitchFamily="18" charset="0"/>
                <a:ea typeface="宋体" panose="02010600030101010101" pitchFamily="2" charset="-122"/>
              </a:rPr>
              <a:t>；对其进行后根遍历，得到逆波兰表达式：</a:t>
            </a:r>
            <a:r>
              <a:rPr lang="en-US" altLang="zh-CN" dirty="0">
                <a:latin typeface="Cambria" panose="02040503050406030204" pitchFamily="18" charset="0"/>
                <a:ea typeface="宋体" panose="02010600030101010101" pitchFamily="2" charset="-122"/>
              </a:rPr>
              <a:t># a – b # -- # c ++ * +</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61</a:t>
            </a:fld>
            <a:endParaRPr lang="zh-CN" altLang="en-US" dirty="0"/>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8859901" y="1265423"/>
            <a:ext cx="3206750" cy="2719070"/>
          </a:xfrm>
          <a:prstGeom prst="rect">
            <a:avLst/>
          </a:prstGeom>
          <a:noFill/>
        </p:spPr>
      </p:pic>
    </p:spTree>
    <p:extLst>
      <p:ext uri="{BB962C8B-B14F-4D97-AF65-F5344CB8AC3E}">
        <p14:creationId xmlns:p14="http://schemas.microsoft.com/office/powerpoint/2010/main" val="2972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04634" cy="6288925"/>
          </a:xfrm>
        </p:spPr>
        <p:txBody>
          <a:bodyPr>
            <a:normAutofit fontScale="77500" lnSpcReduction="20000"/>
          </a:bodyPr>
          <a:lstStyle/>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2</a:t>
            </a:r>
            <a:r>
              <a:rPr lang="zh-CN" altLang="en-US" b="1" dirty="0">
                <a:latin typeface="Cambria" panose="02040503050406030204" pitchFamily="18" charset="0"/>
                <a:ea typeface="宋体" panose="02010600030101010101" pitchFamily="2" charset="-122"/>
              </a:rPr>
              <a:t>、调度场算法</a:t>
            </a: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调度场算法</a:t>
            </a:r>
            <a:r>
              <a:rPr lang="en-US" altLang="zh-CN" dirty="0">
                <a:latin typeface="Cambria" panose="02040503050406030204" pitchFamily="18" charset="0"/>
                <a:ea typeface="宋体" panose="02010600030101010101" pitchFamily="2" charset="-122"/>
              </a:rPr>
              <a:t>(Shunting Yard)</a:t>
            </a:r>
            <a:r>
              <a:rPr lang="zh-CN" altLang="en-US" dirty="0">
                <a:latin typeface="Cambria" panose="02040503050406030204" pitchFamily="18" charset="0"/>
                <a:ea typeface="宋体" panose="02010600030101010101" pitchFamily="2" charset="-122"/>
              </a:rPr>
              <a:t>由</a:t>
            </a:r>
            <a:r>
              <a:rPr lang="en-US" altLang="zh-CN" dirty="0" err="1">
                <a:latin typeface="Cambria" panose="02040503050406030204" pitchFamily="18" charset="0"/>
                <a:ea typeface="宋体" panose="02010600030101010101" pitchFamily="2" charset="-122"/>
              </a:rPr>
              <a:t>Dijkstra</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于</a:t>
            </a:r>
            <a:r>
              <a:rPr lang="en-US" altLang="zh-CN" dirty="0">
                <a:latin typeface="Cambria" panose="02040503050406030204" pitchFamily="18" charset="0"/>
                <a:ea typeface="宋体" panose="02010600030101010101" pitchFamily="2" charset="-122"/>
              </a:rPr>
              <a:t>1960</a:t>
            </a:r>
            <a:r>
              <a:rPr lang="zh-CN" altLang="en-US" dirty="0">
                <a:latin typeface="Cambria" panose="02040503050406030204" pitchFamily="18" charset="0"/>
                <a:ea typeface="宋体" panose="02010600030101010101" pitchFamily="2" charset="-122"/>
              </a:rPr>
              <a:t>年提出，可</a:t>
            </a:r>
            <a:r>
              <a:rPr lang="zh-CN" altLang="en-US" dirty="0">
                <a:solidFill>
                  <a:srgbClr val="7030A0"/>
                </a:solidFill>
                <a:latin typeface="Cambria" panose="02040503050406030204" pitchFamily="18" charset="0"/>
                <a:ea typeface="宋体" panose="02010600030101010101" pitchFamily="2" charset="-122"/>
              </a:rPr>
              <a:t>在不构建表达树也不完全加括号的前提下</a:t>
            </a:r>
            <a:r>
              <a:rPr lang="zh-CN" altLang="en-US" dirty="0">
                <a:solidFill>
                  <a:srgbClr val="00B0F0"/>
                </a:solidFill>
                <a:latin typeface="Cambria" panose="02040503050406030204" pitchFamily="18" charset="0"/>
                <a:ea typeface="宋体" panose="02010600030101010101" pitchFamily="2" charset="-122"/>
              </a:rPr>
              <a:t>由中缀表达式直接生成逆波兰表达式</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由一个中缀表达式</a:t>
            </a:r>
            <a:r>
              <a:rPr lang="en-US" altLang="zh-CN" dirty="0">
                <a:latin typeface="Cambria" panose="02040503050406030204" pitchFamily="18" charset="0"/>
                <a:ea typeface="宋体" panose="02010600030101010101" pitchFamily="2" charset="-122"/>
              </a:rPr>
              <a:t>infix</a:t>
            </a:r>
            <a:r>
              <a:rPr lang="zh-CN" altLang="en-US" dirty="0">
                <a:latin typeface="Cambria" panose="02040503050406030204" pitchFamily="18" charset="0"/>
                <a:ea typeface="宋体" panose="02010600030101010101" pitchFamily="2" charset="-122"/>
              </a:rPr>
              <a:t>生成逆波兰表达式</a:t>
            </a:r>
            <a:r>
              <a:rPr lang="en-US" altLang="zh-CN" dirty="0">
                <a:latin typeface="Cambria" panose="02040503050406030204" pitchFamily="18" charset="0"/>
                <a:ea typeface="宋体" panose="02010600030101010101" pitchFamily="2" charset="-122"/>
              </a:rPr>
              <a:t>postfix</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 </a:t>
            </a:r>
            <a:r>
              <a:rPr lang="zh-CN" altLang="en-US" dirty="0">
                <a:latin typeface="Cambria" panose="02040503050406030204" pitchFamily="18" charset="0"/>
                <a:ea typeface="宋体" panose="02010600030101010101" pitchFamily="2" charset="-122"/>
              </a:rPr>
              <a:t>建立一个运算符栈</a:t>
            </a:r>
            <a:r>
              <a:rPr lang="en-US" altLang="zh-CN" dirty="0" err="1">
                <a:latin typeface="Cambria" panose="02040503050406030204" pitchFamily="18" charset="0"/>
                <a:ea typeface="宋体" panose="02010600030101010101" pitchFamily="2" charset="-122"/>
              </a:rPr>
              <a:t>stk</a:t>
            </a:r>
            <a:r>
              <a:rPr lang="zh-CN" altLang="en-US" dirty="0">
                <a:latin typeface="Cambria" panose="02040503050406030204" pitchFamily="18" charset="0"/>
                <a:ea typeface="宋体" panose="02010600030101010101" pitchFamily="2" charset="-122"/>
              </a:rPr>
              <a:t>，该栈为单调递减栈，栈顶的运算符优先级最高。为处理方便，可在中缀表达式的右端加上一个优先级最低的特殊符号</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。为每一个运算符指定优先级，并设</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的优先级比其他所有运算符的优先级都低；</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 </a:t>
            </a:r>
            <a:r>
              <a:rPr lang="zh-CN" altLang="en-US" dirty="0">
                <a:latin typeface="Cambria" panose="02040503050406030204" pitchFamily="18" charset="0"/>
                <a:ea typeface="宋体" panose="02010600030101010101" pitchFamily="2" charset="-122"/>
              </a:rPr>
              <a:t>从左至右扫描中缀表达式</a:t>
            </a:r>
            <a:r>
              <a:rPr lang="en-US" altLang="zh-CN" dirty="0">
                <a:latin typeface="Cambria" panose="02040503050406030204" pitchFamily="18" charset="0"/>
                <a:ea typeface="宋体" panose="02010600030101010101" pitchFamily="2" charset="-122"/>
              </a:rPr>
              <a:t>infix</a:t>
            </a:r>
            <a:r>
              <a:rPr lang="zh-CN" altLang="en-US" dirty="0">
                <a:latin typeface="Cambria" panose="02040503050406030204" pitchFamily="18" charset="0"/>
                <a:ea typeface="宋体" panose="02010600030101010101" pitchFamily="2" charset="-122"/>
              </a:rPr>
              <a:t>，依次检查</a:t>
            </a:r>
            <a:r>
              <a:rPr lang="en-US" altLang="zh-CN" dirty="0">
                <a:latin typeface="Cambria" panose="02040503050406030204" pitchFamily="18" charset="0"/>
                <a:ea typeface="宋体" panose="02010600030101010101" pitchFamily="2" charset="-122"/>
              </a:rPr>
              <a:t>infix</a:t>
            </a:r>
            <a:r>
              <a:rPr lang="zh-CN" altLang="en-US" dirty="0">
                <a:latin typeface="Cambria" panose="02040503050406030204" pitchFamily="18" charset="0"/>
                <a:ea typeface="宋体" panose="02010600030101010101" pitchFamily="2" charset="-122"/>
              </a:rPr>
              <a:t>每一个字符，假设当前考虑字符为</a:t>
            </a:r>
            <a:r>
              <a:rPr lang="en-US" altLang="zh-CN" dirty="0">
                <a:latin typeface="Cambria" panose="02040503050406030204" pitchFamily="18" charset="0"/>
                <a:ea typeface="宋体" panose="02010600030101010101" pitchFamily="2" charset="-122"/>
              </a:rPr>
              <a:t>infix[</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 </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infix[</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是数字，则获取该数字及其右端相邻的数字所组成的数，将该数添加到逆波兰表达式</a:t>
            </a:r>
            <a:r>
              <a:rPr lang="en-US" altLang="zh-CN" dirty="0">
                <a:latin typeface="Cambria" panose="02040503050406030204" pitchFamily="18" charset="0"/>
                <a:ea typeface="宋体" panose="02010600030101010101" pitchFamily="2" charset="-122"/>
              </a:rPr>
              <a:t>postfix</a:t>
            </a:r>
            <a:r>
              <a:rPr lang="zh-CN" altLang="en-US" dirty="0">
                <a:latin typeface="Cambria" panose="02040503050406030204" pitchFamily="18" charset="0"/>
                <a:ea typeface="宋体" panose="02010600030101010101" pitchFamily="2" charset="-122"/>
              </a:rPr>
              <a:t>的后面；</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62</a:t>
            </a:fld>
            <a:endParaRPr lang="zh-CN" altLang="en-US" dirty="0"/>
          </a:p>
        </p:txBody>
      </p:sp>
    </p:spTree>
    <p:extLst>
      <p:ext uri="{BB962C8B-B14F-4D97-AF65-F5344CB8AC3E}">
        <p14:creationId xmlns:p14="http://schemas.microsoft.com/office/powerpoint/2010/main" val="282750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04634" cy="6288925"/>
          </a:xfrm>
        </p:spPr>
        <p:txBody>
          <a:bodyPr>
            <a:normAutofit fontScale="850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 </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infix[</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不是数字，该字符则是运算符</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除外</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，假设</a:t>
            </a:r>
            <a:r>
              <a:rPr lang="en-US" altLang="zh-CN" dirty="0">
                <a:latin typeface="Cambria" panose="02040503050406030204" pitchFamily="18" charset="0"/>
                <a:ea typeface="宋体" panose="02010600030101010101" pitchFamily="2" charset="-122"/>
              </a:rPr>
              <a:t>op=infix[</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。则分以下几种情况：</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 </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，则直接</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加入栈</a:t>
            </a:r>
            <a:r>
              <a:rPr lang="en-US" altLang="zh-CN" dirty="0" err="1">
                <a:latin typeface="Cambria" panose="02040503050406030204" pitchFamily="18" charset="0"/>
                <a:ea typeface="宋体" panose="02010600030101010101" pitchFamily="2" charset="-122"/>
              </a:rPr>
              <a:t>stk</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b. </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为其他运算符</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包括</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，比较</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与</a:t>
            </a:r>
            <a:r>
              <a:rPr lang="en-US" altLang="zh-CN" dirty="0" err="1">
                <a:latin typeface="Cambria" panose="02040503050406030204" pitchFamily="18" charset="0"/>
                <a:ea typeface="宋体" panose="02010600030101010101" pitchFamily="2" charset="-122"/>
              </a:rPr>
              <a:t>stk</a:t>
            </a:r>
            <a:r>
              <a:rPr lang="zh-CN" altLang="en-US" dirty="0">
                <a:latin typeface="Cambria" panose="02040503050406030204" pitchFamily="18" charset="0"/>
                <a:ea typeface="宋体" panose="02010600030101010101" pitchFamily="2" charset="-122"/>
              </a:rPr>
              <a:t>的栈顶运算符</a:t>
            </a:r>
            <a:r>
              <a:rPr lang="en-US" altLang="zh-CN" dirty="0">
                <a:latin typeface="Cambria" panose="02040503050406030204" pitchFamily="18" charset="0"/>
                <a:ea typeface="宋体" panose="02010600030101010101" pitchFamily="2" charset="-122"/>
              </a:rPr>
              <a:t>op1</a:t>
            </a:r>
            <a:r>
              <a:rPr lang="zh-CN" altLang="en-US" dirty="0">
                <a:latin typeface="Cambria" panose="02040503050406030204" pitchFamily="18" charset="0"/>
                <a:ea typeface="宋体" panose="02010600030101010101" pitchFamily="2" charset="-122"/>
              </a:rPr>
              <a:t>的优先级，如果</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的优先级不高于</a:t>
            </a:r>
            <a:r>
              <a:rPr lang="en-US" altLang="zh-CN" dirty="0">
                <a:latin typeface="Cambria" panose="02040503050406030204" pitchFamily="18" charset="0"/>
                <a:ea typeface="宋体" panose="02010600030101010101" pitchFamily="2" charset="-122"/>
              </a:rPr>
              <a:t>op1</a:t>
            </a:r>
            <a:r>
              <a:rPr lang="zh-CN" altLang="en-US" dirty="0">
                <a:latin typeface="Cambria" panose="02040503050406030204" pitchFamily="18" charset="0"/>
                <a:ea typeface="宋体" panose="02010600030101010101" pitchFamily="2" charset="-122"/>
              </a:rPr>
              <a:t>的优先级，则将栈顶运算符添加到逆波兰表达式</a:t>
            </a:r>
            <a:r>
              <a:rPr lang="en-US" altLang="zh-CN" dirty="0">
                <a:latin typeface="Cambria" panose="02040503050406030204" pitchFamily="18" charset="0"/>
                <a:ea typeface="宋体" panose="02010600030101010101" pitchFamily="2" charset="-122"/>
              </a:rPr>
              <a:t>postfix</a:t>
            </a:r>
            <a:r>
              <a:rPr lang="zh-CN" altLang="en-US" dirty="0">
                <a:latin typeface="Cambria" panose="02040503050406030204" pitchFamily="18" charset="0"/>
                <a:ea typeface="宋体" panose="02010600030101010101" pitchFamily="2" charset="-122"/>
              </a:rPr>
              <a:t>的后面，并出栈，重复上述过程，直到</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比栈顶元素优先级高或栈空为止。将</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入栈；</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c. </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，由于</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的优先级比其他运算符的优先级都低，因此可以采用上一种情形的处理方法进行处理。但不同的是当栈顶元素为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时结束</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也出栈</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，且</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不需要入栈；</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(5) </a:t>
            </a:r>
            <a:r>
              <a:rPr lang="zh-CN" altLang="en-US" dirty="0">
                <a:latin typeface="Cambria" panose="02040503050406030204" pitchFamily="18" charset="0"/>
                <a:ea typeface="宋体" panose="02010600030101010101" pitchFamily="2" charset="-122"/>
              </a:rPr>
              <a:t>重复</a:t>
            </a:r>
            <a:r>
              <a:rPr lang="en-US" altLang="zh-CN" dirty="0">
                <a:latin typeface="Cambria" panose="02040503050406030204" pitchFamily="18" charset="0"/>
                <a:ea typeface="宋体" panose="02010600030101010101" pitchFamily="2" charset="-122"/>
              </a:rPr>
              <a:t>(3), (4)</a:t>
            </a:r>
            <a:r>
              <a:rPr lang="zh-CN" altLang="en-US" dirty="0">
                <a:latin typeface="Cambria" panose="02040503050406030204" pitchFamily="18" charset="0"/>
                <a:ea typeface="宋体" panose="02010600030101010101" pitchFamily="2" charset="-122"/>
              </a:rPr>
              <a:t>，直到最后一个字符</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，由于</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的优先级最低，在步骤</a:t>
            </a:r>
            <a:r>
              <a:rPr lang="en-US" altLang="zh-CN" dirty="0">
                <a:latin typeface="Cambria" panose="02040503050406030204" pitchFamily="18" charset="0"/>
                <a:ea typeface="宋体" panose="02010600030101010101" pitchFamily="2" charset="-122"/>
              </a:rPr>
              <a:t>(4)-b</a:t>
            </a:r>
            <a:r>
              <a:rPr lang="zh-CN" altLang="en-US" dirty="0">
                <a:latin typeface="Cambria" panose="02040503050406030204" pitchFamily="18" charset="0"/>
                <a:ea typeface="宋体" panose="02010600030101010101" pitchFamily="2" charset="-122"/>
              </a:rPr>
              <a:t>中会将栈中所有运算符都依次加入逆波兰表达式。逆波兰表达式构造完成。</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63</a:t>
            </a:fld>
            <a:endParaRPr lang="zh-CN" altLang="en-US" dirty="0"/>
          </a:p>
        </p:txBody>
      </p:sp>
    </p:spTree>
    <p:extLst>
      <p:ext uri="{BB962C8B-B14F-4D97-AF65-F5344CB8AC3E}">
        <p14:creationId xmlns:p14="http://schemas.microsoft.com/office/powerpoint/2010/main" val="338148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04634" cy="6288925"/>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在实现过程中，采用结构数组的方式来表示逆波兰表达式。</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逆波兰表达式中元素的表示方法：</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map&lt;char, int&gt; </a:t>
            </a:r>
            <a:r>
              <a:rPr lang="en-US" altLang="zh-CN" dirty="0" err="1">
                <a:solidFill>
                  <a:srgbClr val="7030A0"/>
                </a:solidFill>
                <a:latin typeface="Cambria" panose="02040503050406030204" pitchFamily="18" charset="0"/>
                <a:ea typeface="宋体" panose="02010600030101010101" pitchFamily="2" charset="-122"/>
              </a:rPr>
              <a:t>pri</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优先级 </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rpn_node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bool tag;			</a:t>
            </a:r>
            <a:r>
              <a:rPr lang="en-US" altLang="zh-CN" dirty="0">
                <a:solidFill>
                  <a:srgbClr val="00B0F0"/>
                </a:solidFill>
                <a:latin typeface="Cambria" panose="02040503050406030204" pitchFamily="18" charset="0"/>
                <a:ea typeface="宋体" panose="02010600030101010101" pitchFamily="2" charset="-122"/>
              </a:rPr>
              <a:t>//true:</a:t>
            </a:r>
            <a:r>
              <a:rPr lang="zh-CN" altLang="en-US" dirty="0">
                <a:solidFill>
                  <a:srgbClr val="00B0F0"/>
                </a:solidFill>
                <a:latin typeface="Cambria" panose="02040503050406030204" pitchFamily="18" charset="0"/>
                <a:ea typeface="宋体" panose="02010600030101010101" pitchFamily="2" charset="-122"/>
              </a:rPr>
              <a:t>操作数 </a:t>
            </a:r>
            <a:r>
              <a:rPr lang="en-US" altLang="zh-CN" dirty="0">
                <a:solidFill>
                  <a:srgbClr val="00B0F0"/>
                </a:solidFill>
                <a:latin typeface="Cambria" panose="02040503050406030204" pitchFamily="18" charset="0"/>
                <a:ea typeface="宋体" panose="02010600030101010101" pitchFamily="2" charset="-122"/>
              </a:rPr>
              <a:t>false:</a:t>
            </a:r>
            <a:r>
              <a:rPr lang="zh-CN" altLang="en-US" dirty="0">
                <a:solidFill>
                  <a:srgbClr val="00B0F0"/>
                </a:solidFill>
                <a:latin typeface="Cambria" panose="02040503050406030204" pitchFamily="18" charset="0"/>
                <a:ea typeface="宋体" panose="02010600030101010101" pitchFamily="2" charset="-122"/>
              </a:rPr>
              <a:t>运算符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union{</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v;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操作数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char op;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运算符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}data;</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rpn</a:t>
            </a:r>
            <a:r>
              <a:rPr lang="en-US" altLang="zh-CN" dirty="0">
                <a:solidFill>
                  <a:srgbClr val="7030A0"/>
                </a:solidFill>
                <a:latin typeface="Cambria" panose="02040503050406030204" pitchFamily="18" charset="0"/>
                <a:ea typeface="宋体" panose="02010600030101010101" pitchFamily="2" charset="-122"/>
              </a:rPr>
              <a:t>[N];</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需要预先为每一个运算符指定优先级，存放在</a:t>
            </a:r>
            <a:r>
              <a:rPr lang="en-US" altLang="zh-CN" dirty="0" err="1">
                <a:latin typeface="Cambria" panose="02040503050406030204" pitchFamily="18" charset="0"/>
                <a:ea typeface="宋体" panose="02010600030101010101" pitchFamily="2" charset="-122"/>
              </a:rPr>
              <a:t>pri</a:t>
            </a:r>
            <a:r>
              <a:rPr lang="zh-CN" altLang="en-US" dirty="0">
                <a:latin typeface="Cambria" panose="02040503050406030204" pitchFamily="18" charset="0"/>
                <a:ea typeface="宋体" panose="02010600030101010101" pitchFamily="2" charset="-122"/>
              </a:rPr>
              <a:t>中。</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shuntingYard</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调度场算法的时间和空间复杂度均为</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len</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，其中</a:t>
            </a:r>
            <a:r>
              <a:rPr lang="en-US" altLang="zh-CN" dirty="0" err="1">
                <a:latin typeface="Cambria" panose="02040503050406030204" pitchFamily="18" charset="0"/>
                <a:ea typeface="宋体" panose="02010600030101010101" pitchFamily="2" charset="-122"/>
              </a:rPr>
              <a:t>len</a:t>
            </a:r>
            <a:r>
              <a:rPr lang="zh-CN" altLang="en-US" dirty="0">
                <a:latin typeface="Cambria" panose="02040503050406030204" pitchFamily="18" charset="0"/>
                <a:ea typeface="宋体" panose="02010600030101010101" pitchFamily="2" charset="-122"/>
              </a:rPr>
              <a:t>为中缀表达式的长度。</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64</a:t>
            </a:fld>
            <a:endParaRPr lang="zh-CN" altLang="en-US" dirty="0"/>
          </a:p>
        </p:txBody>
      </p:sp>
    </p:spTree>
    <p:extLst>
      <p:ext uri="{BB962C8B-B14F-4D97-AF65-F5344CB8AC3E}">
        <p14:creationId xmlns:p14="http://schemas.microsoft.com/office/powerpoint/2010/main" val="310181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4" y="195612"/>
            <a:ext cx="8909585" cy="6288925"/>
          </a:xfrm>
        </p:spPr>
        <p:txBody>
          <a:bodyPr>
            <a:normAutofit fontScale="77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二、利用逆波兰表达式求表达式的值</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借助于栈结构，可以很方便地通过逆波兰表达式求表达式的值。</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通过逆波兰表达式</a:t>
            </a:r>
            <a:r>
              <a:rPr lang="en-US" altLang="zh-CN" dirty="0">
                <a:solidFill>
                  <a:srgbClr val="00B0F0"/>
                </a:solidFill>
                <a:latin typeface="Cambria" panose="02040503050406030204" pitchFamily="18" charset="0"/>
                <a:ea typeface="宋体" panose="02010600030101010101" pitchFamily="2" charset="-122"/>
              </a:rPr>
              <a:t>postfix</a:t>
            </a:r>
            <a:r>
              <a:rPr lang="zh-CN" altLang="en-US" dirty="0">
                <a:solidFill>
                  <a:srgbClr val="00B0F0"/>
                </a:solidFill>
                <a:latin typeface="Cambria" panose="02040503050406030204" pitchFamily="18" charset="0"/>
                <a:ea typeface="宋体" panose="02010600030101010101" pitchFamily="2" charset="-122"/>
              </a:rPr>
              <a:t>求表达式的值</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、定义一个</a:t>
            </a:r>
            <a:r>
              <a:rPr lang="en-US" altLang="zh-CN" dirty="0">
                <a:solidFill>
                  <a:srgbClr val="7030A0"/>
                </a:solidFill>
                <a:latin typeface="Cambria" panose="02040503050406030204" pitchFamily="18" charset="0"/>
                <a:ea typeface="宋体" panose="02010600030101010101" pitchFamily="2" charset="-122"/>
              </a:rPr>
              <a:t>double</a:t>
            </a:r>
            <a:r>
              <a:rPr lang="zh-CN" altLang="en-US" dirty="0">
                <a:solidFill>
                  <a:srgbClr val="7030A0"/>
                </a:solidFill>
                <a:latin typeface="Cambria" panose="02040503050406030204" pitchFamily="18" charset="0"/>
                <a:ea typeface="宋体" panose="02010600030101010101" pitchFamily="2" charset="-122"/>
              </a:rPr>
              <a:t>类型的栈</a:t>
            </a:r>
            <a:r>
              <a:rPr lang="en-US" altLang="zh-CN" dirty="0" err="1">
                <a:solidFill>
                  <a:srgbClr val="7030A0"/>
                </a:solidFill>
                <a:latin typeface="Cambria" panose="02040503050406030204" pitchFamily="18" charset="0"/>
                <a:ea typeface="宋体" panose="02010600030101010101" pitchFamily="2" charset="-122"/>
              </a:rPr>
              <a:t>stk</a:t>
            </a:r>
            <a:r>
              <a:rPr lang="zh-CN" altLang="en-US" dirty="0">
                <a:solidFill>
                  <a:srgbClr val="7030A0"/>
                </a:solidFill>
                <a:latin typeface="Cambria" panose="02040503050406030204" pitchFamily="18" charset="0"/>
                <a:ea typeface="宋体" panose="02010600030101010101" pitchFamily="2" charset="-122"/>
              </a:rPr>
              <a:t>。依次处理</a:t>
            </a:r>
            <a:r>
              <a:rPr lang="en-US" altLang="zh-CN" dirty="0">
                <a:solidFill>
                  <a:srgbClr val="7030A0"/>
                </a:solidFill>
                <a:latin typeface="Cambria" panose="02040503050406030204" pitchFamily="18" charset="0"/>
                <a:ea typeface="宋体" panose="02010600030101010101" pitchFamily="2" charset="-122"/>
              </a:rPr>
              <a:t>postfix</a:t>
            </a:r>
            <a:r>
              <a:rPr lang="zh-CN" altLang="en-US" dirty="0">
                <a:solidFill>
                  <a:srgbClr val="7030A0"/>
                </a:solidFill>
                <a:latin typeface="Cambria" panose="02040503050406030204" pitchFamily="18" charset="0"/>
                <a:ea typeface="宋体" panose="02010600030101010101" pitchFamily="2" charset="-122"/>
              </a:rPr>
              <a:t>的每一项，假设当前考虑</a:t>
            </a:r>
            <a:r>
              <a:rPr lang="en-US" altLang="zh-CN" dirty="0">
                <a:solidFill>
                  <a:srgbClr val="7030A0"/>
                </a:solidFill>
                <a:latin typeface="Cambria" panose="02040503050406030204" pitchFamily="18" charset="0"/>
                <a:ea typeface="宋体" panose="02010600030101010101" pitchFamily="2" charset="-122"/>
              </a:rPr>
              <a:t>postfix[</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、如果</a:t>
            </a:r>
            <a:r>
              <a:rPr lang="en-US" altLang="zh-CN" dirty="0">
                <a:solidFill>
                  <a:srgbClr val="7030A0"/>
                </a:solidFill>
                <a:latin typeface="Cambria" panose="02040503050406030204" pitchFamily="18" charset="0"/>
                <a:ea typeface="宋体" panose="02010600030101010101" pitchFamily="2" charset="-122"/>
              </a:rPr>
              <a:t>postfix[</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为操作数，则入栈；</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、如果</a:t>
            </a:r>
            <a:r>
              <a:rPr lang="en-US" altLang="zh-CN" dirty="0">
                <a:solidFill>
                  <a:srgbClr val="7030A0"/>
                </a:solidFill>
                <a:latin typeface="Cambria" panose="02040503050406030204" pitchFamily="18" charset="0"/>
                <a:ea typeface="宋体" panose="02010600030101010101" pitchFamily="2" charset="-122"/>
              </a:rPr>
              <a:t>postfix[</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为运算符，设</a:t>
            </a:r>
            <a:r>
              <a:rPr lang="en-US" altLang="zh-CN" dirty="0">
                <a:solidFill>
                  <a:srgbClr val="7030A0"/>
                </a:solidFill>
                <a:latin typeface="Cambria" panose="02040503050406030204" pitchFamily="18" charset="0"/>
                <a:ea typeface="宋体" panose="02010600030101010101" pitchFamily="2" charset="-122"/>
              </a:rPr>
              <a:t>op=postfix[</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，则从</a:t>
            </a:r>
            <a:r>
              <a:rPr lang="en-US" altLang="zh-CN" dirty="0" err="1">
                <a:solidFill>
                  <a:srgbClr val="7030A0"/>
                </a:solidFill>
                <a:latin typeface="Cambria" panose="02040503050406030204" pitchFamily="18" charset="0"/>
                <a:ea typeface="宋体" panose="02010600030101010101" pitchFamily="2" charset="-122"/>
              </a:rPr>
              <a:t>stk</a:t>
            </a:r>
            <a:r>
              <a:rPr lang="zh-CN" altLang="en-US" dirty="0">
                <a:solidFill>
                  <a:srgbClr val="7030A0"/>
                </a:solidFill>
                <a:latin typeface="Cambria" panose="02040503050406030204" pitchFamily="18" charset="0"/>
                <a:ea typeface="宋体" panose="02010600030101010101" pitchFamily="2" charset="-122"/>
              </a:rPr>
              <a:t>中取两个元素</a:t>
            </a:r>
            <a:r>
              <a:rPr lang="en-US" altLang="zh-CN" dirty="0">
                <a:solidFill>
                  <a:srgbClr val="7030A0"/>
                </a:solidFill>
                <a:latin typeface="Cambria" panose="02040503050406030204" pitchFamily="18" charset="0"/>
                <a:ea typeface="宋体" panose="02010600030101010101" pitchFamily="2" charset="-122"/>
              </a:rPr>
              <a:t>v1, v2(</a:t>
            </a:r>
            <a:r>
              <a:rPr lang="zh-CN" altLang="en-US" dirty="0">
                <a:solidFill>
                  <a:srgbClr val="7030A0"/>
                </a:solidFill>
                <a:latin typeface="Cambria" panose="02040503050406030204" pitchFamily="18" charset="0"/>
                <a:ea typeface="宋体" panose="02010600030101010101" pitchFamily="2" charset="-122"/>
              </a:rPr>
              <a:t>假设先取</a:t>
            </a:r>
            <a:r>
              <a:rPr lang="en-US" altLang="zh-CN" dirty="0">
                <a:solidFill>
                  <a:srgbClr val="7030A0"/>
                </a:solidFill>
                <a:latin typeface="Cambria" panose="02040503050406030204" pitchFamily="18" charset="0"/>
                <a:ea typeface="宋体" panose="02010600030101010101" pitchFamily="2" charset="-122"/>
              </a:rPr>
              <a:t>v1</a:t>
            </a:r>
            <a:r>
              <a:rPr lang="zh-CN" altLang="en-US" dirty="0">
                <a:solidFill>
                  <a:srgbClr val="7030A0"/>
                </a:solidFill>
                <a:latin typeface="Cambria" panose="02040503050406030204" pitchFamily="18" charset="0"/>
                <a:ea typeface="宋体" panose="02010600030101010101" pitchFamily="2" charset="-122"/>
              </a:rPr>
              <a:t>，后取</a:t>
            </a:r>
            <a:r>
              <a:rPr lang="en-US" altLang="zh-CN" dirty="0">
                <a:solidFill>
                  <a:srgbClr val="7030A0"/>
                </a:solidFill>
                <a:latin typeface="Cambria" panose="02040503050406030204" pitchFamily="18" charset="0"/>
                <a:ea typeface="宋体" panose="02010600030101010101" pitchFamily="2" charset="-122"/>
              </a:rPr>
              <a:t>v2)</a:t>
            </a:r>
            <a:r>
              <a:rPr lang="zh-CN" altLang="en-US" dirty="0">
                <a:solidFill>
                  <a:srgbClr val="7030A0"/>
                </a:solidFill>
                <a:latin typeface="Cambria" panose="02040503050406030204" pitchFamily="18" charset="0"/>
                <a:ea typeface="宋体" panose="02010600030101010101" pitchFamily="2" charset="-122"/>
              </a:rPr>
              <a:t>，则将</a:t>
            </a:r>
            <a:r>
              <a:rPr lang="en-US" altLang="zh-CN" dirty="0">
                <a:solidFill>
                  <a:srgbClr val="7030A0"/>
                </a:solidFill>
                <a:latin typeface="Cambria" panose="02040503050406030204" pitchFamily="18" charset="0"/>
                <a:ea typeface="宋体" panose="02010600030101010101" pitchFamily="2" charset="-122"/>
              </a:rPr>
              <a:t>v2</a:t>
            </a:r>
            <a:r>
              <a:rPr lang="zh-CN" altLang="en-US" dirty="0">
                <a:solidFill>
                  <a:srgbClr val="7030A0"/>
                </a:solidFill>
                <a:latin typeface="Cambria" panose="02040503050406030204" pitchFamily="18" charset="0"/>
                <a:ea typeface="宋体" panose="02010600030101010101" pitchFamily="2" charset="-122"/>
              </a:rPr>
              <a:t>作为</a:t>
            </a:r>
            <a:r>
              <a:rPr lang="en-US" altLang="zh-CN" dirty="0">
                <a:solidFill>
                  <a:srgbClr val="7030A0"/>
                </a:solidFill>
                <a:latin typeface="Cambria" panose="02040503050406030204" pitchFamily="18" charset="0"/>
                <a:ea typeface="宋体" panose="02010600030101010101" pitchFamily="2" charset="-122"/>
              </a:rPr>
              <a:t>op</a:t>
            </a:r>
            <a:r>
              <a:rPr lang="zh-CN" altLang="en-US" dirty="0">
                <a:solidFill>
                  <a:srgbClr val="7030A0"/>
                </a:solidFill>
                <a:latin typeface="Cambria" panose="02040503050406030204" pitchFamily="18" charset="0"/>
                <a:ea typeface="宋体" panose="02010600030101010101" pitchFamily="2" charset="-122"/>
              </a:rPr>
              <a:t>的左操作数，</a:t>
            </a:r>
            <a:r>
              <a:rPr lang="en-US" altLang="zh-CN" dirty="0">
                <a:solidFill>
                  <a:srgbClr val="7030A0"/>
                </a:solidFill>
                <a:latin typeface="Cambria" panose="02040503050406030204" pitchFamily="18" charset="0"/>
                <a:ea typeface="宋体" panose="02010600030101010101" pitchFamily="2" charset="-122"/>
              </a:rPr>
              <a:t>v1</a:t>
            </a:r>
            <a:r>
              <a:rPr lang="zh-CN" altLang="en-US" dirty="0">
                <a:solidFill>
                  <a:srgbClr val="7030A0"/>
                </a:solidFill>
                <a:latin typeface="Cambria" panose="02040503050406030204" pitchFamily="18" charset="0"/>
                <a:ea typeface="宋体" panose="02010600030101010101" pitchFamily="2" charset="-122"/>
              </a:rPr>
              <a:t>作为</a:t>
            </a:r>
            <a:r>
              <a:rPr lang="en-US" altLang="zh-CN" dirty="0">
                <a:solidFill>
                  <a:srgbClr val="7030A0"/>
                </a:solidFill>
                <a:latin typeface="Cambria" panose="02040503050406030204" pitchFamily="18" charset="0"/>
                <a:ea typeface="宋体" panose="02010600030101010101" pitchFamily="2" charset="-122"/>
              </a:rPr>
              <a:t>op</a:t>
            </a:r>
            <a:r>
              <a:rPr lang="zh-CN" altLang="en-US" dirty="0">
                <a:solidFill>
                  <a:srgbClr val="7030A0"/>
                </a:solidFill>
                <a:latin typeface="Cambria" panose="02040503050406030204" pitchFamily="18" charset="0"/>
                <a:ea typeface="宋体" panose="02010600030101010101" pitchFamily="2" charset="-122"/>
              </a:rPr>
              <a:t>的右操作数，计算</a:t>
            </a:r>
            <a:r>
              <a:rPr lang="en-US" altLang="zh-CN" dirty="0">
                <a:solidFill>
                  <a:srgbClr val="7030A0"/>
                </a:solidFill>
                <a:latin typeface="Cambria" panose="02040503050406030204" pitchFamily="18" charset="0"/>
                <a:ea typeface="宋体" panose="02010600030101010101" pitchFamily="2" charset="-122"/>
              </a:rPr>
              <a:t>v2 op v1</a:t>
            </a:r>
            <a:r>
              <a:rPr lang="zh-CN" altLang="en-US" dirty="0">
                <a:solidFill>
                  <a:srgbClr val="7030A0"/>
                </a:solidFill>
                <a:latin typeface="Cambria" panose="02040503050406030204" pitchFamily="18" charset="0"/>
                <a:ea typeface="宋体" panose="02010600030101010101" pitchFamily="2" charset="-122"/>
              </a:rPr>
              <a:t>的值，并将结果加入栈</a:t>
            </a:r>
            <a:r>
              <a:rPr lang="en-US" altLang="zh-CN" dirty="0" err="1">
                <a:solidFill>
                  <a:srgbClr val="7030A0"/>
                </a:solidFill>
                <a:latin typeface="Cambria" panose="02040503050406030204" pitchFamily="18" charset="0"/>
                <a:ea typeface="宋体" panose="02010600030101010101" pitchFamily="2" charset="-122"/>
              </a:rPr>
              <a:t>stk</a:t>
            </a:r>
            <a:r>
              <a:rPr lang="zh-CN" altLang="en-US"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、当</a:t>
            </a:r>
            <a:r>
              <a:rPr lang="en-US" altLang="zh-CN" dirty="0">
                <a:solidFill>
                  <a:srgbClr val="7030A0"/>
                </a:solidFill>
                <a:latin typeface="Cambria" panose="02040503050406030204" pitchFamily="18" charset="0"/>
                <a:ea typeface="宋体" panose="02010600030101010101" pitchFamily="2" charset="-122"/>
              </a:rPr>
              <a:t>postfix</a:t>
            </a:r>
            <a:r>
              <a:rPr lang="zh-CN" altLang="en-US" dirty="0">
                <a:solidFill>
                  <a:srgbClr val="7030A0"/>
                </a:solidFill>
                <a:latin typeface="Cambria" panose="02040503050406030204" pitchFamily="18" charset="0"/>
                <a:ea typeface="宋体" panose="02010600030101010101" pitchFamily="2" charset="-122"/>
              </a:rPr>
              <a:t>的每一项都处理完毕，</a:t>
            </a:r>
            <a:r>
              <a:rPr lang="en-US" altLang="zh-CN" dirty="0" err="1">
                <a:solidFill>
                  <a:srgbClr val="7030A0"/>
                </a:solidFill>
                <a:latin typeface="Cambria" panose="02040503050406030204" pitchFamily="18" charset="0"/>
                <a:ea typeface="宋体" panose="02010600030101010101" pitchFamily="2" charset="-122"/>
              </a:rPr>
              <a:t>stk</a:t>
            </a:r>
            <a:r>
              <a:rPr lang="zh-CN" altLang="en-US" dirty="0">
                <a:solidFill>
                  <a:srgbClr val="7030A0"/>
                </a:solidFill>
                <a:latin typeface="Cambria" panose="02040503050406030204" pitchFamily="18" charset="0"/>
                <a:ea typeface="宋体" panose="02010600030101010101" pitchFamily="2" charset="-122"/>
              </a:rPr>
              <a:t>中仅剩一个元素，该元素即为表达式的值。</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a:latin typeface="Cambria" panose="02040503050406030204" pitchFamily="18" charset="0"/>
                <a:ea typeface="宋体" panose="02010600030101010101" pitchFamily="2" charset="-122"/>
              </a:rPr>
              <a:t>calculate(…)</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时间和空间复杂度均为</a:t>
            </a:r>
            <a:r>
              <a:rPr lang="en-US" altLang="zh-CN" dirty="0">
                <a:latin typeface="Cambria" panose="02040503050406030204" pitchFamily="18" charset="0"/>
                <a:ea typeface="宋体" panose="02010600030101010101" pitchFamily="2" charset="-122"/>
              </a:rPr>
              <a:t>O(n)</a:t>
            </a:r>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为逆波兰表达式的项数。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65</a:t>
            </a:fld>
            <a:endParaRPr lang="zh-CN" altLang="en-US" dirty="0"/>
          </a:p>
        </p:txBody>
      </p:sp>
    </p:spTree>
    <p:extLst>
      <p:ext uri="{BB962C8B-B14F-4D97-AF65-F5344CB8AC3E}">
        <p14:creationId xmlns:p14="http://schemas.microsoft.com/office/powerpoint/2010/main" val="327222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56882" cy="2610650"/>
          </a:xfrm>
        </p:spPr>
        <p:txBody>
          <a:bodyPr>
            <a:normAutofit fontScale="85000"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3.3.3 </a:t>
            </a:r>
            <a:r>
              <a:rPr lang="zh-CN" altLang="en-US" b="1" dirty="0">
                <a:latin typeface="Cambria" panose="02040503050406030204" pitchFamily="18" charset="0"/>
                <a:ea typeface="宋体" panose="02010600030101010101" pitchFamily="2" charset="-122"/>
              </a:rPr>
              <a:t>线段树</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对于给定顺序表</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用区间</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线段</a:t>
            </a:r>
            <a:r>
              <a:rPr lang="en-US" altLang="zh-CN" dirty="0">
                <a:solidFill>
                  <a:srgbClr val="00B0F0"/>
                </a:solidFill>
                <a:latin typeface="Cambria" panose="02040503050406030204" pitchFamily="18" charset="0"/>
                <a:ea typeface="宋体" panose="02010600030101010101" pitchFamily="2" charset="-122"/>
              </a:rPr>
              <a:t>)[L, R]</a:t>
            </a:r>
            <a:r>
              <a:rPr lang="zh-CN" altLang="en-US" dirty="0">
                <a:solidFill>
                  <a:srgbClr val="00B0F0"/>
                </a:solidFill>
                <a:latin typeface="Cambria" panose="02040503050406030204" pitchFamily="18" charset="0"/>
                <a:ea typeface="宋体" panose="02010600030101010101" pitchFamily="2" charset="-122"/>
              </a:rPr>
              <a:t>表示</a:t>
            </a:r>
            <a:r>
              <a:rPr lang="en-US" altLang="zh-CN" dirty="0">
                <a:solidFill>
                  <a:srgbClr val="00B0F0"/>
                </a:solidFill>
                <a:latin typeface="Cambria" panose="02040503050406030204" pitchFamily="18" charset="0"/>
                <a:ea typeface="宋体" panose="02010600030101010101" pitchFamily="2" charset="-122"/>
              </a:rPr>
              <a:t>a</a:t>
            </a:r>
            <a:r>
              <a:rPr lang="zh-CN" altLang="en-US" dirty="0">
                <a:solidFill>
                  <a:srgbClr val="00B0F0"/>
                </a:solidFill>
                <a:latin typeface="Cambria" panose="02040503050406030204" pitchFamily="18" charset="0"/>
                <a:ea typeface="宋体" panose="02010600030101010101" pitchFamily="2" charset="-122"/>
              </a:rPr>
              <a:t>的下标从</a:t>
            </a:r>
            <a:r>
              <a:rPr lang="en-US" altLang="zh-CN" dirty="0">
                <a:solidFill>
                  <a:srgbClr val="00B0F0"/>
                </a:solidFill>
                <a:latin typeface="Cambria" panose="02040503050406030204" pitchFamily="18" charset="0"/>
                <a:ea typeface="宋体" panose="02010600030101010101" pitchFamily="2" charset="-122"/>
              </a:rPr>
              <a:t>L</a:t>
            </a:r>
            <a:r>
              <a:rPr lang="zh-CN" altLang="en-US" dirty="0">
                <a:solidFill>
                  <a:srgbClr val="00B0F0"/>
                </a:solidFill>
                <a:latin typeface="Cambria" panose="02040503050406030204" pitchFamily="18" charset="0"/>
                <a:ea typeface="宋体" panose="02010600030101010101" pitchFamily="2" charset="-122"/>
              </a:rPr>
              <a:t>到</a:t>
            </a:r>
            <a:r>
              <a:rPr lang="en-US" altLang="zh-CN" dirty="0">
                <a:solidFill>
                  <a:srgbClr val="00B0F0"/>
                </a:solidFill>
                <a:latin typeface="Cambria" panose="02040503050406030204" pitchFamily="18" charset="0"/>
                <a:ea typeface="宋体" panose="02010600030101010101" pitchFamily="2" charset="-122"/>
              </a:rPr>
              <a:t>R</a:t>
            </a:r>
            <a:r>
              <a:rPr lang="zh-CN" altLang="en-US" dirty="0">
                <a:solidFill>
                  <a:srgbClr val="00B0F0"/>
                </a:solidFill>
                <a:latin typeface="Cambria" panose="02040503050406030204" pitchFamily="18" charset="0"/>
                <a:ea typeface="宋体" panose="02010600030101010101" pitchFamily="2" charset="-122"/>
              </a:rPr>
              <a:t>的</a:t>
            </a:r>
            <a:r>
              <a:rPr lang="en-US" altLang="zh-CN" dirty="0">
                <a:solidFill>
                  <a:srgbClr val="00B0F0"/>
                </a:solidFill>
                <a:latin typeface="Cambria" panose="02040503050406030204" pitchFamily="18" charset="0"/>
                <a:ea typeface="宋体" panose="02010600030101010101" pitchFamily="2" charset="-122"/>
              </a:rPr>
              <a:t>R-L+1</a:t>
            </a:r>
            <a:r>
              <a:rPr lang="zh-CN" altLang="en-US" dirty="0">
                <a:solidFill>
                  <a:srgbClr val="00B0F0"/>
                </a:solidFill>
                <a:latin typeface="Cambria" panose="02040503050406030204" pitchFamily="18" charset="0"/>
                <a:ea typeface="宋体" panose="02010600030101010101" pitchFamily="2" charset="-122"/>
              </a:rPr>
              <a:t>个元素</a:t>
            </a:r>
            <a:r>
              <a:rPr lang="zh-CN" altLang="en-US" dirty="0">
                <a:latin typeface="Cambria" panose="02040503050406030204" pitchFamily="18" charset="0"/>
                <a:ea typeface="宋体" panose="02010600030101010101" pitchFamily="2" charset="-122"/>
              </a:rPr>
              <a:t>。线段</a:t>
            </a:r>
            <a:r>
              <a:rPr lang="en-US" altLang="zh-CN" dirty="0">
                <a:latin typeface="Cambria" panose="02040503050406030204" pitchFamily="18" charset="0"/>
                <a:ea typeface="宋体" panose="02010600030101010101" pitchFamily="2" charset="-122"/>
              </a:rPr>
              <a:t>[L, R]</a:t>
            </a:r>
            <a:r>
              <a:rPr lang="zh-CN" altLang="en-US" dirty="0">
                <a:latin typeface="Cambria" panose="02040503050406030204" pitchFamily="18" charset="0"/>
                <a:ea typeface="宋体" panose="02010600030101010101" pitchFamily="2" charset="-122"/>
              </a:rPr>
              <a:t>所对应的</a:t>
            </a:r>
            <a:r>
              <a:rPr lang="zh-CN" altLang="en-US" b="1" dirty="0">
                <a:solidFill>
                  <a:srgbClr val="C00000"/>
                </a:solidFill>
                <a:latin typeface="Cambria" panose="02040503050406030204" pitchFamily="18" charset="0"/>
                <a:ea typeface="宋体" panose="02010600030101010101" pitchFamily="2" charset="-122"/>
              </a:rPr>
              <a:t>线段树</a:t>
            </a:r>
            <a:r>
              <a:rPr lang="zh-CN" altLang="en-US" dirty="0">
                <a:latin typeface="Cambria" panose="02040503050406030204" pitchFamily="18" charset="0"/>
                <a:ea typeface="宋体" panose="02010600030101010101" pitchFamily="2" charset="-122"/>
              </a:rPr>
              <a:t>是</a:t>
            </a:r>
            <a:r>
              <a:rPr lang="zh-CN" altLang="en-US" dirty="0">
                <a:solidFill>
                  <a:srgbClr val="00B0F0"/>
                </a:solidFill>
                <a:latin typeface="Cambria" panose="02040503050406030204" pitchFamily="18" charset="0"/>
                <a:ea typeface="宋体" panose="02010600030101010101" pitchFamily="2" charset="-122"/>
              </a:rPr>
              <a:t>由区间</a:t>
            </a:r>
            <a:r>
              <a:rPr lang="en-US" altLang="zh-CN" dirty="0">
                <a:solidFill>
                  <a:srgbClr val="00B0F0"/>
                </a:solidFill>
                <a:latin typeface="Cambria" panose="02040503050406030204" pitchFamily="18" charset="0"/>
                <a:ea typeface="宋体" panose="02010600030101010101" pitchFamily="2" charset="-122"/>
              </a:rPr>
              <a:t>[L, R]</a:t>
            </a:r>
            <a:r>
              <a:rPr lang="zh-CN" altLang="en-US" dirty="0">
                <a:solidFill>
                  <a:srgbClr val="00B0F0"/>
                </a:solidFill>
                <a:latin typeface="Cambria" panose="02040503050406030204" pitchFamily="18" charset="0"/>
                <a:ea typeface="宋体" panose="02010600030101010101" pitchFamily="2" charset="-122"/>
              </a:rPr>
              <a:t>及其子区间构成的二叉树</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二叉树每一个结点代表一个区间，每一层结点所对应的区间不相交</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且每一层所有区间的并为</a:t>
            </a:r>
            <a:r>
              <a:rPr lang="en-US" altLang="zh-CN" dirty="0">
                <a:solidFill>
                  <a:srgbClr val="00B0F0"/>
                </a:solidFill>
                <a:latin typeface="Cambria" panose="02040503050406030204" pitchFamily="18" charset="0"/>
                <a:ea typeface="宋体" panose="02010600030101010101" pitchFamily="2" charset="-122"/>
              </a:rPr>
              <a:t>[L, R]</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66</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322" y="2818142"/>
            <a:ext cx="7933429" cy="3476068"/>
          </a:xfrm>
          <a:prstGeom prst="rect">
            <a:avLst/>
          </a:prstGeom>
          <a:noFill/>
        </p:spPr>
      </p:pic>
    </p:spTree>
    <p:extLst>
      <p:ext uri="{BB962C8B-B14F-4D97-AF65-F5344CB8AC3E}">
        <p14:creationId xmlns:p14="http://schemas.microsoft.com/office/powerpoint/2010/main" val="18628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688868" cy="2768304"/>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线段树的构造方法：</a:t>
            </a:r>
            <a:r>
              <a:rPr lang="zh-CN" altLang="en-US" dirty="0">
                <a:solidFill>
                  <a:srgbClr val="00B0F0"/>
                </a:solidFill>
                <a:latin typeface="Cambria" panose="02040503050406030204" pitchFamily="18" charset="0"/>
                <a:ea typeface="宋体" panose="02010600030101010101" pitchFamily="2" charset="-122"/>
              </a:rPr>
              <a:t>根结点</a:t>
            </a:r>
            <a:r>
              <a:rPr lang="en-US" altLang="zh-CN" dirty="0">
                <a:solidFill>
                  <a:srgbClr val="00B0F0"/>
                </a:solidFill>
                <a:latin typeface="Cambria" panose="02040503050406030204" pitchFamily="18" charset="0"/>
                <a:ea typeface="宋体" panose="02010600030101010101" pitchFamily="2" charset="-122"/>
              </a:rPr>
              <a:t>root</a:t>
            </a:r>
            <a:r>
              <a:rPr lang="zh-CN" altLang="en-US" dirty="0">
                <a:solidFill>
                  <a:srgbClr val="00B0F0"/>
                </a:solidFill>
                <a:latin typeface="Cambria" panose="02040503050406030204" pitchFamily="18" charset="0"/>
                <a:ea typeface="宋体" panose="02010600030101010101" pitchFamily="2" charset="-122"/>
              </a:rPr>
              <a:t>为区间</a:t>
            </a:r>
            <a:r>
              <a:rPr lang="en-US" altLang="zh-CN" dirty="0">
                <a:solidFill>
                  <a:srgbClr val="00B0F0"/>
                </a:solidFill>
                <a:latin typeface="Cambria" panose="02040503050406030204" pitchFamily="18" charset="0"/>
                <a:ea typeface="宋体" panose="02010600030101010101" pitchFamily="2" charset="-122"/>
              </a:rPr>
              <a:t>[L, R]</a:t>
            </a:r>
            <a:r>
              <a:rPr lang="zh-CN" altLang="en-US" dirty="0">
                <a:solidFill>
                  <a:srgbClr val="00B0F0"/>
                </a:solidFill>
                <a:latin typeface="Cambria" panose="02040503050406030204" pitchFamily="18" charset="0"/>
                <a:ea typeface="宋体" panose="02010600030101010101" pitchFamily="2" charset="-122"/>
              </a:rPr>
              <a:t>，将</a:t>
            </a:r>
            <a:r>
              <a:rPr lang="en-US" altLang="zh-CN" dirty="0">
                <a:solidFill>
                  <a:srgbClr val="00B0F0"/>
                </a:solidFill>
                <a:latin typeface="Cambria" panose="02040503050406030204" pitchFamily="18" charset="0"/>
                <a:ea typeface="宋体" panose="02010600030101010101" pitchFamily="2" charset="-122"/>
              </a:rPr>
              <a:t>[L, R]</a:t>
            </a:r>
            <a:r>
              <a:rPr lang="zh-CN" altLang="en-US" dirty="0">
                <a:solidFill>
                  <a:srgbClr val="00B0F0"/>
                </a:solidFill>
                <a:latin typeface="Cambria" panose="02040503050406030204" pitchFamily="18" charset="0"/>
                <a:ea typeface="宋体" panose="02010600030101010101" pitchFamily="2" charset="-122"/>
              </a:rPr>
              <a:t>近似等分为两个部分，左半部分为</a:t>
            </a:r>
            <a:r>
              <a:rPr lang="en-US" altLang="zh-CN" dirty="0">
                <a:solidFill>
                  <a:srgbClr val="00B0F0"/>
                </a:solidFill>
                <a:latin typeface="Cambria" panose="02040503050406030204" pitchFamily="18" charset="0"/>
                <a:ea typeface="宋体" panose="02010600030101010101" pitchFamily="2" charset="-122"/>
              </a:rPr>
              <a:t>root</a:t>
            </a:r>
            <a:r>
              <a:rPr lang="zh-CN" altLang="en-US" dirty="0">
                <a:solidFill>
                  <a:srgbClr val="00B0F0"/>
                </a:solidFill>
                <a:latin typeface="Cambria" panose="02040503050406030204" pitchFamily="18" charset="0"/>
                <a:ea typeface="宋体" panose="02010600030101010101" pitchFamily="2" charset="-122"/>
              </a:rPr>
              <a:t>的左孩子，右半部分为</a:t>
            </a:r>
            <a:r>
              <a:rPr lang="en-US" altLang="zh-CN" dirty="0">
                <a:solidFill>
                  <a:srgbClr val="00B0F0"/>
                </a:solidFill>
                <a:latin typeface="Cambria" panose="02040503050406030204" pitchFamily="18" charset="0"/>
                <a:ea typeface="宋体" panose="02010600030101010101" pitchFamily="2" charset="-122"/>
              </a:rPr>
              <a:t>root</a:t>
            </a:r>
            <a:r>
              <a:rPr lang="zh-CN" altLang="en-US" dirty="0">
                <a:solidFill>
                  <a:srgbClr val="00B0F0"/>
                </a:solidFill>
                <a:latin typeface="Cambria" panose="02040503050406030204" pitchFamily="18" charset="0"/>
                <a:ea typeface="宋体" panose="02010600030101010101" pitchFamily="2" charset="-122"/>
              </a:rPr>
              <a:t>的右孩子，令</a:t>
            </a:r>
            <a:r>
              <a:rPr lang="en-US" altLang="zh-CN" dirty="0">
                <a:solidFill>
                  <a:srgbClr val="00B0F0"/>
                </a:solidFill>
                <a:latin typeface="Cambria" panose="02040503050406030204" pitchFamily="18" charset="0"/>
                <a:ea typeface="宋体" panose="02010600030101010101" pitchFamily="2" charset="-122"/>
              </a:rPr>
              <a:t>mid=(L+R)/2</a:t>
            </a:r>
            <a:r>
              <a:rPr lang="zh-CN" altLang="en-US" dirty="0">
                <a:solidFill>
                  <a:srgbClr val="00B0F0"/>
                </a:solidFill>
                <a:latin typeface="Cambria" panose="02040503050406030204" pitchFamily="18" charset="0"/>
                <a:ea typeface="宋体" panose="02010600030101010101" pitchFamily="2" charset="-122"/>
              </a:rPr>
              <a:t>，则</a:t>
            </a:r>
            <a:r>
              <a:rPr lang="en-US" altLang="zh-CN" dirty="0">
                <a:solidFill>
                  <a:srgbClr val="00B0F0"/>
                </a:solidFill>
                <a:latin typeface="Cambria" panose="02040503050406030204" pitchFamily="18" charset="0"/>
                <a:ea typeface="宋体" panose="02010600030101010101" pitchFamily="2" charset="-122"/>
              </a:rPr>
              <a:t>root</a:t>
            </a:r>
            <a:r>
              <a:rPr lang="zh-CN" altLang="en-US" dirty="0">
                <a:solidFill>
                  <a:srgbClr val="00B0F0"/>
                </a:solidFill>
                <a:latin typeface="Cambria" panose="02040503050406030204" pitchFamily="18" charset="0"/>
                <a:ea typeface="宋体" panose="02010600030101010101" pitchFamily="2" charset="-122"/>
              </a:rPr>
              <a:t>的左孩子表示区间</a:t>
            </a:r>
            <a:r>
              <a:rPr lang="en-US" altLang="zh-CN" dirty="0">
                <a:solidFill>
                  <a:srgbClr val="00B0F0"/>
                </a:solidFill>
                <a:latin typeface="Cambria" panose="02040503050406030204" pitchFamily="18" charset="0"/>
                <a:ea typeface="宋体" panose="02010600030101010101" pitchFamily="2" charset="-122"/>
              </a:rPr>
              <a:t>[L, mid]</a:t>
            </a:r>
            <a:r>
              <a:rPr lang="zh-CN" altLang="en-US" dirty="0">
                <a:solidFill>
                  <a:srgbClr val="00B0F0"/>
                </a:solidFill>
                <a:latin typeface="Cambria" panose="02040503050406030204" pitchFamily="18" charset="0"/>
                <a:ea typeface="宋体" panose="02010600030101010101" pitchFamily="2" charset="-122"/>
              </a:rPr>
              <a:t>，右孩子表示区间</a:t>
            </a:r>
            <a:r>
              <a:rPr lang="en-US" altLang="zh-CN" dirty="0">
                <a:solidFill>
                  <a:srgbClr val="00B0F0"/>
                </a:solidFill>
                <a:latin typeface="Cambria" panose="02040503050406030204" pitchFamily="18" charset="0"/>
                <a:ea typeface="宋体" panose="02010600030101010101" pitchFamily="2" charset="-122"/>
              </a:rPr>
              <a:t>[mid+1, R]</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对</a:t>
            </a:r>
            <a:r>
              <a:rPr lang="en-US" altLang="zh-CN" dirty="0">
                <a:solidFill>
                  <a:srgbClr val="00B0F0"/>
                </a:solidFill>
                <a:latin typeface="Cambria" panose="02040503050406030204" pitchFamily="18" charset="0"/>
                <a:ea typeface="宋体" panose="02010600030101010101" pitchFamily="2" charset="-122"/>
              </a:rPr>
              <a:t>root</a:t>
            </a:r>
            <a:r>
              <a:rPr lang="zh-CN" altLang="en-US" dirty="0">
                <a:solidFill>
                  <a:srgbClr val="00B0F0"/>
                </a:solidFill>
                <a:latin typeface="Cambria" panose="02040503050406030204" pitchFamily="18" charset="0"/>
                <a:ea typeface="宋体" panose="02010600030101010101" pitchFamily="2" charset="-122"/>
              </a:rPr>
              <a:t>的两个孩子结点所对应的区间采用同样的方法划分为更小的子区间，直到区间中只剩一个元素为止</a:t>
            </a:r>
            <a:r>
              <a:rPr lang="zh-CN" altLang="en-US" dirty="0">
                <a:latin typeface="Cambria" panose="02040503050406030204" pitchFamily="18" charset="0"/>
                <a:ea typeface="宋体" panose="02010600030101010101" pitchFamily="2" charset="-122"/>
              </a:rPr>
              <a:t>。由区间</a:t>
            </a:r>
            <a:r>
              <a:rPr lang="en-US" altLang="zh-CN" dirty="0">
                <a:latin typeface="Cambria" panose="02040503050406030204" pitchFamily="18" charset="0"/>
                <a:ea typeface="宋体" panose="02010600030101010101" pitchFamily="2" charset="-122"/>
              </a:rPr>
              <a:t>[0, 9]</a:t>
            </a:r>
            <a:r>
              <a:rPr lang="zh-CN" altLang="en-US" dirty="0">
                <a:latin typeface="Cambria" panose="02040503050406030204" pitchFamily="18" charset="0"/>
                <a:ea typeface="宋体" panose="02010600030101010101" pitchFamily="2" charset="-122"/>
              </a:rPr>
              <a:t>可以生成如下图所示的线段树。</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67</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322" y="2818142"/>
            <a:ext cx="7933429" cy="3476068"/>
          </a:xfrm>
          <a:prstGeom prst="rect">
            <a:avLst/>
          </a:prstGeom>
          <a:noFill/>
        </p:spPr>
      </p:pic>
    </p:spTree>
    <p:extLst>
      <p:ext uri="{BB962C8B-B14F-4D97-AF65-F5344CB8AC3E}">
        <p14:creationId xmlns:p14="http://schemas.microsoft.com/office/powerpoint/2010/main" val="274648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688868" cy="6288926"/>
          </a:xfrm>
        </p:spPr>
        <p:txBody>
          <a:bodyPr>
            <a:normAutofit fontScale="850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线段树的性质：</a:t>
            </a:r>
          </a:p>
          <a:p>
            <a:pPr marL="725488" indent="-363538">
              <a:lnSpc>
                <a:spcPct val="150000"/>
              </a:lnSpc>
              <a:spcBef>
                <a:spcPts val="0"/>
              </a:spcBef>
              <a:buFont typeface="Wingdings" panose="05000000000000000000" pitchFamily="2" charset="2"/>
              <a:buChar char="l"/>
            </a:pPr>
            <a:r>
              <a:rPr lang="zh-CN" altLang="en-US" dirty="0">
                <a:solidFill>
                  <a:srgbClr val="00B0F0"/>
                </a:solidFill>
                <a:latin typeface="Cambria" panose="02040503050406030204" pitchFamily="18" charset="0"/>
                <a:ea typeface="宋体" panose="02010600030101010101" pitchFamily="2" charset="-122"/>
              </a:rPr>
              <a:t>线段树的叶结点为只有一个元素的区间，长度为</a:t>
            </a:r>
            <a:r>
              <a:rPr lang="en-US" altLang="zh-CN" dirty="0">
                <a:solidFill>
                  <a:srgbClr val="00B0F0"/>
                </a:solidFill>
                <a:latin typeface="Cambria" panose="02040503050406030204" pitchFamily="18" charset="0"/>
                <a:ea typeface="宋体" panose="02010600030101010101" pitchFamily="2" charset="-122"/>
              </a:rPr>
              <a:t>n</a:t>
            </a:r>
            <a:r>
              <a:rPr lang="zh-CN" altLang="en-US" dirty="0">
                <a:solidFill>
                  <a:srgbClr val="00B0F0"/>
                </a:solidFill>
                <a:latin typeface="Cambria" panose="02040503050406030204" pitchFamily="18" charset="0"/>
                <a:ea typeface="宋体" panose="02010600030101010101" pitchFamily="2" charset="-122"/>
              </a:rPr>
              <a:t>的区间所对应的线段树有</a:t>
            </a:r>
            <a:r>
              <a:rPr lang="en-US" altLang="zh-CN" dirty="0">
                <a:solidFill>
                  <a:srgbClr val="00B0F0"/>
                </a:solidFill>
                <a:latin typeface="Cambria" panose="02040503050406030204" pitchFamily="18" charset="0"/>
                <a:ea typeface="宋体" panose="02010600030101010101" pitchFamily="2" charset="-122"/>
              </a:rPr>
              <a:t>n</a:t>
            </a:r>
            <a:r>
              <a:rPr lang="zh-CN" altLang="en-US" dirty="0">
                <a:solidFill>
                  <a:srgbClr val="00B0F0"/>
                </a:solidFill>
                <a:latin typeface="Cambria" panose="02040503050406030204" pitchFamily="18" charset="0"/>
                <a:ea typeface="宋体" panose="02010600030101010101" pitchFamily="2" charset="-122"/>
              </a:rPr>
              <a:t>个叶结点</a:t>
            </a:r>
            <a:r>
              <a:rPr lang="zh-CN" altLang="en-US" dirty="0">
                <a:latin typeface="Cambria" panose="02040503050406030204" pitchFamily="18" charset="0"/>
                <a:ea typeface="宋体" panose="02010600030101010101" pitchFamily="2" charset="-122"/>
              </a:rPr>
              <a:t>；</a:t>
            </a:r>
          </a:p>
          <a:p>
            <a:pPr marL="725488" indent="-363538">
              <a:lnSpc>
                <a:spcPct val="150000"/>
              </a:lnSpc>
              <a:spcBef>
                <a:spcPts val="0"/>
              </a:spcBef>
              <a:buFont typeface="Wingdings" panose="05000000000000000000" pitchFamily="2" charset="2"/>
              <a:buChar char="l"/>
            </a:pPr>
            <a:r>
              <a:rPr lang="zh-CN" altLang="en-US" dirty="0">
                <a:solidFill>
                  <a:srgbClr val="00B0F0"/>
                </a:solidFill>
                <a:latin typeface="Cambria" panose="02040503050406030204" pitchFamily="18" charset="0"/>
                <a:ea typeface="宋体" panose="02010600030101010101" pitchFamily="2" charset="-122"/>
              </a:rPr>
              <a:t>在构造线段树时，将每一个区间分成两个部分，且两部分的长度之差不超过</a:t>
            </a:r>
            <a:r>
              <a:rPr lang="en-US" altLang="zh-CN" dirty="0">
                <a:solidFill>
                  <a:srgbClr val="00B0F0"/>
                </a:solidFill>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因此线段树的叶结点出现在最后一层或倒数第二层</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因此线段树的高度不超过⌈</a:t>
            </a:r>
            <a:r>
              <a:rPr lang="en-US" altLang="zh-CN" dirty="0">
                <a:solidFill>
                  <a:srgbClr val="00B0F0"/>
                </a:solidFill>
                <a:latin typeface="Cambria" panose="02040503050406030204" pitchFamily="18" charset="0"/>
                <a:ea typeface="宋体" panose="02010600030101010101" pitchFamily="2" charset="-122"/>
              </a:rPr>
              <a:t>log</a:t>
            </a:r>
            <a:r>
              <a:rPr lang="en-US" altLang="zh-CN" baseline="-25000" dirty="0">
                <a:solidFill>
                  <a:srgbClr val="00B0F0"/>
                </a:solidFill>
                <a:latin typeface="Cambria" panose="02040503050406030204" pitchFamily="18" charset="0"/>
                <a:ea typeface="宋体" panose="02010600030101010101" pitchFamily="2" charset="-122"/>
              </a:rPr>
              <a:t>2</a:t>
            </a:r>
            <a:r>
              <a:rPr lang="en-US" altLang="zh-CN" dirty="0">
                <a:solidFill>
                  <a:srgbClr val="00B0F0"/>
                </a:solidFill>
                <a:latin typeface="Cambria" panose="02040503050406030204" pitchFamily="18" charset="0"/>
                <a:ea typeface="宋体" panose="02010600030101010101" pitchFamily="2" charset="-122"/>
              </a:rPr>
              <a:t>n⌉+1</a:t>
            </a:r>
            <a:r>
              <a:rPr lang="zh-CN" altLang="en-US" dirty="0">
                <a:latin typeface="Cambria" panose="02040503050406030204" pitchFamily="18" charset="0"/>
                <a:ea typeface="宋体" panose="02010600030101010101" pitchFamily="2" charset="-122"/>
              </a:rPr>
              <a:t>；</a:t>
            </a:r>
          </a:p>
          <a:p>
            <a:pPr marL="725488" indent="-363538">
              <a:lnSpc>
                <a:spcPct val="150000"/>
              </a:lnSpc>
              <a:spcBef>
                <a:spcPts val="0"/>
              </a:spcBef>
              <a:buFont typeface="Wingdings" panose="05000000000000000000" pitchFamily="2" charset="2"/>
              <a:buChar char="l"/>
            </a:pPr>
            <a:r>
              <a:rPr lang="zh-CN" altLang="en-US" dirty="0">
                <a:solidFill>
                  <a:srgbClr val="00B0F0"/>
                </a:solidFill>
                <a:latin typeface="Cambria" panose="02040503050406030204" pitchFamily="18" charset="0"/>
                <a:ea typeface="宋体" panose="02010600030101010101" pitchFamily="2" charset="-122"/>
              </a:rPr>
              <a:t>线段树的任意两个结点要么是包含关系，要么没有交集</a:t>
            </a:r>
            <a:r>
              <a:rPr lang="zh-CN" altLang="en-US" dirty="0">
                <a:latin typeface="Cambria" panose="02040503050406030204" pitchFamily="18" charset="0"/>
                <a:ea typeface="宋体" panose="02010600030101010101" pitchFamily="2" charset="-122"/>
              </a:rPr>
              <a:t>；</a:t>
            </a:r>
          </a:p>
          <a:p>
            <a:pPr marL="725488" indent="-363538">
              <a:lnSpc>
                <a:spcPct val="150000"/>
              </a:lnSpc>
              <a:spcBef>
                <a:spcPts val="0"/>
              </a:spcBef>
              <a:buFont typeface="Wingdings" panose="05000000000000000000" pitchFamily="2" charset="2"/>
              <a:buChar char="l"/>
            </a:pPr>
            <a:r>
              <a:rPr lang="zh-CN" altLang="en-US" dirty="0">
                <a:solidFill>
                  <a:srgbClr val="00B0F0"/>
                </a:solidFill>
                <a:latin typeface="Cambria" panose="02040503050406030204" pitchFamily="18" charset="0"/>
                <a:ea typeface="宋体" panose="02010600030101010101" pitchFamily="2" charset="-122"/>
              </a:rPr>
              <a:t>对于线段树中任意结点</a:t>
            </a:r>
            <a:r>
              <a:rPr lang="en-US" altLang="zh-CN" dirty="0">
                <a:solidFill>
                  <a:srgbClr val="00B0F0"/>
                </a:solidFill>
                <a:latin typeface="Cambria" panose="02040503050406030204" pitchFamily="18" charset="0"/>
                <a:ea typeface="宋体" panose="02010600030101010101" pitchFamily="2" charset="-122"/>
              </a:rPr>
              <a:t>node</a:t>
            </a:r>
            <a:r>
              <a:rPr lang="zh-CN" altLang="en-US" dirty="0">
                <a:solidFill>
                  <a:srgbClr val="00B0F0"/>
                </a:solidFill>
                <a:latin typeface="Cambria" panose="02040503050406030204" pitchFamily="18" charset="0"/>
                <a:ea typeface="宋体" panose="02010600030101010101" pitchFamily="2" charset="-122"/>
              </a:rPr>
              <a:t>，假设其所对应的区间为</a:t>
            </a:r>
            <a:r>
              <a:rPr lang="en-US" altLang="zh-CN" dirty="0">
                <a:solidFill>
                  <a:srgbClr val="00B0F0"/>
                </a:solidFill>
                <a:latin typeface="Cambria" panose="02040503050406030204" pitchFamily="18" charset="0"/>
                <a:ea typeface="宋体" panose="02010600030101010101" pitchFamily="2" charset="-122"/>
              </a:rPr>
              <a:t>[l, r]</a:t>
            </a:r>
            <a:r>
              <a:rPr lang="zh-CN" altLang="en-US" dirty="0">
                <a:solidFill>
                  <a:srgbClr val="00B0F0"/>
                </a:solidFill>
                <a:latin typeface="Cambria" panose="02040503050406030204" pitchFamily="18" charset="0"/>
                <a:ea typeface="宋体" panose="02010600030101010101" pitchFamily="2" charset="-122"/>
              </a:rPr>
              <a:t>，从根结点到</a:t>
            </a:r>
            <a:r>
              <a:rPr lang="en-US" altLang="zh-CN" dirty="0">
                <a:solidFill>
                  <a:srgbClr val="00B0F0"/>
                </a:solidFill>
                <a:latin typeface="Cambria" panose="02040503050406030204" pitchFamily="18" charset="0"/>
                <a:ea typeface="宋体" panose="02010600030101010101" pitchFamily="2" charset="-122"/>
              </a:rPr>
              <a:t>node</a:t>
            </a:r>
            <a:r>
              <a:rPr lang="zh-CN" altLang="en-US" dirty="0">
                <a:solidFill>
                  <a:srgbClr val="00B0F0"/>
                </a:solidFill>
                <a:latin typeface="Cambria" panose="02040503050406030204" pitchFamily="18" charset="0"/>
                <a:ea typeface="宋体" panose="02010600030101010101" pitchFamily="2" charset="-122"/>
              </a:rPr>
              <a:t>路径上所有结点代表的区间都包含</a:t>
            </a:r>
            <a:r>
              <a:rPr lang="en-US" altLang="zh-CN" dirty="0">
                <a:solidFill>
                  <a:srgbClr val="00B0F0"/>
                </a:solidFill>
                <a:latin typeface="Cambria" panose="02040503050406030204" pitchFamily="18" charset="0"/>
                <a:ea typeface="宋体" panose="02010600030101010101" pitchFamily="2" charset="-122"/>
              </a:rPr>
              <a:t>[l, r]</a:t>
            </a:r>
            <a:r>
              <a:rPr lang="zh-CN" altLang="en-US" dirty="0">
                <a:solidFill>
                  <a:srgbClr val="00B0F0"/>
                </a:solidFill>
                <a:latin typeface="Cambria" panose="02040503050406030204" pitchFamily="18" charset="0"/>
                <a:ea typeface="宋体" panose="02010600030101010101" pitchFamily="2" charset="-122"/>
              </a:rPr>
              <a:t>，而</a:t>
            </a:r>
            <a:r>
              <a:rPr lang="en-US" altLang="zh-CN" dirty="0">
                <a:solidFill>
                  <a:srgbClr val="00B0F0"/>
                </a:solidFill>
                <a:latin typeface="Cambria" panose="02040503050406030204" pitchFamily="18" charset="0"/>
                <a:ea typeface="宋体" panose="02010600030101010101" pitchFamily="2" charset="-122"/>
              </a:rPr>
              <a:t>node</a:t>
            </a:r>
            <a:r>
              <a:rPr lang="zh-CN" altLang="en-US" dirty="0">
                <a:solidFill>
                  <a:srgbClr val="00B0F0"/>
                </a:solidFill>
                <a:latin typeface="Cambria" panose="02040503050406030204" pitchFamily="18" charset="0"/>
                <a:ea typeface="宋体" panose="02010600030101010101" pitchFamily="2" charset="-122"/>
              </a:rPr>
              <a:t>为根结点的子树上的其他结点所表示的区间都是</a:t>
            </a:r>
            <a:r>
              <a:rPr lang="en-US" altLang="zh-CN" dirty="0">
                <a:solidFill>
                  <a:srgbClr val="00B0F0"/>
                </a:solidFill>
                <a:latin typeface="Cambria" panose="02040503050406030204" pitchFamily="18" charset="0"/>
                <a:ea typeface="宋体" panose="02010600030101010101" pitchFamily="2" charset="-122"/>
              </a:rPr>
              <a:t>[l, r]</a:t>
            </a:r>
            <a:r>
              <a:rPr lang="zh-CN" altLang="en-US" dirty="0">
                <a:solidFill>
                  <a:srgbClr val="00B0F0"/>
                </a:solidFill>
                <a:latin typeface="Cambria" panose="02040503050406030204" pitchFamily="18" charset="0"/>
                <a:ea typeface="宋体" panose="02010600030101010101" pitchFamily="2" charset="-122"/>
              </a:rPr>
              <a:t>的子区间</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线段树的主要功能是可以高效地对一些与区间相关的量进行动态统计，适合于线段树统计的量必须符合</a:t>
            </a:r>
            <a:r>
              <a:rPr lang="zh-CN" altLang="en-US" b="1" dirty="0">
                <a:solidFill>
                  <a:srgbClr val="C00000"/>
                </a:solidFill>
                <a:latin typeface="Cambria" panose="02040503050406030204" pitchFamily="18" charset="0"/>
                <a:ea typeface="宋体" panose="02010600030101010101" pitchFamily="2" charset="-122"/>
              </a:rPr>
              <a:t>区间加法</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68</a:t>
            </a:fld>
            <a:endParaRPr lang="zh-CN" altLang="en-US" dirty="0"/>
          </a:p>
        </p:txBody>
      </p:sp>
    </p:spTree>
    <p:extLst>
      <p:ext uri="{BB962C8B-B14F-4D97-AF65-F5344CB8AC3E}">
        <p14:creationId xmlns:p14="http://schemas.microsoft.com/office/powerpoint/2010/main" val="94263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30758" cy="5511505"/>
          </a:xfrm>
        </p:spPr>
        <p:txBody>
          <a:bodyPr>
            <a:normAutofit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一、线段树的表示</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线段树近似于满二叉树，因此可以用二叉树的数组表示法表示线段树</a:t>
            </a:r>
            <a:r>
              <a:rPr lang="zh-CN" altLang="en-US" dirty="0">
                <a:latin typeface="Cambria" panose="02040503050406030204" pitchFamily="18" charset="0"/>
                <a:ea typeface="宋体" panose="02010600030101010101" pitchFamily="2" charset="-122"/>
              </a:rPr>
              <a:t>。对于长度为</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的区间，由于对应线段树的高度为⌈</a:t>
            </a:r>
            <a:r>
              <a:rPr lang="en-US" altLang="zh-CN" dirty="0">
                <a:latin typeface="Cambria" panose="02040503050406030204" pitchFamily="18" charset="0"/>
                <a:ea typeface="宋体" panose="02010600030101010101" pitchFamily="2" charset="-122"/>
              </a:rPr>
              <a:t>log2n⌉+1</a:t>
            </a:r>
            <a:r>
              <a:rPr lang="zh-CN" altLang="en-US" dirty="0">
                <a:latin typeface="Cambria" panose="02040503050406030204" pitchFamily="18" charset="0"/>
                <a:ea typeface="宋体" panose="02010600030101010101" pitchFamily="2" charset="-122"/>
              </a:rPr>
              <a:t>，而数组的大小则不超过</a:t>
            </a:r>
            <a:r>
              <a:rPr lang="en-US" altLang="zh-CN" dirty="0">
                <a:latin typeface="Cambria" panose="02040503050406030204" pitchFamily="18" charset="0"/>
                <a:ea typeface="宋体" panose="02010600030101010101" pitchFamily="2" charset="-122"/>
              </a:rPr>
              <a:t>4n</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对于求区间和问题，线段的表示方法为：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#define N 1000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区间长度上限*</a:t>
            </a:r>
            <a:r>
              <a:rPr lang="en-US" altLang="zh-CN" dirty="0">
                <a:solidFill>
                  <a:srgbClr val="00B0F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sum[N&lt;&lt;2] , lazy[N&lt;&lt;2];</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其中</a:t>
            </a:r>
            <a:r>
              <a:rPr lang="en-US" altLang="zh-CN" dirty="0">
                <a:solidFill>
                  <a:srgbClr val="00B0F0"/>
                </a:solidFill>
                <a:latin typeface="Cambria" panose="02040503050406030204" pitchFamily="18" charset="0"/>
                <a:ea typeface="宋体" panose="02010600030101010101" pitchFamily="2" charset="-122"/>
              </a:rPr>
              <a:t>sum[</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为结点</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所对应区间中元素的和，初始值为</a:t>
            </a:r>
            <a:r>
              <a:rPr lang="en-US" altLang="zh-CN" dirty="0">
                <a:solidFill>
                  <a:srgbClr val="00B0F0"/>
                </a:solidFill>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lazy[</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为结点</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的懒惰标记</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延时更新值</a:t>
            </a:r>
            <a:r>
              <a:rPr lang="en-US" altLang="zh-CN" dirty="0">
                <a:solidFill>
                  <a:srgbClr val="00B0F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69</a:t>
            </a:fld>
            <a:endParaRPr lang="zh-CN" altLang="en-US" dirty="0"/>
          </a:p>
        </p:txBody>
      </p:sp>
    </p:spTree>
    <p:extLst>
      <p:ext uri="{BB962C8B-B14F-4D97-AF65-F5344CB8AC3E}">
        <p14:creationId xmlns:p14="http://schemas.microsoft.com/office/powerpoint/2010/main" val="175191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688867" cy="6423679"/>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3.2 </a:t>
            </a:r>
            <a:r>
              <a:rPr lang="zh-CN" altLang="en-US" b="1" dirty="0">
                <a:latin typeface="Cambria" panose="02040503050406030204" pitchFamily="18" charset="0"/>
                <a:ea typeface="宋体" panose="02010600030101010101" pitchFamily="2" charset="-122"/>
              </a:rPr>
              <a:t>二叉树</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二叉树</a:t>
            </a:r>
            <a:r>
              <a:rPr lang="zh-CN" altLang="en-US" dirty="0">
                <a:latin typeface="Cambria" panose="02040503050406030204" pitchFamily="18" charset="0"/>
                <a:ea typeface="宋体" panose="02010600030101010101" pitchFamily="2" charset="-122"/>
              </a:rPr>
              <a:t>是最常使用的树形结构，其存储结构及其相关操作都较为简单，</a:t>
            </a:r>
            <a:r>
              <a:rPr lang="zh-CN" altLang="en-US" dirty="0">
                <a:solidFill>
                  <a:srgbClr val="00B0F0"/>
                </a:solidFill>
                <a:latin typeface="Cambria" panose="02040503050406030204" pitchFamily="18" charset="0"/>
                <a:ea typeface="宋体" panose="02010600030101010101" pitchFamily="2" charset="-122"/>
              </a:rPr>
              <a:t>堆</a:t>
            </a:r>
            <a:r>
              <a:rPr lang="zh-CN" altLang="en-US" dirty="0">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AVL</a:t>
            </a:r>
            <a:r>
              <a:rPr lang="zh-CN" altLang="en-US" dirty="0">
                <a:solidFill>
                  <a:srgbClr val="00B0F0"/>
                </a:solidFill>
                <a:latin typeface="Cambria" panose="02040503050406030204" pitchFamily="18" charset="0"/>
                <a:ea typeface="宋体" panose="02010600030101010101" pitchFamily="2" charset="-122"/>
              </a:rPr>
              <a:t>树</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红黑树</a:t>
            </a:r>
            <a:r>
              <a:rPr lang="zh-CN" altLang="en-US" dirty="0">
                <a:latin typeface="Cambria" panose="02040503050406030204" pitchFamily="18" charset="0"/>
                <a:ea typeface="宋体" panose="02010600030101010101" pitchFamily="2" charset="-122"/>
              </a:rPr>
              <a:t>等都属于二叉树。</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a:t>
            </a:fld>
            <a:endParaRPr lang="zh-CN" altLang="en-US" dirty="0"/>
          </a:p>
        </p:txBody>
      </p:sp>
    </p:spTree>
    <p:extLst>
      <p:ext uri="{BB962C8B-B14F-4D97-AF65-F5344CB8AC3E}">
        <p14:creationId xmlns:p14="http://schemas.microsoft.com/office/powerpoint/2010/main" val="374959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30758" cy="3241271"/>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数组</a:t>
            </a:r>
            <a:r>
              <a:rPr lang="en-US" altLang="zh-CN" dirty="0">
                <a:latin typeface="Cambria" panose="02040503050406030204" pitchFamily="18" charset="0"/>
                <a:ea typeface="宋体" panose="02010600030101010101" pitchFamily="2" charset="-122"/>
              </a:rPr>
              <a:t>a[]={2, 5, 3, 4, 1, 6, 8, 9, 7, 3}</a:t>
            </a:r>
            <a:r>
              <a:rPr lang="zh-CN" altLang="en-US" dirty="0">
                <a:latin typeface="Cambria" panose="02040503050406030204" pitchFamily="18" charset="0"/>
                <a:ea typeface="宋体" panose="02010600030101010101" pitchFamily="2" charset="-122"/>
              </a:rPr>
              <a:t>，对应的线段树如下图所示。利用上述表示法表示该线段树，则：</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sum[1]</a:t>
            </a:r>
            <a:r>
              <a:rPr lang="zh-CN" altLang="en-US" dirty="0">
                <a:latin typeface="Cambria" panose="02040503050406030204" pitchFamily="18" charset="0"/>
                <a:ea typeface="宋体" panose="02010600030101010101" pitchFamily="2" charset="-122"/>
              </a:rPr>
              <a:t>为下标在区间</a:t>
            </a:r>
            <a:r>
              <a:rPr lang="en-US" altLang="zh-CN" dirty="0">
                <a:latin typeface="Cambria" panose="02040503050406030204" pitchFamily="18" charset="0"/>
                <a:ea typeface="宋体" panose="02010600030101010101" pitchFamily="2" charset="-122"/>
              </a:rPr>
              <a:t>[0, 9]</a:t>
            </a:r>
            <a:r>
              <a:rPr lang="zh-CN" altLang="en-US" dirty="0">
                <a:latin typeface="Cambria" panose="02040503050406030204" pitchFamily="18" charset="0"/>
                <a:ea typeface="宋体" panose="02010600030101010101" pitchFamily="2" charset="-122"/>
              </a:rPr>
              <a:t>的所有元素的和</a:t>
            </a:r>
            <a:r>
              <a:rPr lang="en-US" altLang="zh-CN" dirty="0">
                <a:latin typeface="Cambria" panose="02040503050406030204" pitchFamily="18" charset="0"/>
                <a:ea typeface="宋体" panose="02010600030101010101" pitchFamily="2" charset="-122"/>
              </a:rPr>
              <a:t>48</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sum[2]</a:t>
            </a:r>
            <a:r>
              <a:rPr lang="zh-CN" altLang="en-US" dirty="0">
                <a:latin typeface="Cambria" panose="02040503050406030204" pitchFamily="18" charset="0"/>
                <a:ea typeface="宋体" panose="02010600030101010101" pitchFamily="2" charset="-122"/>
              </a:rPr>
              <a:t>为下标在区间</a:t>
            </a:r>
            <a:r>
              <a:rPr lang="en-US" altLang="zh-CN" dirty="0">
                <a:latin typeface="Cambria" panose="02040503050406030204" pitchFamily="18" charset="0"/>
                <a:ea typeface="宋体" panose="02010600030101010101" pitchFamily="2" charset="-122"/>
              </a:rPr>
              <a:t>[0, 4]</a:t>
            </a:r>
            <a:r>
              <a:rPr lang="zh-CN" altLang="en-US" dirty="0">
                <a:latin typeface="Cambria" panose="02040503050406030204" pitchFamily="18" charset="0"/>
                <a:ea typeface="宋体" panose="02010600030101010101" pitchFamily="2" charset="-122"/>
              </a:rPr>
              <a:t>的所有元素和</a:t>
            </a:r>
            <a:r>
              <a:rPr lang="en-US" altLang="zh-CN" dirty="0">
                <a:latin typeface="Cambria" panose="02040503050406030204" pitchFamily="18" charset="0"/>
                <a:ea typeface="宋体" panose="02010600030101010101" pitchFamily="2" charset="-122"/>
              </a:rPr>
              <a:t>15</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sum[3]</a:t>
            </a:r>
            <a:r>
              <a:rPr lang="zh-CN" altLang="en-US" dirty="0">
                <a:latin typeface="Cambria" panose="02040503050406030204" pitchFamily="18" charset="0"/>
                <a:ea typeface="宋体" panose="02010600030101010101" pitchFamily="2" charset="-122"/>
              </a:rPr>
              <a:t>为下标在区间</a:t>
            </a:r>
            <a:r>
              <a:rPr lang="en-US" altLang="zh-CN" dirty="0">
                <a:latin typeface="Cambria" panose="02040503050406030204" pitchFamily="18" charset="0"/>
                <a:ea typeface="宋体" panose="02010600030101010101" pitchFamily="2" charset="-122"/>
              </a:rPr>
              <a:t>[5, 9]</a:t>
            </a:r>
            <a:r>
              <a:rPr lang="zh-CN" altLang="en-US" dirty="0">
                <a:latin typeface="Cambria" panose="02040503050406030204" pitchFamily="18" charset="0"/>
                <a:ea typeface="宋体" panose="02010600030101010101" pitchFamily="2" charset="-122"/>
              </a:rPr>
              <a:t>的所有元素和</a:t>
            </a:r>
            <a:r>
              <a:rPr lang="en-US" altLang="zh-CN" dirty="0">
                <a:latin typeface="Cambria" panose="02040503050406030204" pitchFamily="18" charset="0"/>
                <a:ea typeface="宋体" panose="02010600030101010101" pitchFamily="2" charset="-122"/>
              </a:rPr>
              <a:t>33</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sum[4]</a:t>
            </a:r>
            <a:r>
              <a:rPr lang="zh-CN" altLang="en-US" dirty="0">
                <a:latin typeface="Cambria" panose="02040503050406030204" pitchFamily="18" charset="0"/>
                <a:ea typeface="宋体" panose="02010600030101010101" pitchFamily="2" charset="-122"/>
              </a:rPr>
              <a:t>为下标在区间</a:t>
            </a:r>
            <a:r>
              <a:rPr lang="en-US" altLang="zh-CN" dirty="0">
                <a:latin typeface="Cambria" panose="02040503050406030204" pitchFamily="18" charset="0"/>
                <a:ea typeface="宋体" panose="02010600030101010101" pitchFamily="2" charset="-122"/>
              </a:rPr>
              <a:t>[0, 2]</a:t>
            </a:r>
            <a:r>
              <a:rPr lang="zh-CN" altLang="en-US" dirty="0">
                <a:latin typeface="Cambria" panose="02040503050406030204" pitchFamily="18" charset="0"/>
                <a:ea typeface="宋体" panose="02010600030101010101" pitchFamily="2" charset="-122"/>
              </a:rPr>
              <a:t>的所有元素和</a:t>
            </a:r>
            <a:r>
              <a:rPr lang="en-US" altLang="zh-CN" dirty="0">
                <a:latin typeface="Cambria" panose="02040503050406030204" pitchFamily="18" charset="0"/>
                <a:ea typeface="宋体" panose="02010600030101010101" pitchFamily="2" charset="-122"/>
              </a:rPr>
              <a:t>10</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70</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322" y="3007334"/>
            <a:ext cx="7933429" cy="3476068"/>
          </a:xfrm>
          <a:prstGeom prst="rect">
            <a:avLst/>
          </a:prstGeom>
          <a:noFill/>
        </p:spPr>
      </p:pic>
    </p:spTree>
    <p:extLst>
      <p:ext uri="{BB962C8B-B14F-4D97-AF65-F5344CB8AC3E}">
        <p14:creationId xmlns:p14="http://schemas.microsoft.com/office/powerpoint/2010/main" val="222842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1"/>
            <a:ext cx="8814992" cy="3682706"/>
          </a:xfrm>
        </p:spPr>
        <p:txBody>
          <a:bodyPr>
            <a:normAutofit fontScale="77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二、线段树的构建</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当区间的长度为</a:t>
            </a: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时，该结点的</a:t>
            </a:r>
            <a:r>
              <a:rPr lang="en-US" altLang="zh-CN" dirty="0">
                <a:solidFill>
                  <a:srgbClr val="00B0F0"/>
                </a:solidFill>
                <a:latin typeface="Cambria" panose="02040503050406030204" pitchFamily="18" charset="0"/>
                <a:ea typeface="宋体" panose="02010600030101010101" pitchFamily="2" charset="-122"/>
              </a:rPr>
              <a:t>sum</a:t>
            </a:r>
            <a:r>
              <a:rPr lang="zh-CN" altLang="en-US" dirty="0">
                <a:solidFill>
                  <a:srgbClr val="00B0F0"/>
                </a:solidFill>
                <a:latin typeface="Cambria" panose="02040503050406030204" pitchFamily="18" charset="0"/>
                <a:ea typeface="宋体" panose="02010600030101010101" pitchFamily="2" charset="-122"/>
              </a:rPr>
              <a:t>即为该元素的值</a:t>
            </a:r>
            <a:r>
              <a:rPr lang="zh-CN" altLang="en-US" dirty="0">
                <a:latin typeface="Cambria" panose="02040503050406030204" pitchFamily="18" charset="0"/>
                <a:ea typeface="宋体" panose="02010600030101010101" pitchFamily="2" charset="-122"/>
              </a:rPr>
              <a:t>。另一方面，</a:t>
            </a:r>
            <a:r>
              <a:rPr lang="zh-CN" altLang="en-US" dirty="0">
                <a:solidFill>
                  <a:srgbClr val="00B0F0"/>
                </a:solidFill>
                <a:latin typeface="Cambria" panose="02040503050406030204" pitchFamily="18" charset="0"/>
                <a:ea typeface="宋体" panose="02010600030101010101" pitchFamily="2" charset="-122"/>
              </a:rPr>
              <a:t>一个非叶结点的</a:t>
            </a:r>
            <a:r>
              <a:rPr lang="en-US" altLang="zh-CN" dirty="0">
                <a:solidFill>
                  <a:srgbClr val="00B0F0"/>
                </a:solidFill>
                <a:latin typeface="Cambria" panose="02040503050406030204" pitchFamily="18" charset="0"/>
                <a:ea typeface="宋体" panose="02010600030101010101" pitchFamily="2" charset="-122"/>
              </a:rPr>
              <a:t>sum</a:t>
            </a:r>
            <a:r>
              <a:rPr lang="zh-CN" altLang="en-US" dirty="0">
                <a:solidFill>
                  <a:srgbClr val="00B0F0"/>
                </a:solidFill>
                <a:latin typeface="Cambria" panose="02040503050406030204" pitchFamily="18" charset="0"/>
                <a:ea typeface="宋体" panose="02010600030101010101" pitchFamily="2" charset="-122"/>
              </a:rPr>
              <a:t>等于两个孩子结点的</a:t>
            </a:r>
            <a:r>
              <a:rPr lang="en-US" altLang="zh-CN" dirty="0">
                <a:solidFill>
                  <a:srgbClr val="00B0F0"/>
                </a:solidFill>
                <a:latin typeface="Cambria" panose="02040503050406030204" pitchFamily="18" charset="0"/>
                <a:ea typeface="宋体" panose="02010600030101010101" pitchFamily="2" charset="-122"/>
              </a:rPr>
              <a:t>sum</a:t>
            </a:r>
            <a:r>
              <a:rPr lang="zh-CN" altLang="en-US" dirty="0">
                <a:solidFill>
                  <a:srgbClr val="00B0F0"/>
                </a:solidFill>
                <a:latin typeface="Cambria" panose="02040503050406030204" pitchFamily="18" charset="0"/>
                <a:ea typeface="宋体" panose="02010600030101010101" pitchFamily="2" charset="-122"/>
              </a:rPr>
              <a:t>之和</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因此可以采用自底向上的方法构建线段树。当一个结点</a:t>
            </a:r>
            <a:r>
              <a:rPr lang="en-US" altLang="zh-CN" dirty="0" err="1">
                <a:latin typeface="Cambria" panose="02040503050406030204" pitchFamily="18" charset="0"/>
                <a:ea typeface="宋体" panose="02010600030101010101" pitchFamily="2" charset="-122"/>
              </a:rPr>
              <a:t>rt</a:t>
            </a:r>
            <a:r>
              <a:rPr lang="zh-CN" altLang="en-US" dirty="0">
                <a:latin typeface="Cambria" panose="02040503050406030204" pitchFamily="18" charset="0"/>
                <a:ea typeface="宋体" panose="02010600030101010101" pitchFamily="2" charset="-122"/>
              </a:rPr>
              <a:t>的孩子结点都构建完成后，可采用向上更新方法</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pushUp</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得到</a:t>
            </a:r>
            <a:r>
              <a:rPr lang="en-US" altLang="zh-CN" dirty="0" err="1">
                <a:latin typeface="Cambria" panose="02040503050406030204" pitchFamily="18" charset="0"/>
                <a:ea typeface="宋体" panose="02010600030101010101" pitchFamily="2" charset="-122"/>
              </a:rPr>
              <a:t>rt</a:t>
            </a:r>
            <a:r>
              <a:rPr lang="zh-CN" altLang="en-US" dirty="0">
                <a:latin typeface="Cambria" panose="02040503050406030204" pitchFamily="18" charset="0"/>
                <a:ea typeface="宋体" panose="02010600030101010101" pitchFamily="2" charset="-122"/>
              </a:rPr>
              <a:t>的值：</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sum[</a:t>
            </a:r>
            <a:r>
              <a:rPr lang="en-US" altLang="zh-CN" dirty="0" err="1">
                <a:latin typeface="Cambria" panose="02040503050406030204" pitchFamily="18" charset="0"/>
                <a:ea typeface="宋体" panose="02010600030101010101" pitchFamily="2" charset="-122"/>
              </a:rPr>
              <a:t>rt</a:t>
            </a:r>
            <a:r>
              <a:rPr lang="en-US" altLang="zh-CN" dirty="0">
                <a:latin typeface="Cambria" panose="02040503050406030204" pitchFamily="18" charset="0"/>
                <a:ea typeface="宋体" panose="02010600030101010101" pitchFamily="2" charset="-122"/>
              </a:rPr>
              <a:t>]=sum[</a:t>
            </a:r>
            <a:r>
              <a:rPr lang="en-US" altLang="zh-CN" dirty="0" err="1">
                <a:latin typeface="Cambria" panose="02040503050406030204" pitchFamily="18" charset="0"/>
                <a:ea typeface="宋体" panose="02010600030101010101" pitchFamily="2" charset="-122"/>
              </a:rPr>
              <a:t>rt</a:t>
            </a:r>
            <a:r>
              <a:rPr lang="en-US" altLang="zh-CN" dirty="0">
                <a:latin typeface="Cambria" panose="02040503050406030204" pitchFamily="18" charset="0"/>
                <a:ea typeface="宋体" panose="02010600030101010101" pitchFamily="2" charset="-122"/>
              </a:rPr>
              <a:t>&lt;&lt;1]+sum[</a:t>
            </a:r>
            <a:r>
              <a:rPr lang="en-US" altLang="zh-CN" dirty="0" err="1">
                <a:latin typeface="Cambria" panose="02040503050406030204" pitchFamily="18" charset="0"/>
                <a:ea typeface="宋体" panose="02010600030101010101" pitchFamily="2" charset="-122"/>
              </a:rPr>
              <a:t>rt</a:t>
            </a:r>
            <a:r>
              <a:rPr lang="en-US" altLang="zh-CN" dirty="0">
                <a:latin typeface="Cambria" panose="02040503050406030204" pitchFamily="18" charset="0"/>
                <a:ea typeface="宋体" panose="02010600030101010101" pitchFamily="2" charset="-122"/>
              </a:rPr>
              <a:t>&lt;&lt;1|1]</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可采用类似与后根遍历的方法实现。见函数</a:t>
            </a:r>
            <a:r>
              <a:rPr lang="en-US" altLang="zh-CN" dirty="0">
                <a:latin typeface="Cambria" panose="02040503050406030204" pitchFamily="18" charset="0"/>
                <a:ea typeface="宋体" panose="02010600030101010101" pitchFamily="2" charset="-122"/>
              </a:rPr>
              <a:t>build(…)</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时间复杂度为</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n∙log</a:t>
            </a:r>
            <a:r>
              <a:rPr lang="en-US" altLang="zh-CN" dirty="0">
                <a:latin typeface="Cambria" panose="02040503050406030204" pitchFamily="18" charset="0"/>
                <a:ea typeface="宋体" panose="02010600030101010101" pitchFamily="2" charset="-122"/>
              </a:rPr>
              <a:t> n)</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71</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322" y="3634498"/>
            <a:ext cx="6502050" cy="2848903"/>
          </a:xfrm>
          <a:prstGeom prst="rect">
            <a:avLst/>
          </a:prstGeom>
          <a:noFill/>
        </p:spPr>
      </p:pic>
    </p:spTree>
    <p:extLst>
      <p:ext uri="{BB962C8B-B14F-4D97-AF65-F5344CB8AC3E}">
        <p14:creationId xmlns:p14="http://schemas.microsoft.com/office/powerpoint/2010/main" val="281458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0"/>
            <a:ext cx="8814992" cy="6288927"/>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三、线段树的更新</a:t>
            </a:r>
          </a:p>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1</a:t>
            </a:r>
            <a:r>
              <a:rPr lang="zh-CN" altLang="en-US" b="1" dirty="0">
                <a:latin typeface="Cambria" panose="02040503050406030204" pitchFamily="18" charset="0"/>
                <a:ea typeface="宋体" panose="02010600030101010101" pitchFamily="2" charset="-122"/>
              </a:rPr>
              <a:t>、线段树的单点更新</a:t>
            </a:r>
          </a:p>
          <a:p>
            <a:pPr marL="0" indent="357188">
              <a:lnSpc>
                <a:spcPct val="150000"/>
              </a:lnSpc>
              <a:spcBef>
                <a:spcPts val="0"/>
              </a:spcBef>
              <a:buNone/>
            </a:pPr>
            <a:r>
              <a:rPr lang="zh-CN" altLang="en-US" b="1" dirty="0">
                <a:solidFill>
                  <a:srgbClr val="00B0F0"/>
                </a:solidFill>
                <a:latin typeface="Cambria" panose="02040503050406030204" pitchFamily="18" charset="0"/>
                <a:ea typeface="宋体" panose="02010600030101010101" pitchFamily="2" charset="-122"/>
              </a:rPr>
              <a:t>改变一个元素的值其实是改变叶结点的值，并且从叶结点到根结点的所有结点的和都要更新</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具体方法是：</a:t>
            </a:r>
            <a:r>
              <a:rPr lang="zh-CN" altLang="en-US" dirty="0">
                <a:solidFill>
                  <a:srgbClr val="00B0F0"/>
                </a:solidFill>
                <a:latin typeface="Cambria" panose="02040503050406030204" pitchFamily="18" charset="0"/>
                <a:ea typeface="宋体" panose="02010600030101010101" pitchFamily="2" charset="-122"/>
              </a:rPr>
              <a:t>从根结点出发，确定所要更新元素在线段树中的位置，改变该元素的值，然后在回退过程中采用</a:t>
            </a:r>
            <a:r>
              <a:rPr lang="en-US" altLang="zh-CN" dirty="0" err="1">
                <a:solidFill>
                  <a:srgbClr val="00B0F0"/>
                </a:solidFill>
                <a:latin typeface="Cambria" panose="02040503050406030204" pitchFamily="18" charset="0"/>
                <a:ea typeface="宋体" panose="02010600030101010101" pitchFamily="2" charset="-122"/>
              </a:rPr>
              <a:t>pushUp</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upd</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时间复杂度为</a:t>
            </a:r>
            <a:r>
              <a:rPr lang="en-US" altLang="zh-CN" dirty="0">
                <a:latin typeface="Cambria" panose="02040503050406030204" pitchFamily="18" charset="0"/>
                <a:ea typeface="宋体" panose="02010600030101010101" pitchFamily="2" charset="-122"/>
              </a:rPr>
              <a:t>O(log n)</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72</a:t>
            </a:fld>
            <a:endParaRPr lang="zh-CN" altLang="en-US" dirty="0"/>
          </a:p>
        </p:txBody>
      </p:sp>
    </p:spTree>
    <p:extLst>
      <p:ext uri="{BB962C8B-B14F-4D97-AF65-F5344CB8AC3E}">
        <p14:creationId xmlns:p14="http://schemas.microsoft.com/office/powerpoint/2010/main" val="249700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0"/>
            <a:ext cx="8814992" cy="6288927"/>
          </a:xfrm>
        </p:spPr>
        <p:txBody>
          <a:bodyPr>
            <a:normAutofit fontScale="92500" lnSpcReduction="20000"/>
          </a:bodyPr>
          <a:lstStyle/>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2</a:t>
            </a:r>
            <a:r>
              <a:rPr lang="zh-CN" altLang="en-US" b="1" dirty="0">
                <a:latin typeface="Cambria" panose="02040503050406030204" pitchFamily="18" charset="0"/>
                <a:ea typeface="宋体" panose="02010600030101010101" pitchFamily="2" charset="-122"/>
              </a:rPr>
              <a:t>、线段树的区间更新</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线段树的区间更新操作是将区间</a:t>
            </a:r>
            <a:r>
              <a:rPr lang="en-US" altLang="zh-CN" dirty="0">
                <a:solidFill>
                  <a:srgbClr val="00B0F0"/>
                </a:solidFill>
                <a:latin typeface="Cambria" panose="02040503050406030204" pitchFamily="18" charset="0"/>
                <a:ea typeface="宋体" panose="02010600030101010101" pitchFamily="2" charset="-122"/>
              </a:rPr>
              <a:t>[L, R]</a:t>
            </a:r>
            <a:r>
              <a:rPr lang="zh-CN" altLang="en-US" dirty="0">
                <a:solidFill>
                  <a:srgbClr val="00B0F0"/>
                </a:solidFill>
                <a:latin typeface="Cambria" panose="02040503050406030204" pitchFamily="18" charset="0"/>
                <a:ea typeface="宋体" panose="02010600030101010101" pitchFamily="2" charset="-122"/>
              </a:rPr>
              <a:t>中的所有元素进行同样的改变</a:t>
            </a:r>
            <a:r>
              <a:rPr lang="zh-CN" altLang="en-US" dirty="0">
                <a:latin typeface="Cambria" panose="02040503050406030204" pitchFamily="18" charset="0"/>
                <a:ea typeface="宋体" panose="02010600030101010101" pitchFamily="2" charset="-122"/>
              </a:rPr>
              <a:t>，例如同时增加一个值或同时乘以一个值等。下面以同加</a:t>
            </a:r>
            <a:r>
              <a:rPr lang="en-US" altLang="zh-CN" dirty="0">
                <a:latin typeface="Cambria" panose="02040503050406030204" pitchFamily="18" charset="0"/>
                <a:ea typeface="宋体" panose="02010600030101010101" pitchFamily="2" charset="-122"/>
              </a:rPr>
              <a:t>ins</a:t>
            </a:r>
            <a:r>
              <a:rPr lang="zh-CN" altLang="en-US" dirty="0">
                <a:latin typeface="Cambria" panose="02040503050406030204" pitchFamily="18" charset="0"/>
                <a:ea typeface="宋体" panose="02010600030101010101" pitchFamily="2" charset="-122"/>
              </a:rPr>
              <a:t>为例说明。分为两种情况：</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 </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[L, R]</a:t>
            </a:r>
            <a:r>
              <a:rPr lang="zh-CN" altLang="en-US" dirty="0">
                <a:latin typeface="Cambria" panose="02040503050406030204" pitchFamily="18" charset="0"/>
                <a:ea typeface="宋体" panose="02010600030101010101" pitchFamily="2" charset="-122"/>
              </a:rPr>
              <a:t>为线段树中的一个结点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将该区间中的每一个元素都增加</a:t>
            </a:r>
            <a:r>
              <a:rPr lang="en-US" altLang="zh-CN" dirty="0" err="1">
                <a:latin typeface="Cambria" panose="02040503050406030204" pitchFamily="18" charset="0"/>
                <a:ea typeface="宋体" panose="02010600030101010101" pitchFamily="2" charset="-122"/>
              </a:rPr>
              <a:t>inc</a:t>
            </a:r>
            <a:r>
              <a:rPr lang="zh-CN" altLang="en-US" dirty="0">
                <a:latin typeface="Cambria" panose="02040503050406030204" pitchFamily="18" charset="0"/>
                <a:ea typeface="宋体" panose="02010600030101010101" pitchFamily="2" charset="-122"/>
              </a:rPr>
              <a:t>，则该区间的</a:t>
            </a:r>
            <a:r>
              <a:rPr lang="en-US" altLang="zh-CN" dirty="0">
                <a:latin typeface="Cambria" panose="02040503050406030204" pitchFamily="18" charset="0"/>
                <a:ea typeface="宋体" panose="02010600030101010101" pitchFamily="2" charset="-122"/>
              </a:rPr>
              <a:t>sum</a:t>
            </a:r>
            <a:r>
              <a:rPr lang="zh-CN" altLang="en-US" dirty="0">
                <a:latin typeface="Cambria" panose="02040503050406030204" pitchFamily="18" charset="0"/>
                <a:ea typeface="宋体" panose="02010600030101010101" pitchFamily="2" charset="-122"/>
              </a:rPr>
              <a:t>添加</a:t>
            </a:r>
            <a:r>
              <a:rPr lang="en-US" altLang="zh-CN" dirty="0">
                <a:latin typeface="Cambria" panose="02040503050406030204" pitchFamily="18" charset="0"/>
                <a:ea typeface="宋体" panose="02010600030101010101" pitchFamily="2" charset="-122"/>
              </a:rPr>
              <a:t>(R-L+1)*</a:t>
            </a:r>
            <a:r>
              <a:rPr lang="en-US" altLang="zh-CN" dirty="0" err="1">
                <a:latin typeface="Cambria" panose="02040503050406030204" pitchFamily="18" charset="0"/>
                <a:ea typeface="宋体" panose="02010600030101010101" pitchFamily="2" charset="-122"/>
              </a:rPr>
              <a:t>inc</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该结点到根结点路径上的每一个结点的</a:t>
            </a:r>
            <a:r>
              <a:rPr lang="en-US" altLang="zh-CN" dirty="0">
                <a:latin typeface="Cambria" panose="02040503050406030204" pitchFamily="18" charset="0"/>
                <a:ea typeface="宋体" panose="02010600030101010101" pitchFamily="2" charset="-122"/>
              </a:rPr>
              <a:t>sum</a:t>
            </a:r>
            <a:r>
              <a:rPr lang="zh-CN" altLang="en-US" dirty="0">
                <a:latin typeface="Cambria" panose="02040503050406030204" pitchFamily="18" charset="0"/>
                <a:ea typeface="宋体" panose="02010600030101010101" pitchFamily="2" charset="-122"/>
              </a:rPr>
              <a:t>都要增加</a:t>
            </a:r>
            <a:r>
              <a:rPr lang="en-US" altLang="zh-CN" dirty="0">
                <a:latin typeface="Cambria" panose="02040503050406030204" pitchFamily="18" charset="0"/>
                <a:ea typeface="宋体" panose="02010600030101010101" pitchFamily="2" charset="-122"/>
              </a:rPr>
              <a:t>(R-L+1)*</a:t>
            </a:r>
            <a:r>
              <a:rPr lang="en-US" altLang="zh-CN" dirty="0" err="1">
                <a:latin typeface="Cambria" panose="02040503050406030204" pitchFamily="18" charset="0"/>
                <a:ea typeface="宋体" panose="02010600030101010101" pitchFamily="2" charset="-122"/>
              </a:rPr>
              <a:t>inc</a:t>
            </a:r>
            <a:r>
              <a:rPr lang="zh-CN" altLang="en-US" dirty="0">
                <a:latin typeface="Cambria" panose="02040503050406030204" pitchFamily="18" charset="0"/>
                <a:ea typeface="宋体" panose="02010600030101010101" pitchFamily="2" charset="-122"/>
              </a:rPr>
              <a:t>，可以通过</a:t>
            </a:r>
            <a:r>
              <a:rPr lang="en-US" altLang="zh-CN" dirty="0" err="1">
                <a:latin typeface="Cambria" panose="02040503050406030204" pitchFamily="18" charset="0"/>
                <a:ea typeface="宋体" panose="02010600030101010101" pitchFamily="2" charset="-122"/>
              </a:rPr>
              <a:t>pushUp</a:t>
            </a:r>
            <a:r>
              <a:rPr lang="zh-CN" altLang="en-US" dirty="0">
                <a:latin typeface="Cambria" panose="02040503050406030204" pitchFamily="18" charset="0"/>
                <a:ea typeface="宋体" panose="02010600030101010101" pitchFamily="2" charset="-122"/>
              </a:rPr>
              <a:t>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[L, R]</a:t>
            </a:r>
            <a:r>
              <a:rPr lang="zh-CN" altLang="en-US" dirty="0">
                <a:latin typeface="Cambria" panose="02040503050406030204" pitchFamily="18" charset="0"/>
                <a:ea typeface="宋体" panose="02010600030101010101" pitchFamily="2" charset="-122"/>
              </a:rPr>
              <a:t>所在结点的子孙结点中的每一个元素值都增加了</a:t>
            </a:r>
            <a:r>
              <a:rPr lang="en-US" altLang="zh-CN" dirty="0" err="1">
                <a:latin typeface="Cambria" panose="02040503050406030204" pitchFamily="18" charset="0"/>
                <a:ea typeface="宋体" panose="02010600030101010101" pitchFamily="2" charset="-122"/>
              </a:rPr>
              <a:t>inc</a:t>
            </a:r>
            <a:r>
              <a:rPr lang="zh-CN" altLang="en-US" dirty="0">
                <a:latin typeface="Cambria" panose="02040503050406030204" pitchFamily="18" charset="0"/>
                <a:ea typeface="宋体" panose="02010600030101010101" pitchFamily="2" charset="-122"/>
              </a:rPr>
              <a:t>，每一个子孙结点的</a:t>
            </a:r>
            <a:r>
              <a:rPr lang="en-US" altLang="zh-CN" dirty="0">
                <a:latin typeface="Cambria" panose="02040503050406030204" pitchFamily="18" charset="0"/>
                <a:ea typeface="宋体" panose="02010600030101010101" pitchFamily="2" charset="-122"/>
              </a:rPr>
              <a:t>sum</a:t>
            </a:r>
            <a:r>
              <a:rPr lang="zh-CN" altLang="en-US" dirty="0">
                <a:latin typeface="Cambria" panose="02040503050406030204" pitchFamily="18" charset="0"/>
                <a:ea typeface="宋体" panose="02010600030101010101" pitchFamily="2" charset="-122"/>
              </a:rPr>
              <a:t>都要改变，改变的值为：区间长度*</a:t>
            </a:r>
            <a:r>
              <a:rPr lang="en-US" altLang="zh-CN" dirty="0" err="1">
                <a:latin typeface="Cambria" panose="02040503050406030204" pitchFamily="18" charset="0"/>
                <a:ea typeface="宋体" panose="02010600030101010101" pitchFamily="2" charset="-122"/>
              </a:rPr>
              <a:t>inc</a:t>
            </a:r>
            <a:r>
              <a:rPr lang="zh-CN" altLang="en-US" dirty="0">
                <a:latin typeface="Cambria" panose="02040503050406030204" pitchFamily="18" charset="0"/>
                <a:ea typeface="宋体" panose="02010600030101010101" pitchFamily="2" charset="-122"/>
              </a:rPr>
              <a:t>，这种更新称为</a:t>
            </a:r>
            <a:r>
              <a:rPr lang="zh-CN" altLang="en-US" b="1" dirty="0">
                <a:solidFill>
                  <a:srgbClr val="C00000"/>
                </a:solidFill>
                <a:latin typeface="Cambria" panose="02040503050406030204" pitchFamily="18" charset="0"/>
                <a:ea typeface="宋体" panose="02010600030101010101" pitchFamily="2" charset="-122"/>
              </a:rPr>
              <a:t>向下更新</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73</a:t>
            </a:fld>
            <a:endParaRPr lang="zh-CN" altLang="en-US" dirty="0"/>
          </a:p>
        </p:txBody>
      </p:sp>
    </p:spTree>
    <p:extLst>
      <p:ext uri="{BB962C8B-B14F-4D97-AF65-F5344CB8AC3E}">
        <p14:creationId xmlns:p14="http://schemas.microsoft.com/office/powerpoint/2010/main" val="190080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0"/>
            <a:ext cx="8814992" cy="6288927"/>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但是由于向下更新需要更新一个结点的所有孩子结点，复杂度比较高，因此一般采用延时更新。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延时更新</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当改变一个结点的</a:t>
            </a:r>
            <a:r>
              <a:rPr lang="en-US" altLang="zh-CN" dirty="0">
                <a:solidFill>
                  <a:srgbClr val="00B0F0"/>
                </a:solidFill>
                <a:latin typeface="Cambria" panose="02040503050406030204" pitchFamily="18" charset="0"/>
                <a:ea typeface="宋体" panose="02010600030101010101" pitchFamily="2" charset="-122"/>
              </a:rPr>
              <a:t>sum</a:t>
            </a:r>
            <a:r>
              <a:rPr lang="zh-CN" altLang="en-US" dirty="0">
                <a:solidFill>
                  <a:srgbClr val="00B0F0"/>
                </a:solidFill>
                <a:latin typeface="Cambria" panose="02040503050406030204" pitchFamily="18" charset="0"/>
                <a:ea typeface="宋体" panose="02010600030101010101" pitchFamily="2" charset="-122"/>
              </a:rPr>
              <a:t>之后，并不立即更新其子孙结点，而是将更新值追加到一个延时更新值中</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数组</a:t>
            </a:r>
            <a:r>
              <a:rPr lang="en-US" altLang="zh-CN" dirty="0">
                <a:solidFill>
                  <a:srgbClr val="00B0F0"/>
                </a:solidFill>
                <a:latin typeface="Cambria" panose="02040503050406030204" pitchFamily="18" charset="0"/>
                <a:ea typeface="宋体" panose="02010600030101010101" pitchFamily="2" charset="-122"/>
              </a:rPr>
              <a:t>lazy)</a:t>
            </a:r>
            <a:r>
              <a:rPr lang="zh-CN" altLang="en-US" dirty="0">
                <a:solidFill>
                  <a:srgbClr val="00B0F0"/>
                </a:solidFill>
                <a:latin typeface="Cambria" panose="02040503050406030204" pitchFamily="18" charset="0"/>
                <a:ea typeface="宋体" panose="02010600030101010101" pitchFamily="2" charset="-122"/>
              </a:rPr>
              <a:t>，当后续操作</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更新或查找</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访问该结点时，再将延时更新值下推到其孩子结点中</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pushDown</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74</a:t>
            </a:fld>
            <a:endParaRPr lang="zh-CN" altLang="en-US" dirty="0"/>
          </a:p>
        </p:txBody>
      </p:sp>
    </p:spTree>
    <p:extLst>
      <p:ext uri="{BB962C8B-B14F-4D97-AF65-F5344CB8AC3E}">
        <p14:creationId xmlns:p14="http://schemas.microsoft.com/office/powerpoint/2010/main" val="9033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0"/>
            <a:ext cx="8814992" cy="6288927"/>
          </a:xfrm>
        </p:spPr>
        <p:txBody>
          <a:bodyPr>
            <a:normAutofit fontScale="850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 </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[L, R]</a:t>
            </a:r>
            <a:r>
              <a:rPr lang="zh-CN" altLang="en-US" dirty="0">
                <a:latin typeface="Cambria" panose="02040503050406030204" pitchFamily="18" charset="0"/>
                <a:ea typeface="宋体" panose="02010600030101010101" pitchFamily="2" charset="-122"/>
              </a:rPr>
              <a:t>不是线段树中的一个结点，此时需要对多个结点进行更新，寻找这些结点的方法是从根结点出发遍历每一个子区间：</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如果某个结点</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l,r</a:t>
            </a:r>
            <a:r>
              <a:rPr lang="en-US" altLang="zh-CN" dirty="0">
                <a:solidFill>
                  <a:srgbClr val="00B0F0"/>
                </a:solidFill>
                <a:latin typeface="Cambria" panose="02040503050406030204" pitchFamily="18" charset="0"/>
                <a:ea typeface="宋体" panose="02010600030101010101" pitchFamily="2" charset="-122"/>
              </a:rPr>
              <a:t>]⊃[L,R]</a:t>
            </a:r>
            <a:r>
              <a:rPr lang="zh-CN" altLang="en-US" dirty="0">
                <a:solidFill>
                  <a:srgbClr val="00B0F0"/>
                </a:solidFill>
                <a:latin typeface="Cambria" panose="02040503050406030204" pitchFamily="18" charset="0"/>
                <a:ea typeface="宋体" panose="02010600030101010101" pitchFamily="2" charset="-122"/>
              </a:rPr>
              <a:t>，则继续检查结点</a:t>
            </a:r>
            <a:r>
              <a:rPr lang="en-US" altLang="zh-CN" dirty="0">
                <a:solidFill>
                  <a:srgbClr val="00B0F0"/>
                </a:solidFill>
                <a:latin typeface="Cambria" panose="02040503050406030204" pitchFamily="18" charset="0"/>
                <a:ea typeface="宋体" panose="02010600030101010101" pitchFamily="2" charset="-122"/>
              </a:rPr>
              <a:t>[l r]</a:t>
            </a:r>
            <a:r>
              <a:rPr lang="zh-CN" altLang="en-US" dirty="0">
                <a:solidFill>
                  <a:srgbClr val="00B0F0"/>
                </a:solidFill>
                <a:latin typeface="Cambria" panose="02040503050406030204" pitchFamily="18" charset="0"/>
                <a:ea typeface="宋体" panose="02010600030101010101" pitchFamily="2" charset="-122"/>
              </a:rPr>
              <a:t>的孩子结点</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如果某个结点</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l,r</a:t>
            </a:r>
            <a:r>
              <a:rPr lang="en-US" altLang="zh-CN" dirty="0">
                <a:solidFill>
                  <a:srgbClr val="00B0F0"/>
                </a:solidFill>
                <a:latin typeface="Cambria" panose="02040503050406030204" pitchFamily="18" charset="0"/>
                <a:ea typeface="宋体" panose="02010600030101010101" pitchFamily="2" charset="-122"/>
              </a:rPr>
              <a:t>]⊆[L,R] </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称</a:t>
            </a:r>
            <a:r>
              <a:rPr lang="en-US" altLang="zh-CN" dirty="0">
                <a:latin typeface="Cambria" panose="02040503050406030204" pitchFamily="18" charset="0"/>
                <a:ea typeface="宋体" panose="02010600030101010101" pitchFamily="2" charset="-122"/>
              </a:rPr>
              <a:t>[l r]</a:t>
            </a:r>
            <a:r>
              <a:rPr lang="zh-CN" altLang="en-US" dirty="0">
                <a:latin typeface="Cambria" panose="02040503050406030204" pitchFamily="18" charset="0"/>
                <a:ea typeface="宋体" panose="02010600030101010101" pitchFamily="2" charset="-122"/>
              </a:rPr>
              <a:t>为区间更新的</a:t>
            </a:r>
            <a:r>
              <a:rPr lang="zh-CN" altLang="en-US" b="1" dirty="0">
                <a:latin typeface="Cambria" panose="02040503050406030204" pitchFamily="18" charset="0"/>
                <a:ea typeface="宋体" panose="02010600030101010101" pitchFamily="2" charset="-122"/>
              </a:rPr>
              <a:t>中止结点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，则说明该区间中的每个元素都要更新，可以利用情形</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的方法对</a:t>
            </a:r>
            <a:r>
              <a:rPr lang="en-US" altLang="zh-CN" dirty="0">
                <a:latin typeface="Cambria" panose="02040503050406030204" pitchFamily="18" charset="0"/>
                <a:ea typeface="宋体" panose="02010600030101010101" pitchFamily="2" charset="-122"/>
              </a:rPr>
              <a:t>[l r]</a:t>
            </a:r>
            <a:r>
              <a:rPr lang="zh-CN" altLang="en-US" dirty="0">
                <a:latin typeface="Cambria" panose="02040503050406030204" pitchFamily="18" charset="0"/>
                <a:ea typeface="宋体" panose="02010600030101010101" pitchFamily="2" charset="-122"/>
              </a:rPr>
              <a:t>进行更新，且不再继续检查结点</a:t>
            </a:r>
            <a:r>
              <a:rPr lang="en-US" altLang="zh-CN" dirty="0">
                <a:latin typeface="Cambria" panose="02040503050406030204" pitchFamily="18" charset="0"/>
                <a:ea typeface="宋体" panose="02010600030101010101" pitchFamily="2" charset="-122"/>
              </a:rPr>
              <a:t>[l, r]</a:t>
            </a:r>
            <a:r>
              <a:rPr lang="zh-CN" altLang="en-US" dirty="0">
                <a:latin typeface="Cambria" panose="02040503050406030204" pitchFamily="18" charset="0"/>
                <a:ea typeface="宋体" panose="02010600030101010101" pitchFamily="2" charset="-122"/>
              </a:rPr>
              <a:t>的孩子结点；</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如果某结点</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l,r</a:t>
            </a:r>
            <a:r>
              <a:rPr lang="en-US" altLang="zh-CN" dirty="0">
                <a:solidFill>
                  <a:srgbClr val="00B0F0"/>
                </a:solidFill>
                <a:latin typeface="Cambria" panose="02040503050406030204" pitchFamily="18" charset="0"/>
                <a:ea typeface="宋体" panose="02010600030101010101" pitchFamily="2" charset="-122"/>
              </a:rPr>
              <a:t>]∩[L,R]=ϕ</a:t>
            </a:r>
            <a:r>
              <a:rPr lang="zh-CN" altLang="en-US" dirty="0">
                <a:solidFill>
                  <a:srgbClr val="00B0F0"/>
                </a:solidFill>
                <a:latin typeface="Cambria" panose="02040503050406030204" pitchFamily="18" charset="0"/>
                <a:ea typeface="宋体" panose="02010600030101010101" pitchFamily="2" charset="-122"/>
              </a:rPr>
              <a:t>，增加的值与区间</a:t>
            </a:r>
            <a:r>
              <a:rPr lang="en-US" altLang="zh-CN" dirty="0">
                <a:solidFill>
                  <a:srgbClr val="00B0F0"/>
                </a:solidFill>
                <a:latin typeface="Cambria" panose="02040503050406030204" pitchFamily="18" charset="0"/>
                <a:ea typeface="宋体" panose="02010600030101010101" pitchFamily="2" charset="-122"/>
              </a:rPr>
              <a:t>[l, r]</a:t>
            </a:r>
            <a:r>
              <a:rPr lang="zh-CN" altLang="en-US" dirty="0">
                <a:solidFill>
                  <a:srgbClr val="00B0F0"/>
                </a:solidFill>
                <a:latin typeface="Cambria" panose="02040503050406030204" pitchFamily="18" charset="0"/>
                <a:ea typeface="宋体" panose="02010600030101010101" pitchFamily="2" charset="-122"/>
              </a:rPr>
              <a:t>无关，不再继续检查结点</a:t>
            </a:r>
            <a:r>
              <a:rPr lang="en-US" altLang="zh-CN" dirty="0">
                <a:solidFill>
                  <a:srgbClr val="00B0F0"/>
                </a:solidFill>
                <a:latin typeface="Cambria" panose="02040503050406030204" pitchFamily="18" charset="0"/>
                <a:ea typeface="宋体" panose="02010600030101010101" pitchFamily="2" charset="-122"/>
              </a:rPr>
              <a:t>[l, r]</a:t>
            </a:r>
            <a:r>
              <a:rPr lang="zh-CN" altLang="en-US" dirty="0">
                <a:solidFill>
                  <a:srgbClr val="00B0F0"/>
                </a:solidFill>
                <a:latin typeface="Cambria" panose="02040503050406030204" pitchFamily="18" charset="0"/>
                <a:ea typeface="宋体" panose="02010600030101010101" pitchFamily="2" charset="-122"/>
              </a:rPr>
              <a:t>及其孩子结点</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最后得到的所有中止结点不相交，且它们的并正好为区间</a:t>
            </a:r>
            <a:r>
              <a:rPr lang="en-US" altLang="zh-CN" dirty="0">
                <a:latin typeface="Cambria" panose="02040503050406030204" pitchFamily="18" charset="0"/>
                <a:ea typeface="宋体" panose="02010600030101010101" pitchFamily="2" charset="-122"/>
              </a:rPr>
              <a:t>[L, R]</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区间更新的实现见函数</a:t>
            </a:r>
            <a:r>
              <a:rPr lang="en-US" altLang="zh-CN" dirty="0" err="1">
                <a:latin typeface="Cambria" panose="02040503050406030204" pitchFamily="18" charset="0"/>
                <a:ea typeface="宋体" panose="02010600030101010101" pitchFamily="2" charset="-122"/>
              </a:rPr>
              <a:t>upd</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由于采用延迟更新，区间更新的时间复杂度</a:t>
            </a:r>
            <a:r>
              <a:rPr lang="en-US" altLang="zh-CN" dirty="0">
                <a:latin typeface="Cambria" panose="02040503050406030204" pitchFamily="18" charset="0"/>
                <a:ea typeface="宋体" panose="02010600030101010101" pitchFamily="2" charset="-122"/>
              </a:rPr>
              <a:t>O(log n)</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75</a:t>
            </a:fld>
            <a:endParaRPr lang="zh-CN" altLang="en-US" dirty="0"/>
          </a:p>
        </p:txBody>
      </p:sp>
    </p:spTree>
    <p:extLst>
      <p:ext uri="{BB962C8B-B14F-4D97-AF65-F5344CB8AC3E}">
        <p14:creationId xmlns:p14="http://schemas.microsoft.com/office/powerpoint/2010/main" val="202802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0"/>
            <a:ext cx="8814992" cy="6288927"/>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四、线段树的查询</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从根结点出发对线段树进行先根遍历，如果遇到终止结点，则可以直接返回该结点的</a:t>
            </a:r>
            <a:r>
              <a:rPr lang="en-US" altLang="zh-CN" dirty="0">
                <a:solidFill>
                  <a:srgbClr val="00B0F0"/>
                </a:solidFill>
                <a:latin typeface="Cambria" panose="02040503050406030204" pitchFamily="18" charset="0"/>
                <a:ea typeface="宋体" panose="02010600030101010101" pitchFamily="2" charset="-122"/>
              </a:rPr>
              <a:t>sum</a:t>
            </a:r>
            <a:r>
              <a:rPr lang="zh-CN" altLang="en-US" dirty="0">
                <a:solidFill>
                  <a:srgbClr val="00B0F0"/>
                </a:solidFill>
                <a:latin typeface="Cambria" panose="02040503050406030204" pitchFamily="18" charset="0"/>
                <a:ea typeface="宋体" panose="02010600030101010101" pitchFamily="2" charset="-122"/>
              </a:rPr>
              <a:t>，最终结果为所有终止结点的</a:t>
            </a:r>
            <a:r>
              <a:rPr lang="en-US" altLang="zh-CN" dirty="0">
                <a:solidFill>
                  <a:srgbClr val="00B0F0"/>
                </a:solidFill>
                <a:latin typeface="Cambria" panose="02040503050406030204" pitchFamily="18" charset="0"/>
                <a:ea typeface="宋体" panose="02010600030101010101" pitchFamily="2" charset="-122"/>
              </a:rPr>
              <a:t>sum</a:t>
            </a:r>
            <a:r>
              <a:rPr lang="zh-CN" altLang="en-US" dirty="0">
                <a:solidFill>
                  <a:srgbClr val="00B0F0"/>
                </a:solidFill>
                <a:latin typeface="Cambria" panose="02040503050406030204" pitchFamily="18" charset="0"/>
                <a:ea typeface="宋体" panose="02010600030101010101" pitchFamily="2" charset="-122"/>
              </a:rPr>
              <a:t>的和</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注意：在对一个结点进行处理前需要调用</a:t>
            </a:r>
            <a:r>
              <a:rPr lang="en-US" altLang="zh-CN" dirty="0" err="1">
                <a:latin typeface="Cambria" panose="02040503050406030204" pitchFamily="18" charset="0"/>
                <a:ea typeface="宋体" panose="02010600030101010101" pitchFamily="2" charset="-122"/>
              </a:rPr>
              <a:t>pushDown</a:t>
            </a:r>
            <a:r>
              <a:rPr lang="zh-CN" altLang="en-US" dirty="0">
                <a:latin typeface="Cambria" panose="02040503050406030204" pitchFamily="18" charset="0"/>
                <a:ea typeface="宋体" panose="02010600030101010101" pitchFamily="2" charset="-122"/>
              </a:rPr>
              <a:t>将该结点的延时值向下传递。</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a:latin typeface="Cambria" panose="02040503050406030204" pitchFamily="18" charset="0"/>
                <a:ea typeface="宋体" panose="02010600030101010101" pitchFamily="2" charset="-122"/>
              </a:rPr>
              <a:t>query(…)</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时间复杂度也为</a:t>
            </a:r>
            <a:r>
              <a:rPr lang="en-US" altLang="zh-CN" dirty="0">
                <a:latin typeface="Cambria" panose="02040503050406030204" pitchFamily="18" charset="0"/>
                <a:ea typeface="宋体" panose="02010600030101010101" pitchFamily="2" charset="-122"/>
              </a:rPr>
              <a:t>O(log n)</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76</a:t>
            </a:fld>
            <a:endParaRPr lang="zh-CN" altLang="en-US" dirty="0"/>
          </a:p>
        </p:txBody>
      </p:sp>
    </p:spTree>
    <p:extLst>
      <p:ext uri="{BB962C8B-B14F-4D97-AF65-F5344CB8AC3E}">
        <p14:creationId xmlns:p14="http://schemas.microsoft.com/office/powerpoint/2010/main" val="398401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56882" cy="6288925"/>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3.4 </a:t>
            </a:r>
            <a:r>
              <a:rPr lang="zh-CN" altLang="en-US" b="1" dirty="0">
                <a:latin typeface="Cambria" panose="02040503050406030204" pitchFamily="18" charset="0"/>
                <a:ea typeface="宋体" panose="02010600030101010101" pitchFamily="2" charset="-122"/>
              </a:rPr>
              <a:t>树和森林</a:t>
            </a: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森林</a:t>
            </a:r>
            <a:r>
              <a:rPr lang="zh-CN" altLang="en-US" dirty="0">
                <a:latin typeface="Cambria" panose="02040503050406030204" pitchFamily="18" charset="0"/>
                <a:ea typeface="宋体" panose="02010600030101010101" pitchFamily="2" charset="-122"/>
              </a:rPr>
              <a:t>是</a:t>
            </a:r>
            <a:r>
              <a:rPr lang="zh-CN" altLang="en-US" dirty="0">
                <a:solidFill>
                  <a:srgbClr val="00B0F0"/>
                </a:solidFill>
                <a:latin typeface="Cambria" panose="02040503050406030204" pitchFamily="18" charset="0"/>
                <a:ea typeface="宋体" panose="02010600030101010101" pitchFamily="2" charset="-122"/>
              </a:rPr>
              <a:t>由多棵互不相交的树所构成的树的集合</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每一棵树都有自己的根结点</a:t>
            </a:r>
            <a:r>
              <a:rPr lang="zh-CN" altLang="en-US" dirty="0">
                <a:latin typeface="Cambria" panose="02040503050406030204" pitchFamily="18" charset="0"/>
                <a:ea typeface="宋体" panose="02010600030101010101" pitchFamily="2" charset="-122"/>
              </a:rPr>
              <a:t>，如下图所示。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一棵树的某一个结点的所有子树构成一个森林</a:t>
            </a:r>
            <a:r>
              <a:rPr lang="zh-CN" altLang="en-US" dirty="0">
                <a:latin typeface="Cambria" panose="02040503050406030204" pitchFamily="18" charset="0"/>
                <a:ea typeface="宋体" panose="02010600030101010101" pitchFamily="2" charset="-122"/>
              </a:rPr>
              <a:t>，称为结点的</a:t>
            </a:r>
            <a:r>
              <a:rPr lang="zh-CN" altLang="en-US" b="1" dirty="0">
                <a:solidFill>
                  <a:srgbClr val="C00000"/>
                </a:solidFill>
                <a:latin typeface="Cambria" panose="02040503050406030204" pitchFamily="18" charset="0"/>
                <a:ea typeface="宋体" panose="02010600030101010101" pitchFamily="2" charset="-122"/>
              </a:rPr>
              <a:t>子树森林</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77</a:t>
            </a:fld>
            <a:endParaRPr lang="zh-CN" altLang="en-US"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7455" y="3497208"/>
            <a:ext cx="5250903" cy="2715034"/>
          </a:xfrm>
          <a:prstGeom prst="rect">
            <a:avLst/>
          </a:prstGeom>
          <a:noFill/>
        </p:spPr>
      </p:pic>
    </p:spTree>
    <p:extLst>
      <p:ext uri="{BB962C8B-B14F-4D97-AF65-F5344CB8AC3E}">
        <p14:creationId xmlns:p14="http://schemas.microsoft.com/office/powerpoint/2010/main" val="253228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56882" cy="6288925"/>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3.4.1 </a:t>
            </a:r>
            <a:r>
              <a:rPr lang="zh-CN" altLang="en-US" b="1" dirty="0">
                <a:latin typeface="Cambria" panose="02040503050406030204" pitchFamily="18" charset="0"/>
                <a:ea typeface="宋体" panose="02010600030101010101" pitchFamily="2" charset="-122"/>
              </a:rPr>
              <a:t>树的表示及基本操作</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一、树的双亲表示法</a:t>
            </a: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树的双亲表示法</a:t>
            </a:r>
            <a:r>
              <a:rPr lang="zh-CN" altLang="en-US" dirty="0">
                <a:latin typeface="Cambria" panose="02040503050406030204" pitchFamily="18" charset="0"/>
                <a:ea typeface="宋体" panose="02010600030101010101" pitchFamily="2" charset="-122"/>
              </a:rPr>
              <a:t>将</a:t>
            </a:r>
            <a:r>
              <a:rPr lang="zh-CN" altLang="en-US" dirty="0">
                <a:solidFill>
                  <a:srgbClr val="00B0F0"/>
                </a:solidFill>
                <a:latin typeface="Cambria" panose="02040503050406030204" pitchFamily="18" charset="0"/>
                <a:ea typeface="宋体" panose="02010600030101010101" pitchFamily="2" charset="-122"/>
              </a:rPr>
              <a:t>树的各个结点存储在一个数组中</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在每个结点中记录其父结点的下标，根结点的父结点为</a:t>
            </a:r>
            <a:r>
              <a:rPr lang="en-US" altLang="zh-CN" dirty="0">
                <a:solidFill>
                  <a:srgbClr val="00B0F0"/>
                </a:solidFill>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树的双亲表示法的元素类型定义：</a:t>
            </a:r>
          </a:p>
          <a:p>
            <a:pPr marL="0" indent="357188">
              <a:lnSpc>
                <a:spcPct val="12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paNode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pa;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父结点的下标 </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datatype data;</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paNode</a:t>
            </a:r>
            <a:r>
              <a:rPr lang="en-US" altLang="zh-CN" dirty="0">
                <a:solidFill>
                  <a:srgbClr val="7030A0"/>
                </a:solidFill>
                <a:latin typeface="Cambria" panose="02040503050406030204" pitchFamily="18" charset="0"/>
                <a:ea typeface="宋体" panose="02010600030101010101" pitchFamily="2" charset="-122"/>
              </a:rPr>
              <a:t>():pa(-1){</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2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paNode</a:t>
            </a:r>
            <a:r>
              <a:rPr lang="en-US" altLang="zh-CN" dirty="0">
                <a:solidFill>
                  <a:srgbClr val="7030A0"/>
                </a:solidFill>
                <a:latin typeface="Cambria" panose="02040503050406030204" pitchFamily="18" charset="0"/>
                <a:ea typeface="宋体" panose="02010600030101010101" pitchFamily="2" charset="-122"/>
              </a:rPr>
              <a:t> tree[N];</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n;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树中结点的数量 </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root;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树的根结点下标 </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paTree</a:t>
            </a:r>
            <a:r>
              <a:rPr lang="en-US" altLang="zh-CN" dirty="0">
                <a:solidFill>
                  <a:srgbClr val="7030A0"/>
                </a:solidFill>
                <a:latin typeface="Cambria" panose="02040503050406030204" pitchFamily="18" charset="0"/>
                <a:ea typeface="宋体" panose="02010600030101010101" pitchFamily="2" charset="-122"/>
              </a:rPr>
              <a:t>;</a:t>
            </a:r>
            <a:endParaRPr lang="zh-CN" altLang="en-US" dirty="0">
              <a:solidFill>
                <a:srgbClr val="7030A0"/>
              </a:solidFill>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78</a:t>
            </a:fld>
            <a:endParaRPr lang="zh-CN" altLang="en-US" dirty="0"/>
          </a:p>
        </p:txBody>
      </p:sp>
    </p:spTree>
    <p:extLst>
      <p:ext uri="{BB962C8B-B14F-4D97-AF65-F5344CB8AC3E}">
        <p14:creationId xmlns:p14="http://schemas.microsoft.com/office/powerpoint/2010/main" val="329023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689393" cy="4709668"/>
          </a:xfrm>
        </p:spPr>
        <p:txBody>
          <a:bodyPr>
            <a:normAutofit fontScale="92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树有两个重要的操作：</a:t>
            </a:r>
            <a:r>
              <a:rPr lang="zh-CN" altLang="en-US" dirty="0">
                <a:solidFill>
                  <a:srgbClr val="00B0F0"/>
                </a:solidFill>
                <a:latin typeface="Cambria" panose="02040503050406030204" pitchFamily="18" charset="0"/>
                <a:ea typeface="宋体" panose="02010600030101010101" pitchFamily="2" charset="-122"/>
              </a:rPr>
              <a:t>求一个结点的最左孩子结点</a:t>
            </a:r>
            <a:r>
              <a:rPr lang="en-US" altLang="zh-CN" dirty="0" err="1">
                <a:latin typeface="Cambria" panose="02040503050406030204" pitchFamily="18" charset="0"/>
                <a:ea typeface="宋体" panose="02010600030101010101" pitchFamily="2" charset="-122"/>
              </a:rPr>
              <a:t>lm_child</a:t>
            </a:r>
            <a:r>
              <a:rPr lang="zh-CN" altLang="en-US" dirty="0">
                <a:latin typeface="Cambria" panose="02040503050406030204" pitchFamily="18" charset="0"/>
                <a:ea typeface="宋体" panose="02010600030101010101" pitchFamily="2" charset="-122"/>
              </a:rPr>
              <a:t>和</a:t>
            </a:r>
            <a:r>
              <a:rPr lang="zh-CN" altLang="en-US" dirty="0">
                <a:solidFill>
                  <a:srgbClr val="00B0F0"/>
                </a:solidFill>
                <a:latin typeface="Cambria" panose="02040503050406030204" pitchFamily="18" charset="0"/>
                <a:ea typeface="宋体" panose="02010600030101010101" pitchFamily="2" charset="-122"/>
              </a:rPr>
              <a:t>求一个结点的右兄弟</a:t>
            </a:r>
            <a:r>
              <a:rPr lang="en-US" altLang="zh-CN" dirty="0" err="1">
                <a:latin typeface="Cambria" panose="02040503050406030204" pitchFamily="18" charset="0"/>
                <a:ea typeface="宋体" panose="02010600030101010101" pitchFamily="2" charset="-122"/>
              </a:rPr>
              <a:t>r_brother</a:t>
            </a:r>
            <a:r>
              <a:rPr lang="zh-CN" altLang="en-US" dirty="0">
                <a:latin typeface="Cambria" panose="02040503050406030204" pitchFamily="18" charset="0"/>
                <a:ea typeface="宋体" panose="02010600030101010101" pitchFamily="2" charset="-122"/>
              </a:rPr>
              <a:t>。为了便于实现这两个操作，</a:t>
            </a:r>
            <a:r>
              <a:rPr lang="zh-CN" altLang="en-US" dirty="0">
                <a:solidFill>
                  <a:srgbClr val="00B0F0"/>
                </a:solidFill>
                <a:latin typeface="Cambria" panose="02040503050406030204" pitchFamily="18" charset="0"/>
                <a:ea typeface="宋体" panose="02010600030101010101" pitchFamily="2" charset="-122"/>
              </a:rPr>
              <a:t>对树中的结点按层次遍历的顺序进行编号</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即按照从上到下、从左到右的顺序</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，这样编号满足如下特性：</a:t>
            </a:r>
          </a:p>
          <a:p>
            <a:pPr marL="725488" indent="-363538">
              <a:lnSpc>
                <a:spcPct val="150000"/>
              </a:lnSpc>
              <a:spcBef>
                <a:spcPts val="0"/>
              </a:spcBef>
              <a:buFont typeface="Wingdings" panose="05000000000000000000" pitchFamily="2" charset="2"/>
              <a:buChar char="l"/>
            </a:pPr>
            <a:r>
              <a:rPr lang="zh-CN" altLang="en-US" dirty="0">
                <a:solidFill>
                  <a:srgbClr val="7030A0"/>
                </a:solidFill>
                <a:latin typeface="Cambria" panose="02040503050406030204" pitchFamily="18" charset="0"/>
                <a:ea typeface="宋体" panose="02010600030101010101" pitchFamily="2" charset="-122"/>
              </a:rPr>
              <a:t>根结点的编号为</a:t>
            </a:r>
            <a:r>
              <a:rPr lang="en-US" altLang="zh-CN" dirty="0">
                <a:solidFill>
                  <a:srgbClr val="7030A0"/>
                </a:solidFill>
                <a:latin typeface="Cambria" panose="02040503050406030204" pitchFamily="18" charset="0"/>
                <a:ea typeface="宋体" panose="02010600030101010101" pitchFamily="2" charset="-122"/>
              </a:rPr>
              <a:t>0</a:t>
            </a:r>
            <a:r>
              <a:rPr lang="zh-CN" altLang="en-US" dirty="0">
                <a:solidFill>
                  <a:srgbClr val="7030A0"/>
                </a:solidFill>
                <a:latin typeface="Cambria" panose="02040503050406030204" pitchFamily="18" charset="0"/>
                <a:ea typeface="宋体" panose="02010600030101010101" pitchFamily="2" charset="-122"/>
              </a:rPr>
              <a:t>；</a:t>
            </a:r>
          </a:p>
          <a:p>
            <a:pPr marL="725488" indent="-363538">
              <a:lnSpc>
                <a:spcPct val="150000"/>
              </a:lnSpc>
              <a:spcBef>
                <a:spcPts val="0"/>
              </a:spcBef>
              <a:buFont typeface="Wingdings" panose="05000000000000000000" pitchFamily="2" charset="2"/>
              <a:buChar char="l"/>
            </a:pPr>
            <a:r>
              <a:rPr lang="zh-CN" altLang="en-US" dirty="0">
                <a:solidFill>
                  <a:srgbClr val="7030A0"/>
                </a:solidFill>
                <a:latin typeface="Cambria" panose="02040503050406030204" pitchFamily="18" charset="0"/>
                <a:ea typeface="宋体" panose="02010600030101010101" pitchFamily="2" charset="-122"/>
              </a:rPr>
              <a:t>每一个结点的孩子编号都比该结点的编号大；</a:t>
            </a:r>
          </a:p>
          <a:p>
            <a:pPr marL="725488" indent="-363538">
              <a:lnSpc>
                <a:spcPct val="150000"/>
              </a:lnSpc>
              <a:spcBef>
                <a:spcPts val="0"/>
              </a:spcBef>
              <a:buFont typeface="Wingdings" panose="05000000000000000000" pitchFamily="2" charset="2"/>
              <a:buChar char="l"/>
            </a:pPr>
            <a:r>
              <a:rPr lang="zh-CN" altLang="en-US" dirty="0">
                <a:solidFill>
                  <a:srgbClr val="7030A0"/>
                </a:solidFill>
                <a:latin typeface="Cambria" panose="02040503050406030204" pitchFamily="18" charset="0"/>
                <a:ea typeface="宋体" panose="02010600030101010101" pitchFamily="2" charset="-122"/>
              </a:rPr>
              <a:t>每一个结点的孩子编号连续</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右图所示的树的双亲表示法中其各结点及其父结点如下表</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所示：</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79</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8781918" y="1251760"/>
            <a:ext cx="3078480" cy="2840990"/>
          </a:xfrm>
          <a:prstGeom prst="rect">
            <a:avLst/>
          </a:prstGeom>
          <a:noFill/>
        </p:spPr>
      </p:pic>
      <p:pic>
        <p:nvPicPr>
          <p:cNvPr id="2" name="图片 1"/>
          <p:cNvPicPr>
            <a:picLocks noChangeAspect="1"/>
          </p:cNvPicPr>
          <p:nvPr/>
        </p:nvPicPr>
        <p:blipFill>
          <a:blip r:embed="rId3"/>
          <a:stretch>
            <a:fillRect/>
          </a:stretch>
        </p:blipFill>
        <p:spPr>
          <a:xfrm>
            <a:off x="401527" y="5003705"/>
            <a:ext cx="11452552" cy="1397101"/>
          </a:xfrm>
          <a:prstGeom prst="rect">
            <a:avLst/>
          </a:prstGeom>
        </p:spPr>
      </p:pic>
    </p:spTree>
    <p:extLst>
      <p:ext uri="{BB962C8B-B14F-4D97-AF65-F5344CB8AC3E}">
        <p14:creationId xmlns:p14="http://schemas.microsoft.com/office/powerpoint/2010/main" val="63575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7919527" cy="3461988"/>
          </a:xfrm>
        </p:spPr>
        <p:txBody>
          <a:bodyPr>
            <a:normAutofit fontScale="92500"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3.2.1 </a:t>
            </a:r>
            <a:r>
              <a:rPr lang="zh-CN" altLang="en-US" b="1" dirty="0">
                <a:latin typeface="Cambria" panose="02040503050406030204" pitchFamily="18" charset="0"/>
                <a:ea typeface="宋体" panose="02010600030101010101" pitchFamily="2" charset="-122"/>
              </a:rPr>
              <a:t>二叉树的定义及性质</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一、二叉树的定义</a:t>
            </a:r>
          </a:p>
          <a:p>
            <a:pPr marL="0" indent="357188">
              <a:lnSpc>
                <a:spcPct val="150000"/>
              </a:lnSpc>
              <a:spcBef>
                <a:spcPts val="0"/>
              </a:spcBef>
              <a:buNone/>
            </a:pPr>
            <a:r>
              <a:rPr lang="zh-CN" altLang="en-US" dirty="0">
                <a:solidFill>
                  <a:srgbClr val="C00000"/>
                </a:solidFill>
                <a:latin typeface="Cambria" panose="02040503050406030204" pitchFamily="18" charset="0"/>
                <a:ea typeface="宋体" panose="02010600030101010101" pitchFamily="2" charset="-122"/>
              </a:rPr>
              <a:t>二叉树</a:t>
            </a:r>
            <a:r>
              <a:rPr lang="en-US" altLang="zh-CN" dirty="0">
                <a:latin typeface="Cambria" panose="02040503050406030204" pitchFamily="18" charset="0"/>
                <a:ea typeface="宋体" panose="02010600030101010101" pitchFamily="2" charset="-122"/>
              </a:rPr>
              <a:t>(Binary Tree)</a:t>
            </a:r>
            <a:r>
              <a:rPr lang="zh-CN" altLang="en-US" dirty="0">
                <a:latin typeface="Cambria" panose="02040503050406030204" pitchFamily="18" charset="0"/>
                <a:ea typeface="宋体" panose="02010600030101010101" pitchFamily="2" charset="-122"/>
              </a:rPr>
              <a:t>是结点的度不超过</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的树形结构，即</a:t>
            </a:r>
            <a:r>
              <a:rPr lang="zh-CN" altLang="en-US" dirty="0">
                <a:solidFill>
                  <a:srgbClr val="00B0F0"/>
                </a:solidFill>
                <a:latin typeface="Cambria" panose="02040503050406030204" pitchFamily="18" charset="0"/>
                <a:ea typeface="宋体" panose="02010600030101010101" pitchFamily="2" charset="-122"/>
              </a:rPr>
              <a:t>每个结点最多有两个分支</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两个孩子结点</a:t>
            </a:r>
            <a:r>
              <a:rPr lang="en-US" altLang="zh-CN" dirty="0">
                <a:solidFill>
                  <a:srgbClr val="00B0F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，且结点的分支有左右之分，左分支对应的结点称为</a:t>
            </a:r>
            <a:r>
              <a:rPr lang="zh-CN" altLang="en-US" dirty="0">
                <a:solidFill>
                  <a:srgbClr val="00B0F0"/>
                </a:solidFill>
                <a:latin typeface="Cambria" panose="02040503050406030204" pitchFamily="18" charset="0"/>
                <a:ea typeface="宋体" panose="02010600030101010101" pitchFamily="2" charset="-122"/>
              </a:rPr>
              <a:t>左孩子</a:t>
            </a:r>
            <a:r>
              <a:rPr lang="zh-CN" altLang="en-US" dirty="0">
                <a:latin typeface="Cambria" panose="02040503050406030204" pitchFamily="18" charset="0"/>
                <a:ea typeface="宋体" panose="02010600030101010101" pitchFamily="2" charset="-122"/>
              </a:rPr>
              <a:t>，右分支对应的结点称为</a:t>
            </a:r>
            <a:r>
              <a:rPr lang="zh-CN" altLang="en-US" dirty="0">
                <a:solidFill>
                  <a:srgbClr val="00B0F0"/>
                </a:solidFill>
                <a:latin typeface="Cambria" panose="02040503050406030204" pitchFamily="18" charset="0"/>
                <a:ea typeface="宋体" panose="02010600030101010101" pitchFamily="2" charset="-122"/>
              </a:rPr>
              <a:t>右孩子</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a:t>
            </a:fld>
            <a:endParaRPr lang="zh-CN" altLang="en-US"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1512" y="3727966"/>
            <a:ext cx="4761177" cy="2624922"/>
          </a:xfrm>
          <a:prstGeom prst="rect">
            <a:avLst/>
          </a:prstGeom>
          <a:noFill/>
        </p:spPr>
      </p:pic>
    </p:spTree>
    <p:extLst>
      <p:ext uri="{BB962C8B-B14F-4D97-AF65-F5344CB8AC3E}">
        <p14:creationId xmlns:p14="http://schemas.microsoft.com/office/powerpoint/2010/main" val="363096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689393" cy="4709668"/>
          </a:xfrm>
        </p:spPr>
        <p:txBody>
          <a:bodyPr>
            <a:normAutofit fontScale="92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双亲表示法的树的创建见函数</a:t>
            </a:r>
            <a:r>
              <a:rPr lang="en-US" altLang="zh-CN" dirty="0" err="1">
                <a:latin typeface="Cambria" panose="02040503050406030204" pitchFamily="18" charset="0"/>
                <a:ea typeface="宋体" panose="02010600030101010101" pitchFamily="2" charset="-122"/>
              </a:rPr>
              <a:t>create_paTree</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在求结点</a:t>
            </a:r>
            <a:r>
              <a:rPr lang="en-US" altLang="zh-CN" dirty="0">
                <a:solidFill>
                  <a:srgbClr val="7030A0"/>
                </a:solidFill>
                <a:latin typeface="Cambria" panose="02040503050406030204" pitchFamily="18" charset="0"/>
                <a:ea typeface="宋体" panose="02010600030101010101" pitchFamily="2" charset="-122"/>
              </a:rPr>
              <a:t>cur</a:t>
            </a:r>
            <a:r>
              <a:rPr lang="zh-CN" altLang="en-US" dirty="0">
                <a:solidFill>
                  <a:srgbClr val="7030A0"/>
                </a:solidFill>
                <a:latin typeface="Cambria" panose="02040503050406030204" pitchFamily="18" charset="0"/>
                <a:ea typeface="宋体" panose="02010600030101010101" pitchFamily="2" charset="-122"/>
              </a:rPr>
              <a:t>的最左孩子的方法</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从</a:t>
            </a:r>
            <a:r>
              <a:rPr lang="en-US" altLang="zh-CN" dirty="0">
                <a:solidFill>
                  <a:srgbClr val="00B0F0"/>
                </a:solidFill>
                <a:latin typeface="Cambria" panose="02040503050406030204" pitchFamily="18" charset="0"/>
                <a:ea typeface="宋体" panose="02010600030101010101" pitchFamily="2" charset="-122"/>
              </a:rPr>
              <a:t>cur+1</a:t>
            </a:r>
            <a:r>
              <a:rPr lang="zh-CN" altLang="en-US" dirty="0">
                <a:solidFill>
                  <a:srgbClr val="00B0F0"/>
                </a:solidFill>
                <a:latin typeface="Cambria" panose="02040503050406030204" pitchFamily="18" charset="0"/>
                <a:ea typeface="宋体" panose="02010600030101010101" pitchFamily="2" charset="-122"/>
              </a:rPr>
              <a:t>出发，查找第一个父结点为</a:t>
            </a:r>
            <a:r>
              <a:rPr lang="en-US" altLang="zh-CN" dirty="0">
                <a:solidFill>
                  <a:srgbClr val="00B0F0"/>
                </a:solidFill>
                <a:latin typeface="Cambria" panose="02040503050406030204" pitchFamily="18" charset="0"/>
                <a:ea typeface="宋体" panose="02010600030101010101" pitchFamily="2" charset="-122"/>
              </a:rPr>
              <a:t>cur</a:t>
            </a:r>
            <a:r>
              <a:rPr lang="zh-CN" altLang="en-US" dirty="0">
                <a:solidFill>
                  <a:srgbClr val="00B0F0"/>
                </a:solidFill>
                <a:latin typeface="Cambria" panose="02040503050406030204" pitchFamily="18" charset="0"/>
                <a:ea typeface="宋体" panose="02010600030101010101" pitchFamily="2" charset="-122"/>
              </a:rPr>
              <a:t>的结点，如果存在，即为</a:t>
            </a:r>
            <a:r>
              <a:rPr lang="en-US" altLang="zh-CN" dirty="0">
                <a:solidFill>
                  <a:srgbClr val="00B0F0"/>
                </a:solidFill>
                <a:latin typeface="Cambria" panose="02040503050406030204" pitchFamily="18" charset="0"/>
                <a:ea typeface="宋体" panose="02010600030101010101" pitchFamily="2" charset="-122"/>
              </a:rPr>
              <a:t>cur</a:t>
            </a:r>
            <a:r>
              <a:rPr lang="zh-CN" altLang="en-US" dirty="0">
                <a:solidFill>
                  <a:srgbClr val="00B0F0"/>
                </a:solidFill>
                <a:latin typeface="Cambria" panose="02040503050406030204" pitchFamily="18" charset="0"/>
                <a:ea typeface="宋体" panose="02010600030101010101" pitchFamily="2" charset="-122"/>
              </a:rPr>
              <a:t>的最左孩子结点，否则，结点</a:t>
            </a:r>
            <a:r>
              <a:rPr lang="en-US" altLang="zh-CN" dirty="0">
                <a:solidFill>
                  <a:srgbClr val="00B0F0"/>
                </a:solidFill>
                <a:latin typeface="Cambria" panose="02040503050406030204" pitchFamily="18" charset="0"/>
                <a:ea typeface="宋体" panose="02010600030101010101" pitchFamily="2" charset="-122"/>
              </a:rPr>
              <a:t>cur</a:t>
            </a:r>
            <a:r>
              <a:rPr lang="zh-CN" altLang="en-US" dirty="0">
                <a:solidFill>
                  <a:srgbClr val="00B0F0"/>
                </a:solidFill>
                <a:latin typeface="Cambria" panose="02040503050406030204" pitchFamily="18" charset="0"/>
                <a:ea typeface="宋体" panose="02010600030101010101" pitchFamily="2" charset="-122"/>
              </a:rPr>
              <a:t>为叶结点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时间复杂度为</a:t>
            </a:r>
            <a:r>
              <a:rPr lang="en-US" altLang="zh-CN" dirty="0">
                <a:latin typeface="Cambria" panose="02040503050406030204" pitchFamily="18" charset="0"/>
                <a:ea typeface="宋体" panose="02010600030101010101" pitchFamily="2" charset="-122"/>
              </a:rPr>
              <a:t>O(n)</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lm_child</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paTree</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求结点</a:t>
            </a:r>
            <a:r>
              <a:rPr lang="en-US" altLang="zh-CN" dirty="0">
                <a:solidFill>
                  <a:srgbClr val="7030A0"/>
                </a:solidFill>
                <a:latin typeface="Cambria" panose="02040503050406030204" pitchFamily="18" charset="0"/>
                <a:ea typeface="宋体" panose="02010600030101010101" pitchFamily="2" charset="-122"/>
              </a:rPr>
              <a:t>cur</a:t>
            </a:r>
            <a:r>
              <a:rPr lang="zh-CN" altLang="en-US" dirty="0">
                <a:solidFill>
                  <a:srgbClr val="7030A0"/>
                </a:solidFill>
                <a:latin typeface="Cambria" panose="02040503050406030204" pitchFamily="18" charset="0"/>
                <a:ea typeface="宋体" panose="02010600030101010101" pitchFamily="2" charset="-122"/>
              </a:rPr>
              <a:t>的右兄弟的方法</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检查结点</a:t>
            </a:r>
            <a:r>
              <a:rPr lang="en-US" altLang="zh-CN" dirty="0">
                <a:solidFill>
                  <a:srgbClr val="00B0F0"/>
                </a:solidFill>
                <a:latin typeface="Cambria" panose="02040503050406030204" pitchFamily="18" charset="0"/>
                <a:ea typeface="宋体" panose="02010600030101010101" pitchFamily="2" charset="-122"/>
              </a:rPr>
              <a:t>cur+1</a:t>
            </a:r>
            <a:r>
              <a:rPr lang="zh-CN" altLang="en-US" dirty="0">
                <a:solidFill>
                  <a:srgbClr val="00B0F0"/>
                </a:solidFill>
                <a:latin typeface="Cambria" panose="02040503050406030204" pitchFamily="18" charset="0"/>
                <a:ea typeface="宋体" panose="02010600030101010101" pitchFamily="2" charset="-122"/>
              </a:rPr>
              <a:t>与结点</a:t>
            </a:r>
            <a:r>
              <a:rPr lang="en-US" altLang="zh-CN" dirty="0">
                <a:solidFill>
                  <a:srgbClr val="00B0F0"/>
                </a:solidFill>
                <a:latin typeface="Cambria" panose="02040503050406030204" pitchFamily="18" charset="0"/>
                <a:ea typeface="宋体" panose="02010600030101010101" pitchFamily="2" charset="-122"/>
              </a:rPr>
              <a:t>cur</a:t>
            </a:r>
            <a:r>
              <a:rPr lang="zh-CN" altLang="en-US" dirty="0">
                <a:solidFill>
                  <a:srgbClr val="00B0F0"/>
                </a:solidFill>
                <a:latin typeface="Cambria" panose="02040503050406030204" pitchFamily="18" charset="0"/>
                <a:ea typeface="宋体" panose="02010600030101010101" pitchFamily="2" charset="-122"/>
              </a:rPr>
              <a:t>的父结点是否相同，如果相同，</a:t>
            </a:r>
            <a:r>
              <a:rPr lang="en-US" altLang="zh-CN" dirty="0">
                <a:solidFill>
                  <a:srgbClr val="00B0F0"/>
                </a:solidFill>
                <a:latin typeface="Cambria" panose="02040503050406030204" pitchFamily="18" charset="0"/>
                <a:ea typeface="宋体" panose="02010600030101010101" pitchFamily="2" charset="-122"/>
              </a:rPr>
              <a:t>cur</a:t>
            </a:r>
            <a:r>
              <a:rPr lang="zh-CN" altLang="en-US" dirty="0">
                <a:solidFill>
                  <a:srgbClr val="00B0F0"/>
                </a:solidFill>
                <a:latin typeface="Cambria" panose="02040503050406030204" pitchFamily="18" charset="0"/>
                <a:ea typeface="宋体" panose="02010600030101010101" pitchFamily="2" charset="-122"/>
              </a:rPr>
              <a:t>的右兄弟即为</a:t>
            </a:r>
            <a:r>
              <a:rPr lang="en-US" altLang="zh-CN" dirty="0">
                <a:solidFill>
                  <a:srgbClr val="00B0F0"/>
                </a:solidFill>
                <a:latin typeface="Cambria" panose="02040503050406030204" pitchFamily="18" charset="0"/>
                <a:ea typeface="宋体" panose="02010600030101010101" pitchFamily="2" charset="-122"/>
              </a:rPr>
              <a:t>cur+1</a:t>
            </a:r>
            <a:r>
              <a:rPr lang="zh-CN" altLang="en-US" dirty="0">
                <a:solidFill>
                  <a:srgbClr val="00B0F0"/>
                </a:solidFill>
                <a:latin typeface="Cambria" panose="02040503050406030204" pitchFamily="18" charset="0"/>
                <a:ea typeface="宋体" panose="02010600030101010101" pitchFamily="2" charset="-122"/>
              </a:rPr>
              <a:t>，否则</a:t>
            </a:r>
            <a:r>
              <a:rPr lang="en-US" altLang="zh-CN" dirty="0">
                <a:solidFill>
                  <a:srgbClr val="00B0F0"/>
                </a:solidFill>
                <a:latin typeface="Cambria" panose="02040503050406030204" pitchFamily="18" charset="0"/>
                <a:ea typeface="宋体" panose="02010600030101010101" pitchFamily="2" charset="-122"/>
              </a:rPr>
              <a:t>cur</a:t>
            </a:r>
            <a:r>
              <a:rPr lang="zh-CN" altLang="en-US" dirty="0">
                <a:solidFill>
                  <a:srgbClr val="00B0F0"/>
                </a:solidFill>
                <a:latin typeface="Cambria" panose="02040503050406030204" pitchFamily="18" charset="0"/>
                <a:ea typeface="宋体" panose="02010600030101010101" pitchFamily="2" charset="-122"/>
              </a:rPr>
              <a:t>没有右兄弟</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时间复杂度为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r_brother</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paTree</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80</a:t>
            </a:fld>
            <a:endParaRPr lang="zh-CN" altLang="en-US" dirty="0"/>
          </a:p>
        </p:txBody>
      </p:sp>
    </p:spTree>
    <p:extLst>
      <p:ext uri="{BB962C8B-B14F-4D97-AF65-F5344CB8AC3E}">
        <p14:creationId xmlns:p14="http://schemas.microsoft.com/office/powerpoint/2010/main" val="429028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689393" cy="4709668"/>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二、树的左右链表示法</a:t>
            </a:r>
          </a:p>
          <a:p>
            <a:pPr marL="0" indent="357188">
              <a:lnSpc>
                <a:spcPct val="150000"/>
              </a:lnSpc>
              <a:spcBef>
                <a:spcPts val="0"/>
              </a:spcBef>
              <a:buNone/>
            </a:pPr>
            <a:r>
              <a:rPr lang="zh-CN" altLang="en-US" b="1" dirty="0">
                <a:solidFill>
                  <a:srgbClr val="7030A0"/>
                </a:solidFill>
                <a:latin typeface="Cambria" panose="02040503050406030204" pitchFamily="18" charset="0"/>
                <a:ea typeface="宋体" panose="02010600030101010101" pitchFamily="2" charset="-122"/>
              </a:rPr>
              <a:t>树的左右链表示法</a:t>
            </a:r>
            <a:r>
              <a:rPr lang="zh-CN" altLang="en-US" dirty="0">
                <a:latin typeface="Cambria" panose="02040503050406030204" pitchFamily="18" charset="0"/>
                <a:ea typeface="宋体" panose="02010600030101010101" pitchFamily="2" charset="-122"/>
              </a:rPr>
              <a:t>是指</a:t>
            </a:r>
            <a:r>
              <a:rPr lang="zh-CN" altLang="en-US" dirty="0">
                <a:solidFill>
                  <a:srgbClr val="00B0F0"/>
                </a:solidFill>
                <a:latin typeface="Cambria" panose="02040503050406030204" pitchFamily="18" charset="0"/>
                <a:ea typeface="宋体" panose="02010600030101010101" pitchFamily="2" charset="-122"/>
              </a:rPr>
              <a:t>在树的每个结点中记录该结点的最左孩子和其右兄弟</a:t>
            </a:r>
            <a:r>
              <a:rPr lang="zh-CN" altLang="en-US" dirty="0">
                <a:latin typeface="Cambria" panose="02040503050406030204" pitchFamily="18" charset="0"/>
                <a:ea typeface="宋体" panose="02010600030101010101" pitchFamily="2" charset="-122"/>
              </a:rPr>
              <a:t>。这种表示方法每个结点中应该包含</a:t>
            </a:r>
            <a:r>
              <a:rPr lang="zh-CN" altLang="en-US" dirty="0">
                <a:solidFill>
                  <a:srgbClr val="00B0F0"/>
                </a:solidFill>
                <a:latin typeface="Cambria" panose="02040503050406030204" pitchFamily="18" charset="0"/>
                <a:ea typeface="宋体" panose="02010600030101010101" pitchFamily="2" charset="-122"/>
              </a:rPr>
              <a:t>结点的数据、结点的父结点、结点的最左孩子结点和结点的右兄弟</a:t>
            </a:r>
            <a:r>
              <a:rPr lang="zh-CN" altLang="en-US" dirty="0">
                <a:latin typeface="Cambria" panose="02040503050406030204" pitchFamily="18" charset="0"/>
                <a:ea typeface="宋体" panose="02010600030101010101" pitchFamily="2" charset="-122"/>
              </a:rPr>
              <a:t>。可以用链表表示，也可以用数组表示。下面介绍树的左右链数组表示法。</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81</a:t>
            </a:fld>
            <a:endParaRPr lang="zh-CN" altLang="en-US" dirty="0"/>
          </a:p>
        </p:txBody>
      </p:sp>
    </p:spTree>
    <p:extLst>
      <p:ext uri="{BB962C8B-B14F-4D97-AF65-F5344CB8AC3E}">
        <p14:creationId xmlns:p14="http://schemas.microsoft.com/office/powerpoint/2010/main" val="351237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689393" cy="6288925"/>
          </a:xfrm>
        </p:spPr>
        <p:txBody>
          <a:bodyPr>
            <a:normAutofit fontScale="77500" lnSpcReduction="20000"/>
          </a:bodyPr>
          <a:lstStyle/>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树的左右链数组表示法</a:t>
            </a:r>
            <a:r>
              <a:rPr lang="zh-CN" altLang="en-US" dirty="0">
                <a:latin typeface="Cambria" panose="02040503050406030204" pitchFamily="18" charset="0"/>
                <a:ea typeface="宋体" panose="02010600030101010101" pitchFamily="2" charset="-122"/>
              </a:rPr>
              <a:t>的类型定义：</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lrbNode</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结点定义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datatype data;</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int pa;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父结点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int </a:t>
            </a:r>
            <a:r>
              <a:rPr lang="en-US" altLang="zh-CN" dirty="0" err="1">
                <a:solidFill>
                  <a:srgbClr val="7030A0"/>
                </a:solidFill>
                <a:latin typeface="Cambria" panose="02040503050406030204" pitchFamily="18" charset="0"/>
                <a:ea typeface="宋体" panose="02010600030101010101" pitchFamily="2" charset="-122"/>
              </a:rPr>
              <a:t>lmc</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最左孩子结点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int </a:t>
            </a:r>
            <a:r>
              <a:rPr lang="en-US" altLang="zh-CN" dirty="0" err="1">
                <a:solidFill>
                  <a:srgbClr val="7030A0"/>
                </a:solidFill>
                <a:latin typeface="Cambria" panose="02040503050406030204" pitchFamily="18" charset="0"/>
                <a:ea typeface="宋体" panose="02010600030101010101" pitchFamily="2" charset="-122"/>
              </a:rPr>
              <a:t>rb</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右兄弟结点 	</a:t>
            </a:r>
            <a:r>
              <a:rPr lang="zh-CN" altLang="en-US" dirty="0">
                <a:solidFill>
                  <a:srgbClr val="7030A0"/>
                </a:solidFill>
                <a:latin typeface="Cambria" panose="02040503050406030204" pitchFamily="18" charset="0"/>
                <a:ea typeface="宋体" panose="02010600030101010101" pitchFamily="2" charset="-122"/>
              </a:rPr>
              <a:t>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lrbNode</a:t>
            </a: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lmc</a:t>
            </a:r>
            <a:r>
              <a:rPr lang="en-US" altLang="zh-CN" dirty="0">
                <a:solidFill>
                  <a:srgbClr val="7030A0"/>
                </a:solidFill>
                <a:latin typeface="Cambria" panose="02040503050406030204" pitchFamily="18" charset="0"/>
                <a:ea typeface="宋体" panose="02010600030101010101" pitchFamily="2" charset="-122"/>
              </a:rPr>
              <a:t>(-1), </a:t>
            </a:r>
            <a:r>
              <a:rPr lang="en-US" altLang="zh-CN" dirty="0" err="1">
                <a:solidFill>
                  <a:srgbClr val="7030A0"/>
                </a:solidFill>
                <a:latin typeface="Cambria" panose="02040503050406030204" pitchFamily="18" charset="0"/>
                <a:ea typeface="宋体" panose="02010600030101010101" pitchFamily="2" charset="-122"/>
              </a:rPr>
              <a:t>rb</a:t>
            </a:r>
            <a:r>
              <a:rPr lang="en-US" altLang="zh-CN" dirty="0">
                <a:solidFill>
                  <a:srgbClr val="7030A0"/>
                </a:solidFill>
                <a:latin typeface="Cambria" panose="02040503050406030204" pitchFamily="18" charset="0"/>
                <a:ea typeface="宋体" panose="02010600030101010101" pitchFamily="2" charset="-122"/>
              </a:rPr>
              <a:t>(-1){</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lrbNode</a:t>
            </a:r>
            <a:r>
              <a:rPr lang="en-US" altLang="zh-CN" dirty="0">
                <a:solidFill>
                  <a:srgbClr val="7030A0"/>
                </a:solidFill>
                <a:latin typeface="Cambria" panose="02040503050406030204" pitchFamily="18" charset="0"/>
                <a:ea typeface="宋体" panose="02010600030101010101" pitchFamily="2" charset="-122"/>
              </a:rPr>
              <a:t> tree[N];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结点表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int n;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树的结点总数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int root;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树的根结点下标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lrbTree</a:t>
            </a:r>
            <a:r>
              <a:rPr lang="en-US" altLang="zh-CN" dirty="0">
                <a:solidFill>
                  <a:srgbClr val="7030A0"/>
                </a:solidFill>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82</a:t>
            </a:fld>
            <a:endParaRPr lang="zh-CN" altLang="en-US" dirty="0"/>
          </a:p>
        </p:txBody>
      </p:sp>
    </p:spTree>
    <p:extLst>
      <p:ext uri="{BB962C8B-B14F-4D97-AF65-F5344CB8AC3E}">
        <p14:creationId xmlns:p14="http://schemas.microsoft.com/office/powerpoint/2010/main" val="2662855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689393" cy="6288925"/>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可以将树的双亲表示法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简化的形式</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所表示的树转化为树的左右链表示法，注意，在树的双亲表示法中必须严格按照层次遍历的顺序进行编号。</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create_lrbTree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求最左孩子结点时，可直接返回结点的</a:t>
            </a:r>
            <a:r>
              <a:rPr lang="en-US" altLang="zh-CN" dirty="0" err="1">
                <a:latin typeface="Cambria" panose="02040503050406030204" pitchFamily="18" charset="0"/>
                <a:ea typeface="宋体" panose="02010600030101010101" pitchFamily="2" charset="-122"/>
              </a:rPr>
              <a:t>lmc</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求结点的右兄弟时，可直接返回结点的</a:t>
            </a:r>
            <a:r>
              <a:rPr lang="en-US" altLang="zh-CN" dirty="0" err="1">
                <a:latin typeface="Cambria" panose="02040503050406030204" pitchFamily="18" charset="0"/>
                <a:ea typeface="宋体" panose="02010600030101010101" pitchFamily="2" charset="-122"/>
              </a:rPr>
              <a:t>rb</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83</a:t>
            </a:fld>
            <a:endParaRPr lang="zh-CN" altLang="en-US" dirty="0"/>
          </a:p>
        </p:txBody>
      </p:sp>
    </p:spTree>
    <p:extLst>
      <p:ext uri="{BB962C8B-B14F-4D97-AF65-F5344CB8AC3E}">
        <p14:creationId xmlns:p14="http://schemas.microsoft.com/office/powerpoint/2010/main" val="18979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56882" cy="6288925"/>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3.4.2 </a:t>
            </a:r>
            <a:r>
              <a:rPr lang="zh-CN" altLang="en-US" b="1" dirty="0">
                <a:latin typeface="Cambria" panose="02040503050406030204" pitchFamily="18" charset="0"/>
                <a:ea typeface="宋体" panose="02010600030101010101" pitchFamily="2" charset="-122"/>
              </a:rPr>
              <a:t>树和森林的遍历</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一、树的遍历</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zh-CN" altLang="en-US" dirty="0">
                <a:solidFill>
                  <a:srgbClr val="C00000"/>
                </a:solidFill>
                <a:latin typeface="Cambria" panose="02040503050406030204" pitchFamily="18" charset="0"/>
                <a:ea typeface="宋体" panose="02010600030101010101" pitchFamily="2" charset="-122"/>
              </a:rPr>
              <a:t>先根遍历</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访问根结点；</a:t>
            </a:r>
            <a:r>
              <a:rPr lang="zh-CN" altLang="en-US" dirty="0">
                <a:solidFill>
                  <a:srgbClr val="00B0F0"/>
                </a:solidFill>
                <a:latin typeface="Cambria" panose="02040503050406030204" pitchFamily="18" charset="0"/>
                <a:ea typeface="宋体" panose="02010600030101010101" pitchFamily="2" charset="-122"/>
              </a:rPr>
              <a:t>按照从左到右的顺序依次先根遍历根结点的所有子树</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对树进行先根遍历所得到的序列称为树的</a:t>
            </a:r>
            <a:r>
              <a:rPr lang="zh-CN" altLang="en-US" dirty="0">
                <a:solidFill>
                  <a:srgbClr val="C00000"/>
                </a:solidFill>
                <a:latin typeface="Cambria" panose="02040503050406030204" pitchFamily="18" charset="0"/>
                <a:ea typeface="宋体" panose="02010600030101010101" pitchFamily="2" charset="-122"/>
              </a:rPr>
              <a:t>先根序列</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右图的先根序列为：</a:t>
            </a:r>
            <a:r>
              <a:rPr lang="en-US" altLang="zh-CN" dirty="0">
                <a:latin typeface="Cambria" panose="02040503050406030204" pitchFamily="18" charset="0"/>
                <a:ea typeface="宋体" panose="02010600030101010101" pitchFamily="2" charset="-122"/>
              </a:rPr>
              <a:t>ABEKFLGCHMNDIJ</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zh-CN" altLang="en-US" dirty="0">
                <a:solidFill>
                  <a:srgbClr val="C00000"/>
                </a:solidFill>
                <a:latin typeface="Cambria" panose="02040503050406030204" pitchFamily="18" charset="0"/>
                <a:ea typeface="宋体" panose="02010600030101010101" pitchFamily="2" charset="-122"/>
              </a:rPr>
              <a:t>中根遍历</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中根遍历根结点的最左子树；访问根结点；按照从左到右的顺序依次中根遍历根结点的所有子树</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所得到的序列</a:t>
            </a:r>
            <a:r>
              <a:rPr lang="zh-CN" altLang="en-US" dirty="0">
                <a:latin typeface="Cambria" panose="02040503050406030204" pitchFamily="18" charset="0"/>
                <a:ea typeface="宋体" panose="02010600030101010101" pitchFamily="2" charset="-122"/>
              </a:rPr>
              <a:t>称为树的</a:t>
            </a:r>
            <a:r>
              <a:rPr lang="zh-CN" altLang="en-US" dirty="0">
                <a:solidFill>
                  <a:srgbClr val="C00000"/>
                </a:solidFill>
                <a:latin typeface="Cambria" panose="02040503050406030204" pitchFamily="18" charset="0"/>
                <a:ea typeface="宋体" panose="02010600030101010101" pitchFamily="2" charset="-122"/>
              </a:rPr>
              <a:t>中根序列</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右图的中根序列为：</a:t>
            </a:r>
            <a:r>
              <a:rPr lang="en-US" altLang="zh-CN" dirty="0">
                <a:latin typeface="Cambria" panose="02040503050406030204" pitchFamily="18" charset="0"/>
                <a:ea typeface="宋体" panose="02010600030101010101" pitchFamily="2" charset="-122"/>
              </a:rPr>
              <a:t>KEBLFGAMHNCIDJ</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a:t>
            </a:r>
            <a:r>
              <a:rPr lang="zh-CN" altLang="en-US" dirty="0">
                <a:solidFill>
                  <a:srgbClr val="C00000"/>
                </a:solidFill>
                <a:latin typeface="Cambria" panose="02040503050406030204" pitchFamily="18" charset="0"/>
                <a:ea typeface="宋体" panose="02010600030101010101" pitchFamily="2" charset="-122"/>
              </a:rPr>
              <a:t>后根遍历</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按照从左到右的顺序依次后根遍历根结点的所有子树；访问根结点</a:t>
            </a:r>
            <a:r>
              <a:rPr lang="zh-CN" altLang="en-US" dirty="0">
                <a:latin typeface="Cambria" panose="02040503050406030204" pitchFamily="18" charset="0"/>
                <a:ea typeface="宋体" panose="02010600030101010101" pitchFamily="2" charset="-122"/>
              </a:rPr>
              <a:t>。所得到的序列称为树的</a:t>
            </a:r>
            <a:r>
              <a:rPr lang="zh-CN" altLang="en-US" dirty="0">
                <a:solidFill>
                  <a:srgbClr val="C00000"/>
                </a:solidFill>
                <a:latin typeface="Cambria" panose="02040503050406030204" pitchFamily="18" charset="0"/>
                <a:ea typeface="宋体" panose="02010600030101010101" pitchFamily="2" charset="-122"/>
              </a:rPr>
              <a:t>后根序列</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右图的后根序列为：</a:t>
            </a:r>
            <a:r>
              <a:rPr lang="en-US" altLang="zh-CN" dirty="0">
                <a:latin typeface="Cambria" panose="02040503050406030204" pitchFamily="18" charset="0"/>
                <a:ea typeface="宋体" panose="02010600030101010101" pitchFamily="2" charset="-122"/>
              </a:rPr>
              <a:t>KELFGBMNHCIJDA</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84</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8955341" y="1251760"/>
            <a:ext cx="3078480" cy="2840990"/>
          </a:xfrm>
          <a:prstGeom prst="rect">
            <a:avLst/>
          </a:prstGeom>
          <a:noFill/>
        </p:spPr>
      </p:pic>
    </p:spTree>
    <p:extLst>
      <p:ext uri="{BB962C8B-B14F-4D97-AF65-F5344CB8AC3E}">
        <p14:creationId xmlns:p14="http://schemas.microsoft.com/office/powerpoint/2010/main" val="18428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56882" cy="6288925"/>
          </a:xfrm>
        </p:spPr>
        <p:txBody>
          <a:bodyPr>
            <a:normAutofit fontScale="85000"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二、树的括号表示法</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一个非递归的广义表可以看成是一棵树</a:t>
            </a:r>
            <a:r>
              <a:rPr lang="zh-CN" altLang="en-US" dirty="0">
                <a:latin typeface="Cambria" panose="02040503050406030204" pitchFamily="18" charset="0"/>
                <a:ea typeface="宋体" panose="02010600030101010101" pitchFamily="2" charset="-122"/>
              </a:rPr>
              <a:t>，例如右图所表示的树可以表示为</a:t>
            </a:r>
            <a:r>
              <a:rPr lang="en-US" altLang="zh-CN" dirty="0">
                <a:latin typeface="Cambria" panose="02040503050406030204" pitchFamily="18" charset="0"/>
                <a:ea typeface="宋体" panose="02010600030101010101" pitchFamily="2" charset="-122"/>
              </a:rPr>
              <a:t>(A, (B, (E, (K)), (F, (L)), (G)), (C, (H, (M), (N))), (D, (I), (J)))</a:t>
            </a:r>
            <a:r>
              <a:rPr lang="zh-CN" altLang="en-US" dirty="0">
                <a:latin typeface="Cambria" panose="02040503050406030204" pitchFamily="18" charset="0"/>
                <a:ea typeface="宋体" panose="02010600030101010101" pitchFamily="2" charset="-122"/>
              </a:rPr>
              <a:t>，这里，树的根结点为第一个原子，其子树为子表。</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可以将广义表表示法简化为：</a:t>
            </a:r>
            <a:r>
              <a:rPr lang="en-US" altLang="zh-CN" dirty="0">
                <a:latin typeface="Cambria" panose="02040503050406030204" pitchFamily="18" charset="0"/>
                <a:ea typeface="宋体" panose="02010600030101010101" pitchFamily="2" charset="-122"/>
              </a:rPr>
              <a:t>A(B(E(K), F(L), G), C(H(M, N)), D(I, J))</a:t>
            </a:r>
            <a:r>
              <a:rPr lang="zh-CN" altLang="en-US" dirty="0">
                <a:latin typeface="Cambria" panose="02040503050406030204" pitchFamily="18" charset="0"/>
                <a:ea typeface="宋体" panose="02010600030101010101" pitchFamily="2" charset="-122"/>
              </a:rPr>
              <a:t>，这就是</a:t>
            </a:r>
            <a:r>
              <a:rPr lang="zh-CN" altLang="en-US" b="1" dirty="0">
                <a:solidFill>
                  <a:srgbClr val="00B0F0"/>
                </a:solidFill>
                <a:latin typeface="Cambria" panose="02040503050406030204" pitchFamily="18" charset="0"/>
                <a:ea typeface="宋体" panose="02010600030101010101" pitchFamily="2" charset="-122"/>
              </a:rPr>
              <a:t>树的括号表示法</a:t>
            </a:r>
            <a:r>
              <a:rPr lang="zh-CN" altLang="en-US" dirty="0">
                <a:latin typeface="Cambria" panose="02040503050406030204" pitchFamily="18" charset="0"/>
                <a:ea typeface="宋体" panose="02010600030101010101" pitchFamily="2" charset="-122"/>
              </a:rPr>
              <a:t>，即</a:t>
            </a:r>
            <a:r>
              <a:rPr lang="zh-CN" altLang="en-US" dirty="0">
                <a:solidFill>
                  <a:srgbClr val="00B0F0"/>
                </a:solidFill>
                <a:latin typeface="Cambria" panose="02040503050406030204" pitchFamily="18" charset="0"/>
                <a:ea typeface="宋体" panose="02010600030101010101" pitchFamily="2" charset="-122"/>
              </a:rPr>
              <a:t>去掉广义表表示法中</a:t>
            </a:r>
            <a:r>
              <a:rPr lang="zh-CN" altLang="en-US" b="1" dirty="0">
                <a:solidFill>
                  <a:srgbClr val="C00000"/>
                </a:solidFill>
                <a:latin typeface="Cambria" panose="02040503050406030204" pitchFamily="18" charset="0"/>
                <a:ea typeface="宋体" panose="02010600030101010101" pitchFamily="2" charset="-122"/>
              </a:rPr>
              <a:t>每一个子树外面一层括号</a:t>
            </a:r>
            <a:r>
              <a:rPr lang="zh-CN" altLang="en-US" dirty="0">
                <a:solidFill>
                  <a:srgbClr val="00B0F0"/>
                </a:solidFill>
                <a:latin typeface="Cambria" panose="02040503050406030204" pitchFamily="18" charset="0"/>
                <a:ea typeface="宋体" panose="02010600030101010101" pitchFamily="2" charset="-122"/>
              </a:rPr>
              <a:t>以及</a:t>
            </a:r>
            <a:r>
              <a:rPr lang="zh-CN" altLang="en-US" b="1" dirty="0">
                <a:solidFill>
                  <a:srgbClr val="C00000"/>
                </a:solidFill>
                <a:latin typeface="Cambria" panose="02040503050406030204" pitchFamily="18" charset="0"/>
                <a:ea typeface="宋体" panose="02010600030101010101" pitchFamily="2" charset="-122"/>
              </a:rPr>
              <a:t>每一棵子树根结点后面的逗号</a:t>
            </a:r>
            <a:r>
              <a:rPr lang="zh-CN" altLang="en-US" dirty="0">
                <a:solidFill>
                  <a:srgbClr val="00B0F0"/>
                </a:solidFill>
                <a:latin typeface="Cambria" panose="02040503050406030204" pitchFamily="18" charset="0"/>
                <a:ea typeface="宋体" panose="02010600030101010101" pitchFamily="2" charset="-122"/>
              </a:rPr>
              <a:t>，而将</a:t>
            </a:r>
            <a:r>
              <a:rPr lang="zh-CN" altLang="en-US" b="1" dirty="0">
                <a:solidFill>
                  <a:srgbClr val="C00000"/>
                </a:solidFill>
                <a:latin typeface="Cambria" panose="02040503050406030204" pitchFamily="18" charset="0"/>
                <a:ea typeface="宋体" panose="02010600030101010101" pitchFamily="2" charset="-122"/>
              </a:rPr>
              <a:t>根结点所有的子树放置在其后的括号</a:t>
            </a:r>
            <a:r>
              <a:rPr lang="zh-CN" altLang="en-US" dirty="0">
                <a:solidFill>
                  <a:srgbClr val="00B0F0"/>
                </a:solidFill>
                <a:latin typeface="Cambria" panose="02040503050406030204" pitchFamily="18" charset="0"/>
                <a:ea typeface="宋体" panose="02010600030101010101" pitchFamily="2" charset="-122"/>
              </a:rPr>
              <a:t>中，</a:t>
            </a:r>
            <a:r>
              <a:rPr lang="zh-CN" altLang="en-US" b="1" dirty="0">
                <a:solidFill>
                  <a:srgbClr val="C00000"/>
                </a:solidFill>
                <a:latin typeface="Cambria" panose="02040503050406030204" pitchFamily="18" charset="0"/>
                <a:ea typeface="宋体" panose="02010600030101010101" pitchFamily="2" charset="-122"/>
              </a:rPr>
              <a:t>子树之间用逗号分隔</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显然，树的括号表示法中结点的顺序为树的先根序列，因此可以利用类似于树的先根遍历方法将一棵由左右链表示或双亲表示的树转化为树的括号表示法。</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85</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8955341" y="1251760"/>
            <a:ext cx="3078480" cy="2840990"/>
          </a:xfrm>
          <a:prstGeom prst="rect">
            <a:avLst/>
          </a:prstGeom>
          <a:noFill/>
        </p:spPr>
      </p:pic>
    </p:spTree>
    <p:extLst>
      <p:ext uri="{BB962C8B-B14F-4D97-AF65-F5344CB8AC3E}">
        <p14:creationId xmlns:p14="http://schemas.microsoft.com/office/powerpoint/2010/main" val="146125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7549246" cy="6288925"/>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求括号表示法中每一个结点的最左孩子和右兄弟结点</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假设树每一个结点用一个字符表示，且</a:t>
            </a:r>
            <a:r>
              <a:rPr lang="zh-CN" altLang="en-US" dirty="0">
                <a:solidFill>
                  <a:srgbClr val="00B0F0"/>
                </a:solidFill>
                <a:latin typeface="Cambria" panose="02040503050406030204" pitchFamily="18" charset="0"/>
                <a:ea typeface="宋体" panose="02010600030101010101" pitchFamily="2" charset="-122"/>
              </a:rPr>
              <a:t>括号表示法存放在一个字符串</a:t>
            </a:r>
            <a:r>
              <a:rPr lang="en-US" altLang="zh-CN" dirty="0" err="1">
                <a:solidFill>
                  <a:srgbClr val="00B0F0"/>
                </a:solidFill>
                <a:latin typeface="Cambria" panose="02040503050406030204" pitchFamily="18" charset="0"/>
                <a:ea typeface="宋体" panose="02010600030101010101" pitchFamily="2" charset="-122"/>
              </a:rPr>
              <a:t>btree</a:t>
            </a:r>
            <a:r>
              <a:rPr lang="zh-CN" altLang="en-US" dirty="0">
                <a:solidFill>
                  <a:srgbClr val="00B0F0"/>
                </a:solidFill>
                <a:latin typeface="Cambria" panose="02040503050406030204" pitchFamily="18" charset="0"/>
                <a:ea typeface="宋体" panose="02010600030101010101" pitchFamily="2" charset="-122"/>
              </a:rPr>
              <a:t>中</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则一个结点可以用</a:t>
            </a:r>
            <a:r>
              <a:rPr lang="en-US" altLang="zh-CN" dirty="0" err="1">
                <a:solidFill>
                  <a:srgbClr val="00B0F0"/>
                </a:solidFill>
                <a:latin typeface="Cambria" panose="02040503050406030204" pitchFamily="18" charset="0"/>
                <a:ea typeface="宋体" panose="02010600030101010101" pitchFamily="2" charset="-122"/>
              </a:rPr>
              <a:t>btree</a:t>
            </a:r>
            <a:r>
              <a:rPr lang="zh-CN" altLang="en-US" dirty="0">
                <a:solidFill>
                  <a:srgbClr val="00B0F0"/>
                </a:solidFill>
                <a:latin typeface="Cambria" panose="02040503050406030204" pitchFamily="18" charset="0"/>
                <a:ea typeface="宋体" panose="02010600030101010101" pitchFamily="2" charset="-122"/>
              </a:rPr>
              <a:t>的下标表示</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求</a:t>
            </a:r>
            <a:r>
              <a:rPr lang="en-US" altLang="zh-CN" dirty="0" err="1">
                <a:latin typeface="Cambria" panose="02040503050406030204" pitchFamily="18" charset="0"/>
                <a:ea typeface="宋体" panose="02010600030101010101" pitchFamily="2" charset="-122"/>
              </a:rPr>
              <a:t>btree</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的最左孩子结点：如果</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有孩子结点，则</a:t>
            </a:r>
            <a:r>
              <a:rPr lang="en-US" altLang="zh-CN" dirty="0" err="1">
                <a:latin typeface="Cambria" panose="02040503050406030204" pitchFamily="18" charset="0"/>
                <a:ea typeface="宋体" panose="02010600030101010101" pitchFamily="2" charset="-122"/>
              </a:rPr>
              <a:t>btree</a:t>
            </a:r>
            <a:r>
              <a:rPr lang="en-US" altLang="zh-CN" dirty="0">
                <a:latin typeface="Cambria" panose="02040503050406030204" pitchFamily="18" charset="0"/>
                <a:ea typeface="宋体" panose="02010600030101010101" pitchFamily="2" charset="-122"/>
              </a:rPr>
              <a:t>[cur+1]</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err="1">
                <a:solidFill>
                  <a:srgbClr val="C00000"/>
                </a:solidFill>
                <a:latin typeface="Cambria" panose="02040503050406030204" pitchFamily="18" charset="0"/>
                <a:ea typeface="宋体" panose="02010600030101010101" pitchFamily="2" charset="-122"/>
              </a:rPr>
              <a:t>btree</a:t>
            </a:r>
            <a:r>
              <a:rPr lang="en-US" altLang="zh-CN" dirty="0">
                <a:solidFill>
                  <a:srgbClr val="C00000"/>
                </a:solidFill>
                <a:latin typeface="Cambria" panose="02040503050406030204" pitchFamily="18" charset="0"/>
                <a:ea typeface="宋体" panose="02010600030101010101" pitchFamily="2" charset="-122"/>
              </a:rPr>
              <a:t>[cur+2]</a:t>
            </a:r>
            <a:r>
              <a:rPr lang="zh-CN" altLang="en-US" dirty="0">
                <a:solidFill>
                  <a:srgbClr val="C00000"/>
                </a:solidFill>
                <a:latin typeface="Cambria" panose="02040503050406030204" pitchFamily="18" charset="0"/>
                <a:ea typeface="宋体" panose="02010600030101010101" pitchFamily="2" charset="-122"/>
              </a:rPr>
              <a:t>即为其最左孩子结点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lm_child</a:t>
            </a:r>
            <a:r>
              <a:rPr lang="en-US" altLang="zh-CN" dirty="0">
                <a:latin typeface="Cambria" panose="02040503050406030204" pitchFamily="18" charset="0"/>
                <a:ea typeface="宋体" panose="02010600030101010101" pitchFamily="2" charset="-122"/>
              </a:rPr>
              <a:t>(string,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求</a:t>
            </a:r>
            <a:r>
              <a:rPr lang="en-US" altLang="zh-CN" dirty="0" err="1">
                <a:latin typeface="Cambria" panose="02040503050406030204" pitchFamily="18" charset="0"/>
                <a:ea typeface="宋体" panose="02010600030101010101" pitchFamily="2" charset="-122"/>
              </a:rPr>
              <a:t>btree</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的右兄弟结点：为</a:t>
            </a:r>
            <a:r>
              <a:rPr lang="en-US" altLang="zh-CN" dirty="0" err="1">
                <a:latin typeface="Cambria" panose="02040503050406030204" pitchFamily="18" charset="0"/>
                <a:ea typeface="宋体" panose="02010600030101010101" pitchFamily="2" charset="-122"/>
              </a:rPr>
              <a:t>btree</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的</a:t>
            </a:r>
            <a:r>
              <a:rPr lang="zh-CN" altLang="en-US" dirty="0">
                <a:solidFill>
                  <a:srgbClr val="FF0000"/>
                </a:solidFill>
                <a:latin typeface="Cambria" panose="02040503050406030204" pitchFamily="18" charset="0"/>
                <a:ea typeface="宋体" panose="02010600030101010101" pitchFamily="2" charset="-122"/>
              </a:rPr>
              <a:t>同一层</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括号嵌套次数一样</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中</a:t>
            </a:r>
            <a:r>
              <a:rPr lang="zh-CN" altLang="en-US" dirty="0">
                <a:solidFill>
                  <a:srgbClr val="FF0000"/>
                </a:solidFill>
                <a:latin typeface="Cambria" panose="02040503050406030204" pitchFamily="18" charset="0"/>
                <a:ea typeface="宋体" panose="02010600030101010101" pitchFamily="2" charset="-122"/>
              </a:rPr>
              <a:t>其后第一个逗号后面的元素</a:t>
            </a:r>
            <a:r>
              <a:rPr lang="zh-CN" altLang="en-US" dirty="0">
                <a:latin typeface="Cambria" panose="02040503050406030204" pitchFamily="18" charset="0"/>
                <a:ea typeface="宋体" panose="02010600030101010101" pitchFamily="2" charset="-122"/>
              </a:rPr>
              <a:t>。</a:t>
            </a:r>
            <a:r>
              <a:rPr lang="zh-CN" altLang="en-US" dirty="0">
                <a:solidFill>
                  <a:srgbClr val="C00000"/>
                </a:solidFill>
                <a:latin typeface="Cambria" panose="02040503050406030204" pitchFamily="18" charset="0"/>
                <a:ea typeface="宋体" panose="02010600030101010101" pitchFamily="2" charset="-122"/>
              </a:rPr>
              <a:t>要判断</a:t>
            </a:r>
            <a:r>
              <a:rPr lang="en-US" altLang="zh-CN" dirty="0" err="1">
                <a:solidFill>
                  <a:srgbClr val="C00000"/>
                </a:solidFill>
                <a:latin typeface="Cambria" panose="02040503050406030204" pitchFamily="18" charset="0"/>
                <a:ea typeface="宋体" panose="02010600030101010101" pitchFamily="2" charset="-122"/>
              </a:rPr>
              <a:t>btree</a:t>
            </a:r>
            <a:r>
              <a:rPr lang="zh-CN" altLang="en-US" dirty="0">
                <a:solidFill>
                  <a:srgbClr val="C00000"/>
                </a:solidFill>
                <a:latin typeface="Cambria" panose="02040503050406030204" pitchFamily="18" charset="0"/>
                <a:ea typeface="宋体" panose="02010600030101010101" pitchFamily="2" charset="-122"/>
              </a:rPr>
              <a:t>中两个元素是否属于同一层，只要这两个元素之间的左括号和右括号都完全匹配即可</a:t>
            </a:r>
            <a:r>
              <a:rPr lang="zh-CN" altLang="en-US" dirty="0">
                <a:latin typeface="Cambria" panose="02040503050406030204" pitchFamily="18" charset="0"/>
                <a:ea typeface="宋体" panose="02010600030101010101" pitchFamily="2" charset="-122"/>
              </a:rPr>
              <a:t>，因此可以</a:t>
            </a:r>
            <a:r>
              <a:rPr lang="zh-CN" altLang="en-US" dirty="0">
                <a:solidFill>
                  <a:srgbClr val="C00000"/>
                </a:solidFill>
                <a:latin typeface="Cambria" panose="02040503050406030204" pitchFamily="18" charset="0"/>
                <a:ea typeface="宋体" panose="02010600030101010101" pitchFamily="2" charset="-122"/>
              </a:rPr>
              <a:t>用一个计数器</a:t>
            </a:r>
            <a:r>
              <a:rPr lang="en-US" altLang="zh-CN" dirty="0" err="1">
                <a:solidFill>
                  <a:srgbClr val="C00000"/>
                </a:solidFill>
                <a:latin typeface="Cambria" panose="02040503050406030204" pitchFamily="18" charset="0"/>
                <a:ea typeface="宋体" panose="02010600030101010101" pitchFamily="2" charset="-122"/>
              </a:rPr>
              <a:t>cnt</a:t>
            </a:r>
            <a:r>
              <a:rPr lang="zh-CN" altLang="en-US" dirty="0">
                <a:solidFill>
                  <a:srgbClr val="C00000"/>
                </a:solidFill>
                <a:latin typeface="Cambria" panose="02040503050406030204" pitchFamily="18" charset="0"/>
                <a:ea typeface="宋体" panose="02010600030101010101" pitchFamily="2" charset="-122"/>
              </a:rPr>
              <a:t>，当遇到左括号时，</a:t>
            </a:r>
            <a:r>
              <a:rPr lang="en-US" altLang="zh-CN" dirty="0" err="1">
                <a:solidFill>
                  <a:srgbClr val="C00000"/>
                </a:solidFill>
                <a:latin typeface="Cambria" panose="02040503050406030204" pitchFamily="18" charset="0"/>
                <a:ea typeface="宋体" panose="02010600030101010101" pitchFamily="2" charset="-122"/>
              </a:rPr>
              <a:t>cnt</a:t>
            </a:r>
            <a:r>
              <a:rPr lang="en-US" altLang="zh-CN" dirty="0">
                <a:solidFill>
                  <a:srgbClr val="C00000"/>
                </a:solidFill>
                <a:latin typeface="Cambria" panose="02040503050406030204" pitchFamily="18" charset="0"/>
                <a:ea typeface="宋体" panose="02010600030101010101" pitchFamily="2" charset="-122"/>
              </a:rPr>
              <a:t>++</a:t>
            </a:r>
            <a:r>
              <a:rPr lang="zh-CN" altLang="en-US" dirty="0">
                <a:solidFill>
                  <a:srgbClr val="C00000"/>
                </a:solidFill>
                <a:latin typeface="Cambria" panose="02040503050406030204" pitchFamily="18" charset="0"/>
                <a:ea typeface="宋体" panose="02010600030101010101" pitchFamily="2" charset="-122"/>
              </a:rPr>
              <a:t>，当遇到右括号时，</a:t>
            </a:r>
            <a:r>
              <a:rPr lang="en-US" altLang="zh-CN" dirty="0" err="1">
                <a:solidFill>
                  <a:srgbClr val="C00000"/>
                </a:solidFill>
                <a:latin typeface="Cambria" panose="02040503050406030204" pitchFamily="18" charset="0"/>
                <a:ea typeface="宋体" panose="02010600030101010101" pitchFamily="2" charset="-122"/>
              </a:rPr>
              <a:t>cnt</a:t>
            </a:r>
            <a:r>
              <a:rPr lang="en-US" altLang="zh-CN" dirty="0">
                <a:solidFill>
                  <a:srgbClr val="C0000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r_brother</a:t>
            </a:r>
            <a:r>
              <a:rPr lang="en-US" altLang="zh-CN" dirty="0">
                <a:latin typeface="Cambria" panose="02040503050406030204" pitchFamily="18" charset="0"/>
                <a:ea typeface="宋体" panose="02010600030101010101" pitchFamily="2" charset="-122"/>
              </a:rPr>
              <a:t>(string,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86</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8955341" y="1251760"/>
            <a:ext cx="3078480" cy="2840990"/>
          </a:xfrm>
          <a:prstGeom prst="rect">
            <a:avLst/>
          </a:prstGeom>
          <a:noFill/>
        </p:spPr>
      </p:pic>
      <p:sp>
        <p:nvSpPr>
          <p:cNvPr id="2" name="文本框 1"/>
          <p:cNvSpPr txBox="1"/>
          <p:nvPr/>
        </p:nvSpPr>
        <p:spPr>
          <a:xfrm>
            <a:off x="7772400" y="4497355"/>
            <a:ext cx="4189445" cy="707886"/>
          </a:xfrm>
          <a:prstGeom prst="rect">
            <a:avLst/>
          </a:prstGeom>
          <a:noFill/>
        </p:spPr>
        <p:txBody>
          <a:bodyPr wrap="square" rtlCol="0">
            <a:spAutoFit/>
          </a:bodyPr>
          <a:lstStyle/>
          <a:p>
            <a:pPr algn="ctr"/>
            <a:r>
              <a:rPr lang="en-US" altLang="zh-CN" sz="2000" dirty="0" err="1">
                <a:latin typeface="Cambria" panose="02040503050406030204" pitchFamily="18" charset="0"/>
                <a:ea typeface="宋体" panose="02010600030101010101" pitchFamily="2" charset="-122"/>
              </a:rPr>
              <a:t>btree</a:t>
            </a:r>
            <a:r>
              <a:rPr lang="zh-CN" altLang="en-US" sz="2000" dirty="0">
                <a:latin typeface="Cambria" panose="02040503050406030204" pitchFamily="18" charset="0"/>
                <a:ea typeface="宋体" panose="02010600030101010101" pitchFamily="2" charset="-122"/>
              </a:rPr>
              <a:t>：</a:t>
            </a:r>
            <a:r>
              <a:rPr lang="en-US" altLang="zh-CN" sz="2000" dirty="0">
                <a:latin typeface="Cambria" panose="02040503050406030204" pitchFamily="18" charset="0"/>
                <a:ea typeface="宋体" panose="02010600030101010101" pitchFamily="2" charset="-122"/>
              </a:rPr>
              <a:t> </a:t>
            </a:r>
          </a:p>
          <a:p>
            <a:r>
              <a:rPr lang="en-US" altLang="zh-CN" sz="2000" dirty="0">
                <a:latin typeface="Cambria" panose="02040503050406030204" pitchFamily="18" charset="0"/>
                <a:ea typeface="宋体" panose="02010600030101010101" pitchFamily="2" charset="-122"/>
              </a:rPr>
              <a:t>A(B(E(K), F(L), G), C(H(M, N)), D(I, J))</a:t>
            </a:r>
            <a:endParaRPr lang="zh-CN" altLang="en-US" sz="2000" dirty="0">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425223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56882" cy="3666939"/>
          </a:xfrm>
        </p:spPr>
        <p:txBody>
          <a:bodyPr>
            <a:normAutofit fontScale="77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三、森林的遍历</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可以</a:t>
            </a:r>
            <a:r>
              <a:rPr lang="zh-CN" altLang="en-US" dirty="0">
                <a:solidFill>
                  <a:srgbClr val="00B0F0"/>
                </a:solidFill>
                <a:latin typeface="Cambria" panose="02040503050406030204" pitchFamily="18" charset="0"/>
                <a:ea typeface="宋体" panose="02010600030101010101" pitchFamily="2" charset="-122"/>
              </a:rPr>
              <a:t>定义一个辅助结点</a:t>
            </a:r>
            <a:r>
              <a:rPr lang="zh-CN" altLang="en-US" dirty="0">
                <a:latin typeface="Cambria" panose="02040503050406030204" pitchFamily="18" charset="0"/>
                <a:ea typeface="宋体" panose="02010600030101010101" pitchFamily="2" charset="-122"/>
              </a:rPr>
              <a:t>，森林中</a:t>
            </a:r>
            <a:r>
              <a:rPr lang="zh-CN" altLang="en-US" dirty="0">
                <a:solidFill>
                  <a:srgbClr val="00B0F0"/>
                </a:solidFill>
                <a:latin typeface="Cambria" panose="02040503050406030204" pitchFamily="18" charset="0"/>
                <a:ea typeface="宋体" panose="02010600030101010101" pitchFamily="2" charset="-122"/>
              </a:rPr>
              <a:t>每棵子树的根结点作为其孩子结点</a:t>
            </a:r>
            <a:r>
              <a:rPr lang="zh-CN" altLang="en-US" dirty="0">
                <a:latin typeface="Cambria" panose="02040503050406030204" pitchFamily="18" charset="0"/>
                <a:ea typeface="宋体" panose="02010600030101010101" pitchFamily="2" charset="-122"/>
              </a:rPr>
              <a:t>，这样</a:t>
            </a:r>
            <a:r>
              <a:rPr lang="zh-CN" altLang="en-US" dirty="0">
                <a:solidFill>
                  <a:srgbClr val="00B0F0"/>
                </a:solidFill>
                <a:latin typeface="Cambria" panose="02040503050406030204" pitchFamily="18" charset="0"/>
                <a:ea typeface="宋体" panose="02010600030101010101" pitchFamily="2" charset="-122"/>
              </a:rPr>
              <a:t>森林就变为一棵树</a:t>
            </a:r>
            <a:r>
              <a:rPr lang="zh-CN" altLang="en-US" dirty="0">
                <a:latin typeface="Cambria" panose="02040503050406030204" pitchFamily="18" charset="0"/>
                <a:ea typeface="宋体" panose="02010600030101010101" pitchFamily="2" charset="-122"/>
              </a:rPr>
              <a:t>，因此对森林的遍历可以转化为对树的遍历。</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森林有两种遍历方法：</a:t>
            </a:r>
          </a:p>
          <a:p>
            <a:pPr marL="0" indent="357188">
              <a:lnSpc>
                <a:spcPct val="150000"/>
              </a:lnSpc>
              <a:spcBef>
                <a:spcPts val="0"/>
              </a:spcBef>
              <a:buNone/>
            </a:pPr>
            <a:r>
              <a:rPr lang="zh-CN" altLang="en-US" dirty="0">
                <a:solidFill>
                  <a:srgbClr val="C00000"/>
                </a:solidFill>
                <a:latin typeface="Cambria" panose="02040503050406030204" pitchFamily="18" charset="0"/>
                <a:ea typeface="宋体" panose="02010600030101010101" pitchFamily="2" charset="-122"/>
              </a:rPr>
              <a:t>先根遍历</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从左到右依次先根遍历森林的各个子树</a:t>
            </a:r>
            <a:r>
              <a:rPr lang="zh-CN" altLang="en-US" dirty="0">
                <a:latin typeface="Cambria" panose="02040503050406030204" pitchFamily="18" charset="0"/>
                <a:ea typeface="宋体" panose="02010600030101010101" pitchFamily="2" charset="-122"/>
              </a:rPr>
              <a:t>。下图的先根序列为：</a:t>
            </a:r>
            <a:r>
              <a:rPr lang="en-US" altLang="zh-CN" dirty="0">
                <a:latin typeface="Cambria" panose="02040503050406030204" pitchFamily="18" charset="0"/>
                <a:ea typeface="宋体" panose="02010600030101010101" pitchFamily="2" charset="-122"/>
              </a:rPr>
              <a:t>ABDECFGHIKLJMNOP</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solidFill>
                  <a:srgbClr val="C00000"/>
                </a:solidFill>
                <a:latin typeface="Cambria" panose="02040503050406030204" pitchFamily="18" charset="0"/>
                <a:ea typeface="宋体" panose="02010600030101010101" pitchFamily="2" charset="-122"/>
              </a:rPr>
              <a:t>后根遍历</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从左到右依次后根遍历森林的各个子树</a:t>
            </a:r>
            <a:r>
              <a:rPr lang="zh-CN" altLang="en-US" dirty="0">
                <a:latin typeface="Cambria" panose="02040503050406030204" pitchFamily="18" charset="0"/>
                <a:ea typeface="宋体" panose="02010600030101010101" pitchFamily="2" charset="-122"/>
              </a:rPr>
              <a:t>。下图的后根序列为：</a:t>
            </a:r>
            <a:r>
              <a:rPr lang="en-US" altLang="zh-CN" dirty="0">
                <a:latin typeface="Cambria" panose="02040503050406030204" pitchFamily="18" charset="0"/>
                <a:ea typeface="宋体" panose="02010600030101010101" pitchFamily="2" charset="-122"/>
              </a:rPr>
              <a:t>DEBFCAKLIJHGNOPM</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87</a:t>
            </a:fld>
            <a:endParaRPr lang="zh-CN" altLang="en-US"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4753" y="3733698"/>
            <a:ext cx="5250903" cy="2715034"/>
          </a:xfrm>
          <a:prstGeom prst="rect">
            <a:avLst/>
          </a:prstGeom>
          <a:noFill/>
        </p:spPr>
      </p:pic>
    </p:spTree>
    <p:extLst>
      <p:ext uri="{BB962C8B-B14F-4D97-AF65-F5344CB8AC3E}">
        <p14:creationId xmlns:p14="http://schemas.microsoft.com/office/powerpoint/2010/main" val="305588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56882" cy="4285046"/>
          </a:xfrm>
        </p:spPr>
        <p:txBody>
          <a:bodyPr>
            <a:normAutofit fontScale="700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将下图所示的森林转化为二叉树</a:t>
            </a:r>
            <a:r>
              <a:rPr lang="en-US" altLang="zh-CN" dirty="0" err="1">
                <a:solidFill>
                  <a:srgbClr val="00B0F0"/>
                </a:solidFill>
                <a:latin typeface="Cambria" panose="02040503050406030204" pitchFamily="18" charset="0"/>
                <a:ea typeface="宋体" panose="02010600030101010101" pitchFamily="2" charset="-122"/>
              </a:rPr>
              <a:t>btree</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设</a:t>
            </a:r>
            <a:r>
              <a:rPr lang="en-US" altLang="zh-CN" dirty="0">
                <a:latin typeface="Cambria" panose="02040503050406030204" pitchFamily="18" charset="0"/>
                <a:ea typeface="宋体" panose="02010600030101010101" pitchFamily="2" charset="-122"/>
              </a:rPr>
              <a:t>f={t</a:t>
            </a:r>
            <a:r>
              <a:rPr lang="en-US" altLang="zh-CN" baseline="-25000" dirty="0">
                <a:latin typeface="Cambria" panose="02040503050406030204" pitchFamily="18" charset="0"/>
                <a:ea typeface="宋体" panose="02010600030101010101" pitchFamily="2" charset="-122"/>
              </a:rPr>
              <a:t>1</a:t>
            </a:r>
            <a:r>
              <a:rPr lang="en-US" altLang="zh-CN" dirty="0">
                <a:latin typeface="Cambria" panose="02040503050406030204" pitchFamily="18" charset="0"/>
                <a:ea typeface="宋体" panose="02010600030101010101" pitchFamily="2" charset="-122"/>
              </a:rPr>
              <a:t>, t</a:t>
            </a:r>
            <a:r>
              <a:rPr lang="en-US" altLang="zh-CN" baseline="-25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 t</a:t>
            </a:r>
            <a:r>
              <a:rPr lang="en-US" altLang="zh-CN" baseline="-25000" dirty="0">
                <a:latin typeface="Cambria" panose="02040503050406030204" pitchFamily="18" charset="0"/>
                <a:ea typeface="宋体" panose="02010600030101010101" pitchFamily="2" charset="-122"/>
              </a:rPr>
              <a:t>3</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，三棵子树的根结点分别为</a:t>
            </a:r>
            <a:r>
              <a:rPr lang="en-US" altLang="zh-CN" dirty="0">
                <a:latin typeface="Cambria" panose="02040503050406030204" pitchFamily="18" charset="0"/>
                <a:ea typeface="宋体" panose="02010600030101010101" pitchFamily="2" charset="-122"/>
              </a:rPr>
              <a:t>A, G</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子树</a:t>
            </a:r>
            <a:r>
              <a:rPr lang="en-US" altLang="zh-CN" dirty="0">
                <a:latin typeface="Cambria" panose="02040503050406030204" pitchFamily="18" charset="0"/>
                <a:ea typeface="宋体" panose="02010600030101010101" pitchFamily="2" charset="-122"/>
              </a:rPr>
              <a:t>t</a:t>
            </a:r>
            <a:r>
              <a:rPr lang="en-US" altLang="zh-CN" baseline="-25000"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的根结点为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，因此</a:t>
            </a:r>
            <a:r>
              <a:rPr lang="en-US" altLang="zh-CN" dirty="0" err="1">
                <a:latin typeface="Cambria" panose="02040503050406030204" pitchFamily="18" charset="0"/>
                <a:ea typeface="宋体" panose="02010600030101010101" pitchFamily="2" charset="-122"/>
              </a:rPr>
              <a:t>btree</a:t>
            </a:r>
            <a:r>
              <a:rPr lang="zh-CN" altLang="en-US" dirty="0">
                <a:latin typeface="Cambria" panose="02040503050406030204" pitchFamily="18" charset="0"/>
                <a:ea typeface="宋体" panose="02010600030101010101" pitchFamily="2" charset="-122"/>
              </a:rPr>
              <a:t>的根结点为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的子树森林</a:t>
            </a:r>
            <a:r>
              <a:rPr lang="en-US" altLang="zh-CN" dirty="0">
                <a:latin typeface="Cambria" panose="02040503050406030204" pitchFamily="18" charset="0"/>
                <a:ea typeface="宋体" panose="02010600030101010101" pitchFamily="2" charset="-122"/>
              </a:rPr>
              <a:t>f</a:t>
            </a:r>
            <a:r>
              <a:rPr lang="en-US" altLang="zh-CN" baseline="-25000" dirty="0">
                <a:latin typeface="Cambria" panose="02040503050406030204" pitchFamily="18" charset="0"/>
                <a:ea typeface="宋体" panose="02010600030101010101" pitchFamily="2" charset="-122"/>
              </a:rPr>
              <a:t>11</a:t>
            </a:r>
            <a:r>
              <a:rPr lang="zh-CN" altLang="en-US" dirty="0">
                <a:latin typeface="Cambria" panose="02040503050406030204" pitchFamily="18" charset="0"/>
                <a:ea typeface="宋体" panose="02010600030101010101" pitchFamily="2" charset="-122"/>
              </a:rPr>
              <a:t>有两棵子树，由</a:t>
            </a:r>
            <a:r>
              <a:rPr lang="en-US" altLang="zh-CN" dirty="0">
                <a:latin typeface="Cambria" panose="02040503050406030204" pitchFamily="18" charset="0"/>
                <a:ea typeface="宋体" panose="02010600030101010101" pitchFamily="2" charset="-122"/>
              </a:rPr>
              <a:t>f</a:t>
            </a:r>
            <a:r>
              <a:rPr lang="en-US" altLang="zh-CN" baseline="-25000" dirty="0">
                <a:latin typeface="Cambria" panose="02040503050406030204" pitchFamily="18" charset="0"/>
                <a:ea typeface="宋体" panose="02010600030101010101" pitchFamily="2" charset="-122"/>
              </a:rPr>
              <a:t>11</a:t>
            </a:r>
            <a:r>
              <a:rPr lang="zh-CN" altLang="en-US" dirty="0">
                <a:latin typeface="Cambria" panose="02040503050406030204" pitchFamily="18" charset="0"/>
                <a:ea typeface="宋体" panose="02010600030101010101" pitchFamily="2" charset="-122"/>
              </a:rPr>
              <a:t>所生成的二叉树</a:t>
            </a:r>
            <a:r>
              <a:rPr lang="en-US" altLang="zh-CN" dirty="0">
                <a:latin typeface="Cambria" panose="02040503050406030204" pitchFamily="18" charset="0"/>
                <a:ea typeface="宋体" panose="02010600030101010101" pitchFamily="2" charset="-122"/>
              </a:rPr>
              <a:t>btree1</a:t>
            </a:r>
            <a:r>
              <a:rPr lang="zh-CN" altLang="en-US" dirty="0">
                <a:latin typeface="Cambria" panose="02040503050406030204" pitchFamily="18" charset="0"/>
                <a:ea typeface="宋体" panose="02010600030101010101" pitchFamily="2" charset="-122"/>
              </a:rPr>
              <a:t>作为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的左子树；</a:t>
            </a:r>
            <a:r>
              <a:rPr lang="en-US" altLang="zh-CN" dirty="0">
                <a:latin typeface="Cambria" panose="02040503050406030204" pitchFamily="18" charset="0"/>
                <a:ea typeface="宋体" panose="02010600030101010101" pitchFamily="2" charset="-122"/>
              </a:rPr>
              <a:t>f</a:t>
            </a:r>
            <a:r>
              <a:rPr lang="zh-CN" altLang="en-US" dirty="0">
                <a:latin typeface="Cambria" panose="02040503050406030204" pitchFamily="18" charset="0"/>
                <a:ea typeface="宋体" panose="02010600030101010101" pitchFamily="2" charset="-122"/>
              </a:rPr>
              <a:t>中除</a:t>
            </a:r>
            <a:r>
              <a:rPr lang="en-US" altLang="zh-CN" dirty="0">
                <a:latin typeface="Cambria" panose="02040503050406030204" pitchFamily="18" charset="0"/>
                <a:ea typeface="宋体" panose="02010600030101010101" pitchFamily="2" charset="-122"/>
              </a:rPr>
              <a:t>t</a:t>
            </a:r>
            <a:r>
              <a:rPr lang="en-US" altLang="zh-CN" baseline="-25000"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外的树构成的子森林</a:t>
            </a:r>
            <a:r>
              <a:rPr lang="en-US" altLang="zh-CN" dirty="0">
                <a:latin typeface="Cambria" panose="02040503050406030204" pitchFamily="18" charset="0"/>
                <a:ea typeface="宋体" panose="02010600030101010101" pitchFamily="2" charset="-122"/>
              </a:rPr>
              <a:t>f</a:t>
            </a:r>
            <a:r>
              <a:rPr lang="en-US" altLang="zh-CN" baseline="-25000"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所生成的二叉树</a:t>
            </a:r>
            <a:r>
              <a:rPr lang="en-US" altLang="zh-CN" dirty="0">
                <a:latin typeface="Cambria" panose="02040503050406030204" pitchFamily="18" charset="0"/>
                <a:ea typeface="宋体" panose="02010600030101010101" pitchFamily="2" charset="-122"/>
              </a:rPr>
              <a:t>btree2</a:t>
            </a:r>
            <a:r>
              <a:rPr lang="zh-CN" altLang="en-US" dirty="0">
                <a:latin typeface="Cambria" panose="02040503050406030204" pitchFamily="18" charset="0"/>
                <a:ea typeface="宋体" panose="02010600030101010101" pitchFamily="2" charset="-122"/>
              </a:rPr>
              <a:t>作为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的右子树。</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子树森林</a:t>
            </a:r>
            <a:r>
              <a:rPr lang="en-US" altLang="zh-CN" dirty="0">
                <a:latin typeface="Cambria" panose="02040503050406030204" pitchFamily="18" charset="0"/>
                <a:ea typeface="宋体" panose="02010600030101010101" pitchFamily="2" charset="-122"/>
              </a:rPr>
              <a:t>f</a:t>
            </a:r>
            <a:r>
              <a:rPr lang="en-US" altLang="zh-CN" baseline="-25000" dirty="0">
                <a:latin typeface="Cambria" panose="02040503050406030204" pitchFamily="18" charset="0"/>
                <a:ea typeface="宋体" panose="02010600030101010101" pitchFamily="2" charset="-122"/>
              </a:rPr>
              <a:t>11</a:t>
            </a:r>
            <a:r>
              <a:rPr lang="zh-CN" altLang="en-US" dirty="0">
                <a:latin typeface="Cambria" panose="02040503050406030204" pitchFamily="18" charset="0"/>
                <a:ea typeface="宋体" panose="02010600030101010101" pitchFamily="2" charset="-122"/>
              </a:rPr>
              <a:t>中两棵子树</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，因此</a:t>
            </a:r>
            <a:r>
              <a:rPr lang="en-US" altLang="zh-CN" dirty="0">
                <a:latin typeface="Cambria" panose="02040503050406030204" pitchFamily="18" charset="0"/>
                <a:ea typeface="宋体" panose="02010600030101010101" pitchFamily="2" charset="-122"/>
              </a:rPr>
              <a:t>btree1</a:t>
            </a:r>
            <a:r>
              <a:rPr lang="zh-CN" altLang="en-US" dirty="0">
                <a:latin typeface="Cambria" panose="02040503050406030204" pitchFamily="18" charset="0"/>
                <a:ea typeface="宋体" panose="02010600030101010101" pitchFamily="2" charset="-122"/>
              </a:rPr>
              <a:t>的根结点为</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的子树森林有两棵子树，根结点分别为</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E</a:t>
            </a:r>
            <a:r>
              <a:rPr lang="zh-CN" altLang="en-US" dirty="0">
                <a:latin typeface="Cambria" panose="02040503050406030204" pitchFamily="18" charset="0"/>
                <a:ea typeface="宋体" panose="02010600030101010101" pitchFamily="2" charset="-122"/>
              </a:rPr>
              <a:t>，因此</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的左子树的根结点为</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的右子树为</a:t>
            </a:r>
            <a:r>
              <a:rPr lang="en-US" altLang="zh-CN" dirty="0">
                <a:latin typeface="Cambria" panose="02040503050406030204" pitchFamily="18" charset="0"/>
                <a:ea typeface="宋体" panose="02010600030101010101" pitchFamily="2" charset="-122"/>
              </a:rPr>
              <a:t>E</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f</a:t>
            </a:r>
            <a:r>
              <a:rPr lang="en-US" altLang="zh-CN" baseline="-25000" dirty="0">
                <a:latin typeface="Cambria" panose="02040503050406030204" pitchFamily="18" charset="0"/>
                <a:ea typeface="宋体" panose="02010600030101010101" pitchFamily="2" charset="-122"/>
              </a:rPr>
              <a:t>11</a:t>
            </a:r>
            <a:r>
              <a:rPr lang="zh-CN" altLang="en-US" dirty="0">
                <a:latin typeface="Cambria" panose="02040503050406030204" pitchFamily="18" charset="0"/>
                <a:ea typeface="宋体" panose="02010600030101010101" pitchFamily="2" charset="-122"/>
              </a:rPr>
              <a:t>除</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为根结点的子树外，还有一棵根结点为</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的子树，因此结点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的右子树的根结点为</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，由于</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只有一个孩子结点</a:t>
            </a:r>
            <a:r>
              <a:rPr lang="en-US" altLang="zh-CN" dirty="0">
                <a:latin typeface="Cambria" panose="02040503050406030204" pitchFamily="18" charset="0"/>
                <a:ea typeface="宋体" panose="02010600030101010101" pitchFamily="2" charset="-122"/>
              </a:rPr>
              <a:t>F</a:t>
            </a:r>
            <a:r>
              <a:rPr lang="zh-CN" altLang="en-US" dirty="0">
                <a:latin typeface="Cambria" panose="02040503050406030204" pitchFamily="18" charset="0"/>
                <a:ea typeface="宋体" panose="02010600030101010101" pitchFamily="2" charset="-122"/>
              </a:rPr>
              <a:t>，因此</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的左孩子为</a:t>
            </a:r>
            <a:r>
              <a:rPr lang="en-US" altLang="zh-CN" dirty="0">
                <a:latin typeface="Cambria" panose="02040503050406030204" pitchFamily="18" charset="0"/>
                <a:ea typeface="宋体" panose="02010600030101010101" pitchFamily="2" charset="-122"/>
              </a:rPr>
              <a:t>F</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btree1</a:t>
            </a:r>
            <a:r>
              <a:rPr lang="zh-CN" altLang="en-US" dirty="0">
                <a:latin typeface="Cambria" panose="02040503050406030204" pitchFamily="18" charset="0"/>
                <a:ea typeface="宋体" panose="02010600030101010101" pitchFamily="2" charset="-122"/>
              </a:rPr>
              <a:t>构造完成。</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用类似的方法构造</a:t>
            </a:r>
            <a:r>
              <a:rPr lang="en-US" altLang="zh-CN" dirty="0">
                <a:latin typeface="Cambria" panose="02040503050406030204" pitchFamily="18" charset="0"/>
                <a:ea typeface="宋体" panose="02010600030101010101" pitchFamily="2" charset="-122"/>
              </a:rPr>
              <a:t>btree2</a:t>
            </a:r>
            <a:r>
              <a:rPr lang="zh-CN" altLang="en-US" dirty="0">
                <a:latin typeface="Cambria" panose="02040503050406030204" pitchFamily="18" charset="0"/>
                <a:ea typeface="宋体" panose="02010600030101010101" pitchFamily="2" charset="-122"/>
              </a:rPr>
              <a:t>。所形成的二叉树如右图所示。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88</a:t>
            </a:fld>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09837" y="1194234"/>
            <a:ext cx="2756814" cy="3286424"/>
          </a:xfrm>
          <a:prstGeom prst="rect">
            <a:avLst/>
          </a:prstGeom>
          <a:noFill/>
        </p:spPr>
      </p:pic>
      <p:pic>
        <p:nvPicPr>
          <p:cNvPr id="10" name="图片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4754" y="4304318"/>
            <a:ext cx="4147316" cy="2144413"/>
          </a:xfrm>
          <a:prstGeom prst="rect">
            <a:avLst/>
          </a:prstGeom>
          <a:noFill/>
        </p:spPr>
      </p:pic>
    </p:spTree>
    <p:extLst>
      <p:ext uri="{BB962C8B-B14F-4D97-AF65-F5344CB8AC3E}">
        <p14:creationId xmlns:p14="http://schemas.microsoft.com/office/powerpoint/2010/main" val="403400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56882" cy="4285046"/>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森林</a:t>
            </a:r>
            <a:r>
              <a:rPr lang="en-US" altLang="zh-CN" dirty="0">
                <a:latin typeface="Cambria" panose="02040503050406030204" pitchFamily="18" charset="0"/>
                <a:ea typeface="宋体" panose="02010600030101010101" pitchFamily="2" charset="-122"/>
              </a:rPr>
              <a:t>f</a:t>
            </a:r>
            <a:r>
              <a:rPr lang="zh-CN" altLang="en-US" dirty="0">
                <a:latin typeface="Cambria" panose="02040503050406030204" pitchFamily="18" charset="0"/>
                <a:ea typeface="宋体" panose="02010600030101010101" pitchFamily="2" charset="-122"/>
              </a:rPr>
              <a:t>所转化的二叉树</a:t>
            </a:r>
            <a:r>
              <a:rPr lang="en-US" altLang="zh-CN" dirty="0" err="1">
                <a:latin typeface="Cambria" panose="02040503050406030204" pitchFamily="18" charset="0"/>
                <a:ea typeface="宋体" panose="02010600030101010101" pitchFamily="2" charset="-122"/>
              </a:rPr>
              <a:t>btree</a:t>
            </a:r>
            <a:r>
              <a:rPr lang="zh-CN" altLang="en-US" dirty="0">
                <a:latin typeface="Cambria" panose="02040503050406030204" pitchFamily="18" charset="0"/>
                <a:ea typeface="宋体" panose="02010600030101010101" pitchFamily="2" charset="-122"/>
              </a:rPr>
              <a:t>，具有如下特性：</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f</a:t>
            </a:r>
            <a:r>
              <a:rPr lang="zh-CN" altLang="en-US" dirty="0">
                <a:solidFill>
                  <a:srgbClr val="00B0F0"/>
                </a:solidFill>
                <a:latin typeface="Cambria" panose="02040503050406030204" pitchFamily="18" charset="0"/>
                <a:ea typeface="宋体" panose="02010600030101010101" pitchFamily="2" charset="-122"/>
              </a:rPr>
              <a:t>任一结点</a:t>
            </a:r>
            <a:r>
              <a:rPr lang="en-US" altLang="zh-CN" dirty="0">
                <a:solidFill>
                  <a:srgbClr val="00B0F0"/>
                </a:solidFill>
                <a:latin typeface="Cambria" panose="02040503050406030204" pitchFamily="18" charset="0"/>
                <a:ea typeface="宋体" panose="02010600030101010101" pitchFamily="2" charset="-122"/>
              </a:rPr>
              <a:t>node</a:t>
            </a:r>
            <a:r>
              <a:rPr lang="zh-CN" altLang="en-US" dirty="0">
                <a:solidFill>
                  <a:srgbClr val="00B0F0"/>
                </a:solidFill>
                <a:latin typeface="Cambria" panose="02040503050406030204" pitchFamily="18" charset="0"/>
                <a:ea typeface="宋体" panose="02010600030101010101" pitchFamily="2" charset="-122"/>
              </a:rPr>
              <a:t>的最左孩子在</a:t>
            </a:r>
            <a:r>
              <a:rPr lang="en-US" altLang="zh-CN" dirty="0" err="1">
                <a:solidFill>
                  <a:srgbClr val="00B0F0"/>
                </a:solidFill>
                <a:latin typeface="Cambria" panose="02040503050406030204" pitchFamily="18" charset="0"/>
                <a:ea typeface="宋体" panose="02010600030101010101" pitchFamily="2" charset="-122"/>
              </a:rPr>
              <a:t>btree</a:t>
            </a:r>
            <a:r>
              <a:rPr lang="zh-CN" altLang="en-US" dirty="0">
                <a:solidFill>
                  <a:srgbClr val="00B0F0"/>
                </a:solidFill>
                <a:latin typeface="Cambria" panose="02040503050406030204" pitchFamily="18" charset="0"/>
                <a:ea typeface="宋体" panose="02010600030101010101" pitchFamily="2" charset="-122"/>
              </a:rPr>
              <a:t>中为</a:t>
            </a:r>
            <a:r>
              <a:rPr lang="en-US" altLang="zh-CN" dirty="0">
                <a:solidFill>
                  <a:srgbClr val="00B0F0"/>
                </a:solidFill>
                <a:latin typeface="Cambria" panose="02040503050406030204" pitchFamily="18" charset="0"/>
                <a:ea typeface="宋体" panose="02010600030101010101" pitchFamily="2" charset="-122"/>
              </a:rPr>
              <a:t>node</a:t>
            </a:r>
            <a:r>
              <a:rPr lang="zh-CN" altLang="en-US" dirty="0">
                <a:solidFill>
                  <a:srgbClr val="00B0F0"/>
                </a:solidFill>
                <a:latin typeface="Cambria" panose="02040503050406030204" pitchFamily="18" charset="0"/>
                <a:ea typeface="宋体" panose="02010600030101010101" pitchFamily="2" charset="-122"/>
              </a:rPr>
              <a:t>的左孩子；</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2</a:t>
            </a:r>
            <a:r>
              <a:rPr lang="zh-CN" altLang="en-US" dirty="0">
                <a:solidFill>
                  <a:srgbClr val="00B0F0"/>
                </a:solidFill>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node</a:t>
            </a:r>
            <a:r>
              <a:rPr lang="zh-CN" altLang="en-US" dirty="0">
                <a:solidFill>
                  <a:srgbClr val="00B0F0"/>
                </a:solidFill>
                <a:latin typeface="Cambria" panose="02040503050406030204" pitchFamily="18" charset="0"/>
                <a:ea typeface="宋体" panose="02010600030101010101" pitchFamily="2" charset="-122"/>
              </a:rPr>
              <a:t>的右兄弟在</a:t>
            </a:r>
            <a:r>
              <a:rPr lang="en-US" altLang="zh-CN" dirty="0" err="1">
                <a:solidFill>
                  <a:srgbClr val="00B0F0"/>
                </a:solidFill>
                <a:latin typeface="Cambria" panose="02040503050406030204" pitchFamily="18" charset="0"/>
                <a:ea typeface="宋体" panose="02010600030101010101" pitchFamily="2" charset="-122"/>
              </a:rPr>
              <a:t>btree</a:t>
            </a:r>
            <a:r>
              <a:rPr lang="zh-CN" altLang="en-US" dirty="0">
                <a:solidFill>
                  <a:srgbClr val="00B0F0"/>
                </a:solidFill>
                <a:latin typeface="Cambria" panose="02040503050406030204" pitchFamily="18" charset="0"/>
                <a:ea typeface="宋体" panose="02010600030101010101" pitchFamily="2" charset="-122"/>
              </a:rPr>
              <a:t>中为</a:t>
            </a:r>
            <a:r>
              <a:rPr lang="en-US" altLang="zh-CN" dirty="0">
                <a:solidFill>
                  <a:srgbClr val="00B0F0"/>
                </a:solidFill>
                <a:latin typeface="Cambria" panose="02040503050406030204" pitchFamily="18" charset="0"/>
                <a:ea typeface="宋体" panose="02010600030101010101" pitchFamily="2" charset="-122"/>
              </a:rPr>
              <a:t>node</a:t>
            </a:r>
            <a:r>
              <a:rPr lang="zh-CN" altLang="en-US" dirty="0">
                <a:solidFill>
                  <a:srgbClr val="00B0F0"/>
                </a:solidFill>
                <a:latin typeface="Cambria" panose="02040503050406030204" pitchFamily="18" charset="0"/>
                <a:ea typeface="宋体" panose="02010600030101010101" pitchFamily="2" charset="-122"/>
              </a:rPr>
              <a:t>的右孩子</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这里规定森林中各子树的根结点之间具有兄弟关系，例如图</a:t>
            </a:r>
            <a:r>
              <a:rPr lang="en-US" altLang="zh-CN" dirty="0">
                <a:solidFill>
                  <a:srgbClr val="00B0F0"/>
                </a:solidFill>
                <a:latin typeface="Cambria" panose="02040503050406030204" pitchFamily="18" charset="0"/>
                <a:ea typeface="宋体" panose="02010600030101010101" pitchFamily="2" charset="-122"/>
              </a:rPr>
              <a:t>3-20</a:t>
            </a:r>
            <a:r>
              <a:rPr lang="zh-CN" altLang="en-US" dirty="0">
                <a:solidFill>
                  <a:srgbClr val="00B0F0"/>
                </a:solidFill>
                <a:latin typeface="Cambria" panose="02040503050406030204" pitchFamily="18" charset="0"/>
                <a:ea typeface="宋体" panose="02010600030101010101" pitchFamily="2" charset="-122"/>
              </a:rPr>
              <a:t>中结点</a:t>
            </a:r>
            <a:r>
              <a:rPr lang="en-US" altLang="zh-CN" dirty="0">
                <a:solidFill>
                  <a:srgbClr val="00B0F0"/>
                </a:solidFill>
                <a:latin typeface="Cambria" panose="02040503050406030204" pitchFamily="18" charset="0"/>
                <a:ea typeface="宋体" panose="02010600030101010101" pitchFamily="2" charset="-122"/>
              </a:rPr>
              <a:t>G</a:t>
            </a:r>
            <a:r>
              <a:rPr lang="zh-CN" altLang="en-US" dirty="0">
                <a:solidFill>
                  <a:srgbClr val="00B0F0"/>
                </a:solidFill>
                <a:latin typeface="Cambria" panose="02040503050406030204" pitchFamily="18" charset="0"/>
                <a:ea typeface="宋体" panose="02010600030101010101" pitchFamily="2" charset="-122"/>
              </a:rPr>
              <a:t>是结点</a:t>
            </a:r>
            <a:r>
              <a:rPr lang="en-US" altLang="zh-CN" dirty="0">
                <a:solidFill>
                  <a:srgbClr val="00B0F0"/>
                </a:solidFill>
                <a:latin typeface="Cambria" panose="02040503050406030204" pitchFamily="18" charset="0"/>
                <a:ea typeface="宋体" panose="02010600030101010101" pitchFamily="2" charset="-122"/>
              </a:rPr>
              <a:t>A</a:t>
            </a:r>
            <a:r>
              <a:rPr lang="zh-CN" altLang="en-US" dirty="0">
                <a:solidFill>
                  <a:srgbClr val="00B0F0"/>
                </a:solidFill>
                <a:latin typeface="Cambria" panose="02040503050406030204" pitchFamily="18" charset="0"/>
                <a:ea typeface="宋体" panose="02010600030101010101" pitchFamily="2" charset="-122"/>
              </a:rPr>
              <a:t>的右兄弟，结点</a:t>
            </a:r>
            <a:r>
              <a:rPr lang="en-US" altLang="zh-CN" dirty="0">
                <a:solidFill>
                  <a:srgbClr val="00B0F0"/>
                </a:solidFill>
                <a:latin typeface="Cambria" panose="02040503050406030204" pitchFamily="18" charset="0"/>
                <a:ea typeface="宋体" panose="02010600030101010101" pitchFamily="2" charset="-122"/>
              </a:rPr>
              <a:t>M</a:t>
            </a:r>
            <a:r>
              <a:rPr lang="zh-CN" altLang="en-US" dirty="0">
                <a:solidFill>
                  <a:srgbClr val="00B0F0"/>
                </a:solidFill>
                <a:latin typeface="Cambria" panose="02040503050406030204" pitchFamily="18" charset="0"/>
                <a:ea typeface="宋体" panose="02010600030101010101" pitchFamily="2" charset="-122"/>
              </a:rPr>
              <a:t>是结点</a:t>
            </a:r>
            <a:r>
              <a:rPr lang="en-US" altLang="zh-CN" dirty="0">
                <a:solidFill>
                  <a:srgbClr val="00B0F0"/>
                </a:solidFill>
                <a:latin typeface="Cambria" panose="02040503050406030204" pitchFamily="18" charset="0"/>
                <a:ea typeface="宋体" panose="02010600030101010101" pitchFamily="2" charset="-122"/>
              </a:rPr>
              <a:t>G</a:t>
            </a:r>
            <a:r>
              <a:rPr lang="zh-CN" altLang="en-US" dirty="0">
                <a:solidFill>
                  <a:srgbClr val="00B0F0"/>
                </a:solidFill>
                <a:latin typeface="Cambria" panose="02040503050406030204" pitchFamily="18" charset="0"/>
                <a:ea typeface="宋体" panose="02010600030101010101" pitchFamily="2" charset="-122"/>
              </a:rPr>
              <a:t>的右兄弟</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3</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f</a:t>
            </a:r>
            <a:r>
              <a:rPr lang="zh-CN" altLang="en-US" dirty="0">
                <a:solidFill>
                  <a:srgbClr val="00B0F0"/>
                </a:solidFill>
                <a:latin typeface="Cambria" panose="02040503050406030204" pitchFamily="18" charset="0"/>
                <a:ea typeface="宋体" panose="02010600030101010101" pitchFamily="2" charset="-122"/>
              </a:rPr>
              <a:t>中只有一棵树，则所生成的二叉树的根结点没有右子树；</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4</a:t>
            </a:r>
            <a:r>
              <a:rPr lang="zh-CN" altLang="en-US" dirty="0">
                <a:solidFill>
                  <a:srgbClr val="00B0F0"/>
                </a:solidFill>
                <a:latin typeface="Cambria" panose="02040503050406030204" pitchFamily="18" charset="0"/>
                <a:ea typeface="宋体" panose="02010600030101010101" pitchFamily="2" charset="-122"/>
              </a:rPr>
              <a:t>、从二叉树的根结点沿右分支向下遍历所经过的结点依次为森林中各子树的根结点</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89</a:t>
            </a:fld>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9407" y="1194234"/>
            <a:ext cx="3017244" cy="3596885"/>
          </a:xfrm>
          <a:prstGeom prst="rect">
            <a:avLst/>
          </a:prstGeom>
          <a:noFill/>
        </p:spPr>
      </p:pic>
      <p:pic>
        <p:nvPicPr>
          <p:cNvPr id="10" name="图片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677" y="3862884"/>
            <a:ext cx="4919825" cy="2543847"/>
          </a:xfrm>
          <a:prstGeom prst="rect">
            <a:avLst/>
          </a:prstGeom>
          <a:noFill/>
        </p:spPr>
      </p:pic>
    </p:spTree>
    <p:extLst>
      <p:ext uri="{BB962C8B-B14F-4D97-AF65-F5344CB8AC3E}">
        <p14:creationId xmlns:p14="http://schemas.microsoft.com/office/powerpoint/2010/main" val="365159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575226" cy="6110594"/>
          </a:xfrm>
        </p:spPr>
        <p:txBody>
          <a:bodyPr>
            <a:normAutofit fontScale="925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二、二叉树的性质</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性质</a:t>
            </a:r>
            <a:r>
              <a:rPr lang="en-US" altLang="zh-CN" dirty="0">
                <a:latin typeface="Cambria" panose="02040503050406030204" pitchFamily="18" charset="0"/>
                <a:ea typeface="宋体" panose="02010600030101010101" pitchFamily="2" charset="-122"/>
              </a:rPr>
              <a:t>3-1】</a:t>
            </a:r>
            <a:r>
              <a:rPr lang="zh-CN" altLang="en-US" dirty="0">
                <a:solidFill>
                  <a:srgbClr val="C00000"/>
                </a:solidFill>
                <a:latin typeface="Cambria" panose="02040503050406030204" pitchFamily="18" charset="0"/>
                <a:ea typeface="宋体" panose="02010600030101010101" pitchFamily="2" charset="-122"/>
              </a:rPr>
              <a:t>二叉树的第</a:t>
            </a:r>
            <a:r>
              <a:rPr lang="en-US" altLang="zh-CN" dirty="0" err="1">
                <a:solidFill>
                  <a:srgbClr val="C00000"/>
                </a:solidFill>
                <a:latin typeface="Cambria" panose="02040503050406030204" pitchFamily="18" charset="0"/>
                <a:ea typeface="宋体" panose="02010600030101010101" pitchFamily="2" charset="-122"/>
              </a:rPr>
              <a:t>i</a:t>
            </a:r>
            <a:r>
              <a:rPr lang="zh-CN" altLang="en-US" dirty="0">
                <a:solidFill>
                  <a:srgbClr val="C00000"/>
                </a:solidFill>
                <a:latin typeface="Cambria" panose="02040503050406030204" pitchFamily="18" charset="0"/>
                <a:ea typeface="宋体" panose="02010600030101010101" pitchFamily="2" charset="-122"/>
              </a:rPr>
              <a:t>层上最多有</a:t>
            </a:r>
            <a:r>
              <a:rPr lang="en-US" altLang="zh-CN" dirty="0">
                <a:solidFill>
                  <a:srgbClr val="C00000"/>
                </a:solidFill>
                <a:latin typeface="Cambria" panose="02040503050406030204" pitchFamily="18" charset="0"/>
                <a:ea typeface="宋体" panose="02010600030101010101" pitchFamily="2" charset="-122"/>
              </a:rPr>
              <a:t>2</a:t>
            </a:r>
            <a:r>
              <a:rPr lang="en-US" altLang="zh-CN" baseline="30000" dirty="0">
                <a:solidFill>
                  <a:srgbClr val="C00000"/>
                </a:solidFill>
                <a:latin typeface="Cambria" panose="02040503050406030204" pitchFamily="18" charset="0"/>
                <a:ea typeface="宋体" panose="02010600030101010101" pitchFamily="2" charset="-122"/>
              </a:rPr>
              <a:t>i-1</a:t>
            </a:r>
            <a:r>
              <a:rPr lang="zh-CN" altLang="en-US" dirty="0">
                <a:solidFill>
                  <a:srgbClr val="C00000"/>
                </a:solidFill>
                <a:latin typeface="Cambria" panose="02040503050406030204" pitchFamily="18" charset="0"/>
                <a:ea typeface="宋体" panose="02010600030101010101" pitchFamily="2" charset="-122"/>
              </a:rPr>
              <a:t>个结点</a:t>
            </a:r>
            <a:r>
              <a:rPr lang="en-US" altLang="zh-CN" dirty="0">
                <a:solidFill>
                  <a:srgbClr val="C00000"/>
                </a:solidFill>
                <a:latin typeface="Cambria" panose="02040503050406030204" pitchFamily="18" charset="0"/>
                <a:ea typeface="宋体" panose="02010600030101010101" pitchFamily="2" charset="-122"/>
              </a:rPr>
              <a:t>(i≥1)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证明：利用归纳法证明：</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、当</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时，第</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层只有一个根结点，而</a:t>
            </a:r>
            <a:r>
              <a:rPr lang="en-US" altLang="zh-CN" dirty="0">
                <a:latin typeface="Cambria" panose="02040503050406030204" pitchFamily="18" charset="0"/>
                <a:ea typeface="宋体" panose="02010600030101010101" pitchFamily="2" charset="-122"/>
              </a:rPr>
              <a:t>2</a:t>
            </a:r>
            <a:r>
              <a:rPr lang="en-US" altLang="zh-CN" baseline="30000" dirty="0">
                <a:latin typeface="Cambria" panose="02040503050406030204" pitchFamily="18" charset="0"/>
                <a:ea typeface="宋体" panose="02010600030101010101" pitchFamily="2" charset="-122"/>
              </a:rPr>
              <a:t>i-1</a:t>
            </a:r>
            <a:r>
              <a:rPr lang="en-US" altLang="zh-CN" dirty="0">
                <a:latin typeface="Cambria" panose="02040503050406030204" pitchFamily="18" charset="0"/>
                <a:ea typeface="宋体" panose="02010600030101010101" pitchFamily="2" charset="-122"/>
              </a:rPr>
              <a:t>=2</a:t>
            </a:r>
            <a:r>
              <a:rPr lang="en-US" altLang="zh-CN" baseline="30000" dirty="0">
                <a:latin typeface="Cambria" panose="02040503050406030204" pitchFamily="18" charset="0"/>
                <a:ea typeface="宋体" panose="02010600030101010101" pitchFamily="2" charset="-122"/>
              </a:rPr>
              <a:t>0</a:t>
            </a:r>
            <a:r>
              <a:rPr lang="en-US" altLang="zh-CN" dirty="0">
                <a:latin typeface="Cambria" panose="02040503050406030204" pitchFamily="18" charset="0"/>
                <a:ea typeface="宋体" panose="02010600030101010101" pitchFamily="2" charset="-122"/>
              </a:rPr>
              <a:t> =1</a:t>
            </a:r>
            <a:r>
              <a:rPr lang="zh-CN" altLang="en-US" dirty="0">
                <a:latin typeface="Cambria" panose="02040503050406030204" pitchFamily="18" charset="0"/>
                <a:ea typeface="宋体" panose="02010600030101010101" pitchFamily="2" charset="-122"/>
              </a:rPr>
              <a:t>，结论成立。</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、假定</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时结论成立，即第</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层至多有</a:t>
            </a:r>
            <a:r>
              <a:rPr lang="en-US" altLang="zh-CN" dirty="0">
                <a:latin typeface="Cambria" panose="02040503050406030204" pitchFamily="18" charset="0"/>
                <a:ea typeface="宋体" panose="02010600030101010101" pitchFamily="2" charset="-122"/>
              </a:rPr>
              <a:t>2</a:t>
            </a:r>
            <a:r>
              <a:rPr lang="en-US" altLang="zh-CN" baseline="30000" dirty="0">
                <a:latin typeface="Cambria" panose="02040503050406030204" pitchFamily="18" charset="0"/>
                <a:ea typeface="宋体" panose="02010600030101010101" pitchFamily="2" charset="-122"/>
              </a:rPr>
              <a:t>k-1</a:t>
            </a:r>
            <a:r>
              <a:rPr lang="zh-CN" altLang="en-US" dirty="0">
                <a:latin typeface="Cambria" panose="02040503050406030204" pitchFamily="18" charset="0"/>
                <a:ea typeface="宋体" panose="02010600030101010101" pitchFamily="2" charset="-122"/>
              </a:rPr>
              <a:t>个结点，则当</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=k+1</a:t>
            </a:r>
            <a:r>
              <a:rPr lang="zh-CN" altLang="en-US" dirty="0">
                <a:latin typeface="Cambria" panose="02040503050406030204" pitchFamily="18" charset="0"/>
                <a:ea typeface="宋体" panose="02010600030101010101" pitchFamily="2" charset="-122"/>
              </a:rPr>
              <a:t>时，因为第</a:t>
            </a:r>
            <a:r>
              <a:rPr lang="en-US" altLang="zh-CN" dirty="0">
                <a:latin typeface="Cambria" panose="02040503050406030204" pitchFamily="18" charset="0"/>
                <a:ea typeface="宋体" panose="02010600030101010101" pitchFamily="2" charset="-122"/>
              </a:rPr>
              <a:t>k+1</a:t>
            </a:r>
            <a:r>
              <a:rPr lang="zh-CN" altLang="en-US" dirty="0">
                <a:latin typeface="Cambria" panose="02040503050406030204" pitchFamily="18" charset="0"/>
                <a:ea typeface="宋体" panose="02010600030101010101" pitchFamily="2" charset="-122"/>
              </a:rPr>
              <a:t>层上的结点是第</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层结点的孩子结点，由于每个结点最多有</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个孩子，因此第</a:t>
            </a:r>
            <a:r>
              <a:rPr lang="en-US" altLang="zh-CN" dirty="0">
                <a:latin typeface="Cambria" panose="02040503050406030204" pitchFamily="18" charset="0"/>
                <a:ea typeface="宋体" panose="02010600030101010101" pitchFamily="2" charset="-122"/>
              </a:rPr>
              <a:t>k+1</a:t>
            </a:r>
            <a:r>
              <a:rPr lang="zh-CN" altLang="en-US" dirty="0">
                <a:latin typeface="Cambria" panose="02040503050406030204" pitchFamily="18" charset="0"/>
                <a:ea typeface="宋体" panose="02010600030101010101" pitchFamily="2" charset="-122"/>
              </a:rPr>
              <a:t>层结点总数最多为</a:t>
            </a:r>
            <a:r>
              <a:rPr lang="en-US" altLang="zh-CN" dirty="0">
                <a:latin typeface="Cambria" panose="02040503050406030204" pitchFamily="18" charset="0"/>
                <a:ea typeface="宋体" panose="02010600030101010101" pitchFamily="2" charset="-122"/>
              </a:rPr>
              <a:t>2×2</a:t>
            </a:r>
            <a:r>
              <a:rPr lang="en-US" altLang="zh-CN" baseline="30000" dirty="0">
                <a:latin typeface="Cambria" panose="02040503050406030204" pitchFamily="18" charset="0"/>
                <a:ea typeface="宋体" panose="02010600030101010101" pitchFamily="2" charset="-122"/>
              </a:rPr>
              <a:t>k-1</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2</a:t>
            </a:r>
            <a:r>
              <a:rPr lang="en-US" altLang="zh-CN" baseline="30000"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。因此当</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=k+1</a:t>
            </a:r>
            <a:r>
              <a:rPr lang="zh-CN" altLang="en-US" dirty="0">
                <a:latin typeface="Cambria" panose="02040503050406030204" pitchFamily="18" charset="0"/>
                <a:ea typeface="宋体" panose="02010600030101010101" pitchFamily="2" charset="-122"/>
              </a:rPr>
              <a:t>时，结论成立。</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综合</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可得，性质</a:t>
            </a:r>
            <a:r>
              <a:rPr lang="en-US" altLang="zh-CN" dirty="0">
                <a:latin typeface="Cambria" panose="02040503050406030204" pitchFamily="18" charset="0"/>
                <a:ea typeface="宋体" panose="02010600030101010101" pitchFamily="2" charset="-122"/>
              </a:rPr>
              <a:t>3-1</a:t>
            </a:r>
            <a:r>
              <a:rPr lang="zh-CN" altLang="en-US" dirty="0">
                <a:latin typeface="Cambria" panose="02040503050406030204" pitchFamily="18" charset="0"/>
                <a:ea typeface="宋体" panose="02010600030101010101" pitchFamily="2" charset="-122"/>
              </a:rPr>
              <a:t>成立。</a:t>
            </a: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a:t>
            </a:fld>
            <a:endParaRPr lang="zh-CN" altLang="en-US" dirty="0"/>
          </a:p>
        </p:txBody>
      </p:sp>
    </p:spTree>
    <p:extLst>
      <p:ext uri="{BB962C8B-B14F-4D97-AF65-F5344CB8AC3E}">
        <p14:creationId xmlns:p14="http://schemas.microsoft.com/office/powerpoint/2010/main" val="126387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56882" cy="4285046"/>
          </a:xfrm>
        </p:spPr>
        <p:txBody>
          <a:bodyPr>
            <a:normAutofit fontScale="700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a:t>
            </a:r>
            <a:r>
              <a:rPr lang="zh-CN" altLang="en-US" b="1" dirty="0">
                <a:solidFill>
                  <a:srgbClr val="00B0F0"/>
                </a:solidFill>
                <a:latin typeface="Cambria" panose="02040503050406030204" pitchFamily="18" charset="0"/>
                <a:ea typeface="宋体" panose="02010600030101010101" pitchFamily="2" charset="-122"/>
              </a:rPr>
              <a:t>二叉树转换成森林</a:t>
            </a:r>
            <a:endParaRPr lang="en-US" altLang="zh-CN" b="1"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给定一个二叉树的</a:t>
            </a:r>
            <a:r>
              <a:rPr lang="en-US" altLang="zh-CN" dirty="0" err="1">
                <a:latin typeface="Cambria" panose="02040503050406030204" pitchFamily="18" charset="0"/>
                <a:ea typeface="宋体" panose="02010600030101010101" pitchFamily="2" charset="-122"/>
              </a:rPr>
              <a:t>btree</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右图</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，将其转换为森林</a:t>
            </a:r>
            <a:r>
              <a:rPr lang="en-US" altLang="zh-CN" dirty="0">
                <a:latin typeface="Cambria" panose="02040503050406030204" pitchFamily="18" charset="0"/>
                <a:ea typeface="宋体" panose="02010600030101010101" pitchFamily="2" charset="-122"/>
              </a:rPr>
              <a:t>f(</a:t>
            </a:r>
            <a:r>
              <a:rPr lang="zh-CN" altLang="en-US" dirty="0">
                <a:latin typeface="Cambria" panose="02040503050406030204" pitchFamily="18" charset="0"/>
                <a:ea typeface="宋体" panose="02010600030101010101" pitchFamily="2" charset="-122"/>
              </a:rPr>
              <a:t>下图</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，假设</a:t>
            </a:r>
            <a:r>
              <a:rPr lang="en-US" altLang="zh-CN" dirty="0">
                <a:latin typeface="Cambria" panose="02040503050406030204" pitchFamily="18" charset="0"/>
                <a:ea typeface="宋体" panose="02010600030101010101" pitchFamily="2" charset="-122"/>
              </a:rPr>
              <a:t>f</a:t>
            </a:r>
            <a:r>
              <a:rPr lang="zh-CN" altLang="en-US" dirty="0">
                <a:latin typeface="Cambria" panose="02040503050406030204" pitchFamily="18" charset="0"/>
                <a:ea typeface="宋体" panose="02010600030101010101" pitchFamily="2" charset="-122"/>
              </a:rPr>
              <a:t>由</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棵子树构成，这</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棵子树从左到右编号，即</a:t>
            </a:r>
            <a:r>
              <a:rPr lang="en-US" altLang="zh-CN" dirty="0">
                <a:latin typeface="Cambria" panose="02040503050406030204" pitchFamily="18" charset="0"/>
                <a:ea typeface="宋体" panose="02010600030101010101" pitchFamily="2" charset="-122"/>
              </a:rPr>
              <a:t>f={t</a:t>
            </a:r>
            <a:r>
              <a:rPr lang="en-US" altLang="zh-CN" baseline="-25000" dirty="0">
                <a:latin typeface="Cambria" panose="02040503050406030204" pitchFamily="18" charset="0"/>
                <a:ea typeface="宋体" panose="02010600030101010101" pitchFamily="2" charset="-122"/>
              </a:rPr>
              <a:t>1</a:t>
            </a:r>
            <a:r>
              <a:rPr lang="en-US" altLang="zh-CN" dirty="0">
                <a:latin typeface="Cambria" panose="02040503050406030204" pitchFamily="18" charset="0"/>
                <a:ea typeface="宋体" panose="02010600030101010101" pitchFamily="2" charset="-122"/>
              </a:rPr>
              <a:t>, t</a:t>
            </a:r>
            <a:r>
              <a:rPr lang="en-US" altLang="zh-CN" baseline="-25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 …, t</a:t>
            </a:r>
            <a:r>
              <a:rPr lang="en-US" altLang="zh-CN" baseline="-25000" dirty="0">
                <a:latin typeface="Cambria" panose="02040503050406030204" pitchFamily="18" charset="0"/>
                <a:ea typeface="宋体" panose="02010600030101010101" pitchFamily="2" charset="-122"/>
              </a:rPr>
              <a:t>m</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、若</a:t>
            </a:r>
            <a:r>
              <a:rPr lang="en-US" altLang="zh-CN" dirty="0" err="1">
                <a:solidFill>
                  <a:srgbClr val="00B0F0"/>
                </a:solidFill>
                <a:latin typeface="Cambria" panose="02040503050406030204" pitchFamily="18" charset="0"/>
                <a:ea typeface="宋体" panose="02010600030101010101" pitchFamily="2" charset="-122"/>
              </a:rPr>
              <a:t>btree</a:t>
            </a:r>
            <a:r>
              <a:rPr lang="zh-CN" altLang="en-US" dirty="0">
                <a:solidFill>
                  <a:srgbClr val="00B0F0"/>
                </a:solidFill>
                <a:latin typeface="Cambria" panose="02040503050406030204" pitchFamily="18" charset="0"/>
                <a:ea typeface="宋体" panose="02010600030101010101" pitchFamily="2" charset="-122"/>
              </a:rPr>
              <a:t>为空，则</a:t>
            </a:r>
            <a:r>
              <a:rPr lang="en-US" altLang="zh-CN" dirty="0">
                <a:solidFill>
                  <a:srgbClr val="00B0F0"/>
                </a:solidFill>
                <a:latin typeface="Cambria" panose="02040503050406030204" pitchFamily="18" charset="0"/>
                <a:ea typeface="宋体" panose="02010600030101010101" pitchFamily="2" charset="-122"/>
              </a:rPr>
              <a:t>f</a:t>
            </a:r>
            <a:r>
              <a:rPr lang="zh-CN" altLang="en-US" dirty="0">
                <a:solidFill>
                  <a:srgbClr val="00B0F0"/>
                </a:solidFill>
                <a:latin typeface="Cambria" panose="02040503050406030204" pitchFamily="18" charset="0"/>
                <a:ea typeface="宋体" panose="02010600030101010101" pitchFamily="2" charset="-122"/>
              </a:rPr>
              <a:t>为空；</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2</a:t>
            </a:r>
            <a:r>
              <a:rPr lang="zh-CN" altLang="en-US" dirty="0">
                <a:solidFill>
                  <a:srgbClr val="00B0F0"/>
                </a:solidFill>
                <a:latin typeface="Cambria" panose="02040503050406030204" pitchFamily="18" charset="0"/>
                <a:ea typeface="宋体" panose="02010600030101010101" pitchFamily="2" charset="-122"/>
              </a:rPr>
              <a:t>、从</a:t>
            </a:r>
            <a:r>
              <a:rPr lang="en-US" altLang="zh-CN" dirty="0" err="1">
                <a:solidFill>
                  <a:srgbClr val="00B0F0"/>
                </a:solidFill>
                <a:latin typeface="Cambria" panose="02040503050406030204" pitchFamily="18" charset="0"/>
                <a:ea typeface="宋体" panose="02010600030101010101" pitchFamily="2" charset="-122"/>
              </a:rPr>
              <a:t>btree</a:t>
            </a:r>
            <a:r>
              <a:rPr lang="zh-CN" altLang="en-US" dirty="0">
                <a:solidFill>
                  <a:srgbClr val="00B0F0"/>
                </a:solidFill>
                <a:latin typeface="Cambria" panose="02040503050406030204" pitchFamily="18" charset="0"/>
                <a:ea typeface="宋体" panose="02010600030101010101" pitchFamily="2" charset="-122"/>
              </a:rPr>
              <a:t>的根结点出发，沿右分支向下遍历，得到结点：</a:t>
            </a:r>
            <a:r>
              <a:rPr lang="en-US" altLang="zh-CN" dirty="0">
                <a:solidFill>
                  <a:srgbClr val="00B0F0"/>
                </a:solidFill>
                <a:latin typeface="Cambria" panose="02040503050406030204" pitchFamily="18" charset="0"/>
                <a:ea typeface="宋体" panose="02010600030101010101" pitchFamily="2" charset="-122"/>
              </a:rPr>
              <a:t>node1, node2, …, </a:t>
            </a:r>
            <a:r>
              <a:rPr lang="en-US" altLang="zh-CN" dirty="0" err="1">
                <a:solidFill>
                  <a:srgbClr val="00B0F0"/>
                </a:solidFill>
                <a:latin typeface="Cambria" panose="02040503050406030204" pitchFamily="18" charset="0"/>
                <a:ea typeface="宋体" panose="02010600030101010101" pitchFamily="2" charset="-122"/>
              </a:rPr>
              <a:t>node</a:t>
            </a:r>
            <a:r>
              <a:rPr lang="en-US" altLang="zh-CN" baseline="-25000" dirty="0" err="1">
                <a:solidFill>
                  <a:srgbClr val="00B0F0"/>
                </a:solidFill>
                <a:latin typeface="Cambria" panose="02040503050406030204" pitchFamily="18" charset="0"/>
                <a:ea typeface="宋体" panose="02010600030101010101" pitchFamily="2" charset="-122"/>
              </a:rPr>
              <a:t>m</a:t>
            </a:r>
            <a:r>
              <a:rPr lang="zh-CN" altLang="en-US" dirty="0">
                <a:solidFill>
                  <a:srgbClr val="00B0F0"/>
                </a:solidFill>
                <a:latin typeface="Cambria" panose="02040503050406030204" pitchFamily="18" charset="0"/>
                <a:ea typeface="宋体" panose="02010600030101010101" pitchFamily="2" charset="-122"/>
              </a:rPr>
              <a:t>，则</a:t>
            </a:r>
            <a:r>
              <a:rPr lang="en-US" altLang="zh-CN" dirty="0" err="1">
                <a:solidFill>
                  <a:srgbClr val="00B0F0"/>
                </a:solidFill>
                <a:latin typeface="Cambria" panose="02040503050406030204" pitchFamily="18" charset="0"/>
                <a:ea typeface="宋体" panose="02010600030101010101" pitchFamily="2" charset="-122"/>
              </a:rPr>
              <a:t>node</a:t>
            </a:r>
            <a:r>
              <a:rPr lang="en-US" altLang="zh-CN" baseline="-25000"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为</a:t>
            </a:r>
            <a:r>
              <a:rPr lang="en-US" altLang="zh-CN" dirty="0">
                <a:solidFill>
                  <a:srgbClr val="00B0F0"/>
                </a:solidFill>
                <a:latin typeface="Cambria" panose="02040503050406030204" pitchFamily="18" charset="0"/>
                <a:ea typeface="宋体" panose="02010600030101010101" pitchFamily="2" charset="-122"/>
              </a:rPr>
              <a:t>f</a:t>
            </a:r>
            <a:r>
              <a:rPr lang="zh-CN" altLang="en-US" dirty="0">
                <a:solidFill>
                  <a:srgbClr val="00B0F0"/>
                </a:solidFill>
                <a:latin typeface="Cambria" panose="02040503050406030204" pitchFamily="18" charset="0"/>
                <a:ea typeface="宋体" panose="02010600030101010101" pitchFamily="2" charset="-122"/>
              </a:rPr>
              <a:t>中第</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个子树</a:t>
            </a:r>
            <a:r>
              <a:rPr lang="en-US" altLang="zh-CN" dirty="0" err="1">
                <a:solidFill>
                  <a:srgbClr val="00B0F0"/>
                </a:solidFill>
                <a:latin typeface="Cambria" panose="02040503050406030204" pitchFamily="18" charset="0"/>
                <a:ea typeface="宋体" panose="02010600030101010101" pitchFamily="2" charset="-122"/>
              </a:rPr>
              <a:t>t</a:t>
            </a:r>
            <a:r>
              <a:rPr lang="en-US" altLang="zh-CN" baseline="-25000"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的根结点；</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3</a:t>
            </a:r>
            <a:r>
              <a:rPr lang="zh-CN" altLang="en-US" dirty="0">
                <a:solidFill>
                  <a:srgbClr val="00B0F0"/>
                </a:solidFill>
                <a:latin typeface="Cambria" panose="02040503050406030204" pitchFamily="18" charset="0"/>
                <a:ea typeface="宋体" panose="02010600030101010101" pitchFamily="2" charset="-122"/>
              </a:rPr>
              <a:t>、由</a:t>
            </a:r>
            <a:r>
              <a:rPr lang="en-US" altLang="zh-CN" dirty="0" err="1">
                <a:solidFill>
                  <a:srgbClr val="00B0F0"/>
                </a:solidFill>
                <a:latin typeface="Cambria" panose="02040503050406030204" pitchFamily="18" charset="0"/>
                <a:ea typeface="宋体" panose="02010600030101010101" pitchFamily="2" charset="-122"/>
              </a:rPr>
              <a:t>node</a:t>
            </a:r>
            <a:r>
              <a:rPr lang="en-US" altLang="zh-CN" baseline="-25000"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的左子树生成一个森林</a:t>
            </a:r>
            <a:r>
              <a:rPr lang="en-US" altLang="zh-CN" dirty="0">
                <a:solidFill>
                  <a:srgbClr val="00B0F0"/>
                </a:solidFill>
                <a:latin typeface="Cambria" panose="02040503050406030204" pitchFamily="18" charset="0"/>
                <a:ea typeface="宋体" panose="02010600030101010101" pitchFamily="2" charset="-122"/>
              </a:rPr>
              <a:t>f</a:t>
            </a:r>
            <a:r>
              <a:rPr lang="en-US" altLang="zh-CN" baseline="-25000" dirty="0">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={t</a:t>
            </a:r>
            <a:r>
              <a:rPr lang="en-US" altLang="zh-CN" baseline="-25000" dirty="0">
                <a:solidFill>
                  <a:srgbClr val="00B0F0"/>
                </a:solidFill>
                <a:latin typeface="Cambria" panose="02040503050406030204" pitchFamily="18" charset="0"/>
                <a:ea typeface="宋体" panose="02010600030101010101" pitchFamily="2" charset="-122"/>
              </a:rPr>
              <a:t>i1</a:t>
            </a:r>
            <a:r>
              <a:rPr lang="en-US" altLang="zh-CN" dirty="0">
                <a:solidFill>
                  <a:srgbClr val="00B0F0"/>
                </a:solidFill>
                <a:latin typeface="Cambria" panose="02040503050406030204" pitchFamily="18" charset="0"/>
                <a:ea typeface="宋体" panose="02010600030101010101" pitchFamily="2" charset="-122"/>
              </a:rPr>
              <a:t>, t</a:t>
            </a:r>
            <a:r>
              <a:rPr lang="en-US" altLang="zh-CN" baseline="-25000" dirty="0">
                <a:solidFill>
                  <a:srgbClr val="00B0F0"/>
                </a:solidFill>
                <a:latin typeface="Cambria" panose="02040503050406030204" pitchFamily="18" charset="0"/>
                <a:ea typeface="宋体" panose="02010600030101010101" pitchFamily="2" charset="-122"/>
              </a:rPr>
              <a:t>i2</a:t>
            </a:r>
            <a:r>
              <a:rPr lang="en-US" altLang="zh-CN" dirty="0">
                <a:solidFill>
                  <a:srgbClr val="00B0F0"/>
                </a:solidFill>
                <a:latin typeface="Cambria" panose="02040503050406030204" pitchFamily="18" charset="0"/>
                <a:ea typeface="宋体" panose="02010600030101010101" pitchFamily="2" charset="-122"/>
              </a:rPr>
              <a:t>, …, </a:t>
            </a:r>
            <a:r>
              <a:rPr lang="en-US" altLang="zh-CN" dirty="0" err="1">
                <a:solidFill>
                  <a:srgbClr val="00B0F0"/>
                </a:solidFill>
                <a:latin typeface="Cambria" panose="02040503050406030204" pitchFamily="18" charset="0"/>
                <a:ea typeface="宋体" panose="02010600030101010101" pitchFamily="2" charset="-122"/>
              </a:rPr>
              <a:t>t</a:t>
            </a:r>
            <a:r>
              <a:rPr lang="en-US" altLang="zh-CN" baseline="-25000" dirty="0" err="1">
                <a:solidFill>
                  <a:srgbClr val="00B0F0"/>
                </a:solidFill>
                <a:latin typeface="Cambria" panose="02040503050406030204" pitchFamily="18" charset="0"/>
                <a:ea typeface="宋体" panose="02010600030101010101" pitchFamily="2" charset="-122"/>
              </a:rPr>
              <a:t>ik</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，则在</a:t>
            </a:r>
            <a:r>
              <a:rPr lang="en-US" altLang="zh-CN" dirty="0">
                <a:solidFill>
                  <a:srgbClr val="00B0F0"/>
                </a:solidFill>
                <a:latin typeface="Cambria" panose="02040503050406030204" pitchFamily="18" charset="0"/>
                <a:ea typeface="宋体" panose="02010600030101010101" pitchFamily="2" charset="-122"/>
              </a:rPr>
              <a:t>f</a:t>
            </a:r>
            <a:r>
              <a:rPr lang="en-US" altLang="zh-CN" baseline="-25000" dirty="0">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中，子树</a:t>
            </a:r>
            <a:r>
              <a:rPr lang="en-US" altLang="zh-CN" dirty="0" err="1">
                <a:solidFill>
                  <a:srgbClr val="00B0F0"/>
                </a:solidFill>
                <a:latin typeface="Cambria" panose="02040503050406030204" pitchFamily="18" charset="0"/>
                <a:ea typeface="宋体" panose="02010600030101010101" pitchFamily="2" charset="-122"/>
              </a:rPr>
              <a:t>t</a:t>
            </a:r>
            <a:r>
              <a:rPr lang="en-US" altLang="zh-CN" baseline="-25000" dirty="0" err="1">
                <a:solidFill>
                  <a:srgbClr val="00B0F0"/>
                </a:solidFill>
                <a:latin typeface="Cambria" panose="02040503050406030204" pitchFamily="18" charset="0"/>
                <a:ea typeface="宋体" panose="02010600030101010101" pitchFamily="2" charset="-122"/>
              </a:rPr>
              <a:t>ij</a:t>
            </a:r>
            <a:r>
              <a:rPr lang="en-US" altLang="zh-CN" dirty="0">
                <a:solidFill>
                  <a:srgbClr val="00B0F0"/>
                </a:solidFill>
                <a:latin typeface="Cambria" panose="02040503050406030204" pitchFamily="18" charset="0"/>
                <a:ea typeface="宋体" panose="02010600030101010101" pitchFamily="2" charset="-122"/>
              </a:rPr>
              <a:t>(1≤j≤k)</a:t>
            </a:r>
            <a:r>
              <a:rPr lang="zh-CN" altLang="en-US" dirty="0">
                <a:solidFill>
                  <a:srgbClr val="00B0F0"/>
                </a:solidFill>
                <a:latin typeface="Cambria" panose="02040503050406030204" pitchFamily="18" charset="0"/>
                <a:ea typeface="宋体" panose="02010600030101010101" pitchFamily="2" charset="-122"/>
              </a:rPr>
              <a:t>的根结点依次为结点</a:t>
            </a:r>
            <a:r>
              <a:rPr lang="en-US" altLang="zh-CN" dirty="0" err="1">
                <a:solidFill>
                  <a:srgbClr val="00B0F0"/>
                </a:solidFill>
                <a:latin typeface="Cambria" panose="02040503050406030204" pitchFamily="18" charset="0"/>
                <a:ea typeface="宋体" panose="02010600030101010101" pitchFamily="2" charset="-122"/>
              </a:rPr>
              <a:t>node</a:t>
            </a:r>
            <a:r>
              <a:rPr lang="en-US" altLang="zh-CN" baseline="-25000"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的孩子结点；</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fi</a:t>
            </a:r>
            <a:r>
              <a:rPr lang="zh-CN" altLang="en-US" dirty="0">
                <a:latin typeface="Cambria" panose="02040503050406030204" pitchFamily="18" charset="0"/>
                <a:ea typeface="宋体" panose="02010600030101010101" pitchFamily="2" charset="-122"/>
              </a:rPr>
              <a:t>的生成方法采用步骤</a:t>
            </a:r>
            <a:r>
              <a:rPr lang="en-US" altLang="zh-CN" dirty="0">
                <a:latin typeface="Cambria" panose="02040503050406030204" pitchFamily="18" charset="0"/>
                <a:ea typeface="宋体" panose="02010600030101010101" pitchFamily="2" charset="-122"/>
              </a:rPr>
              <a:t>1, 2, 3</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90</a:t>
            </a:fld>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9407" y="1194234"/>
            <a:ext cx="3017244" cy="3596885"/>
          </a:xfrm>
          <a:prstGeom prst="rect">
            <a:avLst/>
          </a:prstGeom>
          <a:noFill/>
        </p:spPr>
      </p:pic>
      <p:pic>
        <p:nvPicPr>
          <p:cNvPr id="10" name="图片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3490" y="3941714"/>
            <a:ext cx="4919825" cy="2543847"/>
          </a:xfrm>
          <a:prstGeom prst="rect">
            <a:avLst/>
          </a:prstGeom>
          <a:noFill/>
        </p:spPr>
      </p:pic>
    </p:spTree>
    <p:extLst>
      <p:ext uri="{BB962C8B-B14F-4D97-AF65-F5344CB8AC3E}">
        <p14:creationId xmlns:p14="http://schemas.microsoft.com/office/powerpoint/2010/main" val="173225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56882" cy="3573517"/>
          </a:xfrm>
        </p:spPr>
        <p:txBody>
          <a:bodyPr>
            <a:normAutofit fontScale="850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3.5 </a:t>
            </a:r>
            <a:r>
              <a:rPr lang="zh-CN" altLang="en-US" b="1" dirty="0">
                <a:latin typeface="Cambria" panose="02040503050406030204" pitchFamily="18" charset="0"/>
                <a:ea typeface="宋体" panose="02010600030101010101" pitchFamily="2" charset="-122"/>
              </a:rPr>
              <a:t>树的应用举例</a:t>
            </a:r>
            <a:endParaRPr lang="en-US" altLang="zh-CN" b="1" dirty="0">
              <a:latin typeface="Cambria" panose="02040503050406030204" pitchFamily="18" charset="0"/>
              <a:ea typeface="宋体" panose="02010600030101010101" pitchFamily="2" charset="-122"/>
            </a:endParaRPr>
          </a:p>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3.5.1 </a:t>
            </a:r>
            <a:r>
              <a:rPr lang="zh-CN" altLang="en-US" b="1" dirty="0">
                <a:latin typeface="Cambria" panose="02040503050406030204" pitchFamily="18" charset="0"/>
                <a:ea typeface="宋体" panose="02010600030101010101" pitchFamily="2" charset="-122"/>
              </a:rPr>
              <a:t>并查集</a:t>
            </a: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并查集</a:t>
            </a:r>
            <a:r>
              <a:rPr lang="en-US" altLang="zh-CN" dirty="0">
                <a:latin typeface="Cambria" panose="02040503050406030204" pitchFamily="18" charset="0"/>
                <a:ea typeface="宋体" panose="02010600030101010101" pitchFamily="2" charset="-122"/>
              </a:rPr>
              <a:t>(Disjoint Set) </a:t>
            </a:r>
            <a:r>
              <a:rPr lang="zh-CN" altLang="en-US" dirty="0">
                <a:latin typeface="Cambria" panose="02040503050406030204" pitchFamily="18" charset="0"/>
                <a:ea typeface="宋体" panose="02010600030101010101" pitchFamily="2" charset="-122"/>
              </a:rPr>
              <a:t>是</a:t>
            </a:r>
            <a:r>
              <a:rPr lang="zh-CN" altLang="en-US" dirty="0">
                <a:solidFill>
                  <a:srgbClr val="00B0F0"/>
                </a:solidFill>
                <a:latin typeface="Cambria" panose="02040503050406030204" pitchFamily="18" charset="0"/>
                <a:ea typeface="宋体" panose="02010600030101010101" pitchFamily="2" charset="-122"/>
              </a:rPr>
              <a:t>利用森林来描述一些不相交的集合</a:t>
            </a:r>
            <a:r>
              <a:rPr lang="zh-CN" altLang="en-US" dirty="0">
                <a:latin typeface="Cambria" panose="02040503050406030204" pitchFamily="18" charset="0"/>
                <a:ea typeface="宋体" panose="02010600030101010101" pitchFamily="2" charset="-122"/>
              </a:rPr>
              <a:t>，并</a:t>
            </a:r>
            <a:r>
              <a:rPr lang="zh-CN" altLang="en-US" dirty="0">
                <a:solidFill>
                  <a:srgbClr val="00B0F0"/>
                </a:solidFill>
                <a:latin typeface="Cambria" panose="02040503050406030204" pitchFamily="18" charset="0"/>
                <a:ea typeface="宋体" panose="02010600030101010101" pitchFamily="2" charset="-122"/>
              </a:rPr>
              <a:t>支持集合的合并操作和查询操作</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设将</a:t>
            </a:r>
            <a:r>
              <a:rPr lang="zh-CN" altLang="en-US" dirty="0">
                <a:solidFill>
                  <a:srgbClr val="00B0F0"/>
                </a:solidFill>
                <a:latin typeface="Cambria" panose="02040503050406030204" pitchFamily="18" charset="0"/>
                <a:ea typeface="宋体" panose="02010600030101010101" pitchFamily="2" charset="-122"/>
              </a:rPr>
              <a:t>编号为</a:t>
            </a:r>
            <a:r>
              <a:rPr lang="en-US" altLang="zh-CN" dirty="0">
                <a:solidFill>
                  <a:srgbClr val="00B0F0"/>
                </a:solidFill>
                <a:latin typeface="Cambria" panose="02040503050406030204" pitchFamily="18" charset="0"/>
                <a:ea typeface="宋体" panose="02010600030101010101" pitchFamily="2" charset="-122"/>
              </a:rPr>
              <a:t>1, 2, …, n</a:t>
            </a:r>
            <a:r>
              <a:rPr lang="zh-CN" altLang="en-US" dirty="0">
                <a:solidFill>
                  <a:srgbClr val="00B0F0"/>
                </a:solidFill>
                <a:latin typeface="Cambria" panose="02040503050406030204" pitchFamily="18" charset="0"/>
                <a:ea typeface="宋体" panose="02010600030101010101" pitchFamily="2" charset="-122"/>
              </a:rPr>
              <a:t>的</a:t>
            </a:r>
            <a:r>
              <a:rPr lang="en-US" altLang="zh-CN" dirty="0">
                <a:solidFill>
                  <a:srgbClr val="00B0F0"/>
                </a:solidFill>
                <a:latin typeface="Cambria" panose="02040503050406030204" pitchFamily="18" charset="0"/>
                <a:ea typeface="宋体" panose="02010600030101010101" pitchFamily="2" charset="-122"/>
              </a:rPr>
              <a:t>n</a:t>
            </a:r>
            <a:r>
              <a:rPr lang="zh-CN" altLang="en-US" dirty="0">
                <a:solidFill>
                  <a:srgbClr val="00B0F0"/>
                </a:solidFill>
                <a:latin typeface="Cambria" panose="02040503050406030204" pitchFamily="18" charset="0"/>
                <a:ea typeface="宋体" panose="02010600030101010101" pitchFamily="2" charset="-122"/>
              </a:rPr>
              <a:t>个元素划分为</a:t>
            </a:r>
            <a:r>
              <a:rPr lang="en-US" altLang="zh-CN" dirty="0">
                <a:solidFill>
                  <a:srgbClr val="00B0F0"/>
                </a:solidFill>
                <a:latin typeface="Cambria" panose="02040503050406030204" pitchFamily="18" charset="0"/>
                <a:ea typeface="宋体" panose="02010600030101010101" pitchFamily="2" charset="-122"/>
              </a:rPr>
              <a:t>m</a:t>
            </a:r>
            <a:r>
              <a:rPr lang="zh-CN" altLang="en-US" dirty="0">
                <a:solidFill>
                  <a:srgbClr val="00B0F0"/>
                </a:solidFill>
                <a:latin typeface="Cambria" panose="02040503050406030204" pitchFamily="18" charset="0"/>
                <a:ea typeface="宋体" panose="02010600030101010101" pitchFamily="2" charset="-122"/>
              </a:rPr>
              <a:t>个不相交集合</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用</a:t>
            </a:r>
            <a:r>
              <a:rPr lang="en-US" altLang="zh-CN" dirty="0">
                <a:solidFill>
                  <a:srgbClr val="00B0F0"/>
                </a:solidFill>
                <a:latin typeface="Cambria" panose="02040503050406030204" pitchFamily="18" charset="0"/>
                <a:ea typeface="宋体" panose="02010600030101010101" pitchFamily="2" charset="-122"/>
              </a:rPr>
              <a:t>m</a:t>
            </a:r>
            <a:r>
              <a:rPr lang="zh-CN" altLang="en-US" dirty="0">
                <a:solidFill>
                  <a:srgbClr val="00B0F0"/>
                </a:solidFill>
                <a:latin typeface="Cambria" panose="02040503050406030204" pitchFamily="18" charset="0"/>
                <a:ea typeface="宋体" panose="02010600030101010101" pitchFamily="2" charset="-122"/>
              </a:rPr>
              <a:t>棵树来表示这些集合</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每个集合中的元素属于同一棵树</a:t>
            </a:r>
            <a:r>
              <a:rPr lang="zh-CN" altLang="en-US" dirty="0">
                <a:latin typeface="Cambria" panose="02040503050406030204" pitchFamily="18" charset="0"/>
                <a:ea typeface="宋体" panose="02010600030101010101" pitchFamily="2" charset="-122"/>
              </a:rPr>
              <a:t>，并用树的根结点表示一个集合。如下图所示：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91</a:t>
            </a:fld>
            <a:endParaRPr lang="zh-CN" altLang="en-US"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0614" y="3769129"/>
            <a:ext cx="5232959" cy="2741980"/>
          </a:xfrm>
          <a:prstGeom prst="rect">
            <a:avLst/>
          </a:prstGeom>
          <a:noFill/>
        </p:spPr>
      </p:pic>
    </p:spTree>
    <p:extLst>
      <p:ext uri="{BB962C8B-B14F-4D97-AF65-F5344CB8AC3E}">
        <p14:creationId xmlns:p14="http://schemas.microsoft.com/office/powerpoint/2010/main" val="240198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56882" cy="2957491"/>
          </a:xfrm>
        </p:spPr>
        <p:txBody>
          <a:bodyPr>
            <a:normAutofit/>
          </a:bodyPr>
          <a:lstStyle/>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合并操作</a:t>
            </a:r>
            <a:r>
              <a:rPr lang="en-US" altLang="zh-CN" dirty="0">
                <a:solidFill>
                  <a:srgbClr val="C00000"/>
                </a:solidFill>
                <a:latin typeface="Cambria" panose="02040503050406030204" pitchFamily="18" charset="0"/>
                <a:ea typeface="宋体" panose="02010600030101010101" pitchFamily="2" charset="-122"/>
              </a:rPr>
              <a:t>(Merge)</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将两个集合合并为一个集合</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实现合并操作只需要将某个集合的根结点的父结点设置为另一集合的根结点即可</a:t>
            </a:r>
            <a:r>
              <a:rPr lang="zh-CN" altLang="en-US" dirty="0">
                <a:latin typeface="Cambria" panose="02040503050406030204" pitchFamily="18" charset="0"/>
                <a:ea typeface="宋体" panose="02010600030101010101" pitchFamily="2" charset="-122"/>
              </a:rPr>
              <a:t>。下图为两种合并方法，这两种合并方法所得到的树表示同一个集合。</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92</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2494" y="3212280"/>
            <a:ext cx="6749092" cy="3084488"/>
          </a:xfrm>
          <a:prstGeom prst="rect">
            <a:avLst/>
          </a:prstGeom>
          <a:noFill/>
        </p:spPr>
      </p:pic>
    </p:spTree>
    <p:extLst>
      <p:ext uri="{BB962C8B-B14F-4D97-AF65-F5344CB8AC3E}">
        <p14:creationId xmlns:p14="http://schemas.microsoft.com/office/powerpoint/2010/main" val="141500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56882" cy="2957491"/>
          </a:xfrm>
        </p:spPr>
        <p:txBody>
          <a:bodyPr>
            <a:normAutofit/>
          </a:bodyPr>
          <a:lstStyle/>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查询操作</a:t>
            </a:r>
            <a:r>
              <a:rPr lang="en-US" altLang="zh-CN" dirty="0">
                <a:latin typeface="Cambria" panose="02040503050406030204" pitchFamily="18" charset="0"/>
                <a:ea typeface="宋体" panose="02010600030101010101" pitchFamily="2" charset="-122"/>
              </a:rPr>
              <a:t>(Query)</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查询某个元素属于哪一个集合，即获取某个元素所在树的根结点</a:t>
            </a:r>
            <a:r>
              <a:rPr lang="zh-CN" altLang="en-US" dirty="0">
                <a:latin typeface="Cambria" panose="02040503050406030204" pitchFamily="18" charset="0"/>
                <a:ea typeface="宋体" panose="02010600030101010101" pitchFamily="2" charset="-122"/>
              </a:rPr>
              <a:t>，只要从结点出发向上遍历到根结点即可。例如下图中，</a:t>
            </a:r>
            <a:r>
              <a:rPr lang="en-US" altLang="zh-CN" dirty="0">
                <a:latin typeface="Cambria" panose="02040503050406030204" pitchFamily="18" charset="0"/>
                <a:ea typeface="宋体" panose="02010600030101010101" pitchFamily="2" charset="-122"/>
              </a:rPr>
              <a:t>2, 3, 4</a:t>
            </a:r>
            <a:r>
              <a:rPr lang="zh-CN" altLang="en-US" dirty="0">
                <a:latin typeface="Cambria" panose="02040503050406030204" pitchFamily="18" charset="0"/>
                <a:ea typeface="宋体" panose="02010600030101010101" pitchFamily="2" charset="-122"/>
              </a:rPr>
              <a:t>都属于集合</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93</a:t>
            </a:fld>
            <a:endParaRPr lang="zh-CN" altLang="en-US"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5041" y="3012384"/>
            <a:ext cx="6147359" cy="3221110"/>
          </a:xfrm>
          <a:prstGeom prst="rect">
            <a:avLst/>
          </a:prstGeom>
          <a:noFill/>
        </p:spPr>
      </p:pic>
    </p:spTree>
    <p:extLst>
      <p:ext uri="{BB962C8B-B14F-4D97-AF65-F5344CB8AC3E}">
        <p14:creationId xmlns:p14="http://schemas.microsoft.com/office/powerpoint/2010/main" val="3057773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56882" cy="6126360"/>
          </a:xfrm>
        </p:spPr>
        <p:txBody>
          <a:bodyPr>
            <a:normAutofit fontScale="77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一、并查集的表示方法</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并查集的操作中主要涉及到结点的父结点和树的根结点，因此可以采用树的双亲表示法表示并查集</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类型定义</a:t>
            </a:r>
            <a:r>
              <a:rPr lang="en-US" altLang="zh-CN" dirty="0">
                <a:latin typeface="Cambria" panose="02040503050406030204" pitchFamily="18" charset="0"/>
                <a:ea typeface="宋体" panose="02010600030101010101" pitchFamily="2" charset="-122"/>
              </a:rPr>
              <a:t>3-10】</a:t>
            </a:r>
            <a:r>
              <a:rPr lang="zh-CN" altLang="en-US" dirty="0">
                <a:latin typeface="Cambria" panose="02040503050406030204" pitchFamily="18" charset="0"/>
                <a:ea typeface="宋体" panose="02010600030101010101" pitchFamily="2" charset="-122"/>
              </a:rPr>
              <a:t>并查集的类型定义</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mqNode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pa;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父结点的下标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datatype data;</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mqNode</a:t>
            </a:r>
            <a:r>
              <a:rPr lang="en-US" altLang="zh-CN" dirty="0">
                <a:solidFill>
                  <a:srgbClr val="7030A0"/>
                </a:solidFill>
                <a:latin typeface="Cambria" panose="02040503050406030204" pitchFamily="18" charset="0"/>
                <a:ea typeface="宋体" panose="02010600030101010101" pitchFamily="2" charset="-122"/>
              </a:rPr>
              <a:t>():pa(-1){</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mq</a:t>
            </a:r>
            <a:r>
              <a:rPr lang="en-US" altLang="zh-CN" dirty="0">
                <a:solidFill>
                  <a:srgbClr val="7030A0"/>
                </a:solidFill>
                <a:latin typeface="Cambria" panose="02040503050406030204" pitchFamily="18" charset="0"/>
                <a:ea typeface="宋体" panose="02010600030101010101" pitchFamily="2" charset="-122"/>
              </a:rPr>
              <a:t>[N];</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结点的父结点的初始值为</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，表示该结点为根结点。因此初始并查集是每个集合中只有一个元素，即森林中的每棵子树只有一个结点。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94</a:t>
            </a:fld>
            <a:endParaRPr lang="zh-CN" altLang="en-US" dirty="0"/>
          </a:p>
        </p:txBody>
      </p:sp>
    </p:spTree>
    <p:extLst>
      <p:ext uri="{BB962C8B-B14F-4D97-AF65-F5344CB8AC3E}">
        <p14:creationId xmlns:p14="http://schemas.microsoft.com/office/powerpoint/2010/main" val="114417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56882" cy="6126360"/>
          </a:xfrm>
        </p:spPr>
        <p:txBody>
          <a:bodyPr>
            <a:normAutofit fontScale="850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二、并查集的查询操作</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并查集的查询操作即查找某个元素所在树的根结点，因此查找的最坏复杂度为树的高度</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但是在合并时树的高度可能会增加。需要考虑将树的高度降低，称为</a:t>
            </a:r>
            <a:r>
              <a:rPr lang="zh-CN" altLang="en-US" b="1" dirty="0">
                <a:solidFill>
                  <a:srgbClr val="C00000"/>
                </a:solidFill>
                <a:latin typeface="Cambria" panose="02040503050406030204" pitchFamily="18" charset="0"/>
                <a:ea typeface="宋体" panose="02010600030101010101" pitchFamily="2" charset="-122"/>
              </a:rPr>
              <a:t>路径压缩</a:t>
            </a:r>
            <a:r>
              <a:rPr lang="zh-CN" altLang="en-US" dirty="0">
                <a:latin typeface="Cambria" panose="02040503050406030204" pitchFamily="18" charset="0"/>
                <a:ea typeface="宋体" panose="02010600030101010101" pitchFamily="2" charset="-122"/>
              </a:rPr>
              <a:t>，路径压缩一般在查询操作中实现。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a:t>
            </a:r>
            <a:r>
              <a:rPr lang="zh-CN" altLang="en-US" dirty="0">
                <a:solidFill>
                  <a:srgbClr val="C00000"/>
                </a:solidFill>
                <a:latin typeface="Cambria" panose="02040503050406030204" pitchFamily="18" charset="0"/>
                <a:ea typeface="宋体" panose="02010600030101010101" pitchFamily="2" charset="-122"/>
              </a:rPr>
              <a:t>查询时实现路径压缩</a:t>
            </a:r>
            <a:r>
              <a:rPr lang="zh-CN" altLang="en-US" dirty="0">
                <a:latin typeface="Cambria" panose="02040503050406030204" pitchFamily="18" charset="0"/>
                <a:ea typeface="宋体" panose="02010600030101010101" pitchFamily="2" charset="-122"/>
              </a:rPr>
              <a:t>的方法是：</a:t>
            </a:r>
            <a:r>
              <a:rPr lang="zh-CN" altLang="en-US" dirty="0">
                <a:solidFill>
                  <a:srgbClr val="00B0F0"/>
                </a:solidFill>
                <a:latin typeface="Cambria" panose="02040503050406030204" pitchFamily="18" charset="0"/>
                <a:ea typeface="宋体" panose="02010600030101010101" pitchFamily="2" charset="-122"/>
              </a:rPr>
              <a:t>在查询结点</a:t>
            </a:r>
            <a:r>
              <a:rPr lang="en-US" altLang="zh-CN" dirty="0">
                <a:solidFill>
                  <a:srgbClr val="00B0F0"/>
                </a:solidFill>
                <a:latin typeface="Cambria" panose="02040503050406030204" pitchFamily="18" charset="0"/>
                <a:ea typeface="宋体" panose="02010600030101010101" pitchFamily="2" charset="-122"/>
              </a:rPr>
              <a:t>x</a:t>
            </a:r>
            <a:r>
              <a:rPr lang="zh-CN" altLang="en-US" dirty="0">
                <a:solidFill>
                  <a:srgbClr val="00B0F0"/>
                </a:solidFill>
                <a:latin typeface="Cambria" panose="02040503050406030204" pitchFamily="18" charset="0"/>
                <a:ea typeface="宋体" panose="02010600030101010101" pitchFamily="2" charset="-122"/>
              </a:rPr>
              <a:t>时，将</a:t>
            </a:r>
            <a:r>
              <a:rPr lang="en-US" altLang="zh-CN" dirty="0">
                <a:solidFill>
                  <a:srgbClr val="00B0F0"/>
                </a:solidFill>
                <a:latin typeface="Cambria" panose="02040503050406030204" pitchFamily="18" charset="0"/>
                <a:ea typeface="宋体" panose="02010600030101010101" pitchFamily="2" charset="-122"/>
              </a:rPr>
              <a:t>x</a:t>
            </a:r>
            <a:r>
              <a:rPr lang="zh-CN" altLang="en-US" dirty="0">
                <a:solidFill>
                  <a:srgbClr val="00B0F0"/>
                </a:solidFill>
                <a:latin typeface="Cambria" panose="02040503050406030204" pitchFamily="18" charset="0"/>
                <a:ea typeface="宋体" panose="02010600030101010101" pitchFamily="2" charset="-122"/>
              </a:rPr>
              <a:t>到根结点的路径上的所有结点的父结点都调整为根结点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例如，在右上图所示的集合中查询值</a:t>
            </a:r>
            <a:r>
              <a:rPr lang="en-US" altLang="zh-CN" dirty="0">
                <a:latin typeface="Cambria" panose="02040503050406030204" pitchFamily="18" charset="0"/>
                <a:ea typeface="宋体" panose="02010600030101010101" pitchFamily="2" charset="-122"/>
              </a:rPr>
              <a:t>8</a:t>
            </a:r>
            <a:r>
              <a:rPr lang="zh-CN" altLang="en-US" dirty="0">
                <a:latin typeface="Cambria" panose="02040503050406030204" pitchFamily="18" charset="0"/>
                <a:ea typeface="宋体" panose="02010600030101010101" pitchFamily="2" charset="-122"/>
              </a:rPr>
              <a:t>后，树的变化如右下图所示。由于结点</a:t>
            </a:r>
            <a:r>
              <a:rPr lang="en-US" altLang="zh-CN" dirty="0">
                <a:latin typeface="Cambria" panose="02040503050406030204" pitchFamily="18" charset="0"/>
                <a:ea typeface="宋体" panose="02010600030101010101" pitchFamily="2" charset="-122"/>
              </a:rPr>
              <a:t>8</a:t>
            </a:r>
            <a:r>
              <a:rPr lang="zh-CN" altLang="en-US" dirty="0">
                <a:latin typeface="Cambria" panose="02040503050406030204" pitchFamily="18" charset="0"/>
                <a:ea typeface="宋体" panose="02010600030101010101" pitchFamily="2" charset="-122"/>
              </a:rPr>
              <a:t>到根结点的路径上有</a:t>
            </a:r>
            <a:r>
              <a:rPr lang="en-US" altLang="zh-CN" dirty="0">
                <a:latin typeface="Cambria" panose="02040503050406030204" pitchFamily="18" charset="0"/>
                <a:ea typeface="宋体" panose="02010600030101010101" pitchFamily="2" charset="-122"/>
              </a:rPr>
              <a:t>3, 7, 8</a:t>
            </a:r>
            <a:r>
              <a:rPr lang="zh-CN" altLang="en-US" dirty="0">
                <a:latin typeface="Cambria" panose="02040503050406030204" pitchFamily="18" charset="0"/>
                <a:ea typeface="宋体" panose="02010600030101010101" pitchFamily="2" charset="-122"/>
              </a:rPr>
              <a:t>，在查询结束后，它们的父结点都变为根结点，其他结点的父结点不变。如果再查询</a:t>
            </a:r>
            <a:r>
              <a:rPr lang="en-US" altLang="zh-CN" dirty="0">
                <a:latin typeface="Cambria" panose="02040503050406030204" pitchFamily="18" charset="0"/>
                <a:ea typeface="宋体" panose="02010600030101010101" pitchFamily="2" charset="-122"/>
              </a:rPr>
              <a:t>4, 5, 6, 17, 18</a:t>
            </a:r>
            <a:r>
              <a:rPr lang="zh-CN" altLang="en-US" dirty="0">
                <a:latin typeface="Cambria" panose="02040503050406030204" pitchFamily="18" charset="0"/>
                <a:ea typeface="宋体" panose="02010600030101010101" pitchFamily="2" charset="-122"/>
              </a:rPr>
              <a:t>之后，树的高度变为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a:latin typeface="Cambria" panose="02040503050406030204" pitchFamily="18" charset="0"/>
                <a:ea typeface="宋体" panose="02010600030101010101" pitchFamily="2" charset="-122"/>
              </a:rPr>
              <a:t>query(</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95</a:t>
            </a:fld>
            <a:endParaRPr lang="zh-CN" altLang="en-US" dirty="0"/>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32325" y="4074494"/>
            <a:ext cx="2834326" cy="1855010"/>
          </a:xfrm>
          <a:prstGeom prst="rect">
            <a:avLst/>
          </a:prstGeom>
          <a:noFill/>
        </p:spPr>
      </p:pic>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9411873" y="1265916"/>
            <a:ext cx="2475230" cy="2517775"/>
          </a:xfrm>
          <a:prstGeom prst="rect">
            <a:avLst/>
          </a:prstGeom>
          <a:noFill/>
        </p:spPr>
      </p:pic>
    </p:spTree>
    <p:extLst>
      <p:ext uri="{BB962C8B-B14F-4D97-AF65-F5344CB8AC3E}">
        <p14:creationId xmlns:p14="http://schemas.microsoft.com/office/powerpoint/2010/main" val="33647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56882" cy="6126360"/>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三、并查集的合并操作</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合并操作将一个元素所在集合的根结点的父结点设置为另一个集合的根结点</a:t>
            </a:r>
            <a:r>
              <a:rPr lang="zh-CN" altLang="en-US" dirty="0">
                <a:latin typeface="Cambria" panose="02040503050406030204" pitchFamily="18" charset="0"/>
                <a:ea typeface="宋体" panose="02010600030101010101" pitchFamily="2" charset="-122"/>
              </a:rPr>
              <a:t>，因此必须先通过查询操作获取两个元素所在树的根结点。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注意：</a:t>
            </a:r>
            <a:r>
              <a:rPr lang="zh-CN" altLang="en-US" dirty="0">
                <a:solidFill>
                  <a:srgbClr val="00B0F0"/>
                </a:solidFill>
                <a:latin typeface="Cambria" panose="02040503050406030204" pitchFamily="18" charset="0"/>
                <a:ea typeface="宋体" panose="02010600030101010101" pitchFamily="2" charset="-122"/>
              </a:rPr>
              <a:t>在设置前，需要检查两个元素是否属于同一个集合，只有不属于同一个集合时，才需要合并</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a:latin typeface="Cambria" panose="02040503050406030204" pitchFamily="18" charset="0"/>
                <a:ea typeface="宋体" panose="02010600030101010101" pitchFamily="2" charset="-122"/>
              </a:rPr>
              <a:t>merge(</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96</a:t>
            </a:fld>
            <a:endParaRPr lang="zh-CN" altLang="en-US" dirty="0"/>
          </a:p>
        </p:txBody>
      </p:sp>
    </p:spTree>
    <p:extLst>
      <p:ext uri="{BB962C8B-B14F-4D97-AF65-F5344CB8AC3E}">
        <p14:creationId xmlns:p14="http://schemas.microsoft.com/office/powerpoint/2010/main" val="114931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56882" cy="6126360"/>
          </a:xfrm>
        </p:spPr>
        <p:txBody>
          <a:bodyPr>
            <a:normAutofit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四、并查集应用举例</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学校有一个合唱团，合唱团成员是从学校各个专业选拔上来的，共有</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位同学。现询问任意两位同学他们是否来自同一个班级，在经过若干次询问之后，假设得到肯定回答的有</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对学生。根据</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对学生信息，判断合唱团的成员至多来自多少个不同的班级。</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显然，可以用并查集解决该问题，即将来自同一班级的两个同学所在的集合合并，最后只要统计一下集合的数量即可。</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num_class</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97</a:t>
            </a:fld>
            <a:endParaRPr lang="zh-CN" altLang="en-US" dirty="0"/>
          </a:p>
        </p:txBody>
      </p:sp>
    </p:spTree>
    <p:extLst>
      <p:ext uri="{BB962C8B-B14F-4D97-AF65-F5344CB8AC3E}">
        <p14:creationId xmlns:p14="http://schemas.microsoft.com/office/powerpoint/2010/main" val="120872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56882" cy="6288926"/>
          </a:xfrm>
        </p:spPr>
        <p:txBody>
          <a:bodyPr>
            <a:normAutofit fontScale="92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3.5.2 </a:t>
            </a:r>
            <a:r>
              <a:rPr lang="zh-CN" altLang="en-US" b="1" dirty="0">
                <a:solidFill>
                  <a:srgbClr val="00B0F0"/>
                </a:solidFill>
                <a:latin typeface="Cambria" panose="02040503050406030204" pitchFamily="18" charset="0"/>
                <a:ea typeface="宋体" panose="02010600030101010101" pitchFamily="2" charset="-122"/>
              </a:rPr>
              <a:t>树状数组</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数组</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假设下标从</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开始</a:t>
            </a:r>
            <a:r>
              <a:rPr lang="en-US" altLang="zh-CN"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元素</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的</a:t>
            </a:r>
            <a:r>
              <a:rPr lang="zh-CN" altLang="en-US" b="1" dirty="0">
                <a:solidFill>
                  <a:srgbClr val="00B0F0"/>
                </a:solidFill>
                <a:latin typeface="Cambria" panose="02040503050406030204" pitchFamily="18" charset="0"/>
                <a:ea typeface="宋体" panose="02010600030101010101" pitchFamily="2" charset="-122"/>
              </a:rPr>
              <a:t>前缀和</a:t>
            </a:r>
            <a:r>
              <a:rPr lang="en-US" altLang="zh-CN" dirty="0" err="1">
                <a:solidFill>
                  <a:srgbClr val="00B0F0"/>
                </a:solidFill>
                <a:latin typeface="Cambria" panose="02040503050406030204" pitchFamily="18" charset="0"/>
                <a:ea typeface="宋体" panose="02010600030101010101" pitchFamily="2" charset="-122"/>
              </a:rPr>
              <a:t>psum</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是指数组</a:t>
            </a:r>
            <a:r>
              <a:rPr lang="en-US" altLang="zh-CN" dirty="0">
                <a:solidFill>
                  <a:srgbClr val="00B0F0"/>
                </a:solidFill>
                <a:latin typeface="Cambria" panose="02040503050406030204" pitchFamily="18" charset="0"/>
                <a:ea typeface="宋体" panose="02010600030101010101" pitchFamily="2" charset="-122"/>
              </a:rPr>
              <a:t>a</a:t>
            </a:r>
            <a:r>
              <a:rPr lang="zh-CN" altLang="en-US" dirty="0">
                <a:solidFill>
                  <a:srgbClr val="00B0F0"/>
                </a:solidFill>
                <a:latin typeface="Cambria" panose="02040503050406030204" pitchFamily="18" charset="0"/>
                <a:ea typeface="宋体" panose="02010600030101010101" pitchFamily="2" charset="-122"/>
              </a:rPr>
              <a:t>的下标小于等于</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的所有元素之和</a:t>
            </a:r>
            <a:r>
              <a:rPr lang="zh-CN" altLang="en-US" dirty="0">
                <a:latin typeface="Cambria" panose="02040503050406030204" pitchFamily="18" charset="0"/>
                <a:ea typeface="宋体" panose="02010600030101010101" pitchFamily="2" charset="-122"/>
              </a:rPr>
              <a:t>，即：</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err="1">
                <a:solidFill>
                  <a:srgbClr val="00B0F0"/>
                </a:solidFill>
                <a:latin typeface="Cambria" panose="02040503050406030204" pitchFamily="18" charset="0"/>
                <a:ea typeface="宋体" panose="02010600030101010101" pitchFamily="2" charset="-122"/>
              </a:rPr>
              <a:t>psum</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]=a[1]+a[2] +……+a[</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一般假设</a:t>
            </a:r>
            <a:r>
              <a:rPr lang="en-US" altLang="zh-CN" dirty="0" err="1">
                <a:latin typeface="Cambria" panose="02040503050406030204" pitchFamily="18" charset="0"/>
                <a:ea typeface="宋体" panose="02010600030101010101" pitchFamily="2" charset="-122"/>
              </a:rPr>
              <a:t>psum</a:t>
            </a:r>
            <a:r>
              <a:rPr lang="en-US" altLang="zh-CN" dirty="0">
                <a:latin typeface="Cambria" panose="02040503050406030204" pitchFamily="18" charset="0"/>
                <a:ea typeface="宋体" panose="02010600030101010101" pitchFamily="2" charset="-122"/>
              </a:rPr>
              <a:t>[0]=0</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通过</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的前缀和，可以求得：</a:t>
            </a:r>
            <a:endParaRPr lang="en-US" altLang="zh-CN" dirty="0">
              <a:latin typeface="Cambria" panose="02040503050406030204" pitchFamily="18" charset="0"/>
              <a:ea typeface="宋体" panose="02010600030101010101" pitchFamily="2" charset="-122"/>
            </a:endParaRPr>
          </a:p>
          <a:p>
            <a:pPr marL="725488" indent="-363538">
              <a:lnSpc>
                <a:spcPct val="150000"/>
              </a:lnSpc>
              <a:spcBef>
                <a:spcPts val="0"/>
              </a:spcBef>
              <a:buFont typeface="Wingdings" panose="05000000000000000000" pitchFamily="2" charset="2"/>
              <a:buChar char="l"/>
            </a:pPr>
            <a:r>
              <a:rPr lang="en-US" altLang="zh-CN" dirty="0">
                <a:solidFill>
                  <a:srgbClr val="00B0F0"/>
                </a:solidFill>
                <a:latin typeface="Cambria" panose="02040503050406030204" pitchFamily="18" charset="0"/>
                <a:ea typeface="宋体" panose="02010600030101010101" pitchFamily="2" charset="-122"/>
              </a:rPr>
              <a:t>a</a:t>
            </a:r>
            <a:r>
              <a:rPr lang="zh-CN" altLang="en-US" dirty="0">
                <a:solidFill>
                  <a:srgbClr val="00B0F0"/>
                </a:solidFill>
                <a:latin typeface="Cambria" panose="02040503050406030204" pitchFamily="18" charset="0"/>
                <a:ea typeface="宋体" panose="02010600030101010101" pitchFamily="2" charset="-122"/>
              </a:rPr>
              <a:t>任意元素的值：</a:t>
            </a:r>
            <a:r>
              <a:rPr lang="en-US" altLang="zh-CN" dirty="0">
                <a:solidFill>
                  <a:srgbClr val="00B0F0"/>
                </a:solidFill>
                <a:latin typeface="Cambria" panose="02040503050406030204" pitchFamily="18" charset="0"/>
                <a:ea typeface="宋体" panose="02010600030101010101" pitchFamily="2" charset="-122"/>
              </a:rPr>
              <a:t>a[</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psum</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psum</a:t>
            </a:r>
            <a:r>
              <a:rPr lang="en-US" altLang="zh-CN" dirty="0">
                <a:solidFill>
                  <a:srgbClr val="00B0F0"/>
                </a:solidFill>
                <a:latin typeface="Cambria" panose="02040503050406030204" pitchFamily="18" charset="0"/>
                <a:ea typeface="宋体" panose="02010600030101010101" pitchFamily="2" charset="-122"/>
              </a:rPr>
              <a:t>[i-1]</a:t>
            </a:r>
            <a:r>
              <a:rPr lang="zh-CN" altLang="en-US" dirty="0">
                <a:solidFill>
                  <a:srgbClr val="00B0F0"/>
                </a:solidFill>
                <a:latin typeface="Cambria" panose="02040503050406030204" pitchFamily="18" charset="0"/>
                <a:ea typeface="宋体" panose="02010600030101010101" pitchFamily="2" charset="-122"/>
              </a:rPr>
              <a:t>，</a:t>
            </a:r>
            <a:endParaRPr lang="en-US" altLang="zh-CN" dirty="0">
              <a:solidFill>
                <a:srgbClr val="00B0F0"/>
              </a:solidFill>
              <a:latin typeface="Cambria" panose="02040503050406030204" pitchFamily="18" charset="0"/>
              <a:ea typeface="宋体" panose="02010600030101010101" pitchFamily="2" charset="-122"/>
            </a:endParaRPr>
          </a:p>
          <a:p>
            <a:pPr marL="725488" indent="-363538">
              <a:lnSpc>
                <a:spcPct val="150000"/>
              </a:lnSpc>
              <a:spcBef>
                <a:spcPts val="0"/>
              </a:spcBef>
              <a:buFont typeface="Wingdings" panose="05000000000000000000" pitchFamily="2" charset="2"/>
              <a:buChar char="l"/>
            </a:pPr>
            <a:r>
              <a:rPr lang="zh-CN" altLang="en-US" dirty="0">
                <a:solidFill>
                  <a:srgbClr val="00B0F0"/>
                </a:solidFill>
                <a:latin typeface="Cambria" panose="02040503050406030204" pitchFamily="18" charset="0"/>
                <a:ea typeface="宋体" panose="02010600030101010101" pitchFamily="2" charset="-122"/>
              </a:rPr>
              <a:t>数组</a:t>
            </a:r>
            <a:r>
              <a:rPr lang="en-US" altLang="zh-CN" dirty="0">
                <a:solidFill>
                  <a:srgbClr val="00B0F0"/>
                </a:solidFill>
                <a:latin typeface="Cambria" panose="02040503050406030204" pitchFamily="18" charset="0"/>
                <a:ea typeface="宋体" panose="02010600030101010101" pitchFamily="2" charset="-122"/>
              </a:rPr>
              <a:t>a</a:t>
            </a:r>
            <a:r>
              <a:rPr lang="zh-CN" altLang="en-US" dirty="0">
                <a:solidFill>
                  <a:srgbClr val="00B0F0"/>
                </a:solidFill>
                <a:latin typeface="Cambria" panose="02040503050406030204" pitchFamily="18" charset="0"/>
                <a:ea typeface="宋体" panose="02010600030101010101" pitchFamily="2" charset="-122"/>
              </a:rPr>
              <a:t>的任意下标区间</a:t>
            </a:r>
            <a:r>
              <a:rPr lang="en-US" altLang="zh-CN" dirty="0">
                <a:solidFill>
                  <a:srgbClr val="00B0F0"/>
                </a:solidFill>
                <a:latin typeface="Cambria" panose="02040503050406030204" pitchFamily="18" charset="0"/>
                <a:ea typeface="宋体" panose="02010600030101010101" pitchFamily="2" charset="-122"/>
              </a:rPr>
              <a:t>[l, r]</a:t>
            </a:r>
            <a:r>
              <a:rPr lang="zh-CN" altLang="en-US" dirty="0">
                <a:solidFill>
                  <a:srgbClr val="00B0F0"/>
                </a:solidFill>
                <a:latin typeface="Cambria" panose="02040503050406030204" pitchFamily="18" charset="0"/>
                <a:ea typeface="宋体" panose="02010600030101010101" pitchFamily="2" charset="-122"/>
              </a:rPr>
              <a:t>之间元素的和：</a:t>
            </a:r>
            <a:endParaRPr lang="en-US" altLang="zh-CN" dirty="0">
              <a:solidFill>
                <a:srgbClr val="00B0F0"/>
              </a:solidFill>
              <a:latin typeface="Cambria" panose="02040503050406030204" pitchFamily="18" charset="0"/>
              <a:ea typeface="宋体" panose="02010600030101010101" pitchFamily="2" charset="-122"/>
            </a:endParaRPr>
          </a:p>
          <a:p>
            <a:pPr marL="361950" indent="0">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             sum(l, r)=</a:t>
            </a:r>
            <a:r>
              <a:rPr lang="en-US" altLang="zh-CN" dirty="0" err="1">
                <a:solidFill>
                  <a:srgbClr val="00B0F0"/>
                </a:solidFill>
                <a:latin typeface="Cambria" panose="02040503050406030204" pitchFamily="18" charset="0"/>
                <a:ea typeface="宋体" panose="02010600030101010101" pitchFamily="2" charset="-122"/>
              </a:rPr>
              <a:t>psum</a:t>
            </a:r>
            <a:r>
              <a:rPr lang="en-US" altLang="zh-CN" dirty="0">
                <a:solidFill>
                  <a:srgbClr val="00B0F0"/>
                </a:solidFill>
                <a:latin typeface="Cambria" panose="02040503050406030204" pitchFamily="18" charset="0"/>
                <a:ea typeface="宋体" panose="02010600030101010101" pitchFamily="2" charset="-122"/>
              </a:rPr>
              <a:t>[r]-</a:t>
            </a:r>
            <a:r>
              <a:rPr lang="en-US" altLang="zh-CN" dirty="0" err="1">
                <a:solidFill>
                  <a:srgbClr val="00B0F0"/>
                </a:solidFill>
                <a:latin typeface="Cambria" panose="02040503050406030204" pitchFamily="18" charset="0"/>
                <a:ea typeface="宋体" panose="02010600030101010101" pitchFamily="2" charset="-122"/>
              </a:rPr>
              <a:t>psum</a:t>
            </a:r>
            <a:r>
              <a:rPr lang="en-US" altLang="zh-CN" dirty="0">
                <a:solidFill>
                  <a:srgbClr val="00B0F0"/>
                </a:solidFill>
                <a:latin typeface="Cambria" panose="02040503050406030204" pitchFamily="18" charset="0"/>
                <a:ea typeface="宋体" panose="02010600030101010101" pitchFamily="2" charset="-122"/>
              </a:rPr>
              <a:t>[l-1]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当改变</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的某一个元素值或将某个区间同时加上一个值时，其后面的前缀和都要发生改变，树状数组的目的是提高这种操作的效率。</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98</a:t>
            </a:fld>
            <a:endParaRPr lang="zh-CN" altLang="en-US" dirty="0"/>
          </a:p>
        </p:txBody>
      </p:sp>
    </p:spTree>
    <p:extLst>
      <p:ext uri="{BB962C8B-B14F-4D97-AF65-F5344CB8AC3E}">
        <p14:creationId xmlns:p14="http://schemas.microsoft.com/office/powerpoint/2010/main" val="117653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56882" cy="6288926"/>
          </a:xfrm>
        </p:spPr>
        <p:txBody>
          <a:bodyPr>
            <a:normAutofit fontScale="92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一、树状数组的定义及表示</a:t>
            </a: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树状数组</a:t>
            </a:r>
            <a:r>
              <a:rPr lang="en-US" altLang="zh-CN" dirty="0">
                <a:latin typeface="Cambria" panose="02040503050406030204" pitchFamily="18" charset="0"/>
                <a:ea typeface="宋体" panose="02010600030101010101" pitchFamily="2" charset="-122"/>
              </a:rPr>
              <a:t>(BIT, Binary Indexed Trees)</a:t>
            </a:r>
            <a:r>
              <a:rPr lang="zh-CN" altLang="en-US" dirty="0">
                <a:latin typeface="Cambria" panose="02040503050406030204" pitchFamily="18" charset="0"/>
                <a:ea typeface="宋体" panose="02010600030101010101" pitchFamily="2" charset="-122"/>
              </a:rPr>
              <a:t>，又称</a:t>
            </a:r>
            <a:r>
              <a:rPr lang="en-US" altLang="zh-CN" dirty="0">
                <a:solidFill>
                  <a:srgbClr val="00B0F0"/>
                </a:solidFill>
                <a:latin typeface="Cambria" panose="02040503050406030204" pitchFamily="18" charset="0"/>
                <a:ea typeface="宋体" panose="02010600030101010101" pitchFamily="2" charset="-122"/>
              </a:rPr>
              <a:t>Fenwick</a:t>
            </a:r>
            <a:r>
              <a:rPr lang="zh-CN" altLang="en-US" dirty="0">
                <a:solidFill>
                  <a:srgbClr val="00B0F0"/>
                </a:solidFill>
                <a:latin typeface="Cambria" panose="02040503050406030204" pitchFamily="18" charset="0"/>
                <a:ea typeface="宋体" panose="02010600030101010101" pitchFamily="2" charset="-122"/>
              </a:rPr>
              <a:t>树</a:t>
            </a:r>
            <a:r>
              <a:rPr lang="zh-CN" altLang="en-US" dirty="0">
                <a:latin typeface="Cambria" panose="02040503050406030204" pitchFamily="18" charset="0"/>
                <a:ea typeface="宋体" panose="02010600030101010101" pitchFamily="2" charset="-122"/>
              </a:rPr>
              <a:t>，是。</a:t>
            </a:r>
            <a:r>
              <a:rPr lang="zh-CN" altLang="en-US" dirty="0">
                <a:solidFill>
                  <a:srgbClr val="00B0F0"/>
                </a:solidFill>
                <a:latin typeface="Cambria" panose="02040503050406030204" pitchFamily="18" charset="0"/>
                <a:ea typeface="宋体" panose="02010600030101010101" pitchFamily="2" charset="-122"/>
              </a:rPr>
              <a:t>根据数组的下标特性使其呈现树</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森林</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的特性的数据结构，可以高效地求动态数组的区间和。</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a:t>
            </a:r>
            <a:r>
              <a:rPr lang="zh-CN" altLang="en-US" dirty="0">
                <a:solidFill>
                  <a:srgbClr val="00B0F0"/>
                </a:solidFill>
                <a:latin typeface="Cambria" panose="02040503050406030204" pitchFamily="18" charset="0"/>
                <a:ea typeface="宋体" panose="02010600030101010101" pitchFamily="2" charset="-122"/>
              </a:rPr>
              <a:t>给定元素个数为</a:t>
            </a:r>
            <a:r>
              <a:rPr lang="en-US" altLang="zh-CN" dirty="0">
                <a:solidFill>
                  <a:srgbClr val="00B0F0"/>
                </a:solidFill>
                <a:latin typeface="Cambria" panose="02040503050406030204" pitchFamily="18" charset="0"/>
                <a:ea typeface="宋体" panose="02010600030101010101" pitchFamily="2" charset="-122"/>
              </a:rPr>
              <a:t>n</a:t>
            </a:r>
            <a:r>
              <a:rPr lang="zh-CN" altLang="en-US" dirty="0">
                <a:solidFill>
                  <a:srgbClr val="00B0F0"/>
                </a:solidFill>
                <a:latin typeface="Cambria" panose="02040503050406030204" pitchFamily="18" charset="0"/>
                <a:ea typeface="宋体" panose="02010600030101010101" pitchFamily="2" charset="-122"/>
              </a:rPr>
              <a:t>的数组</a:t>
            </a:r>
            <a:r>
              <a:rPr lang="en-US" altLang="zh-CN" dirty="0">
                <a:solidFill>
                  <a:srgbClr val="00B0F0"/>
                </a:solidFill>
                <a:latin typeface="Cambria" panose="02040503050406030204" pitchFamily="18" charset="0"/>
                <a:ea typeface="宋体" panose="02010600030101010101" pitchFamily="2" charset="-122"/>
              </a:rPr>
              <a:t>a(</a:t>
            </a:r>
            <a:r>
              <a:rPr lang="zh-CN" altLang="en-US" dirty="0">
                <a:solidFill>
                  <a:srgbClr val="00B0F0"/>
                </a:solidFill>
                <a:latin typeface="Cambria" panose="02040503050406030204" pitchFamily="18" charset="0"/>
                <a:ea typeface="宋体" panose="02010600030101010101" pitchFamily="2" charset="-122"/>
              </a:rPr>
              <a:t>下标从</a:t>
            </a: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开始</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，其所对应的树状数组</a:t>
            </a:r>
            <a:r>
              <a:rPr lang="en-US" altLang="zh-CN" dirty="0">
                <a:solidFill>
                  <a:srgbClr val="00B0F0"/>
                </a:solidFill>
                <a:latin typeface="Cambria" panose="02040503050406030204" pitchFamily="18" charset="0"/>
                <a:ea typeface="宋体" panose="02010600030101010101" pitchFamily="2" charset="-122"/>
              </a:rPr>
              <a:t>bit</a:t>
            </a:r>
            <a:r>
              <a:rPr lang="zh-CN" altLang="en-US" dirty="0">
                <a:solidFill>
                  <a:srgbClr val="00B0F0"/>
                </a:solidFill>
                <a:latin typeface="Cambria" panose="02040503050406030204" pitchFamily="18" charset="0"/>
                <a:ea typeface="宋体" panose="02010600030101010101" pitchFamily="2" charset="-122"/>
              </a:rPr>
              <a:t>也是一个元素个数为</a:t>
            </a:r>
            <a:r>
              <a:rPr lang="en-US" altLang="zh-CN" dirty="0">
                <a:solidFill>
                  <a:srgbClr val="00B0F0"/>
                </a:solidFill>
                <a:latin typeface="Cambria" panose="02040503050406030204" pitchFamily="18" charset="0"/>
                <a:ea typeface="宋体" panose="02010600030101010101" pitchFamily="2" charset="-122"/>
              </a:rPr>
              <a:t>n</a:t>
            </a:r>
            <a:r>
              <a:rPr lang="zh-CN" altLang="en-US" dirty="0">
                <a:solidFill>
                  <a:srgbClr val="00B0F0"/>
                </a:solidFill>
                <a:latin typeface="Cambria" panose="02040503050406030204" pitchFamily="18" charset="0"/>
                <a:ea typeface="宋体" panose="02010600030101010101" pitchFamily="2" charset="-122"/>
              </a:rPr>
              <a:t>的数组</a:t>
            </a:r>
            <a:r>
              <a:rPr lang="zh-CN" altLang="en-US" dirty="0">
                <a:latin typeface="Cambria" panose="02040503050406030204" pitchFamily="18" charset="0"/>
                <a:ea typeface="宋体" panose="02010600030101010101" pitchFamily="2" charset="-122"/>
              </a:rPr>
              <a:t>，其</a:t>
            </a:r>
            <a:r>
              <a:rPr lang="zh-CN" altLang="en-US" dirty="0">
                <a:solidFill>
                  <a:srgbClr val="00B0F0"/>
                </a:solidFill>
                <a:latin typeface="Cambria" panose="02040503050406030204" pitchFamily="18" charset="0"/>
                <a:ea typeface="宋体" panose="02010600030101010101" pitchFamily="2" charset="-122"/>
              </a:rPr>
              <a:t>第</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个元素</a:t>
            </a:r>
            <a:r>
              <a:rPr lang="en-US" altLang="zh-CN" dirty="0">
                <a:solidFill>
                  <a:srgbClr val="00B0F0"/>
                </a:solidFill>
                <a:latin typeface="Cambria" panose="02040503050406030204" pitchFamily="18" charset="0"/>
                <a:ea typeface="宋体" panose="02010600030101010101" pitchFamily="2" charset="-122"/>
              </a:rPr>
              <a:t>bit[</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的值为</a:t>
            </a:r>
            <a:r>
              <a:rPr lang="en-US" altLang="zh-CN" dirty="0">
                <a:solidFill>
                  <a:srgbClr val="00B0F0"/>
                </a:solidFill>
                <a:latin typeface="Cambria" panose="02040503050406030204" pitchFamily="18" charset="0"/>
                <a:ea typeface="宋体" panose="02010600030101010101" pitchFamily="2" charset="-122"/>
              </a:rPr>
              <a:t>a</a:t>
            </a:r>
            <a:r>
              <a:rPr lang="zh-CN" altLang="en-US" dirty="0">
                <a:solidFill>
                  <a:srgbClr val="00B0F0"/>
                </a:solidFill>
                <a:latin typeface="Cambria" panose="02040503050406030204" pitchFamily="18" charset="0"/>
                <a:ea typeface="宋体" panose="02010600030101010101" pitchFamily="2" charset="-122"/>
              </a:rPr>
              <a:t>的下标区间</a:t>
            </a:r>
            <a:r>
              <a:rPr lang="en-US" altLang="zh-CN" dirty="0">
                <a:solidFill>
                  <a:srgbClr val="00B0F0"/>
                </a:solidFill>
                <a:latin typeface="Cambria" panose="02040503050406030204" pitchFamily="18" charset="0"/>
                <a:ea typeface="宋体" panose="02010600030101010101" pitchFamily="2" charset="-122"/>
              </a:rPr>
              <a:t>[i-2</a:t>
            </a:r>
            <a:r>
              <a:rPr lang="en-US" altLang="zh-CN" baseline="30000" dirty="0">
                <a:solidFill>
                  <a:srgbClr val="00B0F0"/>
                </a:solidFill>
                <a:latin typeface="Cambria" panose="02040503050406030204" pitchFamily="18" charset="0"/>
                <a:ea typeface="宋体" panose="02010600030101010101" pitchFamily="2" charset="-122"/>
              </a:rPr>
              <a:t>k</a:t>
            </a:r>
            <a:r>
              <a:rPr lang="en-US" altLang="zh-CN" dirty="0">
                <a:solidFill>
                  <a:srgbClr val="00B0F0"/>
                </a:solidFill>
                <a:latin typeface="Cambria" panose="02040503050406030204" pitchFamily="18" charset="0"/>
                <a:ea typeface="宋体" panose="02010600030101010101" pitchFamily="2" charset="-122"/>
              </a:rPr>
              <a:t>+1,i]</a:t>
            </a:r>
            <a:r>
              <a:rPr lang="zh-CN" altLang="en-US" dirty="0">
                <a:solidFill>
                  <a:srgbClr val="00B0F0"/>
                </a:solidFill>
                <a:latin typeface="Cambria" panose="02040503050406030204" pitchFamily="18" charset="0"/>
                <a:ea typeface="宋体" panose="02010600030101010101" pitchFamily="2" charset="-122"/>
              </a:rPr>
              <a:t>中的所有元素的和</a:t>
            </a:r>
            <a:r>
              <a:rPr lang="zh-CN" altLang="en-US" dirty="0">
                <a:latin typeface="Cambria" panose="02040503050406030204" pitchFamily="18" charset="0"/>
                <a:ea typeface="宋体" panose="02010600030101010101" pitchFamily="2" charset="-122"/>
              </a:rPr>
              <a:t>，即：</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a:latin typeface="Cambria" panose="02040503050406030204" pitchFamily="18" charset="0"/>
                <a:ea typeface="宋体" panose="02010600030101010101" pitchFamily="2" charset="-122"/>
              </a:rPr>
              <a:t>bit[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]=a[i-2</a:t>
            </a:r>
            <a:r>
              <a:rPr lang="en-US" altLang="zh-CN" baseline="30000" dirty="0">
                <a:latin typeface="Cambria" panose="02040503050406030204" pitchFamily="18" charset="0"/>
                <a:ea typeface="宋体" panose="02010600030101010101" pitchFamily="2" charset="-122"/>
              </a:rPr>
              <a:t>k</a:t>
            </a:r>
            <a:r>
              <a:rPr lang="en-US" altLang="zh-CN" dirty="0">
                <a:latin typeface="Cambria" panose="02040503050406030204" pitchFamily="18" charset="0"/>
                <a:ea typeface="宋体" panose="02010600030101010101" pitchFamily="2" charset="-122"/>
              </a:rPr>
              <a:t>+1]+⋯+a[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	(3-6)</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为</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在二进制下末尾</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的个数，记</a:t>
            </a:r>
            <a:r>
              <a:rPr lang="en-US" altLang="zh-CN" dirty="0" err="1">
                <a:latin typeface="Cambria" panose="02040503050406030204" pitchFamily="18" charset="0"/>
                <a:ea typeface="宋体" panose="02010600030101010101" pitchFamily="2" charset="-122"/>
              </a:rPr>
              <a:t>lowbit</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)=2</a:t>
            </a:r>
            <a:r>
              <a:rPr lang="en-US" altLang="zh-CN" baseline="30000"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，其实</a:t>
            </a:r>
            <a:r>
              <a:rPr lang="en-US" altLang="zh-CN" dirty="0" err="1">
                <a:solidFill>
                  <a:srgbClr val="00B0F0"/>
                </a:solidFill>
                <a:latin typeface="Cambria" panose="02040503050406030204" pitchFamily="18" charset="0"/>
                <a:ea typeface="宋体" panose="02010600030101010101" pitchFamily="2" charset="-122"/>
              </a:rPr>
              <a:t>lowbit</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即为截取</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的二进制表示的右端第一个</a:t>
            </a: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的右端值</a:t>
            </a:r>
            <a:r>
              <a:rPr lang="zh-CN" altLang="en-US" dirty="0">
                <a:latin typeface="Cambria" panose="02040503050406030204" pitchFamily="18" charset="0"/>
                <a:ea typeface="宋体" panose="02010600030101010101" pitchFamily="2" charset="-122"/>
              </a:rPr>
              <a:t>，例如：</a:t>
            </a:r>
            <a:r>
              <a:rPr lang="en-US" altLang="zh-CN" dirty="0" err="1">
                <a:latin typeface="Cambria" panose="02040503050406030204" pitchFamily="18" charset="0"/>
                <a:ea typeface="宋体" panose="02010600030101010101" pitchFamily="2" charset="-122"/>
              </a:rPr>
              <a:t>lowbit</a:t>
            </a:r>
            <a:r>
              <a:rPr lang="en-US" altLang="zh-CN" dirty="0">
                <a:latin typeface="Cambria" panose="02040503050406030204" pitchFamily="18" charset="0"/>
                <a:ea typeface="宋体" panose="02010600030101010101" pitchFamily="2" charset="-122"/>
              </a:rPr>
              <a:t>(24)=</a:t>
            </a:r>
            <a:r>
              <a:rPr lang="en-US" altLang="zh-CN" dirty="0" err="1">
                <a:latin typeface="Cambria" panose="02040503050406030204" pitchFamily="18" charset="0"/>
                <a:ea typeface="宋体" panose="02010600030101010101" pitchFamily="2" charset="-122"/>
              </a:rPr>
              <a:t>lowbit</a:t>
            </a:r>
            <a:r>
              <a:rPr lang="en-US" altLang="zh-CN" dirty="0">
                <a:latin typeface="Cambria" panose="02040503050406030204" pitchFamily="18" charset="0"/>
                <a:ea typeface="宋体" panose="02010600030101010101" pitchFamily="2" charset="-122"/>
              </a:rPr>
              <a:t>(11000</a:t>
            </a:r>
            <a:r>
              <a:rPr lang="en-US" altLang="zh-CN" baseline="-25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)=1000</a:t>
            </a:r>
            <a:r>
              <a:rPr lang="en-US" altLang="zh-CN" baseline="-25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=8</a:t>
            </a:r>
            <a:r>
              <a:rPr lang="zh-CN" altLang="en-US" dirty="0">
                <a:latin typeface="Cambria" panose="02040503050406030204" pitchFamily="18" charset="0"/>
                <a:ea typeface="宋体" panose="02010600030101010101" pitchFamily="2" charset="-122"/>
              </a:rPr>
              <a:t>，则：</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bit[</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a:t>
            </a:r>
            <a:r>
              <a:rPr lang="en-US" altLang="zh-CN" dirty="0" err="1">
                <a:solidFill>
                  <a:srgbClr val="00B0F0"/>
                </a:solidFill>
                <a:latin typeface="Cambria" panose="02040503050406030204" pitchFamily="18" charset="0"/>
                <a:ea typeface="宋体" panose="02010600030101010101" pitchFamily="2" charset="-122"/>
              </a:rPr>
              <a:t>i-lowbit</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)+1]+……+a[</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endParaRPr lang="zh-CN" altLang="en-US" dirty="0">
              <a:solidFill>
                <a:srgbClr val="00B0F0"/>
              </a:solidFill>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99</a:t>
            </a:fld>
            <a:endParaRPr lang="zh-CN" altLang="en-US" dirty="0"/>
          </a:p>
        </p:txBody>
      </p:sp>
    </p:spTree>
    <p:extLst>
      <p:ext uri="{BB962C8B-B14F-4D97-AF65-F5344CB8AC3E}">
        <p14:creationId xmlns:p14="http://schemas.microsoft.com/office/powerpoint/2010/main" val="303295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18085</TotalTime>
  <Words>13884</Words>
  <Application>Microsoft Office PowerPoint</Application>
  <PresentationFormat>宽屏</PresentationFormat>
  <Paragraphs>707</Paragraphs>
  <Slides>105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105</vt:i4>
      </vt:variant>
    </vt:vector>
  </HeadingPairs>
  <TitlesOfParts>
    <vt:vector size="113" baseType="lpstr">
      <vt:lpstr>等线</vt:lpstr>
      <vt:lpstr>等线 Light</vt:lpstr>
      <vt:lpstr>黑体</vt:lpstr>
      <vt:lpstr>Arial</vt:lpstr>
      <vt:lpstr>Cambria</vt:lpstr>
      <vt:lpstr>Cambria Math</vt:lpstr>
      <vt:lpstr>Wingdings</vt:lpstr>
      <vt:lpstr>Office 主题​​</vt:lpstr>
      <vt:lpstr>第三章 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bin</dc:creator>
  <cp:lastModifiedBy>sext</cp:lastModifiedBy>
  <cp:revision>839</cp:revision>
  <dcterms:created xsi:type="dcterms:W3CDTF">2021-06-24T03:37:32Z</dcterms:created>
  <dcterms:modified xsi:type="dcterms:W3CDTF">2023-04-09T18:22:58Z</dcterms:modified>
</cp:coreProperties>
</file>