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3"/>
  </p:notesMasterIdLst>
  <p:sldIdLst>
    <p:sldId id="258" r:id="rId2"/>
    <p:sldId id="277" r:id="rId3"/>
    <p:sldId id="483" r:id="rId4"/>
    <p:sldId id="273" r:id="rId5"/>
    <p:sldId id="308" r:id="rId6"/>
    <p:sldId id="482" r:id="rId7"/>
    <p:sldId id="484"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7" r:id="rId21"/>
    <p:sldId id="498" r:id="rId22"/>
    <p:sldId id="499" r:id="rId23"/>
    <p:sldId id="500" r:id="rId24"/>
    <p:sldId id="501" r:id="rId25"/>
    <p:sldId id="502" r:id="rId26"/>
    <p:sldId id="503" r:id="rId27"/>
    <p:sldId id="504" r:id="rId28"/>
    <p:sldId id="505" r:id="rId29"/>
    <p:sldId id="506" r:id="rId30"/>
    <p:sldId id="507" r:id="rId31"/>
    <p:sldId id="508" r:id="rId32"/>
    <p:sldId id="509" r:id="rId33"/>
    <p:sldId id="510" r:id="rId34"/>
    <p:sldId id="511" r:id="rId35"/>
    <p:sldId id="512" r:id="rId36"/>
    <p:sldId id="513" r:id="rId37"/>
    <p:sldId id="514" r:id="rId38"/>
    <p:sldId id="515" r:id="rId39"/>
    <p:sldId id="516" r:id="rId40"/>
    <p:sldId id="517" r:id="rId41"/>
    <p:sldId id="518" r:id="rId42"/>
    <p:sldId id="519" r:id="rId43"/>
    <p:sldId id="520" r:id="rId44"/>
    <p:sldId id="521" r:id="rId45"/>
    <p:sldId id="522" r:id="rId46"/>
    <p:sldId id="523" r:id="rId47"/>
    <p:sldId id="524" r:id="rId48"/>
    <p:sldId id="525" r:id="rId49"/>
    <p:sldId id="526" r:id="rId50"/>
    <p:sldId id="528" r:id="rId51"/>
    <p:sldId id="527" r:id="rId52"/>
    <p:sldId id="529" r:id="rId53"/>
    <p:sldId id="530" r:id="rId54"/>
    <p:sldId id="531" r:id="rId55"/>
    <p:sldId id="532" r:id="rId56"/>
    <p:sldId id="533" r:id="rId57"/>
    <p:sldId id="534" r:id="rId58"/>
    <p:sldId id="535" r:id="rId59"/>
    <p:sldId id="536" r:id="rId60"/>
    <p:sldId id="537" r:id="rId61"/>
    <p:sldId id="538" r:id="rId62"/>
    <p:sldId id="539" r:id="rId63"/>
    <p:sldId id="540" r:id="rId64"/>
    <p:sldId id="541" r:id="rId65"/>
    <p:sldId id="542" r:id="rId66"/>
    <p:sldId id="543" r:id="rId67"/>
    <p:sldId id="544" r:id="rId68"/>
    <p:sldId id="545" r:id="rId69"/>
    <p:sldId id="547" r:id="rId70"/>
    <p:sldId id="548" r:id="rId71"/>
    <p:sldId id="549" r:id="rId72"/>
    <p:sldId id="550" r:id="rId73"/>
    <p:sldId id="551" r:id="rId74"/>
    <p:sldId id="552" r:id="rId75"/>
    <p:sldId id="553" r:id="rId76"/>
    <p:sldId id="554" r:id="rId77"/>
    <p:sldId id="555" r:id="rId78"/>
    <p:sldId id="556" r:id="rId79"/>
    <p:sldId id="557" r:id="rId80"/>
    <p:sldId id="558" r:id="rId81"/>
    <p:sldId id="559" r:id="rId82"/>
    <p:sldId id="560" r:id="rId83"/>
    <p:sldId id="561" r:id="rId84"/>
    <p:sldId id="562" r:id="rId85"/>
    <p:sldId id="563" r:id="rId86"/>
    <p:sldId id="564" r:id="rId87"/>
    <p:sldId id="565" r:id="rId88"/>
    <p:sldId id="566" r:id="rId89"/>
    <p:sldId id="567" r:id="rId90"/>
    <p:sldId id="568" r:id="rId91"/>
    <p:sldId id="569" r:id="rId9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728" y="60"/>
      </p:cViewPr>
      <p:guideLst/>
    </p:cSldViewPr>
  </p:slideViewPr>
  <p:notesTextViewPr>
    <p:cViewPr>
      <p:scale>
        <a:sx n="1" d="1"/>
        <a:sy n="1" d="1"/>
      </p:scale>
      <p:origin x="0" y="0"/>
    </p:cViewPr>
  </p:notesTextViewPr>
  <p:sorterViewPr>
    <p:cViewPr varScale="1">
      <p:scale>
        <a:sx n="100" d="100"/>
        <a:sy n="100" d="100"/>
      </p:scale>
      <p:origin x="0" y="-2788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AE11B-E389-4863-B5DD-713A1E70C9C4}" type="datetimeFigureOut">
              <a:rPr lang="zh-CN" altLang="en-US" smtClean="0"/>
              <a:t>2023/5/7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E41C2-5E13-429C-9C5E-6471BD5C06F7}" type="slidenum">
              <a:rPr lang="zh-CN" altLang="en-US" smtClean="0"/>
              <a:t>‹#›</a:t>
            </a:fld>
            <a:endParaRPr lang="zh-CN" altLang="en-US"/>
          </a:p>
        </p:txBody>
      </p:sp>
    </p:spTree>
    <p:extLst>
      <p:ext uri="{BB962C8B-B14F-4D97-AF65-F5344CB8AC3E}">
        <p14:creationId xmlns:p14="http://schemas.microsoft.com/office/powerpoint/2010/main" val="3050680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C59DF81-0039-4E49-BA1A-365D902E0D93}" type="datetime1">
              <a:rPr lang="zh-CN" altLang="en-US" smtClean="0"/>
              <a:t>2023/5/7</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183466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9669548-AEC0-4B34-9949-530C16C5427E}" type="datetime1">
              <a:rPr lang="zh-CN" altLang="en-US" smtClean="0"/>
              <a:t>2023/5/7</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159330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0265CF3-375F-4EB5-9AD1-AAAE299D8C4A}" type="datetime1">
              <a:rPr lang="zh-CN" altLang="en-US" smtClean="0"/>
              <a:t>2023/5/7</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125555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2302A7-75BB-4FA1-A2B7-1476D170A756}" type="datetime1">
              <a:rPr lang="zh-CN" altLang="en-US" smtClean="0"/>
              <a:t>2023/5/7</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405077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3A19D89-DF2B-4B80-A190-21E9C02F55F9}" type="datetime1">
              <a:rPr lang="zh-CN" altLang="en-US" smtClean="0"/>
              <a:t>2023/5/7</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40340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9021D2B-7F3D-456F-B54D-D751DD36C5F6}" type="datetime1">
              <a:rPr lang="zh-CN" altLang="en-US" smtClean="0"/>
              <a:t>2023/5/7</a:t>
            </a:fld>
            <a:endParaRPr lang="zh-CN" altLang="en-US"/>
          </a:p>
        </p:txBody>
      </p:sp>
      <p:sp>
        <p:nvSpPr>
          <p:cNvPr id="6" name="页脚占位符 5"/>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7" name="灯片编号占位符 6"/>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86558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A878B01-4465-4FB9-8505-9366F11375E9}" type="datetime1">
              <a:rPr lang="zh-CN" altLang="en-US" smtClean="0"/>
              <a:t>2023/5/7</a:t>
            </a:fld>
            <a:endParaRPr lang="zh-CN" altLang="en-US"/>
          </a:p>
        </p:txBody>
      </p:sp>
      <p:sp>
        <p:nvSpPr>
          <p:cNvPr id="8" name="页脚占位符 7"/>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9" name="灯片编号占位符 8"/>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2152184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3BC5AE3-CDA1-4A95-9D03-70CF3AA5E0B9}" type="datetime1">
              <a:rPr lang="zh-CN" altLang="en-US" smtClean="0"/>
              <a:t>2023/5/7</a:t>
            </a:fld>
            <a:endParaRPr lang="zh-CN" altLang="en-US"/>
          </a:p>
        </p:txBody>
      </p:sp>
      <p:sp>
        <p:nvSpPr>
          <p:cNvPr id="4" name="页脚占位符 3"/>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5" name="灯片编号占位符 4"/>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23545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D516B-761B-4B22-9C14-77F62F60ED7C}" type="datetime1">
              <a:rPr lang="zh-CN" altLang="en-US" smtClean="0"/>
              <a:t>2023/5/7</a:t>
            </a:fld>
            <a:endParaRPr lang="zh-CN" altLang="en-US"/>
          </a:p>
        </p:txBody>
      </p:sp>
      <p:sp>
        <p:nvSpPr>
          <p:cNvPr id="3" name="页脚占位符 2"/>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4" name="灯片编号占位符 3"/>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266223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9B76EEC-8FF9-48E1-930E-DE14E1EE1D34}" type="datetime1">
              <a:rPr lang="zh-CN" altLang="en-US" smtClean="0"/>
              <a:t>2023/5/7</a:t>
            </a:fld>
            <a:endParaRPr lang="zh-CN" altLang="en-US"/>
          </a:p>
        </p:txBody>
      </p:sp>
      <p:sp>
        <p:nvSpPr>
          <p:cNvPr id="6" name="页脚占位符 5"/>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7" name="灯片编号占位符 6"/>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22982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1FD165-B7E2-4027-9FC3-C11783FAAB3F}" type="datetime1">
              <a:rPr lang="zh-CN" altLang="en-US" smtClean="0"/>
              <a:t>2023/5/7</a:t>
            </a:fld>
            <a:endParaRPr lang="zh-CN" altLang="en-US"/>
          </a:p>
        </p:txBody>
      </p:sp>
      <p:sp>
        <p:nvSpPr>
          <p:cNvPr id="6" name="页脚占位符 5"/>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7" name="灯片编号占位符 6"/>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70792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659BB-941D-4487-959F-5CDF7FD2C248}" type="datetime1">
              <a:rPr lang="zh-CN" altLang="en-US" smtClean="0"/>
              <a:t>2023/5/7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13B9C-1177-4875-809D-9FF38F993BF9}" type="slidenum">
              <a:rPr lang="zh-CN" altLang="en-US" smtClean="0"/>
              <a:t>‹#›</a:t>
            </a:fld>
            <a:endParaRPr lang="zh-CN" altLang="en-US"/>
          </a:p>
        </p:txBody>
      </p:sp>
      <p:pic>
        <p:nvPicPr>
          <p:cNvPr id="7" name="图片 6"/>
          <p:cNvPicPr>
            <a:picLocks noChangeAspect="1"/>
          </p:cNvPicPr>
          <p:nvPr userDrawn="1"/>
        </p:nvPicPr>
        <p:blipFill>
          <a:blip r:embed="rId13"/>
          <a:stretch>
            <a:fillRect/>
          </a:stretch>
        </p:blipFill>
        <p:spPr>
          <a:xfrm>
            <a:off x="8745793" y="5514"/>
            <a:ext cx="3456039" cy="1155319"/>
          </a:xfrm>
          <a:prstGeom prst="rect">
            <a:avLst/>
          </a:prstGeom>
        </p:spPr>
      </p:pic>
    </p:spTree>
    <p:extLst>
      <p:ext uri="{BB962C8B-B14F-4D97-AF65-F5344CB8AC3E}">
        <p14:creationId xmlns:p14="http://schemas.microsoft.com/office/powerpoint/2010/main" val="347506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slide" Target="slide75.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61.xml"/><Relationship Id="rId5" Type="http://schemas.openxmlformats.org/officeDocument/2006/relationships/slide" Target="slide52.xml"/><Relationship Id="rId4" Type="http://schemas.openxmlformats.org/officeDocument/2006/relationships/slide" Target="slide38.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299" y="1122363"/>
            <a:ext cx="11915775" cy="2387600"/>
          </a:xfrm>
        </p:spPr>
        <p:txBody>
          <a:bodyPr/>
          <a:lstStyle/>
          <a:p>
            <a:pPr algn="ctr"/>
            <a:r>
              <a:rPr lang="zh-CN" altLang="en-US" dirty="0">
                <a:latin typeface="黑体" panose="02010609060101010101" pitchFamily="49" charset="-122"/>
                <a:ea typeface="黑体" panose="02010609060101010101" pitchFamily="49" charset="-122"/>
              </a:rPr>
              <a:t>第四章 图</a:t>
            </a:r>
          </a:p>
        </p:txBody>
      </p:sp>
      <p:sp>
        <p:nvSpPr>
          <p:cNvPr id="3" name="文本框 2"/>
          <p:cNvSpPr txBox="1"/>
          <p:nvPr/>
        </p:nvSpPr>
        <p:spPr>
          <a:xfrm>
            <a:off x="114300" y="4402013"/>
            <a:ext cx="11915775" cy="1231106"/>
          </a:xfrm>
          <a:prstGeom prst="rect">
            <a:avLst/>
          </a:prstGeom>
          <a:noFill/>
        </p:spPr>
        <p:txBody>
          <a:bodyPr wrap="square" rtlCol="0">
            <a:spAutoFit/>
          </a:bodyPr>
          <a:lstStyle/>
          <a:p>
            <a:pPr algn="ctr">
              <a:spcBef>
                <a:spcPts val="1200"/>
              </a:spcBef>
            </a:pPr>
            <a:r>
              <a:rPr lang="en-US" altLang="zh-CN" sz="3200" dirty="0">
                <a:latin typeface="Cambria" panose="02040503050406030204" pitchFamily="18" charset="0"/>
                <a:ea typeface="楷体" panose="02010609060101010101" pitchFamily="49" charset="-122"/>
              </a:rPr>
              <a:t>《</a:t>
            </a:r>
            <a:r>
              <a:rPr lang="zh-CN" altLang="en-US" sz="3200" dirty="0">
                <a:latin typeface="Cambria" panose="02040503050406030204" pitchFamily="18" charset="0"/>
                <a:ea typeface="楷体" panose="02010609060101010101" pitchFamily="49" charset="-122"/>
              </a:rPr>
              <a:t>数据结构与算法</a:t>
            </a:r>
            <a:r>
              <a:rPr lang="en-US" altLang="zh-CN" sz="3200" dirty="0">
                <a:latin typeface="Cambria" panose="02040503050406030204" pitchFamily="18" charset="0"/>
                <a:ea typeface="楷体" panose="02010609060101010101" pitchFamily="49" charset="-122"/>
              </a:rPr>
              <a:t>》</a:t>
            </a:r>
          </a:p>
          <a:p>
            <a:pPr algn="ctr">
              <a:spcBef>
                <a:spcPts val="1200"/>
              </a:spcBef>
            </a:pPr>
            <a:r>
              <a:rPr lang="zh-CN" altLang="en-US" sz="3200" dirty="0">
                <a:latin typeface="Cambria" panose="02040503050406030204" pitchFamily="18" charset="0"/>
                <a:ea typeface="楷体" panose="02010609060101010101" pitchFamily="49" charset="-122"/>
              </a:rPr>
              <a:t>上海交通大学出版社出版，</a:t>
            </a:r>
            <a:r>
              <a:rPr lang="en-US" altLang="zh-CN" sz="3200" dirty="0">
                <a:latin typeface="Cambria" panose="02040503050406030204" pitchFamily="18" charset="0"/>
                <a:ea typeface="楷体" panose="02010609060101010101" pitchFamily="49" charset="-122"/>
              </a:rPr>
              <a:t>2022</a:t>
            </a:r>
            <a:r>
              <a:rPr lang="zh-CN" altLang="en-US" sz="3200" dirty="0">
                <a:latin typeface="Cambria" panose="02040503050406030204" pitchFamily="18" charset="0"/>
                <a:ea typeface="楷体" panose="02010609060101010101" pitchFamily="49" charset="-122"/>
              </a:rPr>
              <a:t>年</a:t>
            </a:r>
            <a:r>
              <a:rPr lang="en-US" altLang="zh-CN" sz="3200" dirty="0">
                <a:latin typeface="Cambria" panose="02040503050406030204" pitchFamily="18" charset="0"/>
                <a:ea typeface="楷体" panose="02010609060101010101" pitchFamily="49" charset="-122"/>
              </a:rPr>
              <a:t>2</a:t>
            </a:r>
            <a:r>
              <a:rPr lang="zh-CN" altLang="en-US" sz="3200" dirty="0">
                <a:latin typeface="Cambria" panose="02040503050406030204" pitchFamily="18" charset="0"/>
                <a:ea typeface="楷体" panose="02010609060101010101" pitchFamily="49" charset="-122"/>
              </a:rPr>
              <a:t>月</a:t>
            </a:r>
          </a:p>
        </p:txBody>
      </p:sp>
    </p:spTree>
    <p:extLst>
      <p:ext uri="{BB962C8B-B14F-4D97-AF65-F5344CB8AC3E}">
        <p14:creationId xmlns:p14="http://schemas.microsoft.com/office/powerpoint/2010/main" val="122603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7695" cy="3461987"/>
          </a:xfrm>
        </p:spPr>
        <p:txBody>
          <a:bodyPr>
            <a:normAutofit fontScale="850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通过二维数组</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邻接矩阵</a:t>
            </a:r>
            <a:r>
              <a:rPr lang="en-US" altLang="zh-CN" dirty="0">
                <a:latin typeface="Cambria" panose="02040503050406030204" pitchFamily="18" charset="0"/>
                <a:ea typeface="宋体" panose="02010600030101010101" pitchFamily="2" charset="-122"/>
              </a:rPr>
              <a:t>)edge</a:t>
            </a:r>
            <a:r>
              <a:rPr lang="zh-CN" altLang="en-US" dirty="0">
                <a:latin typeface="Cambria" panose="02040503050406030204" pitchFamily="18" charset="0"/>
                <a:ea typeface="宋体" panose="02010600030101010101" pitchFamily="2" charset="-122"/>
              </a:rPr>
              <a:t>可以确定两个顶点之间的关系：</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a:t>
            </a:r>
            <a:r>
              <a:rPr lang="zh-CN" altLang="en-US" dirty="0">
                <a:solidFill>
                  <a:srgbClr val="00B0F0"/>
                </a:solidFill>
                <a:latin typeface="Cambria" panose="02040503050406030204" pitchFamily="18" charset="0"/>
                <a:ea typeface="宋体" panose="02010600030101010101" pitchFamily="2" charset="-122"/>
              </a:rPr>
              <a:t>无权图，如果</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到</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存在边，则</a:t>
            </a:r>
            <a:r>
              <a:rPr lang="en-US" altLang="zh-CN" dirty="0">
                <a:solidFill>
                  <a:srgbClr val="00B0F0"/>
                </a:solidFill>
                <a:latin typeface="Cambria" panose="02040503050406030204" pitchFamily="18" charset="0"/>
                <a:ea typeface="宋体" panose="02010600030101010101" pitchFamily="2" charset="-122"/>
              </a:rPr>
              <a:t>edge[u][v]=1</a:t>
            </a:r>
            <a:r>
              <a:rPr lang="zh-CN" altLang="en-US" dirty="0">
                <a:solidFill>
                  <a:srgbClr val="00B0F0"/>
                </a:solidFill>
                <a:latin typeface="Cambria" panose="02040503050406030204" pitchFamily="18" charset="0"/>
                <a:ea typeface="宋体" panose="02010600030101010101" pitchFamily="2" charset="-122"/>
              </a:rPr>
              <a:t>，否则</a:t>
            </a:r>
            <a:r>
              <a:rPr lang="en-US" altLang="zh-CN" dirty="0">
                <a:solidFill>
                  <a:srgbClr val="00B0F0"/>
                </a:solidFill>
                <a:latin typeface="Cambria" panose="02040503050406030204" pitchFamily="18" charset="0"/>
                <a:ea typeface="宋体" panose="02010600030101010101" pitchFamily="2" charset="-122"/>
              </a:rPr>
              <a:t>edge[u][v]=0</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a:t>
            </a:r>
            <a:r>
              <a:rPr lang="zh-CN" altLang="en-US" dirty="0">
                <a:solidFill>
                  <a:srgbClr val="00B0F0"/>
                </a:solidFill>
                <a:latin typeface="Cambria" panose="02040503050406030204" pitchFamily="18" charset="0"/>
                <a:ea typeface="宋体" panose="02010600030101010101" pitchFamily="2" charset="-122"/>
              </a:rPr>
              <a:t>带权图，如果</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到</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存在边，且权重为</a:t>
            </a:r>
            <a:r>
              <a:rPr lang="en-US" altLang="zh-CN" dirty="0">
                <a:solidFill>
                  <a:srgbClr val="00B0F0"/>
                </a:solidFill>
                <a:latin typeface="Cambria" panose="02040503050406030204" pitchFamily="18" charset="0"/>
                <a:ea typeface="宋体" panose="02010600030101010101" pitchFamily="2" charset="-122"/>
              </a:rPr>
              <a:t>w</a:t>
            </a:r>
            <a:r>
              <a:rPr lang="zh-CN" altLang="en-US" dirty="0">
                <a:solidFill>
                  <a:srgbClr val="00B0F0"/>
                </a:solidFill>
                <a:latin typeface="Cambria" panose="02040503050406030204" pitchFamily="18" charset="0"/>
                <a:ea typeface="宋体" panose="02010600030101010101" pitchFamily="2" charset="-122"/>
              </a:rPr>
              <a:t>，则</a:t>
            </a:r>
            <a:r>
              <a:rPr lang="en-US" altLang="zh-CN" dirty="0">
                <a:solidFill>
                  <a:srgbClr val="00B0F0"/>
                </a:solidFill>
                <a:latin typeface="Cambria" panose="02040503050406030204" pitchFamily="18" charset="0"/>
                <a:ea typeface="宋体" panose="02010600030101010101" pitchFamily="2" charset="-122"/>
              </a:rPr>
              <a:t>edge[u][v]=w</a:t>
            </a:r>
            <a:r>
              <a:rPr lang="zh-CN" altLang="en-US" dirty="0">
                <a:solidFill>
                  <a:srgbClr val="00B0F0"/>
                </a:solidFill>
                <a:latin typeface="Cambria" panose="02040503050406030204" pitchFamily="18" charset="0"/>
                <a:ea typeface="宋体" panose="02010600030101010101" pitchFamily="2" charset="-122"/>
              </a:rPr>
              <a:t>，否则</a:t>
            </a:r>
            <a:r>
              <a:rPr lang="en-US" altLang="zh-CN" dirty="0">
                <a:solidFill>
                  <a:srgbClr val="00B0F0"/>
                </a:solidFill>
                <a:latin typeface="Cambria" panose="02040503050406030204" pitchFamily="18" charset="0"/>
                <a:ea typeface="宋体" panose="02010600030101010101" pitchFamily="2" charset="-122"/>
              </a:rPr>
              <a:t>edge[u][v]=INF</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例如：右图的邻接矩阵表示如下：</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9179561" y="1176060"/>
            <a:ext cx="2670725" cy="2670725"/>
          </a:xfrm>
          <a:prstGeom prst="rect">
            <a:avLst/>
          </a:prstGeom>
          <a:noFill/>
        </p:spPr>
      </p:pic>
      <p:pic>
        <p:nvPicPr>
          <p:cNvPr id="2" name="图片 1"/>
          <p:cNvPicPr>
            <a:picLocks noChangeAspect="1"/>
          </p:cNvPicPr>
          <p:nvPr/>
        </p:nvPicPr>
        <p:blipFill>
          <a:blip r:embed="rId3"/>
          <a:stretch>
            <a:fillRect/>
          </a:stretch>
        </p:blipFill>
        <p:spPr>
          <a:xfrm>
            <a:off x="793405" y="3846785"/>
            <a:ext cx="6420001" cy="2057918"/>
          </a:xfrm>
          <a:prstGeom prst="rect">
            <a:avLst/>
          </a:prstGeom>
        </p:spPr>
      </p:pic>
    </p:spTree>
    <p:extLst>
      <p:ext uri="{BB962C8B-B14F-4D97-AF65-F5344CB8AC3E}">
        <p14:creationId xmlns:p14="http://schemas.microsoft.com/office/powerpoint/2010/main" val="418233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7695" cy="6288926"/>
          </a:xfrm>
        </p:spPr>
        <p:txBody>
          <a:bodyPr>
            <a:normAutofit fontScale="925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创建一个利用邻接矩阵表示的图的方法比较简单，只要将各条边的信息加载到邻接矩阵即可。</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solidFill>
                  <a:srgbClr val="00B0F0"/>
                </a:solidFill>
                <a:latin typeface="Cambria" panose="02040503050406030204" pitchFamily="18" charset="0"/>
                <a:ea typeface="宋体" panose="02010600030101010101" pitchFamily="2" charset="-122"/>
              </a:rPr>
              <a:t>create_adjMatrix</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注意创建无向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带权</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图，有向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带权</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图这四类图的区别。</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获取一个顶点</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的所有邻接点</a:t>
            </a:r>
            <a:r>
              <a:rPr lang="zh-CN" altLang="en-US" dirty="0">
                <a:latin typeface="Cambria" panose="02040503050406030204" pitchFamily="18" charset="0"/>
                <a:ea typeface="宋体" panose="02010600030101010101" pitchFamily="2" charset="-122"/>
              </a:rPr>
              <a:t>，则只需要</a:t>
            </a:r>
            <a:r>
              <a:rPr lang="zh-CN" altLang="en-US" dirty="0">
                <a:solidFill>
                  <a:srgbClr val="00B0F0"/>
                </a:solidFill>
                <a:latin typeface="Cambria" panose="02040503050406030204" pitchFamily="18" charset="0"/>
                <a:ea typeface="宋体" panose="02010600030101010101" pitchFamily="2" charset="-122"/>
              </a:rPr>
              <a:t>检查矩阵</a:t>
            </a:r>
            <a:r>
              <a:rPr lang="en-US" altLang="zh-CN" dirty="0">
                <a:solidFill>
                  <a:srgbClr val="00B0F0"/>
                </a:solidFill>
                <a:latin typeface="Cambria" panose="02040503050406030204" pitchFamily="18" charset="0"/>
                <a:ea typeface="宋体" panose="02010600030101010101" pitchFamily="2" charset="-122"/>
              </a:rPr>
              <a:t>edge</a:t>
            </a:r>
            <a:r>
              <a:rPr lang="zh-CN" altLang="en-US" dirty="0">
                <a:solidFill>
                  <a:srgbClr val="00B0F0"/>
                </a:solidFill>
                <a:latin typeface="Cambria" panose="02040503050406030204" pitchFamily="18" charset="0"/>
                <a:ea typeface="宋体" panose="02010600030101010101" pitchFamily="2" charset="-122"/>
              </a:rPr>
              <a:t>的第</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行</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所有值不为</a:t>
            </a:r>
            <a:r>
              <a:rPr lang="en-US" altLang="zh-CN" dirty="0">
                <a:solidFill>
                  <a:srgbClr val="00B0F0"/>
                </a:solidFill>
                <a:latin typeface="Cambria" panose="02040503050406030204" pitchFamily="18" charset="0"/>
                <a:ea typeface="宋体" panose="02010600030101010101" pitchFamily="2" charset="-122"/>
              </a:rPr>
              <a:t>INF</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带权图</a:t>
            </a:r>
            <a:r>
              <a:rPr lang="en-US" altLang="zh-CN"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或</a:t>
            </a:r>
            <a:r>
              <a:rPr lang="en-US" altLang="zh-CN" dirty="0">
                <a:solidFill>
                  <a:srgbClr val="00B0F0"/>
                </a:solidFill>
                <a:latin typeface="Cambria" panose="02040503050406030204" pitchFamily="18" charset="0"/>
                <a:ea typeface="宋体" panose="02010600030101010101" pitchFamily="2" charset="-122"/>
              </a:rPr>
              <a:t>0</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无权图</a:t>
            </a:r>
            <a:r>
              <a:rPr lang="en-US" altLang="zh-CN"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的列所对应的顶点都是</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的邻接点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a:t>
            </a:r>
            <a:r>
              <a:rPr lang="en-US" altLang="zh-CN" dirty="0" err="1">
                <a:latin typeface="Cambria" panose="02040503050406030204" pitchFamily="18" charset="0"/>
                <a:ea typeface="宋体" panose="02010600030101010101" pitchFamily="2" charset="-122"/>
              </a:rPr>
              <a:t>adjVertex</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在邻接矩阵表示的图中，</a:t>
            </a:r>
            <a:r>
              <a:rPr lang="zh-CN" altLang="en-US" dirty="0">
                <a:solidFill>
                  <a:srgbClr val="00B0F0"/>
                </a:solidFill>
                <a:latin typeface="Cambria" panose="02040503050406030204" pitchFamily="18" charset="0"/>
                <a:ea typeface="宋体" panose="02010600030101010101" pitchFamily="2" charset="-122"/>
              </a:rPr>
              <a:t>顶点</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的入度为</a:t>
            </a:r>
            <a:r>
              <a:rPr lang="en-US" altLang="zh-CN" dirty="0">
                <a:solidFill>
                  <a:srgbClr val="00B0F0"/>
                </a:solidFill>
                <a:latin typeface="Cambria" panose="02040503050406030204" pitchFamily="18" charset="0"/>
                <a:ea typeface="宋体" panose="02010600030101010101" pitchFamily="2" charset="-122"/>
              </a:rPr>
              <a:t>edge</a:t>
            </a:r>
            <a:r>
              <a:rPr lang="zh-CN" altLang="en-US" dirty="0">
                <a:solidFill>
                  <a:srgbClr val="00B0F0"/>
                </a:solidFill>
                <a:latin typeface="Cambria" panose="02040503050406030204" pitchFamily="18" charset="0"/>
                <a:ea typeface="宋体" panose="02010600030101010101" pitchFamily="2" charset="-122"/>
              </a:rPr>
              <a:t>的第</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列中值不为</a:t>
            </a:r>
            <a:r>
              <a:rPr lang="en-US" altLang="zh-CN" dirty="0">
                <a:solidFill>
                  <a:srgbClr val="00B0F0"/>
                </a:solidFill>
                <a:latin typeface="Cambria" panose="02040503050406030204" pitchFamily="18" charset="0"/>
                <a:ea typeface="宋体" panose="02010600030101010101" pitchFamily="2" charset="-122"/>
              </a:rPr>
              <a:t>INF</a:t>
            </a:r>
            <a:r>
              <a:rPr lang="zh-CN" altLang="en-US" dirty="0">
                <a:solidFill>
                  <a:srgbClr val="00B0F0"/>
                </a:solidFill>
                <a:latin typeface="Cambria" panose="02040503050406030204" pitchFamily="18" charset="0"/>
                <a:ea typeface="宋体" panose="02010600030101010101" pitchFamily="2" charset="-122"/>
              </a:rPr>
              <a:t>的元素的数量</a:t>
            </a:r>
            <a:r>
              <a:rPr lang="zh-CN" altLang="en-US" dirty="0">
                <a:latin typeface="Cambria" panose="02040503050406030204" pitchFamily="18" charset="0"/>
                <a:ea typeface="宋体" panose="02010600030101010101" pitchFamily="2" charset="-122"/>
              </a:rPr>
              <a:t>；出度为</a:t>
            </a:r>
            <a:r>
              <a:rPr lang="en-US" altLang="zh-CN" dirty="0">
                <a:latin typeface="Cambria" panose="02040503050406030204" pitchFamily="18" charset="0"/>
                <a:ea typeface="宋体" panose="02010600030101010101" pitchFamily="2" charset="-122"/>
              </a:rPr>
              <a:t>edge</a:t>
            </a:r>
            <a:r>
              <a:rPr lang="zh-CN" altLang="en-US" dirty="0">
                <a:latin typeface="Cambria" panose="02040503050406030204" pitchFamily="18" charset="0"/>
                <a:ea typeface="宋体" panose="02010600030101010101" pitchFamily="2" charset="-122"/>
              </a:rPr>
              <a:t>的第</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行中值不为</a:t>
            </a:r>
            <a:r>
              <a:rPr lang="en-US" altLang="zh-CN" dirty="0">
                <a:latin typeface="Cambria" panose="02040503050406030204" pitchFamily="18" charset="0"/>
                <a:ea typeface="宋体" panose="02010600030101010101" pitchFamily="2" charset="-122"/>
              </a:rPr>
              <a:t>INF</a:t>
            </a:r>
            <a:r>
              <a:rPr lang="zh-CN" altLang="en-US" dirty="0">
                <a:latin typeface="Cambria" panose="02040503050406030204" pitchFamily="18" charset="0"/>
                <a:ea typeface="宋体" panose="02010600030101010101" pitchFamily="2" charset="-122"/>
              </a:rPr>
              <a:t>的元素的数量。</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11</a:t>
            </a:fld>
            <a:endParaRPr lang="zh-CN" altLang="en-US" dirty="0"/>
          </a:p>
        </p:txBody>
      </p:sp>
    </p:spTree>
    <p:extLst>
      <p:ext uri="{BB962C8B-B14F-4D97-AF65-F5344CB8AC3E}">
        <p14:creationId xmlns:p14="http://schemas.microsoft.com/office/powerpoint/2010/main" val="330650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7695" cy="6423679"/>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4.1.3 </a:t>
            </a:r>
            <a:r>
              <a:rPr lang="zh-CN" altLang="en-US" b="1" dirty="0">
                <a:latin typeface="Cambria" panose="02040503050406030204" pitchFamily="18" charset="0"/>
                <a:ea typeface="宋体" panose="02010600030101010101" pitchFamily="2" charset="-122"/>
              </a:rPr>
              <a:t>图的边表表示</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图的</a:t>
            </a:r>
            <a:r>
              <a:rPr lang="zh-CN" altLang="en-US" b="1" dirty="0">
                <a:latin typeface="Cambria" panose="02040503050406030204" pitchFamily="18" charset="0"/>
                <a:ea typeface="宋体" panose="02010600030101010101" pitchFamily="2" charset="-122"/>
              </a:rPr>
              <a:t>边表表示法</a:t>
            </a:r>
            <a:r>
              <a:rPr lang="zh-CN" altLang="en-US" dirty="0">
                <a:latin typeface="Cambria" panose="02040503050406030204" pitchFamily="18" charset="0"/>
                <a:ea typeface="宋体" panose="02010600030101010101" pitchFamily="2" charset="-122"/>
              </a:rPr>
              <a:t>是指通过将</a:t>
            </a:r>
            <a:r>
              <a:rPr lang="zh-CN" altLang="en-US" dirty="0">
                <a:solidFill>
                  <a:srgbClr val="00B0F0"/>
                </a:solidFill>
                <a:latin typeface="Cambria" panose="02040503050406030204" pitchFamily="18" charset="0"/>
                <a:ea typeface="宋体" panose="02010600030101010101" pitchFamily="2" charset="-122"/>
              </a:rPr>
              <a:t>每一个顶点的邻接点存放在一个链表或数组中来表示图的方法</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一、图的链接表表示</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00B0F0"/>
                </a:solidFill>
                <a:latin typeface="Cambria" panose="02040503050406030204" pitchFamily="18" charset="0"/>
                <a:ea typeface="宋体" panose="02010600030101010101" pitchFamily="2" charset="-122"/>
              </a:rPr>
              <a:t>图的链接表表示法</a:t>
            </a:r>
            <a:r>
              <a:rPr lang="zh-CN" altLang="en-US" dirty="0">
                <a:latin typeface="Cambria" panose="02040503050406030204" pitchFamily="18" charset="0"/>
                <a:ea typeface="宋体" panose="02010600030101010101" pitchFamily="2" charset="-122"/>
              </a:rPr>
              <a:t>是将图的每一个顶点的邻接点存放在一个链表中。</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每个顶点对应一个链表，所有链表的头结点放在一个数组</a:t>
            </a:r>
            <a:r>
              <a:rPr lang="en-US" altLang="zh-CN" dirty="0">
                <a:solidFill>
                  <a:srgbClr val="00B0F0"/>
                </a:solidFill>
                <a:latin typeface="Cambria" panose="02040503050406030204" pitchFamily="18" charset="0"/>
                <a:ea typeface="宋体" panose="02010600030101010101" pitchFamily="2" charset="-122"/>
              </a:rPr>
              <a:t>edges</a:t>
            </a:r>
            <a:r>
              <a:rPr lang="zh-CN" altLang="en-US" dirty="0">
                <a:solidFill>
                  <a:srgbClr val="00B0F0"/>
                </a:solidFill>
                <a:latin typeface="Cambria" panose="02040503050406030204" pitchFamily="18" charset="0"/>
                <a:ea typeface="宋体" panose="02010600030101010101" pitchFamily="2" charset="-122"/>
              </a:rPr>
              <a:t>中</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链表中的结点中除了包含邻接点的编号外，对于带权图还应该包含该顶点与邻接点之间边的权重。</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12</a:t>
            </a:fld>
            <a:endParaRPr lang="zh-CN" altLang="en-US" dirty="0"/>
          </a:p>
        </p:txBody>
      </p:sp>
    </p:spTree>
    <p:extLst>
      <p:ext uri="{BB962C8B-B14F-4D97-AF65-F5344CB8AC3E}">
        <p14:creationId xmlns:p14="http://schemas.microsoft.com/office/powerpoint/2010/main" val="338414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7695" cy="6423679"/>
          </a:xfrm>
        </p:spPr>
        <p:txBody>
          <a:bodyPr>
            <a:normAutofit fontScale="850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图的链接表表示法的顶点以及图的类型定义：</a:t>
            </a:r>
          </a:p>
          <a:p>
            <a:pPr marL="0" indent="357188">
              <a:lnSpc>
                <a:spcPct val="12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vertex{</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u;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邻接点的编号 </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w;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权重，无权图可忽视该属性</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vertex *next;</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vertex(</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u1=0,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w1=0):u(u1), w(w1), next(NULL){</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 </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p>
          <a:p>
            <a:pPr marL="0" indent="357188">
              <a:lnSpc>
                <a:spcPct val="12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llNode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datatype data[</a:t>
            </a:r>
            <a:r>
              <a:rPr lang="en-US" altLang="zh-CN" dirty="0" err="1">
                <a:solidFill>
                  <a:srgbClr val="7030A0"/>
                </a:solidFill>
                <a:latin typeface="Cambria" panose="02040503050406030204" pitchFamily="18" charset="0"/>
                <a:ea typeface="宋体" panose="02010600030101010101" pitchFamily="2" charset="-122"/>
              </a:rPr>
              <a:t>vNum</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 </a:t>
            </a:r>
            <a:r>
              <a:rPr lang="zh-CN" altLang="en-US" dirty="0">
                <a:solidFill>
                  <a:srgbClr val="00B0F0"/>
                </a:solidFill>
                <a:latin typeface="Cambria" panose="02040503050406030204" pitchFamily="18" charset="0"/>
                <a:ea typeface="宋体" panose="02010600030101010101" pitchFamily="2" charset="-122"/>
              </a:rPr>
              <a:t>顶点的数据信息 </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vertex *edges[</a:t>
            </a:r>
            <a:r>
              <a:rPr lang="en-US" altLang="zh-CN" dirty="0" err="1">
                <a:solidFill>
                  <a:srgbClr val="7030A0"/>
                </a:solidFill>
                <a:latin typeface="Cambria" panose="02040503050406030204" pitchFamily="18" charset="0"/>
                <a:ea typeface="宋体" panose="02010600030101010101" pitchFamily="2" charset="-122"/>
              </a:rPr>
              <a:t>vNum</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 </a:t>
            </a:r>
            <a:r>
              <a:rPr lang="zh-CN" altLang="en-US" dirty="0">
                <a:solidFill>
                  <a:srgbClr val="00B0F0"/>
                </a:solidFill>
                <a:latin typeface="Cambria" panose="02040503050406030204" pitchFamily="18" charset="0"/>
                <a:ea typeface="宋体" panose="02010600030101010101" pitchFamily="2" charset="-122"/>
              </a:rPr>
              <a:t>边表</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v, e;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顶点数和边数</a:t>
            </a:r>
            <a:r>
              <a:rPr lang="zh-CN" altLang="en-US" dirty="0">
                <a:solidFill>
                  <a:srgbClr val="7030A0"/>
                </a:solidFill>
                <a:latin typeface="Cambria" panose="02040503050406030204" pitchFamily="18" charset="0"/>
                <a:ea typeface="宋体" panose="02010600030101010101" pitchFamily="2" charset="-122"/>
              </a:rPr>
              <a:t>	</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llNode</a:t>
            </a:r>
            <a:r>
              <a:rPr lang="en-US" altLang="zh-CN" dirty="0">
                <a:solidFill>
                  <a:srgbClr val="7030A0"/>
                </a:solidFill>
                <a:latin typeface="Cambria" panose="02040503050406030204" pitchFamily="18" charset="0"/>
                <a:ea typeface="宋体" panose="02010600030101010101" pitchFamily="2" charset="-122"/>
              </a:rPr>
              <a:t>():v(0), e(0){</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for(</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=0; </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&lt;</a:t>
            </a:r>
            <a:r>
              <a:rPr lang="en-US" altLang="zh-CN" dirty="0" err="1">
                <a:solidFill>
                  <a:srgbClr val="7030A0"/>
                </a:solidFill>
                <a:latin typeface="Cambria" panose="02040503050406030204" pitchFamily="18" charset="0"/>
                <a:ea typeface="宋体" panose="02010600030101010101" pitchFamily="2" charset="-122"/>
              </a:rPr>
              <a:t>vNum</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edges[</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 = NULL;</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linkList</a:t>
            </a:r>
            <a:r>
              <a:rPr lang="en-US" altLang="zh-CN" dirty="0">
                <a:solidFill>
                  <a:srgbClr val="7030A0"/>
                </a:solidFill>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13</a:t>
            </a:fld>
            <a:endParaRPr lang="zh-CN" altLang="en-US" dirty="0"/>
          </a:p>
        </p:txBody>
      </p:sp>
    </p:spTree>
    <p:extLst>
      <p:ext uri="{BB962C8B-B14F-4D97-AF65-F5344CB8AC3E}">
        <p14:creationId xmlns:p14="http://schemas.microsoft.com/office/powerpoint/2010/main" val="3209728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7695" cy="2421464"/>
          </a:xfrm>
        </p:spPr>
        <p:txBody>
          <a:bodyPr>
            <a:normAutofit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右图的链接表表示法如下图所示：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一个顶点</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的邻接点都保存在以</a:t>
            </a:r>
            <a:r>
              <a:rPr lang="en-US" altLang="zh-CN" dirty="0">
                <a:solidFill>
                  <a:srgbClr val="00B0F0"/>
                </a:solidFill>
                <a:latin typeface="Cambria" panose="02040503050406030204" pitchFamily="18" charset="0"/>
                <a:ea typeface="宋体" panose="02010600030101010101" pitchFamily="2" charset="-122"/>
              </a:rPr>
              <a:t>edges[v]</a:t>
            </a:r>
            <a:r>
              <a:rPr lang="zh-CN" altLang="en-US" dirty="0">
                <a:solidFill>
                  <a:srgbClr val="00B0F0"/>
                </a:solidFill>
                <a:latin typeface="Cambria" panose="02040503050406030204" pitchFamily="18" charset="0"/>
                <a:ea typeface="宋体" panose="02010600030101010101" pitchFamily="2" charset="-122"/>
              </a:rPr>
              <a:t>为头结点的链表中，且对存放的顺序没有特定的要求</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对于无向图，</a:t>
            </a:r>
            <a:r>
              <a:rPr lang="zh-CN" altLang="en-US" dirty="0">
                <a:solidFill>
                  <a:srgbClr val="00B0F0"/>
                </a:solidFill>
                <a:latin typeface="Cambria" panose="02040503050406030204" pitchFamily="18" charset="0"/>
                <a:ea typeface="宋体" panose="02010600030101010101" pitchFamily="2" charset="-122"/>
              </a:rPr>
              <a:t>每条边在图的链接表表示法中出现两次</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14</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9179561" y="1176060"/>
            <a:ext cx="2670725" cy="2670725"/>
          </a:xfrm>
          <a:prstGeom prst="rect">
            <a:avLst/>
          </a:prstGeom>
          <a:noFill/>
        </p:spPr>
      </p:pic>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502" y="3049972"/>
            <a:ext cx="8600718" cy="3339924"/>
          </a:xfrm>
          <a:prstGeom prst="rect">
            <a:avLst/>
          </a:prstGeom>
          <a:noFill/>
        </p:spPr>
      </p:pic>
    </p:spTree>
    <p:extLst>
      <p:ext uri="{BB962C8B-B14F-4D97-AF65-F5344CB8AC3E}">
        <p14:creationId xmlns:p14="http://schemas.microsoft.com/office/powerpoint/2010/main" val="32288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1"/>
            <a:ext cx="8767695" cy="5653395"/>
          </a:xfrm>
        </p:spPr>
        <p:txBody>
          <a:bodyPr>
            <a:normAutofit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创建链接表表示的图：</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由于一个顶点的邻接点的存放顺序任意，因此在为图的顶点添加邻接点时，可以直接插入到头结点的后面。</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create_linkList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在对链接表表示的图进行操作的效率也比邻接矩阵要高</a:t>
            </a:r>
            <a:r>
              <a:rPr lang="zh-CN" altLang="en-US" dirty="0">
                <a:latin typeface="Cambria" panose="02040503050406030204" pitchFamily="18" charset="0"/>
                <a:ea typeface="宋体" panose="02010600030101010101" pitchFamily="2" charset="-122"/>
              </a:rPr>
              <a:t>。例如，在求一个顶点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的邻接点时，对于链接表表示的图，只要遍历头结点</a:t>
            </a:r>
            <a:r>
              <a:rPr lang="en-US" altLang="zh-CN" dirty="0">
                <a:latin typeface="Cambria" panose="02040503050406030204" pitchFamily="18" charset="0"/>
                <a:ea typeface="宋体" panose="02010600030101010101" pitchFamily="2" charset="-122"/>
              </a:rPr>
              <a:t>edges[u]</a:t>
            </a:r>
            <a:r>
              <a:rPr lang="zh-CN" altLang="en-US" dirty="0">
                <a:latin typeface="Cambria" panose="02040503050406030204" pitchFamily="18" charset="0"/>
                <a:ea typeface="宋体" panose="02010600030101010101" pitchFamily="2" charset="-122"/>
              </a:rPr>
              <a:t>所表示的链表即可。</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但是，</a:t>
            </a:r>
            <a:r>
              <a:rPr lang="zh-CN" altLang="en-US" dirty="0">
                <a:solidFill>
                  <a:srgbClr val="00B0F0"/>
                </a:solidFill>
                <a:latin typeface="Cambria" panose="02040503050406030204" pitchFamily="18" charset="0"/>
                <a:ea typeface="宋体" panose="02010600030101010101" pitchFamily="2" charset="-122"/>
              </a:rPr>
              <a:t>在求链接表所表示的有向图的某个顶点的入度</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入边</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时，则不如邻接矩阵方便</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15</a:t>
            </a:fld>
            <a:endParaRPr lang="zh-CN" altLang="en-US" dirty="0"/>
          </a:p>
        </p:txBody>
      </p:sp>
    </p:spTree>
    <p:extLst>
      <p:ext uri="{BB962C8B-B14F-4D97-AF65-F5344CB8AC3E}">
        <p14:creationId xmlns:p14="http://schemas.microsoft.com/office/powerpoint/2010/main" val="16360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1"/>
            <a:ext cx="8767695" cy="6288927"/>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二、图的</a:t>
            </a:r>
            <a:r>
              <a:rPr lang="en-US" altLang="zh-CN" b="1" dirty="0">
                <a:latin typeface="Cambria" panose="02040503050406030204" pitchFamily="18" charset="0"/>
                <a:ea typeface="宋体" panose="02010600030101010101" pitchFamily="2" charset="-122"/>
              </a:rPr>
              <a:t>vector</a:t>
            </a:r>
            <a:r>
              <a:rPr lang="zh-CN" altLang="en-US" b="1" dirty="0">
                <a:latin typeface="Cambria" panose="02040503050406030204" pitchFamily="18" charset="0"/>
                <a:ea typeface="宋体" panose="02010600030101010101" pitchFamily="2" charset="-122"/>
              </a:rPr>
              <a:t>数组表示</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可以利用一个</a:t>
            </a:r>
            <a:r>
              <a:rPr lang="en-US" altLang="zh-CN" dirty="0">
                <a:latin typeface="Cambria" panose="02040503050406030204" pitchFamily="18" charset="0"/>
                <a:ea typeface="宋体" panose="02010600030101010101" pitchFamily="2" charset="-122"/>
              </a:rPr>
              <a:t>vector</a:t>
            </a:r>
            <a:r>
              <a:rPr lang="zh-CN" altLang="en-US" dirty="0">
                <a:latin typeface="Cambria" panose="02040503050406030204" pitchFamily="18" charset="0"/>
                <a:ea typeface="宋体" panose="02010600030101010101" pitchFamily="2" charset="-122"/>
              </a:rPr>
              <a:t>类型的数组来存储图中某个顶点的邻接点。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图的</a:t>
            </a:r>
            <a:r>
              <a:rPr lang="en-US" altLang="zh-CN" dirty="0">
                <a:latin typeface="Cambria" panose="02040503050406030204" pitchFamily="18" charset="0"/>
                <a:ea typeface="宋体" panose="02010600030101010101" pitchFamily="2" charset="-122"/>
              </a:rPr>
              <a:t>vector</a:t>
            </a:r>
            <a:r>
              <a:rPr lang="zh-CN" altLang="en-US" dirty="0">
                <a:latin typeface="Cambria" panose="02040503050406030204" pitchFamily="18" charset="0"/>
                <a:ea typeface="宋体" panose="02010600030101010101" pitchFamily="2" charset="-122"/>
              </a:rPr>
              <a:t>数组表示的类型定义：</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edge{</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v;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邻接点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w;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权重，无权图可忽视该属性</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edge(</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v1,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w1):v(v1), w(w1){</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vgNode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vector&lt;edge&gt; edges[</a:t>
            </a:r>
            <a:r>
              <a:rPr lang="en-US" altLang="zh-CN" dirty="0" err="1">
                <a:solidFill>
                  <a:srgbClr val="7030A0"/>
                </a:solidFill>
                <a:latin typeface="Cambria" panose="02040503050406030204" pitchFamily="18" charset="0"/>
                <a:ea typeface="宋体" panose="02010600030101010101" pitchFamily="2" charset="-122"/>
              </a:rPr>
              <a:t>vNum</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边表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datatype data[</a:t>
            </a:r>
            <a:r>
              <a:rPr lang="en-US" altLang="zh-CN" dirty="0" err="1">
                <a:solidFill>
                  <a:srgbClr val="7030A0"/>
                </a:solidFill>
                <a:latin typeface="Cambria" panose="02040503050406030204" pitchFamily="18" charset="0"/>
                <a:ea typeface="宋体" panose="02010600030101010101" pitchFamily="2" charset="-122"/>
              </a:rPr>
              <a:t>vNum</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顶点的数据信息</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v, e;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顶点数和边数</a:t>
            </a:r>
            <a:r>
              <a:rPr lang="zh-CN" altLang="en-US" dirty="0">
                <a:solidFill>
                  <a:srgbClr val="7030A0"/>
                </a:solidFill>
                <a:latin typeface="Cambria" panose="02040503050406030204" pitchFamily="18" charset="0"/>
                <a:ea typeface="宋体" panose="02010600030101010101" pitchFamily="2" charset="-122"/>
              </a:rPr>
              <a:t>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vecGraph</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16</a:t>
            </a:fld>
            <a:endParaRPr lang="zh-CN" altLang="en-US" dirty="0"/>
          </a:p>
        </p:txBody>
      </p:sp>
    </p:spTree>
    <p:extLst>
      <p:ext uri="{BB962C8B-B14F-4D97-AF65-F5344CB8AC3E}">
        <p14:creationId xmlns:p14="http://schemas.microsoft.com/office/powerpoint/2010/main" val="292753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7695" cy="4612872"/>
          </a:xfrm>
        </p:spPr>
        <p:txBody>
          <a:bodyPr>
            <a:normAutofit fontScale="925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创建</a:t>
            </a:r>
            <a:r>
              <a:rPr lang="en-US" altLang="zh-CN" dirty="0">
                <a:latin typeface="Cambria" panose="02040503050406030204" pitchFamily="18" charset="0"/>
                <a:ea typeface="宋体" panose="02010600030101010101" pitchFamily="2" charset="-122"/>
              </a:rPr>
              <a:t>vector</a:t>
            </a:r>
            <a:r>
              <a:rPr lang="zh-CN" altLang="en-US" dirty="0">
                <a:latin typeface="Cambria" panose="02040503050406030204" pitchFamily="18" charset="0"/>
                <a:ea typeface="宋体" panose="02010600030101010101" pitchFamily="2" charset="-122"/>
              </a:rPr>
              <a:t>数组表示的图的实现见函数</a:t>
            </a:r>
            <a:r>
              <a:rPr lang="en-US" altLang="zh-CN" dirty="0" err="1">
                <a:latin typeface="Cambria" panose="02040503050406030204" pitchFamily="18" charset="0"/>
                <a:ea typeface="宋体" panose="02010600030101010101" pitchFamily="2" charset="-122"/>
              </a:rPr>
              <a:t>create_vecGraph</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在实际应用中，可以采取更简单的表示方法：</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v;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顶点数</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vector &lt;int&gt;</a:t>
            </a:r>
            <a:r>
              <a:rPr lang="en-US" altLang="zh-CN" sz="2200"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g[</a:t>
            </a:r>
            <a:r>
              <a:rPr lang="en-US" altLang="zh-CN" dirty="0" err="1">
                <a:solidFill>
                  <a:srgbClr val="7030A0"/>
                </a:solidFill>
                <a:latin typeface="Cambria" panose="02040503050406030204" pitchFamily="18" charset="0"/>
                <a:ea typeface="宋体" panose="02010600030101010101" pitchFamily="2" charset="-122"/>
              </a:rPr>
              <a:t>vNum</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无权图</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有权图，</a:t>
            </a:r>
            <a:r>
              <a:rPr lang="en-US" altLang="zh-CN" dirty="0">
                <a:latin typeface="Cambria" panose="02040503050406030204" pitchFamily="18" charset="0"/>
                <a:ea typeface="宋体" panose="02010600030101010101" pitchFamily="2" charset="-122"/>
              </a:rPr>
              <a:t>pair</a:t>
            </a:r>
            <a:r>
              <a:rPr lang="zh-CN" altLang="en-US" dirty="0">
                <a:latin typeface="Cambria" panose="02040503050406030204" pitchFamily="18" charset="0"/>
                <a:ea typeface="宋体" panose="02010600030101010101" pitchFamily="2" charset="-122"/>
              </a:rPr>
              <a:t>中的</a:t>
            </a:r>
            <a:r>
              <a:rPr lang="en-US" altLang="zh-CN" dirty="0">
                <a:latin typeface="Cambria" panose="02040503050406030204" pitchFamily="18" charset="0"/>
                <a:ea typeface="宋体" panose="02010600030101010101" pitchFamily="2" charset="-122"/>
              </a:rPr>
              <a:t>first</a:t>
            </a:r>
            <a:r>
              <a:rPr lang="zh-CN" altLang="en-US" dirty="0">
                <a:latin typeface="Cambria" panose="02040503050406030204" pitchFamily="18" charset="0"/>
                <a:ea typeface="宋体" panose="02010600030101010101" pitchFamily="2" charset="-122"/>
              </a:rPr>
              <a:t>表示邻接点，</a:t>
            </a:r>
            <a:r>
              <a:rPr lang="en-US" altLang="zh-CN" dirty="0">
                <a:latin typeface="Cambria" panose="02040503050406030204" pitchFamily="18" charset="0"/>
                <a:ea typeface="宋体" panose="02010600030101010101" pitchFamily="2" charset="-122"/>
              </a:rPr>
              <a:t>second</a:t>
            </a:r>
            <a:r>
              <a:rPr lang="zh-CN" altLang="en-US" dirty="0">
                <a:latin typeface="Cambria" panose="02040503050406030204" pitchFamily="18" charset="0"/>
                <a:ea typeface="宋体" panose="02010600030101010101" pitchFamily="2" charset="-122"/>
              </a:rPr>
              <a:t>表示权重</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vector&lt;pair&lt;int, int&gt; &gt; g1[</a:t>
            </a:r>
            <a:r>
              <a:rPr lang="en-US" altLang="zh-CN" dirty="0" err="1">
                <a:solidFill>
                  <a:srgbClr val="7030A0"/>
                </a:solidFill>
                <a:latin typeface="Cambria" panose="02040503050406030204" pitchFamily="18" charset="0"/>
                <a:ea typeface="宋体" panose="02010600030101010101" pitchFamily="2" charset="-122"/>
              </a:rPr>
              <a:t>vNum</a:t>
            </a:r>
            <a:r>
              <a:rPr lang="en-US" altLang="zh-CN" dirty="0">
                <a:solidFill>
                  <a:srgbClr val="7030A0"/>
                </a:solidFill>
                <a:latin typeface="Cambria" panose="02040503050406030204" pitchFamily="18" charset="0"/>
                <a:ea typeface="宋体" panose="02010600030101010101" pitchFamily="2" charset="-122"/>
              </a:rPr>
              <a:t>];	</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17</a:t>
            </a:fld>
            <a:endParaRPr lang="zh-CN" altLang="en-US" dirty="0"/>
          </a:p>
        </p:txBody>
      </p:sp>
    </p:spTree>
    <p:extLst>
      <p:ext uri="{BB962C8B-B14F-4D97-AF65-F5344CB8AC3E}">
        <p14:creationId xmlns:p14="http://schemas.microsoft.com/office/powerpoint/2010/main" val="28400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67696" cy="6288926"/>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三、图的链式前向星表示</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图的</a:t>
            </a:r>
            <a:r>
              <a:rPr lang="zh-CN" altLang="en-US" b="1" dirty="0">
                <a:solidFill>
                  <a:srgbClr val="C00000"/>
                </a:solidFill>
                <a:latin typeface="Cambria" panose="02040503050406030204" pitchFamily="18" charset="0"/>
                <a:ea typeface="宋体" panose="02010600030101010101" pitchFamily="2" charset="-122"/>
              </a:rPr>
              <a:t>链式前向星表示法</a:t>
            </a:r>
            <a:r>
              <a:rPr lang="zh-CN" altLang="en-US" dirty="0">
                <a:latin typeface="Cambria" panose="02040503050406030204" pitchFamily="18" charset="0"/>
                <a:ea typeface="宋体" panose="02010600030101010101" pitchFamily="2" charset="-122"/>
              </a:rPr>
              <a:t>也是将顶点的邻接点存放于链式结构中，只是顶点与邻接点存放在同一个数组中，而</a:t>
            </a:r>
            <a:r>
              <a:rPr lang="en-US" altLang="zh-CN" dirty="0">
                <a:latin typeface="Cambria" panose="02040503050406030204" pitchFamily="18" charset="0"/>
                <a:ea typeface="宋体" panose="02010600030101010101" pitchFamily="2" charset="-122"/>
              </a:rPr>
              <a:t>next</a:t>
            </a:r>
            <a:r>
              <a:rPr lang="zh-CN" altLang="en-US" dirty="0">
                <a:latin typeface="Cambria" panose="02040503050406030204" pitchFamily="18" charset="0"/>
                <a:ea typeface="宋体" panose="02010600030101010101" pitchFamily="2" charset="-122"/>
              </a:rPr>
              <a:t>为顶点的下一个邻接点的下标。</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链式前向星的顶点及其相关变量的定义：</a:t>
            </a:r>
          </a:p>
          <a:p>
            <a:pPr marL="0" indent="357188">
              <a:lnSpc>
                <a:spcPct val="12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node{</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to;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邻接点 </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w;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权重 </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next;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下一个邻接点 </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node():next(-1){</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}edges[</a:t>
            </a:r>
            <a:r>
              <a:rPr lang="en-US" altLang="zh-CN" dirty="0" err="1">
                <a:solidFill>
                  <a:srgbClr val="7030A0"/>
                </a:solidFill>
                <a:latin typeface="Cambria" panose="02040503050406030204" pitchFamily="18" charset="0"/>
                <a:ea typeface="宋体" panose="02010600030101010101" pitchFamily="2" charset="-122"/>
              </a:rPr>
              <a:t>eNum</a:t>
            </a:r>
            <a:r>
              <a:rPr lang="en-US" altLang="zh-CN" dirty="0">
                <a:solidFill>
                  <a:srgbClr val="7030A0"/>
                </a:solidFill>
                <a:latin typeface="Cambria" panose="02040503050406030204" pitchFamily="18" charset="0"/>
                <a:ea typeface="宋体" panose="02010600030101010101" pitchFamily="2" charset="-122"/>
              </a:rPr>
              <a:t>&lt;&lt;1];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边表，大小为</a:t>
            </a:r>
            <a:r>
              <a:rPr lang="en-US" altLang="zh-CN" dirty="0">
                <a:solidFill>
                  <a:srgbClr val="00B0F0"/>
                </a:solidFill>
                <a:latin typeface="Cambria" panose="02040503050406030204" pitchFamily="18" charset="0"/>
                <a:ea typeface="宋体" panose="02010600030101010101" pitchFamily="2" charset="-122"/>
              </a:rPr>
              <a:t>2*</a:t>
            </a:r>
            <a:r>
              <a:rPr lang="en-US" altLang="zh-CN" dirty="0" err="1">
                <a:solidFill>
                  <a:srgbClr val="00B0F0"/>
                </a:solidFill>
                <a:latin typeface="Cambria" panose="02040503050406030204" pitchFamily="18" charset="0"/>
                <a:ea typeface="宋体" panose="02010600030101010101" pitchFamily="2" charset="-122"/>
              </a:rPr>
              <a:t>eNum</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2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header[</a:t>
            </a:r>
            <a:r>
              <a:rPr lang="en-US" altLang="zh-CN" dirty="0" err="1">
                <a:solidFill>
                  <a:srgbClr val="7030A0"/>
                </a:solidFill>
                <a:latin typeface="Cambria" panose="02040503050406030204" pitchFamily="18" charset="0"/>
                <a:ea typeface="宋体" panose="02010600030101010101" pitchFamily="2" charset="-122"/>
              </a:rPr>
              <a:t>vNum</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每一个顶点第一个邻接点的编号，初始值为</a:t>
            </a:r>
            <a:r>
              <a:rPr lang="en-US" altLang="zh-CN" dirty="0">
                <a:solidFill>
                  <a:srgbClr val="00B0F0"/>
                </a:solidFill>
                <a:latin typeface="Cambria" panose="02040503050406030204" pitchFamily="18" charset="0"/>
                <a:ea typeface="宋体" panose="02010600030101010101" pitchFamily="2" charset="-122"/>
              </a:rPr>
              <a:t>-1 </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v, e,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顶点数和边数 </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cnt</a:t>
            </a:r>
            <a:r>
              <a:rPr lang="en-US" altLang="zh-CN" dirty="0">
                <a:solidFill>
                  <a:srgbClr val="7030A0"/>
                </a:solidFill>
                <a:latin typeface="Cambria" panose="02040503050406030204" pitchFamily="18" charset="0"/>
                <a:ea typeface="宋体" panose="02010600030101010101" pitchFamily="2" charset="-122"/>
              </a:rPr>
              <a:t> = 0;	</a:t>
            </a:r>
            <a:r>
              <a:rPr lang="en-US" altLang="zh-CN" dirty="0">
                <a:solidFill>
                  <a:srgbClr val="00B0F0"/>
                </a:solidFill>
                <a:latin typeface="Cambria" panose="02040503050406030204" pitchFamily="18" charset="0"/>
                <a:ea typeface="宋体" panose="02010600030101010101" pitchFamily="2" charset="-122"/>
              </a:rPr>
              <a:t>     //</a:t>
            </a:r>
            <a:r>
              <a:rPr lang="zh-CN" altLang="en-US" dirty="0">
                <a:solidFill>
                  <a:srgbClr val="00B0F0"/>
                </a:solidFill>
                <a:latin typeface="Cambria" panose="02040503050406030204" pitchFamily="18" charset="0"/>
                <a:ea typeface="宋体" panose="02010600030101010101" pitchFamily="2" charset="-122"/>
              </a:rPr>
              <a:t>计数器，表示数组</a:t>
            </a:r>
            <a:r>
              <a:rPr lang="en-US" altLang="zh-CN" dirty="0">
                <a:solidFill>
                  <a:srgbClr val="00B0F0"/>
                </a:solidFill>
                <a:latin typeface="Cambria" panose="02040503050406030204" pitchFamily="18" charset="0"/>
                <a:ea typeface="宋体" panose="02010600030101010101" pitchFamily="2" charset="-122"/>
              </a:rPr>
              <a:t>edges</a:t>
            </a:r>
            <a:r>
              <a:rPr lang="zh-CN" altLang="en-US" dirty="0">
                <a:solidFill>
                  <a:srgbClr val="00B0F0"/>
                </a:solidFill>
                <a:latin typeface="Cambria" panose="02040503050406030204" pitchFamily="18" charset="0"/>
                <a:ea typeface="宋体" panose="02010600030101010101" pitchFamily="2" charset="-122"/>
              </a:rPr>
              <a:t>中没有被占用的最小下标</a:t>
            </a:r>
            <a:endParaRPr lang="en-US" altLang="zh-CN" dirty="0">
              <a:solidFill>
                <a:srgbClr val="00B0F0"/>
              </a:solidFill>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18</a:t>
            </a:fld>
            <a:endParaRPr lang="zh-CN" altLang="en-US" dirty="0"/>
          </a:p>
        </p:txBody>
      </p:sp>
    </p:spTree>
    <p:extLst>
      <p:ext uri="{BB962C8B-B14F-4D97-AF65-F5344CB8AC3E}">
        <p14:creationId xmlns:p14="http://schemas.microsoft.com/office/powerpoint/2010/main" val="102053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67696" cy="1570126"/>
          </a:xfrm>
        </p:spPr>
        <p:txBody>
          <a:bodyPr>
            <a:normAutofit/>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右图所示的带权无向图的链式前向星表示示意图如下：</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19</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9179561" y="1176060"/>
            <a:ext cx="2670725" cy="2670725"/>
          </a:xfrm>
          <a:prstGeom prst="rect">
            <a:avLst/>
          </a:prstGeom>
          <a:noFill/>
        </p:spPr>
      </p:pic>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850" y="1403133"/>
            <a:ext cx="6502115" cy="5093284"/>
          </a:xfrm>
          <a:prstGeom prst="rect">
            <a:avLst/>
          </a:prstGeom>
          <a:noFill/>
        </p:spPr>
      </p:pic>
    </p:spTree>
    <p:extLst>
      <p:ext uri="{BB962C8B-B14F-4D97-AF65-F5344CB8AC3E}">
        <p14:creationId xmlns:p14="http://schemas.microsoft.com/office/powerpoint/2010/main" val="308410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04633" cy="6423679"/>
          </a:xfrm>
        </p:spPr>
        <p:txBody>
          <a:bodyPr>
            <a:normAutofit fontScale="77500" lnSpcReduction="20000"/>
          </a:bodyPr>
          <a:lstStyle/>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数据结构中的图表示一个集合中元素之间存在的</a:t>
            </a:r>
            <a:r>
              <a:rPr lang="zh-CN" altLang="en-US" b="1" dirty="0">
                <a:latin typeface="Cambria" panose="02040503050406030204" pitchFamily="18" charset="0"/>
                <a:ea typeface="宋体" panose="02010600030101010101" pitchFamily="2" charset="-122"/>
              </a:rPr>
              <a:t>多对多关系</a:t>
            </a:r>
            <a:r>
              <a:rPr lang="zh-CN" altLang="en-US" dirty="0">
                <a:latin typeface="Cambria" panose="02040503050406030204" pitchFamily="18" charset="0"/>
                <a:ea typeface="宋体" panose="02010600030101010101" pitchFamily="2" charset="-122"/>
              </a:rPr>
              <a:t>的一种数据结构。例如，飞机的航线图就是一种图结构，其顶点各个机场，如果两个机场之间有直接航班，则说明它们之间存在着一种关系；社交网络也是一种图结构，每一个人就是一个元素，如果两个人之间互相认识，则说明它们之间存在某一种关系。</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主要内容</a:t>
            </a:r>
            <a:r>
              <a:rPr lang="zh-CN" altLang="en-US" dirty="0">
                <a:latin typeface="Cambria" panose="02040503050406030204" pitchFamily="18" charset="0"/>
                <a:ea typeface="宋体" panose="02010600030101010101" pitchFamily="2" charset="-122"/>
              </a:rPr>
              <a:t>：图的基本概念以及表示方法、图的深度优先搜索和广度优先搜索、求有向图的强连通分量、求无向图的割点和桥、两种最小生成树算法、拓扑排序、关键路径、单元最短路径以及每一对顶点之间的最短路径等。</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重点</a:t>
            </a:r>
            <a:r>
              <a:rPr lang="zh-CN" altLang="en-US" dirty="0">
                <a:latin typeface="Cambria" panose="02040503050406030204" pitchFamily="18" charset="0"/>
                <a:ea typeface="宋体" panose="02010600030101010101" pitchFamily="2" charset="-122"/>
              </a:rPr>
              <a:t>：图的深度优先和广度优先搜索、</a:t>
            </a:r>
            <a:r>
              <a:rPr lang="en-US" altLang="zh-CN" dirty="0">
                <a:latin typeface="Cambria" panose="02040503050406030204" pitchFamily="18" charset="0"/>
                <a:ea typeface="宋体" panose="02010600030101010101" pitchFamily="2" charset="-122"/>
              </a:rPr>
              <a:t>Prim</a:t>
            </a:r>
            <a:r>
              <a:rPr lang="zh-CN" altLang="en-US" dirty="0">
                <a:latin typeface="Cambria" panose="02040503050406030204" pitchFamily="18" charset="0"/>
                <a:ea typeface="宋体" panose="02010600030101010101" pitchFamily="2" charset="-122"/>
              </a:rPr>
              <a:t>算法和</a:t>
            </a:r>
            <a:r>
              <a:rPr lang="en-US" altLang="zh-CN" dirty="0">
                <a:latin typeface="Cambria" panose="02040503050406030204" pitchFamily="18" charset="0"/>
                <a:ea typeface="宋体" panose="02010600030101010101" pitchFamily="2" charset="-122"/>
              </a:rPr>
              <a:t>Kruskal</a:t>
            </a:r>
            <a:r>
              <a:rPr lang="zh-CN" altLang="en-US" dirty="0">
                <a:latin typeface="Cambria" panose="02040503050406030204" pitchFamily="18" charset="0"/>
                <a:ea typeface="宋体" panose="02010600030101010101" pitchFamily="2" charset="-122"/>
              </a:rPr>
              <a:t>算法求最小生成树、拓扑排序、关键路径、单元最短路径等。</a:t>
            </a: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难点</a:t>
            </a:r>
            <a:r>
              <a:rPr lang="zh-CN" altLang="en-US" dirty="0">
                <a:latin typeface="Cambria" panose="02040503050406030204" pitchFamily="18" charset="0"/>
                <a:ea typeface="宋体" panose="02010600030101010101" pitchFamily="2" charset="-122"/>
              </a:rPr>
              <a:t>：求有向图的强连通分量、求无向图的割点和桥、关键路径等。</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a:t>
            </a:fld>
            <a:endParaRPr lang="zh-CN" altLang="en-US" dirty="0"/>
          </a:p>
        </p:txBody>
      </p:sp>
    </p:spTree>
    <p:extLst>
      <p:ext uri="{BB962C8B-B14F-4D97-AF65-F5344CB8AC3E}">
        <p14:creationId xmlns:p14="http://schemas.microsoft.com/office/powerpoint/2010/main" val="201008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67696" cy="4912416"/>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在将一个图转化为链式前向星表示时，依次将每一条边加入到</a:t>
            </a:r>
            <a:r>
              <a:rPr lang="en-US" altLang="zh-CN" dirty="0">
                <a:latin typeface="Cambria" panose="02040503050406030204" pitchFamily="18" charset="0"/>
                <a:ea typeface="宋体" panose="02010600030101010101" pitchFamily="2" charset="-122"/>
              </a:rPr>
              <a:t>edges</a:t>
            </a:r>
            <a:r>
              <a:rPr lang="zh-CN" altLang="en-US" dirty="0">
                <a:latin typeface="Cambria" panose="02040503050406030204" pitchFamily="18" charset="0"/>
                <a:ea typeface="宋体" panose="02010600030101010101" pitchFamily="2" charset="-122"/>
              </a:rPr>
              <a:t>中。实现见函数</a:t>
            </a:r>
            <a:r>
              <a:rPr lang="en-US" altLang="zh-CN" dirty="0" err="1">
                <a:latin typeface="Cambria" panose="02040503050406030204" pitchFamily="18" charset="0"/>
                <a:ea typeface="宋体" panose="02010600030101010101" pitchFamily="2" charset="-122"/>
              </a:rPr>
              <a:t>create_graph</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在链式前向星所表示的图中获取一个顶点的所有的邻接点时，只要从该顶点的</a:t>
            </a:r>
            <a:r>
              <a:rPr lang="en-US" altLang="zh-CN" dirty="0">
                <a:latin typeface="Cambria" panose="02040503050406030204" pitchFamily="18" charset="0"/>
                <a:ea typeface="宋体" panose="02010600030101010101" pitchFamily="2" charset="-122"/>
              </a:rPr>
              <a:t>header</a:t>
            </a:r>
            <a:r>
              <a:rPr lang="zh-CN" altLang="en-US" dirty="0">
                <a:latin typeface="Cambria" panose="02040503050406030204" pitchFamily="18" charset="0"/>
                <a:ea typeface="宋体" panose="02010600030101010101" pitchFamily="2" charset="-122"/>
              </a:rPr>
              <a:t>出发，遍历相应的邻接点链即可。实现见函数</a:t>
            </a:r>
            <a:r>
              <a:rPr lang="en-US" altLang="zh-CN" dirty="0">
                <a:latin typeface="Cambria" panose="02040503050406030204" pitchFamily="18" charset="0"/>
                <a:ea typeface="宋体" panose="02010600030101010101" pitchFamily="2" charset="-122"/>
              </a:rPr>
              <a:t>traverse()</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20</a:t>
            </a:fld>
            <a:endParaRPr lang="zh-CN" altLang="en-US" dirty="0"/>
          </a:p>
        </p:txBody>
      </p:sp>
    </p:spTree>
    <p:extLst>
      <p:ext uri="{BB962C8B-B14F-4D97-AF65-F5344CB8AC3E}">
        <p14:creationId xmlns:p14="http://schemas.microsoft.com/office/powerpoint/2010/main" val="5713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7695" cy="6423679"/>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4.2 </a:t>
            </a:r>
            <a:r>
              <a:rPr lang="zh-CN" altLang="en-US" b="1" dirty="0">
                <a:latin typeface="Cambria" panose="02040503050406030204" pitchFamily="18" charset="0"/>
                <a:ea typeface="宋体" panose="02010600030101010101" pitchFamily="2" charset="-122"/>
              </a:rPr>
              <a:t>图的搜索</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图的搜索</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图的遍历</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是指</a:t>
            </a:r>
            <a:r>
              <a:rPr lang="zh-CN" altLang="en-US" dirty="0">
                <a:solidFill>
                  <a:srgbClr val="00B0F0"/>
                </a:solidFill>
                <a:latin typeface="Cambria" panose="02040503050406030204" pitchFamily="18" charset="0"/>
                <a:ea typeface="宋体" panose="02010600030101010101" pitchFamily="2" charset="-122"/>
              </a:rPr>
              <a:t>从图的任一顶点出发，访问图的所有顶点，且每个顶点只访问一次</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由于图没有特殊的首顶点，因此图中任意一个顶点都可作为第一个被访问的顶点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另外在非连通图中，从一个顶点出发只能够访问经过一些边它所能到达的顶点，因此当从一个出发点遍历完成后，还需要选取下一个出发点以访问图中其余的顶点。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有两种图的搜索方法：</a:t>
            </a:r>
            <a:r>
              <a:rPr lang="zh-CN" altLang="en-US" dirty="0">
                <a:solidFill>
                  <a:srgbClr val="00B0F0"/>
                </a:solidFill>
                <a:latin typeface="Cambria" panose="02040503050406030204" pitchFamily="18" charset="0"/>
                <a:ea typeface="宋体" panose="02010600030101010101" pitchFamily="2" charset="-122"/>
              </a:rPr>
              <a:t>深度优先搜索</a:t>
            </a:r>
            <a:r>
              <a:rPr lang="zh-CN" altLang="en-US" dirty="0">
                <a:latin typeface="Cambria" panose="02040503050406030204" pitchFamily="18" charset="0"/>
                <a:ea typeface="宋体" panose="02010600030101010101" pitchFamily="2" charset="-122"/>
              </a:rPr>
              <a:t>和</a:t>
            </a:r>
            <a:r>
              <a:rPr lang="zh-CN" altLang="en-US" dirty="0">
                <a:solidFill>
                  <a:srgbClr val="00B0F0"/>
                </a:solidFill>
                <a:latin typeface="Cambria" panose="02040503050406030204" pitchFamily="18" charset="0"/>
                <a:ea typeface="宋体" panose="02010600030101010101" pitchFamily="2" charset="-122"/>
              </a:rPr>
              <a:t>广度优先搜索</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21</a:t>
            </a:fld>
            <a:endParaRPr lang="zh-CN" altLang="en-US" dirty="0"/>
          </a:p>
        </p:txBody>
      </p:sp>
    </p:spTree>
    <p:extLst>
      <p:ext uri="{BB962C8B-B14F-4D97-AF65-F5344CB8AC3E}">
        <p14:creationId xmlns:p14="http://schemas.microsoft.com/office/powerpoint/2010/main" val="342834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7695" cy="6423679"/>
          </a:xfrm>
        </p:spPr>
        <p:txBody>
          <a:bodyPr>
            <a:normAutofit fontScale="92500"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4.2.1 </a:t>
            </a:r>
            <a:r>
              <a:rPr lang="zh-CN" altLang="en-US" b="1" dirty="0">
                <a:latin typeface="Cambria" panose="02040503050406030204" pitchFamily="18" charset="0"/>
                <a:ea typeface="宋体" panose="02010600030101010101" pitchFamily="2" charset="-122"/>
              </a:rPr>
              <a:t>深度优先搜索</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深度优先搜索</a:t>
            </a:r>
            <a:r>
              <a:rPr lang="en-US" altLang="zh-CN" dirty="0">
                <a:solidFill>
                  <a:srgbClr val="C00000"/>
                </a:solidFill>
                <a:latin typeface="Cambria" panose="02040503050406030204" pitchFamily="18" charset="0"/>
                <a:ea typeface="宋体" panose="02010600030101010101" pitchFamily="2" charset="-122"/>
              </a:rPr>
              <a:t>(Depth-First Search, DFS)</a:t>
            </a:r>
            <a:r>
              <a:rPr lang="zh-CN" altLang="en-US" dirty="0">
                <a:latin typeface="Cambria" panose="02040503050406030204" pitchFamily="18" charset="0"/>
                <a:ea typeface="宋体" panose="02010600030101010101" pitchFamily="2" charset="-122"/>
              </a:rPr>
              <a:t>是</a:t>
            </a:r>
            <a:r>
              <a:rPr lang="zh-CN" altLang="en-US" dirty="0">
                <a:solidFill>
                  <a:srgbClr val="00B0F0"/>
                </a:solidFill>
                <a:latin typeface="Cambria" panose="02040503050406030204" pitchFamily="18" charset="0"/>
                <a:ea typeface="宋体" panose="02010600030101010101" pitchFamily="2" charset="-122"/>
              </a:rPr>
              <a:t>从某个顶点</a:t>
            </a:r>
            <a:r>
              <a:rPr lang="en-US" altLang="zh-CN" dirty="0">
                <a:solidFill>
                  <a:srgbClr val="00B0F0"/>
                </a:solidFill>
                <a:latin typeface="Cambria" panose="02040503050406030204" pitchFamily="18" charset="0"/>
                <a:ea typeface="宋体" panose="02010600030101010101" pitchFamily="2" charset="-122"/>
              </a:rPr>
              <a:t>v1</a:t>
            </a:r>
            <a:r>
              <a:rPr lang="zh-CN" altLang="en-US" dirty="0">
                <a:solidFill>
                  <a:srgbClr val="00B0F0"/>
                </a:solidFill>
                <a:latin typeface="Cambria" panose="02040503050406030204" pitchFamily="18" charset="0"/>
                <a:ea typeface="宋体" panose="02010600030101010101" pitchFamily="2" charset="-122"/>
              </a:rPr>
              <a:t>出发对图进行搜索，搜索的每一步都沿着某一个分支路径向下搜索，当不能继续向下搜索时，则回退到所经过路径的上一个顶点，在回退的过程中所经过的每一个顶点，都尝试寻找未经过的分支向下继续搜索，直到可访问的顶点都被访问为止</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深度优先搜索类似于</a:t>
            </a:r>
            <a:r>
              <a:rPr lang="zh-CN" altLang="en-US" dirty="0">
                <a:solidFill>
                  <a:srgbClr val="00B0F0"/>
                </a:solidFill>
                <a:latin typeface="Cambria" panose="02040503050406030204" pitchFamily="18" charset="0"/>
                <a:ea typeface="宋体" panose="02010600030101010101" pitchFamily="2" charset="-122"/>
              </a:rPr>
              <a:t>树的先根遍历</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为了避免顶点被重复访问，需要对已访问过顶点做标记。为方便描述，将未访问过的顶点涂为白色，已访问过的顶点涂为黑色。</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22</a:t>
            </a:fld>
            <a:endParaRPr lang="zh-CN" altLang="en-US" dirty="0"/>
          </a:p>
        </p:txBody>
      </p:sp>
    </p:spTree>
    <p:extLst>
      <p:ext uri="{BB962C8B-B14F-4D97-AF65-F5344CB8AC3E}">
        <p14:creationId xmlns:p14="http://schemas.microsoft.com/office/powerpoint/2010/main" val="178862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7695" cy="6423679"/>
          </a:xfrm>
        </p:spPr>
        <p:txBody>
          <a:bodyPr>
            <a:normAutofit fontScale="85000"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利用深度优先搜索策略遍历图</a:t>
            </a:r>
            <a:r>
              <a:rPr lang="en-US" altLang="zh-CN" dirty="0">
                <a:latin typeface="Cambria" panose="02040503050406030204" pitchFamily="18" charset="0"/>
                <a:ea typeface="宋体" panose="02010600030101010101" pitchFamily="2" charset="-122"/>
              </a:rPr>
              <a:t>G</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将图</a:t>
            </a:r>
            <a:r>
              <a:rPr lang="en-US" altLang="zh-CN" dirty="0">
                <a:solidFill>
                  <a:srgbClr val="00B0F0"/>
                </a:solidFill>
                <a:latin typeface="Cambria" panose="02040503050406030204" pitchFamily="18" charset="0"/>
                <a:ea typeface="宋体" panose="02010600030101010101" pitchFamily="2" charset="-122"/>
              </a:rPr>
              <a:t>G</a:t>
            </a:r>
            <a:r>
              <a:rPr lang="zh-CN" altLang="en-US" dirty="0">
                <a:solidFill>
                  <a:srgbClr val="00B0F0"/>
                </a:solidFill>
                <a:latin typeface="Cambria" panose="02040503050406030204" pitchFamily="18" charset="0"/>
                <a:ea typeface="宋体" panose="02010600030101010101" pitchFamily="2" charset="-122"/>
              </a:rPr>
              <a:t>的所有顶点涂为白色，选择任一顶点</a:t>
            </a:r>
            <a:r>
              <a:rPr lang="en-US" altLang="zh-CN" dirty="0">
                <a:solidFill>
                  <a:srgbClr val="00B0F0"/>
                </a:solidFill>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，进入第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访问顶点</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，并将顶点</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涂为黑色</a:t>
            </a:r>
            <a:r>
              <a:rPr lang="zh-CN" altLang="en-US" dirty="0">
                <a:latin typeface="Cambria" panose="02040503050406030204" pitchFamily="18" charset="0"/>
                <a:ea typeface="宋体" panose="02010600030101010101" pitchFamily="2" charset="-122"/>
              </a:rPr>
              <a:t>，进入第</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从</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出发，选择</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的一个白色邻接点</a:t>
            </a:r>
            <a:r>
              <a:rPr lang="en-US" altLang="zh-CN" dirty="0">
                <a:solidFill>
                  <a:srgbClr val="00B0F0"/>
                </a:solidFill>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，回到第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步；</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的所有邻接点都黑色</a:t>
            </a:r>
            <a:r>
              <a:rPr lang="zh-CN" altLang="en-US" dirty="0">
                <a:latin typeface="Cambria" panose="02040503050406030204" pitchFamily="18" charset="0"/>
                <a:ea typeface="宋体" panose="02010600030101010101" pitchFamily="2" charset="-122"/>
              </a:rPr>
              <a:t>，进入第</a:t>
            </a: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步，如果</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为初始出发点，则进入第</a:t>
            </a: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回退到</a:t>
            </a:r>
            <a:r>
              <a:rPr lang="en-US" altLang="zh-CN" dirty="0">
                <a:solidFill>
                  <a:srgbClr val="00B0F0"/>
                </a:solidFill>
                <a:latin typeface="Cambria" panose="02040503050406030204" pitchFamily="18" charset="0"/>
                <a:ea typeface="宋体" panose="02010600030101010101" pitchFamily="2" charset="-122"/>
              </a:rPr>
              <a:t>w</a:t>
            </a:r>
            <a:r>
              <a:rPr lang="zh-CN" altLang="en-US" dirty="0">
                <a:solidFill>
                  <a:srgbClr val="00B0F0"/>
                </a:solidFill>
                <a:latin typeface="Cambria" panose="02040503050406030204" pitchFamily="18" charset="0"/>
                <a:ea typeface="宋体" panose="02010600030101010101" pitchFamily="2" charset="-122"/>
              </a:rPr>
              <a:t>，其中</a:t>
            </a:r>
            <a:r>
              <a:rPr lang="en-US" altLang="zh-CN" dirty="0">
                <a:solidFill>
                  <a:srgbClr val="00B0F0"/>
                </a:solidFill>
                <a:latin typeface="Cambria" panose="02040503050406030204" pitchFamily="18" charset="0"/>
                <a:ea typeface="宋体" panose="02010600030101010101" pitchFamily="2" charset="-122"/>
              </a:rPr>
              <a:t>w</a:t>
            </a:r>
            <a:r>
              <a:rPr lang="zh-CN" altLang="en-US" dirty="0">
                <a:solidFill>
                  <a:srgbClr val="00B0F0"/>
                </a:solidFill>
                <a:latin typeface="Cambria" panose="02040503050406030204" pitchFamily="18" charset="0"/>
                <a:ea typeface="宋体" panose="02010600030101010101" pitchFamily="2" charset="-122"/>
              </a:rPr>
              <a:t>为在搜索过程中通过它第一次访问</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的顶点，从</a:t>
            </a:r>
            <a:r>
              <a:rPr lang="en-US" altLang="zh-CN" dirty="0">
                <a:solidFill>
                  <a:srgbClr val="00B0F0"/>
                </a:solidFill>
                <a:latin typeface="Cambria" panose="02040503050406030204" pitchFamily="18" charset="0"/>
                <a:ea typeface="宋体" panose="02010600030101010101" pitchFamily="2" charset="-122"/>
              </a:rPr>
              <a:t>w</a:t>
            </a:r>
            <a:r>
              <a:rPr lang="zh-CN" altLang="en-US" dirty="0">
                <a:solidFill>
                  <a:srgbClr val="00B0F0"/>
                </a:solidFill>
                <a:latin typeface="Cambria" panose="02040503050406030204" pitchFamily="18" charset="0"/>
                <a:ea typeface="宋体" panose="02010600030101010101" pitchFamily="2" charset="-122"/>
              </a:rPr>
              <a:t>出发</a:t>
            </a:r>
            <a:r>
              <a:rPr lang="zh-CN" altLang="en-US" dirty="0">
                <a:latin typeface="Cambria" panose="02040503050406030204" pitchFamily="18" charset="0"/>
                <a:ea typeface="宋体" panose="02010600030101010101" pitchFamily="2" charset="-122"/>
              </a:rPr>
              <a:t>，进入第</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步； </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从</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出发所能到达的顶点都已遍历，检查图</a:t>
            </a:r>
            <a:r>
              <a:rPr lang="en-US" altLang="zh-CN" dirty="0">
                <a:solidFill>
                  <a:srgbClr val="00B0F0"/>
                </a:solidFill>
                <a:latin typeface="Cambria" panose="02040503050406030204" pitchFamily="18" charset="0"/>
                <a:ea typeface="宋体" panose="02010600030101010101" pitchFamily="2" charset="-122"/>
              </a:rPr>
              <a:t>G</a:t>
            </a:r>
            <a:r>
              <a:rPr lang="zh-CN" altLang="en-US" dirty="0">
                <a:solidFill>
                  <a:srgbClr val="00B0F0"/>
                </a:solidFill>
                <a:latin typeface="Cambria" panose="02040503050406030204" pitchFamily="18" charset="0"/>
                <a:ea typeface="宋体" panose="02010600030101010101" pitchFamily="2" charset="-122"/>
              </a:rPr>
              <a:t>中是否存在白色顶点，如果存在则从该顶点出发</a:t>
            </a:r>
            <a:r>
              <a:rPr lang="zh-CN" altLang="en-US" dirty="0">
                <a:latin typeface="Cambria" panose="02040503050406030204" pitchFamily="18" charset="0"/>
                <a:ea typeface="宋体" panose="02010600030101010101" pitchFamily="2" charset="-122"/>
              </a:rPr>
              <a:t>，进入第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步；否则，搜索结束。</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23</a:t>
            </a:fld>
            <a:endParaRPr lang="zh-CN" altLang="en-US" dirty="0"/>
          </a:p>
        </p:txBody>
      </p:sp>
    </p:spTree>
    <p:extLst>
      <p:ext uri="{BB962C8B-B14F-4D97-AF65-F5344CB8AC3E}">
        <p14:creationId xmlns:p14="http://schemas.microsoft.com/office/powerpoint/2010/main" val="306071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231668" cy="3793233"/>
          </a:xfrm>
        </p:spPr>
        <p:txBody>
          <a:bodyPr>
            <a:normAutofit fontScale="85000"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对右图所表示的无向图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进行深度优先搜索，出发点为</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搜索过程如下图所示：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在搜索过程中，将顶点按照访问的顺序进行编号，称为</a:t>
            </a:r>
            <a:r>
              <a:rPr lang="en-US" altLang="zh-CN" b="1" dirty="0">
                <a:latin typeface="Cambria" panose="02040503050406030204" pitchFamily="18" charset="0"/>
                <a:ea typeface="宋体" panose="02010600030101010101" pitchFamily="2" charset="-122"/>
              </a:rPr>
              <a:t>DFS</a:t>
            </a:r>
            <a:r>
              <a:rPr lang="zh-CN" altLang="en-US" b="1" dirty="0">
                <a:latin typeface="Cambria" panose="02040503050406030204" pitchFamily="18" charset="0"/>
                <a:ea typeface="宋体" panose="02010600030101010101" pitchFamily="2" charset="-122"/>
              </a:rPr>
              <a:t>序列</a:t>
            </a:r>
            <a:r>
              <a:rPr lang="zh-CN" altLang="en-US" dirty="0">
                <a:latin typeface="Cambria" panose="02040503050406030204" pitchFamily="18" charset="0"/>
                <a:ea typeface="宋体" panose="02010600030101010101" pitchFamily="2" charset="-122"/>
              </a:rPr>
              <a:t>。上例中的</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序列为</a:t>
            </a:r>
            <a:r>
              <a:rPr lang="en-US" altLang="zh-CN" dirty="0">
                <a:latin typeface="Cambria" panose="02040503050406030204" pitchFamily="18" charset="0"/>
                <a:ea typeface="宋体" panose="02010600030101010101" pitchFamily="2" charset="-122"/>
              </a:rPr>
              <a:t>v1, v2, v4, v3, v5, v6, v7</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由于从一个顶点出发可能有多种选择，因此</a:t>
            </a:r>
            <a:r>
              <a:rPr lang="en-US" altLang="zh-CN" dirty="0">
                <a:solidFill>
                  <a:srgbClr val="00B0F0"/>
                </a:solidFill>
                <a:latin typeface="Cambria" panose="02040503050406030204" pitchFamily="18" charset="0"/>
                <a:ea typeface="宋体" panose="02010600030101010101" pitchFamily="2" charset="-122"/>
              </a:rPr>
              <a:t>DFS</a:t>
            </a:r>
            <a:r>
              <a:rPr lang="zh-CN" altLang="en-US" dirty="0">
                <a:solidFill>
                  <a:srgbClr val="00B0F0"/>
                </a:solidFill>
                <a:latin typeface="Cambria" panose="02040503050406030204" pitchFamily="18" charset="0"/>
                <a:ea typeface="宋体" panose="02010600030101010101" pitchFamily="2" charset="-122"/>
              </a:rPr>
              <a:t>序列不唯一</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24</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8860220" y="1158491"/>
            <a:ext cx="3048000" cy="3279775"/>
          </a:xfrm>
          <a:prstGeom prst="rect">
            <a:avLst/>
          </a:prstGeom>
          <a:noFill/>
        </p:spPr>
      </p:pic>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376303" y="4320337"/>
            <a:ext cx="6200140" cy="1859280"/>
          </a:xfrm>
          <a:prstGeom prst="rect">
            <a:avLst/>
          </a:prstGeom>
          <a:noFill/>
        </p:spPr>
      </p:pic>
    </p:spTree>
    <p:extLst>
      <p:ext uri="{BB962C8B-B14F-4D97-AF65-F5344CB8AC3E}">
        <p14:creationId xmlns:p14="http://schemas.microsoft.com/office/powerpoint/2010/main" val="113012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300805"/>
          </a:xfrm>
        </p:spPr>
        <p:txBody>
          <a:bodyPr>
            <a:normAutofit fontScale="92500"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二、深度优先搜索的实现</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用一个布尔型数组</a:t>
            </a:r>
            <a:r>
              <a:rPr lang="en-US" altLang="zh-CN" dirty="0">
                <a:latin typeface="Cambria" panose="02040503050406030204" pitchFamily="18" charset="0"/>
                <a:ea typeface="宋体" panose="02010600030101010101" pitchFamily="2" charset="-122"/>
              </a:rPr>
              <a:t>vis[</a:t>
            </a:r>
            <a:r>
              <a:rPr lang="en-US" altLang="zh-CN" dirty="0" err="1">
                <a:latin typeface="Cambria" panose="02040503050406030204" pitchFamily="18" charset="0"/>
                <a:ea typeface="宋体" panose="02010600030101010101" pitchFamily="2" charset="-122"/>
              </a:rPr>
              <a:t>vNum</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来标记一个顶点是否已访问</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黑色或白色</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，规定当</a:t>
            </a:r>
            <a:r>
              <a:rPr lang="en-US" altLang="zh-CN" dirty="0">
                <a:latin typeface="Cambria" panose="02040503050406030204" pitchFamily="18" charset="0"/>
                <a:ea typeface="宋体" panose="02010600030101010101" pitchFamily="2" charset="-122"/>
              </a:rPr>
              <a:t>vis[</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]=true</a:t>
            </a:r>
            <a:r>
              <a:rPr lang="zh-CN" altLang="en-US" dirty="0">
                <a:latin typeface="Cambria" panose="02040503050406030204" pitchFamily="18" charset="0"/>
                <a:ea typeface="宋体" panose="02010600030101010101" pitchFamily="2" charset="-122"/>
              </a:rPr>
              <a:t>时，顶点</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为黑色；当</a:t>
            </a:r>
            <a:r>
              <a:rPr lang="en-US" altLang="zh-CN" dirty="0">
                <a:latin typeface="Cambria" panose="02040503050406030204" pitchFamily="18" charset="0"/>
                <a:ea typeface="宋体" panose="02010600030101010101" pitchFamily="2" charset="-122"/>
              </a:rPr>
              <a:t>vis[</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]=false</a:t>
            </a:r>
            <a:r>
              <a:rPr lang="zh-CN" altLang="en-US" dirty="0">
                <a:latin typeface="Cambria" panose="02040503050406030204" pitchFamily="18" charset="0"/>
                <a:ea typeface="宋体" panose="02010600030101010101" pitchFamily="2" charset="-122"/>
              </a:rPr>
              <a:t>时，顶点</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为白色。每个顶点的</a:t>
            </a:r>
            <a:r>
              <a:rPr lang="en-US" altLang="zh-CN" dirty="0">
                <a:latin typeface="Cambria" panose="02040503050406030204" pitchFamily="18" charset="0"/>
                <a:ea typeface="宋体" panose="02010600030101010101" pitchFamily="2" charset="-122"/>
              </a:rPr>
              <a:t>vis</a:t>
            </a:r>
            <a:r>
              <a:rPr lang="zh-CN" altLang="en-US" dirty="0">
                <a:latin typeface="Cambria" panose="02040503050406030204" pitchFamily="18" charset="0"/>
                <a:ea typeface="宋体" panose="02010600030101010101" pitchFamily="2" charset="-122"/>
              </a:rPr>
              <a:t>的初始值都为</a:t>
            </a:r>
            <a:r>
              <a:rPr lang="en-US" altLang="zh-CN" dirty="0">
                <a:latin typeface="Cambria" panose="02040503050406030204" pitchFamily="18" charset="0"/>
                <a:ea typeface="宋体" panose="02010600030101010101" pitchFamily="2" charset="-122"/>
              </a:rPr>
              <a:t>false</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从一个顶点出发进行</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的实现见函数</a:t>
            </a:r>
            <a:r>
              <a:rPr lang="en-US" altLang="zh-CN" dirty="0" err="1">
                <a:latin typeface="Cambria" panose="02040503050406030204" pitchFamily="18" charset="0"/>
                <a:ea typeface="宋体" panose="02010600030101010101" pitchFamily="2" charset="-122"/>
              </a:rPr>
              <a:t>dfs</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的实现见函数</a:t>
            </a:r>
            <a:r>
              <a:rPr lang="en-US" altLang="zh-CN" dirty="0" err="1">
                <a:latin typeface="Cambria" panose="02040503050406030204" pitchFamily="18" charset="0"/>
                <a:ea typeface="宋体" panose="02010600030101010101" pitchFamily="2" charset="-122"/>
              </a:rPr>
              <a:t>dfs</a:t>
            </a:r>
            <a:r>
              <a:rPr lang="en-US" altLang="zh-CN" dirty="0">
                <a:latin typeface="Cambria" panose="02040503050406030204" pitchFamily="18" charset="0"/>
                <a:ea typeface="宋体" panose="02010600030101010101" pitchFamily="2" charset="-122"/>
              </a:rPr>
              <a:t>)traverse(…)</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对采用边表表示的图进行</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的时间复杂度为</a:t>
            </a:r>
            <a:r>
              <a:rPr lang="en-US" altLang="zh-CN" dirty="0">
                <a:latin typeface="Cambria" panose="02040503050406030204" pitchFamily="18" charset="0"/>
                <a:ea typeface="宋体" panose="02010600030101010101" pitchFamily="2" charset="-122"/>
              </a:rPr>
              <a:t>O(|V|+|E|)</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O(|V|)</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当采用邻接矩阵表示，由于查找每一个顶点的邻接点的复杂度都为</a:t>
            </a:r>
            <a:r>
              <a:rPr lang="en-US" altLang="zh-CN" dirty="0">
                <a:latin typeface="Cambria" panose="02040503050406030204" pitchFamily="18" charset="0"/>
                <a:ea typeface="宋体" panose="02010600030101010101" pitchFamily="2" charset="-122"/>
              </a:rPr>
              <a:t>O(|V|)</a:t>
            </a:r>
            <a:r>
              <a:rPr lang="zh-CN" altLang="en-US" dirty="0">
                <a:latin typeface="Cambria" panose="02040503050406030204" pitchFamily="18" charset="0"/>
                <a:ea typeface="宋体" panose="02010600030101010101" pitchFamily="2" charset="-122"/>
              </a:rPr>
              <a:t>，因此时间复杂度为</a:t>
            </a:r>
            <a:r>
              <a:rPr lang="en-US" altLang="zh-CN" dirty="0">
                <a:latin typeface="Cambria" panose="02040503050406030204" pitchFamily="18" charset="0"/>
                <a:ea typeface="宋体" panose="02010600030101010101" pitchFamily="2" charset="-122"/>
              </a:rPr>
              <a:t>O(|V|</a:t>
            </a:r>
            <a:r>
              <a:rPr lang="en-US" altLang="zh-CN" baseline="30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25</a:t>
            </a:fld>
            <a:endParaRPr lang="zh-CN" altLang="en-US" dirty="0"/>
          </a:p>
        </p:txBody>
      </p:sp>
    </p:spTree>
    <p:extLst>
      <p:ext uri="{BB962C8B-B14F-4D97-AF65-F5344CB8AC3E}">
        <p14:creationId xmlns:p14="http://schemas.microsoft.com/office/powerpoint/2010/main" val="198154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300805"/>
          </a:xfrm>
        </p:spPr>
        <p:txBody>
          <a:bodyPr>
            <a:normAutofit fontScale="92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a:t>
            </a:r>
            <a:r>
              <a:rPr lang="en-US" altLang="zh-CN" b="1" dirty="0">
                <a:latin typeface="Cambria" panose="02040503050406030204" pitchFamily="18" charset="0"/>
                <a:ea typeface="宋体" panose="02010600030101010101" pitchFamily="2" charset="-122"/>
              </a:rPr>
              <a:t>DFS</a:t>
            </a:r>
            <a:r>
              <a:rPr lang="zh-CN" altLang="en-US" b="1" dirty="0">
                <a:latin typeface="Cambria" panose="02040503050406030204" pitchFamily="18" charset="0"/>
                <a:ea typeface="宋体" panose="02010600030101010101" pitchFamily="2" charset="-122"/>
              </a:rPr>
              <a:t>树</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对无向图进行深度优先搜索，如果</a:t>
            </a:r>
            <a:r>
              <a:rPr lang="zh-CN" altLang="en-US" dirty="0">
                <a:solidFill>
                  <a:srgbClr val="00B0F0"/>
                </a:solidFill>
                <a:latin typeface="Cambria" panose="02040503050406030204" pitchFamily="18" charset="0"/>
                <a:ea typeface="宋体" panose="02010600030101010101" pitchFamily="2" charset="-122"/>
              </a:rPr>
              <a:t>只保留在</a:t>
            </a:r>
            <a:r>
              <a:rPr lang="en-US" altLang="zh-CN" dirty="0">
                <a:solidFill>
                  <a:srgbClr val="00B0F0"/>
                </a:solidFill>
                <a:latin typeface="Cambria" panose="02040503050406030204" pitchFamily="18" charset="0"/>
                <a:ea typeface="宋体" panose="02010600030101010101" pitchFamily="2" charset="-122"/>
              </a:rPr>
              <a:t>DFS</a:t>
            </a:r>
            <a:r>
              <a:rPr lang="zh-CN" altLang="en-US" dirty="0">
                <a:solidFill>
                  <a:srgbClr val="00B0F0"/>
                </a:solidFill>
                <a:latin typeface="Cambria" panose="02040503050406030204" pitchFamily="18" charset="0"/>
                <a:ea typeface="宋体" panose="02010600030101010101" pitchFamily="2" charset="-122"/>
              </a:rPr>
              <a:t>搜索过程中每一个顶点其与白色邻接点之间的边，则可以构成一棵树</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森林</a:t>
            </a:r>
            <a:r>
              <a:rPr lang="en-US" altLang="zh-CN" dirty="0">
                <a:solidFill>
                  <a:srgbClr val="00B0F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，称为</a:t>
            </a:r>
            <a:r>
              <a:rPr lang="en-US" altLang="zh-CN" b="1" dirty="0">
                <a:solidFill>
                  <a:srgbClr val="C00000"/>
                </a:solidFill>
                <a:latin typeface="Cambria" panose="02040503050406030204" pitchFamily="18" charset="0"/>
                <a:ea typeface="宋体" panose="02010600030101010101" pitchFamily="2" charset="-122"/>
              </a:rPr>
              <a:t>DFS</a:t>
            </a:r>
            <a:r>
              <a:rPr lang="zh-CN" altLang="en-US" b="1" dirty="0">
                <a:solidFill>
                  <a:srgbClr val="C00000"/>
                </a:solidFill>
                <a:latin typeface="Cambria" panose="02040503050406030204" pitchFamily="18" charset="0"/>
                <a:ea typeface="宋体" panose="02010600030101010101" pitchFamily="2" charset="-122"/>
              </a:rPr>
              <a:t>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森林</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。初始出发顶点为</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树的根结点。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当搜索到顶点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，并从顶点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出发到达其邻接点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时：</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若</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为白色，则将边</a:t>
            </a:r>
            <a:r>
              <a:rPr lang="en-US" altLang="zh-CN" dirty="0">
                <a:latin typeface="Cambria" panose="02040503050406030204" pitchFamily="18" charset="0"/>
                <a:ea typeface="宋体" panose="02010600030101010101" pitchFamily="2" charset="-122"/>
              </a:rPr>
              <a:t>(u, v)</a:t>
            </a:r>
            <a:r>
              <a:rPr lang="zh-CN" altLang="en-US" dirty="0">
                <a:latin typeface="Cambria" panose="02040503050406030204" pitchFamily="18" charset="0"/>
                <a:ea typeface="宋体" panose="02010600030101010101" pitchFamily="2" charset="-122"/>
              </a:rPr>
              <a:t>加入到</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树中，且</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的父结点，则称边</a:t>
            </a:r>
            <a:r>
              <a:rPr lang="en-US" altLang="zh-CN" dirty="0">
                <a:latin typeface="Cambria" panose="02040503050406030204" pitchFamily="18" charset="0"/>
                <a:ea typeface="宋体" panose="02010600030101010101" pitchFamily="2" charset="-122"/>
              </a:rPr>
              <a:t>(u, v)</a:t>
            </a:r>
            <a:r>
              <a:rPr lang="zh-CN" altLang="en-US" dirty="0">
                <a:latin typeface="Cambria" panose="02040503050406030204" pitchFamily="18" charset="0"/>
                <a:ea typeface="宋体" panose="02010600030101010101" pitchFamily="2" charset="-122"/>
              </a:rPr>
              <a:t>为图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a:t>
            </a:r>
            <a:r>
              <a:rPr lang="zh-CN" altLang="en-US" b="1" dirty="0">
                <a:latin typeface="Cambria" panose="02040503050406030204" pitchFamily="18" charset="0"/>
                <a:ea typeface="宋体" panose="02010600030101010101" pitchFamily="2" charset="-122"/>
              </a:rPr>
              <a:t>树边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为黑色，此时</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一定为</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的一个祖先结点，称边</a:t>
            </a:r>
            <a:r>
              <a:rPr lang="en-US" altLang="zh-CN" dirty="0">
                <a:latin typeface="Cambria" panose="02040503050406030204" pitchFamily="18" charset="0"/>
                <a:ea typeface="宋体" panose="02010600030101010101" pitchFamily="2" charset="-122"/>
              </a:rPr>
              <a:t>(u, v)</a:t>
            </a:r>
            <a:r>
              <a:rPr lang="zh-CN" altLang="en-US" dirty="0">
                <a:latin typeface="Cambria" panose="02040503050406030204" pitchFamily="18" charset="0"/>
                <a:ea typeface="宋体" panose="02010600030101010101" pitchFamily="2" charset="-122"/>
              </a:rPr>
              <a:t>为图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a:t>
            </a:r>
            <a:r>
              <a:rPr lang="zh-CN" altLang="en-US" b="1" dirty="0">
                <a:latin typeface="Cambria" panose="02040503050406030204" pitchFamily="18" charset="0"/>
                <a:ea typeface="宋体" panose="02010600030101010101" pitchFamily="2" charset="-122"/>
              </a:rPr>
              <a:t>回边</a:t>
            </a:r>
            <a:r>
              <a:rPr lang="zh-CN" altLang="en-US" dirty="0">
                <a:latin typeface="Cambria" panose="02040503050406030204" pitchFamily="18" charset="0"/>
                <a:ea typeface="宋体" panose="02010600030101010101" pitchFamily="2" charset="-122"/>
              </a:rPr>
              <a:t>。如果图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存在回边，则该无向图存在环路。</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对右上图进行</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所得到的</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树如右下图所示。其中实线为树边，虚线为回边。</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26</a:t>
            </a:fld>
            <a:endParaRPr lang="zh-CN" altLang="en-US" dirty="0"/>
          </a:p>
        </p:txBody>
      </p:sp>
      <p:pic>
        <p:nvPicPr>
          <p:cNvPr id="6" name="图片 5"/>
          <p:cNvPicPr/>
          <p:nvPr/>
        </p:nvPicPr>
        <p:blipFill rotWithShape="1">
          <a:blip r:embed="rId2">
            <a:extLst>
              <a:ext uri="{28A0092B-C50C-407E-A947-70E740481C1C}">
                <a14:useLocalDpi xmlns:a14="http://schemas.microsoft.com/office/drawing/2010/main" val="0"/>
              </a:ext>
            </a:extLst>
          </a:blip>
          <a:srcRect b="11785"/>
          <a:stretch/>
        </p:blipFill>
        <p:spPr bwMode="auto">
          <a:xfrm>
            <a:off x="8860220" y="1158492"/>
            <a:ext cx="2550732" cy="2421226"/>
          </a:xfrm>
          <a:prstGeom prst="rect">
            <a:avLst/>
          </a:prstGeom>
          <a:noFill/>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5448" y="3891807"/>
            <a:ext cx="2245504" cy="2642670"/>
          </a:xfrm>
          <a:prstGeom prst="rect">
            <a:avLst/>
          </a:prstGeom>
          <a:noFill/>
        </p:spPr>
      </p:pic>
    </p:spTree>
    <p:extLst>
      <p:ext uri="{BB962C8B-B14F-4D97-AF65-F5344CB8AC3E}">
        <p14:creationId xmlns:p14="http://schemas.microsoft.com/office/powerpoint/2010/main" val="216837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300805"/>
          </a:xfrm>
        </p:spPr>
        <p:txBody>
          <a:bodyPr>
            <a:normAutofit fontScale="925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对于有向图进行深度优先搜索所产生的</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树中，树边的定义与无向图一样。</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当从顶点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搜索到顶点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时，如果</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为黑色，则分为三种类型：</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为</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的祖先结点</a:t>
            </a:r>
            <a:r>
              <a:rPr lang="zh-CN" altLang="en-US" dirty="0">
                <a:latin typeface="Cambria" panose="02040503050406030204" pitchFamily="18" charset="0"/>
                <a:ea typeface="宋体" panose="02010600030101010101" pitchFamily="2" charset="-122"/>
              </a:rPr>
              <a:t>，则称边</a:t>
            </a:r>
            <a:r>
              <a:rPr lang="en-US" altLang="zh-CN" dirty="0">
                <a:latin typeface="Cambria" panose="02040503050406030204" pitchFamily="18" charset="0"/>
                <a:ea typeface="宋体" panose="02010600030101010101" pitchFamily="2" charset="-122"/>
              </a:rPr>
              <a:t>(u, v)</a:t>
            </a:r>
            <a:r>
              <a:rPr lang="zh-CN" altLang="en-US" dirty="0">
                <a:latin typeface="Cambria" panose="02040503050406030204" pitchFamily="18" charset="0"/>
                <a:ea typeface="宋体" panose="02010600030101010101" pitchFamily="2" charset="-122"/>
              </a:rPr>
              <a:t>为</a:t>
            </a:r>
            <a:r>
              <a:rPr lang="zh-CN" altLang="en-US" b="1" dirty="0">
                <a:solidFill>
                  <a:srgbClr val="FF0000"/>
                </a:solidFill>
                <a:latin typeface="Cambria" panose="02040503050406030204" pitchFamily="18" charset="0"/>
                <a:ea typeface="宋体" panose="02010600030101010101" pitchFamily="2" charset="-122"/>
              </a:rPr>
              <a:t>反向边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为</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的子孙结点</a:t>
            </a:r>
            <a:r>
              <a:rPr lang="zh-CN" altLang="en-US" dirty="0">
                <a:latin typeface="Cambria" panose="02040503050406030204" pitchFamily="18" charset="0"/>
                <a:ea typeface="宋体" panose="02010600030101010101" pitchFamily="2" charset="-122"/>
              </a:rPr>
              <a:t>，则称</a:t>
            </a:r>
            <a:r>
              <a:rPr lang="en-US" altLang="zh-CN" dirty="0">
                <a:latin typeface="Cambria" panose="02040503050406030204" pitchFamily="18" charset="0"/>
                <a:ea typeface="宋体" panose="02010600030101010101" pitchFamily="2" charset="-122"/>
              </a:rPr>
              <a:t>(u, v)</a:t>
            </a:r>
            <a:r>
              <a:rPr lang="zh-CN" altLang="en-US" dirty="0">
                <a:latin typeface="Cambria" panose="02040503050406030204" pitchFamily="18" charset="0"/>
                <a:ea typeface="宋体" panose="02010600030101010101" pitchFamily="2" charset="-122"/>
              </a:rPr>
              <a:t>为</a:t>
            </a:r>
            <a:r>
              <a:rPr lang="zh-CN" altLang="en-US" b="1" dirty="0">
                <a:solidFill>
                  <a:srgbClr val="FF0000"/>
                </a:solidFill>
                <a:latin typeface="Cambria" panose="02040503050406030204" pitchFamily="18" charset="0"/>
                <a:ea typeface="宋体" panose="02010600030101010101" pitchFamily="2" charset="-122"/>
              </a:rPr>
              <a:t>前向边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其他情况则称</a:t>
            </a:r>
            <a:r>
              <a:rPr lang="en-US" altLang="zh-CN" dirty="0">
                <a:latin typeface="Cambria" panose="02040503050406030204" pitchFamily="18" charset="0"/>
                <a:ea typeface="宋体" panose="02010600030101010101" pitchFamily="2" charset="-122"/>
              </a:rPr>
              <a:t>(u, v)</a:t>
            </a:r>
            <a:r>
              <a:rPr lang="zh-CN" altLang="en-US" dirty="0">
                <a:latin typeface="Cambria" panose="02040503050406030204" pitchFamily="18" charset="0"/>
                <a:ea typeface="宋体" panose="02010600030101010101" pitchFamily="2" charset="-122"/>
              </a:rPr>
              <a:t>为</a:t>
            </a:r>
            <a:r>
              <a:rPr lang="zh-CN" altLang="en-US" b="1" dirty="0">
                <a:solidFill>
                  <a:srgbClr val="FF0000"/>
                </a:solidFill>
                <a:latin typeface="Cambria" panose="02040503050406030204" pitchFamily="18" charset="0"/>
                <a:ea typeface="宋体" panose="02010600030101010101" pitchFamily="2" charset="-122"/>
              </a:rPr>
              <a:t>横向边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右上图所示的有向图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树如右下图所示。此时</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序为：</a:t>
            </a:r>
            <a:r>
              <a:rPr lang="en-US" altLang="zh-CN" dirty="0">
                <a:latin typeface="Cambria" panose="02040503050406030204" pitchFamily="18" charset="0"/>
                <a:ea typeface="宋体" panose="02010600030101010101" pitchFamily="2" charset="-122"/>
              </a:rPr>
              <a:t>v1, v2, v4, v7, v5, v3, v6</a:t>
            </a:r>
            <a:r>
              <a:rPr lang="zh-CN" altLang="en-US" dirty="0">
                <a:latin typeface="Cambria" panose="02040503050406030204" pitchFamily="18" charset="0"/>
                <a:ea typeface="宋体" panose="02010600030101010101" pitchFamily="2" charset="-122"/>
              </a:rPr>
              <a:t>。其中实线为树边，反向边有：</a:t>
            </a:r>
            <a:r>
              <a:rPr lang="en-US" altLang="zh-CN" dirty="0">
                <a:latin typeface="Cambria" panose="02040503050406030204" pitchFamily="18" charset="0"/>
                <a:ea typeface="宋体" panose="02010600030101010101" pitchFamily="2" charset="-122"/>
              </a:rPr>
              <a:t>(v6, v1)</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(v5, v2)</a:t>
            </a:r>
            <a:r>
              <a:rPr lang="zh-CN" altLang="en-US" dirty="0">
                <a:latin typeface="Cambria" panose="02040503050406030204" pitchFamily="18" charset="0"/>
                <a:ea typeface="宋体" panose="02010600030101010101" pitchFamily="2" charset="-122"/>
              </a:rPr>
              <a:t>，横向边有：</a:t>
            </a:r>
            <a:r>
              <a:rPr lang="en-US" altLang="zh-CN" dirty="0">
                <a:latin typeface="Cambria" panose="02040503050406030204" pitchFamily="18" charset="0"/>
                <a:ea typeface="宋体" panose="02010600030101010101" pitchFamily="2" charset="-122"/>
              </a:rPr>
              <a:t>(v3, v2), (v6, v7)</a:t>
            </a:r>
            <a:r>
              <a:rPr lang="zh-CN" altLang="en-US" dirty="0">
                <a:latin typeface="Cambria" panose="02040503050406030204" pitchFamily="18" charset="0"/>
                <a:ea typeface="宋体" panose="02010600030101010101" pitchFamily="2" charset="-122"/>
              </a:rPr>
              <a:t>，前向边有：</a:t>
            </a:r>
            <a:r>
              <a:rPr lang="en-US" altLang="zh-CN" dirty="0">
                <a:latin typeface="Cambria" panose="02040503050406030204" pitchFamily="18" charset="0"/>
                <a:ea typeface="宋体" panose="02010600030101010101" pitchFamily="2" charset="-122"/>
              </a:rPr>
              <a:t>(v2, v7)</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27</a:t>
            </a:fld>
            <a:endParaRPr lang="zh-CN" altLang="en-US" dirty="0"/>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9099486" y="1155619"/>
            <a:ext cx="2582762" cy="2292044"/>
          </a:xfrm>
          <a:prstGeom prst="rect">
            <a:avLst/>
          </a:prstGeom>
          <a:noFill/>
        </p:spPr>
      </p:pic>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9605581" y="3534596"/>
            <a:ext cx="1743526" cy="2949942"/>
          </a:xfrm>
          <a:prstGeom prst="rect">
            <a:avLst/>
          </a:prstGeom>
          <a:noFill/>
        </p:spPr>
      </p:pic>
    </p:spTree>
    <p:extLst>
      <p:ext uri="{BB962C8B-B14F-4D97-AF65-F5344CB8AC3E}">
        <p14:creationId xmlns:p14="http://schemas.microsoft.com/office/powerpoint/2010/main" val="392142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300805"/>
          </a:xfrm>
        </p:spPr>
        <p:txBody>
          <a:bodyPr>
            <a:normAutofit fontScale="850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四、深度优先搜索的应用举例</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迷宫问题</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迷宫是由若干个房间构成的方阵，共</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行，每行</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个房间。有的房间是可以进入的，即这类房间的四边都是门；有的房间是不可以进入的，即这类房间的四边都是墙。如右图所示为一个</a:t>
            </a:r>
            <a:r>
              <a:rPr lang="en-US" altLang="zh-CN" dirty="0">
                <a:latin typeface="Cambria" panose="02040503050406030204" pitchFamily="18" charset="0"/>
                <a:ea typeface="宋体" panose="02010600030101010101" pitchFamily="2" charset="-122"/>
              </a:rPr>
              <a:t>4×5</a:t>
            </a:r>
            <a:r>
              <a:rPr lang="zh-CN" altLang="en-US" dirty="0">
                <a:latin typeface="Cambria" panose="02040503050406030204" pitchFamily="18" charset="0"/>
                <a:ea typeface="宋体" panose="02010600030101010101" pitchFamily="2" charset="-122"/>
              </a:rPr>
              <a:t>迷宫，其中深色房间为不可进入的房间。</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从一个房间出发，只可以进入其上下左右四个方向相邻的可进入的房间。</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判断从该迷宫的左上角</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st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出发能否到达迷宫的右下角</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en</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，假设左上角和右下角两个房间都可以进入。</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问题可转化为一个无向图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，迷宫的各个可进入的房间对应图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的顶点，如果两个房间相邻，则表示在图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中这两个顶点之间存在一条边。</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28</a:t>
            </a:fld>
            <a:endParaRPr lang="zh-CN" altLang="en-US" dirty="0"/>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21739" y="1427678"/>
            <a:ext cx="3205441" cy="2545231"/>
          </a:xfrm>
          <a:prstGeom prst="rect">
            <a:avLst/>
          </a:prstGeom>
          <a:noFill/>
        </p:spPr>
      </p:pic>
    </p:spTree>
    <p:extLst>
      <p:ext uri="{BB962C8B-B14F-4D97-AF65-F5344CB8AC3E}">
        <p14:creationId xmlns:p14="http://schemas.microsoft.com/office/powerpoint/2010/main" val="154046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300805"/>
          </a:xfrm>
        </p:spPr>
        <p:txBody>
          <a:bodyPr>
            <a:normAutofit fontScale="925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问题转化为从图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的顶点</a:t>
            </a:r>
            <a:r>
              <a:rPr lang="en-US" altLang="zh-CN" dirty="0" err="1">
                <a:latin typeface="Cambria" panose="02040503050406030204" pitchFamily="18" charset="0"/>
                <a:ea typeface="宋体" panose="02010600030101010101" pitchFamily="2" charset="-122"/>
              </a:rPr>
              <a:t>st</a:t>
            </a:r>
            <a:r>
              <a:rPr lang="zh-CN" altLang="en-US" dirty="0">
                <a:latin typeface="Cambria" panose="02040503050406030204" pitchFamily="18" charset="0"/>
                <a:ea typeface="宋体" panose="02010600030101010101" pitchFamily="2" charset="-122"/>
              </a:rPr>
              <a:t>出发，能否到达</a:t>
            </a:r>
            <a:r>
              <a:rPr lang="en-US" altLang="zh-CN" dirty="0" err="1">
                <a:latin typeface="Cambria" panose="02040503050406030204" pitchFamily="18" charset="0"/>
                <a:ea typeface="宋体" panose="02010600030101010101" pitchFamily="2" charset="-122"/>
              </a:rPr>
              <a:t>en</a:t>
            </a:r>
            <a:r>
              <a:rPr lang="zh-CN" altLang="en-US" dirty="0">
                <a:latin typeface="Cambria" panose="02040503050406030204" pitchFamily="18" charset="0"/>
                <a:ea typeface="宋体" panose="02010600030101010101" pitchFamily="2" charset="-122"/>
              </a:rPr>
              <a:t>。可以用</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实现：</a:t>
            </a:r>
            <a:r>
              <a:rPr lang="zh-CN" altLang="en-US" dirty="0">
                <a:solidFill>
                  <a:srgbClr val="00B0F0"/>
                </a:solidFill>
                <a:latin typeface="Cambria" panose="02040503050406030204" pitchFamily="18" charset="0"/>
                <a:ea typeface="宋体" panose="02010600030101010101" pitchFamily="2" charset="-122"/>
              </a:rPr>
              <a:t>从</a:t>
            </a:r>
            <a:r>
              <a:rPr lang="en-US" altLang="zh-CN" dirty="0" err="1">
                <a:solidFill>
                  <a:srgbClr val="00B0F0"/>
                </a:solidFill>
                <a:latin typeface="Cambria" panose="02040503050406030204" pitchFamily="18" charset="0"/>
                <a:ea typeface="宋体" panose="02010600030101010101" pitchFamily="2" charset="-122"/>
              </a:rPr>
              <a:t>st</a:t>
            </a:r>
            <a:r>
              <a:rPr lang="zh-CN" altLang="en-US" dirty="0">
                <a:solidFill>
                  <a:srgbClr val="00B0F0"/>
                </a:solidFill>
                <a:latin typeface="Cambria" panose="02040503050406030204" pitchFamily="18" charset="0"/>
                <a:ea typeface="宋体" panose="02010600030101010101" pitchFamily="2" charset="-122"/>
              </a:rPr>
              <a:t>出发，对图</a:t>
            </a:r>
            <a:r>
              <a:rPr lang="en-US" altLang="zh-CN" dirty="0">
                <a:solidFill>
                  <a:srgbClr val="00B0F0"/>
                </a:solidFill>
                <a:latin typeface="Cambria" panose="02040503050406030204" pitchFamily="18" charset="0"/>
                <a:ea typeface="宋体" panose="02010600030101010101" pitchFamily="2" charset="-122"/>
              </a:rPr>
              <a:t>g</a:t>
            </a:r>
            <a:r>
              <a:rPr lang="zh-CN" altLang="en-US" dirty="0">
                <a:solidFill>
                  <a:srgbClr val="00B0F0"/>
                </a:solidFill>
                <a:latin typeface="Cambria" panose="02040503050406030204" pitchFamily="18" charset="0"/>
                <a:ea typeface="宋体" panose="02010600030101010101" pitchFamily="2" charset="-122"/>
              </a:rPr>
              <a:t>进行深度优先搜索，当到达</a:t>
            </a:r>
            <a:r>
              <a:rPr lang="en-US" altLang="zh-CN" dirty="0" err="1">
                <a:solidFill>
                  <a:srgbClr val="00B0F0"/>
                </a:solidFill>
                <a:latin typeface="Cambria" panose="02040503050406030204" pitchFamily="18" charset="0"/>
                <a:ea typeface="宋体" panose="02010600030101010101" pitchFamily="2" charset="-122"/>
              </a:rPr>
              <a:t>en</a:t>
            </a:r>
            <a:r>
              <a:rPr lang="zh-CN" altLang="en-US" dirty="0">
                <a:solidFill>
                  <a:srgbClr val="00B0F0"/>
                </a:solidFill>
                <a:latin typeface="Cambria" panose="02040503050406030204" pitchFamily="18" charset="0"/>
                <a:ea typeface="宋体" panose="02010600030101010101" pitchFamily="2" charset="-122"/>
              </a:rPr>
              <a:t>时搜索结束</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且说明</a:t>
            </a:r>
            <a:r>
              <a:rPr lang="en-US" altLang="zh-CN" dirty="0" err="1">
                <a:solidFill>
                  <a:srgbClr val="00B0F0"/>
                </a:solidFill>
                <a:latin typeface="Cambria" panose="02040503050406030204" pitchFamily="18" charset="0"/>
                <a:ea typeface="宋体" panose="02010600030101010101" pitchFamily="2" charset="-122"/>
              </a:rPr>
              <a:t>st</a:t>
            </a:r>
            <a:r>
              <a:rPr lang="zh-CN" altLang="en-US" dirty="0">
                <a:solidFill>
                  <a:srgbClr val="00B0F0"/>
                </a:solidFill>
                <a:latin typeface="Cambria" panose="02040503050406030204" pitchFamily="18" charset="0"/>
                <a:ea typeface="宋体" panose="02010600030101010101" pitchFamily="2" charset="-122"/>
              </a:rPr>
              <a:t>到</a:t>
            </a:r>
            <a:r>
              <a:rPr lang="en-US" altLang="zh-CN" dirty="0" err="1">
                <a:solidFill>
                  <a:srgbClr val="00B0F0"/>
                </a:solidFill>
                <a:latin typeface="Cambria" panose="02040503050406030204" pitchFamily="18" charset="0"/>
                <a:ea typeface="宋体" panose="02010600030101010101" pitchFamily="2" charset="-122"/>
              </a:rPr>
              <a:t>en</a:t>
            </a:r>
            <a:r>
              <a:rPr lang="zh-CN" altLang="en-US" dirty="0">
                <a:solidFill>
                  <a:srgbClr val="00B0F0"/>
                </a:solidFill>
                <a:latin typeface="Cambria" panose="02040503050406030204" pitchFamily="18" charset="0"/>
                <a:ea typeface="宋体" panose="02010600030101010101" pitchFamily="2" charset="-122"/>
              </a:rPr>
              <a:t>之间存在路径</a:t>
            </a:r>
            <a:r>
              <a:rPr lang="zh-CN" altLang="en-US" dirty="0">
                <a:latin typeface="Cambria" panose="02040503050406030204" pitchFamily="18" charset="0"/>
                <a:ea typeface="宋体" panose="02010600030101010101" pitchFamily="2" charset="-122"/>
              </a:rPr>
              <a:t>；</a:t>
            </a:r>
            <a:r>
              <a:rPr lang="zh-CN" altLang="en-US" dirty="0">
                <a:solidFill>
                  <a:srgbClr val="0070C0"/>
                </a:solidFill>
                <a:latin typeface="Cambria" panose="02040503050406030204" pitchFamily="18" charset="0"/>
                <a:ea typeface="宋体" panose="02010600030101010101" pitchFamily="2" charset="-122"/>
              </a:rPr>
              <a:t>如果始终不能到达</a:t>
            </a:r>
            <a:r>
              <a:rPr lang="en-US" altLang="zh-CN" dirty="0" err="1">
                <a:solidFill>
                  <a:srgbClr val="0070C0"/>
                </a:solidFill>
                <a:latin typeface="Cambria" panose="02040503050406030204" pitchFamily="18" charset="0"/>
                <a:ea typeface="宋体" panose="02010600030101010101" pitchFamily="2" charset="-122"/>
              </a:rPr>
              <a:t>en</a:t>
            </a:r>
            <a:r>
              <a:rPr lang="zh-CN" altLang="en-US" dirty="0">
                <a:solidFill>
                  <a:srgbClr val="0070C0"/>
                </a:solidFill>
                <a:latin typeface="Cambria" panose="02040503050406030204" pitchFamily="18" charset="0"/>
                <a:ea typeface="宋体" panose="02010600030101010101" pitchFamily="2" charset="-122"/>
              </a:rPr>
              <a:t>，则说明在</a:t>
            </a:r>
            <a:r>
              <a:rPr lang="en-US" altLang="zh-CN" dirty="0" err="1">
                <a:solidFill>
                  <a:srgbClr val="0070C0"/>
                </a:solidFill>
                <a:latin typeface="Cambria" panose="02040503050406030204" pitchFamily="18" charset="0"/>
                <a:ea typeface="宋体" panose="02010600030101010101" pitchFamily="2" charset="-122"/>
              </a:rPr>
              <a:t>st</a:t>
            </a:r>
            <a:r>
              <a:rPr lang="zh-CN" altLang="en-US" dirty="0">
                <a:solidFill>
                  <a:srgbClr val="0070C0"/>
                </a:solidFill>
                <a:latin typeface="Cambria" panose="02040503050406030204" pitchFamily="18" charset="0"/>
                <a:ea typeface="宋体" panose="02010600030101010101" pitchFamily="2" charset="-122"/>
              </a:rPr>
              <a:t>和</a:t>
            </a:r>
            <a:r>
              <a:rPr lang="en-US" altLang="zh-CN" dirty="0" err="1">
                <a:solidFill>
                  <a:srgbClr val="0070C0"/>
                </a:solidFill>
                <a:latin typeface="Cambria" panose="02040503050406030204" pitchFamily="18" charset="0"/>
                <a:ea typeface="宋体" panose="02010600030101010101" pitchFamily="2" charset="-122"/>
              </a:rPr>
              <a:t>en</a:t>
            </a:r>
            <a:r>
              <a:rPr lang="zh-CN" altLang="en-US" dirty="0">
                <a:solidFill>
                  <a:srgbClr val="0070C0"/>
                </a:solidFill>
                <a:latin typeface="Cambria" panose="02040503050406030204" pitchFamily="18" charset="0"/>
                <a:ea typeface="宋体" panose="02010600030101010101" pitchFamily="2" charset="-122"/>
              </a:rPr>
              <a:t>之间不存在路径</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在实现时，不需要将迷宫转化为邻接矩阵表示或边表表示，因为从顶点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出发可以沿上下左右四个方向得到</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的所有的邻接点，顶点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可以用其在</a:t>
            </a:r>
            <a:r>
              <a:rPr lang="en-US" altLang="zh-CN" dirty="0">
                <a:solidFill>
                  <a:srgbClr val="0070C0"/>
                </a:solidFill>
                <a:latin typeface="Cambria" panose="02040503050406030204" pitchFamily="18" charset="0"/>
                <a:ea typeface="宋体" panose="02010600030101010101" pitchFamily="2" charset="-122"/>
              </a:rPr>
              <a:t>maze</a:t>
            </a:r>
            <a:r>
              <a:rPr lang="zh-CN" altLang="en-US" dirty="0">
                <a:latin typeface="Cambria" panose="02040503050406030204" pitchFamily="18" charset="0"/>
                <a:ea typeface="宋体" panose="02010600030101010101" pitchFamily="2" charset="-122"/>
              </a:rPr>
              <a:t>中的行标</a:t>
            </a:r>
            <a:r>
              <a:rPr lang="en-US" altLang="zh-CN" dirty="0">
                <a:latin typeface="Cambria" panose="02040503050406030204" pitchFamily="18" charset="0"/>
                <a:ea typeface="宋体" panose="02010600030101010101" pitchFamily="2" charset="-122"/>
              </a:rPr>
              <a:t>x</a:t>
            </a:r>
            <a:r>
              <a:rPr lang="zh-CN" altLang="en-US" dirty="0">
                <a:latin typeface="Cambria" panose="02040503050406030204" pitchFamily="18" charset="0"/>
                <a:ea typeface="宋体" panose="02010600030101010101" pitchFamily="2" charset="-122"/>
              </a:rPr>
              <a:t>和列标</a:t>
            </a:r>
            <a:r>
              <a:rPr lang="en-US" altLang="zh-CN" dirty="0">
                <a:latin typeface="Cambria" panose="02040503050406030204" pitchFamily="18" charset="0"/>
                <a:ea typeface="宋体" panose="02010600030101010101" pitchFamily="2" charset="-122"/>
              </a:rPr>
              <a:t>y</a:t>
            </a:r>
            <a:r>
              <a:rPr lang="zh-CN" altLang="en-US" dirty="0">
                <a:latin typeface="Cambria" panose="02040503050406030204" pitchFamily="18" charset="0"/>
                <a:ea typeface="宋体" panose="02010600030101010101" pitchFamily="2" charset="-122"/>
              </a:rPr>
              <a:t>表示，则</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的邻接点可能为</a:t>
            </a:r>
            <a:r>
              <a:rPr lang="en-US" altLang="zh-CN" dirty="0">
                <a:latin typeface="Cambria" panose="02040503050406030204" pitchFamily="18" charset="0"/>
                <a:ea typeface="宋体" panose="02010600030101010101" pitchFamily="2" charset="-122"/>
              </a:rPr>
              <a:t>(x+1, y), (x-1, y), (x, y+1), (x, y-1)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dfs</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时间复杂度和空间复杂度都为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n∙m</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29</a:t>
            </a:fld>
            <a:endParaRPr lang="zh-CN" altLang="en-US" dirty="0"/>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21739" y="1427678"/>
            <a:ext cx="3205441" cy="2545231"/>
          </a:xfrm>
          <a:prstGeom prst="rect">
            <a:avLst/>
          </a:prstGeom>
          <a:noFill/>
        </p:spPr>
      </p:pic>
    </p:spTree>
    <p:extLst>
      <p:ext uri="{BB962C8B-B14F-4D97-AF65-F5344CB8AC3E}">
        <p14:creationId xmlns:p14="http://schemas.microsoft.com/office/powerpoint/2010/main" val="268809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9067241" cy="6423679"/>
          </a:xfrm>
        </p:spPr>
        <p:txBody>
          <a:bodyPr>
            <a:normAutofit/>
          </a:bodyPr>
          <a:lstStyle/>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定义如下的常量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具体值可以根据需要进行改变</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a:p>
            <a:pPr marL="0" indent="361950">
              <a:lnSpc>
                <a:spcPct val="150000"/>
              </a:lnSpc>
              <a:spcBef>
                <a:spcPts val="0"/>
              </a:spcBef>
              <a:buNone/>
            </a:pPr>
            <a:r>
              <a:rPr lang="en-US" altLang="zh-CN" dirty="0" err="1">
                <a:latin typeface="Cambria" panose="02040503050406030204" pitchFamily="18" charset="0"/>
                <a:ea typeface="宋体" panose="02010600030101010101" pitchFamily="2" charset="-122"/>
              </a:rPr>
              <a:t>const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eNum</a:t>
            </a:r>
            <a:r>
              <a:rPr lang="en-US" altLang="zh-CN" dirty="0">
                <a:latin typeface="Cambria" panose="02040503050406030204" pitchFamily="18" charset="0"/>
                <a:ea typeface="宋体" panose="02010600030101010101" pitchFamily="2" charset="-122"/>
              </a:rPr>
              <a:t> = 102;	//</a:t>
            </a:r>
            <a:r>
              <a:rPr lang="zh-CN" altLang="en-US" dirty="0">
                <a:latin typeface="Cambria" panose="02040503050406030204" pitchFamily="18" charset="0"/>
                <a:ea typeface="宋体" panose="02010600030101010101" pitchFamily="2" charset="-122"/>
              </a:rPr>
              <a:t>图的顶点数量</a:t>
            </a:r>
          </a:p>
          <a:p>
            <a:pPr marL="0" indent="361950">
              <a:lnSpc>
                <a:spcPct val="150000"/>
              </a:lnSpc>
              <a:spcBef>
                <a:spcPts val="0"/>
              </a:spcBef>
              <a:buNone/>
            </a:pPr>
            <a:r>
              <a:rPr lang="en-US" altLang="zh-CN" dirty="0" err="1">
                <a:latin typeface="Cambria" panose="02040503050406030204" pitchFamily="18" charset="0"/>
                <a:ea typeface="宋体" panose="02010600030101010101" pitchFamily="2" charset="-122"/>
              </a:rPr>
              <a:t>const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vNum</a:t>
            </a:r>
            <a:r>
              <a:rPr lang="en-US" altLang="zh-CN" dirty="0">
                <a:latin typeface="Cambria" panose="02040503050406030204" pitchFamily="18" charset="0"/>
                <a:ea typeface="宋体" panose="02010600030101010101" pitchFamily="2" charset="-122"/>
              </a:rPr>
              <a:t> = 200;	//</a:t>
            </a:r>
            <a:r>
              <a:rPr lang="zh-CN" altLang="en-US" dirty="0">
                <a:latin typeface="Cambria" panose="02040503050406030204" pitchFamily="18" charset="0"/>
                <a:ea typeface="宋体" panose="02010600030101010101" pitchFamily="2" charset="-122"/>
              </a:rPr>
              <a:t>图的边的数量</a:t>
            </a:r>
          </a:p>
          <a:p>
            <a:pPr marL="0" indent="361950">
              <a:lnSpc>
                <a:spcPct val="150000"/>
              </a:lnSpc>
              <a:spcBef>
                <a:spcPts val="0"/>
              </a:spcBef>
              <a:buNone/>
            </a:pPr>
            <a:r>
              <a:rPr lang="en-US" altLang="zh-CN" dirty="0" err="1">
                <a:latin typeface="Cambria" panose="02040503050406030204" pitchFamily="18" charset="0"/>
                <a:ea typeface="宋体" panose="02010600030101010101" pitchFamily="2" charset="-122"/>
              </a:rPr>
              <a:t>typedef</a:t>
            </a:r>
            <a:r>
              <a:rPr lang="en-US" altLang="zh-CN" dirty="0">
                <a:latin typeface="Cambria" panose="02040503050406030204" pitchFamily="18" charset="0"/>
                <a:ea typeface="宋体" panose="02010600030101010101" pitchFamily="2" charset="-122"/>
              </a:rPr>
              <a:t> string </a:t>
            </a:r>
            <a:r>
              <a:rPr lang="en-US" altLang="zh-CN" dirty="0" err="1">
                <a:latin typeface="Cambria" panose="02040503050406030204" pitchFamily="18" charset="0"/>
                <a:ea typeface="宋体" panose="02010600030101010101" pitchFamily="2" charset="-122"/>
              </a:rPr>
              <a:t>dataType</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图顶点中数据信息的类型</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a:t>
            </a:fld>
            <a:endParaRPr lang="zh-CN" altLang="en-US" dirty="0"/>
          </a:p>
        </p:txBody>
      </p:sp>
    </p:spTree>
    <p:extLst>
      <p:ext uri="{BB962C8B-B14F-4D97-AF65-F5344CB8AC3E}">
        <p14:creationId xmlns:p14="http://schemas.microsoft.com/office/powerpoint/2010/main" val="72293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300805"/>
          </a:xfrm>
        </p:spPr>
        <p:txBody>
          <a:bodyPr>
            <a:normAutofit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求树的直径。</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当将</a:t>
            </a:r>
            <a:r>
              <a:rPr lang="zh-CN" altLang="en-US" dirty="0">
                <a:solidFill>
                  <a:srgbClr val="0070C0"/>
                </a:solidFill>
                <a:latin typeface="Cambria" panose="02040503050406030204" pitchFamily="18" charset="0"/>
                <a:ea typeface="宋体" panose="02010600030101010101" pitchFamily="2" charset="-122"/>
              </a:rPr>
              <a:t>无向无环连通图</a:t>
            </a:r>
            <a:r>
              <a:rPr lang="en-US" altLang="zh-CN" dirty="0">
                <a:solidFill>
                  <a:srgbClr val="0070C0"/>
                </a:solidFill>
                <a:latin typeface="Cambria" panose="02040503050406030204" pitchFamily="18" charset="0"/>
                <a:ea typeface="宋体" panose="02010600030101010101" pitchFamily="2" charset="-122"/>
              </a:rPr>
              <a:t>g</a:t>
            </a:r>
            <a:r>
              <a:rPr lang="zh-CN" altLang="en-US" dirty="0">
                <a:solidFill>
                  <a:srgbClr val="0070C0"/>
                </a:solidFill>
                <a:latin typeface="Cambria" panose="02040503050406030204" pitchFamily="18" charset="0"/>
                <a:ea typeface="宋体" panose="02010600030101010101" pitchFamily="2" charset="-122"/>
              </a:rPr>
              <a:t>中的某个顶点作为根结点时，则图</a:t>
            </a:r>
            <a:r>
              <a:rPr lang="en-US" altLang="zh-CN" dirty="0">
                <a:solidFill>
                  <a:srgbClr val="0070C0"/>
                </a:solidFill>
                <a:latin typeface="Cambria" panose="02040503050406030204" pitchFamily="18" charset="0"/>
                <a:ea typeface="宋体" panose="02010600030101010101" pitchFamily="2" charset="-122"/>
              </a:rPr>
              <a:t>g</a:t>
            </a:r>
            <a:r>
              <a:rPr lang="zh-CN" altLang="en-US" dirty="0">
                <a:solidFill>
                  <a:srgbClr val="0070C0"/>
                </a:solidFill>
                <a:latin typeface="Cambria" panose="02040503050406030204" pitchFamily="18" charset="0"/>
                <a:ea typeface="宋体" panose="02010600030101010101" pitchFamily="2" charset="-122"/>
              </a:rPr>
              <a:t>可以看成是一棵树</a:t>
            </a:r>
            <a:r>
              <a:rPr lang="zh-CN" altLang="en-US" dirty="0">
                <a:latin typeface="Cambria" panose="02040503050406030204" pitchFamily="18" charset="0"/>
                <a:ea typeface="宋体" panose="02010600030101010101" pitchFamily="2" charset="-122"/>
              </a:rPr>
              <a:t>，或者说，</a:t>
            </a:r>
            <a:r>
              <a:rPr lang="zh-CN" altLang="en-US" dirty="0">
                <a:solidFill>
                  <a:srgbClr val="0070C0"/>
                </a:solidFill>
                <a:latin typeface="Cambria" panose="02040503050406030204" pitchFamily="18" charset="0"/>
                <a:ea typeface="宋体" panose="02010600030101010101" pitchFamily="2" charset="-122"/>
              </a:rPr>
              <a:t>树可以看成是一个没有回路的无向连通图</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C00000"/>
                </a:solidFill>
                <a:latin typeface="Cambria" panose="02040503050406030204" pitchFamily="18" charset="0"/>
                <a:ea typeface="宋体" panose="02010600030101010101" pitchFamily="2" charset="-122"/>
              </a:rPr>
              <a:t>树的直径其实就是图的任意一对顶点之间的路径长度中的最大值</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对于无环图，从一个顶点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出发，到达另一个顶点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之间的路径是唯一的，从</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出发第一次到达</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所经过的边构成</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的路径，对无向无环图，利用</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算法可以求从一个顶点出发所能到达其他顶点的路径长度。</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30</a:t>
            </a:fld>
            <a:endParaRPr lang="zh-CN" altLang="en-US" dirty="0"/>
          </a:p>
        </p:txBody>
      </p:sp>
    </p:spTree>
    <p:extLst>
      <p:ext uri="{BB962C8B-B14F-4D97-AF65-F5344CB8AC3E}">
        <p14:creationId xmlns:p14="http://schemas.microsoft.com/office/powerpoint/2010/main" val="196088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300805"/>
          </a:xfrm>
        </p:spPr>
        <p:txBody>
          <a:bodyPr>
            <a:normAutofit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求树</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的直径。</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、从树的根结点</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出发，利用</a:t>
            </a:r>
            <a:r>
              <a:rPr lang="en-US" altLang="zh-CN" dirty="0">
                <a:solidFill>
                  <a:srgbClr val="7030A0"/>
                </a:solidFill>
                <a:latin typeface="Cambria" panose="02040503050406030204" pitchFamily="18" charset="0"/>
                <a:ea typeface="宋体" panose="02010600030101010101" pitchFamily="2" charset="-122"/>
              </a:rPr>
              <a:t>DFS</a:t>
            </a:r>
            <a:r>
              <a:rPr lang="zh-CN" altLang="en-US" dirty="0">
                <a:solidFill>
                  <a:srgbClr val="7030A0"/>
                </a:solidFill>
                <a:latin typeface="Cambria" panose="02040503050406030204" pitchFamily="18" charset="0"/>
                <a:ea typeface="宋体" panose="02010600030101010101" pitchFamily="2" charset="-122"/>
              </a:rPr>
              <a:t>算法求结点</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，满足</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到</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的路径的长度最长；</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、从结点</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出发，利用</a:t>
            </a:r>
            <a:r>
              <a:rPr lang="en-US" altLang="zh-CN" dirty="0">
                <a:solidFill>
                  <a:srgbClr val="7030A0"/>
                </a:solidFill>
                <a:latin typeface="Cambria" panose="02040503050406030204" pitchFamily="18" charset="0"/>
                <a:ea typeface="宋体" panose="02010600030101010101" pitchFamily="2" charset="-122"/>
              </a:rPr>
              <a:t>DFS</a:t>
            </a:r>
            <a:r>
              <a:rPr lang="zh-CN" altLang="en-US" dirty="0">
                <a:solidFill>
                  <a:srgbClr val="7030A0"/>
                </a:solidFill>
                <a:latin typeface="Cambria" panose="02040503050406030204" pitchFamily="18" charset="0"/>
                <a:ea typeface="宋体" panose="02010600030101010101" pitchFamily="2" charset="-122"/>
              </a:rPr>
              <a:t>，求结点</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到其他结点的最长路径的长度，该长度即为树的直径。</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在实现时需要定义数组</a:t>
            </a:r>
            <a:r>
              <a:rPr lang="en-US" altLang="zh-CN" dirty="0">
                <a:solidFill>
                  <a:srgbClr val="7030A0"/>
                </a:solidFill>
                <a:latin typeface="Cambria" panose="02040503050406030204" pitchFamily="18" charset="0"/>
                <a:ea typeface="宋体" panose="02010600030101010101" pitchFamily="2" charset="-122"/>
              </a:rPr>
              <a:t>dis</a:t>
            </a:r>
            <a:r>
              <a:rPr lang="zh-CN" altLang="en-US" dirty="0">
                <a:solidFill>
                  <a:srgbClr val="7030A0"/>
                </a:solidFill>
                <a:latin typeface="Cambria" panose="02040503050406030204" pitchFamily="18" charset="0"/>
                <a:ea typeface="宋体" panose="02010600030101010101" pitchFamily="2" charset="-122"/>
              </a:rPr>
              <a:t>，用于记录出发点到每一个顶点的路径长度。</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当从顶点</a:t>
            </a:r>
            <a:r>
              <a:rPr lang="en-US" altLang="zh-CN" dirty="0">
                <a:solidFill>
                  <a:srgbClr val="7030A0"/>
                </a:solidFill>
                <a:latin typeface="Cambria" panose="02040503050406030204" pitchFamily="18" charset="0"/>
                <a:ea typeface="宋体" panose="02010600030101010101" pitchFamily="2" charset="-122"/>
              </a:rPr>
              <a:t>cur</a:t>
            </a:r>
            <a:r>
              <a:rPr lang="zh-CN" altLang="en-US" dirty="0">
                <a:solidFill>
                  <a:srgbClr val="7030A0"/>
                </a:solidFill>
                <a:latin typeface="Cambria" panose="02040503050406030204" pitchFamily="18" charset="0"/>
                <a:ea typeface="宋体" panose="02010600030101010101" pitchFamily="2" charset="-122"/>
              </a:rPr>
              <a:t>进入顶点</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时，</a:t>
            </a:r>
            <a:r>
              <a:rPr lang="en-US" altLang="zh-CN" dirty="0">
                <a:solidFill>
                  <a:srgbClr val="7030A0"/>
                </a:solidFill>
                <a:latin typeface="Cambria" panose="02040503050406030204" pitchFamily="18" charset="0"/>
                <a:ea typeface="宋体" panose="02010600030101010101" pitchFamily="2" charset="-122"/>
              </a:rPr>
              <a:t>dis[v]=dis[cur]+1</a:t>
            </a:r>
            <a:r>
              <a:rPr lang="zh-CN" altLang="en-US" dirty="0">
                <a:solidFill>
                  <a:srgbClr val="7030A0"/>
                </a:solidFill>
                <a:latin typeface="Cambria" panose="02040503050406030204" pitchFamily="18" charset="0"/>
                <a:ea typeface="宋体" panose="02010600030101010101" pitchFamily="2" charset="-122"/>
              </a:rPr>
              <a:t>。</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在进行第二次</a:t>
            </a:r>
            <a:r>
              <a:rPr lang="en-US" altLang="zh-CN" dirty="0">
                <a:solidFill>
                  <a:srgbClr val="7030A0"/>
                </a:solidFill>
                <a:latin typeface="Cambria" panose="02040503050406030204" pitchFamily="18" charset="0"/>
                <a:ea typeface="宋体" panose="02010600030101010101" pitchFamily="2" charset="-122"/>
              </a:rPr>
              <a:t>DFS</a:t>
            </a:r>
            <a:r>
              <a:rPr lang="zh-CN" altLang="en-US" dirty="0">
                <a:solidFill>
                  <a:srgbClr val="7030A0"/>
                </a:solidFill>
                <a:latin typeface="Cambria" panose="02040503050406030204" pitchFamily="18" charset="0"/>
                <a:ea typeface="宋体" panose="02010600030101010101" pitchFamily="2" charset="-122"/>
              </a:rPr>
              <a:t>时，需要将</a:t>
            </a:r>
            <a:r>
              <a:rPr lang="en-US" altLang="zh-CN" dirty="0">
                <a:solidFill>
                  <a:srgbClr val="7030A0"/>
                </a:solidFill>
                <a:latin typeface="Cambria" panose="02040503050406030204" pitchFamily="18" charset="0"/>
                <a:ea typeface="宋体" panose="02010600030101010101" pitchFamily="2" charset="-122"/>
              </a:rPr>
              <a:t>dis</a:t>
            </a:r>
            <a:r>
              <a:rPr lang="zh-CN" altLang="en-US" dirty="0">
                <a:solidFill>
                  <a:srgbClr val="7030A0"/>
                </a:solidFill>
                <a:latin typeface="Cambria" panose="02040503050406030204" pitchFamily="18" charset="0"/>
                <a:ea typeface="宋体" panose="02010600030101010101" pitchFamily="2" charset="-122"/>
              </a:rPr>
              <a:t>的每一个值都初始化为</a:t>
            </a:r>
            <a:r>
              <a:rPr lang="en-US" altLang="zh-CN" dirty="0">
                <a:solidFill>
                  <a:srgbClr val="7030A0"/>
                </a:solidFill>
                <a:latin typeface="Cambria" panose="02040503050406030204" pitchFamily="18" charset="0"/>
                <a:ea typeface="宋体" panose="02010600030101010101" pitchFamily="2" charset="-122"/>
              </a:rPr>
              <a:t>0</a:t>
            </a:r>
            <a:r>
              <a:rPr lang="zh-CN" altLang="en-US" dirty="0">
                <a:solidFill>
                  <a:srgbClr val="7030A0"/>
                </a:solidFill>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31</a:t>
            </a:fld>
            <a:endParaRPr lang="zh-CN" altLang="en-US" dirty="0"/>
          </a:p>
        </p:txBody>
      </p:sp>
    </p:spTree>
    <p:extLst>
      <p:ext uri="{BB962C8B-B14F-4D97-AF65-F5344CB8AC3E}">
        <p14:creationId xmlns:p14="http://schemas.microsoft.com/office/powerpoint/2010/main" val="347112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7695" cy="6423679"/>
          </a:xfrm>
        </p:spPr>
        <p:txBody>
          <a:bodyPr>
            <a:normAutofit fontScale="925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4.2.2 </a:t>
            </a:r>
            <a:r>
              <a:rPr lang="zh-CN" altLang="en-US" b="1" dirty="0">
                <a:latin typeface="Cambria" panose="02040503050406030204" pitchFamily="18" charset="0"/>
                <a:ea typeface="宋体" panose="02010600030101010101" pitchFamily="2" charset="-122"/>
              </a:rPr>
              <a:t>广度优先搜索</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一、广度优先搜索</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广度优先搜索</a:t>
            </a:r>
            <a:r>
              <a:rPr lang="en-US" altLang="zh-CN" dirty="0">
                <a:latin typeface="Cambria" panose="02040503050406030204" pitchFamily="18" charset="0"/>
                <a:ea typeface="宋体" panose="02010600030101010101" pitchFamily="2" charset="-122"/>
              </a:rPr>
              <a:t>(Breadth-First Search, BFS)</a:t>
            </a:r>
            <a:r>
              <a:rPr lang="zh-CN" altLang="en-US" dirty="0">
                <a:solidFill>
                  <a:srgbClr val="00B0F0"/>
                </a:solidFill>
                <a:latin typeface="Cambria" panose="02040503050406030204" pitchFamily="18" charset="0"/>
                <a:ea typeface="宋体" panose="02010600030101010101" pitchFamily="2" charset="-122"/>
              </a:rPr>
              <a:t>是从某个顶点开始，按层进行遍历，只有当一层所有顶点都遍历后再进入下一层的遍历</a:t>
            </a:r>
            <a:r>
              <a:rPr lang="zh-CN" altLang="en-US" dirty="0">
                <a:latin typeface="Cambria" panose="02040503050406030204" pitchFamily="18" charset="0"/>
                <a:ea typeface="宋体" panose="02010600030101010101" pitchFamily="2" charset="-122"/>
              </a:rPr>
              <a:t>。广度优先搜索类似于树的按层次遍历。</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BFS</a:t>
            </a:r>
            <a:r>
              <a:rPr lang="zh-CN" altLang="en-US" dirty="0">
                <a:solidFill>
                  <a:srgbClr val="00B0F0"/>
                </a:solidFill>
                <a:latin typeface="Cambria" panose="02040503050406030204" pitchFamily="18" charset="0"/>
                <a:ea typeface="宋体" panose="02010600030101010101" pitchFamily="2" charset="-122"/>
              </a:rPr>
              <a:t>的实现需要借助于</a:t>
            </a:r>
            <a:r>
              <a:rPr lang="zh-CN" altLang="en-US" b="1" dirty="0">
                <a:solidFill>
                  <a:srgbClr val="C00000"/>
                </a:solidFill>
                <a:latin typeface="Cambria" panose="02040503050406030204" pitchFamily="18" charset="0"/>
                <a:ea typeface="宋体" panose="02010600030101010101" pitchFamily="2" charset="-122"/>
              </a:rPr>
              <a:t>队列</a:t>
            </a:r>
            <a:r>
              <a:rPr lang="zh-CN" altLang="en-US" dirty="0">
                <a:solidFill>
                  <a:srgbClr val="00B0F0"/>
                </a:solidFill>
                <a:latin typeface="Cambria" panose="02040503050406030204" pitchFamily="18" charset="0"/>
                <a:ea typeface="宋体" panose="02010600030101010101" pitchFamily="2" charset="-122"/>
              </a:rPr>
              <a:t>，即当一个顶点访问结束后，将其所有未被访问且不在队列中的邻接点加入队列，排队等待处理</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与</a:t>
            </a:r>
            <a:r>
              <a:rPr lang="en-US" altLang="zh-CN" dirty="0">
                <a:solidFill>
                  <a:srgbClr val="00B0F0"/>
                </a:solidFill>
                <a:latin typeface="Cambria" panose="02040503050406030204" pitchFamily="18" charset="0"/>
                <a:ea typeface="宋体" panose="02010600030101010101" pitchFamily="2" charset="-122"/>
              </a:rPr>
              <a:t>DFS</a:t>
            </a:r>
            <a:r>
              <a:rPr lang="zh-CN" altLang="en-US" dirty="0">
                <a:solidFill>
                  <a:srgbClr val="00B0F0"/>
                </a:solidFill>
                <a:latin typeface="Cambria" panose="02040503050406030204" pitchFamily="18" charset="0"/>
                <a:ea typeface="宋体" panose="02010600030101010101" pitchFamily="2" charset="-122"/>
              </a:rPr>
              <a:t>一样，为了避免顶点被重复访问，将未进入队列的顶点设置为白色，将已进入队列的顶点设置为黑色</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32</a:t>
            </a:fld>
            <a:endParaRPr lang="zh-CN" altLang="en-US" dirty="0"/>
          </a:p>
        </p:txBody>
      </p:sp>
      <p:pic>
        <p:nvPicPr>
          <p:cNvPr id="6" name="图片 5"/>
          <p:cNvPicPr/>
          <p:nvPr/>
        </p:nvPicPr>
        <p:blipFill rotWithShape="1">
          <a:blip r:embed="rId2">
            <a:extLst>
              <a:ext uri="{28A0092B-C50C-407E-A947-70E740481C1C}">
                <a14:useLocalDpi xmlns:a14="http://schemas.microsoft.com/office/drawing/2010/main" val="0"/>
              </a:ext>
            </a:extLst>
          </a:blip>
          <a:srcRect b="11785"/>
          <a:stretch/>
        </p:blipFill>
        <p:spPr bwMode="auto">
          <a:xfrm>
            <a:off x="8860220" y="1237318"/>
            <a:ext cx="3206431" cy="3043634"/>
          </a:xfrm>
          <a:prstGeom prst="rect">
            <a:avLst/>
          </a:prstGeom>
          <a:noFill/>
        </p:spPr>
      </p:pic>
    </p:spTree>
    <p:extLst>
      <p:ext uri="{BB962C8B-B14F-4D97-AF65-F5344CB8AC3E}">
        <p14:creationId xmlns:p14="http://schemas.microsoft.com/office/powerpoint/2010/main" val="48809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7695" cy="6423679"/>
          </a:xfrm>
        </p:spPr>
        <p:txBody>
          <a:bodyPr>
            <a:normAutofit fontScale="925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利用广度优先搜索策略遍历图</a:t>
            </a:r>
            <a:r>
              <a:rPr lang="en-US" altLang="zh-CN" dirty="0">
                <a:latin typeface="Cambria" panose="02040503050406030204" pitchFamily="18" charset="0"/>
                <a:ea typeface="宋体" panose="02010600030101010101" pitchFamily="2" charset="-122"/>
              </a:rPr>
              <a:t>G</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、定义一个队列</a:t>
            </a:r>
            <a:r>
              <a:rPr lang="en-US" altLang="zh-CN" dirty="0">
                <a:solidFill>
                  <a:srgbClr val="7030A0"/>
                </a:solidFill>
                <a:latin typeface="Cambria" panose="02040503050406030204" pitchFamily="18" charset="0"/>
                <a:ea typeface="宋体" panose="02010600030101010101" pitchFamily="2" charset="-122"/>
              </a:rPr>
              <a:t>q</a:t>
            </a:r>
            <a:r>
              <a:rPr lang="zh-CN" altLang="en-US" dirty="0">
                <a:solidFill>
                  <a:srgbClr val="7030A0"/>
                </a:solidFill>
                <a:latin typeface="Cambria" panose="02040503050406030204" pitchFamily="18" charset="0"/>
                <a:ea typeface="宋体" panose="02010600030101010101" pitchFamily="2" charset="-122"/>
              </a:rPr>
              <a:t>，并将所有顶点涂为白色。将初始出发顶点涂为黑色并加入队列</a:t>
            </a:r>
            <a:r>
              <a:rPr lang="en-US" altLang="zh-CN" dirty="0">
                <a:solidFill>
                  <a:srgbClr val="7030A0"/>
                </a:solidFill>
                <a:latin typeface="Cambria" panose="02040503050406030204" pitchFamily="18" charset="0"/>
                <a:ea typeface="宋体" panose="02010600030101010101" pitchFamily="2" charset="-122"/>
              </a:rPr>
              <a:t>q</a:t>
            </a:r>
            <a:r>
              <a:rPr lang="zh-CN" altLang="en-US" dirty="0">
                <a:solidFill>
                  <a:srgbClr val="7030A0"/>
                </a:solidFill>
                <a:latin typeface="Cambria" panose="02040503050406030204" pitchFamily="18" charset="0"/>
                <a:ea typeface="宋体" panose="02010600030101010101" pitchFamily="2" charset="-122"/>
              </a:rPr>
              <a:t>，下面对队列进行存取操作；</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a:solidFill>
                  <a:srgbClr val="7030A0"/>
                </a:solidFill>
                <a:latin typeface="Cambria" panose="02040503050406030204" pitchFamily="18" charset="0"/>
                <a:ea typeface="宋体" panose="02010600030101010101" pitchFamily="2" charset="-122"/>
              </a:rPr>
              <a:t>q</a:t>
            </a:r>
            <a:r>
              <a:rPr lang="zh-CN" altLang="en-US" dirty="0">
                <a:solidFill>
                  <a:srgbClr val="7030A0"/>
                </a:solidFill>
                <a:latin typeface="Cambria" panose="02040503050406030204" pitchFamily="18" charset="0"/>
                <a:ea typeface="宋体" panose="02010600030101010101" pitchFamily="2" charset="-122"/>
              </a:rPr>
              <a:t>为空，则进入第</a:t>
            </a: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步；否则从</a:t>
            </a:r>
            <a:r>
              <a:rPr lang="en-US" altLang="zh-CN" dirty="0">
                <a:solidFill>
                  <a:srgbClr val="7030A0"/>
                </a:solidFill>
                <a:latin typeface="Cambria" panose="02040503050406030204" pitchFamily="18" charset="0"/>
                <a:ea typeface="宋体" panose="02010600030101010101" pitchFamily="2" charset="-122"/>
              </a:rPr>
              <a:t>q</a:t>
            </a:r>
            <a:r>
              <a:rPr lang="zh-CN" altLang="en-US" dirty="0">
                <a:solidFill>
                  <a:srgbClr val="7030A0"/>
                </a:solidFill>
                <a:latin typeface="Cambria" panose="02040503050406030204" pitchFamily="18" charset="0"/>
                <a:ea typeface="宋体" panose="02010600030101010101" pitchFamily="2" charset="-122"/>
              </a:rPr>
              <a:t>中取出一个顶点</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，进入第</a:t>
            </a: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、从</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出发，将</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的每一个白色邻接点</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加入队列</a:t>
            </a:r>
            <a:r>
              <a:rPr lang="en-US" altLang="zh-CN" dirty="0">
                <a:solidFill>
                  <a:srgbClr val="7030A0"/>
                </a:solidFill>
                <a:latin typeface="Cambria" panose="02040503050406030204" pitchFamily="18" charset="0"/>
                <a:ea typeface="宋体" panose="02010600030101010101" pitchFamily="2" charset="-122"/>
              </a:rPr>
              <a:t>q</a:t>
            </a:r>
            <a:r>
              <a:rPr lang="zh-CN" altLang="en-US" dirty="0">
                <a:solidFill>
                  <a:srgbClr val="7030A0"/>
                </a:solidFill>
                <a:latin typeface="Cambria" panose="02040503050406030204" pitchFamily="18" charset="0"/>
                <a:ea typeface="宋体" panose="02010600030101010101" pitchFamily="2" charset="-122"/>
              </a:rPr>
              <a:t>，并将</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涂为黑色，进入第</a:t>
            </a: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、如果图</a:t>
            </a:r>
            <a:r>
              <a:rPr lang="en-US" altLang="zh-CN" dirty="0">
                <a:solidFill>
                  <a:srgbClr val="7030A0"/>
                </a:solidFill>
                <a:latin typeface="Cambria" panose="02040503050406030204" pitchFamily="18" charset="0"/>
                <a:ea typeface="宋体" panose="02010600030101010101" pitchFamily="2" charset="-122"/>
              </a:rPr>
              <a:t>G</a:t>
            </a:r>
            <a:r>
              <a:rPr lang="zh-CN" altLang="en-US" dirty="0">
                <a:solidFill>
                  <a:srgbClr val="7030A0"/>
                </a:solidFill>
                <a:latin typeface="Cambria" panose="02040503050406030204" pitchFamily="18" charset="0"/>
                <a:ea typeface="宋体" panose="02010600030101010101" pitchFamily="2" charset="-122"/>
              </a:rPr>
              <a:t>中还有白色顶点，则将该顶点加入队列</a:t>
            </a:r>
            <a:r>
              <a:rPr lang="en-US" altLang="zh-CN" dirty="0">
                <a:solidFill>
                  <a:srgbClr val="7030A0"/>
                </a:solidFill>
                <a:latin typeface="Cambria" panose="02040503050406030204" pitchFamily="18" charset="0"/>
                <a:ea typeface="宋体" panose="02010600030101010101" pitchFamily="2" charset="-122"/>
              </a:rPr>
              <a:t>q</a:t>
            </a:r>
            <a:r>
              <a:rPr lang="zh-CN" altLang="en-US" dirty="0">
                <a:solidFill>
                  <a:srgbClr val="7030A0"/>
                </a:solidFill>
                <a:latin typeface="Cambria" panose="02040503050406030204" pitchFamily="18" charset="0"/>
                <a:ea typeface="宋体" panose="02010600030101010101" pitchFamily="2" charset="-122"/>
              </a:rPr>
              <a:t>，并涂为黑色，进入第</a:t>
            </a: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步；否则，搜索结束</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33</a:t>
            </a:fld>
            <a:endParaRPr lang="zh-CN" altLang="en-US" dirty="0"/>
          </a:p>
        </p:txBody>
      </p:sp>
      <p:pic>
        <p:nvPicPr>
          <p:cNvPr id="6" name="图片 5"/>
          <p:cNvPicPr/>
          <p:nvPr/>
        </p:nvPicPr>
        <p:blipFill rotWithShape="1">
          <a:blip r:embed="rId2">
            <a:extLst>
              <a:ext uri="{28A0092B-C50C-407E-A947-70E740481C1C}">
                <a14:useLocalDpi xmlns:a14="http://schemas.microsoft.com/office/drawing/2010/main" val="0"/>
              </a:ext>
            </a:extLst>
          </a:blip>
          <a:srcRect b="11785"/>
          <a:stretch/>
        </p:blipFill>
        <p:spPr bwMode="auto">
          <a:xfrm>
            <a:off x="8860220" y="1237318"/>
            <a:ext cx="3048002" cy="2893248"/>
          </a:xfrm>
          <a:prstGeom prst="rect">
            <a:avLst/>
          </a:prstGeom>
          <a:noFill/>
        </p:spPr>
      </p:pic>
    </p:spTree>
    <p:extLst>
      <p:ext uri="{BB962C8B-B14F-4D97-AF65-F5344CB8AC3E}">
        <p14:creationId xmlns:p14="http://schemas.microsoft.com/office/powerpoint/2010/main" val="61359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7695" cy="6423679"/>
          </a:xfrm>
        </p:spPr>
        <p:txBody>
          <a:bodyPr>
            <a:normAutofit fontScale="850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对右图所示的图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进行广度优先搜索的过程如下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假设从顶点</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出发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、将队列</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加入队列</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，并将</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设置为黑色。此时队列</a:t>
            </a:r>
            <a:r>
              <a:rPr lang="en-US" altLang="zh-CN" dirty="0">
                <a:latin typeface="Cambria" panose="02040503050406030204" pitchFamily="18" charset="0"/>
                <a:ea typeface="宋体" panose="02010600030101010101" pitchFamily="2" charset="-122"/>
              </a:rPr>
              <a:t>q={v1}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、取出</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的队头元素</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有</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个白色邻接点</a:t>
            </a:r>
            <a:r>
              <a:rPr lang="en-US" altLang="zh-CN" dirty="0">
                <a:latin typeface="Cambria" panose="02040503050406030204" pitchFamily="18" charset="0"/>
                <a:ea typeface="宋体" panose="02010600030101010101" pitchFamily="2" charset="-122"/>
              </a:rPr>
              <a:t>v2, v6, v7</a:t>
            </a:r>
            <a:r>
              <a:rPr lang="zh-CN" altLang="en-US" dirty="0">
                <a:latin typeface="Cambria" panose="02040503050406030204" pitchFamily="18" charset="0"/>
                <a:ea typeface="宋体" panose="02010600030101010101" pitchFamily="2" charset="-122"/>
              </a:rPr>
              <a:t>，将它们设置为黑色，并加入队列</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。此时队列</a:t>
            </a:r>
            <a:r>
              <a:rPr lang="en-US" altLang="zh-CN" dirty="0">
                <a:latin typeface="Cambria" panose="02040503050406030204" pitchFamily="18" charset="0"/>
                <a:ea typeface="宋体" panose="02010600030101010101" pitchFamily="2" charset="-122"/>
              </a:rPr>
              <a:t>q={v2, v6, v7}</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、取出</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的队头元素</a:t>
            </a:r>
            <a:r>
              <a:rPr lang="en-US" altLang="zh-CN" dirty="0">
                <a:latin typeface="Cambria" panose="02040503050406030204" pitchFamily="18" charset="0"/>
                <a:ea typeface="宋体" panose="02010600030101010101" pitchFamily="2" charset="-122"/>
              </a:rPr>
              <a:t>v2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v2</a:t>
            </a:r>
            <a:r>
              <a:rPr lang="zh-CN" altLang="en-US" dirty="0">
                <a:latin typeface="Cambria" panose="02040503050406030204" pitchFamily="18" charset="0"/>
                <a:ea typeface="宋体" panose="02010600030101010101" pitchFamily="2" charset="-122"/>
              </a:rPr>
              <a:t>有</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个白色邻接点</a:t>
            </a:r>
            <a:r>
              <a:rPr lang="en-US" altLang="zh-CN" dirty="0">
                <a:latin typeface="Cambria" panose="02040503050406030204" pitchFamily="18" charset="0"/>
                <a:ea typeface="宋体" panose="02010600030101010101" pitchFamily="2" charset="-122"/>
              </a:rPr>
              <a:t>v3, v4, v5</a:t>
            </a:r>
            <a:r>
              <a:rPr lang="zh-CN" altLang="en-US" dirty="0">
                <a:latin typeface="Cambria" panose="02040503050406030204" pitchFamily="18" charset="0"/>
                <a:ea typeface="宋体" panose="02010600030101010101" pitchFamily="2" charset="-122"/>
              </a:rPr>
              <a:t>，将它们设置为黑色，并加入队列</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。此时队列</a:t>
            </a:r>
            <a:r>
              <a:rPr lang="en-US" altLang="zh-CN" dirty="0">
                <a:latin typeface="Cambria" panose="02040503050406030204" pitchFamily="18" charset="0"/>
                <a:ea typeface="宋体" panose="02010600030101010101" pitchFamily="2" charset="-122"/>
              </a:rPr>
              <a:t>q={v6, v7, v3, v4, v5}</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、依次取出</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的队头元素：</a:t>
            </a:r>
            <a:r>
              <a:rPr lang="en-US" altLang="zh-CN" dirty="0">
                <a:latin typeface="Cambria" panose="02040503050406030204" pitchFamily="18" charset="0"/>
                <a:ea typeface="宋体" panose="02010600030101010101" pitchFamily="2" charset="-122"/>
              </a:rPr>
              <a:t>v6, v7, v3, v4, v5</a:t>
            </a:r>
            <a:r>
              <a:rPr lang="zh-CN" altLang="en-US" dirty="0">
                <a:latin typeface="Cambria" panose="02040503050406030204" pitchFamily="18" charset="0"/>
                <a:ea typeface="宋体" panose="02010600030101010101" pitchFamily="2" charset="-122"/>
              </a:rPr>
              <a:t>，它们都没有白色邻接点。此时队列为空，广度优先搜索完成。</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在广度优先搜索过程中，将顶点按照访问的顺序进行编号，称为</a:t>
            </a:r>
            <a:r>
              <a:rPr lang="en-US" altLang="zh-CN" b="1" dirty="0">
                <a:solidFill>
                  <a:srgbClr val="C00000"/>
                </a:solidFill>
                <a:latin typeface="Cambria" panose="02040503050406030204" pitchFamily="18" charset="0"/>
                <a:ea typeface="宋体" panose="02010600030101010101" pitchFamily="2" charset="-122"/>
              </a:rPr>
              <a:t>BFS</a:t>
            </a:r>
            <a:r>
              <a:rPr lang="zh-CN" altLang="en-US" b="1" dirty="0">
                <a:solidFill>
                  <a:srgbClr val="C00000"/>
                </a:solidFill>
                <a:latin typeface="Cambria" panose="02040503050406030204" pitchFamily="18" charset="0"/>
                <a:ea typeface="宋体" panose="02010600030101010101" pitchFamily="2" charset="-122"/>
              </a:rPr>
              <a:t>序列</a:t>
            </a:r>
            <a:r>
              <a:rPr lang="zh-CN" altLang="en-US" dirty="0">
                <a:latin typeface="Cambria" panose="02040503050406030204" pitchFamily="18" charset="0"/>
                <a:ea typeface="宋体" panose="02010600030101010101" pitchFamily="2" charset="-122"/>
              </a:rPr>
              <a:t>。上例中的</a:t>
            </a:r>
            <a:r>
              <a:rPr lang="en-US" altLang="zh-CN" dirty="0">
                <a:latin typeface="Cambria" panose="02040503050406030204" pitchFamily="18" charset="0"/>
                <a:ea typeface="宋体" panose="02010600030101010101" pitchFamily="2" charset="-122"/>
              </a:rPr>
              <a:t>BFS</a:t>
            </a:r>
            <a:r>
              <a:rPr lang="zh-CN" altLang="en-US" dirty="0">
                <a:latin typeface="Cambria" panose="02040503050406030204" pitchFamily="18" charset="0"/>
                <a:ea typeface="宋体" panose="02010600030101010101" pitchFamily="2" charset="-122"/>
              </a:rPr>
              <a:t>序列为</a:t>
            </a:r>
            <a:r>
              <a:rPr lang="en-US" altLang="zh-CN" dirty="0">
                <a:latin typeface="Cambria" panose="02040503050406030204" pitchFamily="18" charset="0"/>
                <a:ea typeface="宋体" panose="02010600030101010101" pitchFamily="2" charset="-122"/>
              </a:rPr>
              <a:t>v1, v2, v6, v7, v3, v4, v5</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BFS</a:t>
            </a:r>
            <a:r>
              <a:rPr lang="zh-CN" altLang="en-US" dirty="0">
                <a:latin typeface="Cambria" panose="02040503050406030204" pitchFamily="18" charset="0"/>
                <a:ea typeface="宋体" panose="02010600030101010101" pitchFamily="2" charset="-122"/>
              </a:rPr>
              <a:t>序列也不唯一。</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34</a:t>
            </a:fld>
            <a:endParaRPr lang="zh-CN" altLang="en-US" dirty="0"/>
          </a:p>
        </p:txBody>
      </p:sp>
      <p:pic>
        <p:nvPicPr>
          <p:cNvPr id="6" name="图片 5"/>
          <p:cNvPicPr/>
          <p:nvPr/>
        </p:nvPicPr>
        <p:blipFill rotWithShape="1">
          <a:blip r:embed="rId2">
            <a:extLst>
              <a:ext uri="{28A0092B-C50C-407E-A947-70E740481C1C}">
                <a14:useLocalDpi xmlns:a14="http://schemas.microsoft.com/office/drawing/2010/main" val="0"/>
              </a:ext>
            </a:extLst>
          </a:blip>
          <a:srcRect b="11785"/>
          <a:stretch/>
        </p:blipFill>
        <p:spPr bwMode="auto">
          <a:xfrm>
            <a:off x="9207061" y="1237319"/>
            <a:ext cx="2550732" cy="2421226"/>
          </a:xfrm>
          <a:prstGeom prst="rect">
            <a:avLst/>
          </a:prstGeom>
          <a:noFill/>
        </p:spPr>
      </p:pic>
    </p:spTree>
    <p:extLst>
      <p:ext uri="{BB962C8B-B14F-4D97-AF65-F5344CB8AC3E}">
        <p14:creationId xmlns:p14="http://schemas.microsoft.com/office/powerpoint/2010/main" val="373309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7695" cy="6423679"/>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二、广度优先搜索的实现</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与</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类似，也用一个数组</a:t>
            </a:r>
            <a:r>
              <a:rPr lang="en-US" altLang="zh-CN" dirty="0">
                <a:latin typeface="Cambria" panose="02040503050406030204" pitchFamily="18" charset="0"/>
                <a:ea typeface="宋体" panose="02010600030101010101" pitchFamily="2" charset="-122"/>
              </a:rPr>
              <a:t>vis</a:t>
            </a:r>
            <a:r>
              <a:rPr lang="zh-CN" altLang="en-US" dirty="0">
                <a:latin typeface="Cambria" panose="02040503050406030204" pitchFamily="18" charset="0"/>
                <a:ea typeface="宋体" panose="02010600030101010101" pitchFamily="2" charset="-122"/>
              </a:rPr>
              <a:t>来标志一个顶点的颜色。</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实现过程中可使用</a:t>
            </a: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中的</a:t>
            </a:r>
            <a:r>
              <a:rPr lang="en-US" altLang="zh-CN" dirty="0">
                <a:latin typeface="Cambria" panose="02040503050406030204" pitchFamily="18" charset="0"/>
                <a:ea typeface="宋体" panose="02010600030101010101" pitchFamily="2" charset="-122"/>
              </a:rPr>
              <a:t>queue</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当一个结点加入队列时将该结点设置为黑色。</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bfs</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如果采用边表表示图，则</a:t>
            </a:r>
            <a:r>
              <a:rPr lang="en-US" altLang="zh-CN" dirty="0">
                <a:latin typeface="Cambria" panose="02040503050406030204" pitchFamily="18" charset="0"/>
                <a:ea typeface="宋体" panose="02010600030101010101" pitchFamily="2" charset="-122"/>
              </a:rPr>
              <a:t>BFS</a:t>
            </a:r>
            <a:r>
              <a:rPr lang="zh-CN" altLang="en-US" dirty="0">
                <a:latin typeface="Cambria" panose="02040503050406030204" pitchFamily="18" charset="0"/>
                <a:ea typeface="宋体" panose="02010600030101010101" pitchFamily="2" charset="-122"/>
              </a:rPr>
              <a:t>的时间复杂度为</a:t>
            </a:r>
            <a:r>
              <a:rPr lang="en-US" altLang="zh-CN" dirty="0">
                <a:latin typeface="Cambria" panose="02040503050406030204" pitchFamily="18" charset="0"/>
                <a:ea typeface="宋体" panose="02010600030101010101" pitchFamily="2" charset="-122"/>
              </a:rPr>
              <a:t>O(|V|+|E|)</a:t>
            </a:r>
            <a:r>
              <a:rPr lang="zh-CN" altLang="en-US" dirty="0">
                <a:latin typeface="Cambria" panose="02040503050406030204" pitchFamily="18" charset="0"/>
                <a:ea typeface="宋体" panose="02010600030101010101" pitchFamily="2" charset="-122"/>
              </a:rPr>
              <a:t>，如果采用邻接矩阵表示图，则时间复杂度为</a:t>
            </a:r>
            <a:r>
              <a:rPr lang="en-US" altLang="zh-CN" dirty="0">
                <a:latin typeface="Cambria" panose="02040503050406030204" pitchFamily="18" charset="0"/>
                <a:ea typeface="宋体" panose="02010600030101010101" pitchFamily="2" charset="-122"/>
              </a:rPr>
              <a:t>O(|V|</a:t>
            </a:r>
            <a:r>
              <a:rPr lang="en-US" altLang="zh-CN" baseline="30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35</a:t>
            </a:fld>
            <a:endParaRPr lang="zh-CN" altLang="en-US" dirty="0"/>
          </a:p>
        </p:txBody>
      </p:sp>
    </p:spTree>
    <p:extLst>
      <p:ext uri="{BB962C8B-B14F-4D97-AF65-F5344CB8AC3E}">
        <p14:creationId xmlns:p14="http://schemas.microsoft.com/office/powerpoint/2010/main" val="327278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7695" cy="6423679"/>
          </a:xfrm>
        </p:spPr>
        <p:txBody>
          <a:bodyPr>
            <a:normAutofit fontScale="92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a:t>
            </a:r>
            <a:r>
              <a:rPr lang="en-US" altLang="zh-CN" b="1" dirty="0">
                <a:latin typeface="Cambria" panose="02040503050406030204" pitchFamily="18" charset="0"/>
                <a:ea typeface="宋体" panose="02010600030101010101" pitchFamily="2" charset="-122"/>
              </a:rPr>
              <a:t>BFS</a:t>
            </a:r>
            <a:r>
              <a:rPr lang="zh-CN" altLang="en-US" b="1" dirty="0">
                <a:latin typeface="Cambria" panose="02040503050406030204" pitchFamily="18" charset="0"/>
                <a:ea typeface="宋体" panose="02010600030101010101" pitchFamily="2" charset="-122"/>
              </a:rPr>
              <a:t>树</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对于连通无向图，如果只保留在</a:t>
            </a:r>
            <a:r>
              <a:rPr lang="en-US" altLang="zh-CN" dirty="0">
                <a:solidFill>
                  <a:srgbClr val="00B0F0"/>
                </a:solidFill>
                <a:latin typeface="Cambria" panose="02040503050406030204" pitchFamily="18" charset="0"/>
                <a:ea typeface="宋体" panose="02010600030101010101" pitchFamily="2" charset="-122"/>
              </a:rPr>
              <a:t>BFS</a:t>
            </a:r>
            <a:r>
              <a:rPr lang="zh-CN" altLang="en-US" dirty="0">
                <a:solidFill>
                  <a:srgbClr val="00B0F0"/>
                </a:solidFill>
                <a:latin typeface="Cambria" panose="02040503050406030204" pitchFamily="18" charset="0"/>
                <a:ea typeface="宋体" panose="02010600030101010101" pitchFamily="2" charset="-122"/>
              </a:rPr>
              <a:t>搜索过程中每一个顶点其与白色邻接点之间的边，则可以构成一棵树</a:t>
            </a:r>
            <a:r>
              <a:rPr lang="zh-CN" altLang="en-US" dirty="0">
                <a:latin typeface="Cambria" panose="02040503050406030204" pitchFamily="18" charset="0"/>
                <a:ea typeface="宋体" panose="02010600030101010101" pitchFamily="2" charset="-122"/>
              </a:rPr>
              <a:t>，称为</a:t>
            </a:r>
            <a:r>
              <a:rPr lang="en-US" altLang="zh-CN" b="1" dirty="0">
                <a:solidFill>
                  <a:srgbClr val="FF0000"/>
                </a:solidFill>
                <a:latin typeface="Cambria" panose="02040503050406030204" pitchFamily="18" charset="0"/>
                <a:ea typeface="宋体" panose="02010600030101010101" pitchFamily="2" charset="-122"/>
              </a:rPr>
              <a:t>BFS</a:t>
            </a:r>
            <a:r>
              <a:rPr lang="zh-CN" altLang="en-US" b="1" dirty="0">
                <a:solidFill>
                  <a:srgbClr val="FF0000"/>
                </a:solidFill>
                <a:latin typeface="Cambria" panose="02040503050406030204" pitchFamily="18" charset="0"/>
                <a:ea typeface="宋体" panose="02010600030101010101" pitchFamily="2" charset="-122"/>
              </a:rPr>
              <a:t>树</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初始出发顶点为</a:t>
            </a:r>
            <a:r>
              <a:rPr lang="en-US" altLang="zh-CN" dirty="0">
                <a:solidFill>
                  <a:srgbClr val="00B0F0"/>
                </a:solidFill>
                <a:latin typeface="Cambria" panose="02040503050406030204" pitchFamily="18" charset="0"/>
                <a:ea typeface="宋体" panose="02010600030101010101" pitchFamily="2" charset="-122"/>
              </a:rPr>
              <a:t>BFS</a:t>
            </a:r>
            <a:r>
              <a:rPr lang="zh-CN" altLang="en-US" dirty="0">
                <a:solidFill>
                  <a:srgbClr val="00B0F0"/>
                </a:solidFill>
                <a:latin typeface="Cambria" panose="02040503050406030204" pitchFamily="18" charset="0"/>
                <a:ea typeface="宋体" panose="02010600030101010101" pitchFamily="2" charset="-122"/>
              </a:rPr>
              <a:t>树的根结点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当搜索到顶点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，并从顶点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出发到达其邻接点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时：</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若</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为白色，将边</a:t>
            </a:r>
            <a:r>
              <a:rPr lang="en-US" altLang="zh-CN" dirty="0">
                <a:solidFill>
                  <a:srgbClr val="00B0F0"/>
                </a:solidFill>
                <a:latin typeface="Cambria" panose="02040503050406030204" pitchFamily="18" charset="0"/>
                <a:ea typeface="宋体" panose="02010600030101010101" pitchFamily="2" charset="-122"/>
              </a:rPr>
              <a:t>(u, v)</a:t>
            </a:r>
            <a:r>
              <a:rPr lang="zh-CN" altLang="en-US" dirty="0">
                <a:solidFill>
                  <a:srgbClr val="00B0F0"/>
                </a:solidFill>
                <a:latin typeface="Cambria" panose="02040503050406030204" pitchFamily="18" charset="0"/>
                <a:ea typeface="宋体" panose="02010600030101010101" pitchFamily="2" charset="-122"/>
              </a:rPr>
              <a:t>加入到</a:t>
            </a:r>
            <a:r>
              <a:rPr lang="en-US" altLang="zh-CN" dirty="0">
                <a:solidFill>
                  <a:srgbClr val="00B0F0"/>
                </a:solidFill>
                <a:latin typeface="Cambria" panose="02040503050406030204" pitchFamily="18" charset="0"/>
                <a:ea typeface="宋体" panose="02010600030101010101" pitchFamily="2" charset="-122"/>
              </a:rPr>
              <a:t>DFS</a:t>
            </a:r>
            <a:r>
              <a:rPr lang="zh-CN" altLang="en-US" dirty="0">
                <a:solidFill>
                  <a:srgbClr val="00B0F0"/>
                </a:solidFill>
                <a:latin typeface="Cambria" panose="02040503050406030204" pitchFamily="18" charset="0"/>
                <a:ea typeface="宋体" panose="02010600030101010101" pitchFamily="2" charset="-122"/>
              </a:rPr>
              <a:t>树中，且</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为</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的父结点，则称边</a:t>
            </a:r>
            <a:r>
              <a:rPr lang="en-US" altLang="zh-CN" dirty="0">
                <a:solidFill>
                  <a:srgbClr val="00B0F0"/>
                </a:solidFill>
                <a:latin typeface="Cambria" panose="02040503050406030204" pitchFamily="18" charset="0"/>
                <a:ea typeface="宋体" panose="02010600030101010101" pitchFamily="2" charset="-122"/>
              </a:rPr>
              <a:t>(u, v)</a:t>
            </a:r>
            <a:r>
              <a:rPr lang="zh-CN" altLang="en-US" dirty="0">
                <a:solidFill>
                  <a:srgbClr val="00B0F0"/>
                </a:solidFill>
                <a:latin typeface="Cambria" panose="02040503050406030204" pitchFamily="18" charset="0"/>
                <a:ea typeface="宋体" panose="02010600030101010101" pitchFamily="2" charset="-122"/>
              </a:rPr>
              <a:t>为图</a:t>
            </a:r>
            <a:r>
              <a:rPr lang="en-US" altLang="zh-CN" dirty="0">
                <a:solidFill>
                  <a:srgbClr val="00B0F0"/>
                </a:solidFill>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a:t>
            </a:r>
            <a:r>
              <a:rPr lang="zh-CN" altLang="en-US" b="1" dirty="0">
                <a:solidFill>
                  <a:srgbClr val="C00000"/>
                </a:solidFill>
                <a:latin typeface="Cambria" panose="02040503050406030204" pitchFamily="18" charset="0"/>
                <a:ea typeface="宋体" panose="02010600030101010101" pitchFamily="2" charset="-122"/>
              </a:rPr>
              <a:t>树边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若顶点</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为黑色，此时</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一定为</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兄弟结点或叔叔结点</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则</a:t>
            </a:r>
            <a:r>
              <a:rPr lang="en-US" altLang="zh-CN" dirty="0">
                <a:solidFill>
                  <a:srgbClr val="00B0F0"/>
                </a:solidFill>
                <a:latin typeface="Cambria" panose="02040503050406030204" pitchFamily="18" charset="0"/>
                <a:ea typeface="宋体" panose="02010600030101010101" pitchFamily="2" charset="-122"/>
              </a:rPr>
              <a:t>BFS</a:t>
            </a:r>
            <a:r>
              <a:rPr lang="zh-CN" altLang="en-US" dirty="0">
                <a:solidFill>
                  <a:srgbClr val="00B0F0"/>
                </a:solidFill>
                <a:latin typeface="Cambria" panose="02040503050406030204" pitchFamily="18" charset="0"/>
                <a:ea typeface="宋体" panose="02010600030101010101" pitchFamily="2" charset="-122"/>
              </a:rPr>
              <a:t>树中不包含边</a:t>
            </a:r>
            <a:r>
              <a:rPr lang="en-US" altLang="zh-CN" dirty="0">
                <a:solidFill>
                  <a:srgbClr val="00B0F0"/>
                </a:solidFill>
                <a:latin typeface="Cambria" panose="02040503050406030204" pitchFamily="18" charset="0"/>
                <a:ea typeface="宋体" panose="02010600030101010101" pitchFamily="2" charset="-122"/>
              </a:rPr>
              <a:t>(u, v)</a:t>
            </a:r>
            <a:r>
              <a:rPr lang="zh-CN" altLang="en-US" dirty="0">
                <a:latin typeface="Cambria" panose="02040503050406030204" pitchFamily="18" charset="0"/>
                <a:ea typeface="宋体" panose="02010600030101010101" pitchFamily="2" charset="-122"/>
              </a:rPr>
              <a:t>，称边</a:t>
            </a:r>
            <a:r>
              <a:rPr lang="en-US" altLang="zh-CN" dirty="0">
                <a:latin typeface="Cambria" panose="02040503050406030204" pitchFamily="18" charset="0"/>
                <a:ea typeface="宋体" panose="02010600030101010101" pitchFamily="2" charset="-122"/>
              </a:rPr>
              <a:t>(u, v)</a:t>
            </a:r>
            <a:r>
              <a:rPr lang="zh-CN" altLang="en-US" dirty="0">
                <a:latin typeface="Cambria" panose="02040503050406030204" pitchFamily="18" charset="0"/>
                <a:ea typeface="宋体" panose="02010600030101010101" pitchFamily="2" charset="-122"/>
              </a:rPr>
              <a:t>为图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a:t>
            </a:r>
            <a:r>
              <a:rPr lang="zh-CN" altLang="en-US" b="1" dirty="0">
                <a:solidFill>
                  <a:srgbClr val="C00000"/>
                </a:solidFill>
                <a:latin typeface="Cambria" panose="02040503050406030204" pitchFamily="18" charset="0"/>
                <a:ea typeface="宋体" panose="02010600030101010101" pitchFamily="2" charset="-122"/>
              </a:rPr>
              <a:t>横向边</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如果图</a:t>
            </a:r>
            <a:r>
              <a:rPr lang="en-US" altLang="zh-CN" dirty="0">
                <a:solidFill>
                  <a:srgbClr val="00B0F0"/>
                </a:solidFill>
                <a:latin typeface="Cambria" panose="02040503050406030204" pitchFamily="18" charset="0"/>
                <a:ea typeface="宋体" panose="02010600030101010101" pitchFamily="2" charset="-122"/>
              </a:rPr>
              <a:t>G</a:t>
            </a:r>
            <a:r>
              <a:rPr lang="zh-CN" altLang="en-US" dirty="0">
                <a:solidFill>
                  <a:srgbClr val="00B0F0"/>
                </a:solidFill>
                <a:latin typeface="Cambria" panose="02040503050406030204" pitchFamily="18" charset="0"/>
                <a:ea typeface="宋体" panose="02010600030101010101" pitchFamily="2" charset="-122"/>
              </a:rPr>
              <a:t>存在横向边，则该图有环路</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对右上图进行广度优先搜索所产生的</a:t>
            </a:r>
            <a:r>
              <a:rPr lang="en-US" altLang="zh-CN" dirty="0">
                <a:latin typeface="Cambria" panose="02040503050406030204" pitchFamily="18" charset="0"/>
                <a:ea typeface="宋体" panose="02010600030101010101" pitchFamily="2" charset="-122"/>
              </a:rPr>
              <a:t>BFS</a:t>
            </a:r>
            <a:r>
              <a:rPr lang="zh-CN" altLang="en-US" dirty="0">
                <a:latin typeface="Cambria" panose="02040503050406030204" pitchFamily="18" charset="0"/>
                <a:ea typeface="宋体" panose="02010600030101010101" pitchFamily="2" charset="-122"/>
              </a:rPr>
              <a:t>树如右下图所示。其中实线为树边，虚线为回边。</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36</a:t>
            </a:fld>
            <a:endParaRPr lang="zh-CN" altLang="en-US" dirty="0"/>
          </a:p>
        </p:txBody>
      </p:sp>
      <p:pic>
        <p:nvPicPr>
          <p:cNvPr id="6" name="图片 5"/>
          <p:cNvPicPr/>
          <p:nvPr/>
        </p:nvPicPr>
        <p:blipFill rotWithShape="1">
          <a:blip r:embed="rId2">
            <a:extLst>
              <a:ext uri="{28A0092B-C50C-407E-A947-70E740481C1C}">
                <a14:useLocalDpi xmlns:a14="http://schemas.microsoft.com/office/drawing/2010/main" val="0"/>
              </a:ext>
            </a:extLst>
          </a:blip>
          <a:srcRect b="11785"/>
          <a:stretch/>
        </p:blipFill>
        <p:spPr bwMode="auto">
          <a:xfrm>
            <a:off x="9207061" y="1237319"/>
            <a:ext cx="2550732" cy="2421226"/>
          </a:xfrm>
          <a:prstGeom prst="rect">
            <a:avLst/>
          </a:prstGeom>
          <a:noFill/>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0194" y="3906907"/>
            <a:ext cx="3084465" cy="2099755"/>
          </a:xfrm>
          <a:prstGeom prst="rect">
            <a:avLst/>
          </a:prstGeom>
          <a:noFill/>
        </p:spPr>
      </p:pic>
    </p:spTree>
    <p:extLst>
      <p:ext uri="{BB962C8B-B14F-4D97-AF65-F5344CB8AC3E}">
        <p14:creationId xmlns:p14="http://schemas.microsoft.com/office/powerpoint/2010/main" val="388339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7695" cy="6423679"/>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四、</a:t>
            </a:r>
            <a:r>
              <a:rPr lang="en-US" altLang="zh-CN" b="1" dirty="0">
                <a:latin typeface="Cambria" panose="02040503050406030204" pitchFamily="18" charset="0"/>
                <a:ea typeface="宋体" panose="02010600030101010101" pitchFamily="2" charset="-122"/>
              </a:rPr>
              <a:t>BFS</a:t>
            </a:r>
            <a:r>
              <a:rPr lang="zh-CN" altLang="en-US" b="1" dirty="0">
                <a:latin typeface="Cambria" panose="02040503050406030204" pitchFamily="18" charset="0"/>
                <a:ea typeface="宋体" panose="02010600030101010101" pitchFamily="2" charset="-122"/>
              </a:rPr>
              <a:t>应用举例</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求无权图中一个顶点到其他顶点的最短路径长。</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a:t>
            </a:r>
            <a:r>
              <a:rPr lang="en-US" altLang="zh-CN" dirty="0">
                <a:latin typeface="Cambria" panose="02040503050406030204" pitchFamily="18" charset="0"/>
                <a:ea typeface="宋体" panose="02010600030101010101" pitchFamily="2" charset="-122"/>
              </a:rPr>
              <a:t>BFS</a:t>
            </a:r>
            <a:r>
              <a:rPr lang="zh-CN" altLang="en-US" dirty="0">
                <a:latin typeface="Cambria" panose="02040503050406030204" pitchFamily="18" charset="0"/>
                <a:ea typeface="宋体" panose="02010600030101010101" pitchFamily="2" charset="-122"/>
              </a:rPr>
              <a:t>的层次搜索的特性，离其越近的顶点最新访问，因此在</a:t>
            </a:r>
            <a:r>
              <a:rPr lang="en-US" altLang="zh-CN" dirty="0">
                <a:latin typeface="Cambria" panose="02040503050406030204" pitchFamily="18" charset="0"/>
                <a:ea typeface="宋体" panose="02010600030101010101" pitchFamily="2" charset="-122"/>
              </a:rPr>
              <a:t>BFS</a:t>
            </a:r>
            <a:r>
              <a:rPr lang="zh-CN" altLang="en-US" dirty="0">
                <a:latin typeface="Cambria" panose="02040503050406030204" pitchFamily="18" charset="0"/>
                <a:ea typeface="宋体" panose="02010600030101010101" pitchFamily="2" charset="-122"/>
              </a:rPr>
              <a:t>树中，</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到第二层根结点的最短路径长为</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到第三层的最短路径长为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。例如，在右图中，顶点</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到顶点</a:t>
            </a:r>
            <a:r>
              <a:rPr lang="en-US" altLang="zh-CN" dirty="0">
                <a:latin typeface="Cambria" panose="02040503050406030204" pitchFamily="18" charset="0"/>
                <a:ea typeface="宋体" panose="02010600030101010101" pitchFamily="2" charset="-122"/>
              </a:rPr>
              <a:t>v2, v6, v7</a:t>
            </a:r>
            <a:r>
              <a:rPr lang="zh-CN" altLang="en-US" dirty="0">
                <a:latin typeface="Cambria" panose="02040503050406030204" pitchFamily="18" charset="0"/>
                <a:ea typeface="宋体" panose="02010600030101010101" pitchFamily="2" charset="-122"/>
              </a:rPr>
              <a:t>的最短路径长都为</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，顶点</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v3, v4, v5</a:t>
            </a:r>
            <a:r>
              <a:rPr lang="zh-CN" altLang="en-US" dirty="0">
                <a:latin typeface="Cambria" panose="02040503050406030204" pitchFamily="18" charset="0"/>
                <a:ea typeface="宋体" panose="02010600030101010101" pitchFamily="2" charset="-122"/>
              </a:rPr>
              <a:t>的最短路径长都为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假设出发点为</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，实现时顶一个数组</a:t>
            </a:r>
            <a:r>
              <a:rPr lang="en-US" altLang="zh-CN" dirty="0">
                <a:latin typeface="Cambria" panose="02040503050406030204" pitchFamily="18" charset="0"/>
                <a:ea typeface="宋体" panose="02010600030101010101" pitchFamily="2" charset="-122"/>
              </a:rPr>
              <a:t>dis</a:t>
            </a:r>
            <a:r>
              <a:rPr lang="zh-CN" altLang="en-US" dirty="0">
                <a:latin typeface="Cambria" panose="02040503050406030204" pitchFamily="18" charset="0"/>
                <a:ea typeface="宋体" panose="02010600030101010101" pitchFamily="2" charset="-122"/>
              </a:rPr>
              <a:t>，存储顶点</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到其他顶点的距离，初始时</a:t>
            </a:r>
            <a:r>
              <a:rPr lang="en-US" altLang="zh-CN" dirty="0">
                <a:latin typeface="Cambria" panose="02040503050406030204" pitchFamily="18" charset="0"/>
                <a:ea typeface="宋体" panose="02010600030101010101" pitchFamily="2" charset="-122"/>
              </a:rPr>
              <a:t>dis[v1]=0</a:t>
            </a:r>
            <a:r>
              <a:rPr lang="zh-CN" altLang="en-US" dirty="0">
                <a:latin typeface="Cambria" panose="02040503050406030204" pitchFamily="18" charset="0"/>
                <a:ea typeface="宋体" panose="02010600030101010101" pitchFamily="2" charset="-122"/>
              </a:rPr>
              <a:t>，当从顶点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访问白色顶点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时，则有</a:t>
            </a:r>
            <a:r>
              <a:rPr lang="en-US" altLang="zh-CN" dirty="0">
                <a:latin typeface="Cambria" panose="02040503050406030204" pitchFamily="18" charset="0"/>
                <a:ea typeface="宋体" panose="02010600030101010101" pitchFamily="2" charset="-122"/>
              </a:rPr>
              <a:t>dis[v]=dis[u]+1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37</a:t>
            </a:fld>
            <a:endParaRPr lang="zh-CN" altLang="en-US" dirty="0"/>
          </a:p>
        </p:txBody>
      </p:sp>
      <p:pic>
        <p:nvPicPr>
          <p:cNvPr id="6" name="图片 5"/>
          <p:cNvPicPr/>
          <p:nvPr/>
        </p:nvPicPr>
        <p:blipFill rotWithShape="1">
          <a:blip r:embed="rId2">
            <a:extLst>
              <a:ext uri="{28A0092B-C50C-407E-A947-70E740481C1C}">
                <a14:useLocalDpi xmlns:a14="http://schemas.microsoft.com/office/drawing/2010/main" val="0"/>
              </a:ext>
            </a:extLst>
          </a:blip>
          <a:srcRect b="11785"/>
          <a:stretch/>
        </p:blipFill>
        <p:spPr bwMode="auto">
          <a:xfrm>
            <a:off x="9207061" y="1237319"/>
            <a:ext cx="2550732" cy="2421226"/>
          </a:xfrm>
          <a:prstGeom prst="rect">
            <a:avLst/>
          </a:prstGeom>
          <a:noFill/>
        </p:spPr>
      </p:pic>
    </p:spTree>
    <p:extLst>
      <p:ext uri="{BB962C8B-B14F-4D97-AF65-F5344CB8AC3E}">
        <p14:creationId xmlns:p14="http://schemas.microsoft.com/office/powerpoint/2010/main" val="135559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7695" cy="6423679"/>
          </a:xfrm>
        </p:spPr>
        <p:txBody>
          <a:bodyPr>
            <a:normAutofit fontScale="85000"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4.3 </a:t>
            </a:r>
            <a:r>
              <a:rPr lang="zh-CN" altLang="en-US" b="1" dirty="0">
                <a:latin typeface="Cambria" panose="02040503050406030204" pitchFamily="18" charset="0"/>
                <a:ea typeface="宋体" panose="02010600030101010101" pitchFamily="2" charset="-122"/>
              </a:rPr>
              <a:t>图的连通特性</a:t>
            </a:r>
            <a:endParaRPr lang="en-US" altLang="zh-CN" b="1"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4.3.1</a:t>
            </a:r>
            <a:r>
              <a:rPr lang="zh-CN" altLang="en-US" b="1" dirty="0">
                <a:latin typeface="Cambria" panose="02040503050406030204" pitchFamily="18" charset="0"/>
                <a:ea typeface="宋体" panose="02010600030101010101" pitchFamily="2" charset="-122"/>
              </a:rPr>
              <a:t>有向图的强连通分量</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下面介绍两种基于</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求有向图的极大连通子图的方法。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a:t>
            </a:r>
            <a:r>
              <a:rPr lang="en-US" altLang="zh-CN" b="1" dirty="0">
                <a:latin typeface="Cambria" panose="02040503050406030204" pitchFamily="18" charset="0"/>
                <a:ea typeface="宋体" panose="02010600030101010101" pitchFamily="2" charset="-122"/>
              </a:rPr>
              <a:t>Kosaraju</a:t>
            </a:r>
            <a:r>
              <a:rPr lang="zh-CN" altLang="en-US" b="1" dirty="0">
                <a:latin typeface="Cambria" panose="02040503050406030204" pitchFamily="18" charset="0"/>
                <a:ea typeface="宋体" panose="02010600030101010101" pitchFamily="2" charset="-122"/>
              </a:rPr>
              <a:t>算法</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对于一个有向图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，如果将其每条边都改变为与原来的方向相反，即将所有边的起点都变为终点，终点变为起点，则得到的图称为</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a:t>
            </a:r>
            <a:r>
              <a:rPr lang="zh-CN" altLang="en-US" b="1" dirty="0">
                <a:latin typeface="Cambria" panose="02040503050406030204" pitchFamily="18" charset="0"/>
                <a:ea typeface="宋体" panose="02010600030101010101" pitchFamily="2" charset="-122"/>
              </a:rPr>
              <a:t>反图</a:t>
            </a:r>
            <a:r>
              <a:rPr lang="zh-CN" altLang="en-US" dirty="0">
                <a:latin typeface="Cambria" panose="02040503050406030204" pitchFamily="18" charset="0"/>
                <a:ea typeface="宋体" panose="02010600030101010101" pitchFamily="2" charset="-122"/>
              </a:rPr>
              <a:t>，记为</a:t>
            </a:r>
            <a:r>
              <a:rPr lang="en-US" altLang="zh-CN" dirty="0">
                <a:latin typeface="Cambria" panose="02040503050406030204" pitchFamily="18" charset="0"/>
                <a:ea typeface="宋体" panose="02010600030101010101" pitchFamily="2" charset="-122"/>
              </a:rPr>
              <a:t>G</a:t>
            </a:r>
            <a:r>
              <a:rPr lang="en-US" altLang="zh-CN" baseline="30000"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Kosaraju</a:t>
            </a:r>
            <a:r>
              <a:rPr lang="zh-CN" altLang="en-US" dirty="0">
                <a:latin typeface="Cambria" panose="02040503050406030204" pitchFamily="18" charset="0"/>
                <a:ea typeface="宋体" panose="02010600030101010101" pitchFamily="2" charset="-122"/>
              </a:rPr>
              <a:t>的基本思想：</a:t>
            </a:r>
            <a:r>
              <a:rPr lang="zh-CN" altLang="en-US" dirty="0">
                <a:solidFill>
                  <a:srgbClr val="00B0F0"/>
                </a:solidFill>
                <a:latin typeface="Cambria" panose="02040503050406030204" pitchFamily="18" charset="0"/>
                <a:ea typeface="宋体" panose="02010600030101010101" pitchFamily="2" charset="-122"/>
              </a:rPr>
              <a:t>先对原图进行</a:t>
            </a:r>
            <a:r>
              <a:rPr lang="en-US" altLang="zh-CN" dirty="0">
                <a:solidFill>
                  <a:srgbClr val="00B0F0"/>
                </a:solidFill>
                <a:latin typeface="Cambria" panose="02040503050406030204" pitchFamily="18" charset="0"/>
                <a:ea typeface="宋体" panose="02010600030101010101" pitchFamily="2" charset="-122"/>
              </a:rPr>
              <a:t>DFS</a:t>
            </a:r>
            <a:r>
              <a:rPr lang="zh-CN" altLang="en-US" dirty="0">
                <a:solidFill>
                  <a:srgbClr val="00B0F0"/>
                </a:solidFill>
                <a:latin typeface="Cambria" panose="02040503050406030204" pitchFamily="18" charset="0"/>
                <a:ea typeface="宋体" panose="02010600030101010101" pitchFamily="2" charset="-122"/>
              </a:rPr>
              <a:t>，并保存顶点处理完毕的先后顺序，然后从最后处理完毕的顶点开始，对反图进行</a:t>
            </a:r>
            <a:r>
              <a:rPr lang="en-US" altLang="zh-CN" dirty="0">
                <a:solidFill>
                  <a:srgbClr val="00B0F0"/>
                </a:solidFill>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顶点处理完毕</a:t>
            </a:r>
            <a:r>
              <a:rPr lang="zh-CN" altLang="en-US" dirty="0">
                <a:latin typeface="Cambria" panose="02040503050406030204" pitchFamily="18" charset="0"/>
                <a:ea typeface="宋体" panose="02010600030101010101" pitchFamily="2" charset="-122"/>
              </a:rPr>
              <a:t>是指从该顶点出发能够访问的顶点都已访问并回退到上一个顶点，即顶点的所有邻接点都已经变为黑色。</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38</a:t>
            </a:fld>
            <a:endParaRPr lang="zh-CN" altLang="en-US" dirty="0"/>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9226742" y="1171940"/>
            <a:ext cx="1919536" cy="2557602"/>
          </a:xfrm>
          <a:prstGeom prst="rect">
            <a:avLst/>
          </a:prstGeom>
          <a:noFill/>
        </p:spPr>
      </p:pic>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9226742" y="3729542"/>
            <a:ext cx="2061368" cy="2736680"/>
          </a:xfrm>
          <a:prstGeom prst="rect">
            <a:avLst/>
          </a:prstGeom>
          <a:noFill/>
        </p:spPr>
      </p:pic>
    </p:spTree>
    <p:extLst>
      <p:ext uri="{BB962C8B-B14F-4D97-AF65-F5344CB8AC3E}">
        <p14:creationId xmlns:p14="http://schemas.microsoft.com/office/powerpoint/2010/main" val="214890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7695" cy="6423679"/>
          </a:xfrm>
        </p:spPr>
        <p:txBody>
          <a:bodyPr>
            <a:normAutofit/>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】Kosaraju</a:t>
            </a:r>
            <a:r>
              <a:rPr lang="zh-CN" altLang="en-US" dirty="0">
                <a:latin typeface="Cambria" panose="02040503050406030204" pitchFamily="18" charset="0"/>
                <a:ea typeface="宋体" panose="02010600030101010101" pitchFamily="2" charset="-122"/>
              </a:rPr>
              <a:t>算法求有向图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的强连通分量</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求图</a:t>
            </a:r>
            <a:r>
              <a:rPr lang="en-US" altLang="zh-CN" dirty="0">
                <a:solidFill>
                  <a:srgbClr val="7030A0"/>
                </a:solidFill>
                <a:latin typeface="Cambria" panose="02040503050406030204" pitchFamily="18" charset="0"/>
                <a:ea typeface="宋体" panose="02010600030101010101" pitchFamily="2" charset="-122"/>
              </a:rPr>
              <a:t>g</a:t>
            </a:r>
            <a:r>
              <a:rPr lang="zh-CN" altLang="en-US" dirty="0">
                <a:solidFill>
                  <a:srgbClr val="7030A0"/>
                </a:solidFill>
                <a:latin typeface="Cambria" panose="02040503050406030204" pitchFamily="18" charset="0"/>
                <a:ea typeface="宋体" panose="02010600030101010101" pitchFamily="2" charset="-122"/>
              </a:rPr>
              <a:t>的反图</a:t>
            </a:r>
            <a:r>
              <a:rPr lang="en-US" altLang="zh-CN" dirty="0" err="1">
                <a:solidFill>
                  <a:srgbClr val="7030A0"/>
                </a:solidFill>
                <a:latin typeface="Cambria" panose="02040503050406030204" pitchFamily="18" charset="0"/>
                <a:ea typeface="宋体" panose="02010600030101010101" pitchFamily="2" charset="-122"/>
              </a:rPr>
              <a:t>g</a:t>
            </a:r>
            <a:r>
              <a:rPr lang="en-US" altLang="zh-CN" baseline="30000" dirty="0" err="1">
                <a:solidFill>
                  <a:srgbClr val="7030A0"/>
                </a:solidFill>
                <a:latin typeface="Cambria" panose="02040503050406030204" pitchFamily="18" charset="0"/>
                <a:ea typeface="宋体" panose="02010600030101010101" pitchFamily="2" charset="-122"/>
              </a:rPr>
              <a:t>t</a:t>
            </a:r>
            <a:r>
              <a:rPr lang="zh-CN" altLang="en-US" dirty="0">
                <a:solidFill>
                  <a:srgbClr val="7030A0"/>
                </a:solidFill>
                <a:latin typeface="Cambria" panose="02040503050406030204" pitchFamily="18" charset="0"/>
                <a:ea typeface="宋体" panose="02010600030101010101" pitchFamily="2" charset="-122"/>
              </a:rPr>
              <a:t>。定义数组</a:t>
            </a:r>
            <a:r>
              <a:rPr lang="en-US" altLang="zh-CN" dirty="0">
                <a:solidFill>
                  <a:srgbClr val="7030A0"/>
                </a:solidFill>
                <a:latin typeface="Cambria" panose="02040503050406030204" pitchFamily="18" charset="0"/>
                <a:ea typeface="宋体" panose="02010600030101010101" pitchFamily="2" charset="-122"/>
              </a:rPr>
              <a:t>leave</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、对图</a:t>
            </a:r>
            <a:r>
              <a:rPr lang="en-US" altLang="zh-CN" dirty="0">
                <a:solidFill>
                  <a:srgbClr val="7030A0"/>
                </a:solidFill>
                <a:latin typeface="Cambria" panose="02040503050406030204" pitchFamily="18" charset="0"/>
                <a:ea typeface="宋体" panose="02010600030101010101" pitchFamily="2" charset="-122"/>
              </a:rPr>
              <a:t>g</a:t>
            </a:r>
            <a:r>
              <a:rPr lang="zh-CN" altLang="en-US" dirty="0">
                <a:solidFill>
                  <a:srgbClr val="7030A0"/>
                </a:solidFill>
                <a:latin typeface="Cambria" panose="02040503050406030204" pitchFamily="18" charset="0"/>
                <a:ea typeface="宋体" panose="02010600030101010101" pitchFamily="2" charset="-122"/>
              </a:rPr>
              <a:t>进行</a:t>
            </a:r>
            <a:r>
              <a:rPr lang="en-US" altLang="zh-CN" dirty="0">
                <a:solidFill>
                  <a:srgbClr val="7030A0"/>
                </a:solidFill>
                <a:latin typeface="Cambria" panose="02040503050406030204" pitchFamily="18" charset="0"/>
                <a:ea typeface="宋体" panose="02010600030101010101" pitchFamily="2" charset="-122"/>
              </a:rPr>
              <a:t>DFS</a:t>
            </a:r>
            <a:r>
              <a:rPr lang="zh-CN" altLang="en-US" dirty="0">
                <a:solidFill>
                  <a:srgbClr val="7030A0"/>
                </a:solidFill>
                <a:latin typeface="Cambria" panose="02040503050406030204" pitchFamily="18" charset="0"/>
                <a:ea typeface="宋体" panose="02010600030101010101" pitchFamily="2" charset="-122"/>
              </a:rPr>
              <a:t>，并按照顶点处理完毕的先后顺序依次将顶点保存在</a:t>
            </a:r>
            <a:r>
              <a:rPr lang="en-US" altLang="zh-CN" dirty="0">
                <a:solidFill>
                  <a:srgbClr val="7030A0"/>
                </a:solidFill>
                <a:latin typeface="Cambria" panose="02040503050406030204" pitchFamily="18" charset="0"/>
                <a:ea typeface="宋体" panose="02010600030101010101" pitchFamily="2" charset="-122"/>
              </a:rPr>
              <a:t>leave</a:t>
            </a:r>
            <a:r>
              <a:rPr lang="zh-CN" altLang="en-US" dirty="0">
                <a:solidFill>
                  <a:srgbClr val="7030A0"/>
                </a:solidFill>
                <a:latin typeface="Cambria" panose="02040503050406030204" pitchFamily="18" charset="0"/>
                <a:ea typeface="宋体" panose="02010600030101010101" pitchFamily="2" charset="-122"/>
              </a:rPr>
              <a:t>中。</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、从</a:t>
            </a:r>
            <a:r>
              <a:rPr lang="en-US" altLang="zh-CN" dirty="0">
                <a:solidFill>
                  <a:srgbClr val="7030A0"/>
                </a:solidFill>
                <a:latin typeface="Cambria" panose="02040503050406030204" pitchFamily="18" charset="0"/>
                <a:ea typeface="宋体" panose="02010600030101010101" pitchFamily="2" charset="-122"/>
              </a:rPr>
              <a:t>leave</a:t>
            </a:r>
            <a:r>
              <a:rPr lang="zh-CN" altLang="en-US" dirty="0">
                <a:solidFill>
                  <a:srgbClr val="7030A0"/>
                </a:solidFill>
                <a:latin typeface="Cambria" panose="02040503050406030204" pitchFamily="18" charset="0"/>
                <a:ea typeface="宋体" panose="02010600030101010101" pitchFamily="2" charset="-122"/>
              </a:rPr>
              <a:t>的最后一个顶点开始，对</a:t>
            </a:r>
            <a:r>
              <a:rPr lang="en-US" altLang="zh-CN" dirty="0" err="1">
                <a:solidFill>
                  <a:srgbClr val="7030A0"/>
                </a:solidFill>
                <a:latin typeface="Cambria" panose="02040503050406030204" pitchFamily="18" charset="0"/>
                <a:ea typeface="宋体" panose="02010600030101010101" pitchFamily="2" charset="-122"/>
              </a:rPr>
              <a:t>g</a:t>
            </a:r>
            <a:r>
              <a:rPr lang="en-US" altLang="zh-CN" baseline="30000" dirty="0" err="1">
                <a:solidFill>
                  <a:srgbClr val="7030A0"/>
                </a:solidFill>
                <a:latin typeface="Cambria" panose="02040503050406030204" pitchFamily="18" charset="0"/>
                <a:ea typeface="宋体" panose="02010600030101010101" pitchFamily="2" charset="-122"/>
              </a:rPr>
              <a:t>t</a:t>
            </a:r>
            <a:r>
              <a:rPr lang="zh-CN" altLang="en-US" dirty="0">
                <a:solidFill>
                  <a:srgbClr val="7030A0"/>
                </a:solidFill>
                <a:latin typeface="Cambria" panose="02040503050406030204" pitchFamily="18" charset="0"/>
                <a:ea typeface="宋体" panose="02010600030101010101" pitchFamily="2" charset="-122"/>
              </a:rPr>
              <a:t>进行深度优先搜索，所能访问的顶点属于同一个强连通分量。然后从</a:t>
            </a:r>
            <a:r>
              <a:rPr lang="en-US" altLang="zh-CN" dirty="0">
                <a:solidFill>
                  <a:srgbClr val="7030A0"/>
                </a:solidFill>
                <a:latin typeface="Cambria" panose="02040503050406030204" pitchFamily="18" charset="0"/>
                <a:ea typeface="宋体" panose="02010600030101010101" pitchFamily="2" charset="-122"/>
              </a:rPr>
              <a:t>leave</a:t>
            </a:r>
            <a:r>
              <a:rPr lang="zh-CN" altLang="en-US" dirty="0">
                <a:solidFill>
                  <a:srgbClr val="7030A0"/>
                </a:solidFill>
                <a:latin typeface="Cambria" panose="02040503050406030204" pitchFamily="18" charset="0"/>
                <a:ea typeface="宋体" panose="02010600030101010101" pitchFamily="2" charset="-122"/>
              </a:rPr>
              <a:t>的最后一个未访问过的顶点开始，继续进行同样的操作，得到第二个连通分量，</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，直到所有顶点都加入某个强连通分量为止。</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39</a:t>
            </a:fld>
            <a:endParaRPr lang="zh-CN" altLang="en-US" dirty="0"/>
          </a:p>
        </p:txBody>
      </p:sp>
    </p:spTree>
    <p:extLst>
      <p:ext uri="{BB962C8B-B14F-4D97-AF65-F5344CB8AC3E}">
        <p14:creationId xmlns:p14="http://schemas.microsoft.com/office/powerpoint/2010/main" val="329369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237658" cy="6423679"/>
          </a:xfrm>
        </p:spPr>
        <p:txBody>
          <a:bodyPr>
            <a:normAutofit/>
          </a:bodyPr>
          <a:lstStyle/>
          <a:p>
            <a:pPr marL="0" indent="357188">
              <a:lnSpc>
                <a:spcPct val="150000"/>
              </a:lnSpc>
              <a:buNone/>
            </a:pPr>
            <a:r>
              <a:rPr lang="zh-CN" altLang="en-US" dirty="0">
                <a:latin typeface="Cambria" panose="02040503050406030204" pitchFamily="18" charset="0"/>
                <a:ea typeface="宋体" panose="02010600030101010101" pitchFamily="2" charset="-122"/>
              </a:rPr>
              <a:t>目录：</a:t>
            </a:r>
            <a:endParaRPr lang="en-US" altLang="zh-CN" dirty="0">
              <a:latin typeface="Cambria" panose="02040503050406030204" pitchFamily="18" charset="0"/>
              <a:ea typeface="宋体" panose="02010600030101010101" pitchFamily="2" charset="-122"/>
            </a:endParaRPr>
          </a:p>
          <a:p>
            <a:pPr marL="0" indent="357188">
              <a:lnSpc>
                <a:spcPct val="150000"/>
              </a:lnSpc>
              <a:buNone/>
            </a:pPr>
            <a:r>
              <a:rPr lang="en-US" altLang="zh-CN" dirty="0">
                <a:latin typeface="Cambria" panose="02040503050406030204" pitchFamily="18" charset="0"/>
                <a:ea typeface="宋体" panose="02010600030101010101" pitchFamily="2" charset="-122"/>
              </a:rPr>
              <a:t>4.1 </a:t>
            </a:r>
            <a:r>
              <a:rPr lang="zh-CN" altLang="en-US" dirty="0">
                <a:latin typeface="Cambria" panose="02040503050406030204" pitchFamily="18" charset="0"/>
                <a:ea typeface="宋体" panose="02010600030101010101" pitchFamily="2" charset="-122"/>
              </a:rPr>
              <a:t>图的定义和表示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2"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4.2 </a:t>
            </a:r>
            <a:r>
              <a:rPr lang="zh-CN" altLang="en-US" dirty="0">
                <a:latin typeface="Cambria" panose="02040503050406030204" pitchFamily="18" charset="0"/>
                <a:ea typeface="宋体" panose="02010600030101010101" pitchFamily="2" charset="-122"/>
              </a:rPr>
              <a:t>图的搜索</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3"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4.3 </a:t>
            </a:r>
            <a:r>
              <a:rPr lang="zh-CN" altLang="en-US" dirty="0">
                <a:latin typeface="Cambria" panose="02040503050406030204" pitchFamily="18" charset="0"/>
                <a:ea typeface="宋体" panose="02010600030101010101" pitchFamily="2" charset="-122"/>
              </a:rPr>
              <a:t>图的连通性</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4"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4.4 </a:t>
            </a:r>
            <a:r>
              <a:rPr lang="zh-CN" altLang="en-US" dirty="0">
                <a:latin typeface="Cambria" panose="02040503050406030204" pitchFamily="18" charset="0"/>
                <a:ea typeface="宋体" panose="02010600030101010101" pitchFamily="2" charset="-122"/>
              </a:rPr>
              <a:t>最小生成树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5"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4.5 </a:t>
            </a:r>
            <a:r>
              <a:rPr lang="zh-CN" altLang="en-US" dirty="0">
                <a:latin typeface="Cambria" panose="02040503050406030204" pitchFamily="18" charset="0"/>
                <a:ea typeface="宋体" panose="02010600030101010101" pitchFamily="2" charset="-122"/>
              </a:rPr>
              <a:t>有向无环图</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6"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4.6 </a:t>
            </a:r>
            <a:r>
              <a:rPr lang="zh-CN" altLang="en-US" dirty="0">
                <a:latin typeface="Cambria" panose="02040503050406030204" pitchFamily="18" charset="0"/>
                <a:ea typeface="宋体" panose="02010600030101010101" pitchFamily="2" charset="-122"/>
              </a:rPr>
              <a:t>图的顶点之间的最短距离和最短路径</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7" action="ppaction://hlinksldjump"/>
              </a:rPr>
              <a:t>链接</a:t>
            </a:r>
            <a:r>
              <a:rPr lang="en-US" altLang="zh-CN"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a:t>
            </a:fld>
            <a:endParaRPr lang="zh-CN" altLang="en-US" dirty="0"/>
          </a:p>
        </p:txBody>
      </p:sp>
    </p:spTree>
    <p:extLst>
      <p:ext uri="{BB962C8B-B14F-4D97-AF65-F5344CB8AC3E}">
        <p14:creationId xmlns:p14="http://schemas.microsoft.com/office/powerpoint/2010/main" val="173119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92385" cy="6423679"/>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a:t>
            </a:r>
            <a:r>
              <a:rPr lang="en-US" altLang="zh-CN" dirty="0">
                <a:latin typeface="Cambria" panose="02040503050406030204" pitchFamily="18" charset="0"/>
                <a:ea typeface="宋体" panose="02010600030101010101" pitchFamily="2" charset="-122"/>
              </a:rPr>
              <a:t>Kosaraju</a:t>
            </a:r>
            <a:r>
              <a:rPr lang="zh-CN" altLang="en-US" dirty="0">
                <a:latin typeface="Cambria" panose="02040503050406030204" pitchFamily="18" charset="0"/>
                <a:ea typeface="宋体" panose="02010600030101010101" pitchFamily="2" charset="-122"/>
              </a:rPr>
              <a:t>算法求右上图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的所有强连通分量。</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从</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出发，对图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，访问的前</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个顶点为</a:t>
            </a:r>
            <a:r>
              <a:rPr lang="en-US" altLang="zh-CN" dirty="0">
                <a:latin typeface="Cambria" panose="02040503050406030204" pitchFamily="18" charset="0"/>
                <a:ea typeface="宋体" panose="02010600030101010101" pitchFamily="2" charset="-122"/>
              </a:rPr>
              <a:t>v1, v2, v3</a:t>
            </a:r>
            <a:r>
              <a:rPr lang="zh-CN" altLang="en-US" dirty="0">
                <a:latin typeface="Cambria" panose="02040503050406030204" pitchFamily="18" charset="0"/>
                <a:ea typeface="宋体" panose="02010600030101010101" pitchFamily="2" charset="-122"/>
              </a:rPr>
              <a:t>，此时顶点</a:t>
            </a:r>
            <a:r>
              <a:rPr lang="en-US" altLang="zh-CN" dirty="0">
                <a:latin typeface="Cambria" panose="02040503050406030204" pitchFamily="18" charset="0"/>
                <a:ea typeface="宋体" panose="02010600030101010101" pitchFamily="2" charset="-122"/>
              </a:rPr>
              <a:t>v3</a:t>
            </a:r>
            <a:r>
              <a:rPr lang="zh-CN" altLang="en-US" dirty="0">
                <a:latin typeface="Cambria" panose="02040503050406030204" pitchFamily="18" charset="0"/>
                <a:ea typeface="宋体" panose="02010600030101010101" pitchFamily="2" charset="-122"/>
              </a:rPr>
              <a:t>处理完毕，将</a:t>
            </a:r>
            <a:r>
              <a:rPr lang="en-US" altLang="zh-CN" dirty="0">
                <a:latin typeface="Cambria" panose="02040503050406030204" pitchFamily="18" charset="0"/>
                <a:ea typeface="宋体" panose="02010600030101010101" pitchFamily="2" charset="-122"/>
              </a:rPr>
              <a:t>v3</a:t>
            </a:r>
            <a:r>
              <a:rPr lang="zh-CN" altLang="en-US" dirty="0">
                <a:latin typeface="Cambria" panose="02040503050406030204" pitchFamily="18" charset="0"/>
                <a:ea typeface="宋体" panose="02010600030101010101" pitchFamily="2" charset="-122"/>
              </a:rPr>
              <a:t>加入到</a:t>
            </a:r>
            <a:r>
              <a:rPr lang="en-US" altLang="zh-CN" dirty="0">
                <a:latin typeface="Cambria" panose="02040503050406030204" pitchFamily="18" charset="0"/>
                <a:ea typeface="宋体" panose="02010600030101010101" pitchFamily="2" charset="-122"/>
              </a:rPr>
              <a:t>leave</a:t>
            </a:r>
            <a:r>
              <a:rPr lang="zh-CN" altLang="en-US" dirty="0">
                <a:latin typeface="Cambria" panose="02040503050406030204" pitchFamily="18" charset="0"/>
                <a:ea typeface="宋体" panose="02010600030101010101" pitchFamily="2" charset="-122"/>
              </a:rPr>
              <a:t>中：</a:t>
            </a:r>
            <a:r>
              <a:rPr lang="en-US" altLang="zh-CN" dirty="0">
                <a:latin typeface="Cambria" panose="02040503050406030204" pitchFamily="18" charset="0"/>
                <a:ea typeface="宋体" panose="02010600030101010101" pitchFamily="2" charset="-122"/>
              </a:rPr>
              <a:t>leave={v3}</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从</a:t>
            </a:r>
            <a:r>
              <a:rPr lang="en-US" altLang="zh-CN" dirty="0">
                <a:latin typeface="Cambria" panose="02040503050406030204" pitchFamily="18" charset="0"/>
                <a:ea typeface="宋体" panose="02010600030101010101" pitchFamily="2" charset="-122"/>
              </a:rPr>
              <a:t>v3</a:t>
            </a:r>
            <a:r>
              <a:rPr lang="zh-CN" altLang="en-US" dirty="0">
                <a:latin typeface="Cambria" panose="02040503050406030204" pitchFamily="18" charset="0"/>
                <a:ea typeface="宋体" panose="02010600030101010101" pitchFamily="2" charset="-122"/>
              </a:rPr>
              <a:t>回退到</a:t>
            </a:r>
            <a:r>
              <a:rPr lang="en-US" altLang="zh-CN" dirty="0">
                <a:latin typeface="Cambria" panose="02040503050406030204" pitchFamily="18" charset="0"/>
                <a:ea typeface="宋体" panose="02010600030101010101" pitchFamily="2" charset="-122"/>
              </a:rPr>
              <a:t>v2</a:t>
            </a:r>
            <a:r>
              <a:rPr lang="zh-CN" altLang="en-US" dirty="0">
                <a:latin typeface="Cambria" panose="02040503050406030204" pitchFamily="18" charset="0"/>
                <a:ea typeface="宋体" panose="02010600030101010101" pitchFamily="2" charset="-122"/>
              </a:rPr>
              <a:t>，从</a:t>
            </a:r>
            <a:r>
              <a:rPr lang="en-US" altLang="zh-CN" dirty="0">
                <a:latin typeface="Cambria" panose="02040503050406030204" pitchFamily="18" charset="0"/>
                <a:ea typeface="宋体" panose="02010600030101010101" pitchFamily="2" charset="-122"/>
              </a:rPr>
              <a:t>v2</a:t>
            </a:r>
            <a:r>
              <a:rPr lang="zh-CN" altLang="en-US" dirty="0">
                <a:latin typeface="Cambria" panose="02040503050406030204" pitchFamily="18" charset="0"/>
                <a:ea typeface="宋体" panose="02010600030101010101" pitchFamily="2" charset="-122"/>
              </a:rPr>
              <a:t>进入</a:t>
            </a:r>
            <a:r>
              <a:rPr lang="en-US" altLang="zh-CN" dirty="0">
                <a:latin typeface="Cambria" panose="02040503050406030204" pitchFamily="18" charset="0"/>
                <a:ea typeface="宋体" panose="02010600030101010101" pitchFamily="2" charset="-122"/>
              </a:rPr>
              <a:t>v4</a:t>
            </a:r>
            <a:r>
              <a:rPr lang="zh-CN" altLang="en-US" dirty="0">
                <a:latin typeface="Cambria" panose="02040503050406030204" pitchFamily="18" charset="0"/>
                <a:ea typeface="宋体" panose="02010600030101010101" pitchFamily="2" charset="-122"/>
              </a:rPr>
              <a:t>，依次访问</a:t>
            </a:r>
            <a:r>
              <a:rPr lang="en-US" altLang="zh-CN" dirty="0">
                <a:latin typeface="Cambria" panose="02040503050406030204" pitchFamily="18" charset="0"/>
                <a:ea typeface="宋体" panose="02010600030101010101" pitchFamily="2" charset="-122"/>
              </a:rPr>
              <a:t>v6, v5</a:t>
            </a:r>
            <a:r>
              <a:rPr lang="zh-CN" altLang="en-US" dirty="0">
                <a:latin typeface="Cambria" panose="02040503050406030204" pitchFamily="18" charset="0"/>
                <a:ea typeface="宋体" panose="02010600030101010101" pitchFamily="2" charset="-122"/>
              </a:rPr>
              <a:t>，此时顶点</a:t>
            </a:r>
            <a:r>
              <a:rPr lang="en-US" altLang="zh-CN" dirty="0">
                <a:latin typeface="Cambria" panose="02040503050406030204" pitchFamily="18" charset="0"/>
                <a:ea typeface="宋体" panose="02010600030101010101" pitchFamily="2" charset="-122"/>
              </a:rPr>
              <a:t>v5</a:t>
            </a:r>
            <a:r>
              <a:rPr lang="zh-CN" altLang="en-US" dirty="0">
                <a:latin typeface="Cambria" panose="02040503050406030204" pitchFamily="18" charset="0"/>
                <a:ea typeface="宋体" panose="02010600030101010101" pitchFamily="2" charset="-122"/>
              </a:rPr>
              <a:t>处理完毕，将</a:t>
            </a:r>
            <a:r>
              <a:rPr lang="en-US" altLang="zh-CN" dirty="0">
                <a:latin typeface="Cambria" panose="02040503050406030204" pitchFamily="18" charset="0"/>
                <a:ea typeface="宋体" panose="02010600030101010101" pitchFamily="2" charset="-122"/>
              </a:rPr>
              <a:t>v5</a:t>
            </a:r>
            <a:r>
              <a:rPr lang="zh-CN" altLang="en-US" dirty="0">
                <a:latin typeface="Cambria" panose="02040503050406030204" pitchFamily="18" charset="0"/>
                <a:ea typeface="宋体" panose="02010600030101010101" pitchFamily="2" charset="-122"/>
              </a:rPr>
              <a:t>加入到</a:t>
            </a:r>
            <a:r>
              <a:rPr lang="en-US" altLang="zh-CN" dirty="0">
                <a:latin typeface="Cambria" panose="02040503050406030204" pitchFamily="18" charset="0"/>
                <a:ea typeface="宋体" panose="02010600030101010101" pitchFamily="2" charset="-122"/>
              </a:rPr>
              <a:t>leave</a:t>
            </a:r>
            <a:r>
              <a:rPr lang="zh-CN" altLang="en-US" dirty="0">
                <a:latin typeface="Cambria" panose="02040503050406030204" pitchFamily="18" charset="0"/>
                <a:ea typeface="宋体" panose="02010600030101010101" pitchFamily="2" charset="-122"/>
              </a:rPr>
              <a:t>中：</a:t>
            </a:r>
            <a:r>
              <a:rPr lang="en-US" altLang="zh-CN" dirty="0">
                <a:latin typeface="Cambria" panose="02040503050406030204" pitchFamily="18" charset="0"/>
                <a:ea typeface="宋体" panose="02010600030101010101" pitchFamily="2" charset="-122"/>
              </a:rPr>
              <a:t>leave={v3, v5}</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最后得到：</a:t>
            </a:r>
            <a:r>
              <a:rPr lang="en-US" altLang="zh-CN" dirty="0">
                <a:latin typeface="Cambria" panose="02040503050406030204" pitchFamily="18" charset="0"/>
                <a:ea typeface="宋体" panose="02010600030101010101" pitchFamily="2" charset="-122"/>
              </a:rPr>
              <a:t>leave={v3, v5, v6, v4, v2, v1, v8, v7}</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从</a:t>
            </a:r>
            <a:r>
              <a:rPr lang="en-US" altLang="zh-CN" dirty="0">
                <a:latin typeface="Cambria" panose="02040503050406030204" pitchFamily="18" charset="0"/>
                <a:ea typeface="宋体" panose="02010600030101010101" pitchFamily="2" charset="-122"/>
              </a:rPr>
              <a:t>v7</a:t>
            </a:r>
            <a:r>
              <a:rPr lang="zh-CN" altLang="en-US" dirty="0">
                <a:latin typeface="Cambria" panose="02040503050406030204" pitchFamily="18" charset="0"/>
                <a:ea typeface="宋体" panose="02010600030101010101" pitchFamily="2" charset="-122"/>
              </a:rPr>
              <a:t>出发，对图</a:t>
            </a:r>
            <a:r>
              <a:rPr lang="en-US" altLang="zh-CN" dirty="0">
                <a:latin typeface="Cambria" panose="02040503050406030204" pitchFamily="18" charset="0"/>
                <a:ea typeface="宋体" panose="02010600030101010101" pitchFamily="2" charset="-122"/>
              </a:rPr>
              <a:t>G</a:t>
            </a:r>
            <a:r>
              <a:rPr lang="en-US" altLang="zh-CN" baseline="30000"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v7</a:t>
            </a:r>
            <a:r>
              <a:rPr lang="zh-CN" altLang="en-US" dirty="0">
                <a:latin typeface="Cambria" panose="02040503050406030204" pitchFamily="18" charset="0"/>
                <a:ea typeface="宋体" panose="02010600030101010101" pitchFamily="2" charset="-122"/>
              </a:rPr>
              <a:t>没有出边，得到强连通分量：</a:t>
            </a:r>
            <a:r>
              <a:rPr lang="en-US" altLang="zh-CN" dirty="0">
                <a:latin typeface="Cambria" panose="02040503050406030204" pitchFamily="18" charset="0"/>
                <a:ea typeface="宋体" panose="02010600030101010101" pitchFamily="2" charset="-122"/>
              </a:rPr>
              <a:t>{v7}</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从</a:t>
            </a:r>
            <a:r>
              <a:rPr lang="en-US" altLang="zh-CN" dirty="0">
                <a:latin typeface="Cambria" panose="02040503050406030204" pitchFamily="18" charset="0"/>
                <a:ea typeface="宋体" panose="02010600030101010101" pitchFamily="2" charset="-122"/>
              </a:rPr>
              <a:t>v8</a:t>
            </a:r>
            <a:r>
              <a:rPr lang="zh-CN" altLang="en-US" dirty="0">
                <a:latin typeface="Cambria" panose="02040503050406030204" pitchFamily="18" charset="0"/>
                <a:ea typeface="宋体" panose="02010600030101010101" pitchFamily="2" charset="-122"/>
              </a:rPr>
              <a:t>出发，对图</a:t>
            </a:r>
            <a:r>
              <a:rPr lang="en-US" altLang="zh-CN" dirty="0">
                <a:latin typeface="Cambria" panose="02040503050406030204" pitchFamily="18" charset="0"/>
                <a:ea typeface="宋体" panose="02010600030101010101" pitchFamily="2" charset="-122"/>
              </a:rPr>
              <a:t>G</a:t>
            </a:r>
            <a:r>
              <a:rPr lang="en-US" altLang="zh-CN" baseline="30000"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，由于</a:t>
            </a:r>
            <a:r>
              <a:rPr lang="en-US" altLang="zh-CN" dirty="0">
                <a:latin typeface="Cambria" panose="02040503050406030204" pitchFamily="18" charset="0"/>
                <a:ea typeface="宋体" panose="02010600030101010101" pitchFamily="2" charset="-122"/>
              </a:rPr>
              <a:t>v7</a:t>
            </a:r>
            <a:r>
              <a:rPr lang="zh-CN" altLang="en-US" dirty="0">
                <a:latin typeface="Cambria" panose="02040503050406030204" pitchFamily="18" charset="0"/>
                <a:ea typeface="宋体" panose="02010600030101010101" pitchFamily="2" charset="-122"/>
              </a:rPr>
              <a:t>已访问，得到强连通分量</a:t>
            </a:r>
            <a:r>
              <a:rPr lang="en-US" altLang="zh-CN" dirty="0">
                <a:latin typeface="Cambria" panose="02040503050406030204" pitchFamily="18" charset="0"/>
                <a:ea typeface="宋体" panose="02010600030101010101" pitchFamily="2" charset="-122"/>
              </a:rPr>
              <a:t>{v8}</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从</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出发，对图</a:t>
            </a:r>
            <a:r>
              <a:rPr lang="en-US" altLang="zh-CN" dirty="0">
                <a:latin typeface="Cambria" panose="02040503050406030204" pitchFamily="18" charset="0"/>
                <a:ea typeface="宋体" panose="02010600030101010101" pitchFamily="2" charset="-122"/>
              </a:rPr>
              <a:t>G</a:t>
            </a:r>
            <a:r>
              <a:rPr lang="en-US" altLang="zh-CN" baseline="30000"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，可以访问的顶点为</a:t>
            </a:r>
            <a:r>
              <a:rPr lang="en-US" altLang="zh-CN" dirty="0">
                <a:latin typeface="Cambria" panose="02040503050406030204" pitchFamily="18" charset="0"/>
                <a:ea typeface="宋体" panose="02010600030101010101" pitchFamily="2" charset="-122"/>
              </a:rPr>
              <a:t>v1, v2, v3</a:t>
            </a:r>
            <a:r>
              <a:rPr lang="zh-CN" altLang="en-US" dirty="0">
                <a:latin typeface="Cambria" panose="02040503050406030204" pitchFamily="18" charset="0"/>
                <a:ea typeface="宋体" panose="02010600030101010101" pitchFamily="2" charset="-122"/>
              </a:rPr>
              <a:t>，得到强连通分量</a:t>
            </a:r>
            <a:r>
              <a:rPr lang="en-US" altLang="zh-CN" dirty="0">
                <a:latin typeface="Cambria" panose="02040503050406030204" pitchFamily="18" charset="0"/>
                <a:ea typeface="宋体" panose="02010600030101010101" pitchFamily="2" charset="-122"/>
              </a:rPr>
              <a:t>{v1, v2, v3}</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从</a:t>
            </a:r>
            <a:r>
              <a:rPr lang="en-US" altLang="zh-CN" dirty="0">
                <a:latin typeface="Cambria" panose="02040503050406030204" pitchFamily="18" charset="0"/>
                <a:ea typeface="宋体" panose="02010600030101010101" pitchFamily="2" charset="-122"/>
              </a:rPr>
              <a:t>v4</a:t>
            </a:r>
            <a:r>
              <a:rPr lang="zh-CN" altLang="en-US" dirty="0">
                <a:latin typeface="Cambria" panose="02040503050406030204" pitchFamily="18" charset="0"/>
                <a:ea typeface="宋体" panose="02010600030101010101" pitchFamily="2" charset="-122"/>
              </a:rPr>
              <a:t>出发，对图</a:t>
            </a:r>
            <a:r>
              <a:rPr lang="en-US" altLang="zh-CN" dirty="0">
                <a:latin typeface="Cambria" panose="02040503050406030204" pitchFamily="18" charset="0"/>
                <a:ea typeface="宋体" panose="02010600030101010101" pitchFamily="2" charset="-122"/>
              </a:rPr>
              <a:t>G</a:t>
            </a:r>
            <a:r>
              <a:rPr lang="en-US" altLang="zh-CN" baseline="30000"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，可以访问的顶点为</a:t>
            </a:r>
            <a:r>
              <a:rPr lang="en-US" altLang="zh-CN" dirty="0">
                <a:latin typeface="Cambria" panose="02040503050406030204" pitchFamily="18" charset="0"/>
                <a:ea typeface="宋体" panose="02010600030101010101" pitchFamily="2" charset="-122"/>
              </a:rPr>
              <a:t>v4, v5, v6</a:t>
            </a:r>
            <a:r>
              <a:rPr lang="zh-CN" altLang="en-US" dirty="0">
                <a:latin typeface="Cambria" panose="02040503050406030204" pitchFamily="18" charset="0"/>
                <a:ea typeface="宋体" panose="02010600030101010101" pitchFamily="2" charset="-122"/>
              </a:rPr>
              <a:t>，得到强连通分量</a:t>
            </a:r>
            <a:r>
              <a:rPr lang="en-US" altLang="zh-CN" dirty="0">
                <a:latin typeface="Cambria" panose="02040503050406030204" pitchFamily="18" charset="0"/>
                <a:ea typeface="宋体" panose="02010600030101010101" pitchFamily="2" charset="-122"/>
              </a:rPr>
              <a:t>{v4, v5, v6}</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40</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9226742" y="1171940"/>
            <a:ext cx="1919536" cy="2557602"/>
          </a:xfrm>
          <a:prstGeom prst="rect">
            <a:avLst/>
          </a:prstGeom>
          <a:noFill/>
        </p:spPr>
      </p:pic>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9226742" y="3729542"/>
            <a:ext cx="2061368" cy="2736680"/>
          </a:xfrm>
          <a:prstGeom prst="rect">
            <a:avLst/>
          </a:prstGeom>
          <a:noFill/>
        </p:spPr>
      </p:pic>
    </p:spTree>
    <p:extLst>
      <p:ext uri="{BB962C8B-B14F-4D97-AF65-F5344CB8AC3E}">
        <p14:creationId xmlns:p14="http://schemas.microsoft.com/office/powerpoint/2010/main" val="206874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92385" cy="6423679"/>
          </a:xfrm>
        </p:spPr>
        <p:txBody>
          <a:bodyPr>
            <a:normAutofit/>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Kosaraju</a:t>
            </a:r>
            <a:r>
              <a:rPr lang="zh-CN" altLang="en-US" dirty="0">
                <a:latin typeface="Cambria" panose="02040503050406030204" pitchFamily="18" charset="0"/>
                <a:ea typeface="宋体" panose="02010600030101010101" pitchFamily="2" charset="-122"/>
              </a:rPr>
              <a:t>算法的实现：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、确定一个顶点</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是否处理完毕：当</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的所有邻接点都</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后，即表示</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已处理完毕。如果采用递归实现</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，则在</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的所有邻接点都经过递归调用之后将</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加入到</a:t>
            </a:r>
            <a:r>
              <a:rPr lang="en-US" altLang="zh-CN" dirty="0">
                <a:latin typeface="Cambria" panose="02040503050406030204" pitchFamily="18" charset="0"/>
                <a:ea typeface="宋体" panose="02010600030101010101" pitchFamily="2" charset="-122"/>
              </a:rPr>
              <a:t>leave</a:t>
            </a:r>
            <a:r>
              <a:rPr lang="zh-CN" altLang="en-US" dirty="0">
                <a:latin typeface="Cambria" panose="02040503050406030204" pitchFamily="18" charset="0"/>
                <a:ea typeface="宋体" panose="02010600030101010101" pitchFamily="2" charset="-122"/>
              </a:rPr>
              <a:t>中。</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、用数组</a:t>
            </a:r>
            <a:r>
              <a:rPr lang="en-US" altLang="zh-CN" dirty="0">
                <a:latin typeface="Cambria" panose="02040503050406030204" pitchFamily="18" charset="0"/>
                <a:ea typeface="宋体" panose="02010600030101010101" pitchFamily="2" charset="-122"/>
              </a:rPr>
              <a:t>belong</a:t>
            </a:r>
            <a:r>
              <a:rPr lang="zh-CN" altLang="en-US" dirty="0">
                <a:latin typeface="Cambria" panose="02040503050406030204" pitchFamily="18" charset="0"/>
                <a:ea typeface="宋体" panose="02010600030101010101" pitchFamily="2" charset="-122"/>
              </a:rPr>
              <a:t>存储连通分量，如果两个顶点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属于同一个连通分量，则</a:t>
            </a:r>
            <a:r>
              <a:rPr lang="en-US" altLang="zh-CN" dirty="0">
                <a:latin typeface="Cambria" panose="02040503050406030204" pitchFamily="18" charset="0"/>
                <a:ea typeface="宋体" panose="02010600030101010101" pitchFamily="2" charset="-122"/>
              </a:rPr>
              <a:t>belong[u]=belong[v]</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Kosraju</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时间和空间复杂度都为</a:t>
            </a:r>
            <a:r>
              <a:rPr lang="en-US" altLang="zh-CN" dirty="0">
                <a:latin typeface="Cambria" panose="02040503050406030204" pitchFamily="18" charset="0"/>
                <a:ea typeface="宋体" panose="02010600030101010101" pitchFamily="2" charset="-122"/>
              </a:rPr>
              <a:t>O(|V|+|E|)</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41</a:t>
            </a:fld>
            <a:endParaRPr lang="zh-CN" altLang="en-US" dirty="0"/>
          </a:p>
        </p:txBody>
      </p:sp>
    </p:spTree>
    <p:extLst>
      <p:ext uri="{BB962C8B-B14F-4D97-AF65-F5344CB8AC3E}">
        <p14:creationId xmlns:p14="http://schemas.microsoft.com/office/powerpoint/2010/main" val="39893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14992" cy="3737858"/>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a:t>
            </a:r>
            <a:r>
              <a:rPr lang="en-US" altLang="zh-CN" b="1" dirty="0" err="1">
                <a:latin typeface="Cambria" panose="02040503050406030204" pitchFamily="18" charset="0"/>
                <a:ea typeface="宋体" panose="02010600030101010101" pitchFamily="2" charset="-122"/>
              </a:rPr>
              <a:t>Tarjan</a:t>
            </a:r>
            <a:r>
              <a:rPr lang="zh-CN" altLang="en-US" b="1" dirty="0">
                <a:latin typeface="Cambria" panose="02040503050406030204" pitchFamily="18" charset="0"/>
                <a:ea typeface="宋体" panose="02010600030101010101" pitchFamily="2" charset="-122"/>
              </a:rPr>
              <a:t>算法</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有向图的每个强连通分量为</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树中的一棵子树，因此只要找到强连通分量在</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树中子树的根结点。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当出现反向边</a:t>
            </a:r>
            <a:r>
              <a:rPr lang="en-US" altLang="zh-CN" dirty="0">
                <a:latin typeface="Cambria" panose="02040503050406030204" pitchFamily="18" charset="0"/>
                <a:ea typeface="宋体" panose="02010600030101010101" pitchFamily="2" charset="-122"/>
              </a:rPr>
              <a:t>(u, v)</a:t>
            </a:r>
            <a:r>
              <a:rPr lang="zh-CN" altLang="en-US" dirty="0">
                <a:latin typeface="Cambria" panose="02040503050406030204" pitchFamily="18" charset="0"/>
                <a:ea typeface="宋体" panose="02010600030101010101" pitchFamily="2" charset="-122"/>
              </a:rPr>
              <a:t>时，在</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树中</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的祖先结点，因此</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树中</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之间的顶点就构成连通子图。例如，右图中边</a:t>
            </a:r>
            <a:r>
              <a:rPr lang="en-US" altLang="zh-CN" dirty="0">
                <a:latin typeface="Cambria" panose="02040503050406030204" pitchFamily="18" charset="0"/>
                <a:ea typeface="宋体" panose="02010600030101010101" pitchFamily="2" charset="-122"/>
              </a:rPr>
              <a:t>(v5, v2)</a:t>
            </a:r>
            <a:r>
              <a:rPr lang="zh-CN" altLang="en-US" dirty="0">
                <a:latin typeface="Cambria" panose="02040503050406030204" pitchFamily="18" charset="0"/>
                <a:ea typeface="宋体" panose="02010600030101010101" pitchFamily="2" charset="-122"/>
              </a:rPr>
              <a:t>为反向边，因此</a:t>
            </a:r>
            <a:r>
              <a:rPr lang="en-US" altLang="zh-CN" dirty="0">
                <a:latin typeface="Cambria" panose="02040503050406030204" pitchFamily="18" charset="0"/>
                <a:ea typeface="宋体" panose="02010600030101010101" pitchFamily="2" charset="-122"/>
              </a:rPr>
              <a:t>v2, v4, v7, v6</a:t>
            </a:r>
            <a:r>
              <a:rPr lang="zh-CN" altLang="en-US" dirty="0">
                <a:latin typeface="Cambria" panose="02040503050406030204" pitchFamily="18" charset="0"/>
                <a:ea typeface="宋体" panose="02010600030101010101" pitchFamily="2" charset="-122"/>
              </a:rPr>
              <a:t>为一个连通子图</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见下图</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。边</a:t>
            </a:r>
            <a:r>
              <a:rPr lang="en-US" altLang="zh-CN" dirty="0">
                <a:latin typeface="Cambria" panose="02040503050406030204" pitchFamily="18" charset="0"/>
                <a:ea typeface="宋体" panose="02010600030101010101" pitchFamily="2" charset="-122"/>
              </a:rPr>
              <a:t>(v6, v1)</a:t>
            </a:r>
            <a:r>
              <a:rPr lang="zh-CN" altLang="en-US" dirty="0">
                <a:latin typeface="Cambria" panose="02040503050406030204" pitchFamily="18" charset="0"/>
                <a:ea typeface="宋体" panose="02010600030101010101" pitchFamily="2" charset="-122"/>
              </a:rPr>
              <a:t>类似。</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Tarjan</a:t>
            </a:r>
            <a:r>
              <a:rPr lang="zh-CN" altLang="en-US" dirty="0">
                <a:latin typeface="Cambria" panose="02040503050406030204" pitchFamily="18" charset="0"/>
                <a:ea typeface="宋体" panose="02010600030101010101" pitchFamily="2" charset="-122"/>
              </a:rPr>
              <a:t>算法就是使得该连通子图极大化。</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42</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519464" y="3466483"/>
            <a:ext cx="3056765" cy="2712693"/>
          </a:xfrm>
          <a:prstGeom prst="rect">
            <a:avLst/>
          </a:prstGeom>
          <a:noFill/>
        </p:spPr>
      </p:pic>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9461240" y="1241893"/>
            <a:ext cx="2057262" cy="3480763"/>
          </a:xfrm>
          <a:prstGeom prst="rect">
            <a:avLst/>
          </a:prstGeom>
          <a:noFill/>
        </p:spPr>
      </p:pic>
    </p:spTree>
    <p:extLst>
      <p:ext uri="{BB962C8B-B14F-4D97-AF65-F5344CB8AC3E}">
        <p14:creationId xmlns:p14="http://schemas.microsoft.com/office/powerpoint/2010/main" val="223712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8814992" cy="6288927"/>
          </a:xfrm>
        </p:spPr>
        <p:txBody>
          <a:bodyPr>
            <a:normAutofit fontScale="92500"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Tarjan</a:t>
            </a:r>
            <a:r>
              <a:rPr lang="zh-CN" altLang="en-US" dirty="0">
                <a:latin typeface="Cambria" panose="02040503050406030204" pitchFamily="18" charset="0"/>
                <a:ea typeface="宋体" panose="02010600030101010101" pitchFamily="2" charset="-122"/>
              </a:rPr>
              <a:t>算法求有向图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的强连通分量</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需要如下四个辅助量：</a:t>
            </a: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dfn</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vNum</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序，即在</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过程中访问每个顶点第一次访问的先后顺序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时间戳</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low[</a:t>
            </a:r>
            <a:r>
              <a:rPr lang="en-US" altLang="zh-CN" dirty="0" err="1">
                <a:latin typeface="Cambria" panose="02040503050406030204" pitchFamily="18" charset="0"/>
                <a:ea typeface="宋体" panose="02010600030101010101" pitchFamily="2" charset="-122"/>
              </a:rPr>
              <a:t>vNum</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low[u]</a:t>
            </a:r>
            <a:r>
              <a:rPr lang="zh-CN" altLang="en-US" dirty="0">
                <a:latin typeface="Cambria" panose="02040503050406030204" pitchFamily="18" charset="0"/>
                <a:ea typeface="宋体" panose="02010600030101010101" pitchFamily="2" charset="-122"/>
              </a:rPr>
              <a:t>表示</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所在的当前连通子图所对应的</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树中子树根结点的</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序；</a:t>
            </a: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stk</a:t>
            </a:r>
            <a:r>
              <a:rPr lang="zh-CN" altLang="en-US" dirty="0">
                <a:latin typeface="Cambria" panose="02040503050406030204" pitchFamily="18" charset="0"/>
                <a:ea typeface="宋体" panose="02010600030101010101" pitchFamily="2" charset="-122"/>
              </a:rPr>
              <a:t>：栈，记录顶点已访问过但没有确定属于某个强连通分量的顶点；</a:t>
            </a: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instk</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vNum</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instk</a:t>
            </a:r>
            <a:r>
              <a:rPr lang="en-US" altLang="zh-CN" dirty="0">
                <a:latin typeface="Cambria" panose="02040503050406030204" pitchFamily="18" charset="0"/>
                <a:ea typeface="宋体" panose="02010600030101010101" pitchFamily="2" charset="-122"/>
              </a:rPr>
              <a:t>[u]=true</a:t>
            </a:r>
            <a:r>
              <a:rPr lang="zh-CN" altLang="en-US" dirty="0">
                <a:latin typeface="Cambria" panose="02040503050406030204" pitchFamily="18" charset="0"/>
                <a:ea typeface="宋体" panose="02010600030101010101" pitchFamily="2" charset="-122"/>
              </a:rPr>
              <a:t>，表示</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在栈</a:t>
            </a:r>
            <a:r>
              <a:rPr lang="en-US" altLang="zh-CN" dirty="0" err="1">
                <a:latin typeface="Cambria" panose="02040503050406030204" pitchFamily="18" charset="0"/>
                <a:ea typeface="宋体" panose="02010600030101010101" pitchFamily="2" charset="-122"/>
              </a:rPr>
              <a:t>stk</a:t>
            </a:r>
            <a:r>
              <a:rPr lang="zh-CN" altLang="en-US" dirty="0">
                <a:latin typeface="Cambria" panose="02040503050406030204" pitchFamily="18" charset="0"/>
                <a:ea typeface="宋体" panose="02010600030101010101" pitchFamily="2" charset="-122"/>
              </a:rPr>
              <a:t>中；否则表示</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不在栈</a:t>
            </a:r>
            <a:r>
              <a:rPr lang="en-US" altLang="zh-CN" dirty="0" err="1">
                <a:latin typeface="Cambria" panose="02040503050406030204" pitchFamily="18" charset="0"/>
                <a:ea typeface="宋体" panose="02010600030101010101" pitchFamily="2" charset="-122"/>
              </a:rPr>
              <a:t>stk</a:t>
            </a:r>
            <a:r>
              <a:rPr lang="zh-CN" altLang="en-US" dirty="0">
                <a:latin typeface="Cambria" panose="02040503050406030204" pitchFamily="18" charset="0"/>
                <a:ea typeface="宋体" panose="02010600030101010101" pitchFamily="2" charset="-122"/>
              </a:rPr>
              <a:t>中。在两种情况下</a:t>
            </a:r>
            <a:r>
              <a:rPr lang="en-US" altLang="zh-CN" dirty="0" err="1">
                <a:latin typeface="Cambria" panose="02040503050406030204" pitchFamily="18" charset="0"/>
                <a:ea typeface="宋体" panose="02010600030101010101" pitchFamily="2" charset="-122"/>
              </a:rPr>
              <a:t>instk</a:t>
            </a:r>
            <a:r>
              <a:rPr lang="en-US" altLang="zh-CN" dirty="0">
                <a:latin typeface="Cambria" panose="02040503050406030204" pitchFamily="18" charset="0"/>
                <a:ea typeface="宋体" panose="02010600030101010101" pitchFamily="2" charset="-122"/>
              </a:rPr>
              <a:t>[u]=false</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还没有访问到；</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进栈后已出栈，此时已确定</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属于某个强连通分量。</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43</a:t>
            </a:fld>
            <a:endParaRPr lang="zh-CN" altLang="en-US" dirty="0"/>
          </a:p>
        </p:txBody>
      </p:sp>
    </p:spTree>
    <p:extLst>
      <p:ext uri="{BB962C8B-B14F-4D97-AF65-F5344CB8AC3E}">
        <p14:creationId xmlns:p14="http://schemas.microsoft.com/office/powerpoint/2010/main" val="77889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8814992" cy="6288927"/>
          </a:xfrm>
        </p:spPr>
        <p:txBody>
          <a:bodyPr>
            <a:normAutofit fontScale="925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、从任一顶点出发，进行</a:t>
            </a:r>
            <a:r>
              <a:rPr lang="en-US" altLang="zh-CN" dirty="0">
                <a:solidFill>
                  <a:srgbClr val="7030A0"/>
                </a:solidFill>
                <a:latin typeface="Cambria" panose="02040503050406030204" pitchFamily="18" charset="0"/>
                <a:ea typeface="宋体" panose="02010600030101010101" pitchFamily="2" charset="-122"/>
              </a:rPr>
              <a:t>DFS</a:t>
            </a:r>
            <a:r>
              <a:rPr lang="zh-CN" altLang="en-US" dirty="0">
                <a:solidFill>
                  <a:srgbClr val="7030A0"/>
                </a:solidFill>
                <a:latin typeface="Cambria" panose="02040503050406030204" pitchFamily="18" charset="0"/>
                <a:ea typeface="宋体" panose="02010600030101010101" pitchFamily="2" charset="-122"/>
              </a:rPr>
              <a:t>搜索，假设当前顶点为</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，令</a:t>
            </a:r>
            <a:r>
              <a:rPr lang="en-US" altLang="zh-CN" dirty="0">
                <a:solidFill>
                  <a:srgbClr val="7030A0"/>
                </a:solidFill>
                <a:latin typeface="Cambria" panose="02040503050406030204" pitchFamily="18" charset="0"/>
                <a:ea typeface="宋体" panose="02010600030101010101" pitchFamily="2" charset="-122"/>
              </a:rPr>
              <a:t>low[u]=</a:t>
            </a:r>
            <a:r>
              <a:rPr lang="en-US" altLang="zh-CN" dirty="0" err="1">
                <a:solidFill>
                  <a:srgbClr val="7030A0"/>
                </a:solidFill>
                <a:latin typeface="Cambria" panose="02040503050406030204" pitchFamily="18" charset="0"/>
                <a:ea typeface="宋体" panose="02010600030101010101" pitchFamily="2" charset="-122"/>
              </a:rPr>
              <a:t>dfs</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，并将</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加入到</a:t>
            </a:r>
            <a:r>
              <a:rPr lang="en-US" altLang="zh-CN" dirty="0" err="1">
                <a:solidFill>
                  <a:srgbClr val="7030A0"/>
                </a:solidFill>
                <a:latin typeface="Cambria" panose="02040503050406030204" pitchFamily="18" charset="0"/>
                <a:ea typeface="宋体" panose="02010600030101010101" pitchFamily="2" charset="-122"/>
              </a:rPr>
              <a:t>stk</a:t>
            </a:r>
            <a:r>
              <a:rPr lang="zh-CN" altLang="en-US" dirty="0">
                <a:solidFill>
                  <a:srgbClr val="7030A0"/>
                </a:solidFill>
                <a:latin typeface="Cambria" panose="02040503050406030204" pitchFamily="18" charset="0"/>
                <a:ea typeface="宋体" panose="02010600030101010101" pitchFamily="2" charset="-122"/>
              </a:rPr>
              <a:t>，进入第</a:t>
            </a: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的出边都已处理，进入第</a:t>
            </a: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步；否则当搜索到边</a:t>
            </a:r>
            <a:r>
              <a:rPr lang="en-US" altLang="zh-CN" dirty="0">
                <a:solidFill>
                  <a:srgbClr val="7030A0"/>
                </a:solidFill>
                <a:latin typeface="Cambria" panose="02040503050406030204" pitchFamily="18" charset="0"/>
                <a:ea typeface="宋体" panose="02010600030101010101" pitchFamily="2" charset="-122"/>
              </a:rPr>
              <a:t>(u, v)</a:t>
            </a:r>
            <a:r>
              <a:rPr lang="zh-CN" altLang="en-US" dirty="0">
                <a:solidFill>
                  <a:srgbClr val="7030A0"/>
                </a:solidFill>
                <a:latin typeface="Cambria" panose="02040503050406030204" pitchFamily="18" charset="0"/>
                <a:ea typeface="宋体" panose="02010600030101010101" pitchFamily="2" charset="-122"/>
              </a:rPr>
              <a:t>时，如果</a:t>
            </a:r>
            <a:r>
              <a:rPr lang="en-US" altLang="zh-CN" dirty="0">
                <a:solidFill>
                  <a:srgbClr val="7030A0"/>
                </a:solidFill>
                <a:latin typeface="Cambria" panose="02040503050406030204" pitchFamily="18" charset="0"/>
                <a:ea typeface="宋体" panose="02010600030101010101" pitchFamily="2" charset="-122"/>
              </a:rPr>
              <a:t>(u, v)</a:t>
            </a:r>
            <a:r>
              <a:rPr lang="zh-CN" altLang="en-US" dirty="0">
                <a:solidFill>
                  <a:srgbClr val="7030A0"/>
                </a:solidFill>
                <a:latin typeface="Cambria" panose="02040503050406030204" pitchFamily="18" charset="0"/>
                <a:ea typeface="宋体" panose="02010600030101010101" pitchFamily="2" charset="-122"/>
              </a:rPr>
              <a:t>为树边，回到第</a:t>
            </a: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步，从</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出发进行</a:t>
            </a:r>
            <a:r>
              <a:rPr lang="en-US" altLang="zh-CN" dirty="0">
                <a:solidFill>
                  <a:srgbClr val="7030A0"/>
                </a:solidFill>
                <a:latin typeface="Cambria" panose="02040503050406030204" pitchFamily="18" charset="0"/>
                <a:ea typeface="宋体" panose="02010600030101010101" pitchFamily="2" charset="-122"/>
              </a:rPr>
              <a:t>DFS</a:t>
            </a:r>
            <a:r>
              <a:rPr lang="zh-CN" altLang="en-US" dirty="0">
                <a:solidFill>
                  <a:srgbClr val="7030A0"/>
                </a:solidFill>
                <a:latin typeface="Cambria" panose="02040503050406030204" pitchFamily="18" charset="0"/>
                <a:ea typeface="宋体" panose="02010600030101010101" pitchFamily="2" charset="-122"/>
              </a:rPr>
              <a:t>搜索，当</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处理完毕后，令</a:t>
            </a:r>
            <a:r>
              <a:rPr lang="en-US" altLang="zh-CN" dirty="0">
                <a:solidFill>
                  <a:srgbClr val="7030A0"/>
                </a:solidFill>
                <a:latin typeface="Cambria" panose="02040503050406030204" pitchFamily="18" charset="0"/>
                <a:ea typeface="宋体" panose="02010600030101010101" pitchFamily="2" charset="-122"/>
              </a:rPr>
              <a:t>low[u]= min[low[u], low[v]]</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a:solidFill>
                  <a:srgbClr val="7030A0"/>
                </a:solidFill>
                <a:latin typeface="Cambria" panose="02040503050406030204" pitchFamily="18" charset="0"/>
                <a:ea typeface="宋体" panose="02010600030101010101" pitchFamily="2" charset="-122"/>
              </a:rPr>
              <a:t>(u, v)</a:t>
            </a:r>
            <a:r>
              <a:rPr lang="zh-CN" altLang="en-US" dirty="0">
                <a:solidFill>
                  <a:srgbClr val="7030A0"/>
                </a:solidFill>
                <a:latin typeface="Cambria" panose="02040503050406030204" pitchFamily="18" charset="0"/>
                <a:ea typeface="宋体" panose="02010600030101010101" pitchFamily="2" charset="-122"/>
              </a:rPr>
              <a:t>不是树边且</a:t>
            </a:r>
            <a:r>
              <a:rPr lang="en-US" altLang="zh-CN" dirty="0" err="1">
                <a:solidFill>
                  <a:srgbClr val="7030A0"/>
                </a:solidFill>
                <a:latin typeface="Cambria" panose="02040503050406030204" pitchFamily="18" charset="0"/>
                <a:ea typeface="宋体" panose="02010600030101010101" pitchFamily="2" charset="-122"/>
              </a:rPr>
              <a:t>instk</a:t>
            </a:r>
            <a:r>
              <a:rPr lang="en-US" altLang="zh-CN" dirty="0">
                <a:solidFill>
                  <a:srgbClr val="7030A0"/>
                </a:solidFill>
                <a:latin typeface="Cambria" panose="02040503050406030204" pitchFamily="18" charset="0"/>
                <a:ea typeface="宋体" panose="02010600030101010101" pitchFamily="2" charset="-122"/>
              </a:rPr>
              <a:t>[v]=true</a:t>
            </a:r>
            <a:r>
              <a:rPr lang="zh-CN" altLang="en-US" dirty="0">
                <a:solidFill>
                  <a:srgbClr val="7030A0"/>
                </a:solidFill>
                <a:latin typeface="Cambria" panose="02040503050406030204" pitchFamily="18" charset="0"/>
                <a:ea typeface="宋体" panose="02010600030101010101" pitchFamily="2" charset="-122"/>
              </a:rPr>
              <a:t>，则令</a:t>
            </a:r>
            <a:r>
              <a:rPr lang="en-US" altLang="zh-CN" dirty="0">
                <a:solidFill>
                  <a:srgbClr val="7030A0"/>
                </a:solidFill>
                <a:latin typeface="Cambria" panose="02040503050406030204" pitchFamily="18" charset="0"/>
                <a:ea typeface="宋体" panose="02010600030101010101" pitchFamily="2" charset="-122"/>
              </a:rPr>
              <a:t>low[u]=min(low[u], </a:t>
            </a:r>
            <a:r>
              <a:rPr lang="en-US" altLang="zh-CN" dirty="0" err="1">
                <a:solidFill>
                  <a:srgbClr val="7030A0"/>
                </a:solidFill>
                <a:latin typeface="Cambria" panose="02040503050406030204" pitchFamily="18" charset="0"/>
                <a:ea typeface="宋体" panose="02010600030101010101" pitchFamily="2" charset="-122"/>
              </a:rPr>
              <a:t>dfn</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的出边都处理完毕，如果</a:t>
            </a:r>
            <a:r>
              <a:rPr lang="en-US" altLang="zh-CN" dirty="0">
                <a:solidFill>
                  <a:srgbClr val="7030A0"/>
                </a:solidFill>
                <a:latin typeface="Cambria" panose="02040503050406030204" pitchFamily="18" charset="0"/>
                <a:ea typeface="宋体" panose="02010600030101010101" pitchFamily="2" charset="-122"/>
              </a:rPr>
              <a:t>low[u]=</a:t>
            </a:r>
            <a:r>
              <a:rPr lang="en-US" altLang="zh-CN" dirty="0" err="1">
                <a:solidFill>
                  <a:srgbClr val="7030A0"/>
                </a:solidFill>
                <a:latin typeface="Cambria" panose="02040503050406030204" pitchFamily="18" charset="0"/>
                <a:ea typeface="宋体" panose="02010600030101010101" pitchFamily="2" charset="-122"/>
              </a:rPr>
              <a:t>dfn</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，将</a:t>
            </a:r>
            <a:r>
              <a:rPr lang="en-US" altLang="zh-CN" dirty="0" err="1">
                <a:solidFill>
                  <a:srgbClr val="7030A0"/>
                </a:solidFill>
                <a:latin typeface="Cambria" panose="02040503050406030204" pitchFamily="18" charset="0"/>
                <a:ea typeface="宋体" panose="02010600030101010101" pitchFamily="2" charset="-122"/>
              </a:rPr>
              <a:t>stk</a:t>
            </a:r>
            <a:r>
              <a:rPr lang="zh-CN" altLang="en-US" dirty="0">
                <a:solidFill>
                  <a:srgbClr val="7030A0"/>
                </a:solidFill>
                <a:latin typeface="Cambria" panose="02040503050406030204" pitchFamily="18" charset="0"/>
                <a:ea typeface="宋体" panose="02010600030101010101" pitchFamily="2" charset="-122"/>
              </a:rPr>
              <a:t>中的元素依次出栈并加入到同一个强连通分量，直到</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为止，同时将出栈顶点的</a:t>
            </a:r>
            <a:r>
              <a:rPr lang="en-US" altLang="zh-CN" dirty="0" err="1">
                <a:solidFill>
                  <a:srgbClr val="7030A0"/>
                </a:solidFill>
                <a:latin typeface="Cambria" panose="02040503050406030204" pitchFamily="18" charset="0"/>
                <a:ea typeface="宋体" panose="02010600030101010101" pitchFamily="2" charset="-122"/>
              </a:rPr>
              <a:t>instk</a:t>
            </a:r>
            <a:r>
              <a:rPr lang="zh-CN" altLang="en-US" dirty="0">
                <a:solidFill>
                  <a:srgbClr val="7030A0"/>
                </a:solidFill>
                <a:latin typeface="Cambria" panose="02040503050406030204" pitchFamily="18" charset="0"/>
                <a:ea typeface="宋体" panose="02010600030101010101" pitchFamily="2" charset="-122"/>
              </a:rPr>
              <a:t>设置为</a:t>
            </a:r>
            <a:r>
              <a:rPr lang="en-US" altLang="zh-CN" dirty="0">
                <a:solidFill>
                  <a:srgbClr val="7030A0"/>
                </a:solidFill>
                <a:latin typeface="Cambria" panose="02040503050406030204" pitchFamily="18" charset="0"/>
                <a:ea typeface="宋体" panose="02010600030101010101" pitchFamily="2" charset="-122"/>
              </a:rPr>
              <a:t>false</a:t>
            </a:r>
            <a:r>
              <a:rPr lang="zh-CN" altLang="en-US" dirty="0">
                <a:solidFill>
                  <a:srgbClr val="7030A0"/>
                </a:solidFill>
                <a:latin typeface="Cambria" panose="02040503050406030204" pitchFamily="18" charset="0"/>
                <a:ea typeface="宋体" panose="02010600030101010101" pitchFamily="2" charset="-122"/>
              </a:rPr>
              <a:t>。</a:t>
            </a:r>
            <a:endParaRPr lang="en-US" altLang="zh-CN" dirty="0">
              <a:solidFill>
                <a:srgbClr val="7030A0"/>
              </a:solidFill>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44</a:t>
            </a:fld>
            <a:endParaRPr lang="zh-CN" altLang="en-US" dirty="0"/>
          </a:p>
        </p:txBody>
      </p:sp>
    </p:spTree>
    <p:extLst>
      <p:ext uri="{BB962C8B-B14F-4D97-AF65-F5344CB8AC3E}">
        <p14:creationId xmlns:p14="http://schemas.microsoft.com/office/powerpoint/2010/main" val="121590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8814992" cy="639961"/>
          </a:xfrm>
        </p:spPr>
        <p:txBody>
          <a:bodyPr>
            <a:normAutofit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Tarjan</a:t>
            </a:r>
            <a:r>
              <a:rPr lang="zh-CN" altLang="en-US" dirty="0">
                <a:latin typeface="Cambria" panose="02040503050406030204" pitchFamily="18" charset="0"/>
                <a:ea typeface="宋体" panose="02010600030101010101" pitchFamily="2" charset="-122"/>
              </a:rPr>
              <a:t>算法求有向图的强连通分量示例</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45</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92" y="835572"/>
            <a:ext cx="8263260" cy="5820333"/>
          </a:xfrm>
          <a:prstGeom prst="rect">
            <a:avLst/>
          </a:prstGeom>
          <a:noFill/>
        </p:spPr>
      </p:pic>
      <p:sp>
        <p:nvSpPr>
          <p:cNvPr id="2" name="文本框 1"/>
          <p:cNvSpPr txBox="1"/>
          <p:nvPr/>
        </p:nvSpPr>
        <p:spPr>
          <a:xfrm>
            <a:off x="8998828" y="1445470"/>
            <a:ext cx="2951434" cy="1938992"/>
          </a:xfrm>
          <a:prstGeom prst="rect">
            <a:avLst/>
          </a:prstGeom>
          <a:noFill/>
        </p:spPr>
        <p:txBody>
          <a:bodyPr wrap="square" rtlCol="0">
            <a:spAutoFit/>
          </a:bodyPr>
          <a:lstStyle/>
          <a:p>
            <a:r>
              <a:rPr lang="zh-CN" altLang="en-US" sz="2400" dirty="0">
                <a:latin typeface="Cambria" panose="02040503050406030204" pitchFamily="18" charset="0"/>
                <a:ea typeface="宋体" panose="02010600030101010101" pitchFamily="2" charset="-122"/>
              </a:rPr>
              <a:t>说明：</a:t>
            </a:r>
            <a:endParaRPr lang="en-US" altLang="zh-CN" sz="2400" dirty="0">
              <a:latin typeface="Cambria" panose="02040503050406030204" pitchFamily="18" charset="0"/>
              <a:ea typeface="宋体" panose="02010600030101010101" pitchFamily="2" charset="-122"/>
            </a:endParaRPr>
          </a:p>
          <a:p>
            <a:r>
              <a:rPr lang="zh-CN" altLang="en-US" sz="2400" dirty="0">
                <a:latin typeface="Cambria" panose="02040503050406030204" pitchFamily="18" charset="0"/>
                <a:ea typeface="宋体" panose="02010600030101010101" pitchFamily="2" charset="-122"/>
              </a:rPr>
              <a:t>顶点旁边的第</a:t>
            </a:r>
            <a:r>
              <a:rPr lang="en-US" altLang="zh-CN" sz="2400" dirty="0">
                <a:latin typeface="Cambria" panose="02040503050406030204" pitchFamily="18" charset="0"/>
                <a:ea typeface="宋体" panose="02010600030101010101" pitchFamily="2" charset="-122"/>
              </a:rPr>
              <a:t>1</a:t>
            </a:r>
            <a:r>
              <a:rPr lang="zh-CN" altLang="en-US" sz="2400" dirty="0">
                <a:latin typeface="Cambria" panose="02040503050406030204" pitchFamily="18" charset="0"/>
                <a:ea typeface="宋体" panose="02010600030101010101" pitchFamily="2" charset="-122"/>
              </a:rPr>
              <a:t>个数字表示顶点的</a:t>
            </a:r>
            <a:r>
              <a:rPr lang="en-US" altLang="zh-CN" sz="2400" dirty="0">
                <a:latin typeface="Cambria" panose="02040503050406030204" pitchFamily="18" charset="0"/>
                <a:ea typeface="宋体" panose="02010600030101010101" pitchFamily="2" charset="-122"/>
              </a:rPr>
              <a:t>DFN</a:t>
            </a:r>
            <a:r>
              <a:rPr lang="zh-CN" altLang="en-US" sz="2400" dirty="0">
                <a:latin typeface="Cambria" panose="02040503050406030204" pitchFamily="18" charset="0"/>
                <a:ea typeface="宋体" panose="02010600030101010101" pitchFamily="2" charset="-122"/>
              </a:rPr>
              <a:t>序，第</a:t>
            </a:r>
            <a:r>
              <a:rPr lang="en-US" altLang="zh-CN" sz="2400" dirty="0">
                <a:latin typeface="Cambria" panose="02040503050406030204" pitchFamily="18" charset="0"/>
                <a:ea typeface="宋体" panose="02010600030101010101" pitchFamily="2" charset="-122"/>
              </a:rPr>
              <a:t>2</a:t>
            </a:r>
            <a:r>
              <a:rPr lang="zh-CN" altLang="en-US" sz="2400" dirty="0">
                <a:latin typeface="Cambria" panose="02040503050406030204" pitchFamily="18" charset="0"/>
                <a:ea typeface="宋体" panose="02010600030101010101" pitchFamily="2" charset="-122"/>
              </a:rPr>
              <a:t>个数字表示顶点的</a:t>
            </a:r>
            <a:r>
              <a:rPr lang="en-US" altLang="zh-CN" sz="2400" dirty="0">
                <a:latin typeface="Cambria" panose="02040503050406030204" pitchFamily="18" charset="0"/>
                <a:ea typeface="宋体" panose="02010600030101010101" pitchFamily="2" charset="-122"/>
              </a:rPr>
              <a:t>low</a:t>
            </a:r>
            <a:r>
              <a:rPr lang="zh-CN" altLang="en-US" sz="2400" dirty="0">
                <a:latin typeface="Cambria" panose="02040503050406030204" pitchFamily="18" charset="0"/>
                <a:ea typeface="宋体" panose="02010600030101010101" pitchFamily="2" charset="-122"/>
              </a:rPr>
              <a:t>值</a:t>
            </a:r>
          </a:p>
        </p:txBody>
      </p:sp>
    </p:spTree>
    <p:extLst>
      <p:ext uri="{BB962C8B-B14F-4D97-AF65-F5344CB8AC3E}">
        <p14:creationId xmlns:p14="http://schemas.microsoft.com/office/powerpoint/2010/main" val="885368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8814992" cy="6288927"/>
          </a:xfrm>
        </p:spPr>
        <p:txBody>
          <a:bodyPr>
            <a:normAutofit fontScale="92500" lnSpcReduction="20000"/>
          </a:bodyPr>
          <a:lstStyle/>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Tarjan</a:t>
            </a:r>
            <a:r>
              <a:rPr lang="zh-CN" altLang="en-US" dirty="0">
                <a:latin typeface="Cambria" panose="02040503050406030204" pitchFamily="18" charset="0"/>
                <a:ea typeface="宋体" panose="02010600030101010101" pitchFamily="2" charset="-122"/>
              </a:rPr>
              <a:t>算法求有向图的强连通分量的实现：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、数组</a:t>
            </a:r>
            <a:r>
              <a:rPr lang="en-US" altLang="zh-CN" dirty="0" err="1">
                <a:solidFill>
                  <a:srgbClr val="00B0F0"/>
                </a:solidFill>
                <a:latin typeface="Cambria" panose="02040503050406030204" pitchFamily="18" charset="0"/>
                <a:ea typeface="宋体" panose="02010600030101010101" pitchFamily="2" charset="-122"/>
              </a:rPr>
              <a:t>dfn</a:t>
            </a:r>
            <a:r>
              <a:rPr lang="zh-CN" altLang="en-US" dirty="0">
                <a:solidFill>
                  <a:srgbClr val="00B0F0"/>
                </a:solidFill>
                <a:latin typeface="Cambria" panose="02040503050406030204" pitchFamily="18" charset="0"/>
                <a:ea typeface="宋体" panose="02010600030101010101" pitchFamily="2" charset="-122"/>
              </a:rPr>
              <a:t>起两个作用：既用于存储</a:t>
            </a:r>
            <a:r>
              <a:rPr lang="en-US" altLang="zh-CN" dirty="0">
                <a:solidFill>
                  <a:srgbClr val="00B0F0"/>
                </a:solidFill>
                <a:latin typeface="Cambria" panose="02040503050406030204" pitchFamily="18" charset="0"/>
                <a:ea typeface="宋体" panose="02010600030101010101" pitchFamily="2" charset="-122"/>
              </a:rPr>
              <a:t>DFS</a:t>
            </a:r>
            <a:r>
              <a:rPr lang="zh-CN" altLang="en-US" dirty="0">
                <a:solidFill>
                  <a:srgbClr val="00B0F0"/>
                </a:solidFill>
                <a:latin typeface="Cambria" panose="02040503050406030204" pitchFamily="18" charset="0"/>
                <a:ea typeface="宋体" panose="02010600030101010101" pitchFamily="2" charset="-122"/>
              </a:rPr>
              <a:t>序列，又标识顶点是否已访问。因此，当从</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到达</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时，如果</a:t>
            </a:r>
            <a:r>
              <a:rPr lang="en-US" altLang="zh-CN" dirty="0" err="1">
                <a:solidFill>
                  <a:srgbClr val="00B0F0"/>
                </a:solidFill>
                <a:latin typeface="Cambria" panose="02040503050406030204" pitchFamily="18" charset="0"/>
                <a:ea typeface="宋体" panose="02010600030101010101" pitchFamily="2" charset="-122"/>
              </a:rPr>
              <a:t>dfs</a:t>
            </a:r>
            <a:r>
              <a:rPr lang="en-US" altLang="zh-CN" dirty="0">
                <a:solidFill>
                  <a:srgbClr val="00B0F0"/>
                </a:solidFill>
                <a:latin typeface="Cambria" panose="02040503050406030204" pitchFamily="18" charset="0"/>
                <a:ea typeface="宋体" panose="02010600030101010101" pitchFamily="2" charset="-122"/>
              </a:rPr>
              <a:t>[v]==0</a:t>
            </a:r>
            <a:r>
              <a:rPr lang="zh-CN" altLang="en-US" dirty="0">
                <a:solidFill>
                  <a:srgbClr val="00B0F0"/>
                </a:solidFill>
                <a:latin typeface="Cambria" panose="02040503050406030204" pitchFamily="18" charset="0"/>
                <a:ea typeface="宋体" panose="02010600030101010101" pitchFamily="2" charset="-122"/>
              </a:rPr>
              <a:t>，则</a:t>
            </a:r>
            <a:r>
              <a:rPr lang="en-US" altLang="zh-CN" dirty="0">
                <a:solidFill>
                  <a:srgbClr val="00B0F0"/>
                </a:solidFill>
                <a:latin typeface="Cambria" panose="02040503050406030204" pitchFamily="18" charset="0"/>
                <a:ea typeface="宋体" panose="02010600030101010101" pitchFamily="2" charset="-122"/>
              </a:rPr>
              <a:t>(u, v)</a:t>
            </a:r>
            <a:r>
              <a:rPr lang="zh-CN" altLang="en-US" dirty="0">
                <a:solidFill>
                  <a:srgbClr val="00B0F0"/>
                </a:solidFill>
                <a:latin typeface="Cambria" panose="02040503050406030204" pitchFamily="18" charset="0"/>
                <a:ea typeface="宋体" panose="02010600030101010101" pitchFamily="2" charset="-122"/>
              </a:rPr>
              <a:t>即为树边。</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2</a:t>
            </a:r>
            <a:r>
              <a:rPr lang="zh-CN" altLang="en-US" dirty="0">
                <a:solidFill>
                  <a:srgbClr val="00B0F0"/>
                </a:solidFill>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low[u]</a:t>
            </a:r>
            <a:r>
              <a:rPr lang="zh-CN" altLang="en-US" dirty="0">
                <a:solidFill>
                  <a:srgbClr val="00B0F0"/>
                </a:solidFill>
                <a:latin typeface="Cambria" panose="02040503050406030204" pitchFamily="18" charset="0"/>
                <a:ea typeface="宋体" panose="02010600030101010101" pitchFamily="2" charset="-122"/>
              </a:rPr>
              <a:t>的初始值为</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的</a:t>
            </a:r>
            <a:r>
              <a:rPr lang="en-US" altLang="zh-CN" dirty="0">
                <a:solidFill>
                  <a:srgbClr val="00B0F0"/>
                </a:solidFill>
                <a:latin typeface="Cambria" panose="02040503050406030204" pitchFamily="18" charset="0"/>
                <a:ea typeface="宋体" panose="02010600030101010101" pitchFamily="2" charset="-122"/>
              </a:rPr>
              <a:t>DFS</a:t>
            </a:r>
            <a:r>
              <a:rPr lang="zh-CN" altLang="en-US" dirty="0">
                <a:solidFill>
                  <a:srgbClr val="00B0F0"/>
                </a:solidFill>
                <a:latin typeface="Cambria" panose="02040503050406030204" pitchFamily="18" charset="0"/>
                <a:ea typeface="宋体" panose="02010600030101010101" pitchFamily="2" charset="-122"/>
              </a:rPr>
              <a:t>序。即初始时一个顶点构成一个连通分量。</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3</a:t>
            </a:r>
            <a:r>
              <a:rPr lang="zh-CN" altLang="en-US" dirty="0">
                <a:solidFill>
                  <a:srgbClr val="00B0F0"/>
                </a:solidFill>
                <a:latin typeface="Cambria" panose="02040503050406030204" pitchFamily="18" charset="0"/>
                <a:ea typeface="宋体" panose="02010600030101010101" pitchFamily="2" charset="-122"/>
              </a:rPr>
              <a:t>、当第一次访问顶点</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时，</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入栈</a:t>
            </a:r>
            <a:r>
              <a:rPr lang="en-US" altLang="zh-CN" dirty="0" err="1">
                <a:solidFill>
                  <a:srgbClr val="00B0F0"/>
                </a:solidFill>
                <a:latin typeface="Cambria" panose="02040503050406030204" pitchFamily="18" charset="0"/>
                <a:ea typeface="宋体" panose="02010600030101010101" pitchFamily="2" charset="-122"/>
              </a:rPr>
              <a:t>stk</a:t>
            </a:r>
            <a:r>
              <a:rPr lang="zh-CN" altLang="en-US" dirty="0">
                <a:solidFill>
                  <a:srgbClr val="00B0F0"/>
                </a:solidFill>
                <a:latin typeface="Cambria" panose="02040503050406030204" pitchFamily="18" charset="0"/>
                <a:ea typeface="宋体" panose="02010600030101010101" pitchFamily="2" charset="-122"/>
              </a:rPr>
              <a:t>；当</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已确认属于某个连通分量时，</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出栈。</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4</a:t>
            </a:r>
            <a:r>
              <a:rPr lang="zh-CN" altLang="en-US" dirty="0">
                <a:solidFill>
                  <a:srgbClr val="00B0F0"/>
                </a:solidFill>
                <a:latin typeface="Cambria" panose="02040503050406030204" pitchFamily="18" charset="0"/>
                <a:ea typeface="宋体" panose="02010600030101010101" pitchFamily="2" charset="-122"/>
              </a:rPr>
              <a:t>、用数组</a:t>
            </a:r>
            <a:r>
              <a:rPr lang="en-US" altLang="zh-CN" dirty="0">
                <a:solidFill>
                  <a:srgbClr val="00B0F0"/>
                </a:solidFill>
                <a:latin typeface="Cambria" panose="02040503050406030204" pitchFamily="18" charset="0"/>
                <a:ea typeface="宋体" panose="02010600030101010101" pitchFamily="2" charset="-122"/>
              </a:rPr>
              <a:t>belong</a:t>
            </a:r>
            <a:r>
              <a:rPr lang="zh-CN" altLang="en-US" dirty="0">
                <a:solidFill>
                  <a:srgbClr val="00B0F0"/>
                </a:solidFill>
                <a:latin typeface="Cambria" panose="02040503050406030204" pitchFamily="18" charset="0"/>
                <a:ea typeface="宋体" panose="02010600030101010101" pitchFamily="2" charset="-122"/>
              </a:rPr>
              <a:t>存储连通分量，如果两个顶点</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和</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属于同一个连通分量，则</a:t>
            </a:r>
            <a:r>
              <a:rPr lang="en-US" altLang="zh-CN" dirty="0">
                <a:solidFill>
                  <a:srgbClr val="00B0F0"/>
                </a:solidFill>
                <a:latin typeface="Cambria" panose="02040503050406030204" pitchFamily="18" charset="0"/>
                <a:ea typeface="宋体" panose="02010600030101010101" pitchFamily="2" charset="-122"/>
              </a:rPr>
              <a:t>belong[u]=belong[v]</a:t>
            </a:r>
            <a:r>
              <a:rPr lang="zh-CN" altLang="en-US" dirty="0">
                <a:solidFill>
                  <a:srgbClr val="00B0F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Tarjan</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时间复杂度为</a:t>
            </a:r>
            <a:r>
              <a:rPr lang="en-US" altLang="zh-CN" dirty="0">
                <a:latin typeface="Cambria" panose="02040503050406030204" pitchFamily="18" charset="0"/>
                <a:ea typeface="宋体" panose="02010600030101010101" pitchFamily="2" charset="-122"/>
              </a:rPr>
              <a:t>O(|V|+|E|)</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O(|V|)</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46</a:t>
            </a:fld>
            <a:endParaRPr lang="zh-CN" altLang="en-US" dirty="0"/>
          </a:p>
        </p:txBody>
      </p:sp>
    </p:spTree>
    <p:extLst>
      <p:ext uri="{BB962C8B-B14F-4D97-AF65-F5344CB8AC3E}">
        <p14:creationId xmlns:p14="http://schemas.microsoft.com/office/powerpoint/2010/main" val="79198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6"/>
          </a:xfrm>
        </p:spPr>
        <p:txBody>
          <a:bodyPr>
            <a:normAutofit fontScale="700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4.3.2</a:t>
            </a:r>
            <a:r>
              <a:rPr lang="zh-CN" altLang="en-US" b="1" dirty="0">
                <a:latin typeface="Cambria" panose="02040503050406030204" pitchFamily="18" charset="0"/>
                <a:ea typeface="宋体" panose="02010600030101010101" pitchFamily="2" charset="-122"/>
              </a:rPr>
              <a:t>无向图的割点和桥</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a:t>
            </a:r>
            <a:r>
              <a:rPr lang="zh-CN" altLang="en-US" dirty="0">
                <a:solidFill>
                  <a:srgbClr val="00B0F0"/>
                </a:solidFill>
                <a:latin typeface="Cambria" panose="02040503050406030204" pitchFamily="18" charset="0"/>
                <a:ea typeface="宋体" panose="02010600030101010101" pitchFamily="2" charset="-122"/>
              </a:rPr>
              <a:t>无向图</a:t>
            </a:r>
            <a:r>
              <a:rPr lang="en-US" altLang="zh-CN" dirty="0">
                <a:solidFill>
                  <a:srgbClr val="00B0F0"/>
                </a:solidFill>
                <a:latin typeface="Cambria" panose="02040503050406030204" pitchFamily="18" charset="0"/>
                <a:ea typeface="宋体" panose="02010600030101010101" pitchFamily="2" charset="-122"/>
              </a:rPr>
              <a:t>G</a:t>
            </a:r>
            <a:r>
              <a:rPr lang="zh-CN" altLang="en-US" dirty="0">
                <a:solidFill>
                  <a:srgbClr val="00B0F0"/>
                </a:solidFill>
                <a:latin typeface="Cambria" panose="02040503050406030204" pitchFamily="18" charset="0"/>
                <a:ea typeface="宋体" panose="02010600030101010101" pitchFamily="2" charset="-122"/>
              </a:rPr>
              <a:t>中，</a:t>
            </a:r>
            <a:r>
              <a:rPr lang="en-US" altLang="zh-CN" dirty="0">
                <a:solidFill>
                  <a:srgbClr val="00B0F0"/>
                </a:solidFill>
                <a:latin typeface="Cambria" panose="02040503050406030204" pitchFamily="18" charset="0"/>
                <a:ea typeface="宋体" panose="02010600030101010101" pitchFamily="2" charset="-122"/>
              </a:rPr>
              <a:t>V1</a:t>
            </a:r>
            <a:r>
              <a:rPr lang="zh-CN" altLang="en-US" dirty="0">
                <a:solidFill>
                  <a:srgbClr val="00B0F0"/>
                </a:solidFill>
                <a:latin typeface="Cambria" panose="02040503050406030204" pitchFamily="18" charset="0"/>
                <a:ea typeface="宋体" panose="02010600030101010101" pitchFamily="2" charset="-122"/>
              </a:rPr>
              <a:t>为顶点集合</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的子集，如果删除</a:t>
            </a:r>
            <a:r>
              <a:rPr lang="en-US" altLang="zh-CN" dirty="0">
                <a:solidFill>
                  <a:srgbClr val="00B0F0"/>
                </a:solidFill>
                <a:latin typeface="Cambria" panose="02040503050406030204" pitchFamily="18" charset="0"/>
                <a:ea typeface="宋体" panose="02010600030101010101" pitchFamily="2" charset="-122"/>
              </a:rPr>
              <a:t>V1</a:t>
            </a:r>
            <a:r>
              <a:rPr lang="zh-CN" altLang="en-US" dirty="0">
                <a:solidFill>
                  <a:srgbClr val="00B0F0"/>
                </a:solidFill>
                <a:latin typeface="Cambria" panose="02040503050406030204" pitchFamily="18" charset="0"/>
                <a:ea typeface="宋体" panose="02010600030101010101" pitchFamily="2" charset="-122"/>
              </a:rPr>
              <a:t>中的所有顶点以及以这些点为端点的边之后</a:t>
            </a:r>
            <a:r>
              <a:rPr lang="en-US" altLang="zh-CN" dirty="0">
                <a:solidFill>
                  <a:srgbClr val="00B0F0"/>
                </a:solidFill>
                <a:latin typeface="Cambria" panose="02040503050406030204" pitchFamily="18" charset="0"/>
                <a:ea typeface="宋体" panose="02010600030101010101" pitchFamily="2" charset="-122"/>
              </a:rPr>
              <a:t>G</a:t>
            </a:r>
            <a:r>
              <a:rPr lang="zh-CN" altLang="en-US" dirty="0">
                <a:solidFill>
                  <a:srgbClr val="00B0F0"/>
                </a:solidFill>
                <a:latin typeface="Cambria" panose="02040503050406030204" pitchFamily="18" charset="0"/>
                <a:ea typeface="宋体" panose="02010600030101010101" pitchFamily="2" charset="-122"/>
              </a:rPr>
              <a:t>的连通分量数增加</a:t>
            </a:r>
            <a:r>
              <a:rPr lang="zh-CN" altLang="en-US" dirty="0">
                <a:latin typeface="Cambria" panose="02040503050406030204" pitchFamily="18" charset="0"/>
                <a:ea typeface="宋体" panose="02010600030101010101" pitchFamily="2" charset="-122"/>
              </a:rPr>
              <a:t>，则称点集</a:t>
            </a:r>
            <a:r>
              <a:rPr lang="en-US" altLang="zh-CN" dirty="0">
                <a:solidFill>
                  <a:srgbClr val="C00000"/>
                </a:solidFill>
                <a:latin typeface="Cambria" panose="02040503050406030204" pitchFamily="18" charset="0"/>
                <a:ea typeface="宋体" panose="02010600030101010101" pitchFamily="2" charset="-122"/>
              </a:rPr>
              <a:t>V1</a:t>
            </a:r>
            <a:r>
              <a:rPr lang="zh-CN" altLang="en-US" dirty="0">
                <a:solidFill>
                  <a:srgbClr val="C00000"/>
                </a:solidFill>
                <a:latin typeface="Cambria" panose="02040503050406030204" pitchFamily="18" charset="0"/>
                <a:ea typeface="宋体" panose="02010600030101010101" pitchFamily="2" charset="-122"/>
              </a:rPr>
              <a:t>为</a:t>
            </a:r>
            <a:r>
              <a:rPr lang="zh-CN" altLang="en-US" b="1" dirty="0">
                <a:solidFill>
                  <a:srgbClr val="C00000"/>
                </a:solidFill>
                <a:latin typeface="Cambria" panose="02040503050406030204" pitchFamily="18" charset="0"/>
                <a:ea typeface="宋体" panose="02010600030101010101" pitchFamily="2" charset="-122"/>
              </a:rPr>
              <a:t>割点集合</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图中最小割点集合的顶点数称</a:t>
            </a:r>
            <a:r>
              <a:rPr lang="zh-CN" altLang="en-US" dirty="0">
                <a:latin typeface="Cambria" panose="02040503050406030204" pitchFamily="18" charset="0"/>
                <a:ea typeface="宋体" panose="02010600030101010101" pitchFamily="2" charset="-122"/>
              </a:rPr>
              <a:t>为图的</a:t>
            </a:r>
            <a:r>
              <a:rPr lang="zh-CN" altLang="en-US" b="1" dirty="0">
                <a:solidFill>
                  <a:srgbClr val="C00000"/>
                </a:solidFill>
                <a:latin typeface="Cambria" panose="02040503050406030204" pitchFamily="18" charset="0"/>
                <a:ea typeface="宋体" panose="02010600030101010101" pitchFamily="2" charset="-122"/>
              </a:rPr>
              <a:t>点连通度</a:t>
            </a:r>
            <a:r>
              <a:rPr lang="zh-CN" altLang="en-US" dirty="0">
                <a:latin typeface="Cambria" panose="02040503050406030204" pitchFamily="18" charset="0"/>
                <a:ea typeface="宋体" panose="02010600030101010101" pitchFamily="2" charset="-122"/>
              </a:rPr>
              <a:t>。如果</a:t>
            </a:r>
            <a:r>
              <a:rPr lang="zh-CN" altLang="en-US" dirty="0">
                <a:solidFill>
                  <a:srgbClr val="00B0F0"/>
                </a:solidFill>
                <a:latin typeface="Cambria" panose="02040503050406030204" pitchFamily="18" charset="0"/>
                <a:ea typeface="宋体" panose="02010600030101010101" pitchFamily="2" charset="-122"/>
              </a:rPr>
              <a:t>删除顶点</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以及以</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为端点的所有边后图的连通分量数增加</a:t>
            </a:r>
            <a:r>
              <a:rPr lang="zh-CN" altLang="en-US" dirty="0">
                <a:latin typeface="Cambria" panose="02040503050406030204" pitchFamily="18" charset="0"/>
                <a:ea typeface="宋体" panose="02010600030101010101" pitchFamily="2" charset="-122"/>
              </a:rPr>
              <a:t>，则顶点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割点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设</a:t>
            </a:r>
            <a:r>
              <a:rPr lang="en-US" altLang="zh-CN" dirty="0">
                <a:solidFill>
                  <a:srgbClr val="00B0F0"/>
                </a:solidFill>
                <a:latin typeface="Cambria" panose="02040503050406030204" pitchFamily="18" charset="0"/>
                <a:ea typeface="宋体" panose="02010600030101010101" pitchFamily="2" charset="-122"/>
              </a:rPr>
              <a:t>E1</a:t>
            </a:r>
            <a:r>
              <a:rPr lang="zh-CN" altLang="en-US" dirty="0">
                <a:solidFill>
                  <a:srgbClr val="00B0F0"/>
                </a:solidFill>
                <a:latin typeface="Cambria" panose="02040503050406030204" pitchFamily="18" charset="0"/>
                <a:ea typeface="宋体" panose="02010600030101010101" pitchFamily="2" charset="-122"/>
              </a:rPr>
              <a:t>为边集</a:t>
            </a:r>
            <a:r>
              <a:rPr lang="en-US" altLang="zh-CN" dirty="0">
                <a:solidFill>
                  <a:srgbClr val="00B0F0"/>
                </a:solidFill>
                <a:latin typeface="Cambria" panose="02040503050406030204" pitchFamily="18" charset="0"/>
                <a:ea typeface="宋体" panose="02010600030101010101" pitchFamily="2" charset="-122"/>
              </a:rPr>
              <a:t>E</a:t>
            </a:r>
            <a:r>
              <a:rPr lang="zh-CN" altLang="en-US" dirty="0">
                <a:solidFill>
                  <a:srgbClr val="00B0F0"/>
                </a:solidFill>
                <a:latin typeface="Cambria" panose="02040503050406030204" pitchFamily="18" charset="0"/>
                <a:ea typeface="宋体" panose="02010600030101010101" pitchFamily="2" charset="-122"/>
              </a:rPr>
              <a:t>的子集，如果删除</a:t>
            </a:r>
            <a:r>
              <a:rPr lang="en-US" altLang="zh-CN" dirty="0">
                <a:solidFill>
                  <a:srgbClr val="00B0F0"/>
                </a:solidFill>
                <a:latin typeface="Cambria" panose="02040503050406030204" pitchFamily="18" charset="0"/>
                <a:ea typeface="宋体" panose="02010600030101010101" pitchFamily="2" charset="-122"/>
              </a:rPr>
              <a:t>E1</a:t>
            </a:r>
            <a:r>
              <a:rPr lang="zh-CN" altLang="en-US" dirty="0">
                <a:solidFill>
                  <a:srgbClr val="00B0F0"/>
                </a:solidFill>
                <a:latin typeface="Cambria" panose="02040503050406030204" pitchFamily="18" charset="0"/>
                <a:ea typeface="宋体" panose="02010600030101010101" pitchFamily="2" charset="-122"/>
              </a:rPr>
              <a:t>中的所有边后图的连通分量数增加</a:t>
            </a:r>
            <a:r>
              <a:rPr lang="zh-CN" altLang="en-US" dirty="0">
                <a:latin typeface="Cambria" panose="02040503050406030204" pitchFamily="18" charset="0"/>
                <a:ea typeface="宋体" panose="02010600030101010101" pitchFamily="2" charset="-122"/>
              </a:rPr>
              <a:t>，称</a:t>
            </a:r>
            <a:r>
              <a:rPr lang="zh-CN" altLang="en-US" dirty="0">
                <a:solidFill>
                  <a:srgbClr val="C00000"/>
                </a:solidFill>
                <a:latin typeface="Cambria" panose="02040503050406030204" pitchFamily="18" charset="0"/>
                <a:ea typeface="宋体" panose="02010600030101010101" pitchFamily="2" charset="-122"/>
              </a:rPr>
              <a:t>边集</a:t>
            </a:r>
            <a:r>
              <a:rPr lang="en-US" altLang="zh-CN" dirty="0">
                <a:solidFill>
                  <a:srgbClr val="C00000"/>
                </a:solidFill>
                <a:latin typeface="Cambria" panose="02040503050406030204" pitchFamily="18" charset="0"/>
                <a:ea typeface="宋体" panose="02010600030101010101" pitchFamily="2" charset="-122"/>
              </a:rPr>
              <a:t>E1</a:t>
            </a:r>
            <a:r>
              <a:rPr lang="zh-CN" altLang="en-US" dirty="0">
                <a:solidFill>
                  <a:srgbClr val="C00000"/>
                </a:solidFill>
                <a:latin typeface="Cambria" panose="02040503050406030204" pitchFamily="18" charset="0"/>
                <a:ea typeface="宋体" panose="02010600030101010101" pitchFamily="2" charset="-122"/>
              </a:rPr>
              <a:t>为</a:t>
            </a:r>
            <a:r>
              <a:rPr lang="zh-CN" altLang="en-US" b="1" dirty="0">
                <a:solidFill>
                  <a:srgbClr val="C00000"/>
                </a:solidFill>
                <a:latin typeface="Cambria" panose="02040503050406030204" pitchFamily="18" charset="0"/>
                <a:ea typeface="宋体" panose="02010600030101010101" pitchFamily="2" charset="-122"/>
              </a:rPr>
              <a:t>割边集合</a:t>
            </a:r>
            <a:r>
              <a:rPr lang="zh-CN" altLang="en-US" dirty="0">
                <a:latin typeface="Cambria" panose="02040503050406030204" pitchFamily="18" charset="0"/>
                <a:ea typeface="宋体" panose="02010600030101010101" pitchFamily="2" charset="-122"/>
              </a:rPr>
              <a:t>。一个图的</a:t>
            </a:r>
            <a:r>
              <a:rPr lang="zh-CN" altLang="en-US" b="1" dirty="0">
                <a:solidFill>
                  <a:srgbClr val="C00000"/>
                </a:solidFill>
                <a:latin typeface="Cambria" panose="02040503050406030204" pitchFamily="18" charset="0"/>
                <a:ea typeface="宋体" panose="02010600030101010101" pitchFamily="2" charset="-122"/>
              </a:rPr>
              <a:t>边连通度</a:t>
            </a:r>
            <a:r>
              <a:rPr lang="en-US" altLang="zh-CN" b="1" dirty="0">
                <a:solidFill>
                  <a:srgbClr val="C00000"/>
                </a:solidFill>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为</a:t>
            </a:r>
            <a:r>
              <a:rPr lang="zh-CN" altLang="en-US" dirty="0">
                <a:solidFill>
                  <a:srgbClr val="00B0F0"/>
                </a:solidFill>
                <a:latin typeface="Cambria" panose="02040503050406030204" pitchFamily="18" charset="0"/>
                <a:ea typeface="宋体" panose="02010600030101010101" pitchFamily="2" charset="-122"/>
              </a:rPr>
              <a:t>最小割边集合中的边的数量</a:t>
            </a:r>
            <a:r>
              <a:rPr lang="zh-CN" altLang="en-US" dirty="0">
                <a:latin typeface="Cambria" panose="02040503050406030204" pitchFamily="18" charset="0"/>
                <a:ea typeface="宋体" panose="02010600030101010101" pitchFamily="2" charset="-122"/>
              </a:rPr>
              <a:t>。如果</a:t>
            </a:r>
            <a:r>
              <a:rPr lang="zh-CN" altLang="en-US" dirty="0">
                <a:solidFill>
                  <a:srgbClr val="00B0F0"/>
                </a:solidFill>
                <a:latin typeface="Cambria" panose="02040503050406030204" pitchFamily="18" charset="0"/>
                <a:ea typeface="宋体" panose="02010600030101010101" pitchFamily="2" charset="-122"/>
              </a:rPr>
              <a:t>去掉一条边后图的连通分量数增加</a:t>
            </a:r>
            <a:r>
              <a:rPr lang="zh-CN" altLang="en-US" dirty="0">
                <a:latin typeface="Cambria" panose="02040503050406030204" pitchFamily="18" charset="0"/>
                <a:ea typeface="宋体" panose="02010600030101010101" pitchFamily="2" charset="-122"/>
              </a:rPr>
              <a:t>，则这条边称为</a:t>
            </a:r>
            <a:r>
              <a:rPr lang="zh-CN" altLang="en-US" b="1" dirty="0">
                <a:solidFill>
                  <a:srgbClr val="C00000"/>
                </a:solidFill>
                <a:latin typeface="Cambria" panose="02040503050406030204" pitchFamily="18" charset="0"/>
                <a:ea typeface="宋体" panose="02010600030101010101" pitchFamily="2" charset="-122"/>
              </a:rPr>
              <a:t>桥</a:t>
            </a:r>
            <a:r>
              <a:rPr lang="zh-CN" altLang="en-US" dirty="0">
                <a:latin typeface="Cambria" panose="02040503050406030204" pitchFamily="18" charset="0"/>
                <a:ea typeface="宋体" panose="02010600030101010101" pitchFamily="2" charset="-122"/>
              </a:rPr>
              <a:t>或者</a:t>
            </a:r>
            <a:r>
              <a:rPr lang="zh-CN" altLang="en-US" b="1" dirty="0">
                <a:solidFill>
                  <a:srgbClr val="C00000"/>
                </a:solidFill>
                <a:latin typeface="Cambria" panose="02040503050406030204" pitchFamily="18" charset="0"/>
                <a:ea typeface="宋体" panose="02010600030101010101" pitchFamily="2" charset="-122"/>
              </a:rPr>
              <a:t>割边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a:t>
            </a:r>
            <a:r>
              <a:rPr lang="zh-CN" altLang="en-US" dirty="0">
                <a:solidFill>
                  <a:srgbClr val="00B0F0"/>
                </a:solidFill>
                <a:latin typeface="Cambria" panose="02040503050406030204" pitchFamily="18" charset="0"/>
                <a:ea typeface="宋体" panose="02010600030101010101" pitchFamily="2" charset="-122"/>
              </a:rPr>
              <a:t>无向连通图</a:t>
            </a:r>
            <a:r>
              <a:rPr lang="en-US" altLang="zh-CN" dirty="0">
                <a:solidFill>
                  <a:srgbClr val="00B0F0"/>
                </a:solidFill>
                <a:latin typeface="Cambria" panose="02040503050406030204" pitchFamily="18" charset="0"/>
                <a:ea typeface="宋体" panose="02010600030101010101" pitchFamily="2" charset="-122"/>
              </a:rPr>
              <a:t>G</a:t>
            </a:r>
            <a:r>
              <a:rPr lang="zh-CN" altLang="en-US" dirty="0">
                <a:solidFill>
                  <a:srgbClr val="00B0F0"/>
                </a:solidFill>
                <a:latin typeface="Cambria" panose="02040503050406030204" pitchFamily="18" charset="0"/>
                <a:ea typeface="宋体" panose="02010600030101010101" pitchFamily="2" charset="-122"/>
              </a:rPr>
              <a:t>的点连通度大于</a:t>
            </a:r>
            <a:r>
              <a:rPr lang="en-US" altLang="zh-CN" dirty="0">
                <a:solidFill>
                  <a:srgbClr val="00B0F0"/>
                </a:solidFill>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，则称</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为</a:t>
            </a:r>
            <a:r>
              <a:rPr lang="zh-CN" altLang="en-US" b="1" dirty="0">
                <a:solidFill>
                  <a:srgbClr val="C00000"/>
                </a:solidFill>
                <a:latin typeface="Cambria" panose="02040503050406030204" pitchFamily="18" charset="0"/>
                <a:ea typeface="宋体" panose="02010600030101010101" pitchFamily="2" charset="-122"/>
              </a:rPr>
              <a:t>点双连通</a:t>
            </a:r>
            <a:r>
              <a:rPr lang="zh-CN" altLang="en-US" dirty="0">
                <a:latin typeface="Cambria" panose="02040503050406030204" pitchFamily="18" charset="0"/>
                <a:ea typeface="宋体" panose="02010600030101010101" pitchFamily="2" charset="-122"/>
              </a:rPr>
              <a:t>，在点双连通图中任意两条边都同在一个简单环中；</a:t>
            </a:r>
            <a:r>
              <a:rPr lang="zh-CN" altLang="en-US" dirty="0">
                <a:solidFill>
                  <a:srgbClr val="00B0F0"/>
                </a:solidFill>
                <a:latin typeface="Cambria" panose="02040503050406030204" pitchFamily="18" charset="0"/>
                <a:ea typeface="宋体" panose="02010600030101010101" pitchFamily="2" charset="-122"/>
              </a:rPr>
              <a:t>点双连通的极大子图</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点双连通分量</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G</a:t>
            </a:r>
            <a:r>
              <a:rPr lang="zh-CN" altLang="en-US" dirty="0">
                <a:solidFill>
                  <a:srgbClr val="00B0F0"/>
                </a:solidFill>
                <a:latin typeface="Cambria" panose="02040503050406030204" pitchFamily="18" charset="0"/>
                <a:ea typeface="宋体" panose="02010600030101010101" pitchFamily="2" charset="-122"/>
              </a:rPr>
              <a:t>的边连通度大于</a:t>
            </a:r>
            <a:r>
              <a:rPr lang="en-US" altLang="zh-CN" dirty="0">
                <a:solidFill>
                  <a:srgbClr val="00B0F0"/>
                </a:solidFill>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，则称</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为</a:t>
            </a:r>
            <a:r>
              <a:rPr lang="zh-CN" altLang="en-US" b="1" dirty="0">
                <a:solidFill>
                  <a:srgbClr val="C00000"/>
                </a:solidFill>
                <a:latin typeface="Cambria" panose="02040503050406030204" pitchFamily="18" charset="0"/>
                <a:ea typeface="宋体" panose="02010600030101010101" pitchFamily="2" charset="-122"/>
              </a:rPr>
              <a:t>边双连通</a:t>
            </a:r>
            <a:r>
              <a:rPr lang="zh-CN" altLang="en-US" dirty="0">
                <a:latin typeface="Cambria" panose="02040503050406030204" pitchFamily="18" charset="0"/>
                <a:ea typeface="宋体" panose="02010600030101010101" pitchFamily="2" charset="-122"/>
              </a:rPr>
              <a:t>，边双连通图的任意一条边至少在一个简单环中；边双连通的极大子图称为</a:t>
            </a:r>
            <a:r>
              <a:rPr lang="zh-CN" altLang="en-US" b="1" dirty="0">
                <a:solidFill>
                  <a:srgbClr val="C00000"/>
                </a:solidFill>
                <a:latin typeface="Cambria" panose="02040503050406030204" pitchFamily="18" charset="0"/>
                <a:ea typeface="宋体" panose="02010600030101010101" pitchFamily="2" charset="-122"/>
              </a:rPr>
              <a:t>边双连通分量</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对求强连通分量的</a:t>
            </a:r>
            <a:r>
              <a:rPr lang="en-US" altLang="zh-CN" dirty="0" err="1">
                <a:latin typeface="Cambria" panose="02040503050406030204" pitchFamily="18" charset="0"/>
                <a:ea typeface="宋体" panose="02010600030101010101" pitchFamily="2" charset="-122"/>
              </a:rPr>
              <a:t>Tarjan</a:t>
            </a:r>
            <a:r>
              <a:rPr lang="zh-CN" altLang="en-US" dirty="0">
                <a:latin typeface="Cambria" panose="02040503050406030204" pitchFamily="18" charset="0"/>
                <a:ea typeface="宋体" panose="02010600030101010101" pitchFamily="2" charset="-122"/>
              </a:rPr>
              <a:t>算法稍作改变，即可求无向图的割点、点双连通分量、桥以及边双连通分量。</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47</a:t>
            </a:fld>
            <a:endParaRPr lang="zh-CN" altLang="en-US" dirty="0"/>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3421" y="1258351"/>
            <a:ext cx="2536123" cy="2950243"/>
          </a:xfrm>
          <a:prstGeom prst="rect">
            <a:avLst/>
          </a:prstGeom>
          <a:noFill/>
        </p:spPr>
      </p:pic>
    </p:spTree>
    <p:extLst>
      <p:ext uri="{BB962C8B-B14F-4D97-AF65-F5344CB8AC3E}">
        <p14:creationId xmlns:p14="http://schemas.microsoft.com/office/powerpoint/2010/main" val="227722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6"/>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一、求无向图的割点和点双连通分量</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树中，如果顶点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的所有孩子结点都可以不通过</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而直接访问到</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的祖先结点，说明此时去掉顶点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不影响图的连通性，</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就不是割点。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至少存在一个孩子结点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必须通过</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才能访问到</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的祖先结点，那么去掉顶点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后，顶点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的祖先顶点和</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就不连通了，说明</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是一个</a:t>
            </a:r>
            <a:r>
              <a:rPr lang="zh-CN" altLang="en-US" dirty="0">
                <a:solidFill>
                  <a:srgbClr val="00B0F0"/>
                </a:solidFill>
                <a:latin typeface="Cambria" panose="02040503050406030204" pitchFamily="18" charset="0"/>
                <a:ea typeface="宋体" panose="02010600030101010101" pitchFamily="2" charset="-122"/>
              </a:rPr>
              <a:t>割点</a:t>
            </a:r>
            <a:r>
              <a:rPr lang="zh-CN" altLang="en-US" dirty="0">
                <a:latin typeface="Cambria" panose="02040503050406030204" pitchFamily="18" charset="0"/>
                <a:ea typeface="宋体" panose="02010600030101010101" pitchFamily="2" charset="-122"/>
              </a:rPr>
              <a:t>。例如，右下图中</a:t>
            </a:r>
            <a:r>
              <a:rPr lang="en-US" altLang="zh-CN" dirty="0">
                <a:latin typeface="Cambria" panose="02040503050406030204" pitchFamily="18" charset="0"/>
                <a:ea typeface="宋体" panose="02010600030101010101" pitchFamily="2" charset="-122"/>
              </a:rPr>
              <a:t>v2</a:t>
            </a:r>
            <a:r>
              <a:rPr lang="zh-CN" altLang="en-US" dirty="0">
                <a:latin typeface="Cambria" panose="02040503050406030204" pitchFamily="18" charset="0"/>
                <a:ea typeface="宋体" panose="02010600030101010101" pitchFamily="2" charset="-122"/>
              </a:rPr>
              <a:t>的孩子结点</a:t>
            </a:r>
            <a:r>
              <a:rPr lang="en-US" altLang="zh-CN" dirty="0">
                <a:latin typeface="Cambria" panose="02040503050406030204" pitchFamily="18" charset="0"/>
                <a:ea typeface="宋体" panose="02010600030101010101" pitchFamily="2" charset="-122"/>
              </a:rPr>
              <a:t>v4</a:t>
            </a:r>
            <a:r>
              <a:rPr lang="zh-CN" altLang="en-US" dirty="0">
                <a:latin typeface="Cambria" panose="02040503050406030204" pitchFamily="18" charset="0"/>
                <a:ea typeface="宋体" panose="02010600030101010101" pitchFamily="2" charset="-122"/>
              </a:rPr>
              <a:t>必须经过</a:t>
            </a:r>
            <a:r>
              <a:rPr lang="en-US" altLang="zh-CN" dirty="0">
                <a:latin typeface="Cambria" panose="02040503050406030204" pitchFamily="18" charset="0"/>
                <a:ea typeface="宋体" panose="02010600030101010101" pitchFamily="2" charset="-122"/>
              </a:rPr>
              <a:t>v2</a:t>
            </a:r>
            <a:r>
              <a:rPr lang="zh-CN" altLang="en-US" dirty="0">
                <a:latin typeface="Cambria" panose="02040503050406030204" pitchFamily="18" charset="0"/>
                <a:ea typeface="宋体" panose="02010600030101010101" pitchFamily="2" charset="-122"/>
              </a:rPr>
              <a:t>才能访问到</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，因此</a:t>
            </a:r>
            <a:r>
              <a:rPr lang="en-US" altLang="zh-CN" dirty="0">
                <a:solidFill>
                  <a:srgbClr val="00B0F0"/>
                </a:solidFill>
                <a:latin typeface="Cambria" panose="02040503050406030204" pitchFamily="18" charset="0"/>
                <a:ea typeface="宋体" panose="02010600030101010101" pitchFamily="2" charset="-122"/>
              </a:rPr>
              <a:t>v2</a:t>
            </a:r>
            <a:r>
              <a:rPr lang="zh-CN" altLang="en-US" dirty="0">
                <a:solidFill>
                  <a:srgbClr val="00B0F0"/>
                </a:solidFill>
                <a:latin typeface="Cambria" panose="02040503050406030204" pitchFamily="18" charset="0"/>
                <a:ea typeface="宋体" panose="02010600030101010101" pitchFamily="2" charset="-122"/>
              </a:rPr>
              <a:t>为割点</a:t>
            </a:r>
            <a:r>
              <a:rPr lang="zh-CN" altLang="en-US" dirty="0">
                <a:latin typeface="Cambria" panose="02040503050406030204" pitchFamily="18" charset="0"/>
                <a:ea typeface="宋体" panose="02010600030101010101" pitchFamily="2" charset="-122"/>
              </a:rPr>
              <a:t>；同样，</a:t>
            </a:r>
            <a:r>
              <a:rPr lang="en-US" altLang="zh-CN" dirty="0">
                <a:solidFill>
                  <a:srgbClr val="00B0F0"/>
                </a:solidFill>
                <a:latin typeface="Cambria" panose="02040503050406030204" pitchFamily="18" charset="0"/>
                <a:ea typeface="宋体" panose="02010600030101010101" pitchFamily="2" charset="-122"/>
              </a:rPr>
              <a:t>v4</a:t>
            </a:r>
            <a:r>
              <a:rPr lang="zh-CN" altLang="en-US" dirty="0">
                <a:solidFill>
                  <a:srgbClr val="00B0F0"/>
                </a:solidFill>
                <a:latin typeface="Cambria" panose="02040503050406030204" pitchFamily="18" charset="0"/>
                <a:ea typeface="宋体" panose="02010600030101010101" pitchFamily="2" charset="-122"/>
              </a:rPr>
              <a:t>也是割点</a:t>
            </a:r>
            <a:r>
              <a:rPr lang="zh-CN" altLang="en-US" dirty="0">
                <a:latin typeface="Cambria" panose="02040503050406030204" pitchFamily="18" charset="0"/>
                <a:ea typeface="宋体" panose="02010600030101010101" pitchFamily="2" charset="-122"/>
              </a:rPr>
              <a:t>，因为其孩子结点</a:t>
            </a:r>
            <a:r>
              <a:rPr lang="en-US" altLang="zh-CN" dirty="0">
                <a:latin typeface="Cambria" panose="02040503050406030204" pitchFamily="18" charset="0"/>
                <a:ea typeface="宋体" panose="02010600030101010101" pitchFamily="2" charset="-122"/>
              </a:rPr>
              <a:t>v6</a:t>
            </a:r>
            <a:r>
              <a:rPr lang="zh-CN" altLang="en-US" dirty="0">
                <a:latin typeface="Cambria" panose="02040503050406030204" pitchFamily="18" charset="0"/>
                <a:ea typeface="宋体" panose="02010600030101010101" pitchFamily="2" charset="-122"/>
              </a:rPr>
              <a:t>必须经过</a:t>
            </a:r>
            <a:r>
              <a:rPr lang="en-US" altLang="zh-CN" dirty="0">
                <a:latin typeface="Cambria" panose="02040503050406030204" pitchFamily="18" charset="0"/>
                <a:ea typeface="宋体" panose="02010600030101010101" pitchFamily="2" charset="-122"/>
              </a:rPr>
              <a:t>v4</a:t>
            </a:r>
            <a:r>
              <a:rPr lang="zh-CN" altLang="en-US" dirty="0">
                <a:latin typeface="Cambria" panose="02040503050406030204" pitchFamily="18" charset="0"/>
                <a:ea typeface="宋体" panose="02010600030101010101" pitchFamily="2" charset="-122"/>
              </a:rPr>
              <a:t>才能访问</a:t>
            </a:r>
            <a:r>
              <a:rPr lang="en-US" altLang="zh-CN" dirty="0">
                <a:latin typeface="Cambria" panose="02040503050406030204" pitchFamily="18" charset="0"/>
                <a:ea typeface="宋体" panose="02010600030101010101" pitchFamily="2" charset="-122"/>
              </a:rPr>
              <a:t>v2</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树的根结点时，由于根结点没有祖先结点，此时需要按如下方法处理：如果从</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出发，一次</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就能访问到所有的顶点，那么</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就不是割点</a:t>
            </a:r>
            <a:r>
              <a:rPr lang="zh-CN" altLang="en-US" dirty="0">
                <a:latin typeface="Cambria" panose="02040503050406030204" pitchFamily="18" charset="0"/>
                <a:ea typeface="宋体" panose="02010600030101010101" pitchFamily="2" charset="-122"/>
              </a:rPr>
              <a:t>；如果回退到</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时，</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还存在未访问过的邻接点，需要在邻接顶点上继续进行</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，则</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就是割点</a:t>
            </a:r>
            <a:r>
              <a:rPr lang="zh-CN" altLang="en-US" dirty="0">
                <a:latin typeface="Cambria" panose="02040503050406030204" pitchFamily="18" charset="0"/>
                <a:ea typeface="宋体" panose="02010600030101010101" pitchFamily="2" charset="-122"/>
              </a:rPr>
              <a:t>。例如右上图中，如果从</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出发，首先访问</a:t>
            </a:r>
            <a:r>
              <a:rPr lang="en-US" altLang="zh-CN" dirty="0">
                <a:latin typeface="Cambria" panose="02040503050406030204" pitchFamily="18" charset="0"/>
                <a:ea typeface="宋体" panose="02010600030101010101" pitchFamily="2" charset="-122"/>
              </a:rPr>
              <a:t>v7</a:t>
            </a:r>
            <a:r>
              <a:rPr lang="zh-CN" altLang="en-US" dirty="0">
                <a:latin typeface="Cambria" panose="02040503050406030204" pitchFamily="18" charset="0"/>
                <a:ea typeface="宋体" panose="02010600030101010101" pitchFamily="2" charset="-122"/>
              </a:rPr>
              <a:t>，当回退时还有邻接点</a:t>
            </a:r>
            <a:r>
              <a:rPr lang="en-US" altLang="zh-CN" dirty="0">
                <a:latin typeface="Cambria" panose="02040503050406030204" pitchFamily="18" charset="0"/>
                <a:ea typeface="宋体" panose="02010600030101010101" pitchFamily="2" charset="-122"/>
              </a:rPr>
              <a:t>v2</a:t>
            </a:r>
            <a:r>
              <a:rPr lang="zh-CN" altLang="en-US" dirty="0">
                <a:latin typeface="Cambria" panose="02040503050406030204" pitchFamily="18" charset="0"/>
                <a:ea typeface="宋体" panose="02010600030101010101" pitchFamily="2" charset="-122"/>
              </a:rPr>
              <a:t>未访问，因此</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为割点。</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48</a:t>
            </a:fld>
            <a:endParaRPr lang="zh-CN" altLang="en-US" dirty="0"/>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9216613" y="1045519"/>
            <a:ext cx="2850037" cy="2690910"/>
          </a:xfrm>
          <a:prstGeom prst="rect">
            <a:avLst/>
          </a:prstGeom>
          <a:noFill/>
        </p:spPr>
      </p:pic>
      <p:pic>
        <p:nvPicPr>
          <p:cNvPr id="2" name="图片 1"/>
          <p:cNvPicPr>
            <a:picLocks noChangeAspect="1"/>
          </p:cNvPicPr>
          <p:nvPr/>
        </p:nvPicPr>
        <p:blipFill>
          <a:blip r:embed="rId3"/>
          <a:stretch>
            <a:fillRect/>
          </a:stretch>
        </p:blipFill>
        <p:spPr>
          <a:xfrm>
            <a:off x="9567102" y="3920309"/>
            <a:ext cx="2171700" cy="2590800"/>
          </a:xfrm>
          <a:prstGeom prst="rect">
            <a:avLst/>
          </a:prstGeom>
        </p:spPr>
      </p:pic>
    </p:spTree>
    <p:extLst>
      <p:ext uri="{BB962C8B-B14F-4D97-AF65-F5344CB8AC3E}">
        <p14:creationId xmlns:p14="http://schemas.microsoft.com/office/powerpoint/2010/main" val="289037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6"/>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a:t>
            </a:r>
            <a:r>
              <a:rPr lang="en-US" altLang="zh-CN" dirty="0" err="1">
                <a:latin typeface="Cambria" panose="02040503050406030204" pitchFamily="18" charset="0"/>
                <a:ea typeface="宋体" panose="02010600030101010101" pitchFamily="2" charset="-122"/>
              </a:rPr>
              <a:t>Tarjan</a:t>
            </a:r>
            <a:r>
              <a:rPr lang="zh-CN" altLang="en-US" dirty="0">
                <a:latin typeface="Cambria" panose="02040503050406030204" pitchFamily="18" charset="0"/>
                <a:ea typeface="宋体" panose="02010600030101010101" pitchFamily="2" charset="-122"/>
              </a:rPr>
              <a:t>算法稍作改变，就可以判断一个点的孩子结点是否能够不通过</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访问其祖先结点：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树中，对于顶点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，如果至少存在一个孩子结点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满足</a:t>
            </a:r>
            <a:r>
              <a:rPr lang="en-US" altLang="zh-CN" dirty="0">
                <a:latin typeface="Cambria" panose="02040503050406030204" pitchFamily="18" charset="0"/>
                <a:ea typeface="宋体" panose="02010600030101010101" pitchFamily="2" charset="-122"/>
              </a:rPr>
              <a:t>low[v]≥</a:t>
            </a:r>
            <a:r>
              <a:rPr lang="en-US" altLang="zh-CN" dirty="0" err="1">
                <a:latin typeface="Cambria" panose="02040503050406030204" pitchFamily="18" charset="0"/>
                <a:ea typeface="宋体" panose="02010600030101010101" pitchFamily="2" charset="-122"/>
              </a:rPr>
              <a:t>dfn</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，就说明顶点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必须通过</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才能访问</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的祖先结点，所以</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是一个割点；如果</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树的树根，则当</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有多于一个子树时，</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为割点；如果</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没有孩子结点，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显然不是割点。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由于不同的点双连通分量最多只有一个公共点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割点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，且任意一个割点都是至少两个点双连通的公共点，因此在求割点的同时可以求出点双连通分量。具体方法是：</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建立一个栈</a:t>
            </a:r>
            <a:r>
              <a:rPr lang="en-US" altLang="zh-CN" dirty="0" err="1">
                <a:latin typeface="Cambria" panose="02040503050406030204" pitchFamily="18" charset="0"/>
                <a:ea typeface="宋体" panose="02010600030101010101" pitchFamily="2" charset="-122"/>
              </a:rPr>
              <a:t>stk</a:t>
            </a:r>
            <a:r>
              <a:rPr lang="zh-CN" altLang="en-US" dirty="0">
                <a:latin typeface="Cambria" panose="02040503050406030204" pitchFamily="18" charset="0"/>
                <a:ea typeface="宋体" panose="02010600030101010101" pitchFamily="2" charset="-122"/>
              </a:rPr>
              <a:t>，存储</a:t>
            </a:r>
            <a:r>
              <a:rPr lang="en-US" altLang="zh-CN" dirty="0">
                <a:latin typeface="Cambria" panose="02040503050406030204" pitchFamily="18" charset="0"/>
                <a:ea typeface="宋体" panose="02010600030101010101" pitchFamily="2" charset="-122"/>
              </a:rPr>
              <a:t>DFS</a:t>
            </a:r>
            <a:r>
              <a:rPr lang="zh-CN" altLang="en-US" dirty="0">
                <a:latin typeface="Cambria" panose="02040503050406030204" pitchFamily="18" charset="0"/>
                <a:ea typeface="宋体" panose="02010600030101010101" pitchFamily="2" charset="-122"/>
              </a:rPr>
              <a:t>过程中所经过的边，将每一条边依次入栈。对于边</a:t>
            </a:r>
            <a:r>
              <a:rPr lang="en-US" altLang="zh-CN" dirty="0">
                <a:latin typeface="Cambria" panose="02040503050406030204" pitchFamily="18" charset="0"/>
                <a:ea typeface="宋体" panose="02010600030101010101" pitchFamily="2" charset="-122"/>
              </a:rPr>
              <a:t>(u, v)</a:t>
            </a:r>
            <a:r>
              <a:rPr lang="zh-CN" altLang="en-US" dirty="0">
                <a:latin typeface="Cambria" panose="02040503050406030204" pitchFamily="18" charset="0"/>
                <a:ea typeface="宋体" panose="02010600030101010101" pitchFamily="2" charset="-122"/>
              </a:rPr>
              <a:t>，当满足</a:t>
            </a:r>
            <a:r>
              <a:rPr lang="en-US" altLang="zh-CN" dirty="0" err="1">
                <a:latin typeface="Cambria" panose="02040503050406030204" pitchFamily="18" charset="0"/>
                <a:ea typeface="宋体" panose="02010600030101010101" pitchFamily="2" charset="-122"/>
              </a:rPr>
              <a:t>dfn</a:t>
            </a:r>
            <a:r>
              <a:rPr lang="en-US" altLang="zh-CN" dirty="0">
                <a:latin typeface="Cambria" panose="02040503050406030204" pitchFamily="18" charset="0"/>
                <a:ea typeface="宋体" panose="02010600030101010101" pitchFamily="2" charset="-122"/>
              </a:rPr>
              <a:t>(u)≤low(v)</a:t>
            </a:r>
            <a:r>
              <a:rPr lang="zh-CN" altLang="en-US" dirty="0">
                <a:latin typeface="Cambria" panose="02040503050406030204" pitchFamily="18" charset="0"/>
                <a:ea typeface="宋体" panose="02010600030101010101" pitchFamily="2" charset="-122"/>
              </a:rPr>
              <a:t>时，</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为割点，则在栈中边</a:t>
            </a:r>
            <a:r>
              <a:rPr lang="en-US" altLang="zh-CN" dirty="0">
                <a:latin typeface="Cambria" panose="02040503050406030204" pitchFamily="18" charset="0"/>
                <a:ea typeface="宋体" panose="02010600030101010101" pitchFamily="2" charset="-122"/>
              </a:rPr>
              <a:t>(u, v)</a:t>
            </a:r>
            <a:r>
              <a:rPr lang="zh-CN" altLang="en-US" dirty="0">
                <a:latin typeface="Cambria" panose="02040503050406030204" pitchFamily="18" charset="0"/>
                <a:ea typeface="宋体" panose="02010600030101010101" pitchFamily="2" charset="-122"/>
              </a:rPr>
              <a:t>及其上面的边属于同一个点双连通分量，依次出栈直到遇到了边</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u,v</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为止，所取出边的两个端点的集合组成点双连通分量。</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49</a:t>
            </a:fld>
            <a:endParaRPr lang="zh-CN" altLang="en-US" dirty="0"/>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9216613" y="1045519"/>
            <a:ext cx="2850037" cy="2690910"/>
          </a:xfrm>
          <a:prstGeom prst="rect">
            <a:avLst/>
          </a:prstGeom>
          <a:noFill/>
        </p:spPr>
      </p:pic>
      <p:pic>
        <p:nvPicPr>
          <p:cNvPr id="2" name="图片 1"/>
          <p:cNvPicPr>
            <a:picLocks noChangeAspect="1"/>
          </p:cNvPicPr>
          <p:nvPr/>
        </p:nvPicPr>
        <p:blipFill>
          <a:blip r:embed="rId3"/>
          <a:stretch>
            <a:fillRect/>
          </a:stretch>
        </p:blipFill>
        <p:spPr>
          <a:xfrm>
            <a:off x="9567102" y="3920309"/>
            <a:ext cx="2171700" cy="2590800"/>
          </a:xfrm>
          <a:prstGeom prst="rect">
            <a:avLst/>
          </a:prstGeom>
        </p:spPr>
      </p:pic>
    </p:spTree>
    <p:extLst>
      <p:ext uri="{BB962C8B-B14F-4D97-AF65-F5344CB8AC3E}">
        <p14:creationId xmlns:p14="http://schemas.microsoft.com/office/powerpoint/2010/main" val="22873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423679"/>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4.1 </a:t>
            </a:r>
            <a:r>
              <a:rPr lang="zh-CN" altLang="en-US" b="1" dirty="0">
                <a:latin typeface="Cambria" panose="02040503050406030204" pitchFamily="18" charset="0"/>
                <a:ea typeface="宋体" panose="02010600030101010101" pitchFamily="2" charset="-122"/>
              </a:rPr>
              <a:t>图的定义和表示</a:t>
            </a:r>
            <a:endParaRPr lang="en-US" altLang="zh-CN" b="1"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4.1.1 </a:t>
            </a:r>
            <a:r>
              <a:rPr lang="zh-CN" altLang="en-US" b="1" dirty="0">
                <a:latin typeface="Cambria" panose="02040503050406030204" pitchFamily="18" charset="0"/>
                <a:ea typeface="宋体" panose="02010600030101010101" pitchFamily="2" charset="-122"/>
              </a:rPr>
              <a:t>图的定义</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图</a:t>
            </a:r>
            <a:r>
              <a:rPr lang="zh-CN" altLang="en-US" dirty="0">
                <a:latin typeface="Cambria" panose="02040503050406030204" pitchFamily="18" charset="0"/>
                <a:ea typeface="宋体" panose="02010600030101010101" pitchFamily="2" charset="-122"/>
              </a:rPr>
              <a:t>是</a:t>
            </a:r>
            <a:r>
              <a:rPr lang="zh-CN" altLang="en-US" dirty="0">
                <a:solidFill>
                  <a:srgbClr val="00B0F0"/>
                </a:solidFill>
                <a:latin typeface="Cambria" panose="02040503050406030204" pitchFamily="18" charset="0"/>
                <a:ea typeface="宋体" panose="02010600030101010101" pitchFamily="2" charset="-122"/>
              </a:rPr>
              <a:t>由顶点和连接顶点的边构成</a:t>
            </a:r>
            <a:r>
              <a:rPr lang="zh-CN" altLang="en-US" dirty="0">
                <a:latin typeface="Cambria" panose="02040503050406030204" pitchFamily="18" charset="0"/>
                <a:ea typeface="宋体" panose="02010600030101010101" pitchFamily="2" charset="-122"/>
              </a:rPr>
              <a:t>，即</a:t>
            </a:r>
            <a:r>
              <a:rPr lang="en-US" altLang="zh-CN" dirty="0">
                <a:solidFill>
                  <a:srgbClr val="00B0F0"/>
                </a:solidFill>
                <a:latin typeface="Cambria" panose="02040503050406030204" pitchFamily="18" charset="0"/>
                <a:ea typeface="宋体" panose="02010600030101010101" pitchFamily="2" charset="-122"/>
              </a:rPr>
              <a:t>G=(V, E)</a:t>
            </a:r>
            <a:r>
              <a:rPr lang="zh-CN" altLang="en-US" dirty="0">
                <a:latin typeface="Cambria" panose="02040503050406030204" pitchFamily="18" charset="0"/>
                <a:ea typeface="宋体" panose="02010600030101010101" pitchFamily="2" charset="-122"/>
              </a:rPr>
              <a:t>，其中</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为顶点集合</a:t>
            </a:r>
            <a:r>
              <a:rPr lang="zh-CN" altLang="en-US" dirty="0">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E</a:t>
            </a:r>
            <a:r>
              <a:rPr lang="zh-CN" altLang="en-US" dirty="0">
                <a:solidFill>
                  <a:srgbClr val="00B0F0"/>
                </a:solidFill>
                <a:latin typeface="Cambria" panose="02040503050406030204" pitchFamily="18" charset="0"/>
                <a:ea typeface="宋体" panose="02010600030101010101" pitchFamily="2" charset="-122"/>
              </a:rPr>
              <a:t>为边的集合</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边</a:t>
            </a:r>
            <a:r>
              <a:rPr lang="zh-CN" altLang="en-US" dirty="0">
                <a:latin typeface="Cambria" panose="02040503050406030204" pitchFamily="18" charset="0"/>
                <a:ea typeface="宋体" panose="02010600030101010101" pitchFamily="2" charset="-122"/>
              </a:rPr>
              <a:t>表示两个顶点之间存在某种关系，边表示为</a:t>
            </a:r>
            <a:r>
              <a:rPr lang="en-US" altLang="zh-CN" dirty="0">
                <a:latin typeface="Cambria" panose="02040503050406030204" pitchFamily="18" charset="0"/>
                <a:ea typeface="宋体" panose="02010600030101010101" pitchFamily="2" charset="-122"/>
              </a:rPr>
              <a:t>(u, v)</a:t>
            </a:r>
            <a:r>
              <a:rPr lang="zh-CN" altLang="en-US" dirty="0">
                <a:latin typeface="Cambria" panose="02040503050406030204" pitchFamily="18" charset="0"/>
                <a:ea typeface="宋体" panose="02010600030101010101" pitchFamily="2" charset="-122"/>
              </a:rPr>
              <a:t>，其中</a:t>
            </a:r>
            <a:r>
              <a:rPr lang="en-US" altLang="zh-CN" dirty="0" err="1">
                <a:latin typeface="Cambria" panose="02040503050406030204" pitchFamily="18" charset="0"/>
                <a:ea typeface="宋体" panose="02010600030101010101" pitchFamily="2" charset="-122"/>
              </a:rPr>
              <a:t>u,v∈V</a:t>
            </a:r>
            <a:r>
              <a:rPr lang="zh-CN" altLang="en-US" dirty="0">
                <a:latin typeface="Cambria" panose="02040503050406030204" pitchFamily="18" charset="0"/>
                <a:ea typeface="宋体" panose="02010600030101010101" pitchFamily="2" charset="-122"/>
              </a:rPr>
              <a:t>，为图中的两个顶点。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通常对图中的每个顶点进行编号，默认将图顶点从</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开始连续编号，因此</a:t>
            </a:r>
            <a:r>
              <a:rPr lang="en-US" altLang="zh-CN" dirty="0">
                <a:latin typeface="Cambria" panose="02040503050406030204" pitchFamily="18" charset="0"/>
                <a:ea typeface="宋体" panose="02010600030101010101" pitchFamily="2" charset="-122"/>
              </a:rPr>
              <a:t>V⊂N</a:t>
            </a:r>
            <a:r>
              <a:rPr lang="en-US" altLang="zh-CN" baseline="30000"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图顶点数表示为</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，边数表示为</a:t>
            </a:r>
            <a:r>
              <a:rPr lang="en-US" altLang="zh-CN" dirty="0">
                <a:latin typeface="Cambria" panose="02040503050406030204" pitchFamily="18" charset="0"/>
                <a:ea typeface="宋体" panose="02010600030101010101" pitchFamily="2" charset="-122"/>
              </a:rPr>
              <a:t>|E|</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a:t>
            </a:fld>
            <a:endParaRPr lang="zh-CN" altLang="en-US" dirty="0"/>
          </a:p>
        </p:txBody>
      </p:sp>
    </p:spTree>
    <p:extLst>
      <p:ext uri="{BB962C8B-B14F-4D97-AF65-F5344CB8AC3E}">
        <p14:creationId xmlns:p14="http://schemas.microsoft.com/office/powerpoint/2010/main" val="340764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6"/>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实现过程的说明：</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、利用</a:t>
            </a:r>
            <a:r>
              <a:rPr lang="en-US" altLang="zh-CN" dirty="0">
                <a:solidFill>
                  <a:srgbClr val="7030A0"/>
                </a:solidFill>
                <a:latin typeface="Cambria" panose="02040503050406030204" pitchFamily="18" charset="0"/>
                <a:ea typeface="宋体" panose="02010600030101010101" pitchFamily="2" charset="-122"/>
              </a:rPr>
              <a:t>set</a:t>
            </a:r>
            <a:r>
              <a:rPr lang="zh-CN" altLang="en-US" dirty="0">
                <a:solidFill>
                  <a:srgbClr val="7030A0"/>
                </a:solidFill>
                <a:latin typeface="Cambria" panose="02040503050406030204" pitchFamily="18" charset="0"/>
                <a:ea typeface="宋体" panose="02010600030101010101" pitchFamily="2" charset="-122"/>
              </a:rPr>
              <a:t>存放割点，因为</a:t>
            </a:r>
            <a:r>
              <a:rPr lang="en-US" altLang="zh-CN" dirty="0">
                <a:solidFill>
                  <a:srgbClr val="7030A0"/>
                </a:solidFill>
                <a:latin typeface="Cambria" panose="02040503050406030204" pitchFamily="18" charset="0"/>
                <a:ea typeface="宋体" panose="02010600030101010101" pitchFamily="2" charset="-122"/>
              </a:rPr>
              <a:t>set</a:t>
            </a:r>
            <a:r>
              <a:rPr lang="zh-CN" altLang="en-US" dirty="0">
                <a:solidFill>
                  <a:srgbClr val="7030A0"/>
                </a:solidFill>
                <a:latin typeface="Cambria" panose="02040503050406030204" pitchFamily="18" charset="0"/>
                <a:ea typeface="宋体" panose="02010600030101010101" pitchFamily="2" charset="-122"/>
              </a:rPr>
              <a:t>可以自动去重。</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、栈</a:t>
            </a:r>
            <a:r>
              <a:rPr lang="en-US" altLang="zh-CN" dirty="0" err="1">
                <a:solidFill>
                  <a:srgbClr val="7030A0"/>
                </a:solidFill>
                <a:latin typeface="Cambria" panose="02040503050406030204" pitchFamily="18" charset="0"/>
                <a:ea typeface="宋体" panose="02010600030101010101" pitchFamily="2" charset="-122"/>
              </a:rPr>
              <a:t>stk</a:t>
            </a:r>
            <a:r>
              <a:rPr lang="zh-CN" altLang="en-US" dirty="0">
                <a:solidFill>
                  <a:srgbClr val="7030A0"/>
                </a:solidFill>
                <a:latin typeface="Cambria" panose="02040503050406030204" pitchFamily="18" charset="0"/>
                <a:ea typeface="宋体" panose="02010600030101010101" pitchFamily="2" charset="-122"/>
              </a:rPr>
              <a:t>用于存放边，因此其元素类型为</a:t>
            </a:r>
            <a:r>
              <a:rPr lang="en-US" altLang="zh-CN" dirty="0">
                <a:solidFill>
                  <a:srgbClr val="7030A0"/>
                </a:solidFill>
                <a:latin typeface="Cambria" panose="02040503050406030204" pitchFamily="18" charset="0"/>
                <a:ea typeface="宋体" panose="02010600030101010101" pitchFamily="2" charset="-122"/>
              </a:rPr>
              <a:t>pair</a:t>
            </a:r>
            <a:r>
              <a:rPr lang="zh-CN" altLang="en-US" dirty="0">
                <a:solidFill>
                  <a:srgbClr val="7030A0"/>
                </a:solidFill>
                <a:latin typeface="Cambria" panose="02040503050406030204" pitchFamily="18" charset="0"/>
                <a:ea typeface="宋体" panose="02010600030101010101" pitchFamily="2" charset="-122"/>
              </a:rPr>
              <a:t>。</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、根结点的处理方法：在</a:t>
            </a:r>
            <a:r>
              <a:rPr lang="en-US" altLang="zh-CN" dirty="0" err="1">
                <a:solidFill>
                  <a:srgbClr val="7030A0"/>
                </a:solidFill>
                <a:latin typeface="Cambria" panose="02040503050406030204" pitchFamily="18" charset="0"/>
                <a:ea typeface="宋体" panose="02010600030101010101" pitchFamily="2" charset="-122"/>
              </a:rPr>
              <a:t>tarjan</a:t>
            </a:r>
            <a:r>
              <a:rPr lang="zh-CN" altLang="en-US" dirty="0">
                <a:solidFill>
                  <a:srgbClr val="7030A0"/>
                </a:solidFill>
                <a:latin typeface="Cambria" panose="02040503050406030204" pitchFamily="18" charset="0"/>
                <a:ea typeface="宋体" panose="02010600030101010101" pitchFamily="2" charset="-122"/>
              </a:rPr>
              <a:t>函数中添加一个表示当前结点的父结点的参数</a:t>
            </a:r>
            <a:r>
              <a:rPr lang="en-US" altLang="zh-CN" dirty="0">
                <a:solidFill>
                  <a:srgbClr val="7030A0"/>
                </a:solidFill>
                <a:latin typeface="Cambria" panose="02040503050406030204" pitchFamily="18" charset="0"/>
                <a:ea typeface="宋体" panose="02010600030101010101" pitchFamily="2" charset="-122"/>
              </a:rPr>
              <a:t>fa</a:t>
            </a:r>
            <a:r>
              <a:rPr lang="zh-CN" altLang="en-US" dirty="0">
                <a:solidFill>
                  <a:srgbClr val="7030A0"/>
                </a:solidFill>
                <a:latin typeface="Cambria" panose="02040503050406030204" pitchFamily="18" charset="0"/>
                <a:ea typeface="宋体" panose="02010600030101010101" pitchFamily="2" charset="-122"/>
              </a:rPr>
              <a:t>，根结点的</a:t>
            </a:r>
            <a:r>
              <a:rPr lang="en-US" altLang="zh-CN" dirty="0">
                <a:solidFill>
                  <a:srgbClr val="7030A0"/>
                </a:solidFill>
                <a:latin typeface="Cambria" panose="02040503050406030204" pitchFamily="18" charset="0"/>
                <a:ea typeface="宋体" panose="02010600030101010101" pitchFamily="2" charset="-122"/>
              </a:rPr>
              <a:t>fa</a:t>
            </a:r>
            <a:r>
              <a:rPr lang="zh-CN" altLang="en-US" dirty="0">
                <a:solidFill>
                  <a:srgbClr val="7030A0"/>
                </a:solidFill>
                <a:latin typeface="Cambria" panose="02040503050406030204" pitchFamily="18" charset="0"/>
                <a:ea typeface="宋体" panose="02010600030101010101" pitchFamily="2" charset="-122"/>
              </a:rPr>
              <a:t>为</a:t>
            </a:r>
            <a:r>
              <a:rPr lang="en-US" altLang="zh-CN" dirty="0">
                <a:solidFill>
                  <a:srgbClr val="7030A0"/>
                </a:solidFill>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。另外定义一个变量</a:t>
            </a:r>
            <a:r>
              <a:rPr lang="en-US" altLang="zh-CN" dirty="0">
                <a:latin typeface="Cambria" panose="02040503050406030204" pitchFamily="18" charset="0"/>
                <a:ea typeface="宋体" panose="02010600030101010101" pitchFamily="2" charset="-122"/>
              </a:rPr>
              <a:t>child</a:t>
            </a:r>
            <a:r>
              <a:rPr lang="zh-CN" altLang="en-US" dirty="0">
                <a:latin typeface="Cambria" panose="02040503050406030204" pitchFamily="18" charset="0"/>
                <a:ea typeface="宋体" panose="02010600030101010101" pitchFamily="2" charset="-122"/>
              </a:rPr>
              <a:t>用于统计每个结点孩子结点的数量。</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cut_pbc</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时间和空间复杂度均为</a:t>
            </a:r>
            <a:r>
              <a:rPr lang="en-US" altLang="zh-CN" dirty="0">
                <a:latin typeface="Cambria" panose="02040503050406030204" pitchFamily="18" charset="0"/>
                <a:ea typeface="宋体" panose="02010600030101010101" pitchFamily="2" charset="-122"/>
              </a:rPr>
              <a:t>O(|V|+|E|)</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50</a:t>
            </a:fld>
            <a:endParaRPr lang="zh-CN" altLang="en-US" dirty="0"/>
          </a:p>
        </p:txBody>
      </p:sp>
    </p:spTree>
    <p:extLst>
      <p:ext uri="{BB962C8B-B14F-4D97-AF65-F5344CB8AC3E}">
        <p14:creationId xmlns:p14="http://schemas.microsoft.com/office/powerpoint/2010/main" val="387598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6"/>
          </a:xfrm>
        </p:spPr>
        <p:txBody>
          <a:bodyPr>
            <a:normAutofit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二、求无向图的桥和边双连通分量</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a:t>
            </a:r>
            <a:r>
              <a:rPr lang="en-US" altLang="zh-CN" dirty="0" err="1">
                <a:latin typeface="Cambria" panose="02040503050406030204" pitchFamily="18" charset="0"/>
                <a:ea typeface="宋体" panose="02010600030101010101" pitchFamily="2" charset="-122"/>
              </a:rPr>
              <a:t>Tarjan</a:t>
            </a:r>
            <a:r>
              <a:rPr lang="zh-CN" altLang="en-US" dirty="0">
                <a:latin typeface="Cambria" panose="02040503050406030204" pitchFamily="18" charset="0"/>
                <a:ea typeface="宋体" panose="02010600030101010101" pitchFamily="2" charset="-122"/>
              </a:rPr>
              <a:t>算法中，边</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u,v</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a:t>
            </a:r>
            <a:r>
              <a:rPr lang="zh-CN" altLang="en-US" dirty="0">
                <a:solidFill>
                  <a:srgbClr val="C00000"/>
                </a:solidFill>
                <a:latin typeface="Cambria" panose="02040503050406030204" pitchFamily="18" charset="0"/>
                <a:ea typeface="宋体" panose="02010600030101010101" pitchFamily="2" charset="-122"/>
              </a:rPr>
              <a:t>桥</a:t>
            </a:r>
            <a:r>
              <a:rPr lang="zh-CN" altLang="en-US" dirty="0">
                <a:latin typeface="Cambria" panose="02040503050406030204" pitchFamily="18" charset="0"/>
                <a:ea typeface="宋体" panose="02010600030101010101" pitchFamily="2" charset="-122"/>
              </a:rPr>
              <a:t>当且仅当</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u,v</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为树边，且</a:t>
            </a:r>
            <a:r>
              <a:rPr lang="en-US" altLang="zh-CN" dirty="0">
                <a:solidFill>
                  <a:srgbClr val="00B0F0"/>
                </a:solidFill>
                <a:latin typeface="Cambria" panose="02040503050406030204" pitchFamily="18" charset="0"/>
                <a:ea typeface="宋体" panose="02010600030101010101" pitchFamily="2" charset="-122"/>
              </a:rPr>
              <a:t>low[v] &gt; </a:t>
            </a:r>
            <a:r>
              <a:rPr lang="en-US" altLang="zh-CN" dirty="0" err="1">
                <a:solidFill>
                  <a:srgbClr val="00B0F0"/>
                </a:solidFill>
                <a:latin typeface="Cambria" panose="02040503050406030204" pitchFamily="18" charset="0"/>
                <a:ea typeface="宋体" panose="02010600030101010101" pitchFamily="2" charset="-122"/>
              </a:rPr>
              <a:t>dfn</a:t>
            </a:r>
            <a:r>
              <a:rPr lang="en-US" altLang="zh-CN" dirty="0">
                <a:solidFill>
                  <a:srgbClr val="00B0F0"/>
                </a:solidFill>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，即</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为</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的孩子结点，且</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不能通过其他路径到达</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的祖先结点</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a:t>
            </a:r>
            <a:r>
              <a:rPr lang="en-US" altLang="zh-CN" dirty="0" err="1">
                <a:latin typeface="Cambria" panose="02040503050406030204" pitchFamily="18" charset="0"/>
                <a:ea typeface="宋体" panose="02010600030101010101" pitchFamily="2" charset="-122"/>
              </a:rPr>
              <a:t>Tarjan</a:t>
            </a:r>
            <a:r>
              <a:rPr lang="zh-CN" altLang="en-US" dirty="0">
                <a:latin typeface="Cambria" panose="02040503050406030204" pitchFamily="18" charset="0"/>
                <a:ea typeface="宋体" panose="02010600030101010101" pitchFamily="2" charset="-122"/>
              </a:rPr>
              <a:t>算法中</a:t>
            </a:r>
            <a:r>
              <a:rPr lang="zh-CN" altLang="en-US" dirty="0">
                <a:solidFill>
                  <a:srgbClr val="00B0F0"/>
                </a:solidFill>
                <a:latin typeface="Cambria" panose="02040503050406030204" pitchFamily="18" charset="0"/>
                <a:ea typeface="宋体" panose="02010600030101010101" pitchFamily="2" charset="-122"/>
              </a:rPr>
              <a:t>求出所有的桥以后，把桥从图中删除，原图变成了多个连通块，则每个连通块就是一个边双连通分量</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实现是用</a:t>
            </a:r>
            <a:r>
              <a:rPr lang="en-US" altLang="zh-CN" dirty="0">
                <a:latin typeface="Cambria" panose="02040503050406030204" pitchFamily="18" charset="0"/>
                <a:ea typeface="宋体" panose="02010600030101010101" pitchFamily="2" charset="-122"/>
              </a:rPr>
              <a:t>map&lt;pair&lt;</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&gt;, bool&gt;</a:t>
            </a:r>
            <a:r>
              <a:rPr lang="zh-CN" altLang="en-US" dirty="0">
                <a:latin typeface="Cambria" panose="02040503050406030204" pitchFamily="18" charset="0"/>
                <a:ea typeface="宋体" panose="02010600030101010101" pitchFamily="2" charset="-122"/>
              </a:rPr>
              <a:t>类型的变量存放桥。</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bridge_ebc</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时间和空间复杂度均为</a:t>
            </a:r>
            <a:r>
              <a:rPr lang="en-US" altLang="zh-CN" dirty="0">
                <a:latin typeface="Cambria" panose="02040503050406030204" pitchFamily="18" charset="0"/>
                <a:ea typeface="宋体" panose="02010600030101010101" pitchFamily="2" charset="-122"/>
              </a:rPr>
              <a:t>O(|V|+|E|)</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51</a:t>
            </a:fld>
            <a:endParaRPr lang="zh-CN" altLang="en-US" dirty="0"/>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9216613" y="1045519"/>
            <a:ext cx="2850037" cy="2690910"/>
          </a:xfrm>
          <a:prstGeom prst="rect">
            <a:avLst/>
          </a:prstGeom>
          <a:noFill/>
        </p:spPr>
      </p:pic>
      <p:pic>
        <p:nvPicPr>
          <p:cNvPr id="2" name="图片 1"/>
          <p:cNvPicPr>
            <a:picLocks noChangeAspect="1"/>
          </p:cNvPicPr>
          <p:nvPr/>
        </p:nvPicPr>
        <p:blipFill>
          <a:blip r:embed="rId3"/>
          <a:stretch>
            <a:fillRect/>
          </a:stretch>
        </p:blipFill>
        <p:spPr>
          <a:xfrm>
            <a:off x="9567102" y="3920309"/>
            <a:ext cx="2171700" cy="2590800"/>
          </a:xfrm>
          <a:prstGeom prst="rect">
            <a:avLst/>
          </a:prstGeom>
        </p:spPr>
      </p:pic>
    </p:spTree>
    <p:extLst>
      <p:ext uri="{BB962C8B-B14F-4D97-AF65-F5344CB8AC3E}">
        <p14:creationId xmlns:p14="http://schemas.microsoft.com/office/powerpoint/2010/main" val="173109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2736773"/>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4.4 </a:t>
            </a:r>
            <a:r>
              <a:rPr lang="zh-CN" altLang="en-US" b="1" dirty="0">
                <a:latin typeface="Cambria" panose="02040503050406030204" pitchFamily="18" charset="0"/>
                <a:ea typeface="宋体" panose="02010600030101010101" pitchFamily="2" charset="-122"/>
              </a:rPr>
              <a:t>最小生成树</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对于一个具有</a:t>
            </a:r>
            <a:r>
              <a:rPr lang="en-US" altLang="zh-CN" dirty="0">
                <a:solidFill>
                  <a:srgbClr val="00B0F0"/>
                </a:solidFill>
                <a:latin typeface="Cambria" panose="02040503050406030204" pitchFamily="18" charset="0"/>
                <a:ea typeface="宋体" panose="02010600030101010101" pitchFamily="2" charset="-122"/>
              </a:rPr>
              <a:t>n</a:t>
            </a:r>
            <a:r>
              <a:rPr lang="zh-CN" altLang="en-US" dirty="0">
                <a:solidFill>
                  <a:srgbClr val="00B0F0"/>
                </a:solidFill>
                <a:latin typeface="Cambria" panose="02040503050406030204" pitchFamily="18" charset="0"/>
                <a:ea typeface="宋体" panose="02010600030101010101" pitchFamily="2" charset="-122"/>
              </a:rPr>
              <a:t>个顶点的无向连通图，如果只保留其中</a:t>
            </a:r>
            <a:r>
              <a:rPr lang="en-US" altLang="zh-CN" dirty="0">
                <a:solidFill>
                  <a:srgbClr val="00B0F0"/>
                </a:solidFill>
                <a:latin typeface="Cambria" panose="02040503050406030204" pitchFamily="18" charset="0"/>
                <a:ea typeface="宋体" panose="02010600030101010101" pitchFamily="2" charset="-122"/>
              </a:rPr>
              <a:t>n-1</a:t>
            </a:r>
            <a:r>
              <a:rPr lang="zh-CN" altLang="en-US" dirty="0">
                <a:solidFill>
                  <a:srgbClr val="00B0F0"/>
                </a:solidFill>
                <a:latin typeface="Cambria" panose="02040503050406030204" pitchFamily="18" charset="0"/>
                <a:ea typeface="宋体" panose="02010600030101010101" pitchFamily="2" charset="-122"/>
              </a:rPr>
              <a:t>条边，且仍然保持连通性，则以任一个顶点为根结点，就形成一棵树</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图的生成树</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无向带权连通图的所有生成树中边的权重之和最小的生成树</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最小生成树</a:t>
            </a:r>
            <a:r>
              <a:rPr lang="en-US" altLang="zh-CN" dirty="0">
                <a:latin typeface="Cambria" panose="02040503050406030204" pitchFamily="18" charset="0"/>
                <a:ea typeface="宋体" panose="02010600030101010101" pitchFamily="2" charset="-122"/>
              </a:rPr>
              <a:t>(</a:t>
            </a:r>
            <a:r>
              <a:rPr lang="en-US" altLang="zh-CN" dirty="0">
                <a:solidFill>
                  <a:srgbClr val="C00000"/>
                </a:solidFill>
                <a:latin typeface="Cambria" panose="02040503050406030204" pitchFamily="18" charset="0"/>
                <a:ea typeface="宋体" panose="02010600030101010101" pitchFamily="2" charset="-122"/>
              </a:rPr>
              <a:t>Minimum Spanning Tree, MST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52</a:t>
            </a:fld>
            <a:endParaRPr lang="zh-CN" altLang="en-US"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4524" y="2944264"/>
            <a:ext cx="5191853" cy="3626297"/>
          </a:xfrm>
          <a:prstGeom prst="rect">
            <a:avLst/>
          </a:prstGeom>
          <a:noFill/>
        </p:spPr>
      </p:pic>
    </p:spTree>
    <p:extLst>
      <p:ext uri="{BB962C8B-B14F-4D97-AF65-F5344CB8AC3E}">
        <p14:creationId xmlns:p14="http://schemas.microsoft.com/office/powerpoint/2010/main" val="63002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5"/>
          </a:xfrm>
        </p:spPr>
        <p:txBody>
          <a:bodyPr>
            <a:normAutofit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定理</a:t>
            </a:r>
            <a:r>
              <a:rPr lang="en-US" altLang="zh-CN" dirty="0">
                <a:latin typeface="Cambria" panose="02040503050406030204" pitchFamily="18" charset="0"/>
                <a:ea typeface="宋体" panose="02010600030101010101" pitchFamily="2" charset="-122"/>
              </a:rPr>
              <a:t>4-1】</a:t>
            </a:r>
            <a:r>
              <a:rPr lang="en-US" altLang="zh-CN" dirty="0">
                <a:solidFill>
                  <a:srgbClr val="00B0F0"/>
                </a:solidFill>
                <a:latin typeface="Cambria" panose="02040503050406030204" pitchFamily="18" charset="0"/>
                <a:ea typeface="宋体" panose="02010600030101010101" pitchFamily="2" charset="-122"/>
              </a:rPr>
              <a:t>MST</a:t>
            </a:r>
            <a:r>
              <a:rPr lang="zh-CN" altLang="en-US" dirty="0">
                <a:solidFill>
                  <a:srgbClr val="00B0F0"/>
                </a:solidFill>
                <a:latin typeface="Cambria" panose="02040503050406030204" pitchFamily="18" charset="0"/>
                <a:ea typeface="宋体" panose="02010600030101010101" pitchFamily="2" charset="-122"/>
              </a:rPr>
              <a:t>性质：设</a:t>
            </a:r>
            <a:r>
              <a:rPr lang="en-US" altLang="zh-CN" dirty="0">
                <a:solidFill>
                  <a:srgbClr val="00B0F0"/>
                </a:solidFill>
                <a:latin typeface="Cambria" panose="02040503050406030204" pitchFamily="18" charset="0"/>
                <a:ea typeface="宋体" panose="02010600030101010101" pitchFamily="2" charset="-122"/>
              </a:rPr>
              <a:t>G=(V, E)</a:t>
            </a:r>
            <a:r>
              <a:rPr lang="zh-CN" altLang="en-US" dirty="0">
                <a:solidFill>
                  <a:srgbClr val="00B0F0"/>
                </a:solidFill>
                <a:latin typeface="Cambria" panose="02040503050406030204" pitchFamily="18" charset="0"/>
                <a:ea typeface="宋体" panose="02010600030101010101" pitchFamily="2" charset="-122"/>
              </a:rPr>
              <a:t>为一个无向带权连通图，假设</a:t>
            </a:r>
            <a:r>
              <a:rPr lang="en-US" altLang="zh-CN" dirty="0">
                <a:solidFill>
                  <a:srgbClr val="00B0F0"/>
                </a:solidFill>
                <a:latin typeface="Cambria" panose="02040503050406030204" pitchFamily="18" charset="0"/>
                <a:ea typeface="宋体" panose="02010600030101010101" pitchFamily="2" charset="-122"/>
              </a:rPr>
              <a:t>(u, v)</a:t>
            </a:r>
            <a:r>
              <a:rPr lang="zh-CN" altLang="en-US" dirty="0">
                <a:solidFill>
                  <a:srgbClr val="00B0F0"/>
                </a:solidFill>
                <a:latin typeface="Cambria" panose="02040503050406030204" pitchFamily="18" charset="0"/>
                <a:ea typeface="宋体" panose="02010600030101010101" pitchFamily="2" charset="-122"/>
              </a:rPr>
              <a:t>为权值最小的边，则一定存在一棵包含</a:t>
            </a:r>
            <a:r>
              <a:rPr lang="en-US" altLang="zh-CN" dirty="0">
                <a:solidFill>
                  <a:srgbClr val="00B0F0"/>
                </a:solidFill>
                <a:latin typeface="Cambria" panose="02040503050406030204" pitchFamily="18" charset="0"/>
                <a:ea typeface="宋体" panose="02010600030101010101" pitchFamily="2" charset="-122"/>
              </a:rPr>
              <a:t>(u, v)</a:t>
            </a:r>
            <a:r>
              <a:rPr lang="zh-CN" altLang="en-US" dirty="0">
                <a:solidFill>
                  <a:srgbClr val="00B0F0"/>
                </a:solidFill>
                <a:latin typeface="Cambria" panose="02040503050406030204" pitchFamily="18" charset="0"/>
                <a:ea typeface="宋体" panose="02010600030101010101" pitchFamily="2" charset="-122"/>
              </a:rPr>
              <a:t>的最小生成树</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证明：用反证法。假设图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的任意一棵最小生成树都不包含</a:t>
            </a:r>
            <a:r>
              <a:rPr lang="en-US" altLang="zh-CN" dirty="0">
                <a:latin typeface="Cambria" panose="02040503050406030204" pitchFamily="18" charset="0"/>
                <a:ea typeface="宋体" panose="02010600030101010101" pitchFamily="2" charset="-122"/>
              </a:rPr>
              <a:t>(u, v)</a:t>
            </a:r>
            <a:r>
              <a:rPr lang="zh-CN" altLang="en-US" dirty="0">
                <a:latin typeface="Cambria" panose="02040503050406030204" pitchFamily="18" charset="0"/>
                <a:ea typeface="宋体" panose="02010600030101010101" pitchFamily="2" charset="-122"/>
              </a:rPr>
              <a:t>。对于某一棵最小生成树</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，则</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中一定存在一条边</a:t>
            </a:r>
            <a:r>
              <a:rPr lang="en-US" altLang="zh-CN" dirty="0">
                <a:latin typeface="Cambria" panose="02040503050406030204" pitchFamily="18" charset="0"/>
                <a:ea typeface="宋体" panose="02010600030101010101" pitchFamily="2" charset="-122"/>
              </a:rPr>
              <a:t>(u1, v1)</a:t>
            </a:r>
            <a:r>
              <a:rPr lang="zh-CN" altLang="en-US" dirty="0">
                <a:latin typeface="Cambria" panose="02040503050406030204" pitchFamily="18" charset="0"/>
                <a:ea typeface="宋体" panose="02010600030101010101" pitchFamily="2" charset="-122"/>
              </a:rPr>
              <a:t>，以该边为分界，将顶点集</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分为两部分</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V-U</a:t>
            </a:r>
            <a:r>
              <a:rPr lang="zh-CN" altLang="en-US" dirty="0">
                <a:latin typeface="Cambria" panose="02040503050406030204" pitchFamily="18" charset="0"/>
                <a:ea typeface="宋体" panose="02010600030101010101" pitchFamily="2" charset="-122"/>
              </a:rPr>
              <a:t>，且</a:t>
            </a:r>
            <a:r>
              <a:rPr lang="en-US" altLang="zh-CN" dirty="0" err="1">
                <a:latin typeface="Cambria" panose="02040503050406030204" pitchFamily="18" charset="0"/>
                <a:ea typeface="宋体" panose="02010600030101010101" pitchFamily="2" charset="-122"/>
              </a:rPr>
              <a:t>u∈U,v∈V-U</a:t>
            </a:r>
            <a:r>
              <a:rPr lang="zh-CN" altLang="en-US" dirty="0">
                <a:latin typeface="Cambria" panose="02040503050406030204" pitchFamily="18" charset="0"/>
                <a:ea typeface="宋体" panose="02010600030101010101" pitchFamily="2" charset="-122"/>
              </a:rPr>
              <a:t>。删除</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中的边</a:t>
            </a:r>
            <a:r>
              <a:rPr lang="en-US" altLang="zh-CN" dirty="0">
                <a:latin typeface="Cambria" panose="02040503050406030204" pitchFamily="18" charset="0"/>
                <a:ea typeface="宋体" panose="02010600030101010101" pitchFamily="2" charset="-122"/>
              </a:rPr>
              <a:t>(u1, v1)</a:t>
            </a:r>
            <a:r>
              <a:rPr lang="zh-CN" altLang="en-US" dirty="0">
                <a:latin typeface="Cambria" panose="02040503050406030204" pitchFamily="18" charset="0"/>
                <a:ea typeface="宋体" panose="02010600030101010101" pitchFamily="2" charset="-122"/>
              </a:rPr>
              <a:t>后再添加边</a:t>
            </a:r>
            <a:r>
              <a:rPr lang="en-US" altLang="zh-CN" dirty="0">
                <a:latin typeface="Cambria" panose="02040503050406030204" pitchFamily="18" charset="0"/>
                <a:ea typeface="宋体" panose="02010600030101010101" pitchFamily="2" charset="-122"/>
              </a:rPr>
              <a:t>(u, v)</a:t>
            </a:r>
            <a:r>
              <a:rPr lang="zh-CN" altLang="en-US" dirty="0">
                <a:latin typeface="Cambria" panose="02040503050406030204" pitchFamily="18" charset="0"/>
                <a:ea typeface="宋体" panose="02010600030101010101" pitchFamily="2" charset="-122"/>
              </a:rPr>
              <a:t>，则得到另一颗生成树</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，由于</a:t>
            </a:r>
            <a:r>
              <a:rPr lang="en-US" altLang="zh-CN" dirty="0">
                <a:latin typeface="Cambria" panose="02040503050406030204" pitchFamily="18" charset="0"/>
                <a:ea typeface="宋体" panose="02010600030101010101" pitchFamily="2" charset="-122"/>
              </a:rPr>
              <a:t>(u, v)</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中权值最小的边，因此</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的权重和不大于</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的权重和，因此</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也是一棵最小生成树，与假设矛盾，原结论成立。证毕。</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53</a:t>
            </a:fld>
            <a:endParaRPr lang="zh-CN" altLang="en-US" dirty="0"/>
          </a:p>
        </p:txBody>
      </p:sp>
    </p:spTree>
    <p:extLst>
      <p:ext uri="{BB962C8B-B14F-4D97-AF65-F5344CB8AC3E}">
        <p14:creationId xmlns:p14="http://schemas.microsoft.com/office/powerpoint/2010/main" val="225470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5"/>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4.4.1 Prim</a:t>
            </a:r>
            <a:r>
              <a:rPr lang="zh-CN" altLang="en-US" b="1" dirty="0">
                <a:latin typeface="Cambria" panose="02040503050406030204" pitchFamily="18" charset="0"/>
                <a:ea typeface="宋体" panose="02010600030101010101" pitchFamily="2" charset="-122"/>
              </a:rPr>
              <a:t>算法</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C00000"/>
                </a:solidFill>
                <a:latin typeface="Cambria" panose="02040503050406030204" pitchFamily="18" charset="0"/>
                <a:ea typeface="宋体" panose="02010600030101010101" pitchFamily="2" charset="-122"/>
              </a:rPr>
              <a:t>顶点</a:t>
            </a:r>
            <a:r>
              <a:rPr lang="en-US" altLang="zh-CN" dirty="0">
                <a:solidFill>
                  <a:srgbClr val="C00000"/>
                </a:solidFill>
                <a:latin typeface="Cambria" panose="02040503050406030204" pitchFamily="18" charset="0"/>
                <a:ea typeface="宋体" panose="02010600030101010101" pitchFamily="2" charset="-122"/>
              </a:rPr>
              <a:t>v</a:t>
            </a:r>
            <a:r>
              <a:rPr lang="zh-CN" altLang="en-US" dirty="0">
                <a:solidFill>
                  <a:srgbClr val="C00000"/>
                </a:solidFill>
                <a:latin typeface="Cambria" panose="02040503050406030204" pitchFamily="18" charset="0"/>
                <a:ea typeface="宋体" panose="02010600030101010101" pitchFamily="2" charset="-122"/>
              </a:rPr>
              <a:t>点到点集</a:t>
            </a:r>
            <a:r>
              <a:rPr lang="en-US" altLang="zh-CN" dirty="0">
                <a:solidFill>
                  <a:srgbClr val="C00000"/>
                </a:solidFill>
                <a:latin typeface="Cambria" panose="02040503050406030204" pitchFamily="18" charset="0"/>
                <a:ea typeface="宋体" panose="02010600030101010101" pitchFamily="2" charset="-122"/>
              </a:rPr>
              <a:t>U</a:t>
            </a:r>
            <a:r>
              <a:rPr lang="zh-CN" altLang="en-US" dirty="0">
                <a:solidFill>
                  <a:srgbClr val="C00000"/>
                </a:solidFill>
                <a:latin typeface="Cambria" panose="02040503050406030204" pitchFamily="18" charset="0"/>
                <a:ea typeface="宋体" panose="02010600030101010101" pitchFamily="2" charset="-122"/>
              </a:rPr>
              <a:t>的距离</a:t>
            </a:r>
            <a:r>
              <a:rPr lang="zh-CN" altLang="en-US" dirty="0">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与</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中所有顶点之间边的权值的最小值</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Prim</a:t>
            </a:r>
            <a:r>
              <a:rPr lang="zh-CN" altLang="en-US" dirty="0">
                <a:solidFill>
                  <a:srgbClr val="7030A0"/>
                </a:solidFill>
                <a:latin typeface="Cambria" panose="02040503050406030204" pitchFamily="18" charset="0"/>
                <a:ea typeface="宋体" panose="02010600030101010101" pitchFamily="2" charset="-122"/>
              </a:rPr>
              <a:t>算法的基本思想</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定义</a:t>
            </a:r>
            <a:r>
              <a:rPr lang="en-US" altLang="zh-CN" dirty="0">
                <a:solidFill>
                  <a:srgbClr val="00B0F0"/>
                </a:solidFill>
                <a:latin typeface="Cambria" panose="02040503050406030204" pitchFamily="18" charset="0"/>
                <a:ea typeface="宋体" panose="02010600030101010101" pitchFamily="2" charset="-122"/>
              </a:rPr>
              <a:t>MST</a:t>
            </a:r>
            <a:r>
              <a:rPr lang="zh-CN" altLang="en-US" dirty="0">
                <a:solidFill>
                  <a:srgbClr val="00B0F0"/>
                </a:solidFill>
                <a:latin typeface="Cambria" panose="02040503050406030204" pitchFamily="18" charset="0"/>
                <a:ea typeface="宋体" panose="02010600030101010101" pitchFamily="2" charset="-122"/>
              </a:rPr>
              <a:t>的子集</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，任选一个顶点加入到</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，在以后的每一步，更新</a:t>
            </a:r>
            <a:r>
              <a:rPr lang="en-US" altLang="zh-CN" dirty="0">
                <a:solidFill>
                  <a:srgbClr val="00B0F0"/>
                </a:solidFill>
                <a:latin typeface="Cambria" panose="02040503050406030204" pitchFamily="18" charset="0"/>
                <a:ea typeface="宋体" panose="02010600030101010101" pitchFamily="2" charset="-122"/>
              </a:rPr>
              <a:t>V-U</a:t>
            </a:r>
            <a:r>
              <a:rPr lang="zh-CN" altLang="en-US" dirty="0">
                <a:solidFill>
                  <a:srgbClr val="00B0F0"/>
                </a:solidFill>
                <a:latin typeface="Cambria" panose="02040503050406030204" pitchFamily="18" charset="0"/>
                <a:ea typeface="宋体" panose="02010600030101010101" pitchFamily="2" charset="-122"/>
              </a:rPr>
              <a:t>中的每个顶点到</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的距离，假设</a:t>
            </a:r>
            <a:r>
              <a:rPr lang="en-US" altLang="zh-CN" dirty="0">
                <a:solidFill>
                  <a:srgbClr val="00B0F0"/>
                </a:solidFill>
                <a:latin typeface="Cambria" panose="02040503050406030204" pitchFamily="18" charset="0"/>
                <a:ea typeface="宋体" panose="02010600030101010101" pitchFamily="2" charset="-122"/>
              </a:rPr>
              <a:t>V-U</a:t>
            </a:r>
            <a:r>
              <a:rPr lang="zh-CN" altLang="en-US" dirty="0">
                <a:solidFill>
                  <a:srgbClr val="00B0F0"/>
                </a:solidFill>
                <a:latin typeface="Cambria" panose="02040503050406030204" pitchFamily="18" charset="0"/>
                <a:ea typeface="宋体" panose="02010600030101010101" pitchFamily="2" charset="-122"/>
              </a:rPr>
              <a:t>中顶点</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到</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的距离最小，将</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加入到</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中，重复上述过程，直到所有顶点都加入到</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中为止</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54</a:t>
            </a:fld>
            <a:endParaRPr lang="zh-CN" altLang="en-US" dirty="0"/>
          </a:p>
        </p:txBody>
      </p:sp>
    </p:spTree>
    <p:extLst>
      <p:ext uri="{BB962C8B-B14F-4D97-AF65-F5344CB8AC3E}">
        <p14:creationId xmlns:p14="http://schemas.microsoft.com/office/powerpoint/2010/main" val="96522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5"/>
          </a:xfrm>
        </p:spPr>
        <p:txBody>
          <a:bodyPr>
            <a:normAutofit fontScale="85000"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a:t>
            </a:r>
            <a:r>
              <a:rPr lang="en-US" altLang="zh-CN" dirty="0">
                <a:latin typeface="Cambria" panose="02040503050406030204" pitchFamily="18" charset="0"/>
                <a:ea typeface="宋体" panose="02010600030101010101" pitchFamily="2" charset="-122"/>
              </a:rPr>
              <a:t>Prim</a:t>
            </a:r>
            <a:r>
              <a:rPr lang="zh-CN" altLang="en-US" dirty="0">
                <a:latin typeface="Cambria" panose="02040503050406030204" pitchFamily="18" charset="0"/>
                <a:ea typeface="宋体" panose="02010600030101010101" pitchFamily="2" charset="-122"/>
              </a:rPr>
              <a:t>算法求无向带权连通图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的最小生成树，</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的顶点集为</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、定义点集</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，并定义一个数组</a:t>
            </a:r>
            <a:r>
              <a:rPr lang="en-US" altLang="zh-CN" dirty="0">
                <a:solidFill>
                  <a:srgbClr val="7030A0"/>
                </a:solidFill>
                <a:latin typeface="Cambria" panose="02040503050406030204" pitchFamily="18" charset="0"/>
                <a:ea typeface="宋体" panose="02010600030101010101" pitchFamily="2" charset="-122"/>
              </a:rPr>
              <a:t>D</a:t>
            </a:r>
            <a:r>
              <a:rPr lang="zh-CN" altLang="en-US" dirty="0">
                <a:solidFill>
                  <a:srgbClr val="7030A0"/>
                </a:solidFill>
                <a:latin typeface="Cambria" panose="02040503050406030204" pitchFamily="18" charset="0"/>
                <a:ea typeface="宋体" panose="02010600030101010101" pitchFamily="2" charset="-122"/>
              </a:rPr>
              <a:t>，对于编号为</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的顶点，</a:t>
            </a:r>
            <a:r>
              <a:rPr lang="en-US" altLang="zh-CN" dirty="0">
                <a:solidFill>
                  <a:srgbClr val="7030A0"/>
                </a:solidFill>
                <a:latin typeface="Cambria" panose="02040503050406030204" pitchFamily="18" charset="0"/>
                <a:ea typeface="宋体" panose="02010600030101010101" pitchFamily="2" charset="-122"/>
              </a:rPr>
              <a:t>D[v]</a:t>
            </a:r>
            <a:r>
              <a:rPr lang="zh-CN" altLang="en-US" dirty="0">
                <a:solidFill>
                  <a:srgbClr val="7030A0"/>
                </a:solidFill>
                <a:latin typeface="Cambria" panose="02040503050406030204" pitchFamily="18" charset="0"/>
                <a:ea typeface="宋体" panose="02010600030101010101" pitchFamily="2" charset="-122"/>
              </a:rPr>
              <a:t>包括两个属性：属性</a:t>
            </a:r>
            <a:r>
              <a:rPr lang="en-US" altLang="zh-CN" dirty="0">
                <a:solidFill>
                  <a:srgbClr val="7030A0"/>
                </a:solidFill>
                <a:latin typeface="Cambria" panose="02040503050406030204" pitchFamily="18" charset="0"/>
                <a:ea typeface="宋体" panose="02010600030101010101" pitchFamily="2" charset="-122"/>
              </a:rPr>
              <a:t>d</a:t>
            </a:r>
            <a:r>
              <a:rPr lang="zh-CN" altLang="en-US" dirty="0">
                <a:solidFill>
                  <a:srgbClr val="7030A0"/>
                </a:solidFill>
                <a:latin typeface="Cambria" panose="02040503050406030204" pitchFamily="18" charset="0"/>
                <a:ea typeface="宋体" panose="02010600030101010101" pitchFamily="2" charset="-122"/>
              </a:rPr>
              <a:t>表示</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到</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的距离，初始时</a:t>
            </a:r>
            <a:r>
              <a:rPr lang="en-US" altLang="zh-CN" dirty="0">
                <a:solidFill>
                  <a:srgbClr val="7030A0"/>
                </a:solidFill>
                <a:latin typeface="Cambria" panose="02040503050406030204" pitchFamily="18" charset="0"/>
                <a:ea typeface="宋体" panose="02010600030101010101" pitchFamily="2" charset="-122"/>
              </a:rPr>
              <a:t>d</a:t>
            </a:r>
            <a:r>
              <a:rPr lang="zh-CN" altLang="en-US" dirty="0">
                <a:solidFill>
                  <a:srgbClr val="7030A0"/>
                </a:solidFill>
                <a:latin typeface="Cambria" panose="02040503050406030204" pitchFamily="18" charset="0"/>
                <a:ea typeface="宋体" panose="02010600030101010101" pitchFamily="2" charset="-122"/>
              </a:rPr>
              <a:t>的值为</a:t>
            </a:r>
            <a:r>
              <a:rPr lang="en-US" altLang="zh-CN" dirty="0">
                <a:solidFill>
                  <a:srgbClr val="7030A0"/>
                </a:solidFill>
                <a:latin typeface="Cambria" panose="02040503050406030204" pitchFamily="18" charset="0"/>
                <a:ea typeface="宋体" panose="02010600030101010101" pitchFamily="2" charset="-122"/>
              </a:rPr>
              <a:t>INF</a:t>
            </a:r>
            <a:r>
              <a:rPr lang="zh-CN" altLang="en-US" dirty="0">
                <a:solidFill>
                  <a:srgbClr val="7030A0"/>
                </a:solidFill>
                <a:latin typeface="Cambria" panose="02040503050406030204" pitchFamily="18" charset="0"/>
                <a:ea typeface="宋体" panose="02010600030101010101" pitchFamily="2" charset="-122"/>
              </a:rPr>
              <a:t>；属性</a:t>
            </a:r>
            <a:r>
              <a:rPr lang="en-US" altLang="zh-CN" dirty="0">
                <a:solidFill>
                  <a:srgbClr val="7030A0"/>
                </a:solidFill>
                <a:latin typeface="Cambria" panose="02040503050406030204" pitchFamily="18" charset="0"/>
                <a:ea typeface="宋体" panose="02010600030101010101" pitchFamily="2" charset="-122"/>
              </a:rPr>
              <a:t>to</a:t>
            </a:r>
            <a:r>
              <a:rPr lang="zh-CN" altLang="en-US" dirty="0">
                <a:solidFill>
                  <a:srgbClr val="7030A0"/>
                </a:solidFill>
                <a:latin typeface="Cambria" panose="02040503050406030204" pitchFamily="18" charset="0"/>
                <a:ea typeface="宋体" panose="02010600030101010101" pitchFamily="2" charset="-122"/>
              </a:rPr>
              <a:t>属于</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，且边</a:t>
            </a:r>
            <a:r>
              <a:rPr lang="en-US" altLang="zh-CN" dirty="0">
                <a:solidFill>
                  <a:srgbClr val="7030A0"/>
                </a:solidFill>
                <a:latin typeface="Cambria" panose="02040503050406030204" pitchFamily="18" charset="0"/>
                <a:ea typeface="宋体" panose="02010600030101010101" pitchFamily="2" charset="-122"/>
              </a:rPr>
              <a:t>(v, to)</a:t>
            </a:r>
            <a:r>
              <a:rPr lang="zh-CN" altLang="en-US" dirty="0">
                <a:solidFill>
                  <a:srgbClr val="7030A0"/>
                </a:solidFill>
                <a:latin typeface="Cambria" panose="02040503050406030204" pitchFamily="18" charset="0"/>
                <a:ea typeface="宋体" panose="02010600030101010101" pitchFamily="2" charset="-122"/>
              </a:rPr>
              <a:t>的权值为</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到</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的最短距离。初始时选择任一顶点</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加入</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，更新</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的邻接点的</a:t>
            </a:r>
            <a:r>
              <a:rPr lang="en-US" altLang="zh-CN" dirty="0">
                <a:solidFill>
                  <a:srgbClr val="7030A0"/>
                </a:solidFill>
                <a:latin typeface="Cambria" panose="02040503050406030204" pitchFamily="18" charset="0"/>
                <a:ea typeface="宋体" panose="02010600030101010101" pitchFamily="2" charset="-122"/>
              </a:rPr>
              <a:t>D</a:t>
            </a:r>
            <a:r>
              <a:rPr lang="zh-CN" altLang="en-US" dirty="0">
                <a:solidFill>
                  <a:srgbClr val="7030A0"/>
                </a:solidFill>
                <a:latin typeface="Cambria" panose="02040503050406030204" pitchFamily="18" charset="0"/>
                <a:ea typeface="宋体" panose="02010600030101010101" pitchFamily="2" charset="-122"/>
              </a:rPr>
              <a:t>的值；</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、利用</a:t>
            </a:r>
            <a:r>
              <a:rPr lang="en-US" altLang="zh-CN" dirty="0">
                <a:solidFill>
                  <a:srgbClr val="7030A0"/>
                </a:solidFill>
                <a:latin typeface="Cambria" panose="02040503050406030204" pitchFamily="18" charset="0"/>
                <a:ea typeface="宋体" panose="02010600030101010101" pitchFamily="2" charset="-122"/>
              </a:rPr>
              <a:t>D</a:t>
            </a:r>
            <a:r>
              <a:rPr lang="zh-CN" altLang="en-US" dirty="0">
                <a:solidFill>
                  <a:srgbClr val="7030A0"/>
                </a:solidFill>
                <a:latin typeface="Cambria" panose="02040503050406030204" pitchFamily="18" charset="0"/>
                <a:ea typeface="宋体" panose="02010600030101010101" pitchFamily="2" charset="-122"/>
              </a:rPr>
              <a:t>的属性</a:t>
            </a:r>
            <a:r>
              <a:rPr lang="en-US" altLang="zh-CN" dirty="0">
                <a:solidFill>
                  <a:srgbClr val="7030A0"/>
                </a:solidFill>
                <a:latin typeface="Cambria" panose="02040503050406030204" pitchFamily="18" charset="0"/>
                <a:ea typeface="宋体" panose="02010600030101010101" pitchFamily="2" charset="-122"/>
              </a:rPr>
              <a:t>d</a:t>
            </a:r>
            <a:r>
              <a:rPr lang="zh-CN" altLang="en-US" dirty="0">
                <a:solidFill>
                  <a:srgbClr val="7030A0"/>
                </a:solidFill>
                <a:latin typeface="Cambria" panose="02040503050406030204" pitchFamily="18" charset="0"/>
                <a:ea typeface="宋体" panose="02010600030101010101" pitchFamily="2" charset="-122"/>
              </a:rPr>
              <a:t>在</a:t>
            </a:r>
            <a:r>
              <a:rPr lang="en-US" altLang="zh-CN" dirty="0">
                <a:solidFill>
                  <a:srgbClr val="7030A0"/>
                </a:solidFill>
                <a:latin typeface="Cambria" panose="02040503050406030204" pitchFamily="18" charset="0"/>
                <a:ea typeface="宋体" panose="02010600030101010101" pitchFamily="2" charset="-122"/>
              </a:rPr>
              <a:t>V-U</a:t>
            </a:r>
            <a:r>
              <a:rPr lang="zh-CN" altLang="en-US" dirty="0">
                <a:solidFill>
                  <a:srgbClr val="7030A0"/>
                </a:solidFill>
                <a:latin typeface="Cambria" panose="02040503050406030204" pitchFamily="18" charset="0"/>
                <a:ea typeface="宋体" panose="02010600030101010101" pitchFamily="2" charset="-122"/>
              </a:rPr>
              <a:t>中选择到</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距离最小值的顶点</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并加入到</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中，令</a:t>
            </a:r>
            <a:r>
              <a:rPr lang="en-US" altLang="zh-CN" dirty="0">
                <a:solidFill>
                  <a:srgbClr val="7030A0"/>
                </a:solidFill>
                <a:latin typeface="Cambria" panose="02040503050406030204" pitchFamily="18" charset="0"/>
                <a:ea typeface="宋体" panose="02010600030101010101" pitchFamily="2" charset="-122"/>
              </a:rPr>
              <a:t>D[v]=INF</a:t>
            </a:r>
            <a:r>
              <a:rPr lang="zh-CN" altLang="en-US" dirty="0">
                <a:solidFill>
                  <a:srgbClr val="7030A0"/>
                </a:solidFill>
                <a:latin typeface="Cambria" panose="02040503050406030204" pitchFamily="18" charset="0"/>
                <a:ea typeface="宋体" panose="02010600030101010101" pitchFamily="2" charset="-122"/>
              </a:rPr>
              <a:t>，同时将边</a:t>
            </a:r>
            <a:r>
              <a:rPr lang="en-US" altLang="zh-CN" dirty="0">
                <a:solidFill>
                  <a:srgbClr val="7030A0"/>
                </a:solidFill>
                <a:latin typeface="Cambria" panose="02040503050406030204" pitchFamily="18" charset="0"/>
                <a:ea typeface="宋体" panose="02010600030101010101" pitchFamily="2" charset="-122"/>
              </a:rPr>
              <a:t>(v, D[v].to)</a:t>
            </a:r>
            <a:r>
              <a:rPr lang="zh-CN" altLang="en-US" dirty="0">
                <a:solidFill>
                  <a:srgbClr val="7030A0"/>
                </a:solidFill>
                <a:latin typeface="Cambria" panose="02040503050406030204" pitchFamily="18" charset="0"/>
                <a:ea typeface="宋体" panose="02010600030101010101" pitchFamily="2" charset="-122"/>
              </a:rPr>
              <a:t>加入到最小生成树中；</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、利用</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更新</a:t>
            </a:r>
            <a:r>
              <a:rPr lang="en-US" altLang="zh-CN" dirty="0">
                <a:solidFill>
                  <a:srgbClr val="7030A0"/>
                </a:solidFill>
                <a:latin typeface="Cambria" panose="02040503050406030204" pitchFamily="18" charset="0"/>
                <a:ea typeface="宋体" panose="02010600030101010101" pitchFamily="2" charset="-122"/>
              </a:rPr>
              <a:t>D</a:t>
            </a:r>
            <a:r>
              <a:rPr lang="zh-CN" altLang="en-US" dirty="0">
                <a:solidFill>
                  <a:srgbClr val="7030A0"/>
                </a:solidFill>
                <a:latin typeface="Cambria" panose="02040503050406030204" pitchFamily="18" charset="0"/>
                <a:ea typeface="宋体" panose="02010600030101010101" pitchFamily="2" charset="-122"/>
              </a:rPr>
              <a:t>：当</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的某个邻接点</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在</a:t>
            </a:r>
            <a:r>
              <a:rPr lang="en-US" altLang="zh-CN" dirty="0">
                <a:solidFill>
                  <a:srgbClr val="7030A0"/>
                </a:solidFill>
                <a:latin typeface="Cambria" panose="02040503050406030204" pitchFamily="18" charset="0"/>
                <a:ea typeface="宋体" panose="02010600030101010101" pitchFamily="2" charset="-122"/>
              </a:rPr>
              <a:t>V-U</a:t>
            </a:r>
            <a:r>
              <a:rPr lang="zh-CN" altLang="en-US" dirty="0">
                <a:solidFill>
                  <a:srgbClr val="7030A0"/>
                </a:solidFill>
                <a:latin typeface="Cambria" panose="02040503050406030204" pitchFamily="18" charset="0"/>
                <a:ea typeface="宋体" panose="02010600030101010101" pitchFamily="2" charset="-122"/>
              </a:rPr>
              <a:t>中时，设边</a:t>
            </a:r>
            <a:r>
              <a:rPr lang="en-US" altLang="zh-CN" dirty="0">
                <a:solidFill>
                  <a:srgbClr val="7030A0"/>
                </a:solidFill>
                <a:latin typeface="Cambria" panose="02040503050406030204" pitchFamily="18" charset="0"/>
                <a:ea typeface="宋体" panose="02010600030101010101" pitchFamily="2" charset="-122"/>
              </a:rPr>
              <a:t>(v, u)</a:t>
            </a:r>
            <a:r>
              <a:rPr lang="zh-CN" altLang="en-US" dirty="0">
                <a:solidFill>
                  <a:srgbClr val="7030A0"/>
                </a:solidFill>
                <a:latin typeface="Cambria" panose="02040503050406030204" pitchFamily="18" charset="0"/>
                <a:ea typeface="宋体" panose="02010600030101010101" pitchFamily="2" charset="-122"/>
              </a:rPr>
              <a:t>的权重为</a:t>
            </a:r>
            <a:r>
              <a:rPr lang="en-US" altLang="zh-CN" dirty="0">
                <a:solidFill>
                  <a:srgbClr val="7030A0"/>
                </a:solidFill>
                <a:latin typeface="Cambria" panose="02040503050406030204" pitchFamily="18" charset="0"/>
                <a:ea typeface="宋体" panose="02010600030101010101" pitchFamily="2" charset="-122"/>
              </a:rPr>
              <a:t>w</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a:solidFill>
                  <a:srgbClr val="7030A0"/>
                </a:solidFill>
                <a:latin typeface="Cambria" panose="02040503050406030204" pitchFamily="18" charset="0"/>
                <a:ea typeface="宋体" panose="02010600030101010101" pitchFamily="2" charset="-122"/>
              </a:rPr>
              <a:t>w&lt;D[u].d</a:t>
            </a:r>
            <a:r>
              <a:rPr lang="zh-CN" altLang="en-US" dirty="0">
                <a:solidFill>
                  <a:srgbClr val="7030A0"/>
                </a:solidFill>
                <a:latin typeface="Cambria" panose="02040503050406030204" pitchFamily="18" charset="0"/>
                <a:ea typeface="宋体" panose="02010600030101010101" pitchFamily="2" charset="-122"/>
              </a:rPr>
              <a:t>，则令</a:t>
            </a:r>
            <a:r>
              <a:rPr lang="en-US" altLang="zh-CN" dirty="0">
                <a:solidFill>
                  <a:srgbClr val="7030A0"/>
                </a:solidFill>
                <a:latin typeface="Cambria" panose="02040503050406030204" pitchFamily="18" charset="0"/>
                <a:ea typeface="宋体" panose="02010600030101010101" pitchFamily="2" charset="-122"/>
              </a:rPr>
              <a:t>D[u].d=w, D[u].to=v</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、重复</a:t>
            </a: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a:t>
            </a: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，直到所有顶点都加入到</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中为止</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55</a:t>
            </a:fld>
            <a:endParaRPr lang="zh-CN" altLang="en-US" dirty="0"/>
          </a:p>
        </p:txBody>
      </p:sp>
    </p:spTree>
    <p:extLst>
      <p:ext uri="{BB962C8B-B14F-4D97-AF65-F5344CB8AC3E}">
        <p14:creationId xmlns:p14="http://schemas.microsoft.com/office/powerpoint/2010/main" val="313492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4"/>
            <a:ext cx="8925351" cy="687256"/>
          </a:xfrm>
        </p:spPr>
        <p:txBody>
          <a:bodyPr>
            <a:normAutofit/>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】Prim</a:t>
            </a:r>
            <a:r>
              <a:rPr lang="zh-CN" altLang="en-US" dirty="0">
                <a:latin typeface="Cambria" panose="02040503050406030204" pitchFamily="18" charset="0"/>
                <a:ea typeface="宋体" panose="02010600030101010101" pitchFamily="2" charset="-122"/>
              </a:rPr>
              <a:t>算法示例</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56</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979" y="815919"/>
            <a:ext cx="8047869" cy="5704550"/>
          </a:xfrm>
          <a:prstGeom prst="rect">
            <a:avLst/>
          </a:prstGeom>
          <a:noFill/>
        </p:spPr>
      </p:pic>
      <p:sp>
        <p:nvSpPr>
          <p:cNvPr id="2" name="文本框 1"/>
          <p:cNvSpPr txBox="1"/>
          <p:nvPr/>
        </p:nvSpPr>
        <p:spPr>
          <a:xfrm>
            <a:off x="9017876" y="1340069"/>
            <a:ext cx="2790496" cy="1938992"/>
          </a:xfrm>
          <a:prstGeom prst="rect">
            <a:avLst/>
          </a:prstGeom>
          <a:noFill/>
        </p:spPr>
        <p:txBody>
          <a:bodyPr wrap="square" rtlCol="0">
            <a:spAutoFit/>
          </a:bodyPr>
          <a:lstStyle/>
          <a:p>
            <a:r>
              <a:rPr lang="zh-CN" altLang="en-US" sz="2400" dirty="0">
                <a:latin typeface="Cambria" panose="02040503050406030204" pitchFamily="18" charset="0"/>
                <a:ea typeface="宋体" panose="02010600030101010101" pitchFamily="2" charset="-122"/>
              </a:rPr>
              <a:t>说明：</a:t>
            </a:r>
            <a:endParaRPr lang="en-US" altLang="zh-CN" sz="2400" dirty="0">
              <a:latin typeface="Cambria" panose="02040503050406030204" pitchFamily="18" charset="0"/>
              <a:ea typeface="宋体" panose="02010600030101010101" pitchFamily="2" charset="-122"/>
            </a:endParaRPr>
          </a:p>
          <a:p>
            <a:r>
              <a:rPr lang="zh-CN" altLang="en-US" sz="2400" dirty="0">
                <a:latin typeface="Cambria" panose="02040503050406030204" pitchFamily="18" charset="0"/>
                <a:ea typeface="宋体" panose="02010600030101010101" pitchFamily="2" charset="-122"/>
              </a:rPr>
              <a:t>黑色顶点为已加入</a:t>
            </a:r>
            <a:r>
              <a:rPr lang="en-US" altLang="zh-CN" sz="2400" dirty="0">
                <a:latin typeface="Cambria" panose="02040503050406030204" pitchFamily="18" charset="0"/>
                <a:ea typeface="宋体" panose="02010600030101010101" pitchFamily="2" charset="-122"/>
              </a:rPr>
              <a:t>U</a:t>
            </a:r>
            <a:r>
              <a:rPr lang="zh-CN" altLang="en-US" sz="2400" dirty="0">
                <a:latin typeface="Cambria" panose="02040503050406030204" pitchFamily="18" charset="0"/>
                <a:ea typeface="宋体" panose="02010600030101010101" pitchFamily="2" charset="-122"/>
              </a:rPr>
              <a:t>的顶点，有阴影的双线边为</a:t>
            </a:r>
            <a:r>
              <a:rPr lang="en-US" altLang="zh-CN" sz="2400" dirty="0">
                <a:latin typeface="Cambria" panose="02040503050406030204" pitchFamily="18" charset="0"/>
                <a:ea typeface="宋体" panose="02010600030101010101" pitchFamily="2" charset="-122"/>
              </a:rPr>
              <a:t>MST</a:t>
            </a:r>
            <a:r>
              <a:rPr lang="zh-CN" altLang="en-US" sz="2400" dirty="0">
                <a:latin typeface="Cambria" panose="02040503050406030204" pitchFamily="18" charset="0"/>
                <a:ea typeface="宋体" panose="02010600030101010101" pitchFamily="2" charset="-122"/>
              </a:rPr>
              <a:t>中的边</a:t>
            </a:r>
          </a:p>
        </p:txBody>
      </p:sp>
    </p:spTree>
    <p:extLst>
      <p:ext uri="{BB962C8B-B14F-4D97-AF65-F5344CB8AC3E}">
        <p14:creationId xmlns:p14="http://schemas.microsoft.com/office/powerpoint/2010/main" val="415422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4"/>
            <a:ext cx="8575227" cy="6288924"/>
          </a:xfrm>
        </p:spPr>
        <p:txBody>
          <a:bodyPr>
            <a:normAutofit/>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Prim</a:t>
            </a:r>
            <a:r>
              <a:rPr lang="zh-CN" altLang="en-US" dirty="0">
                <a:latin typeface="Cambria" panose="02040503050406030204" pitchFamily="18" charset="0"/>
                <a:ea typeface="宋体" panose="02010600030101010101" pitchFamily="2" charset="-122"/>
              </a:rPr>
              <a:t>算法的实现：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、通过</a:t>
            </a:r>
            <a:r>
              <a:rPr lang="en-US" altLang="zh-CN" dirty="0" err="1">
                <a:latin typeface="Cambria" panose="02040503050406030204" pitchFamily="18" charset="0"/>
                <a:ea typeface="宋体" panose="02010600030101010101" pitchFamily="2" charset="-122"/>
              </a:rPr>
              <a:t>priority_queue</a:t>
            </a:r>
            <a:r>
              <a:rPr lang="zh-CN" altLang="en-US" dirty="0">
                <a:latin typeface="Cambria" panose="02040503050406030204" pitchFamily="18" charset="0"/>
                <a:ea typeface="宋体" panose="02010600030101010101" pitchFamily="2" charset="-122"/>
              </a:rPr>
              <a:t>类型的变量</a:t>
            </a:r>
            <a:r>
              <a:rPr lang="en-US" altLang="zh-CN" dirty="0" err="1">
                <a:latin typeface="Cambria" panose="02040503050406030204" pitchFamily="18" charset="0"/>
                <a:ea typeface="宋体" panose="02010600030101010101" pitchFamily="2" charset="-122"/>
              </a:rPr>
              <a:t>pq</a:t>
            </a:r>
            <a:r>
              <a:rPr lang="zh-CN" altLang="en-US" dirty="0">
                <a:latin typeface="Cambria" panose="02040503050406030204" pitchFamily="18" charset="0"/>
                <a:ea typeface="宋体" panose="02010600030101010101" pitchFamily="2" charset="-122"/>
              </a:rPr>
              <a:t>实现每一步在</a:t>
            </a:r>
            <a:r>
              <a:rPr lang="en-US" altLang="zh-CN" dirty="0">
                <a:latin typeface="Cambria" panose="02040503050406030204" pitchFamily="18" charset="0"/>
                <a:ea typeface="宋体" panose="02010600030101010101" pitchFamily="2" charset="-122"/>
              </a:rPr>
              <a:t>V-U</a:t>
            </a:r>
            <a:r>
              <a:rPr lang="zh-CN" altLang="en-US" dirty="0">
                <a:latin typeface="Cambria" panose="02040503050406030204" pitchFamily="18" charset="0"/>
                <a:ea typeface="宋体" panose="02010600030101010101" pitchFamily="2" charset="-122"/>
              </a:rPr>
              <a:t>中离</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距离最近的点。注意其元素的排序规则。</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、定义标记数组</a:t>
            </a:r>
            <a:r>
              <a:rPr lang="en-US" altLang="zh-CN" dirty="0">
                <a:latin typeface="Cambria" panose="02040503050406030204" pitchFamily="18" charset="0"/>
                <a:ea typeface="宋体" panose="02010600030101010101" pitchFamily="2" charset="-122"/>
              </a:rPr>
              <a:t>vis</a:t>
            </a:r>
            <a:r>
              <a:rPr lang="zh-CN" altLang="en-US" dirty="0">
                <a:latin typeface="Cambria" panose="02040503050406030204" pitchFamily="18" charset="0"/>
                <a:ea typeface="宋体" panose="02010600030101010101" pitchFamily="2" charset="-122"/>
              </a:rPr>
              <a:t>，用于标记某个顶点是否在</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中。</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、在从</a:t>
            </a:r>
            <a:r>
              <a:rPr lang="en-US" altLang="zh-CN" dirty="0" err="1">
                <a:latin typeface="Cambria" panose="02040503050406030204" pitchFamily="18" charset="0"/>
                <a:ea typeface="宋体" panose="02010600030101010101" pitchFamily="2" charset="-122"/>
              </a:rPr>
              <a:t>pq</a:t>
            </a:r>
            <a:r>
              <a:rPr lang="zh-CN" altLang="en-US" dirty="0">
                <a:latin typeface="Cambria" panose="02040503050406030204" pitchFamily="18" charset="0"/>
                <a:ea typeface="宋体" panose="02010600030101010101" pitchFamily="2" charset="-122"/>
              </a:rPr>
              <a:t>中取元素时，需要确认所取出元素的</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值是否在</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中，可用标记数组</a:t>
            </a:r>
            <a:r>
              <a:rPr lang="en-US" altLang="zh-CN" dirty="0">
                <a:latin typeface="Cambria" panose="02040503050406030204" pitchFamily="18" charset="0"/>
                <a:ea typeface="宋体" panose="02010600030101010101" pitchFamily="2" charset="-122"/>
              </a:rPr>
              <a:t>vis</a:t>
            </a:r>
            <a:r>
              <a:rPr lang="zh-CN" altLang="en-US" dirty="0">
                <a:latin typeface="Cambria" panose="02040503050406030204" pitchFamily="18" charset="0"/>
                <a:ea typeface="宋体" panose="02010600030101010101" pitchFamily="2" charset="-122"/>
              </a:rPr>
              <a:t>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、所产生的最小生成树保存在</a:t>
            </a:r>
            <a:r>
              <a:rPr lang="en-US" altLang="zh-CN" dirty="0" err="1">
                <a:latin typeface="Cambria" panose="02040503050406030204" pitchFamily="18" charset="0"/>
                <a:ea typeface="宋体" panose="02010600030101010101" pitchFamily="2" charset="-122"/>
              </a:rPr>
              <a:t>vec</a:t>
            </a:r>
            <a:r>
              <a:rPr lang="en-US" altLang="zh-CN" dirty="0">
                <a:latin typeface="Cambria" panose="02040503050406030204" pitchFamily="18" charset="0"/>
                <a:ea typeface="宋体" panose="02010600030101010101" pitchFamily="2" charset="-122"/>
              </a:rPr>
              <a:t>&lt;</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&gt;</a:t>
            </a:r>
            <a:r>
              <a:rPr lang="zh-CN" altLang="en-US" dirty="0">
                <a:latin typeface="Cambria" panose="02040503050406030204" pitchFamily="18" charset="0"/>
                <a:ea typeface="宋体" panose="02010600030101010101" pitchFamily="2" charset="-122"/>
              </a:rPr>
              <a:t>数组中。</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a:latin typeface="Cambria" panose="02040503050406030204" pitchFamily="18" charset="0"/>
                <a:ea typeface="宋体" panose="02010600030101010101" pitchFamily="2" charset="-122"/>
              </a:rPr>
              <a:t>prim(…)</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时间复杂度为</a:t>
            </a:r>
            <a:r>
              <a:rPr lang="en-US" altLang="zh-CN" dirty="0">
                <a:latin typeface="Cambria" panose="02040503050406030204" pitchFamily="18" charset="0"/>
                <a:ea typeface="宋体" panose="02010600030101010101" pitchFamily="2" charset="-122"/>
              </a:rPr>
              <a:t>O(|E|∙log |V|)</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O(|V|)</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57</a:t>
            </a:fld>
            <a:endParaRPr lang="zh-CN" altLang="en-US" dirty="0"/>
          </a:p>
        </p:txBody>
      </p:sp>
    </p:spTree>
    <p:extLst>
      <p:ext uri="{BB962C8B-B14F-4D97-AF65-F5344CB8AC3E}">
        <p14:creationId xmlns:p14="http://schemas.microsoft.com/office/powerpoint/2010/main" val="369722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5"/>
          </a:xfrm>
        </p:spPr>
        <p:txBody>
          <a:bodyPr>
            <a:normAutofit fontScale="92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4.4.2 Kruskal</a:t>
            </a:r>
            <a:r>
              <a:rPr lang="zh-CN" altLang="en-US" b="1" dirty="0">
                <a:latin typeface="Cambria" panose="02040503050406030204" pitchFamily="18" charset="0"/>
                <a:ea typeface="宋体" panose="02010600030101010101" pitchFamily="2" charset="-122"/>
              </a:rPr>
              <a:t>算法</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Kruskal</a:t>
            </a:r>
            <a:r>
              <a:rPr lang="zh-CN" altLang="en-US" dirty="0">
                <a:solidFill>
                  <a:srgbClr val="00B0F0"/>
                </a:solidFill>
                <a:latin typeface="Cambria" panose="02040503050406030204" pitchFamily="18" charset="0"/>
                <a:ea typeface="宋体" panose="02010600030101010101" pitchFamily="2" charset="-122"/>
              </a:rPr>
              <a:t>算法的每一步都考察权重最小的边</a:t>
            </a:r>
            <a:r>
              <a:rPr lang="en-US" altLang="zh-CN" dirty="0">
                <a:solidFill>
                  <a:srgbClr val="00B0F0"/>
                </a:solidFill>
                <a:latin typeface="Cambria" panose="02040503050406030204" pitchFamily="18" charset="0"/>
                <a:ea typeface="宋体" panose="02010600030101010101" pitchFamily="2" charset="-122"/>
              </a:rPr>
              <a:t>(u, v)</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和</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不属于</a:t>
            </a:r>
            <a:r>
              <a:rPr lang="en-US" altLang="zh-CN" dirty="0">
                <a:solidFill>
                  <a:srgbClr val="00B0F0"/>
                </a:solidFill>
                <a:latin typeface="Cambria" panose="02040503050406030204" pitchFamily="18" charset="0"/>
                <a:ea typeface="宋体" panose="02010600030101010101" pitchFamily="2" charset="-122"/>
              </a:rPr>
              <a:t>MST</a:t>
            </a:r>
            <a:r>
              <a:rPr lang="zh-CN" altLang="en-US" dirty="0">
                <a:solidFill>
                  <a:srgbClr val="00B0F0"/>
                </a:solidFill>
                <a:latin typeface="Cambria" panose="02040503050406030204" pitchFamily="18" charset="0"/>
                <a:ea typeface="宋体" panose="02010600030101010101" pitchFamily="2" charset="-122"/>
              </a:rPr>
              <a:t>的同一棵子树，则将边</a:t>
            </a:r>
            <a:r>
              <a:rPr lang="en-US" altLang="zh-CN" dirty="0">
                <a:solidFill>
                  <a:srgbClr val="00B0F0"/>
                </a:solidFill>
                <a:latin typeface="Cambria" panose="02040503050406030204" pitchFamily="18" charset="0"/>
                <a:ea typeface="宋体" panose="02010600030101010101" pitchFamily="2" charset="-122"/>
              </a:rPr>
              <a:t>(u, v)</a:t>
            </a:r>
            <a:r>
              <a:rPr lang="zh-CN" altLang="en-US" dirty="0">
                <a:solidFill>
                  <a:srgbClr val="00B0F0"/>
                </a:solidFill>
                <a:latin typeface="Cambria" panose="02040503050406030204" pitchFamily="18" charset="0"/>
                <a:ea typeface="宋体" panose="02010600030101010101" pitchFamily="2" charset="-122"/>
              </a:rPr>
              <a:t>加入到</a:t>
            </a:r>
            <a:r>
              <a:rPr lang="en-US" altLang="zh-CN" dirty="0">
                <a:solidFill>
                  <a:srgbClr val="00B0F0"/>
                </a:solidFill>
                <a:latin typeface="Cambria" panose="02040503050406030204" pitchFamily="18" charset="0"/>
                <a:ea typeface="宋体" panose="02010600030101010101" pitchFamily="2" charset="-122"/>
              </a:rPr>
              <a:t>MST</a:t>
            </a:r>
            <a:r>
              <a:rPr lang="zh-CN" altLang="en-US" dirty="0">
                <a:solidFill>
                  <a:srgbClr val="00B0F0"/>
                </a:solidFill>
                <a:latin typeface="Cambria" panose="02040503050406030204" pitchFamily="18" charset="0"/>
                <a:ea typeface="宋体" panose="02010600030101010101" pitchFamily="2" charset="-122"/>
              </a:rPr>
              <a:t>中。</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solidFill>
                  <a:srgbClr val="C00000"/>
                </a:solidFill>
                <a:latin typeface="Cambria" panose="02040503050406030204" pitchFamily="18" charset="0"/>
                <a:ea typeface="宋体" panose="02010600030101010101" pitchFamily="2" charset="-122"/>
              </a:rPr>
              <a:t>利用</a:t>
            </a:r>
            <a:r>
              <a:rPr lang="en-US" altLang="zh-CN" dirty="0">
                <a:solidFill>
                  <a:srgbClr val="C00000"/>
                </a:solidFill>
                <a:latin typeface="Cambria" panose="02040503050406030204" pitchFamily="18" charset="0"/>
                <a:ea typeface="宋体" panose="02010600030101010101" pitchFamily="2" charset="-122"/>
              </a:rPr>
              <a:t>Kruskal</a:t>
            </a:r>
            <a:r>
              <a:rPr lang="zh-CN" altLang="en-US" dirty="0">
                <a:solidFill>
                  <a:srgbClr val="C00000"/>
                </a:solidFill>
                <a:latin typeface="Cambria" panose="02040503050406030204" pitchFamily="18" charset="0"/>
                <a:ea typeface="宋体" panose="02010600030101010101" pitchFamily="2" charset="-122"/>
              </a:rPr>
              <a:t>算法求无向带权连通图</a:t>
            </a:r>
            <a:r>
              <a:rPr lang="en-US" altLang="zh-CN" dirty="0">
                <a:solidFill>
                  <a:srgbClr val="C00000"/>
                </a:solidFill>
                <a:latin typeface="Cambria" panose="02040503050406030204" pitchFamily="18" charset="0"/>
                <a:ea typeface="宋体" panose="02010600030101010101" pitchFamily="2" charset="-122"/>
              </a:rPr>
              <a:t>G</a:t>
            </a:r>
            <a:r>
              <a:rPr lang="zh-CN" altLang="en-US" dirty="0">
                <a:solidFill>
                  <a:srgbClr val="C00000"/>
                </a:solidFill>
                <a:latin typeface="Cambria" panose="02040503050406030204" pitchFamily="18" charset="0"/>
                <a:ea typeface="宋体" panose="02010600030101010101" pitchFamily="2" charset="-122"/>
              </a:rPr>
              <a:t>的最小生成树，</a:t>
            </a:r>
            <a:r>
              <a:rPr lang="en-US" altLang="zh-CN" dirty="0">
                <a:solidFill>
                  <a:srgbClr val="C00000"/>
                </a:solidFill>
                <a:latin typeface="Cambria" panose="02040503050406030204" pitchFamily="18" charset="0"/>
                <a:ea typeface="宋体" panose="02010600030101010101" pitchFamily="2" charset="-122"/>
              </a:rPr>
              <a:t>G</a:t>
            </a:r>
            <a:r>
              <a:rPr lang="zh-CN" altLang="en-US" dirty="0">
                <a:solidFill>
                  <a:srgbClr val="C00000"/>
                </a:solidFill>
                <a:latin typeface="Cambria" panose="02040503050406030204" pitchFamily="18" charset="0"/>
                <a:ea typeface="宋体" panose="02010600030101010101" pitchFamily="2" charset="-122"/>
              </a:rPr>
              <a:t>的边集为</a:t>
            </a:r>
            <a:r>
              <a:rPr lang="en-US" altLang="zh-CN" dirty="0">
                <a:solidFill>
                  <a:srgbClr val="C00000"/>
                </a:solidFill>
                <a:latin typeface="Cambria" panose="02040503050406030204" pitchFamily="18" charset="0"/>
                <a:ea typeface="宋体" panose="02010600030101010101" pitchFamily="2" charset="-122"/>
              </a:rPr>
              <a:t>E</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、初始时</a:t>
            </a:r>
            <a:r>
              <a:rPr lang="en-US" altLang="zh-CN" dirty="0">
                <a:solidFill>
                  <a:srgbClr val="00B0F0"/>
                </a:solidFill>
                <a:latin typeface="Cambria" panose="02040503050406030204" pitchFamily="18" charset="0"/>
                <a:ea typeface="宋体" panose="02010600030101010101" pitchFamily="2" charset="-122"/>
              </a:rPr>
              <a:t>MST</a:t>
            </a:r>
            <a:r>
              <a:rPr lang="zh-CN" altLang="en-US" dirty="0">
                <a:solidFill>
                  <a:srgbClr val="00B0F0"/>
                </a:solidFill>
                <a:latin typeface="Cambria" panose="02040503050406030204" pitchFamily="18" charset="0"/>
                <a:ea typeface="宋体" panose="02010600030101010101" pitchFamily="2" charset="-122"/>
              </a:rPr>
              <a:t>为由图的每个顶点所构成的森林；将图的每条边按权重从小到大进行排序；</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2</a:t>
            </a:r>
            <a:r>
              <a:rPr lang="zh-CN" altLang="en-US" dirty="0">
                <a:solidFill>
                  <a:srgbClr val="00B0F0"/>
                </a:solidFill>
                <a:latin typeface="Cambria" panose="02040503050406030204" pitchFamily="18" charset="0"/>
                <a:ea typeface="宋体" panose="02010600030101010101" pitchFamily="2" charset="-122"/>
              </a:rPr>
              <a:t>、依次考虑每一条边，如果该边的两个顶点不属于</a:t>
            </a:r>
            <a:r>
              <a:rPr lang="en-US" altLang="zh-CN" dirty="0">
                <a:solidFill>
                  <a:srgbClr val="00B0F0"/>
                </a:solidFill>
                <a:latin typeface="Cambria" panose="02040503050406030204" pitchFamily="18" charset="0"/>
                <a:ea typeface="宋体" panose="02010600030101010101" pitchFamily="2" charset="-122"/>
              </a:rPr>
              <a:t>MST</a:t>
            </a:r>
            <a:r>
              <a:rPr lang="zh-CN" altLang="en-US" dirty="0">
                <a:solidFill>
                  <a:srgbClr val="00B0F0"/>
                </a:solidFill>
                <a:latin typeface="Cambria" panose="02040503050406030204" pitchFamily="18" charset="0"/>
                <a:ea typeface="宋体" panose="02010600030101010101" pitchFamily="2" charset="-122"/>
              </a:rPr>
              <a:t>的同一棵子树，则将该边加入到</a:t>
            </a:r>
            <a:r>
              <a:rPr lang="en-US" altLang="zh-CN" dirty="0">
                <a:solidFill>
                  <a:srgbClr val="00B0F0"/>
                </a:solidFill>
                <a:latin typeface="Cambria" panose="02040503050406030204" pitchFamily="18" charset="0"/>
                <a:ea typeface="宋体" panose="02010600030101010101" pitchFamily="2" charset="-122"/>
              </a:rPr>
              <a:t>MST</a:t>
            </a:r>
            <a:r>
              <a:rPr lang="zh-CN" altLang="en-US" dirty="0">
                <a:solidFill>
                  <a:srgbClr val="00B0F0"/>
                </a:solidFill>
                <a:latin typeface="Cambria" panose="02040503050406030204" pitchFamily="18" charset="0"/>
                <a:ea typeface="宋体" panose="02010600030101010101" pitchFamily="2" charset="-122"/>
              </a:rPr>
              <a:t>中；</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3</a:t>
            </a:r>
            <a:r>
              <a:rPr lang="zh-CN" altLang="en-US" dirty="0">
                <a:solidFill>
                  <a:srgbClr val="00B0F0"/>
                </a:solidFill>
                <a:latin typeface="Cambria" panose="02040503050406030204" pitchFamily="18" charset="0"/>
                <a:ea typeface="宋体" panose="02010600030101010101" pitchFamily="2" charset="-122"/>
              </a:rPr>
              <a:t>、重复第</a:t>
            </a:r>
            <a:r>
              <a:rPr lang="en-US" altLang="zh-CN" dirty="0">
                <a:solidFill>
                  <a:srgbClr val="00B0F0"/>
                </a:solidFill>
                <a:latin typeface="Cambria" panose="02040503050406030204" pitchFamily="18" charset="0"/>
                <a:ea typeface="宋体" panose="02010600030101010101" pitchFamily="2" charset="-122"/>
              </a:rPr>
              <a:t>2</a:t>
            </a:r>
            <a:r>
              <a:rPr lang="zh-CN" altLang="en-US" dirty="0">
                <a:solidFill>
                  <a:srgbClr val="00B0F0"/>
                </a:solidFill>
                <a:latin typeface="Cambria" panose="02040503050406030204" pitchFamily="18" charset="0"/>
                <a:ea typeface="宋体" panose="02010600030101010101" pitchFamily="2" charset="-122"/>
              </a:rPr>
              <a:t>步，当加入到</a:t>
            </a:r>
            <a:r>
              <a:rPr lang="en-US" altLang="zh-CN" dirty="0">
                <a:solidFill>
                  <a:srgbClr val="00B0F0"/>
                </a:solidFill>
                <a:latin typeface="Cambria" panose="02040503050406030204" pitchFamily="18" charset="0"/>
                <a:ea typeface="宋体" panose="02010600030101010101" pitchFamily="2" charset="-122"/>
              </a:rPr>
              <a:t>MST</a:t>
            </a:r>
            <a:r>
              <a:rPr lang="zh-CN" altLang="en-US" dirty="0">
                <a:solidFill>
                  <a:srgbClr val="00B0F0"/>
                </a:solidFill>
                <a:latin typeface="Cambria" panose="02040503050406030204" pitchFamily="18" charset="0"/>
                <a:ea typeface="宋体" panose="02010600030101010101" pitchFamily="2" charset="-122"/>
              </a:rPr>
              <a:t>中边的数量达到</a:t>
            </a:r>
            <a:r>
              <a:rPr lang="en-US" altLang="zh-CN" dirty="0">
                <a:solidFill>
                  <a:srgbClr val="00B0F0"/>
                </a:solidFill>
                <a:latin typeface="Cambria" panose="02040503050406030204" pitchFamily="18" charset="0"/>
                <a:ea typeface="宋体" panose="02010600030101010101" pitchFamily="2" charset="-122"/>
              </a:rPr>
              <a:t>|V|-1</a:t>
            </a:r>
            <a:r>
              <a:rPr lang="zh-CN" altLang="en-US" dirty="0">
                <a:solidFill>
                  <a:srgbClr val="00B0F0"/>
                </a:solidFill>
                <a:latin typeface="Cambria" panose="02040503050406030204" pitchFamily="18" charset="0"/>
                <a:ea typeface="宋体" panose="02010600030101010101" pitchFamily="2" charset="-122"/>
              </a:rPr>
              <a:t>时，结束</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58</a:t>
            </a:fld>
            <a:endParaRPr lang="zh-CN" altLang="en-US" dirty="0"/>
          </a:p>
        </p:txBody>
      </p:sp>
    </p:spTree>
    <p:extLst>
      <p:ext uri="{BB962C8B-B14F-4D97-AF65-F5344CB8AC3E}">
        <p14:creationId xmlns:p14="http://schemas.microsoft.com/office/powerpoint/2010/main" val="223279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703021"/>
          </a:xfrm>
        </p:spPr>
        <p:txBody>
          <a:bodyPr>
            <a:normAutofit/>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a:t>
            </a:r>
            <a:r>
              <a:rPr lang="en-US" altLang="zh-CN" dirty="0">
                <a:latin typeface="Cambria" panose="02040503050406030204" pitchFamily="18" charset="0"/>
                <a:ea typeface="宋体" panose="02010600030101010101" pitchFamily="2" charset="-122"/>
              </a:rPr>
              <a:t>Kruskal</a:t>
            </a:r>
            <a:r>
              <a:rPr lang="zh-CN" altLang="en-US" dirty="0">
                <a:latin typeface="Cambria" panose="02040503050406030204" pitchFamily="18" charset="0"/>
                <a:ea typeface="宋体" panose="02010600030101010101" pitchFamily="2" charset="-122"/>
              </a:rPr>
              <a:t>算法求</a:t>
            </a:r>
            <a:r>
              <a:rPr lang="en-US" altLang="zh-CN" dirty="0">
                <a:latin typeface="Cambria" panose="02040503050406030204" pitchFamily="18" charset="0"/>
                <a:ea typeface="宋体" panose="02010600030101010101" pitchFamily="2" charset="-122"/>
              </a:rPr>
              <a:t>MST</a:t>
            </a:r>
            <a:r>
              <a:rPr lang="zh-CN" altLang="en-US" dirty="0">
                <a:latin typeface="Cambria" panose="02040503050406030204" pitchFamily="18" charset="0"/>
                <a:ea typeface="宋体" panose="02010600030101010101" pitchFamily="2" charset="-122"/>
              </a:rPr>
              <a:t>示意图</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59</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525" y="1513785"/>
            <a:ext cx="11086404" cy="3200105"/>
          </a:xfrm>
          <a:prstGeom prst="rect">
            <a:avLst/>
          </a:prstGeom>
          <a:noFill/>
        </p:spPr>
      </p:pic>
    </p:spTree>
    <p:extLst>
      <p:ext uri="{BB962C8B-B14F-4D97-AF65-F5344CB8AC3E}">
        <p14:creationId xmlns:p14="http://schemas.microsoft.com/office/powerpoint/2010/main" val="1135868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688868" cy="3505572"/>
          </a:xfrm>
        </p:spPr>
        <p:txBody>
          <a:bodyPr>
            <a:normAutofit fontScale="85000" lnSpcReduction="20000"/>
          </a:bodyPr>
          <a:lstStyle/>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无向图</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图的边都没有方向，此时可以从边的任一个端点</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顶点</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出发经过边可以到达另一个端点</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顶点</a:t>
            </a:r>
            <a:r>
              <a:rPr lang="en-US" altLang="zh-CN" dirty="0">
                <a:solidFill>
                  <a:srgbClr val="00B0F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。在表示无向图中的边时，</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的顺序可以颠倒；</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有向图</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图边都有方向，即边有起点和终点，此时只能从边的起点出发经过边到达边的终点</a:t>
            </a:r>
            <a:r>
              <a:rPr lang="zh-CN" altLang="en-US" dirty="0">
                <a:latin typeface="Cambria" panose="02040503050406030204" pitchFamily="18" charset="0"/>
                <a:ea typeface="宋体" panose="02010600030101010101" pitchFamily="2" charset="-122"/>
              </a:rPr>
              <a:t>，在表示有向图的边时，必须起点在前，终点在后。</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带权图</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图的边可以附带一个值</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权重</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861" y="3727756"/>
            <a:ext cx="10744580" cy="2756781"/>
          </a:xfrm>
          <a:prstGeom prst="rect">
            <a:avLst/>
          </a:prstGeom>
          <a:noFill/>
        </p:spPr>
      </p:pic>
    </p:spTree>
    <p:extLst>
      <p:ext uri="{BB962C8B-B14F-4D97-AF65-F5344CB8AC3E}">
        <p14:creationId xmlns:p14="http://schemas.microsoft.com/office/powerpoint/2010/main" val="41206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5"/>
          </a:xfrm>
        </p:spPr>
        <p:txBody>
          <a:bodyPr>
            <a:normAutofit fontScale="925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利用</a:t>
            </a:r>
            <a:r>
              <a:rPr lang="en-US" altLang="zh-CN" dirty="0">
                <a:latin typeface="Cambria" panose="02040503050406030204" pitchFamily="18" charset="0"/>
                <a:ea typeface="宋体" panose="02010600030101010101" pitchFamily="2" charset="-122"/>
              </a:rPr>
              <a:t>Kruskal</a:t>
            </a:r>
            <a:r>
              <a:rPr lang="zh-CN" altLang="en-US" dirty="0">
                <a:latin typeface="Cambria" panose="02040503050406030204" pitchFamily="18" charset="0"/>
                <a:ea typeface="宋体" panose="02010600030101010101" pitchFamily="2" charset="-122"/>
              </a:rPr>
              <a:t>算法求</a:t>
            </a:r>
            <a:r>
              <a:rPr lang="en-US" altLang="zh-CN" dirty="0">
                <a:latin typeface="Cambria" panose="02040503050406030204" pitchFamily="18" charset="0"/>
                <a:ea typeface="宋体" panose="02010600030101010101" pitchFamily="2" charset="-122"/>
              </a:rPr>
              <a:t>MST</a:t>
            </a:r>
            <a:r>
              <a:rPr lang="zh-CN" altLang="en-US" dirty="0">
                <a:latin typeface="Cambria" panose="02040503050406030204" pitchFamily="18" charset="0"/>
                <a:ea typeface="宋体" panose="02010600030101010101" pitchFamily="2" charset="-122"/>
              </a:rPr>
              <a:t>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、首先对图的所有边按权重从小到大排序：首先将边取出放到一个数组</a:t>
            </a:r>
            <a:r>
              <a:rPr lang="en-US" altLang="zh-CN" dirty="0">
                <a:solidFill>
                  <a:srgbClr val="7030A0"/>
                </a:solidFill>
                <a:latin typeface="Cambria" panose="02040503050406030204" pitchFamily="18" charset="0"/>
                <a:ea typeface="宋体" panose="02010600030101010101" pitchFamily="2" charset="-122"/>
              </a:rPr>
              <a:t>edges</a:t>
            </a:r>
            <a:r>
              <a:rPr lang="zh-CN" altLang="en-US" dirty="0">
                <a:solidFill>
                  <a:srgbClr val="7030A0"/>
                </a:solidFill>
                <a:latin typeface="Cambria" panose="02040503050406030204" pitchFamily="18" charset="0"/>
                <a:ea typeface="宋体" panose="02010600030101010101" pitchFamily="2" charset="-122"/>
              </a:rPr>
              <a:t>中，然后排序。注意排序规则的定义。</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、利用并查集判断两个顶点是否属于同一棵子树：当检查边</a:t>
            </a:r>
            <a:r>
              <a:rPr lang="en-US" altLang="zh-CN" dirty="0">
                <a:solidFill>
                  <a:srgbClr val="7030A0"/>
                </a:solidFill>
                <a:latin typeface="Cambria" panose="02040503050406030204" pitchFamily="18" charset="0"/>
                <a:ea typeface="宋体" panose="02010600030101010101" pitchFamily="2" charset="-122"/>
              </a:rPr>
              <a:t>(u, v)</a:t>
            </a:r>
            <a:r>
              <a:rPr lang="zh-CN" altLang="en-US" dirty="0">
                <a:solidFill>
                  <a:srgbClr val="7030A0"/>
                </a:solidFill>
                <a:latin typeface="Cambria" panose="02040503050406030204" pitchFamily="18" charset="0"/>
                <a:ea typeface="宋体" panose="02010600030101010101" pitchFamily="2" charset="-122"/>
              </a:rPr>
              <a:t>时，如果</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和</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属于同一个集合，则表示它们属于同一棵子树，不加入到</a:t>
            </a:r>
            <a:r>
              <a:rPr lang="en-US" altLang="zh-CN" dirty="0">
                <a:solidFill>
                  <a:srgbClr val="7030A0"/>
                </a:solidFill>
                <a:latin typeface="Cambria" panose="02040503050406030204" pitchFamily="18" charset="0"/>
                <a:ea typeface="宋体" panose="02010600030101010101" pitchFamily="2" charset="-122"/>
              </a:rPr>
              <a:t>MST</a:t>
            </a:r>
            <a:r>
              <a:rPr lang="zh-CN" altLang="en-US" dirty="0">
                <a:solidFill>
                  <a:srgbClr val="7030A0"/>
                </a:solidFill>
                <a:latin typeface="Cambria" panose="02040503050406030204" pitchFamily="18" charset="0"/>
                <a:ea typeface="宋体" panose="02010600030101010101" pitchFamily="2" charset="-122"/>
              </a:rPr>
              <a:t>；否则将</a:t>
            </a:r>
            <a:r>
              <a:rPr lang="en-US" altLang="zh-CN" dirty="0">
                <a:solidFill>
                  <a:srgbClr val="7030A0"/>
                </a:solidFill>
                <a:latin typeface="Cambria" panose="02040503050406030204" pitchFamily="18" charset="0"/>
                <a:ea typeface="宋体" panose="02010600030101010101" pitchFamily="2" charset="-122"/>
              </a:rPr>
              <a:t>(u, v)</a:t>
            </a:r>
            <a:r>
              <a:rPr lang="zh-CN" altLang="en-US" dirty="0">
                <a:solidFill>
                  <a:srgbClr val="7030A0"/>
                </a:solidFill>
                <a:latin typeface="Cambria" panose="02040503050406030204" pitchFamily="18" charset="0"/>
                <a:ea typeface="宋体" panose="02010600030101010101" pitchFamily="2" charset="-122"/>
              </a:rPr>
              <a:t>加入到</a:t>
            </a:r>
            <a:r>
              <a:rPr lang="en-US" altLang="zh-CN" dirty="0">
                <a:solidFill>
                  <a:srgbClr val="7030A0"/>
                </a:solidFill>
                <a:latin typeface="Cambria" panose="02040503050406030204" pitchFamily="18" charset="0"/>
                <a:ea typeface="宋体" panose="02010600030101010101" pitchFamily="2" charset="-122"/>
              </a:rPr>
              <a:t>MST</a:t>
            </a:r>
            <a:r>
              <a:rPr lang="zh-CN" altLang="en-US" dirty="0">
                <a:solidFill>
                  <a:srgbClr val="7030A0"/>
                </a:solidFill>
                <a:latin typeface="Cambria" panose="02040503050406030204" pitchFamily="18" charset="0"/>
                <a:ea typeface="宋体" panose="02010600030101010101" pitchFamily="2" charset="-122"/>
              </a:rPr>
              <a:t>。</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、所产生的最小生成树保存在</a:t>
            </a:r>
            <a:r>
              <a:rPr lang="en-US" altLang="zh-CN" dirty="0" err="1">
                <a:solidFill>
                  <a:srgbClr val="7030A0"/>
                </a:solidFill>
                <a:latin typeface="Cambria" panose="02040503050406030204" pitchFamily="18" charset="0"/>
                <a:ea typeface="宋体" panose="02010600030101010101" pitchFamily="2" charset="-122"/>
              </a:rPr>
              <a:t>vec</a:t>
            </a:r>
            <a:r>
              <a:rPr lang="en-US" altLang="zh-CN" dirty="0">
                <a:solidFill>
                  <a:srgbClr val="7030A0"/>
                </a:solidFill>
                <a:latin typeface="Cambria" panose="02040503050406030204" pitchFamily="18" charset="0"/>
                <a:ea typeface="宋体" panose="02010600030101010101" pitchFamily="2" charset="-122"/>
              </a:rPr>
              <a:t>&lt;</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&gt;</a:t>
            </a:r>
            <a:r>
              <a:rPr lang="zh-CN" altLang="en-US" dirty="0">
                <a:solidFill>
                  <a:srgbClr val="7030A0"/>
                </a:solidFill>
                <a:latin typeface="Cambria" panose="02040503050406030204" pitchFamily="18" charset="0"/>
                <a:ea typeface="宋体" panose="02010600030101010101" pitchFamily="2" charset="-122"/>
              </a:rPr>
              <a:t>数组中。</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kruskal</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时间复杂度为</a:t>
            </a:r>
            <a:r>
              <a:rPr lang="en-US" altLang="zh-CN" dirty="0">
                <a:latin typeface="Cambria" panose="02040503050406030204" pitchFamily="18" charset="0"/>
                <a:ea typeface="宋体" panose="02010600030101010101" pitchFamily="2" charset="-122"/>
              </a:rPr>
              <a:t>O(|E|∙log |E|)</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O(|E|)</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60</a:t>
            </a:fld>
            <a:endParaRPr lang="zh-CN" altLang="en-US" dirty="0"/>
          </a:p>
        </p:txBody>
      </p:sp>
    </p:spTree>
    <p:extLst>
      <p:ext uri="{BB962C8B-B14F-4D97-AF65-F5344CB8AC3E}">
        <p14:creationId xmlns:p14="http://schemas.microsoft.com/office/powerpoint/2010/main" val="27529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5"/>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4.5 </a:t>
            </a:r>
            <a:r>
              <a:rPr lang="zh-CN" altLang="en-US" b="1" dirty="0">
                <a:latin typeface="Cambria" panose="02040503050406030204" pitchFamily="18" charset="0"/>
                <a:ea typeface="宋体" panose="02010600030101010101" pitchFamily="2" charset="-122"/>
              </a:rPr>
              <a:t>有向无环图</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有向无环图</a:t>
            </a:r>
            <a:r>
              <a:rPr lang="en-US" altLang="zh-CN" dirty="0">
                <a:latin typeface="Cambria" panose="02040503050406030204" pitchFamily="18" charset="0"/>
                <a:ea typeface="宋体" panose="02010600030101010101" pitchFamily="2" charset="-122"/>
              </a:rPr>
              <a:t>(Directed Acyclic Graph, DAG)</a:t>
            </a:r>
            <a:r>
              <a:rPr lang="zh-CN" altLang="en-US" dirty="0">
                <a:latin typeface="Cambria" panose="02040503050406030204" pitchFamily="18" charset="0"/>
                <a:ea typeface="宋体" panose="02010600030101010101" pitchFamily="2" charset="-122"/>
              </a:rPr>
              <a:t>是指</a:t>
            </a:r>
            <a:r>
              <a:rPr lang="zh-CN" altLang="en-US" dirty="0">
                <a:solidFill>
                  <a:srgbClr val="00B0F0"/>
                </a:solidFill>
                <a:latin typeface="Cambria" panose="02040503050406030204" pitchFamily="18" charset="0"/>
                <a:ea typeface="宋体" panose="02010600030101010101" pitchFamily="2" charset="-122"/>
              </a:rPr>
              <a:t>一个无回路的有向图</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性质</a:t>
            </a:r>
            <a:r>
              <a:rPr lang="en-US" altLang="zh-CN"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有向无环图</a:t>
            </a:r>
            <a:r>
              <a:rPr lang="en-US" altLang="zh-CN" dirty="0">
                <a:solidFill>
                  <a:srgbClr val="00B0F0"/>
                </a:solidFill>
                <a:latin typeface="Cambria" panose="02040503050406030204" pitchFamily="18" charset="0"/>
                <a:ea typeface="宋体" panose="02010600030101010101" pitchFamily="2" charset="-122"/>
              </a:rPr>
              <a:t>G</a:t>
            </a:r>
            <a:r>
              <a:rPr lang="zh-CN" altLang="en-US" dirty="0">
                <a:solidFill>
                  <a:srgbClr val="00B0F0"/>
                </a:solidFill>
                <a:latin typeface="Cambria" panose="02040503050406030204" pitchFamily="18" charset="0"/>
                <a:ea typeface="宋体" panose="02010600030101010101" pitchFamily="2" charset="-122"/>
              </a:rPr>
              <a:t>一定存在入度为</a:t>
            </a:r>
            <a:r>
              <a:rPr lang="en-US" altLang="zh-CN" dirty="0">
                <a:solidFill>
                  <a:srgbClr val="00B0F0"/>
                </a:solidFill>
                <a:latin typeface="Cambria" panose="02040503050406030204" pitchFamily="18" charset="0"/>
                <a:ea typeface="宋体" panose="02010600030101010101" pitchFamily="2" charset="-122"/>
              </a:rPr>
              <a:t>0</a:t>
            </a:r>
            <a:r>
              <a:rPr lang="zh-CN" altLang="en-US" dirty="0">
                <a:solidFill>
                  <a:srgbClr val="00B0F0"/>
                </a:solidFill>
                <a:latin typeface="Cambria" panose="02040503050406030204" pitchFamily="18" charset="0"/>
                <a:ea typeface="宋体" panose="02010600030101010101" pitchFamily="2" charset="-122"/>
              </a:rPr>
              <a:t>的顶点和出度为</a:t>
            </a:r>
            <a:r>
              <a:rPr lang="en-US" altLang="zh-CN" dirty="0">
                <a:solidFill>
                  <a:srgbClr val="00B0F0"/>
                </a:solidFill>
                <a:latin typeface="Cambria" panose="02040503050406030204" pitchFamily="18" charset="0"/>
                <a:ea typeface="宋体" panose="02010600030101010101" pitchFamily="2" charset="-122"/>
              </a:rPr>
              <a:t>0</a:t>
            </a:r>
            <a:r>
              <a:rPr lang="zh-CN" altLang="en-US" dirty="0">
                <a:solidFill>
                  <a:srgbClr val="00B0F0"/>
                </a:solidFill>
                <a:latin typeface="Cambria" panose="02040503050406030204" pitchFamily="18" charset="0"/>
                <a:ea typeface="宋体" panose="02010600030101010101" pitchFamily="2" charset="-122"/>
              </a:rPr>
              <a:t>的顶点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性质</a:t>
            </a:r>
            <a:r>
              <a:rPr lang="en-US" altLang="zh-CN"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如果有向图</a:t>
            </a:r>
            <a:r>
              <a:rPr lang="en-US" altLang="zh-CN" dirty="0">
                <a:solidFill>
                  <a:srgbClr val="00B0F0"/>
                </a:solidFill>
                <a:latin typeface="Cambria" panose="02040503050406030204" pitchFamily="18" charset="0"/>
                <a:ea typeface="宋体" panose="02010600030101010101" pitchFamily="2" charset="-122"/>
              </a:rPr>
              <a:t>G</a:t>
            </a:r>
            <a:r>
              <a:rPr lang="zh-CN" altLang="en-US" dirty="0">
                <a:solidFill>
                  <a:srgbClr val="00B0F0"/>
                </a:solidFill>
                <a:latin typeface="Cambria" panose="02040503050406030204" pitchFamily="18" charset="0"/>
                <a:ea typeface="宋体" panose="02010600030101010101" pitchFamily="2" charset="-122"/>
              </a:rPr>
              <a:t>不存在入度为</a:t>
            </a:r>
            <a:r>
              <a:rPr lang="en-US" altLang="zh-CN" dirty="0">
                <a:solidFill>
                  <a:srgbClr val="00B0F0"/>
                </a:solidFill>
                <a:latin typeface="Cambria" panose="02040503050406030204" pitchFamily="18" charset="0"/>
                <a:ea typeface="宋体" panose="02010600030101010101" pitchFamily="2" charset="-122"/>
              </a:rPr>
              <a:t>0</a:t>
            </a:r>
            <a:r>
              <a:rPr lang="zh-CN" altLang="en-US" dirty="0">
                <a:solidFill>
                  <a:srgbClr val="00B0F0"/>
                </a:solidFill>
                <a:latin typeface="Cambria" panose="02040503050406030204" pitchFamily="18" charset="0"/>
                <a:ea typeface="宋体" panose="02010600030101010101" pitchFamily="2" charset="-122"/>
              </a:rPr>
              <a:t>或出度为</a:t>
            </a:r>
            <a:r>
              <a:rPr lang="en-US" altLang="zh-CN" dirty="0">
                <a:solidFill>
                  <a:srgbClr val="00B0F0"/>
                </a:solidFill>
                <a:latin typeface="Cambria" panose="02040503050406030204" pitchFamily="18" charset="0"/>
                <a:ea typeface="宋体" panose="02010600030101010101" pitchFamily="2" charset="-122"/>
              </a:rPr>
              <a:t>0</a:t>
            </a:r>
            <a:r>
              <a:rPr lang="zh-CN" altLang="en-US" dirty="0">
                <a:solidFill>
                  <a:srgbClr val="00B0F0"/>
                </a:solidFill>
                <a:latin typeface="Cambria" panose="02040503050406030204" pitchFamily="18" charset="0"/>
                <a:ea typeface="宋体" panose="02010600030101010101" pitchFamily="2" charset="-122"/>
              </a:rPr>
              <a:t>的顶点，则图</a:t>
            </a:r>
            <a:r>
              <a:rPr lang="en-US" altLang="zh-CN" dirty="0">
                <a:solidFill>
                  <a:srgbClr val="00B0F0"/>
                </a:solidFill>
                <a:latin typeface="Cambria" panose="02040503050406030204" pitchFamily="18" charset="0"/>
                <a:ea typeface="宋体" panose="02010600030101010101" pitchFamily="2" charset="-122"/>
              </a:rPr>
              <a:t>G</a:t>
            </a:r>
            <a:r>
              <a:rPr lang="zh-CN" altLang="en-US" dirty="0">
                <a:solidFill>
                  <a:srgbClr val="00B0F0"/>
                </a:solidFill>
                <a:latin typeface="Cambria" panose="02040503050406030204" pitchFamily="18" charset="0"/>
                <a:ea typeface="宋体" panose="02010600030101010101" pitchFamily="2" charset="-122"/>
              </a:rPr>
              <a:t>一定是有环图</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61</a:t>
            </a:fld>
            <a:endParaRPr lang="zh-CN" altLang="en-US" dirty="0"/>
          </a:p>
        </p:txBody>
      </p:sp>
    </p:spTree>
    <p:extLst>
      <p:ext uri="{BB962C8B-B14F-4D97-AF65-F5344CB8AC3E}">
        <p14:creationId xmlns:p14="http://schemas.microsoft.com/office/powerpoint/2010/main" val="221926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5"/>
          </a:xfrm>
        </p:spPr>
        <p:txBody>
          <a:bodyPr>
            <a:normAutofit fontScale="92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4.5.1 </a:t>
            </a:r>
            <a:r>
              <a:rPr lang="zh-CN" altLang="en-US" b="1" dirty="0">
                <a:latin typeface="Cambria" panose="02040503050406030204" pitchFamily="18" charset="0"/>
                <a:ea typeface="宋体" panose="02010600030101010101" pitchFamily="2" charset="-122"/>
              </a:rPr>
              <a:t>拓扑排序</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a:t>
            </a:r>
            <a:r>
              <a:rPr lang="en-US" altLang="zh-CN" b="1" dirty="0">
                <a:latin typeface="Cambria" panose="02040503050406030204" pitchFamily="18" charset="0"/>
                <a:ea typeface="宋体" panose="02010600030101010101" pitchFamily="2" charset="-122"/>
              </a:rPr>
              <a:t>AOV</a:t>
            </a:r>
            <a:r>
              <a:rPr lang="zh-CN" altLang="en-US" b="1" dirty="0">
                <a:latin typeface="Cambria" panose="02040503050406030204" pitchFamily="18" charset="0"/>
                <a:ea typeface="宋体" panose="02010600030101010101" pitchFamily="2" charset="-122"/>
              </a:rPr>
              <a:t>网</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一些较大的工程往往可以被划分成许多子工程，这些子工程称作</a:t>
            </a:r>
            <a:r>
              <a:rPr lang="zh-CN" altLang="en-US" b="1" dirty="0">
                <a:solidFill>
                  <a:srgbClr val="C00000"/>
                </a:solidFill>
                <a:latin typeface="Cambria" panose="02040503050406030204" pitchFamily="18" charset="0"/>
                <a:ea typeface="宋体" panose="02010600030101010101" pitchFamily="2" charset="-122"/>
              </a:rPr>
              <a:t>活动</a:t>
            </a:r>
            <a:r>
              <a:rPr lang="en-US" altLang="zh-CN" dirty="0">
                <a:latin typeface="Cambria" panose="02040503050406030204" pitchFamily="18" charset="0"/>
                <a:ea typeface="宋体" panose="02010600030101010101" pitchFamily="2" charset="-122"/>
              </a:rPr>
              <a:t>(Activity)</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如果一个活动</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必须在其它某些活动完成之后才能开始，称这些活动为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a:t>
            </a:r>
            <a:r>
              <a:rPr lang="zh-CN" altLang="en-US" b="1" dirty="0">
                <a:solidFill>
                  <a:srgbClr val="C00000"/>
                </a:solidFill>
                <a:latin typeface="Cambria" panose="02040503050406030204" pitchFamily="18" charset="0"/>
                <a:ea typeface="宋体" panose="02010600030101010101" pitchFamily="2" charset="-122"/>
              </a:rPr>
              <a:t>前期活动</a:t>
            </a:r>
            <a:r>
              <a:rPr lang="zh-CN" altLang="en-US" dirty="0">
                <a:latin typeface="Cambria" panose="02040503050406030204" pitchFamily="18" charset="0"/>
                <a:ea typeface="宋体" panose="02010600030101010101" pitchFamily="2" charset="-122"/>
              </a:rPr>
              <a:t>，也就是说，一个活动的开始是以它的所有前期活动结束为先决条件的。</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在一个</a:t>
            </a:r>
            <a:r>
              <a:rPr lang="en-US" altLang="zh-CN" dirty="0">
                <a:latin typeface="Cambria" panose="02040503050406030204" pitchFamily="18" charset="0"/>
                <a:ea typeface="宋体" panose="02010600030101010101" pitchFamily="2" charset="-122"/>
              </a:rPr>
              <a:t>DAG</a:t>
            </a:r>
            <a:r>
              <a:rPr lang="zh-CN" altLang="en-US" dirty="0">
                <a:latin typeface="Cambria" panose="02040503050406030204" pitchFamily="18" charset="0"/>
                <a:ea typeface="宋体" panose="02010600030101010101" pitchFamily="2" charset="-122"/>
              </a:rPr>
              <a:t>中，图中的顶点表示活动，图中的有向边表示活动的先后关系，即有向边的起点的活动是终点活动的前期活动。通常，将这种</a:t>
            </a:r>
            <a:r>
              <a:rPr lang="zh-CN" altLang="en-US" dirty="0">
                <a:solidFill>
                  <a:srgbClr val="00B0F0"/>
                </a:solidFill>
                <a:latin typeface="Cambria" panose="02040503050406030204" pitchFamily="18" charset="0"/>
                <a:ea typeface="宋体" panose="02010600030101010101" pitchFamily="2" charset="-122"/>
              </a:rPr>
              <a:t>顶点表示活动</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边表示活动间先后关系的</a:t>
            </a:r>
            <a:r>
              <a:rPr lang="en-US" altLang="zh-CN" dirty="0">
                <a:solidFill>
                  <a:srgbClr val="00B0F0"/>
                </a:solidFill>
                <a:latin typeface="Cambria" panose="02040503050406030204" pitchFamily="18" charset="0"/>
                <a:ea typeface="宋体" panose="02010600030101010101" pitchFamily="2" charset="-122"/>
              </a:rPr>
              <a:t>DAG</a:t>
            </a:r>
            <a:r>
              <a:rPr lang="zh-CN" altLang="en-US" dirty="0">
                <a:latin typeface="Cambria" panose="02040503050406030204" pitchFamily="18" charset="0"/>
                <a:ea typeface="宋体" panose="02010600030101010101" pitchFamily="2" charset="-122"/>
              </a:rPr>
              <a:t>称为</a:t>
            </a:r>
            <a:r>
              <a:rPr lang="zh-CN" altLang="en-US" dirty="0">
                <a:solidFill>
                  <a:srgbClr val="C00000"/>
                </a:solidFill>
                <a:latin typeface="Cambria" panose="02040503050406030204" pitchFamily="18" charset="0"/>
                <a:ea typeface="宋体" panose="02010600030101010101" pitchFamily="2" charset="-122"/>
              </a:rPr>
              <a:t>顶点活动网</a:t>
            </a:r>
            <a:r>
              <a:rPr lang="en-US" altLang="zh-CN" dirty="0">
                <a:latin typeface="Cambria" panose="02040503050406030204" pitchFamily="18" charset="0"/>
                <a:ea typeface="宋体" panose="02010600030101010101" pitchFamily="2" charset="-122"/>
              </a:rPr>
              <a:t>(Activity On Vertex Network)</a:t>
            </a:r>
            <a:r>
              <a:rPr lang="zh-CN" altLang="en-US" dirty="0">
                <a:latin typeface="Cambria" panose="02040503050406030204" pitchFamily="18" charset="0"/>
                <a:ea typeface="宋体" panose="02010600030101010101" pitchFamily="2" charset="-122"/>
              </a:rPr>
              <a:t>，简称</a:t>
            </a:r>
            <a:r>
              <a:rPr lang="en-US" altLang="zh-CN" b="1" dirty="0">
                <a:solidFill>
                  <a:srgbClr val="C00000"/>
                </a:solidFill>
                <a:latin typeface="Cambria" panose="02040503050406030204" pitchFamily="18" charset="0"/>
                <a:ea typeface="宋体" panose="02010600030101010101" pitchFamily="2" charset="-122"/>
              </a:rPr>
              <a:t>AOV</a:t>
            </a:r>
            <a:r>
              <a:rPr lang="zh-CN" altLang="en-US" b="1" dirty="0">
                <a:solidFill>
                  <a:srgbClr val="C00000"/>
                </a:solidFill>
                <a:latin typeface="Cambria" panose="02040503050406030204" pitchFamily="18" charset="0"/>
                <a:ea typeface="宋体" panose="02010600030101010101" pitchFamily="2" charset="-122"/>
              </a:rPr>
              <a:t>网</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62</a:t>
            </a:fld>
            <a:endParaRPr lang="zh-CN" altLang="en-US" dirty="0"/>
          </a:p>
        </p:txBody>
      </p:sp>
    </p:spTree>
    <p:extLst>
      <p:ext uri="{BB962C8B-B14F-4D97-AF65-F5344CB8AC3E}">
        <p14:creationId xmlns:p14="http://schemas.microsoft.com/office/powerpoint/2010/main" val="304346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4"/>
            <a:ext cx="8925351" cy="1932732"/>
          </a:xfrm>
        </p:spPr>
        <p:txBody>
          <a:bodyPr>
            <a:normAutofit fontScale="85000"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计算机专业有些课程有先修课，如果将课程开课看成是一个活动，则先修关系则描述了一个活动的前期活动，这样课程以及课程之间的先修关系可以构成一个</a:t>
            </a:r>
            <a:r>
              <a:rPr lang="en-US" altLang="zh-CN" dirty="0">
                <a:latin typeface="Cambria" panose="02040503050406030204" pitchFamily="18" charset="0"/>
                <a:ea typeface="宋体" panose="02010600030101010101" pitchFamily="2" charset="-122"/>
              </a:rPr>
              <a:t>AOV</a:t>
            </a:r>
            <a:r>
              <a:rPr lang="zh-CN" altLang="en-US" dirty="0">
                <a:latin typeface="Cambria" panose="02040503050406030204" pitchFamily="18" charset="0"/>
                <a:ea typeface="宋体" panose="02010600030101010101" pitchFamily="2" charset="-122"/>
              </a:rPr>
              <a:t>网，如下图所示：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63</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173" y="2140224"/>
            <a:ext cx="10795499" cy="4344313"/>
          </a:xfrm>
          <a:prstGeom prst="rect">
            <a:avLst/>
          </a:prstGeom>
          <a:noFill/>
        </p:spPr>
      </p:pic>
    </p:spTree>
    <p:extLst>
      <p:ext uri="{BB962C8B-B14F-4D97-AF65-F5344CB8AC3E}">
        <p14:creationId xmlns:p14="http://schemas.microsoft.com/office/powerpoint/2010/main" val="22004395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4"/>
            <a:ext cx="7821765" cy="6288924"/>
          </a:xfrm>
        </p:spPr>
        <p:txBody>
          <a:bodyPr>
            <a:normAutofit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二、拓扑排序</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可以将一个</a:t>
            </a:r>
            <a:r>
              <a:rPr lang="en-US" altLang="zh-CN" dirty="0">
                <a:latin typeface="Cambria" panose="02040503050406030204" pitchFamily="18" charset="0"/>
                <a:ea typeface="宋体" panose="02010600030101010101" pitchFamily="2" charset="-122"/>
              </a:rPr>
              <a:t>AOV</a:t>
            </a:r>
            <a:r>
              <a:rPr lang="zh-CN" altLang="en-US" dirty="0">
                <a:latin typeface="Cambria" panose="02040503050406030204" pitchFamily="18" charset="0"/>
                <a:ea typeface="宋体" panose="02010600030101010101" pitchFamily="2" charset="-122"/>
              </a:rPr>
              <a:t>网</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中所有活动排成一个线性序列，对于</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中任意一条边</a:t>
            </a:r>
            <a:r>
              <a:rPr lang="en-US" altLang="zh-CN" dirty="0">
                <a:latin typeface="Cambria" panose="02040503050406030204" pitchFamily="18" charset="0"/>
                <a:ea typeface="宋体" panose="02010600030101010101" pitchFamily="2" charset="-122"/>
              </a:rPr>
              <a:t>(u, v)</a:t>
            </a:r>
            <a:r>
              <a:rPr lang="zh-CN" altLang="en-US" dirty="0">
                <a:latin typeface="Cambria" panose="02040503050406030204" pitchFamily="18" charset="0"/>
                <a:ea typeface="宋体" panose="02010600030101010101" pitchFamily="2" charset="-122"/>
              </a:rPr>
              <a:t>，在线性序列中</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位于</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的前面，则称这样的线性序列为</a:t>
            </a:r>
            <a:r>
              <a:rPr lang="zh-CN" altLang="en-US" b="1" dirty="0">
                <a:solidFill>
                  <a:srgbClr val="C00000"/>
                </a:solidFill>
                <a:latin typeface="Cambria" panose="02040503050406030204" pitchFamily="18" charset="0"/>
                <a:ea typeface="宋体" panose="02010600030101010101" pitchFamily="2" charset="-122"/>
              </a:rPr>
              <a:t>拓扑序列</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产生拓扑序列的过程</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拓扑排序</a:t>
            </a:r>
            <a:r>
              <a:rPr lang="en-US" altLang="zh-CN" dirty="0">
                <a:latin typeface="Cambria" panose="02040503050406030204" pitchFamily="18" charset="0"/>
                <a:ea typeface="宋体" panose="02010600030101010101" pitchFamily="2" charset="-122"/>
              </a:rPr>
              <a:t>(Topological Sorting)</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右图所表示的</a:t>
            </a:r>
            <a:r>
              <a:rPr lang="en-US" altLang="zh-CN" dirty="0">
                <a:latin typeface="Cambria" panose="02040503050406030204" pitchFamily="18" charset="0"/>
                <a:ea typeface="宋体" panose="02010600030101010101" pitchFamily="2" charset="-122"/>
              </a:rPr>
              <a:t>AOV</a:t>
            </a:r>
            <a:r>
              <a:rPr lang="zh-CN" altLang="en-US" dirty="0">
                <a:latin typeface="Cambria" panose="02040503050406030204" pitchFamily="18" charset="0"/>
                <a:ea typeface="宋体" panose="02010600030101010101" pitchFamily="2" charset="-122"/>
              </a:rPr>
              <a:t>网的一个拓扑序列为：</a:t>
            </a:r>
            <a:r>
              <a:rPr lang="en-US" altLang="zh-CN" dirty="0">
                <a:latin typeface="Cambria" panose="02040503050406030204" pitchFamily="18" charset="0"/>
                <a:ea typeface="宋体" panose="02010600030101010101" pitchFamily="2" charset="-122"/>
              </a:rPr>
              <a:t>a1, a4, a2, a3, a5, a6, a7</a:t>
            </a:r>
            <a:r>
              <a:rPr lang="zh-CN" altLang="en-US" dirty="0">
                <a:latin typeface="Cambria" panose="02040503050406030204" pitchFamily="18" charset="0"/>
                <a:ea typeface="宋体" panose="02010600030101010101" pitchFamily="2" charset="-122"/>
              </a:rPr>
              <a:t>。另一个拓扑序列为：</a:t>
            </a:r>
            <a:r>
              <a:rPr lang="en-US" altLang="zh-CN" dirty="0">
                <a:latin typeface="Cambria" panose="02040503050406030204" pitchFamily="18" charset="0"/>
                <a:ea typeface="宋体" panose="02010600030101010101" pitchFamily="2" charset="-122"/>
              </a:rPr>
              <a:t>a2, a3, a1, a4, a5, a7, a6</a:t>
            </a:r>
            <a:r>
              <a:rPr lang="zh-CN" altLang="en-US" dirty="0">
                <a:latin typeface="Cambria" panose="02040503050406030204" pitchFamily="18" charset="0"/>
                <a:ea typeface="宋体" panose="02010600030101010101" pitchFamily="2" charset="-122"/>
              </a:rPr>
              <a:t>。可见</a:t>
            </a:r>
            <a:r>
              <a:rPr lang="en-US" altLang="zh-CN" dirty="0">
                <a:latin typeface="Cambria" panose="02040503050406030204" pitchFamily="18" charset="0"/>
                <a:ea typeface="宋体" panose="02010600030101010101" pitchFamily="2" charset="-122"/>
              </a:rPr>
              <a:t>AOV</a:t>
            </a:r>
            <a:r>
              <a:rPr lang="zh-CN" altLang="en-US" dirty="0">
                <a:latin typeface="Cambria" panose="02040503050406030204" pitchFamily="18" charset="0"/>
                <a:ea typeface="宋体" panose="02010600030101010101" pitchFamily="2" charset="-122"/>
              </a:rPr>
              <a:t>网的拓扑序列不是唯一的。</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64</a:t>
            </a:fld>
            <a:endParaRPr lang="zh-CN" altLang="en-US" dirty="0"/>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8198070" y="1561015"/>
            <a:ext cx="3847248" cy="2423788"/>
          </a:xfrm>
          <a:prstGeom prst="rect">
            <a:avLst/>
          </a:prstGeom>
          <a:noFill/>
        </p:spPr>
      </p:pic>
    </p:spTree>
    <p:extLst>
      <p:ext uri="{BB962C8B-B14F-4D97-AF65-F5344CB8AC3E}">
        <p14:creationId xmlns:p14="http://schemas.microsoft.com/office/powerpoint/2010/main" val="180435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4"/>
            <a:ext cx="7821765" cy="6288924"/>
          </a:xfrm>
        </p:spPr>
        <p:txBody>
          <a:bodyPr>
            <a:normAutofit fontScale="92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求</a:t>
            </a:r>
            <a:r>
              <a:rPr lang="en-US" altLang="zh-CN" dirty="0">
                <a:latin typeface="Cambria" panose="02040503050406030204" pitchFamily="18" charset="0"/>
                <a:ea typeface="宋体" panose="02010600030101010101" pitchFamily="2" charset="-122"/>
              </a:rPr>
              <a:t>AOV</a:t>
            </a:r>
            <a:r>
              <a:rPr lang="zh-CN" altLang="en-US" dirty="0">
                <a:latin typeface="Cambria" panose="02040503050406030204" pitchFamily="18" charset="0"/>
                <a:ea typeface="宋体" panose="02010600030101010101" pitchFamily="2" charset="-122"/>
              </a:rPr>
              <a:t>网</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的活动的拓扑序列</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、定义一个队列</a:t>
            </a:r>
            <a:r>
              <a:rPr lang="en-US" altLang="zh-CN" dirty="0">
                <a:solidFill>
                  <a:srgbClr val="7030A0"/>
                </a:solidFill>
                <a:latin typeface="Cambria" panose="02040503050406030204" pitchFamily="18" charset="0"/>
                <a:ea typeface="宋体" panose="02010600030101010101" pitchFamily="2" charset="-122"/>
              </a:rPr>
              <a:t>q</a:t>
            </a:r>
            <a:r>
              <a:rPr lang="zh-CN" altLang="en-US" dirty="0">
                <a:solidFill>
                  <a:srgbClr val="7030A0"/>
                </a:solidFill>
                <a:latin typeface="Cambria" panose="02040503050406030204" pitchFamily="18" charset="0"/>
                <a:ea typeface="宋体" panose="02010600030101010101" pitchFamily="2" charset="-122"/>
              </a:rPr>
              <a:t>，用于存放入度为</a:t>
            </a:r>
            <a:r>
              <a:rPr lang="en-US" altLang="zh-CN" dirty="0">
                <a:solidFill>
                  <a:srgbClr val="7030A0"/>
                </a:solidFill>
                <a:latin typeface="Cambria" panose="02040503050406030204" pitchFamily="18" charset="0"/>
                <a:ea typeface="宋体" panose="02010600030101010101" pitchFamily="2" charset="-122"/>
              </a:rPr>
              <a:t>0</a:t>
            </a:r>
            <a:r>
              <a:rPr lang="zh-CN" altLang="en-US" dirty="0">
                <a:solidFill>
                  <a:srgbClr val="7030A0"/>
                </a:solidFill>
                <a:latin typeface="Cambria" panose="02040503050406030204" pitchFamily="18" charset="0"/>
                <a:ea typeface="宋体" panose="02010600030101010101" pitchFamily="2" charset="-122"/>
              </a:rPr>
              <a:t>的顶点；统计</a:t>
            </a:r>
            <a:r>
              <a:rPr lang="en-US" altLang="zh-CN" dirty="0">
                <a:solidFill>
                  <a:srgbClr val="7030A0"/>
                </a:solidFill>
                <a:latin typeface="Cambria" panose="02040503050406030204" pitchFamily="18" charset="0"/>
                <a:ea typeface="宋体" panose="02010600030101010101" pitchFamily="2" charset="-122"/>
              </a:rPr>
              <a:t>G</a:t>
            </a:r>
            <a:r>
              <a:rPr lang="zh-CN" altLang="en-US" dirty="0">
                <a:solidFill>
                  <a:srgbClr val="7030A0"/>
                </a:solidFill>
                <a:latin typeface="Cambria" panose="02040503050406030204" pitchFamily="18" charset="0"/>
                <a:ea typeface="宋体" panose="02010600030101010101" pitchFamily="2" charset="-122"/>
              </a:rPr>
              <a:t>的每个顶点的入度，将所有入度为</a:t>
            </a:r>
            <a:r>
              <a:rPr lang="en-US" altLang="zh-CN" dirty="0">
                <a:solidFill>
                  <a:srgbClr val="7030A0"/>
                </a:solidFill>
                <a:latin typeface="Cambria" panose="02040503050406030204" pitchFamily="18" charset="0"/>
                <a:ea typeface="宋体" panose="02010600030101010101" pitchFamily="2" charset="-122"/>
              </a:rPr>
              <a:t>0</a:t>
            </a:r>
            <a:r>
              <a:rPr lang="zh-CN" altLang="en-US" dirty="0">
                <a:solidFill>
                  <a:srgbClr val="7030A0"/>
                </a:solidFill>
                <a:latin typeface="Cambria" panose="02040503050406030204" pitchFamily="18" charset="0"/>
                <a:ea typeface="宋体" panose="02010600030101010101" pitchFamily="2" charset="-122"/>
              </a:rPr>
              <a:t>的顶点加入队列</a:t>
            </a:r>
            <a:r>
              <a:rPr lang="en-US" altLang="zh-CN" dirty="0">
                <a:solidFill>
                  <a:srgbClr val="7030A0"/>
                </a:solidFill>
                <a:latin typeface="Cambria" panose="02040503050406030204" pitchFamily="18" charset="0"/>
                <a:ea typeface="宋体" panose="02010600030101010101" pitchFamily="2" charset="-122"/>
              </a:rPr>
              <a:t>q</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、如果队列</a:t>
            </a:r>
            <a:r>
              <a:rPr lang="en-US" altLang="zh-CN" dirty="0">
                <a:solidFill>
                  <a:srgbClr val="7030A0"/>
                </a:solidFill>
                <a:latin typeface="Cambria" panose="02040503050406030204" pitchFamily="18" charset="0"/>
                <a:ea typeface="宋体" panose="02010600030101010101" pitchFamily="2" charset="-122"/>
              </a:rPr>
              <a:t>q</a:t>
            </a:r>
            <a:r>
              <a:rPr lang="zh-CN" altLang="en-US" dirty="0">
                <a:solidFill>
                  <a:srgbClr val="7030A0"/>
                </a:solidFill>
                <a:latin typeface="Cambria" panose="02040503050406030204" pitchFamily="18" charset="0"/>
                <a:ea typeface="宋体" panose="02010600030101010101" pitchFamily="2" charset="-122"/>
              </a:rPr>
              <a:t>为空，则进入第</a:t>
            </a: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步。取</a:t>
            </a:r>
            <a:r>
              <a:rPr lang="en-US" altLang="zh-CN" dirty="0">
                <a:solidFill>
                  <a:srgbClr val="7030A0"/>
                </a:solidFill>
                <a:latin typeface="Cambria" panose="02040503050406030204" pitchFamily="18" charset="0"/>
                <a:ea typeface="宋体" panose="02010600030101010101" pitchFamily="2" charset="-122"/>
              </a:rPr>
              <a:t>q</a:t>
            </a:r>
            <a:r>
              <a:rPr lang="zh-CN" altLang="en-US" dirty="0">
                <a:solidFill>
                  <a:srgbClr val="7030A0"/>
                </a:solidFill>
                <a:latin typeface="Cambria" panose="02040503050406030204" pitchFamily="18" charset="0"/>
                <a:ea typeface="宋体" panose="02010600030101010101" pitchFamily="2" charset="-122"/>
              </a:rPr>
              <a:t>队头元素</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并出队，将</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加入到拓扑序列。进入第</a:t>
            </a: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、将</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的每一个邻接点</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的入度减</a:t>
            </a: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的入度变为</a:t>
            </a:r>
            <a:r>
              <a:rPr lang="en-US" altLang="zh-CN" dirty="0">
                <a:solidFill>
                  <a:srgbClr val="7030A0"/>
                </a:solidFill>
                <a:latin typeface="Cambria" panose="02040503050406030204" pitchFamily="18" charset="0"/>
                <a:ea typeface="宋体" panose="02010600030101010101" pitchFamily="2" charset="-122"/>
              </a:rPr>
              <a:t>0</a:t>
            </a:r>
            <a:r>
              <a:rPr lang="zh-CN" altLang="en-US" dirty="0">
                <a:solidFill>
                  <a:srgbClr val="7030A0"/>
                </a:solidFill>
                <a:latin typeface="Cambria" panose="02040503050406030204" pitchFamily="18" charset="0"/>
                <a:ea typeface="宋体" panose="02010600030101010101" pitchFamily="2" charset="-122"/>
              </a:rPr>
              <a:t>，则</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入队。当</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的每个邻接点处理结束后，进入第</a:t>
            </a: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、若存在顶点未加入拓扑序列，则</a:t>
            </a:r>
            <a:r>
              <a:rPr lang="en-US" altLang="zh-CN" dirty="0">
                <a:solidFill>
                  <a:srgbClr val="7030A0"/>
                </a:solidFill>
                <a:latin typeface="Cambria" panose="02040503050406030204" pitchFamily="18" charset="0"/>
                <a:ea typeface="宋体" panose="02010600030101010101" pitchFamily="2" charset="-122"/>
              </a:rPr>
              <a:t>G</a:t>
            </a:r>
            <a:r>
              <a:rPr lang="zh-CN" altLang="en-US" dirty="0">
                <a:solidFill>
                  <a:srgbClr val="7030A0"/>
                </a:solidFill>
                <a:latin typeface="Cambria" panose="02040503050406030204" pitchFamily="18" charset="0"/>
                <a:ea typeface="宋体" panose="02010600030101010101" pitchFamily="2" charset="-122"/>
              </a:rPr>
              <a:t>存在环路；否则得到</a:t>
            </a:r>
            <a:r>
              <a:rPr lang="en-US" altLang="zh-CN" dirty="0">
                <a:solidFill>
                  <a:srgbClr val="7030A0"/>
                </a:solidFill>
                <a:latin typeface="Cambria" panose="02040503050406030204" pitchFamily="18" charset="0"/>
                <a:ea typeface="宋体" panose="02010600030101010101" pitchFamily="2" charset="-122"/>
              </a:rPr>
              <a:t>G</a:t>
            </a:r>
            <a:r>
              <a:rPr lang="zh-CN" altLang="en-US" dirty="0">
                <a:solidFill>
                  <a:srgbClr val="7030A0"/>
                </a:solidFill>
                <a:latin typeface="Cambria" panose="02040503050406030204" pitchFamily="18" charset="0"/>
                <a:ea typeface="宋体" panose="02010600030101010101" pitchFamily="2" charset="-122"/>
              </a:rPr>
              <a:t>的一个拓扑序列。结束。</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65</a:t>
            </a:fld>
            <a:endParaRPr lang="zh-CN" altLang="en-US" dirty="0"/>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8198070" y="1561015"/>
            <a:ext cx="3847248" cy="2423788"/>
          </a:xfrm>
          <a:prstGeom prst="rect">
            <a:avLst/>
          </a:prstGeom>
          <a:noFill/>
        </p:spPr>
      </p:pic>
    </p:spTree>
    <p:extLst>
      <p:ext uri="{BB962C8B-B14F-4D97-AF65-F5344CB8AC3E}">
        <p14:creationId xmlns:p14="http://schemas.microsoft.com/office/powerpoint/2010/main" val="94301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4"/>
            <a:ext cx="7821765" cy="6288924"/>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右图的拓扑序列产生过程：</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定义一个保存每个顶点入度的整型数组</a:t>
            </a:r>
            <a:r>
              <a:rPr lang="en-US" altLang="zh-CN" dirty="0" err="1">
                <a:latin typeface="Cambria" panose="02040503050406030204" pitchFamily="18" charset="0"/>
                <a:ea typeface="宋体" panose="02010600030101010101" pitchFamily="2" charset="-122"/>
              </a:rPr>
              <a:t>ind</a:t>
            </a:r>
            <a:r>
              <a:rPr lang="zh-CN" altLang="en-US" dirty="0">
                <a:latin typeface="Cambria" panose="02040503050406030204" pitchFamily="18" charset="0"/>
                <a:ea typeface="宋体" panose="02010600030101010101" pitchFamily="2" charset="-122"/>
              </a:rPr>
              <a:t>和一个队列</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。统计各个活动的入度：</a:t>
            </a:r>
            <a:r>
              <a:rPr lang="en-US" altLang="zh-CN" dirty="0" err="1">
                <a:latin typeface="Cambria" panose="02040503050406030204" pitchFamily="18" charset="0"/>
                <a:ea typeface="宋体" panose="02010600030101010101" pitchFamily="2" charset="-122"/>
              </a:rPr>
              <a:t>ind</a:t>
            </a:r>
            <a:r>
              <a:rPr lang="en-US" altLang="zh-CN" dirty="0">
                <a:latin typeface="Cambria" panose="02040503050406030204" pitchFamily="18" charset="0"/>
                <a:ea typeface="宋体" panose="02010600030101010101" pitchFamily="2" charset="-122"/>
              </a:rPr>
              <a:t>[]={0, 0, 1, 1, 3, 2, 2}(</a:t>
            </a:r>
            <a:r>
              <a:rPr lang="zh-CN" altLang="en-US" dirty="0">
                <a:latin typeface="Cambria" panose="02040503050406030204" pitchFamily="18" charset="0"/>
                <a:ea typeface="宋体" panose="02010600030101010101" pitchFamily="2" charset="-122"/>
              </a:rPr>
              <a:t>下标从</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开始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将入度为</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的活动入队：</a:t>
            </a:r>
            <a:r>
              <a:rPr lang="en-US" altLang="zh-CN" dirty="0">
                <a:latin typeface="Cambria" panose="02040503050406030204" pitchFamily="18" charset="0"/>
                <a:ea typeface="宋体" panose="02010600030101010101" pitchFamily="2" charset="-122"/>
              </a:rPr>
              <a:t>q={a1, a2}</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a1</a:t>
            </a:r>
            <a:r>
              <a:rPr lang="zh-CN" altLang="en-US" dirty="0">
                <a:latin typeface="Cambria" panose="02040503050406030204" pitchFamily="18" charset="0"/>
                <a:ea typeface="宋体" panose="02010600030101010101" pitchFamily="2" charset="-122"/>
              </a:rPr>
              <a:t>出队并加入到拓扑序列，拓扑序列为</a:t>
            </a:r>
            <a:r>
              <a:rPr lang="en-US" altLang="zh-CN" dirty="0">
                <a:latin typeface="Cambria" panose="02040503050406030204" pitchFamily="18" charset="0"/>
                <a:ea typeface="宋体" panose="02010600030101010101" pitchFamily="2" charset="-122"/>
              </a:rPr>
              <a:t>{a1}</a:t>
            </a: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a1</a:t>
            </a:r>
            <a:r>
              <a:rPr lang="zh-CN" altLang="en-US" dirty="0">
                <a:latin typeface="Cambria" panose="02040503050406030204" pitchFamily="18" charset="0"/>
                <a:ea typeface="宋体" panose="02010600030101010101" pitchFamily="2" charset="-122"/>
              </a:rPr>
              <a:t>的所有邻接点的入度减</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ind</a:t>
            </a:r>
            <a:r>
              <a:rPr lang="en-US" altLang="zh-CN" dirty="0">
                <a:latin typeface="Cambria" panose="02040503050406030204" pitchFamily="18" charset="0"/>
                <a:ea typeface="宋体" panose="02010600030101010101" pitchFamily="2" charset="-122"/>
              </a:rPr>
              <a:t>[4]=0</a:t>
            </a: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a4</a:t>
            </a:r>
            <a:r>
              <a:rPr lang="zh-CN" altLang="en-US" dirty="0">
                <a:latin typeface="Cambria" panose="02040503050406030204" pitchFamily="18" charset="0"/>
                <a:ea typeface="宋体" panose="02010600030101010101" pitchFamily="2" charset="-122"/>
              </a:rPr>
              <a:t>加入队列，</a:t>
            </a:r>
            <a:r>
              <a:rPr lang="en-US" altLang="zh-CN" dirty="0">
                <a:latin typeface="Cambria" panose="02040503050406030204" pitchFamily="18" charset="0"/>
                <a:ea typeface="宋体" panose="02010600030101010101" pitchFamily="2" charset="-122"/>
              </a:rPr>
              <a:t>q={a2, a4}</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ind</a:t>
            </a:r>
            <a:r>
              <a:rPr lang="en-US" altLang="zh-CN" dirty="0">
                <a:latin typeface="Cambria" panose="02040503050406030204" pitchFamily="18" charset="0"/>
                <a:ea typeface="宋体" panose="02010600030101010101" pitchFamily="2" charset="-122"/>
              </a:rPr>
              <a:t>[5]=2</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a2</a:t>
            </a:r>
            <a:r>
              <a:rPr lang="zh-CN" altLang="en-US" dirty="0">
                <a:latin typeface="Cambria" panose="02040503050406030204" pitchFamily="18" charset="0"/>
                <a:ea typeface="宋体" panose="02010600030101010101" pitchFamily="2" charset="-122"/>
              </a:rPr>
              <a:t>出队并加入到拓扑序列，拓扑序列为</a:t>
            </a:r>
            <a:r>
              <a:rPr lang="en-US" altLang="zh-CN" dirty="0">
                <a:latin typeface="Cambria" panose="02040503050406030204" pitchFamily="18" charset="0"/>
                <a:ea typeface="宋体" panose="02010600030101010101" pitchFamily="2" charset="-122"/>
              </a:rPr>
              <a:t>{a1, a2}</a:t>
            </a: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a2</a:t>
            </a:r>
            <a:r>
              <a:rPr lang="zh-CN" altLang="en-US" dirty="0">
                <a:latin typeface="Cambria" panose="02040503050406030204" pitchFamily="18" charset="0"/>
                <a:ea typeface="宋体" panose="02010600030101010101" pitchFamily="2" charset="-122"/>
              </a:rPr>
              <a:t>的所有邻接点的入度减</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ind</a:t>
            </a:r>
            <a:r>
              <a:rPr lang="en-US" altLang="zh-CN" dirty="0">
                <a:latin typeface="Cambria" panose="02040503050406030204" pitchFamily="18" charset="0"/>
                <a:ea typeface="宋体" panose="02010600030101010101" pitchFamily="2" charset="-122"/>
              </a:rPr>
              <a:t>[3]=0</a:t>
            </a: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v3</a:t>
            </a:r>
            <a:r>
              <a:rPr lang="zh-CN" altLang="en-US" dirty="0">
                <a:latin typeface="Cambria" panose="02040503050406030204" pitchFamily="18" charset="0"/>
                <a:ea typeface="宋体" panose="02010600030101010101" pitchFamily="2" charset="-122"/>
              </a:rPr>
              <a:t>加入队列，</a:t>
            </a:r>
            <a:r>
              <a:rPr lang="en-US" altLang="zh-CN" dirty="0">
                <a:latin typeface="Cambria" panose="02040503050406030204" pitchFamily="18" charset="0"/>
                <a:ea typeface="宋体" panose="02010600030101010101" pitchFamily="2" charset="-122"/>
              </a:rPr>
              <a:t>q={a4, a3}</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ind</a:t>
            </a:r>
            <a:r>
              <a:rPr lang="en-US" altLang="zh-CN" dirty="0">
                <a:latin typeface="Cambria" panose="02040503050406030204" pitchFamily="18" charset="0"/>
                <a:ea typeface="宋体" panose="02010600030101010101" pitchFamily="2" charset="-122"/>
              </a:rPr>
              <a:t>[6]=1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a4</a:t>
            </a:r>
            <a:r>
              <a:rPr lang="zh-CN" altLang="en-US" dirty="0">
                <a:latin typeface="Cambria" panose="02040503050406030204" pitchFamily="18" charset="0"/>
                <a:ea typeface="宋体" panose="02010600030101010101" pitchFamily="2" charset="-122"/>
              </a:rPr>
              <a:t>出队并加入到拓扑序列，拓扑序列为</a:t>
            </a:r>
            <a:r>
              <a:rPr lang="en-US" altLang="zh-CN" dirty="0">
                <a:latin typeface="Cambria" panose="02040503050406030204" pitchFamily="18" charset="0"/>
                <a:ea typeface="宋体" panose="02010600030101010101" pitchFamily="2" charset="-122"/>
              </a:rPr>
              <a:t>{a1, a2, a4}</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q={a3}</a:t>
            </a: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a4</a:t>
            </a:r>
            <a:r>
              <a:rPr lang="zh-CN" altLang="en-US" dirty="0">
                <a:latin typeface="Cambria" panose="02040503050406030204" pitchFamily="18" charset="0"/>
                <a:ea typeface="宋体" panose="02010600030101010101" pitchFamily="2" charset="-122"/>
              </a:rPr>
              <a:t>的所有邻接点的入度减</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ind</a:t>
            </a:r>
            <a:r>
              <a:rPr lang="en-US" altLang="zh-CN" dirty="0">
                <a:latin typeface="Cambria" panose="02040503050406030204" pitchFamily="18" charset="0"/>
                <a:ea typeface="宋体" panose="02010600030101010101" pitchFamily="2" charset="-122"/>
              </a:rPr>
              <a:t>[5]=1</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ind</a:t>
            </a:r>
            <a:r>
              <a:rPr lang="en-US" altLang="zh-CN" dirty="0">
                <a:latin typeface="Cambria" panose="02040503050406030204" pitchFamily="18" charset="0"/>
                <a:ea typeface="宋体" panose="02010600030101010101" pitchFamily="2" charset="-122"/>
              </a:rPr>
              <a:t>[7]=1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所得到的拓扑序列为</a:t>
            </a:r>
            <a:r>
              <a:rPr lang="en-US" altLang="zh-CN" dirty="0">
                <a:latin typeface="Cambria" panose="02040503050406030204" pitchFamily="18" charset="0"/>
                <a:ea typeface="宋体" panose="02010600030101010101" pitchFamily="2" charset="-122"/>
              </a:rPr>
              <a:t>{v1, v2, v4, v3, v5, v6, v7}</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66</a:t>
            </a:fld>
            <a:endParaRPr lang="zh-CN" altLang="en-US" dirty="0"/>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8198070" y="1561015"/>
            <a:ext cx="3847248" cy="2423788"/>
          </a:xfrm>
          <a:prstGeom prst="rect">
            <a:avLst/>
          </a:prstGeom>
          <a:noFill/>
        </p:spPr>
      </p:pic>
    </p:spTree>
    <p:extLst>
      <p:ext uri="{BB962C8B-B14F-4D97-AF65-F5344CB8AC3E}">
        <p14:creationId xmlns:p14="http://schemas.microsoft.com/office/powerpoint/2010/main" val="95252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4"/>
            <a:ext cx="7821765" cy="6288924"/>
          </a:xfrm>
        </p:spPr>
        <p:txBody>
          <a:bodyPr>
            <a:normAutofit fontScale="925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拓扑排序算法的实现：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、先统计各个顶点的入度，并存储在数组</a:t>
            </a:r>
            <a:r>
              <a:rPr lang="en-US" altLang="zh-CN" dirty="0" err="1">
                <a:solidFill>
                  <a:srgbClr val="7030A0"/>
                </a:solidFill>
                <a:latin typeface="Cambria" panose="02040503050406030204" pitchFamily="18" charset="0"/>
                <a:ea typeface="宋体" panose="02010600030101010101" pitchFamily="2" charset="-122"/>
              </a:rPr>
              <a:t>ind</a:t>
            </a:r>
            <a:r>
              <a:rPr lang="zh-CN" altLang="en-US" dirty="0">
                <a:solidFill>
                  <a:srgbClr val="7030A0"/>
                </a:solidFill>
                <a:latin typeface="Cambria" panose="02040503050406030204" pitchFamily="18" charset="0"/>
                <a:ea typeface="宋体" panose="02010600030101010101" pitchFamily="2" charset="-122"/>
              </a:rPr>
              <a:t>中。</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、通过数组</a:t>
            </a:r>
            <a:r>
              <a:rPr lang="en-US" altLang="zh-CN" dirty="0" err="1">
                <a:solidFill>
                  <a:srgbClr val="7030A0"/>
                </a:solidFill>
                <a:latin typeface="Cambria" panose="02040503050406030204" pitchFamily="18" charset="0"/>
                <a:ea typeface="宋体" panose="02010600030101010101" pitchFamily="2" charset="-122"/>
              </a:rPr>
              <a:t>ind</a:t>
            </a:r>
            <a:r>
              <a:rPr lang="zh-CN" altLang="en-US" dirty="0">
                <a:solidFill>
                  <a:srgbClr val="7030A0"/>
                </a:solidFill>
                <a:latin typeface="Cambria" panose="02040503050406030204" pitchFamily="18" charset="0"/>
                <a:ea typeface="宋体" panose="02010600030101010101" pitchFamily="2" charset="-122"/>
              </a:rPr>
              <a:t>查找入度为</a:t>
            </a:r>
            <a:r>
              <a:rPr lang="en-US" altLang="zh-CN" dirty="0">
                <a:solidFill>
                  <a:srgbClr val="7030A0"/>
                </a:solidFill>
                <a:latin typeface="Cambria" panose="02040503050406030204" pitchFamily="18" charset="0"/>
                <a:ea typeface="宋体" panose="02010600030101010101" pitchFamily="2" charset="-122"/>
              </a:rPr>
              <a:t>0</a:t>
            </a:r>
            <a:r>
              <a:rPr lang="zh-CN" altLang="en-US" dirty="0">
                <a:solidFill>
                  <a:srgbClr val="7030A0"/>
                </a:solidFill>
                <a:latin typeface="Cambria" panose="02040503050406030204" pitchFamily="18" charset="0"/>
                <a:ea typeface="宋体" panose="02010600030101010101" pitchFamily="2" charset="-122"/>
              </a:rPr>
              <a:t>的顶点，加入到队列</a:t>
            </a:r>
            <a:r>
              <a:rPr lang="en-US" altLang="zh-CN" dirty="0">
                <a:solidFill>
                  <a:srgbClr val="7030A0"/>
                </a:solidFill>
                <a:latin typeface="Cambria" panose="02040503050406030204" pitchFamily="18" charset="0"/>
                <a:ea typeface="宋体" panose="02010600030101010101" pitchFamily="2" charset="-122"/>
              </a:rPr>
              <a:t>q</a:t>
            </a:r>
            <a:r>
              <a:rPr lang="zh-CN" altLang="en-US" dirty="0">
                <a:solidFill>
                  <a:srgbClr val="7030A0"/>
                </a:solidFill>
                <a:latin typeface="Cambria" panose="02040503050406030204" pitchFamily="18" charset="0"/>
                <a:ea typeface="宋体" panose="02010600030101010101" pitchFamily="2" charset="-122"/>
              </a:rPr>
              <a:t>中。</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、下面对队列进行操作，每次从</a:t>
            </a:r>
            <a:r>
              <a:rPr lang="en-US" altLang="zh-CN" dirty="0">
                <a:solidFill>
                  <a:srgbClr val="7030A0"/>
                </a:solidFill>
                <a:latin typeface="Cambria" panose="02040503050406030204" pitchFamily="18" charset="0"/>
                <a:ea typeface="宋体" panose="02010600030101010101" pitchFamily="2" charset="-122"/>
              </a:rPr>
              <a:t>q</a:t>
            </a:r>
            <a:r>
              <a:rPr lang="zh-CN" altLang="en-US" dirty="0">
                <a:solidFill>
                  <a:srgbClr val="7030A0"/>
                </a:solidFill>
                <a:latin typeface="Cambria" panose="02040503050406030204" pitchFamily="18" charset="0"/>
                <a:ea typeface="宋体" panose="02010600030101010101" pitchFamily="2" charset="-122"/>
              </a:rPr>
              <a:t>中取出一个顶点</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加入到拓扑序列的后面，并将</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的邻接点</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的入度减</a:t>
            </a: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的入度变为</a:t>
            </a:r>
            <a:r>
              <a:rPr lang="en-US" altLang="zh-CN" dirty="0">
                <a:solidFill>
                  <a:srgbClr val="7030A0"/>
                </a:solidFill>
                <a:latin typeface="Cambria" panose="02040503050406030204" pitchFamily="18" charset="0"/>
                <a:ea typeface="宋体" panose="02010600030101010101" pitchFamily="2" charset="-122"/>
              </a:rPr>
              <a:t>0</a:t>
            </a:r>
            <a:r>
              <a:rPr lang="zh-CN" altLang="en-US" dirty="0">
                <a:solidFill>
                  <a:srgbClr val="7030A0"/>
                </a:solidFill>
                <a:latin typeface="Cambria" panose="02040503050406030204" pitchFamily="18" charset="0"/>
                <a:ea typeface="宋体" panose="02010600030101010101" pitchFamily="2" charset="-122"/>
              </a:rPr>
              <a:t>，则将</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加入队列。</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、当队列为空，但还有顶点未加入到拓扑序列中，说明图存在环路。</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topological_sort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时间复杂度为</a:t>
            </a:r>
            <a:r>
              <a:rPr lang="en-US" altLang="zh-CN" dirty="0">
                <a:latin typeface="Cambria" panose="02040503050406030204" pitchFamily="18" charset="0"/>
                <a:ea typeface="宋体" panose="02010600030101010101" pitchFamily="2" charset="-122"/>
              </a:rPr>
              <a:t>O(|E|+|V|)</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O(|V|)</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67</a:t>
            </a:fld>
            <a:endParaRPr lang="zh-CN" altLang="en-US" dirty="0"/>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8198070" y="1561015"/>
            <a:ext cx="3847248" cy="2423788"/>
          </a:xfrm>
          <a:prstGeom prst="rect">
            <a:avLst/>
          </a:prstGeom>
          <a:noFill/>
        </p:spPr>
      </p:pic>
    </p:spTree>
    <p:extLst>
      <p:ext uri="{BB962C8B-B14F-4D97-AF65-F5344CB8AC3E}">
        <p14:creationId xmlns:p14="http://schemas.microsoft.com/office/powerpoint/2010/main" val="136460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5"/>
          </a:xfrm>
        </p:spPr>
        <p:txBody>
          <a:bodyPr>
            <a:normAutofit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4.5.2 </a:t>
            </a:r>
            <a:r>
              <a:rPr lang="zh-CN" altLang="en-US" b="1" dirty="0">
                <a:latin typeface="Cambria" panose="02040503050406030204" pitchFamily="18" charset="0"/>
                <a:ea typeface="宋体" panose="02010600030101010101" pitchFamily="2" charset="-122"/>
              </a:rPr>
              <a:t>关键路径</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a:t>
            </a:r>
            <a:r>
              <a:rPr lang="en-US" altLang="zh-CN" b="1" dirty="0">
                <a:latin typeface="Cambria" panose="02040503050406030204" pitchFamily="18" charset="0"/>
                <a:ea typeface="宋体" panose="02010600030101010101" pitchFamily="2" charset="-122"/>
              </a:rPr>
              <a:t>AOE</a:t>
            </a:r>
            <a:r>
              <a:rPr lang="zh-CN" altLang="en-US" b="1" dirty="0">
                <a:latin typeface="Cambria" panose="02040503050406030204" pitchFamily="18" charset="0"/>
                <a:ea typeface="宋体" panose="02010600030101010101" pitchFamily="2" charset="-122"/>
              </a:rPr>
              <a:t>网</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顶点表示事件、边表示活动、边上的权值表示活动持续时间的带权</a:t>
            </a:r>
            <a:r>
              <a:rPr lang="en-US" altLang="zh-CN" dirty="0">
                <a:solidFill>
                  <a:srgbClr val="00B0F0"/>
                </a:solidFill>
                <a:latin typeface="Cambria" panose="02040503050406030204" pitchFamily="18" charset="0"/>
                <a:ea typeface="宋体" panose="02010600030101010101" pitchFamily="2" charset="-122"/>
              </a:rPr>
              <a:t>DAG</a:t>
            </a:r>
            <a:r>
              <a:rPr lang="zh-CN" altLang="en-US" dirty="0">
                <a:solidFill>
                  <a:srgbClr val="00B0F0"/>
                </a:solidFill>
                <a:latin typeface="Cambria" panose="02040503050406030204" pitchFamily="18" charset="0"/>
                <a:ea typeface="宋体" panose="02010600030101010101" pitchFamily="2" charset="-122"/>
              </a:rPr>
              <a:t>称为</a:t>
            </a:r>
            <a:r>
              <a:rPr lang="zh-CN" altLang="en-US" dirty="0">
                <a:solidFill>
                  <a:srgbClr val="C00000"/>
                </a:solidFill>
                <a:latin typeface="Cambria" panose="02040503050406030204" pitchFamily="18" charset="0"/>
                <a:ea typeface="宋体" panose="02010600030101010101" pitchFamily="2" charset="-122"/>
              </a:rPr>
              <a:t>边活动网</a:t>
            </a:r>
            <a:r>
              <a:rPr lang="en-US" altLang="zh-CN" dirty="0">
                <a:latin typeface="Cambria" panose="02040503050406030204" pitchFamily="18" charset="0"/>
                <a:ea typeface="宋体" panose="02010600030101010101" pitchFamily="2" charset="-122"/>
              </a:rPr>
              <a:t>(Activity On Edge Network)</a:t>
            </a:r>
            <a:r>
              <a:rPr lang="zh-CN" altLang="en-US" dirty="0">
                <a:latin typeface="Cambria" panose="02040503050406030204" pitchFamily="18" charset="0"/>
                <a:ea typeface="宋体" panose="02010600030101010101" pitchFamily="2" charset="-122"/>
              </a:rPr>
              <a:t>，简称</a:t>
            </a:r>
            <a:r>
              <a:rPr lang="en-US" altLang="zh-CN" b="1" dirty="0">
                <a:solidFill>
                  <a:srgbClr val="C00000"/>
                </a:solidFill>
                <a:latin typeface="Cambria" panose="02040503050406030204" pitchFamily="18" charset="0"/>
                <a:ea typeface="宋体" panose="02010600030101010101" pitchFamily="2" charset="-122"/>
              </a:rPr>
              <a:t>AOE</a:t>
            </a:r>
            <a:r>
              <a:rPr lang="zh-CN" altLang="en-US" b="1" dirty="0">
                <a:solidFill>
                  <a:srgbClr val="C00000"/>
                </a:solidFill>
                <a:latin typeface="Cambria" panose="02040503050406030204" pitchFamily="18" charset="0"/>
                <a:ea typeface="宋体" panose="02010600030101010101" pitchFamily="2" charset="-122"/>
              </a:rPr>
              <a:t>网</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a:t>
            </a:r>
            <a:r>
              <a:rPr lang="en-US" altLang="zh-CN" dirty="0">
                <a:latin typeface="Cambria" panose="02040503050406030204" pitchFamily="18" charset="0"/>
                <a:ea typeface="宋体" panose="02010600030101010101" pitchFamily="2" charset="-122"/>
              </a:rPr>
              <a:t>AOE</a:t>
            </a:r>
            <a:r>
              <a:rPr lang="zh-CN" altLang="en-US" dirty="0">
                <a:latin typeface="Cambria" panose="02040503050406030204" pitchFamily="18" charset="0"/>
                <a:ea typeface="宋体" panose="02010600030101010101" pitchFamily="2" charset="-122"/>
              </a:rPr>
              <a:t>网中，当在某个顶点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事件</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的所有入边所代表的活动都完成后，</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所代表的事件才会发生；只有当事件</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发生后，从</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出发的所有活动</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有向边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才能开始。</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AOE</a:t>
            </a:r>
            <a:r>
              <a:rPr lang="zh-CN" altLang="en-US" dirty="0">
                <a:solidFill>
                  <a:srgbClr val="00B0F0"/>
                </a:solidFill>
                <a:latin typeface="Cambria" panose="02040503050406030204" pitchFamily="18" charset="0"/>
                <a:ea typeface="宋体" panose="02010600030101010101" pitchFamily="2" charset="-122"/>
              </a:rPr>
              <a:t>网只存在唯一的入度为</a:t>
            </a:r>
            <a:r>
              <a:rPr lang="en-US" altLang="zh-CN" dirty="0">
                <a:solidFill>
                  <a:srgbClr val="00B0F0"/>
                </a:solidFill>
                <a:latin typeface="Cambria" panose="02040503050406030204" pitchFamily="18" charset="0"/>
                <a:ea typeface="宋体" panose="02010600030101010101" pitchFamily="2" charset="-122"/>
              </a:rPr>
              <a:t>0</a:t>
            </a:r>
            <a:r>
              <a:rPr lang="zh-CN" altLang="en-US" dirty="0">
                <a:solidFill>
                  <a:srgbClr val="00B0F0"/>
                </a:solidFill>
                <a:latin typeface="Cambria" panose="02040503050406030204" pitchFamily="18" charset="0"/>
                <a:ea typeface="宋体" panose="02010600030101010101" pitchFamily="2" charset="-122"/>
              </a:rPr>
              <a:t>的开始顶点</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源点</a:t>
            </a:r>
            <a:r>
              <a:rPr lang="zh-CN" altLang="en-US" dirty="0">
                <a:latin typeface="Cambria" panose="02040503050406030204" pitchFamily="18" charset="0"/>
                <a:ea typeface="宋体" panose="02010600030101010101" pitchFamily="2" charset="-122"/>
              </a:rPr>
              <a:t>；只存在</a:t>
            </a:r>
            <a:r>
              <a:rPr lang="zh-CN" altLang="en-US" dirty="0">
                <a:solidFill>
                  <a:srgbClr val="00B0F0"/>
                </a:solidFill>
                <a:latin typeface="Cambria" panose="02040503050406030204" pitchFamily="18" charset="0"/>
                <a:ea typeface="宋体" panose="02010600030101010101" pitchFamily="2" charset="-122"/>
              </a:rPr>
              <a:t>唯一的出度为</a:t>
            </a:r>
            <a:r>
              <a:rPr lang="en-US" altLang="zh-CN" dirty="0">
                <a:solidFill>
                  <a:srgbClr val="00B0F0"/>
                </a:solidFill>
                <a:latin typeface="Cambria" panose="02040503050406030204" pitchFamily="18" charset="0"/>
                <a:ea typeface="宋体" panose="02010600030101010101" pitchFamily="2" charset="-122"/>
              </a:rPr>
              <a:t>0</a:t>
            </a:r>
            <a:r>
              <a:rPr lang="zh-CN" altLang="en-US" dirty="0">
                <a:solidFill>
                  <a:srgbClr val="00B0F0"/>
                </a:solidFill>
                <a:latin typeface="Cambria" panose="02040503050406030204" pitchFamily="18" charset="0"/>
                <a:ea typeface="宋体" panose="02010600030101010101" pitchFamily="2" charset="-122"/>
              </a:rPr>
              <a:t>的结束顶点</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汇点</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68</a:t>
            </a:fld>
            <a:endParaRPr lang="zh-CN" altLang="en-US" dirty="0"/>
          </a:p>
        </p:txBody>
      </p:sp>
    </p:spTree>
    <p:extLst>
      <p:ext uri="{BB962C8B-B14F-4D97-AF65-F5344CB8AC3E}">
        <p14:creationId xmlns:p14="http://schemas.microsoft.com/office/powerpoint/2010/main" val="94169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3950718"/>
          </a:xfrm>
        </p:spPr>
        <p:txBody>
          <a:bodyPr>
            <a:normAutofit fontScale="77500" lnSpcReduction="20000"/>
          </a:bodyPr>
          <a:lstStyle/>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求一个</a:t>
            </a:r>
            <a:r>
              <a:rPr lang="en-US" altLang="zh-CN" dirty="0">
                <a:solidFill>
                  <a:srgbClr val="00B0F0"/>
                </a:solidFill>
                <a:latin typeface="Cambria" panose="02040503050406030204" pitchFamily="18" charset="0"/>
                <a:ea typeface="宋体" panose="02010600030101010101" pitchFamily="2" charset="-122"/>
              </a:rPr>
              <a:t>AOE</a:t>
            </a:r>
            <a:r>
              <a:rPr lang="zh-CN" altLang="en-US" dirty="0">
                <a:solidFill>
                  <a:srgbClr val="00B0F0"/>
                </a:solidFill>
                <a:latin typeface="Cambria" panose="02040503050406030204" pitchFamily="18" charset="0"/>
                <a:ea typeface="宋体" panose="02010600030101010101" pitchFamily="2" charset="-122"/>
              </a:rPr>
              <a:t>网关键路径需要用到四个量：</a:t>
            </a:r>
          </a:p>
          <a:p>
            <a:pPr marL="0" indent="357188">
              <a:lnSpc>
                <a:spcPct val="150000"/>
              </a:lnSpc>
              <a:spcBef>
                <a:spcPts val="0"/>
              </a:spcBef>
              <a:buNone/>
            </a:pPr>
            <a:r>
              <a:rPr lang="en-US" altLang="zh-CN" dirty="0" err="1">
                <a:solidFill>
                  <a:srgbClr val="C00000"/>
                </a:solidFill>
                <a:latin typeface="Cambria" panose="02040503050406030204" pitchFamily="18" charset="0"/>
                <a:ea typeface="宋体" panose="02010600030101010101" pitchFamily="2" charset="-122"/>
              </a:rPr>
              <a:t>ve</a:t>
            </a:r>
            <a:r>
              <a:rPr lang="en-US" altLang="zh-CN" dirty="0">
                <a:solidFill>
                  <a:srgbClr val="C00000"/>
                </a:solidFill>
                <a:latin typeface="Cambria" panose="02040503050406030204" pitchFamily="18" charset="0"/>
                <a:ea typeface="宋体" panose="02010600030101010101" pitchFamily="2" charset="-122"/>
              </a:rPr>
              <a:t>[</a:t>
            </a:r>
            <a:r>
              <a:rPr lang="en-US" altLang="zh-CN" dirty="0" err="1">
                <a:solidFill>
                  <a:srgbClr val="C00000"/>
                </a:solidFill>
                <a:latin typeface="Cambria" panose="02040503050406030204" pitchFamily="18" charset="0"/>
                <a:ea typeface="宋体" panose="02010600030101010101" pitchFamily="2" charset="-122"/>
              </a:rPr>
              <a:t>i</a:t>
            </a:r>
            <a:r>
              <a:rPr lang="en-US" altLang="zh-CN" dirty="0">
                <a:solidFill>
                  <a:srgbClr val="C0000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事件</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的最早发生时间</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即事件</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最早在</a:t>
            </a:r>
            <a:r>
              <a:rPr lang="en-US" altLang="zh-CN" dirty="0" err="1">
                <a:solidFill>
                  <a:srgbClr val="00B0F0"/>
                </a:solidFill>
                <a:latin typeface="Cambria" panose="02040503050406030204" pitchFamily="18" charset="0"/>
                <a:ea typeface="宋体" panose="02010600030101010101" pitchFamily="2" charset="-122"/>
              </a:rPr>
              <a:t>ve</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时刻发生</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其值为源点到事件</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的最长带权路径长</a:t>
            </a:r>
            <a:r>
              <a:rPr lang="zh-CN" altLang="en-US" dirty="0">
                <a:latin typeface="Cambria" panose="02040503050406030204" pitchFamily="18" charset="0"/>
                <a:ea typeface="宋体" panose="02010600030101010101" pitchFamily="2" charset="-122"/>
              </a:rPr>
              <a:t>。例如：</a:t>
            </a:r>
            <a:r>
              <a:rPr lang="en-US" altLang="zh-CN" dirty="0" err="1">
                <a:latin typeface="Cambria" panose="02040503050406030204" pitchFamily="18" charset="0"/>
                <a:ea typeface="宋体" panose="02010600030101010101" pitchFamily="2" charset="-122"/>
              </a:rPr>
              <a:t>ve</a:t>
            </a:r>
            <a:r>
              <a:rPr lang="en-US" altLang="zh-CN" dirty="0">
                <a:latin typeface="Cambria" panose="02040503050406030204" pitchFamily="18" charset="0"/>
                <a:ea typeface="宋体" panose="02010600030101010101" pitchFamily="2" charset="-122"/>
              </a:rPr>
              <a:t>[1]=0</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ve</a:t>
            </a:r>
            <a:r>
              <a:rPr lang="en-US" altLang="zh-CN" dirty="0">
                <a:latin typeface="Cambria" panose="02040503050406030204" pitchFamily="18" charset="0"/>
                <a:ea typeface="宋体" panose="02010600030101010101" pitchFamily="2" charset="-122"/>
              </a:rPr>
              <a:t>[2]=2</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ve</a:t>
            </a:r>
            <a:r>
              <a:rPr lang="en-US" altLang="zh-CN" dirty="0">
                <a:latin typeface="Cambria" panose="02040503050406030204" pitchFamily="18" charset="0"/>
                <a:ea typeface="宋体" panose="02010600030101010101" pitchFamily="2" charset="-122"/>
              </a:rPr>
              <a:t>[3]=3</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ve</a:t>
            </a:r>
            <a:r>
              <a:rPr lang="en-US" altLang="zh-CN" dirty="0">
                <a:latin typeface="Cambria" panose="02040503050406030204" pitchFamily="18" charset="0"/>
                <a:ea typeface="宋体" panose="02010600030101010101" pitchFamily="2" charset="-122"/>
              </a:rPr>
              <a:t>[4]=9</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ve</a:t>
            </a:r>
            <a:r>
              <a:rPr lang="en-US" altLang="zh-CN" dirty="0">
                <a:latin typeface="Cambria" panose="02040503050406030204" pitchFamily="18" charset="0"/>
                <a:ea typeface="宋体" panose="02010600030101010101" pitchFamily="2" charset="-122"/>
              </a:rPr>
              <a:t>[9]=23</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v9</a:t>
            </a:r>
            <a:r>
              <a:rPr lang="zh-CN" altLang="en-US" dirty="0">
                <a:latin typeface="Cambria" panose="02040503050406030204" pitchFamily="18" charset="0"/>
                <a:ea typeface="宋体" panose="02010600030101010101" pitchFamily="2" charset="-122"/>
              </a:rPr>
              <a:t>为汇点，则</a:t>
            </a:r>
            <a:r>
              <a:rPr lang="en-US" altLang="zh-CN" dirty="0" err="1">
                <a:latin typeface="Cambria" panose="02040503050406030204" pitchFamily="18" charset="0"/>
                <a:ea typeface="宋体" panose="02010600030101010101" pitchFamily="2" charset="-122"/>
              </a:rPr>
              <a:t>ve</a:t>
            </a:r>
            <a:r>
              <a:rPr lang="en-US" altLang="zh-CN" dirty="0">
                <a:latin typeface="Cambria" panose="02040503050406030204" pitchFamily="18" charset="0"/>
                <a:ea typeface="宋体" panose="02010600030101010101" pitchFamily="2" charset="-122"/>
              </a:rPr>
              <a:t>[9]</a:t>
            </a:r>
            <a:r>
              <a:rPr lang="zh-CN" altLang="en-US" dirty="0">
                <a:latin typeface="Cambria" panose="02040503050406030204" pitchFamily="18" charset="0"/>
                <a:ea typeface="宋体" panose="02010600030101010101" pitchFamily="2" charset="-122"/>
              </a:rPr>
              <a:t>即为关键路径长。</a:t>
            </a:r>
          </a:p>
          <a:p>
            <a:pPr marL="0" indent="357188">
              <a:lnSpc>
                <a:spcPct val="150000"/>
              </a:lnSpc>
              <a:spcBef>
                <a:spcPts val="0"/>
              </a:spcBef>
              <a:buNone/>
            </a:pPr>
            <a:r>
              <a:rPr lang="en-US" altLang="zh-CN" dirty="0">
                <a:solidFill>
                  <a:srgbClr val="C00000"/>
                </a:solidFill>
                <a:latin typeface="Cambria" panose="02040503050406030204" pitchFamily="18" charset="0"/>
                <a:ea typeface="宋体" panose="02010600030101010101" pitchFamily="2" charset="-122"/>
              </a:rPr>
              <a:t>ae[j]</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活动</a:t>
            </a:r>
            <a:r>
              <a:rPr lang="en-US" altLang="zh-CN" dirty="0">
                <a:solidFill>
                  <a:srgbClr val="00B0F0"/>
                </a:solidFill>
                <a:latin typeface="Cambria" panose="02040503050406030204" pitchFamily="18" charset="0"/>
                <a:ea typeface="宋体" panose="02010600030101010101" pitchFamily="2" charset="-122"/>
              </a:rPr>
              <a:t>j</a:t>
            </a:r>
            <a:r>
              <a:rPr lang="zh-CN" altLang="en-US" dirty="0">
                <a:solidFill>
                  <a:srgbClr val="00B0F0"/>
                </a:solidFill>
                <a:latin typeface="Cambria" panose="02040503050406030204" pitchFamily="18" charset="0"/>
                <a:ea typeface="宋体" panose="02010600030101010101" pitchFamily="2" charset="-122"/>
              </a:rPr>
              <a:t>的最早开始时间</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当活动的起始端点所对应的事件发生时，该活动就可以开始</a:t>
            </a:r>
            <a:r>
              <a:rPr lang="zh-CN" altLang="en-US" dirty="0">
                <a:latin typeface="Cambria" panose="02040503050406030204" pitchFamily="18" charset="0"/>
                <a:ea typeface="宋体" panose="02010600030101010101" pitchFamily="2" charset="-122"/>
              </a:rPr>
              <a:t>，因此如果活动</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的起始事件为</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，则</a:t>
            </a:r>
            <a:r>
              <a:rPr lang="en-US" altLang="zh-CN" dirty="0">
                <a:latin typeface="Cambria" panose="02040503050406030204" pitchFamily="18" charset="0"/>
                <a:ea typeface="宋体" panose="02010600030101010101" pitchFamily="2" charset="-122"/>
              </a:rPr>
              <a:t>ae[j]=</a:t>
            </a:r>
            <a:r>
              <a:rPr lang="en-US" altLang="zh-CN" dirty="0" err="1">
                <a:latin typeface="Cambria" panose="02040503050406030204" pitchFamily="18" charset="0"/>
                <a:ea typeface="宋体" panose="02010600030101010101" pitchFamily="2" charset="-122"/>
              </a:rPr>
              <a:t>ve</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。例如：</a:t>
            </a:r>
            <a:r>
              <a:rPr lang="en-US" altLang="zh-CN" dirty="0">
                <a:latin typeface="Cambria" panose="02040503050406030204" pitchFamily="18" charset="0"/>
                <a:ea typeface="宋体" panose="02010600030101010101" pitchFamily="2" charset="-122"/>
              </a:rPr>
              <a:t>ae[1]=ae[2]=</a:t>
            </a:r>
            <a:r>
              <a:rPr lang="en-US" altLang="zh-CN" dirty="0" err="1">
                <a:latin typeface="Cambria" panose="02040503050406030204" pitchFamily="18" charset="0"/>
                <a:ea typeface="宋体" panose="02010600030101010101" pitchFamily="2" charset="-122"/>
              </a:rPr>
              <a:t>ve</a:t>
            </a:r>
            <a:r>
              <a:rPr lang="en-US" altLang="zh-CN" dirty="0">
                <a:latin typeface="Cambria" panose="02040503050406030204" pitchFamily="18" charset="0"/>
                <a:ea typeface="宋体" panose="02010600030101010101" pitchFamily="2" charset="-122"/>
              </a:rPr>
              <a:t>[1]=0</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ae[4]=ae[5]=3</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ae[6]=ae[7]=9</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69</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284" y="3769434"/>
            <a:ext cx="7221483" cy="2531685"/>
          </a:xfrm>
          <a:prstGeom prst="rect">
            <a:avLst/>
          </a:prstGeom>
          <a:noFill/>
        </p:spPr>
      </p:pic>
    </p:spTree>
    <p:extLst>
      <p:ext uri="{BB962C8B-B14F-4D97-AF65-F5344CB8AC3E}">
        <p14:creationId xmlns:p14="http://schemas.microsoft.com/office/powerpoint/2010/main" val="312832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688868" cy="6288926"/>
          </a:xfrm>
        </p:spPr>
        <p:txBody>
          <a:bodyPr>
            <a:normAutofit fontScale="850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以顶点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为起点的边称为</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a:t>
            </a:r>
            <a:r>
              <a:rPr lang="zh-CN" altLang="en-US" b="1" dirty="0">
                <a:solidFill>
                  <a:srgbClr val="00B0F0"/>
                </a:solidFill>
                <a:latin typeface="Cambria" panose="02040503050406030204" pitchFamily="18" charset="0"/>
                <a:ea typeface="宋体" panose="02010600030101010101" pitchFamily="2" charset="-122"/>
              </a:rPr>
              <a:t>出边</a:t>
            </a:r>
            <a:r>
              <a:rPr lang="zh-CN" altLang="en-US" dirty="0">
                <a:latin typeface="Cambria" panose="02040503050406030204" pitchFamily="18" charset="0"/>
                <a:ea typeface="宋体" panose="02010600030101010101" pitchFamily="2" charset="-122"/>
              </a:rPr>
              <a:t>，以顶点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为终点的边称为</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a:t>
            </a:r>
            <a:r>
              <a:rPr lang="zh-CN" altLang="en-US" b="1" dirty="0">
                <a:solidFill>
                  <a:srgbClr val="00B0F0"/>
                </a:solidFill>
                <a:latin typeface="Cambria" panose="02040503050406030204" pitchFamily="18" charset="0"/>
                <a:ea typeface="宋体" panose="02010600030101010101" pitchFamily="2" charset="-122"/>
              </a:rPr>
              <a:t>入边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的出边的数量称为</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a:t>
            </a:r>
            <a:r>
              <a:rPr lang="zh-CN" altLang="en-US" b="1" dirty="0">
                <a:solidFill>
                  <a:srgbClr val="00B0F0"/>
                </a:solidFill>
                <a:latin typeface="Cambria" panose="02040503050406030204" pitchFamily="18" charset="0"/>
                <a:ea typeface="宋体" panose="02010600030101010101" pitchFamily="2" charset="-122"/>
              </a:rPr>
              <a:t>出度</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的入边的数量称为</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a:t>
            </a:r>
            <a:r>
              <a:rPr lang="zh-CN" altLang="en-US" b="1" dirty="0">
                <a:solidFill>
                  <a:srgbClr val="00B0F0"/>
                </a:solidFill>
                <a:latin typeface="Cambria" panose="02040503050406030204" pitchFamily="18" charset="0"/>
                <a:ea typeface="宋体" panose="02010600030101010101" pitchFamily="2" charset="-122"/>
              </a:rPr>
              <a:t>入度</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从顶点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出发经过出边到达的下一个顶点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称为</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a:t>
            </a:r>
            <a:r>
              <a:rPr lang="zh-CN" altLang="en-US" b="1" dirty="0">
                <a:solidFill>
                  <a:srgbClr val="00B0F0"/>
                </a:solidFill>
                <a:latin typeface="Cambria" panose="02040503050406030204" pitchFamily="18" charset="0"/>
                <a:ea typeface="宋体" panose="02010600030101010101" pitchFamily="2" charset="-122"/>
              </a:rPr>
              <a:t>邻接点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中，对于两个顶点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，若从</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出发，沿着一些不重复的边可以到达顶点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，则称从</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存在一条</a:t>
            </a:r>
            <a:r>
              <a:rPr lang="zh-CN" altLang="en-US" b="1" dirty="0">
                <a:solidFill>
                  <a:srgbClr val="00B0F0"/>
                </a:solidFill>
                <a:latin typeface="Cambria" panose="02040503050406030204" pitchFamily="18" charset="0"/>
                <a:ea typeface="宋体" panose="02010600030101010101" pitchFamily="2" charset="-122"/>
              </a:rPr>
              <a:t>路径</a:t>
            </a:r>
            <a:r>
              <a:rPr lang="zh-CN" altLang="en-US" dirty="0">
                <a:latin typeface="Cambria" panose="02040503050406030204" pitchFamily="18" charset="0"/>
                <a:ea typeface="宋体" panose="02010600030101010101" pitchFamily="2" charset="-122"/>
              </a:rPr>
              <a:t>，也称从</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可以到达</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如果从</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的路径中，除起点和终点可能相同外，其他顶点都不相同，则这类路径称为</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a:t>
            </a:r>
            <a:r>
              <a:rPr lang="zh-CN" altLang="en-US" b="1" dirty="0">
                <a:solidFill>
                  <a:srgbClr val="C00000"/>
                </a:solidFill>
                <a:latin typeface="Cambria" panose="02040503050406030204" pitchFamily="18" charset="0"/>
                <a:ea typeface="宋体" panose="02010600030101010101" pitchFamily="2" charset="-122"/>
              </a:rPr>
              <a:t>简单路径</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对于无权图，一条路径上所经过的边的数量，称为这条</a:t>
            </a:r>
            <a:r>
              <a:rPr lang="zh-CN" altLang="en-US" b="1" dirty="0">
                <a:solidFill>
                  <a:srgbClr val="00B0F0"/>
                </a:solidFill>
                <a:latin typeface="Cambria" panose="02040503050406030204" pitchFamily="18" charset="0"/>
                <a:ea typeface="宋体" panose="02010600030101010101" pitchFamily="2" charset="-122"/>
              </a:rPr>
              <a:t>路径的长度</a:t>
            </a:r>
            <a:r>
              <a:rPr lang="zh-CN" altLang="en-US" dirty="0">
                <a:latin typeface="Cambria" panose="02040503050406030204" pitchFamily="18" charset="0"/>
                <a:ea typeface="宋体" panose="02010600030101010101" pitchFamily="2" charset="-122"/>
              </a:rPr>
              <a:t>；对于带权图，两个顶点之间路径上边的权重之和称为</a:t>
            </a:r>
            <a:r>
              <a:rPr lang="zh-CN" altLang="en-US" b="1" dirty="0">
                <a:solidFill>
                  <a:srgbClr val="00B0F0"/>
                </a:solidFill>
                <a:latin typeface="Cambria" panose="02040503050406030204" pitchFamily="18" charset="0"/>
                <a:ea typeface="宋体" panose="02010600030101010101" pitchFamily="2" charset="-122"/>
              </a:rPr>
              <a:t>带权路径长</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9059873" y="1108684"/>
            <a:ext cx="2287427" cy="2312433"/>
          </a:xfrm>
          <a:prstGeom prst="rect">
            <a:avLst/>
          </a:prstGeom>
          <a:noFill/>
        </p:spPr>
      </p:pic>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9059872" y="3820417"/>
            <a:ext cx="2287427" cy="2287427"/>
          </a:xfrm>
          <a:prstGeom prst="rect">
            <a:avLst/>
          </a:prstGeom>
          <a:noFill/>
        </p:spPr>
      </p:pic>
    </p:spTree>
    <p:extLst>
      <p:ext uri="{BB962C8B-B14F-4D97-AF65-F5344CB8AC3E}">
        <p14:creationId xmlns:p14="http://schemas.microsoft.com/office/powerpoint/2010/main" val="319528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3950718"/>
          </a:xfrm>
        </p:spPr>
        <p:txBody>
          <a:bodyPr>
            <a:normAutofit fontScale="77500" lnSpcReduction="20000"/>
          </a:bodyPr>
          <a:lstStyle/>
          <a:p>
            <a:pPr marL="0" indent="357188">
              <a:lnSpc>
                <a:spcPct val="150000"/>
              </a:lnSpc>
              <a:spcBef>
                <a:spcPts val="0"/>
              </a:spcBef>
              <a:buNone/>
            </a:pP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vl[</a:t>
            </a:r>
            <a:r>
              <a:rPr lang="en-US" altLang="zh-CN"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事件</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的最迟发生时间</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即事件</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必须在</a:t>
            </a:r>
            <a:r>
              <a:rPr lang="en-US" altLang="zh-CN" dirty="0">
                <a:solidFill>
                  <a:srgbClr val="00B0F0"/>
                </a:solidFill>
                <a:latin typeface="Cambria" panose="02040503050406030204" pitchFamily="18" charset="0"/>
                <a:ea typeface="宋体" panose="02010600030101010101" pitchFamily="2" charset="-122"/>
              </a:rPr>
              <a:t>vl[</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之前发生</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其值为关键路径的长度与事件</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到汇点最长带权路径长之差</a:t>
            </a:r>
            <a:r>
              <a:rPr lang="zh-CN" altLang="en-US" dirty="0">
                <a:latin typeface="Cambria" panose="02040503050406030204" pitchFamily="18" charset="0"/>
                <a:ea typeface="宋体" panose="02010600030101010101" pitchFamily="2" charset="-122"/>
              </a:rPr>
              <a:t>。例如：</a:t>
            </a:r>
            <a:r>
              <a:rPr lang="en-US" altLang="zh-CN" dirty="0">
                <a:latin typeface="Cambria" panose="02040503050406030204" pitchFamily="18" charset="0"/>
                <a:ea typeface="宋体" panose="02010600030101010101" pitchFamily="2" charset="-122"/>
              </a:rPr>
              <a:t>vl[9]= </a:t>
            </a:r>
            <a:r>
              <a:rPr lang="en-US" altLang="zh-CN" dirty="0" err="1">
                <a:latin typeface="Cambria" panose="02040503050406030204" pitchFamily="18" charset="0"/>
                <a:ea typeface="宋体" panose="02010600030101010101" pitchFamily="2" charset="-122"/>
              </a:rPr>
              <a:t>ve</a:t>
            </a:r>
            <a:r>
              <a:rPr lang="en-US" altLang="zh-CN" dirty="0">
                <a:latin typeface="Cambria" panose="02040503050406030204" pitchFamily="18" charset="0"/>
                <a:ea typeface="宋体" panose="02010600030101010101" pitchFamily="2" charset="-122"/>
              </a:rPr>
              <a:t>[9]=23</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vl[7]=23-3=20, vl[8]=23-5=18</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vl[6]=min(20-8, 18-6)=12, ……</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vl[0]=0</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al[j]</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活动</a:t>
            </a:r>
            <a:r>
              <a:rPr lang="en-US" altLang="zh-CN" dirty="0">
                <a:solidFill>
                  <a:srgbClr val="00B0F0"/>
                </a:solidFill>
                <a:latin typeface="Cambria" panose="02040503050406030204" pitchFamily="18" charset="0"/>
                <a:ea typeface="宋体" panose="02010600030101010101" pitchFamily="2" charset="-122"/>
              </a:rPr>
              <a:t>j</a:t>
            </a:r>
            <a:r>
              <a:rPr lang="zh-CN" altLang="en-US" dirty="0">
                <a:solidFill>
                  <a:srgbClr val="00B0F0"/>
                </a:solidFill>
                <a:latin typeface="Cambria" panose="02040503050406030204" pitchFamily="18" charset="0"/>
                <a:ea typeface="宋体" panose="02010600030101010101" pitchFamily="2" charset="-122"/>
              </a:rPr>
              <a:t>的最迟开始时间</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活动</a:t>
            </a:r>
            <a:r>
              <a:rPr lang="en-US" altLang="zh-CN" dirty="0">
                <a:solidFill>
                  <a:srgbClr val="00B0F0"/>
                </a:solidFill>
                <a:latin typeface="Cambria" panose="02040503050406030204" pitchFamily="18" charset="0"/>
                <a:ea typeface="宋体" panose="02010600030101010101" pitchFamily="2" charset="-122"/>
              </a:rPr>
              <a:t>j</a:t>
            </a:r>
            <a:r>
              <a:rPr lang="zh-CN" altLang="en-US" dirty="0">
                <a:solidFill>
                  <a:srgbClr val="00B0F0"/>
                </a:solidFill>
                <a:latin typeface="Cambria" panose="02040503050406030204" pitchFamily="18" charset="0"/>
                <a:ea typeface="宋体" panose="02010600030101010101" pitchFamily="2" charset="-122"/>
              </a:rPr>
              <a:t>必须在</a:t>
            </a:r>
            <a:r>
              <a:rPr lang="en-US" altLang="zh-CN" dirty="0">
                <a:solidFill>
                  <a:srgbClr val="00B0F0"/>
                </a:solidFill>
                <a:latin typeface="Cambria" panose="02040503050406030204" pitchFamily="18" charset="0"/>
                <a:ea typeface="宋体" panose="02010600030101010101" pitchFamily="2" charset="-122"/>
              </a:rPr>
              <a:t>al[j]</a:t>
            </a:r>
            <a:r>
              <a:rPr lang="zh-CN" altLang="en-US" dirty="0">
                <a:solidFill>
                  <a:srgbClr val="00B0F0"/>
                </a:solidFill>
                <a:latin typeface="Cambria" panose="02040503050406030204" pitchFamily="18" charset="0"/>
                <a:ea typeface="宋体" panose="02010600030101010101" pitchFamily="2" charset="-122"/>
              </a:rPr>
              <a:t>之前发生</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如果活动</a:t>
            </a:r>
            <a:r>
              <a:rPr lang="en-US" altLang="zh-CN" dirty="0">
                <a:solidFill>
                  <a:srgbClr val="00B0F0"/>
                </a:solidFill>
                <a:latin typeface="Cambria" panose="02040503050406030204" pitchFamily="18" charset="0"/>
                <a:ea typeface="宋体" panose="02010600030101010101" pitchFamily="2" charset="-122"/>
              </a:rPr>
              <a:t>j</a:t>
            </a:r>
            <a:r>
              <a:rPr lang="zh-CN" altLang="en-US" dirty="0">
                <a:solidFill>
                  <a:srgbClr val="00B0F0"/>
                </a:solidFill>
                <a:latin typeface="Cambria" panose="02040503050406030204" pitchFamily="18" charset="0"/>
                <a:ea typeface="宋体" panose="02010600030101010101" pitchFamily="2" charset="-122"/>
              </a:rPr>
              <a:t>的所对应的边为</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 k)</a:t>
            </a:r>
            <a:r>
              <a:rPr lang="zh-CN" altLang="en-US" dirty="0">
                <a:solidFill>
                  <a:srgbClr val="00B0F0"/>
                </a:solidFill>
                <a:latin typeface="Cambria" panose="02040503050406030204" pitchFamily="18" charset="0"/>
                <a:ea typeface="宋体" panose="02010600030101010101" pitchFamily="2" charset="-122"/>
              </a:rPr>
              <a:t>，则活动</a:t>
            </a:r>
            <a:r>
              <a:rPr lang="en-US" altLang="zh-CN" dirty="0">
                <a:solidFill>
                  <a:srgbClr val="00B0F0"/>
                </a:solidFill>
                <a:latin typeface="Cambria" panose="02040503050406030204" pitchFamily="18" charset="0"/>
                <a:ea typeface="宋体" panose="02010600030101010101" pitchFamily="2" charset="-122"/>
              </a:rPr>
              <a:t>j</a:t>
            </a:r>
            <a:r>
              <a:rPr lang="zh-CN" altLang="en-US" dirty="0">
                <a:solidFill>
                  <a:srgbClr val="00B0F0"/>
                </a:solidFill>
                <a:latin typeface="Cambria" panose="02040503050406030204" pitchFamily="18" charset="0"/>
                <a:ea typeface="宋体" panose="02010600030101010101" pitchFamily="2" charset="-122"/>
              </a:rPr>
              <a:t>的最迟发生事件为事件</a:t>
            </a:r>
            <a:r>
              <a:rPr lang="en-US" altLang="zh-CN" dirty="0">
                <a:solidFill>
                  <a:srgbClr val="00B0F0"/>
                </a:solidFill>
                <a:latin typeface="Cambria" panose="02040503050406030204" pitchFamily="18" charset="0"/>
                <a:ea typeface="宋体" panose="02010600030101010101" pitchFamily="2" charset="-122"/>
              </a:rPr>
              <a:t>k</a:t>
            </a:r>
            <a:r>
              <a:rPr lang="zh-CN" altLang="en-US" dirty="0">
                <a:solidFill>
                  <a:srgbClr val="00B0F0"/>
                </a:solidFill>
                <a:latin typeface="Cambria" panose="02040503050406030204" pitchFamily="18" charset="0"/>
                <a:ea typeface="宋体" panose="02010600030101010101" pitchFamily="2" charset="-122"/>
              </a:rPr>
              <a:t>的最迟发生事件减去活动的持续时间</a:t>
            </a:r>
            <a:r>
              <a:rPr lang="zh-CN" altLang="en-US" dirty="0">
                <a:latin typeface="Cambria" panose="02040503050406030204" pitchFamily="18" charset="0"/>
                <a:ea typeface="宋体" panose="02010600030101010101" pitchFamily="2" charset="-122"/>
              </a:rPr>
              <a:t>。例如，由于</a:t>
            </a:r>
            <a:r>
              <a:rPr lang="en-US" altLang="zh-CN" dirty="0">
                <a:latin typeface="Cambria" panose="02040503050406030204" pitchFamily="18" charset="0"/>
                <a:ea typeface="宋体" panose="02010600030101010101" pitchFamily="2" charset="-122"/>
              </a:rPr>
              <a:t>vl[7]=20</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al[6]=19</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al[8]=12</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如果活动</a:t>
            </a:r>
            <a:r>
              <a:rPr lang="en-US" altLang="zh-CN" b="1" dirty="0">
                <a:solidFill>
                  <a:srgbClr val="C00000"/>
                </a:solidFill>
                <a:latin typeface="Cambria" panose="02040503050406030204" pitchFamily="18" charset="0"/>
                <a:ea typeface="宋体" panose="02010600030101010101" pitchFamily="2" charset="-122"/>
              </a:rPr>
              <a:t>j</a:t>
            </a:r>
            <a:r>
              <a:rPr lang="zh-CN" altLang="en-US" b="1" dirty="0">
                <a:solidFill>
                  <a:srgbClr val="C00000"/>
                </a:solidFill>
                <a:latin typeface="Cambria" panose="02040503050406030204" pitchFamily="18" charset="0"/>
                <a:ea typeface="宋体" panose="02010600030101010101" pitchFamily="2" charset="-122"/>
              </a:rPr>
              <a:t>满足</a:t>
            </a:r>
            <a:r>
              <a:rPr lang="en-US" altLang="zh-CN" b="1" dirty="0">
                <a:solidFill>
                  <a:srgbClr val="C00000"/>
                </a:solidFill>
                <a:latin typeface="Cambria" panose="02040503050406030204" pitchFamily="18" charset="0"/>
                <a:ea typeface="宋体" panose="02010600030101010101" pitchFamily="2" charset="-122"/>
              </a:rPr>
              <a:t>ae[j]=al[j]</a:t>
            </a:r>
            <a:r>
              <a:rPr lang="zh-CN" altLang="en-US" b="1" dirty="0">
                <a:solidFill>
                  <a:srgbClr val="C00000"/>
                </a:solidFill>
                <a:latin typeface="Cambria" panose="02040503050406030204" pitchFamily="18" charset="0"/>
                <a:ea typeface="宋体" panose="02010600030101010101" pitchFamily="2" charset="-122"/>
              </a:rPr>
              <a:t>，则该活动为关键活动</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70</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1896" y="4012030"/>
            <a:ext cx="7221483" cy="2531685"/>
          </a:xfrm>
          <a:prstGeom prst="rect">
            <a:avLst/>
          </a:prstGeom>
          <a:noFill/>
        </p:spPr>
      </p:pic>
    </p:spTree>
    <p:extLst>
      <p:ext uri="{BB962C8B-B14F-4D97-AF65-F5344CB8AC3E}">
        <p14:creationId xmlns:p14="http://schemas.microsoft.com/office/powerpoint/2010/main" val="31555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25351" cy="6288925"/>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给定具有</a:t>
            </a:r>
            <a:r>
              <a:rPr lang="en-US" altLang="zh-CN" dirty="0">
                <a:solidFill>
                  <a:srgbClr val="00B0F0"/>
                </a:solidFill>
                <a:latin typeface="Cambria" panose="02040503050406030204" pitchFamily="18" charset="0"/>
                <a:ea typeface="宋体" panose="02010600030101010101" pitchFamily="2" charset="-122"/>
              </a:rPr>
              <a:t>n</a:t>
            </a:r>
            <a:r>
              <a:rPr lang="zh-CN" altLang="en-US" dirty="0">
                <a:solidFill>
                  <a:srgbClr val="00B0F0"/>
                </a:solidFill>
                <a:latin typeface="Cambria" panose="02040503050406030204" pitchFamily="18" charset="0"/>
                <a:ea typeface="宋体" panose="02010600030101010101" pitchFamily="2" charset="-122"/>
              </a:rPr>
              <a:t>个事件的</a:t>
            </a:r>
            <a:r>
              <a:rPr lang="en-US" altLang="zh-CN" dirty="0">
                <a:solidFill>
                  <a:srgbClr val="00B0F0"/>
                </a:solidFill>
                <a:latin typeface="Cambria" panose="02040503050406030204" pitchFamily="18" charset="0"/>
                <a:ea typeface="宋体" panose="02010600030101010101" pitchFamily="2" charset="-122"/>
              </a:rPr>
              <a:t>AOE</a:t>
            </a:r>
            <a:r>
              <a:rPr lang="zh-CN" altLang="en-US" dirty="0">
                <a:solidFill>
                  <a:srgbClr val="00B0F0"/>
                </a:solidFill>
                <a:latin typeface="Cambria" panose="02040503050406030204" pitchFamily="18" charset="0"/>
                <a:ea typeface="宋体" panose="02010600030101010101" pitchFamily="2" charset="-122"/>
              </a:rPr>
              <a:t>网</a:t>
            </a:r>
            <a:r>
              <a:rPr lang="en-US" altLang="zh-CN" dirty="0">
                <a:solidFill>
                  <a:srgbClr val="00B0F0"/>
                </a:solidFill>
                <a:latin typeface="Cambria" panose="02040503050406030204" pitchFamily="18" charset="0"/>
                <a:ea typeface="宋体" panose="02010600030101010101" pitchFamily="2" charset="-122"/>
              </a:rPr>
              <a:t>G</a:t>
            </a:r>
            <a:r>
              <a:rPr lang="zh-CN" altLang="en-US" dirty="0">
                <a:solidFill>
                  <a:srgbClr val="00B0F0"/>
                </a:solidFill>
                <a:latin typeface="Cambria" panose="02040503050406030204" pitchFamily="18" charset="0"/>
                <a:ea typeface="宋体" panose="02010600030101010101" pitchFamily="2" charset="-122"/>
              </a:rPr>
              <a:t>，求</a:t>
            </a:r>
            <a:r>
              <a:rPr lang="en-US" altLang="zh-CN" dirty="0">
                <a:solidFill>
                  <a:srgbClr val="00B0F0"/>
                </a:solidFill>
                <a:latin typeface="Cambria" panose="02040503050406030204" pitchFamily="18" charset="0"/>
                <a:ea typeface="宋体" panose="02010600030101010101" pitchFamily="2" charset="-122"/>
              </a:rPr>
              <a:t>G</a:t>
            </a:r>
            <a:r>
              <a:rPr lang="zh-CN" altLang="en-US" dirty="0">
                <a:solidFill>
                  <a:srgbClr val="00B0F0"/>
                </a:solidFill>
                <a:latin typeface="Cambria" panose="02040503050406030204" pitchFamily="18" charset="0"/>
                <a:ea typeface="宋体" panose="02010600030101010101" pitchFamily="2" charset="-122"/>
              </a:rPr>
              <a:t>的关键路径</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、对</a:t>
            </a:r>
            <a:r>
              <a:rPr lang="en-US" altLang="zh-CN" dirty="0">
                <a:solidFill>
                  <a:srgbClr val="7030A0"/>
                </a:solidFill>
                <a:latin typeface="Cambria" panose="02040503050406030204" pitchFamily="18" charset="0"/>
                <a:ea typeface="宋体" panose="02010600030101010101" pitchFamily="2" charset="-122"/>
              </a:rPr>
              <a:t>G</a:t>
            </a:r>
            <a:r>
              <a:rPr lang="zh-CN" altLang="en-US" dirty="0">
                <a:solidFill>
                  <a:srgbClr val="7030A0"/>
                </a:solidFill>
                <a:latin typeface="Cambria" panose="02040503050406030204" pitchFamily="18" charset="0"/>
                <a:ea typeface="宋体" panose="02010600030101010101" pitchFamily="2" charset="-122"/>
              </a:rPr>
              <a:t>的顶点进行拓扑排序，得到的拓扑序为</a:t>
            </a:r>
            <a:r>
              <a:rPr lang="en-US" altLang="zh-CN" dirty="0">
                <a:solidFill>
                  <a:srgbClr val="7030A0"/>
                </a:solidFill>
                <a:latin typeface="Cambria" panose="02040503050406030204" pitchFamily="18" charset="0"/>
                <a:ea typeface="宋体" panose="02010600030101010101" pitchFamily="2" charset="-122"/>
              </a:rPr>
              <a:t>v</a:t>
            </a:r>
            <a:r>
              <a:rPr lang="en-US" altLang="zh-CN" baseline="-25000" dirty="0">
                <a:solidFill>
                  <a:srgbClr val="7030A0"/>
                </a:solidFill>
                <a:latin typeface="Cambria" panose="02040503050406030204" pitchFamily="18" charset="0"/>
                <a:ea typeface="宋体" panose="02010600030101010101" pitchFamily="2" charset="-122"/>
              </a:rPr>
              <a:t>1</a:t>
            </a:r>
            <a:r>
              <a:rPr lang="en-US" altLang="zh-CN" dirty="0">
                <a:solidFill>
                  <a:srgbClr val="7030A0"/>
                </a:solidFill>
                <a:latin typeface="Cambria" panose="02040503050406030204" pitchFamily="18" charset="0"/>
                <a:ea typeface="宋体" panose="02010600030101010101" pitchFamily="2" charset="-122"/>
              </a:rPr>
              <a:t>, v</a:t>
            </a:r>
            <a:r>
              <a:rPr lang="en-US" altLang="zh-CN" baseline="-25000" dirty="0">
                <a:solidFill>
                  <a:srgbClr val="7030A0"/>
                </a:solidFill>
                <a:latin typeface="Cambria" panose="02040503050406030204" pitchFamily="18" charset="0"/>
                <a:ea typeface="宋体" panose="02010600030101010101" pitchFamily="2" charset="-122"/>
              </a:rPr>
              <a:t>2</a:t>
            </a:r>
            <a:r>
              <a:rPr lang="en-US" altLang="zh-CN" dirty="0">
                <a:solidFill>
                  <a:srgbClr val="7030A0"/>
                </a:solidFill>
                <a:latin typeface="Cambria" panose="02040503050406030204" pitchFamily="18" charset="0"/>
                <a:ea typeface="宋体" panose="02010600030101010101" pitchFamily="2" charset="-122"/>
              </a:rPr>
              <a:t>, ……, </a:t>
            </a:r>
            <a:r>
              <a:rPr lang="en-US" altLang="zh-CN" dirty="0" err="1">
                <a:solidFill>
                  <a:srgbClr val="7030A0"/>
                </a:solidFill>
                <a:latin typeface="Cambria" panose="02040503050406030204" pitchFamily="18" charset="0"/>
                <a:ea typeface="宋体" panose="02010600030101010101" pitchFamily="2" charset="-122"/>
              </a:rPr>
              <a:t>v</a:t>
            </a:r>
            <a:r>
              <a:rPr lang="en-US" altLang="zh-CN" baseline="-25000" dirty="0" err="1">
                <a:solidFill>
                  <a:srgbClr val="7030A0"/>
                </a:solidFill>
                <a:latin typeface="Cambria" panose="02040503050406030204" pitchFamily="18" charset="0"/>
                <a:ea typeface="宋体" panose="02010600030101010101" pitchFamily="2" charset="-122"/>
              </a:rPr>
              <a:t>n</a:t>
            </a:r>
            <a:r>
              <a:rPr lang="zh-CN" altLang="en-US" dirty="0">
                <a:solidFill>
                  <a:srgbClr val="7030A0"/>
                </a:solidFill>
                <a:latin typeface="Cambria" panose="02040503050406030204" pitchFamily="18" charset="0"/>
                <a:ea typeface="宋体" panose="02010600030101010101" pitchFamily="2" charset="-122"/>
              </a:rPr>
              <a:t>。</a:t>
            </a:r>
            <a:r>
              <a:rPr lang="en-US" altLang="zh-CN" dirty="0">
                <a:solidFill>
                  <a:srgbClr val="7030A0"/>
                </a:solidFill>
                <a:latin typeface="Cambria" panose="02040503050406030204" pitchFamily="18" charset="0"/>
                <a:ea typeface="宋体" panose="02010600030101010101" pitchFamily="2" charset="-122"/>
              </a:rPr>
              <a:t>v</a:t>
            </a:r>
            <a:r>
              <a:rPr lang="en-US" altLang="zh-CN" baseline="-25000"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为源点，</a:t>
            </a:r>
            <a:r>
              <a:rPr lang="en-US" altLang="zh-CN" dirty="0" err="1">
                <a:solidFill>
                  <a:srgbClr val="7030A0"/>
                </a:solidFill>
                <a:latin typeface="Cambria" panose="02040503050406030204" pitchFamily="18" charset="0"/>
                <a:ea typeface="宋体" panose="02010600030101010101" pitchFamily="2" charset="-122"/>
              </a:rPr>
              <a:t>v</a:t>
            </a:r>
            <a:r>
              <a:rPr lang="en-US" altLang="zh-CN" baseline="-25000" dirty="0" err="1">
                <a:solidFill>
                  <a:srgbClr val="7030A0"/>
                </a:solidFill>
                <a:latin typeface="Cambria" panose="02040503050406030204" pitchFamily="18" charset="0"/>
                <a:ea typeface="宋体" panose="02010600030101010101" pitchFamily="2" charset="-122"/>
              </a:rPr>
              <a:t>n</a:t>
            </a:r>
            <a:r>
              <a:rPr lang="zh-CN" altLang="en-US" dirty="0">
                <a:solidFill>
                  <a:srgbClr val="7030A0"/>
                </a:solidFill>
                <a:latin typeface="Cambria" panose="02040503050406030204" pitchFamily="18" charset="0"/>
                <a:ea typeface="宋体" panose="02010600030101010101" pitchFamily="2" charset="-122"/>
              </a:rPr>
              <a:t>为汇点。假设</a:t>
            </a:r>
            <a:r>
              <a:rPr lang="en-US" altLang="zh-CN" dirty="0">
                <a:solidFill>
                  <a:srgbClr val="7030A0"/>
                </a:solidFill>
                <a:latin typeface="Cambria" panose="02040503050406030204" pitchFamily="18" charset="0"/>
                <a:ea typeface="宋体" panose="02010600030101010101" pitchFamily="2" charset="-122"/>
              </a:rPr>
              <a:t>v</a:t>
            </a:r>
            <a:r>
              <a:rPr lang="en-US" altLang="zh-CN" baseline="-25000" dirty="0">
                <a:solidFill>
                  <a:srgbClr val="7030A0"/>
                </a:solidFill>
                <a:latin typeface="Cambria" panose="02040503050406030204" pitchFamily="18" charset="0"/>
                <a:ea typeface="宋体" panose="02010600030101010101" pitchFamily="2" charset="-122"/>
              </a:rPr>
              <a:t>i</a:t>
            </a:r>
            <a:r>
              <a:rPr lang="zh-CN" altLang="en-US" dirty="0">
                <a:solidFill>
                  <a:srgbClr val="7030A0"/>
                </a:solidFill>
                <a:latin typeface="Cambria" panose="02040503050406030204" pitchFamily="18" charset="0"/>
                <a:ea typeface="宋体" panose="02010600030101010101" pitchFamily="2" charset="-122"/>
              </a:rPr>
              <a:t>到</a:t>
            </a:r>
            <a:r>
              <a:rPr lang="en-US" altLang="zh-CN" dirty="0" err="1">
                <a:solidFill>
                  <a:srgbClr val="7030A0"/>
                </a:solidFill>
                <a:latin typeface="Cambria" panose="02040503050406030204" pitchFamily="18" charset="0"/>
                <a:ea typeface="宋体" panose="02010600030101010101" pitchFamily="2" charset="-122"/>
              </a:rPr>
              <a:t>v</a:t>
            </a:r>
            <a:r>
              <a:rPr lang="en-US" altLang="zh-CN" baseline="-25000" dirty="0" err="1">
                <a:solidFill>
                  <a:srgbClr val="7030A0"/>
                </a:solidFill>
                <a:latin typeface="Cambria" panose="02040503050406030204" pitchFamily="18" charset="0"/>
                <a:ea typeface="宋体" panose="02010600030101010101" pitchFamily="2" charset="-122"/>
              </a:rPr>
              <a:t>j</a:t>
            </a:r>
            <a:r>
              <a:rPr lang="zh-CN" altLang="en-US" dirty="0">
                <a:solidFill>
                  <a:srgbClr val="7030A0"/>
                </a:solidFill>
                <a:latin typeface="Cambria" panose="02040503050406030204" pitchFamily="18" charset="0"/>
                <a:ea typeface="宋体" panose="02010600030101010101" pitchFamily="2" charset="-122"/>
              </a:rPr>
              <a:t>之间边的权重为</a:t>
            </a:r>
            <a:r>
              <a:rPr lang="en-US" altLang="zh-CN" dirty="0">
                <a:solidFill>
                  <a:srgbClr val="7030A0"/>
                </a:solidFill>
                <a:latin typeface="Cambria" panose="02040503050406030204" pitchFamily="18" charset="0"/>
                <a:ea typeface="宋体" panose="02010600030101010101" pitchFamily="2" charset="-122"/>
              </a:rPr>
              <a:t>w(</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 j)</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、按照拓扑序列的顺序，依次计算每一个事件的最早发生时间</a:t>
            </a:r>
            <a:r>
              <a:rPr lang="en-US" altLang="zh-CN" dirty="0" err="1">
                <a:solidFill>
                  <a:srgbClr val="7030A0"/>
                </a:solidFill>
                <a:latin typeface="Cambria" panose="02040503050406030204" pitchFamily="18" charset="0"/>
                <a:ea typeface="宋体" panose="02010600030101010101" pitchFamily="2" charset="-122"/>
              </a:rPr>
              <a:t>ve</a:t>
            </a: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a:t>
            </a:r>
            <a:r>
              <a:rPr lang="en-US" altLang="zh-CN" dirty="0">
                <a:solidFill>
                  <a:srgbClr val="7030A0"/>
                </a:solidFill>
                <a:latin typeface="Cambria" panose="02040503050406030204" pitchFamily="18" charset="0"/>
                <a:ea typeface="宋体" panose="02010600030101010101" pitchFamily="2" charset="-122"/>
              </a:rPr>
              <a:t>v</a:t>
            </a:r>
            <a:r>
              <a:rPr lang="en-US" altLang="zh-CN" baseline="-25000"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的最早发生时间为</a:t>
            </a:r>
            <a:r>
              <a:rPr lang="en-US" altLang="zh-CN" dirty="0" err="1">
                <a:solidFill>
                  <a:srgbClr val="7030A0"/>
                </a:solidFill>
                <a:latin typeface="Cambria" panose="02040503050406030204" pitchFamily="18" charset="0"/>
                <a:ea typeface="宋体" panose="02010600030101010101" pitchFamily="2" charset="-122"/>
              </a:rPr>
              <a:t>ve</a:t>
            </a:r>
            <a:r>
              <a:rPr lang="en-US" altLang="zh-CN" dirty="0">
                <a:solidFill>
                  <a:srgbClr val="7030A0"/>
                </a:solidFill>
                <a:latin typeface="Cambria" panose="02040503050406030204" pitchFamily="18" charset="0"/>
                <a:ea typeface="宋体" panose="02010600030101010101" pitchFamily="2" charset="-122"/>
              </a:rPr>
              <a:t>(1)=0</a:t>
            </a:r>
            <a:r>
              <a:rPr lang="zh-CN" altLang="en-US" dirty="0">
                <a:solidFill>
                  <a:srgbClr val="7030A0"/>
                </a:solidFill>
                <a:latin typeface="Cambria" panose="02040503050406030204" pitchFamily="18" charset="0"/>
                <a:ea typeface="宋体" panose="02010600030101010101" pitchFamily="2" charset="-122"/>
              </a:rPr>
              <a:t>。对于顶点</a:t>
            </a:r>
            <a:r>
              <a:rPr lang="en-US" altLang="zh-CN" dirty="0" err="1">
                <a:solidFill>
                  <a:srgbClr val="7030A0"/>
                </a:solidFill>
                <a:latin typeface="Cambria" panose="02040503050406030204" pitchFamily="18" charset="0"/>
                <a:ea typeface="宋体" panose="02010600030101010101" pitchFamily="2" charset="-122"/>
              </a:rPr>
              <a:t>i</a:t>
            </a:r>
            <a:r>
              <a:rPr lang="zh-CN" altLang="en-US" dirty="0">
                <a:solidFill>
                  <a:srgbClr val="7030A0"/>
                </a:solidFill>
                <a:latin typeface="Cambria" panose="02040503050406030204" pitchFamily="18" charset="0"/>
                <a:ea typeface="宋体" panose="02010600030101010101" pitchFamily="2" charset="-122"/>
              </a:rPr>
              <a:t>，设它的前期事件为集合为</a:t>
            </a:r>
            <a:r>
              <a:rPr lang="en-US" altLang="zh-CN" dirty="0">
                <a:solidFill>
                  <a:srgbClr val="7030A0"/>
                </a:solidFill>
                <a:latin typeface="Cambria" panose="02040503050406030204" pitchFamily="18" charset="0"/>
                <a:ea typeface="宋体" panose="02010600030101010101" pitchFamily="2" charset="-122"/>
              </a:rPr>
              <a:t>s</a:t>
            </a:r>
            <a:r>
              <a:rPr lang="zh-CN" altLang="en-US" dirty="0">
                <a:solidFill>
                  <a:srgbClr val="7030A0"/>
                </a:solidFill>
                <a:latin typeface="Cambria" panose="02040503050406030204" pitchFamily="18" charset="0"/>
                <a:ea typeface="宋体" panose="02010600030101010101" pitchFamily="2" charset="-122"/>
              </a:rPr>
              <a:t>，则</a:t>
            </a:r>
            <a:r>
              <a:rPr lang="en-US" altLang="zh-CN" dirty="0" err="1">
                <a:solidFill>
                  <a:srgbClr val="7030A0"/>
                </a:solidFill>
                <a:latin typeface="Cambria" panose="02040503050406030204" pitchFamily="18" charset="0"/>
                <a:ea typeface="宋体" panose="02010600030101010101" pitchFamily="2" charset="-122"/>
              </a:rPr>
              <a:t>ve</a:t>
            </a: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)=max{</a:t>
            </a:r>
            <a:r>
              <a:rPr lang="en-US" altLang="zh-CN" dirty="0" err="1">
                <a:solidFill>
                  <a:srgbClr val="7030A0"/>
                </a:solidFill>
                <a:latin typeface="Cambria" panose="02040503050406030204" pitchFamily="18" charset="0"/>
                <a:ea typeface="宋体" panose="02010600030101010101" pitchFamily="2" charset="-122"/>
              </a:rPr>
              <a:t>ve</a:t>
            </a:r>
            <a:r>
              <a:rPr lang="en-US" altLang="zh-CN" dirty="0">
                <a:solidFill>
                  <a:srgbClr val="7030A0"/>
                </a:solidFill>
                <a:latin typeface="Cambria" panose="02040503050406030204" pitchFamily="18" charset="0"/>
                <a:ea typeface="宋体" panose="02010600030101010101" pitchFamily="2" charset="-122"/>
              </a:rPr>
              <a:t>(k)+w(k, </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k∈s</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。令</a:t>
            </a:r>
            <a:r>
              <a:rPr lang="en-US" altLang="zh-CN" dirty="0">
                <a:solidFill>
                  <a:srgbClr val="7030A0"/>
                </a:solidFill>
                <a:latin typeface="Cambria" panose="02040503050406030204" pitchFamily="18" charset="0"/>
                <a:ea typeface="宋体" panose="02010600030101010101" pitchFamily="2" charset="-122"/>
              </a:rPr>
              <a:t>t=</a:t>
            </a:r>
            <a:r>
              <a:rPr lang="en-US" altLang="zh-CN" dirty="0" err="1">
                <a:solidFill>
                  <a:srgbClr val="7030A0"/>
                </a:solidFill>
                <a:latin typeface="Cambria" panose="02040503050406030204" pitchFamily="18" charset="0"/>
                <a:ea typeface="宋体" panose="02010600030101010101" pitchFamily="2" charset="-122"/>
              </a:rPr>
              <a:t>ve</a:t>
            </a:r>
            <a:r>
              <a:rPr lang="en-US" altLang="zh-CN" dirty="0">
                <a:solidFill>
                  <a:srgbClr val="7030A0"/>
                </a:solidFill>
                <a:latin typeface="Cambria" panose="02040503050406030204" pitchFamily="18" charset="0"/>
                <a:ea typeface="宋体" panose="02010600030101010101" pitchFamily="2" charset="-122"/>
              </a:rPr>
              <a:t>[n]</a:t>
            </a:r>
            <a:r>
              <a:rPr lang="zh-CN" altLang="en-US" dirty="0">
                <a:solidFill>
                  <a:srgbClr val="7030A0"/>
                </a:solidFill>
                <a:latin typeface="Cambria" panose="02040503050406030204" pitchFamily="18" charset="0"/>
                <a:ea typeface="宋体" panose="02010600030101010101" pitchFamily="2" charset="-122"/>
              </a:rPr>
              <a:t>，则</a:t>
            </a:r>
            <a:r>
              <a:rPr lang="en-US" altLang="zh-CN" dirty="0">
                <a:solidFill>
                  <a:srgbClr val="7030A0"/>
                </a:solidFill>
                <a:latin typeface="Cambria" panose="02040503050406030204" pitchFamily="18" charset="0"/>
                <a:ea typeface="宋体" panose="02010600030101010101" pitchFamily="2" charset="-122"/>
              </a:rPr>
              <a:t>t</a:t>
            </a:r>
            <a:r>
              <a:rPr lang="zh-CN" altLang="en-US" dirty="0">
                <a:solidFill>
                  <a:srgbClr val="7030A0"/>
                </a:solidFill>
                <a:latin typeface="Cambria" panose="02040503050406030204" pitchFamily="18" charset="0"/>
                <a:ea typeface="宋体" panose="02010600030101010101" pitchFamily="2" charset="-122"/>
              </a:rPr>
              <a:t>为关键路径上活动的权重之和。</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、按照逆拓扑序，计算每一个事件的最迟发生时间</a:t>
            </a:r>
            <a:r>
              <a:rPr lang="en-US" altLang="zh-CN" dirty="0">
                <a:solidFill>
                  <a:srgbClr val="7030A0"/>
                </a:solidFill>
                <a:latin typeface="Cambria" panose="02040503050406030204" pitchFamily="18" charset="0"/>
                <a:ea typeface="宋体" panose="02010600030101010101" pitchFamily="2" charset="-122"/>
              </a:rPr>
              <a:t>vl(</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v</a:t>
            </a:r>
            <a:r>
              <a:rPr lang="en-US" altLang="zh-CN" baseline="-25000" dirty="0" err="1">
                <a:solidFill>
                  <a:srgbClr val="7030A0"/>
                </a:solidFill>
                <a:latin typeface="Cambria" panose="02040503050406030204" pitchFamily="18" charset="0"/>
                <a:ea typeface="宋体" panose="02010600030101010101" pitchFamily="2" charset="-122"/>
              </a:rPr>
              <a:t>n</a:t>
            </a:r>
            <a:r>
              <a:rPr lang="zh-CN" altLang="en-US" dirty="0">
                <a:solidFill>
                  <a:srgbClr val="7030A0"/>
                </a:solidFill>
                <a:latin typeface="Cambria" panose="02040503050406030204" pitchFamily="18" charset="0"/>
                <a:ea typeface="宋体" panose="02010600030101010101" pitchFamily="2" charset="-122"/>
              </a:rPr>
              <a:t>的最迟发生时间为</a:t>
            </a:r>
            <a:r>
              <a:rPr lang="en-US" altLang="zh-CN" dirty="0">
                <a:solidFill>
                  <a:srgbClr val="7030A0"/>
                </a:solidFill>
                <a:latin typeface="Cambria" panose="02040503050406030204" pitchFamily="18" charset="0"/>
                <a:ea typeface="宋体" panose="02010600030101010101" pitchFamily="2" charset="-122"/>
              </a:rPr>
              <a:t>vl[n]=t</a:t>
            </a:r>
            <a:r>
              <a:rPr lang="zh-CN" altLang="en-US" dirty="0">
                <a:solidFill>
                  <a:srgbClr val="7030A0"/>
                </a:solidFill>
                <a:latin typeface="Cambria" panose="02040503050406030204" pitchFamily="18" charset="0"/>
                <a:ea typeface="宋体" panose="02010600030101010101" pitchFamily="2" charset="-122"/>
              </a:rPr>
              <a:t>。对于事件</a:t>
            </a:r>
            <a:r>
              <a:rPr lang="en-US" altLang="zh-CN" dirty="0" err="1">
                <a:solidFill>
                  <a:srgbClr val="7030A0"/>
                </a:solidFill>
                <a:latin typeface="Cambria" panose="02040503050406030204" pitchFamily="18" charset="0"/>
                <a:ea typeface="宋体" panose="02010600030101010101" pitchFamily="2" charset="-122"/>
              </a:rPr>
              <a:t>i</a:t>
            </a:r>
            <a:r>
              <a:rPr lang="zh-CN" altLang="en-US" dirty="0">
                <a:solidFill>
                  <a:srgbClr val="7030A0"/>
                </a:solidFill>
                <a:latin typeface="Cambria" panose="02040503050406030204" pitchFamily="18" charset="0"/>
                <a:ea typeface="宋体" panose="02010600030101010101" pitchFamily="2" charset="-122"/>
              </a:rPr>
              <a:t>，假设它的后继事件集合为</a:t>
            </a:r>
            <a:r>
              <a:rPr lang="en-US" altLang="zh-CN" dirty="0">
                <a:solidFill>
                  <a:srgbClr val="7030A0"/>
                </a:solidFill>
                <a:latin typeface="Cambria" panose="02040503050406030204" pitchFamily="18" charset="0"/>
                <a:ea typeface="宋体" panose="02010600030101010101" pitchFamily="2" charset="-122"/>
              </a:rPr>
              <a:t>s</a:t>
            </a:r>
            <a:r>
              <a:rPr lang="zh-CN" altLang="en-US" dirty="0">
                <a:solidFill>
                  <a:srgbClr val="7030A0"/>
                </a:solidFill>
                <a:latin typeface="Cambria" panose="02040503050406030204" pitchFamily="18" charset="0"/>
                <a:ea typeface="宋体" panose="02010600030101010101" pitchFamily="2" charset="-122"/>
              </a:rPr>
              <a:t>，则</a:t>
            </a:r>
            <a:r>
              <a:rPr lang="en-US" altLang="zh-CN" dirty="0">
                <a:solidFill>
                  <a:srgbClr val="7030A0"/>
                </a:solidFill>
                <a:latin typeface="Cambria" panose="02040503050406030204" pitchFamily="18" charset="0"/>
                <a:ea typeface="宋体" panose="02010600030101010101" pitchFamily="2" charset="-122"/>
              </a:rPr>
              <a:t>vl(</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 =min{vl(k)-w(</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 k)|</a:t>
            </a:r>
            <a:r>
              <a:rPr lang="en-US" altLang="zh-CN" dirty="0" err="1">
                <a:solidFill>
                  <a:srgbClr val="7030A0"/>
                </a:solidFill>
                <a:latin typeface="Cambria" panose="02040503050406030204" pitchFamily="18" charset="0"/>
                <a:ea typeface="宋体" panose="02010600030101010101" pitchFamily="2" charset="-122"/>
              </a:rPr>
              <a:t>k∈s</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、遍历每一个活动，分别计算每个活动</a:t>
            </a:r>
            <a:r>
              <a:rPr lang="en-US" altLang="zh-CN" dirty="0">
                <a:solidFill>
                  <a:srgbClr val="7030A0"/>
                </a:solidFill>
                <a:latin typeface="Cambria" panose="02040503050406030204" pitchFamily="18" charset="0"/>
                <a:ea typeface="宋体" panose="02010600030101010101" pitchFamily="2" charset="-122"/>
              </a:rPr>
              <a:t>j</a:t>
            </a:r>
            <a:r>
              <a:rPr lang="zh-CN" altLang="en-US" dirty="0">
                <a:solidFill>
                  <a:srgbClr val="7030A0"/>
                </a:solidFill>
                <a:latin typeface="Cambria" panose="02040503050406030204" pitchFamily="18" charset="0"/>
                <a:ea typeface="宋体" panose="02010600030101010101" pitchFamily="2" charset="-122"/>
              </a:rPr>
              <a:t>的</a:t>
            </a:r>
            <a:r>
              <a:rPr lang="en-US" altLang="zh-CN" dirty="0">
                <a:solidFill>
                  <a:srgbClr val="7030A0"/>
                </a:solidFill>
                <a:latin typeface="Cambria" panose="02040503050406030204" pitchFamily="18" charset="0"/>
                <a:ea typeface="宋体" panose="02010600030101010101" pitchFamily="2" charset="-122"/>
              </a:rPr>
              <a:t>ae[j]</a:t>
            </a:r>
            <a:r>
              <a:rPr lang="zh-CN" altLang="en-US" dirty="0">
                <a:solidFill>
                  <a:srgbClr val="7030A0"/>
                </a:solidFill>
                <a:latin typeface="Cambria" panose="02040503050406030204" pitchFamily="18" charset="0"/>
                <a:ea typeface="宋体" panose="02010600030101010101" pitchFamily="2" charset="-122"/>
              </a:rPr>
              <a:t>和</a:t>
            </a:r>
            <a:r>
              <a:rPr lang="en-US" altLang="zh-CN" dirty="0">
                <a:solidFill>
                  <a:srgbClr val="7030A0"/>
                </a:solidFill>
                <a:latin typeface="Cambria" panose="02040503050406030204" pitchFamily="18" charset="0"/>
                <a:ea typeface="宋体" panose="02010600030101010101" pitchFamily="2" charset="-122"/>
              </a:rPr>
              <a:t>al[j]</a:t>
            </a:r>
            <a:r>
              <a:rPr lang="zh-CN" altLang="en-US" dirty="0">
                <a:solidFill>
                  <a:srgbClr val="7030A0"/>
                </a:solidFill>
                <a:latin typeface="Cambria" panose="02040503050406030204" pitchFamily="18" charset="0"/>
                <a:ea typeface="宋体" panose="02010600030101010101" pitchFamily="2" charset="-122"/>
              </a:rPr>
              <a:t>。假设活动</a:t>
            </a:r>
            <a:r>
              <a:rPr lang="en-US" altLang="zh-CN" dirty="0">
                <a:solidFill>
                  <a:srgbClr val="7030A0"/>
                </a:solidFill>
                <a:latin typeface="Cambria" panose="02040503050406030204" pitchFamily="18" charset="0"/>
                <a:ea typeface="宋体" panose="02010600030101010101" pitchFamily="2" charset="-122"/>
              </a:rPr>
              <a:t>j</a:t>
            </a:r>
            <a:r>
              <a:rPr lang="zh-CN" altLang="en-US" dirty="0">
                <a:solidFill>
                  <a:srgbClr val="7030A0"/>
                </a:solidFill>
                <a:latin typeface="Cambria" panose="02040503050406030204" pitchFamily="18" charset="0"/>
                <a:ea typeface="宋体" panose="02010600030101010101" pitchFamily="2" charset="-122"/>
              </a:rPr>
              <a:t>所对应的边为</a:t>
            </a: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 k)</a:t>
            </a:r>
            <a:r>
              <a:rPr lang="zh-CN" altLang="en-US" dirty="0">
                <a:solidFill>
                  <a:srgbClr val="7030A0"/>
                </a:solidFill>
                <a:latin typeface="Cambria" panose="02040503050406030204" pitchFamily="18" charset="0"/>
                <a:ea typeface="宋体" panose="02010600030101010101" pitchFamily="2" charset="-122"/>
              </a:rPr>
              <a:t>，则计算公式：</a:t>
            </a:r>
            <a:r>
              <a:rPr lang="en-US" altLang="zh-CN" dirty="0">
                <a:solidFill>
                  <a:srgbClr val="7030A0"/>
                </a:solidFill>
                <a:latin typeface="Cambria" panose="02040503050406030204" pitchFamily="18" charset="0"/>
                <a:ea typeface="宋体" panose="02010600030101010101" pitchFamily="2" charset="-122"/>
              </a:rPr>
              <a:t>ae[j]=</a:t>
            </a:r>
            <a:r>
              <a:rPr lang="en-US" altLang="zh-CN" dirty="0" err="1">
                <a:solidFill>
                  <a:srgbClr val="7030A0"/>
                </a:solidFill>
                <a:latin typeface="Cambria" panose="02040503050406030204" pitchFamily="18" charset="0"/>
                <a:ea typeface="宋体" panose="02010600030101010101" pitchFamily="2" charset="-122"/>
              </a:rPr>
              <a:t>ve</a:t>
            </a: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a:t>
            </a:r>
            <a:r>
              <a:rPr lang="en-US" altLang="zh-CN" dirty="0">
                <a:solidFill>
                  <a:srgbClr val="7030A0"/>
                </a:solidFill>
                <a:latin typeface="Cambria" panose="02040503050406030204" pitchFamily="18" charset="0"/>
                <a:ea typeface="宋体" panose="02010600030101010101" pitchFamily="2" charset="-122"/>
              </a:rPr>
              <a:t>al[j]=vl[k]-w(</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 k)</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a:solidFill>
                  <a:srgbClr val="7030A0"/>
                </a:solidFill>
                <a:latin typeface="Cambria" panose="02040503050406030204" pitchFamily="18" charset="0"/>
                <a:ea typeface="宋体" panose="02010600030101010101" pitchFamily="2" charset="-122"/>
              </a:rPr>
              <a:t>ae[j]= al[j]</a:t>
            </a:r>
            <a:r>
              <a:rPr lang="zh-CN" altLang="en-US" dirty="0">
                <a:solidFill>
                  <a:srgbClr val="7030A0"/>
                </a:solidFill>
                <a:latin typeface="Cambria" panose="02040503050406030204" pitchFamily="18" charset="0"/>
                <a:ea typeface="宋体" panose="02010600030101010101" pitchFamily="2" charset="-122"/>
              </a:rPr>
              <a:t>，则将活动</a:t>
            </a:r>
            <a:r>
              <a:rPr lang="en-US" altLang="zh-CN" dirty="0">
                <a:solidFill>
                  <a:srgbClr val="7030A0"/>
                </a:solidFill>
                <a:latin typeface="Cambria" panose="02040503050406030204" pitchFamily="18" charset="0"/>
                <a:ea typeface="宋体" panose="02010600030101010101" pitchFamily="2" charset="-122"/>
              </a:rPr>
              <a:t>j</a:t>
            </a:r>
            <a:r>
              <a:rPr lang="zh-CN" altLang="en-US" dirty="0">
                <a:solidFill>
                  <a:srgbClr val="7030A0"/>
                </a:solidFill>
                <a:latin typeface="Cambria" panose="02040503050406030204" pitchFamily="18" charset="0"/>
                <a:ea typeface="宋体" panose="02010600030101010101" pitchFamily="2" charset="-122"/>
              </a:rPr>
              <a:t>加入关键路径。</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71</a:t>
            </a:fld>
            <a:endParaRPr lang="zh-CN" altLang="en-US" dirty="0"/>
          </a:p>
        </p:txBody>
      </p:sp>
    </p:spTree>
    <p:extLst>
      <p:ext uri="{BB962C8B-B14F-4D97-AF65-F5344CB8AC3E}">
        <p14:creationId xmlns:p14="http://schemas.microsoft.com/office/powerpoint/2010/main" val="237989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925351" cy="608429"/>
          </a:xfrm>
        </p:spPr>
        <p:txBody>
          <a:bodyPr>
            <a:normAutofit fontScale="92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求下图所示的</a:t>
            </a:r>
            <a:r>
              <a:rPr lang="en-US" altLang="zh-CN" dirty="0">
                <a:latin typeface="Cambria" panose="02040503050406030204" pitchFamily="18" charset="0"/>
                <a:ea typeface="宋体" panose="02010600030101010101" pitchFamily="2" charset="-122"/>
              </a:rPr>
              <a:t>AOE</a:t>
            </a:r>
            <a:r>
              <a:rPr lang="zh-CN" altLang="en-US" dirty="0">
                <a:latin typeface="Cambria" panose="02040503050406030204" pitchFamily="18" charset="0"/>
                <a:ea typeface="宋体" panose="02010600030101010101" pitchFamily="2" charset="-122"/>
              </a:rPr>
              <a:t>网的关键路径的过程如下：</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72</a:t>
            </a:fld>
            <a:endParaRPr lang="zh-CN" altLang="en-US" dirty="0"/>
          </a:p>
        </p:txBody>
      </p:sp>
      <p:pic>
        <p:nvPicPr>
          <p:cNvPr id="9" name="图片 8"/>
          <p:cNvPicPr>
            <a:picLocks noChangeAspect="1"/>
          </p:cNvPicPr>
          <p:nvPr/>
        </p:nvPicPr>
        <p:blipFill>
          <a:blip r:embed="rId2"/>
          <a:stretch>
            <a:fillRect/>
          </a:stretch>
        </p:blipFill>
        <p:spPr>
          <a:xfrm>
            <a:off x="2755787" y="1058348"/>
            <a:ext cx="9364347" cy="4673857"/>
          </a:xfrm>
          <a:prstGeom prst="rect">
            <a:avLst/>
          </a:prstGeom>
        </p:spPr>
      </p:pic>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58" y="4437666"/>
            <a:ext cx="6012692" cy="2107911"/>
          </a:xfrm>
          <a:prstGeom prst="rect">
            <a:avLst/>
          </a:prstGeom>
          <a:noFill/>
          <a:effectLst>
            <a:glow>
              <a:schemeClr val="accent1"/>
            </a:glow>
            <a:reflection endPos="0" dist="50800" dir="5400000" sy="-100000" algn="bl" rotWithShape="0"/>
          </a:effectLst>
        </p:spPr>
      </p:pic>
    </p:spTree>
    <p:extLst>
      <p:ext uri="{BB962C8B-B14F-4D97-AF65-F5344CB8AC3E}">
        <p14:creationId xmlns:p14="http://schemas.microsoft.com/office/powerpoint/2010/main" val="19260791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3840360"/>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所形成的关键路径如下图所示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有阴影的活动</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，关键路径具有如下特性：</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、关键路径是</a:t>
            </a:r>
            <a:r>
              <a:rPr lang="en-US" altLang="zh-CN" dirty="0">
                <a:solidFill>
                  <a:srgbClr val="00B0F0"/>
                </a:solidFill>
                <a:latin typeface="Cambria" panose="02040503050406030204" pitchFamily="18" charset="0"/>
                <a:ea typeface="宋体" panose="02010600030101010101" pitchFamily="2" charset="-122"/>
              </a:rPr>
              <a:t>AOE</a:t>
            </a:r>
            <a:r>
              <a:rPr lang="zh-CN" altLang="en-US" dirty="0">
                <a:solidFill>
                  <a:srgbClr val="00B0F0"/>
                </a:solidFill>
                <a:latin typeface="Cambria" panose="02040503050406030204" pitchFamily="18" charset="0"/>
                <a:ea typeface="宋体" panose="02010600030101010101" pitchFamily="2" charset="-122"/>
              </a:rPr>
              <a:t>的一个子图，源点和汇点一定在关键路径上；</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2</a:t>
            </a:r>
            <a:r>
              <a:rPr lang="zh-CN" altLang="en-US" dirty="0">
                <a:solidFill>
                  <a:srgbClr val="00B0F0"/>
                </a:solidFill>
                <a:latin typeface="Cambria" panose="02040503050406030204" pitchFamily="18" charset="0"/>
                <a:ea typeface="宋体" panose="02010600030101010101" pitchFamily="2" charset="-122"/>
              </a:rPr>
              <a:t>、关键路径上事件的最迟发生时间一定与最早发生时间相等，且最迟发生时间与最早发生时间相等的事件一定在关键路径上。</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3</a:t>
            </a:r>
            <a:r>
              <a:rPr lang="zh-CN" altLang="en-US" dirty="0">
                <a:solidFill>
                  <a:srgbClr val="00B0F0"/>
                </a:solidFill>
                <a:latin typeface="Cambria" panose="02040503050406030204" pitchFamily="18" charset="0"/>
                <a:ea typeface="宋体" panose="02010600030101010101" pitchFamily="2" charset="-122"/>
              </a:rPr>
              <a:t>、关键路径可以有多条。</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4</a:t>
            </a:r>
            <a:r>
              <a:rPr lang="zh-CN" altLang="en-US" dirty="0">
                <a:solidFill>
                  <a:srgbClr val="00B0F0"/>
                </a:solidFill>
                <a:latin typeface="Cambria" panose="02040503050406030204" pitchFamily="18" charset="0"/>
                <a:ea typeface="宋体" panose="02010600030101010101" pitchFamily="2" charset="-122"/>
              </a:rPr>
              <a:t>、如果关键路径上的某个活动延期，则整个工期肯定延期；如果关键路径上的某个活动提前，则整个工期不一定提前。</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73</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1943" y="3814182"/>
            <a:ext cx="7694215" cy="2696927"/>
          </a:xfrm>
          <a:prstGeom prst="rect">
            <a:avLst/>
          </a:prstGeom>
          <a:noFill/>
        </p:spPr>
      </p:pic>
    </p:spTree>
    <p:extLst>
      <p:ext uri="{BB962C8B-B14F-4D97-AF65-F5344CB8AC3E}">
        <p14:creationId xmlns:p14="http://schemas.microsoft.com/office/powerpoint/2010/main" val="290013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893820" cy="6315496"/>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求</a:t>
            </a:r>
            <a:r>
              <a:rPr lang="en-US" altLang="zh-CN" dirty="0">
                <a:latin typeface="Cambria" panose="02040503050406030204" pitchFamily="18" charset="0"/>
                <a:ea typeface="宋体" panose="02010600030101010101" pitchFamily="2" charset="-122"/>
              </a:rPr>
              <a:t>AOE</a:t>
            </a:r>
            <a:r>
              <a:rPr lang="zh-CN" altLang="en-US" dirty="0">
                <a:latin typeface="Cambria" panose="02040503050406030204" pitchFamily="18" charset="0"/>
                <a:ea typeface="宋体" panose="02010600030101010101" pitchFamily="2" charset="-122"/>
              </a:rPr>
              <a:t>网的关键路径的实现：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、求顶点的拓扑序列，存放在</a:t>
            </a:r>
            <a:r>
              <a:rPr lang="en-US" altLang="zh-CN" dirty="0" err="1">
                <a:solidFill>
                  <a:srgbClr val="7030A0"/>
                </a:solidFill>
                <a:latin typeface="Cambria" panose="02040503050406030204" pitchFamily="18" charset="0"/>
                <a:ea typeface="宋体" panose="02010600030101010101" pitchFamily="2" charset="-122"/>
              </a:rPr>
              <a:t>tsort</a:t>
            </a:r>
            <a:r>
              <a:rPr lang="zh-CN" altLang="en-US" dirty="0">
                <a:solidFill>
                  <a:srgbClr val="7030A0"/>
                </a:solidFill>
                <a:latin typeface="Cambria" panose="02040503050406030204" pitchFamily="18" charset="0"/>
                <a:ea typeface="宋体" panose="02010600030101010101" pitchFamily="2" charset="-122"/>
              </a:rPr>
              <a:t>中；</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、按</a:t>
            </a:r>
            <a:r>
              <a:rPr lang="en-US" altLang="zh-CN" dirty="0" err="1">
                <a:solidFill>
                  <a:srgbClr val="7030A0"/>
                </a:solidFill>
                <a:latin typeface="Cambria" panose="02040503050406030204" pitchFamily="18" charset="0"/>
                <a:ea typeface="宋体" panose="02010600030101010101" pitchFamily="2" charset="-122"/>
              </a:rPr>
              <a:t>tsort</a:t>
            </a:r>
            <a:r>
              <a:rPr lang="zh-CN" altLang="en-US" dirty="0">
                <a:solidFill>
                  <a:srgbClr val="7030A0"/>
                </a:solidFill>
                <a:latin typeface="Cambria" panose="02040503050406030204" pitchFamily="18" charset="0"/>
                <a:ea typeface="宋体" panose="02010600030101010101" pitchFamily="2" charset="-122"/>
              </a:rPr>
              <a:t>中从前到后的次序计算每个顶点的</a:t>
            </a:r>
            <a:r>
              <a:rPr lang="en-US" altLang="zh-CN" dirty="0" err="1">
                <a:solidFill>
                  <a:srgbClr val="7030A0"/>
                </a:solidFill>
                <a:latin typeface="Cambria" panose="02040503050406030204" pitchFamily="18" charset="0"/>
                <a:ea typeface="宋体" panose="02010600030101010101" pitchFamily="2" charset="-122"/>
              </a:rPr>
              <a:t>ve</a:t>
            </a:r>
            <a:r>
              <a:rPr lang="zh-CN" altLang="en-US" dirty="0">
                <a:solidFill>
                  <a:srgbClr val="7030A0"/>
                </a:solidFill>
                <a:latin typeface="Cambria" panose="02040503050406030204" pitchFamily="18" charset="0"/>
                <a:ea typeface="宋体" panose="02010600030101010101" pitchFamily="2" charset="-122"/>
              </a:rPr>
              <a:t>值，方法是：对于顶点</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，其邻接点为</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，边</a:t>
            </a:r>
            <a:r>
              <a:rPr lang="en-US" altLang="zh-CN" dirty="0">
                <a:solidFill>
                  <a:srgbClr val="7030A0"/>
                </a:solidFill>
                <a:latin typeface="Cambria" panose="02040503050406030204" pitchFamily="18" charset="0"/>
                <a:ea typeface="宋体" panose="02010600030101010101" pitchFamily="2" charset="-122"/>
              </a:rPr>
              <a:t>(u, v)</a:t>
            </a:r>
            <a:r>
              <a:rPr lang="zh-CN" altLang="en-US" dirty="0">
                <a:solidFill>
                  <a:srgbClr val="7030A0"/>
                </a:solidFill>
                <a:latin typeface="Cambria" panose="02040503050406030204" pitchFamily="18" charset="0"/>
                <a:ea typeface="宋体" panose="02010600030101010101" pitchFamily="2" charset="-122"/>
              </a:rPr>
              <a:t>的权重为</a:t>
            </a:r>
            <a:r>
              <a:rPr lang="en-US" altLang="zh-CN" dirty="0">
                <a:solidFill>
                  <a:srgbClr val="7030A0"/>
                </a:solidFill>
                <a:latin typeface="Cambria" panose="02040503050406030204" pitchFamily="18" charset="0"/>
                <a:ea typeface="宋体" panose="02010600030101010101" pitchFamily="2" charset="-122"/>
              </a:rPr>
              <a:t>w</a:t>
            </a:r>
            <a:r>
              <a:rPr lang="zh-CN" altLang="en-US" dirty="0">
                <a:solidFill>
                  <a:srgbClr val="7030A0"/>
                </a:solidFill>
                <a:latin typeface="Cambria" panose="02040503050406030204" pitchFamily="18" charset="0"/>
                <a:ea typeface="宋体" panose="02010600030101010101" pitchFamily="2" charset="-122"/>
              </a:rPr>
              <a:t>，则</a:t>
            </a:r>
            <a:r>
              <a:rPr lang="en-US" altLang="zh-CN" dirty="0" err="1">
                <a:solidFill>
                  <a:srgbClr val="7030A0"/>
                </a:solidFill>
                <a:latin typeface="Cambria" panose="02040503050406030204" pitchFamily="18" charset="0"/>
                <a:ea typeface="宋体" panose="02010600030101010101" pitchFamily="2" charset="-122"/>
              </a:rPr>
              <a:t>ve</a:t>
            </a:r>
            <a:r>
              <a:rPr lang="en-US" altLang="zh-CN" dirty="0">
                <a:solidFill>
                  <a:srgbClr val="7030A0"/>
                </a:solidFill>
                <a:latin typeface="Cambria" panose="02040503050406030204" pitchFamily="18" charset="0"/>
                <a:ea typeface="宋体" panose="02010600030101010101" pitchFamily="2" charset="-122"/>
              </a:rPr>
              <a:t>[v]=max(</a:t>
            </a:r>
            <a:r>
              <a:rPr lang="en-US" altLang="zh-CN" dirty="0" err="1">
                <a:solidFill>
                  <a:srgbClr val="7030A0"/>
                </a:solidFill>
                <a:latin typeface="Cambria" panose="02040503050406030204" pitchFamily="18" charset="0"/>
                <a:ea typeface="宋体" panose="02010600030101010101" pitchFamily="2" charset="-122"/>
              </a:rPr>
              <a:t>ve</a:t>
            </a:r>
            <a:r>
              <a:rPr lang="en-US" altLang="zh-CN" dirty="0">
                <a:solidFill>
                  <a:srgbClr val="7030A0"/>
                </a:solidFill>
                <a:latin typeface="Cambria" panose="02040503050406030204" pitchFamily="18" charset="0"/>
                <a:ea typeface="宋体" panose="02010600030101010101" pitchFamily="2" charset="-122"/>
              </a:rPr>
              <a:t>[v], </a:t>
            </a:r>
            <a:r>
              <a:rPr lang="en-US" altLang="zh-CN" dirty="0" err="1">
                <a:solidFill>
                  <a:srgbClr val="7030A0"/>
                </a:solidFill>
                <a:latin typeface="Cambria" panose="02040503050406030204" pitchFamily="18" charset="0"/>
                <a:ea typeface="宋体" panose="02010600030101010101" pitchFamily="2" charset="-122"/>
              </a:rPr>
              <a:t>ve</a:t>
            </a:r>
            <a:r>
              <a:rPr lang="en-US" altLang="zh-CN" dirty="0">
                <a:solidFill>
                  <a:srgbClr val="7030A0"/>
                </a:solidFill>
                <a:latin typeface="Cambria" panose="02040503050406030204" pitchFamily="18" charset="0"/>
                <a:ea typeface="宋体" panose="02010600030101010101" pitchFamily="2" charset="-122"/>
              </a:rPr>
              <a:t>[u]+w)</a:t>
            </a:r>
            <a:r>
              <a:rPr lang="zh-CN" altLang="en-US" dirty="0">
                <a:solidFill>
                  <a:srgbClr val="7030A0"/>
                </a:solidFill>
                <a:latin typeface="Cambria" panose="02040503050406030204" pitchFamily="18" charset="0"/>
                <a:ea typeface="宋体" panose="02010600030101010101" pitchFamily="2" charset="-122"/>
              </a:rPr>
              <a:t>；</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、按</a:t>
            </a:r>
            <a:r>
              <a:rPr lang="en-US" altLang="zh-CN" dirty="0" err="1">
                <a:solidFill>
                  <a:srgbClr val="7030A0"/>
                </a:solidFill>
                <a:latin typeface="Cambria" panose="02040503050406030204" pitchFamily="18" charset="0"/>
                <a:ea typeface="宋体" panose="02010600030101010101" pitchFamily="2" charset="-122"/>
              </a:rPr>
              <a:t>tsort</a:t>
            </a:r>
            <a:r>
              <a:rPr lang="zh-CN" altLang="en-US" dirty="0">
                <a:solidFill>
                  <a:srgbClr val="7030A0"/>
                </a:solidFill>
                <a:latin typeface="Cambria" panose="02040503050406030204" pitchFamily="18" charset="0"/>
                <a:ea typeface="宋体" panose="02010600030101010101" pitchFamily="2" charset="-122"/>
              </a:rPr>
              <a:t>中从后到前的次序计算每个顶点的</a:t>
            </a:r>
            <a:r>
              <a:rPr lang="en-US" altLang="zh-CN" dirty="0">
                <a:solidFill>
                  <a:srgbClr val="7030A0"/>
                </a:solidFill>
                <a:latin typeface="Cambria" panose="02040503050406030204" pitchFamily="18" charset="0"/>
                <a:ea typeface="宋体" panose="02010600030101010101" pitchFamily="2" charset="-122"/>
              </a:rPr>
              <a:t>vl</a:t>
            </a:r>
            <a:r>
              <a:rPr lang="zh-CN" altLang="en-US" dirty="0">
                <a:solidFill>
                  <a:srgbClr val="7030A0"/>
                </a:solidFill>
                <a:latin typeface="Cambria" panose="02040503050406030204" pitchFamily="18" charset="0"/>
                <a:ea typeface="宋体" panose="02010600030101010101" pitchFamily="2" charset="-122"/>
              </a:rPr>
              <a:t>值，方法是：对于顶点</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，其邻接点为</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，边</a:t>
            </a:r>
            <a:r>
              <a:rPr lang="en-US" altLang="zh-CN" dirty="0">
                <a:solidFill>
                  <a:srgbClr val="7030A0"/>
                </a:solidFill>
                <a:latin typeface="Cambria" panose="02040503050406030204" pitchFamily="18" charset="0"/>
                <a:ea typeface="宋体" panose="02010600030101010101" pitchFamily="2" charset="-122"/>
              </a:rPr>
              <a:t>(u, v)</a:t>
            </a:r>
            <a:r>
              <a:rPr lang="zh-CN" altLang="en-US" dirty="0">
                <a:solidFill>
                  <a:srgbClr val="7030A0"/>
                </a:solidFill>
                <a:latin typeface="Cambria" panose="02040503050406030204" pitchFamily="18" charset="0"/>
                <a:ea typeface="宋体" panose="02010600030101010101" pitchFamily="2" charset="-122"/>
              </a:rPr>
              <a:t>的权重为</a:t>
            </a:r>
            <a:r>
              <a:rPr lang="en-US" altLang="zh-CN" dirty="0">
                <a:solidFill>
                  <a:srgbClr val="7030A0"/>
                </a:solidFill>
                <a:latin typeface="Cambria" panose="02040503050406030204" pitchFamily="18" charset="0"/>
                <a:ea typeface="宋体" panose="02010600030101010101" pitchFamily="2" charset="-122"/>
              </a:rPr>
              <a:t>w</a:t>
            </a:r>
            <a:r>
              <a:rPr lang="zh-CN" altLang="en-US" dirty="0">
                <a:solidFill>
                  <a:srgbClr val="7030A0"/>
                </a:solidFill>
                <a:latin typeface="Cambria" panose="02040503050406030204" pitchFamily="18" charset="0"/>
                <a:ea typeface="宋体" panose="02010600030101010101" pitchFamily="2" charset="-122"/>
              </a:rPr>
              <a:t>，则</a:t>
            </a:r>
            <a:r>
              <a:rPr lang="en-US" altLang="zh-CN" dirty="0">
                <a:solidFill>
                  <a:srgbClr val="7030A0"/>
                </a:solidFill>
                <a:latin typeface="Cambria" panose="02040503050406030204" pitchFamily="18" charset="0"/>
                <a:ea typeface="宋体" panose="02010600030101010101" pitchFamily="2" charset="-122"/>
              </a:rPr>
              <a:t>vl[u]=min(vl[u], vl[v]-w)</a:t>
            </a:r>
            <a:r>
              <a:rPr lang="zh-CN" altLang="en-US" dirty="0">
                <a:solidFill>
                  <a:srgbClr val="7030A0"/>
                </a:solidFill>
                <a:latin typeface="Cambria" panose="02040503050406030204" pitchFamily="18" charset="0"/>
                <a:ea typeface="宋体" panose="02010600030101010101" pitchFamily="2" charset="-122"/>
              </a:rPr>
              <a:t>；</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、对于每一个顶点</a:t>
            </a:r>
            <a:r>
              <a:rPr lang="en-US" altLang="zh-CN" dirty="0" err="1">
                <a:solidFill>
                  <a:srgbClr val="7030A0"/>
                </a:solidFill>
                <a:latin typeface="Cambria" panose="02040503050406030204" pitchFamily="18" charset="0"/>
                <a:ea typeface="宋体" panose="02010600030101010101" pitchFamily="2" charset="-122"/>
              </a:rPr>
              <a:t>i</a:t>
            </a:r>
            <a:r>
              <a:rPr lang="zh-CN" altLang="en-US" dirty="0">
                <a:solidFill>
                  <a:srgbClr val="7030A0"/>
                </a:solidFill>
                <a:latin typeface="Cambria" panose="02040503050406030204" pitchFamily="18" charset="0"/>
                <a:ea typeface="宋体" panose="02010600030101010101" pitchFamily="2" charset="-122"/>
              </a:rPr>
              <a:t>以及</a:t>
            </a:r>
            <a:r>
              <a:rPr lang="en-US" altLang="zh-CN" dirty="0" err="1">
                <a:solidFill>
                  <a:srgbClr val="7030A0"/>
                </a:solidFill>
                <a:latin typeface="Cambria" panose="02040503050406030204" pitchFamily="18" charset="0"/>
                <a:ea typeface="宋体" panose="02010600030101010101" pitchFamily="2" charset="-122"/>
              </a:rPr>
              <a:t>i</a:t>
            </a:r>
            <a:r>
              <a:rPr lang="zh-CN" altLang="en-US" dirty="0">
                <a:solidFill>
                  <a:srgbClr val="7030A0"/>
                </a:solidFill>
                <a:latin typeface="Cambria" panose="02040503050406030204" pitchFamily="18" charset="0"/>
                <a:ea typeface="宋体" panose="02010600030101010101" pitchFamily="2" charset="-122"/>
              </a:rPr>
              <a:t>的每一个邻接点</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，计算活动</a:t>
            </a: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i,v</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假设权重为</a:t>
            </a:r>
            <a:r>
              <a:rPr lang="en-US" altLang="zh-CN" dirty="0">
                <a:solidFill>
                  <a:srgbClr val="7030A0"/>
                </a:solidFill>
                <a:latin typeface="Cambria" panose="02040503050406030204" pitchFamily="18" charset="0"/>
                <a:ea typeface="宋体" panose="02010600030101010101" pitchFamily="2" charset="-122"/>
              </a:rPr>
              <a:t>w)</a:t>
            </a:r>
            <a:r>
              <a:rPr lang="zh-CN" altLang="en-US" dirty="0">
                <a:solidFill>
                  <a:srgbClr val="7030A0"/>
                </a:solidFill>
                <a:latin typeface="Cambria" panose="02040503050406030204" pitchFamily="18" charset="0"/>
                <a:ea typeface="宋体" panose="02010600030101010101" pitchFamily="2" charset="-122"/>
              </a:rPr>
              <a:t>的最早发生时间</a:t>
            </a:r>
            <a:r>
              <a:rPr lang="en-US" altLang="zh-CN" dirty="0">
                <a:solidFill>
                  <a:srgbClr val="7030A0"/>
                </a:solidFill>
                <a:latin typeface="Cambria" panose="02040503050406030204" pitchFamily="18" charset="0"/>
                <a:ea typeface="宋体" panose="02010600030101010101" pitchFamily="2" charset="-122"/>
              </a:rPr>
              <a:t>ae=</a:t>
            </a:r>
            <a:r>
              <a:rPr lang="en-US" altLang="zh-CN" dirty="0" err="1">
                <a:solidFill>
                  <a:srgbClr val="7030A0"/>
                </a:solidFill>
                <a:latin typeface="Cambria" panose="02040503050406030204" pitchFamily="18" charset="0"/>
                <a:ea typeface="宋体" panose="02010600030101010101" pitchFamily="2" charset="-122"/>
              </a:rPr>
              <a:t>ve</a:t>
            </a: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a:t>
            </a:r>
            <a:r>
              <a:rPr lang="zh-CN" altLang="en-US" dirty="0">
                <a:solidFill>
                  <a:srgbClr val="7030A0"/>
                </a:solidFill>
                <a:latin typeface="Cambria" panose="02040503050406030204" pitchFamily="18" charset="0"/>
                <a:ea typeface="宋体" panose="02010600030101010101" pitchFamily="2" charset="-122"/>
              </a:rPr>
              <a:t>和最迟发生时间</a:t>
            </a:r>
            <a:r>
              <a:rPr lang="en-US" altLang="zh-CN" dirty="0">
                <a:solidFill>
                  <a:srgbClr val="7030A0"/>
                </a:solidFill>
                <a:latin typeface="Cambria" panose="02040503050406030204" pitchFamily="18" charset="0"/>
                <a:ea typeface="宋体" panose="02010600030101010101" pitchFamily="2" charset="-122"/>
              </a:rPr>
              <a:t>al=vl[v]-w</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a:solidFill>
                  <a:srgbClr val="7030A0"/>
                </a:solidFill>
                <a:latin typeface="Cambria" panose="02040503050406030204" pitchFamily="18" charset="0"/>
                <a:ea typeface="宋体" panose="02010600030101010101" pitchFamily="2" charset="-122"/>
              </a:rPr>
              <a:t>ae=al</a:t>
            </a:r>
            <a:r>
              <a:rPr lang="zh-CN" altLang="en-US" dirty="0">
                <a:solidFill>
                  <a:srgbClr val="7030A0"/>
                </a:solidFill>
                <a:latin typeface="Cambria" panose="02040503050406030204" pitchFamily="18" charset="0"/>
                <a:ea typeface="宋体" panose="02010600030101010101" pitchFamily="2" charset="-122"/>
              </a:rPr>
              <a:t>，则将活动</a:t>
            </a: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 v)</a:t>
            </a:r>
            <a:r>
              <a:rPr lang="zh-CN" altLang="en-US" dirty="0">
                <a:solidFill>
                  <a:srgbClr val="7030A0"/>
                </a:solidFill>
                <a:latin typeface="Cambria" panose="02040503050406030204" pitchFamily="18" charset="0"/>
                <a:ea typeface="宋体" panose="02010600030101010101" pitchFamily="2" charset="-122"/>
              </a:rPr>
              <a:t>加入关键路径。</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5</a:t>
            </a:r>
            <a:r>
              <a:rPr lang="zh-CN" altLang="en-US" dirty="0">
                <a:solidFill>
                  <a:srgbClr val="7030A0"/>
                </a:solidFill>
                <a:latin typeface="Cambria" panose="02040503050406030204" pitchFamily="18" charset="0"/>
                <a:ea typeface="宋体" panose="02010600030101010101" pitchFamily="2" charset="-122"/>
              </a:rPr>
              <a:t>、关键路径用</a:t>
            </a:r>
            <a:r>
              <a:rPr lang="en-US" altLang="zh-CN" dirty="0">
                <a:solidFill>
                  <a:srgbClr val="7030A0"/>
                </a:solidFill>
                <a:latin typeface="Cambria" panose="02040503050406030204" pitchFamily="18" charset="0"/>
                <a:ea typeface="宋体" panose="02010600030101010101" pitchFamily="2" charset="-122"/>
              </a:rPr>
              <a:t>vector</a:t>
            </a:r>
            <a:r>
              <a:rPr lang="zh-CN" altLang="en-US" dirty="0">
                <a:solidFill>
                  <a:srgbClr val="7030A0"/>
                </a:solidFill>
                <a:latin typeface="Cambria" panose="02040503050406030204" pitchFamily="18" charset="0"/>
                <a:ea typeface="宋体" panose="02010600030101010101" pitchFamily="2" charset="-122"/>
              </a:rPr>
              <a:t>数组存储。</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critical_path</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时间复杂度为</a:t>
            </a:r>
            <a:r>
              <a:rPr lang="en-US" altLang="zh-CN" dirty="0">
                <a:latin typeface="Cambria" panose="02040503050406030204" pitchFamily="18" charset="0"/>
                <a:ea typeface="宋体" panose="02010600030101010101" pitchFamily="2" charset="-122"/>
              </a:rPr>
              <a:t>O(|V|+|E|)</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O(|V|)</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74</a:t>
            </a:fld>
            <a:endParaRPr lang="zh-CN" altLang="en-US" dirty="0"/>
          </a:p>
        </p:txBody>
      </p:sp>
    </p:spTree>
    <p:extLst>
      <p:ext uri="{BB962C8B-B14F-4D97-AF65-F5344CB8AC3E}">
        <p14:creationId xmlns:p14="http://schemas.microsoft.com/office/powerpoint/2010/main" val="262002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5"/>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4.6 </a:t>
            </a:r>
            <a:r>
              <a:rPr lang="zh-CN" altLang="en-US" b="1" dirty="0">
                <a:latin typeface="Cambria" panose="02040503050406030204" pitchFamily="18" charset="0"/>
                <a:ea typeface="宋体" panose="02010600030101010101" pitchFamily="2" charset="-122"/>
              </a:rPr>
              <a:t>图的顶点之间最短距离和最短路径</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在带权图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中，从顶点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到顶点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可能存在多条路径，将这些路径中带权路径长最小的路径称为</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到</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的</a:t>
            </a:r>
            <a:r>
              <a:rPr lang="zh-CN" altLang="en-US" b="1" dirty="0">
                <a:solidFill>
                  <a:srgbClr val="00B0F0"/>
                </a:solidFill>
                <a:latin typeface="Cambria" panose="02040503050406030204" pitchFamily="18" charset="0"/>
                <a:ea typeface="宋体" panose="02010600030101010101" pitchFamily="2" charset="-122"/>
              </a:rPr>
              <a:t>最短路径</a:t>
            </a:r>
            <a:r>
              <a:rPr lang="zh-CN" altLang="en-US" dirty="0">
                <a:latin typeface="Cambria" panose="02040503050406030204" pitchFamily="18" charset="0"/>
                <a:ea typeface="宋体" panose="02010600030101010101" pitchFamily="2" charset="-122"/>
              </a:rPr>
              <a:t>，最短路径上的边的权重之和称为</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到</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的</a:t>
            </a:r>
            <a:r>
              <a:rPr lang="zh-CN" altLang="en-US" b="1" dirty="0">
                <a:solidFill>
                  <a:srgbClr val="00B0F0"/>
                </a:solidFill>
                <a:latin typeface="Cambria" panose="02040503050406030204" pitchFamily="18" charset="0"/>
                <a:ea typeface="宋体" panose="02010600030101010101" pitchFamily="2" charset="-122"/>
              </a:rPr>
              <a:t>最短距离</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求最短路径问题的研究对象为权重都为非负的无向图或没有负权环的有向图。</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75</a:t>
            </a:fld>
            <a:endParaRPr lang="zh-CN" altLang="en-US" dirty="0"/>
          </a:p>
        </p:txBody>
      </p:sp>
    </p:spTree>
    <p:extLst>
      <p:ext uri="{BB962C8B-B14F-4D97-AF65-F5344CB8AC3E}">
        <p14:creationId xmlns:p14="http://schemas.microsoft.com/office/powerpoint/2010/main" val="174286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5"/>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4.6.1 </a:t>
            </a:r>
            <a:r>
              <a:rPr lang="zh-CN" altLang="en-US" b="1" dirty="0">
                <a:latin typeface="Cambria" panose="02040503050406030204" pitchFamily="18" charset="0"/>
                <a:ea typeface="宋体" panose="02010600030101010101" pitchFamily="2" charset="-122"/>
              </a:rPr>
              <a:t>单源最短路径</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求带权图的一个顶点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称为</a:t>
            </a:r>
            <a:r>
              <a:rPr lang="zh-CN" altLang="en-US" b="1" dirty="0">
                <a:latin typeface="Cambria" panose="02040503050406030204" pitchFamily="18" charset="0"/>
                <a:ea typeface="宋体" panose="02010600030101010101" pitchFamily="2" charset="-122"/>
              </a:rPr>
              <a:t>源点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到其余各顶点的最短距离和路径，称为</a:t>
            </a:r>
            <a:r>
              <a:rPr lang="zh-CN" altLang="en-US" b="1" dirty="0">
                <a:latin typeface="Cambria" panose="02040503050406030204" pitchFamily="18" charset="0"/>
                <a:ea typeface="宋体" panose="02010600030101010101" pitchFamily="2" charset="-122"/>
              </a:rPr>
              <a:t>单源最短路径</a:t>
            </a:r>
            <a:r>
              <a:rPr lang="zh-CN" altLang="en-US" dirty="0">
                <a:latin typeface="Cambria" panose="02040503050406030204" pitchFamily="18" charset="0"/>
                <a:ea typeface="宋体" panose="02010600030101010101" pitchFamily="2" charset="-122"/>
              </a:rPr>
              <a:t>问题。有多种求单源最短路径的方法：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适用于非负权图的</a:t>
            </a:r>
            <a:r>
              <a:rPr lang="en-US" altLang="zh-CN" dirty="0" err="1">
                <a:solidFill>
                  <a:srgbClr val="00B0F0"/>
                </a:solidFill>
                <a:latin typeface="Cambria" panose="02040503050406030204" pitchFamily="18" charset="0"/>
                <a:ea typeface="宋体" panose="02010600030101010101" pitchFamily="2" charset="-122"/>
              </a:rPr>
              <a:t>Dijkstra</a:t>
            </a:r>
            <a:r>
              <a:rPr lang="en-US" altLang="zh-CN" dirty="0">
                <a:solidFill>
                  <a:srgbClr val="00B0F0"/>
                </a:solidFill>
                <a:latin typeface="Cambria" panose="02040503050406030204" pitchFamily="18" charset="0"/>
                <a:ea typeface="宋体" panose="02010600030101010101" pitchFamily="2" charset="-122"/>
              </a:rPr>
              <a:t> </a:t>
            </a:r>
            <a:r>
              <a:rPr lang="zh-CN" altLang="en-US" dirty="0">
                <a:solidFill>
                  <a:srgbClr val="00B0F0"/>
                </a:solidFill>
                <a:latin typeface="Cambria" panose="02040503050406030204" pitchFamily="18" charset="0"/>
                <a:ea typeface="宋体" panose="02010600030101010101" pitchFamily="2" charset="-122"/>
              </a:rPr>
              <a:t>算法；</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适用于具有负权图的</a:t>
            </a:r>
            <a:r>
              <a:rPr lang="en-US" altLang="zh-CN" dirty="0">
                <a:solidFill>
                  <a:srgbClr val="00B0F0"/>
                </a:solidFill>
                <a:latin typeface="Cambria" panose="02040503050406030204" pitchFamily="18" charset="0"/>
                <a:ea typeface="宋体" panose="02010600030101010101" pitchFamily="2" charset="-122"/>
              </a:rPr>
              <a:t>Bellman-Ford</a:t>
            </a:r>
            <a:r>
              <a:rPr lang="zh-CN" altLang="en-US" dirty="0">
                <a:solidFill>
                  <a:srgbClr val="00B0F0"/>
                </a:solidFill>
                <a:latin typeface="Cambria" panose="02040503050406030204" pitchFamily="18" charset="0"/>
                <a:ea typeface="宋体" panose="02010600030101010101" pitchFamily="2" charset="-122"/>
              </a:rPr>
              <a:t>算法和</a:t>
            </a:r>
            <a:r>
              <a:rPr lang="en-US" altLang="zh-CN" dirty="0">
                <a:solidFill>
                  <a:srgbClr val="00B0F0"/>
                </a:solidFill>
                <a:latin typeface="Cambria" panose="02040503050406030204" pitchFamily="18" charset="0"/>
                <a:ea typeface="宋体" panose="02010600030101010101" pitchFamily="2" charset="-122"/>
              </a:rPr>
              <a:t>Spfa</a:t>
            </a:r>
            <a:r>
              <a:rPr lang="zh-CN" altLang="en-US" dirty="0">
                <a:solidFill>
                  <a:srgbClr val="00B0F0"/>
                </a:solidFill>
                <a:latin typeface="Cambria" panose="02040503050406030204" pitchFamily="18" charset="0"/>
                <a:ea typeface="宋体" panose="02010600030101010101" pitchFamily="2" charset="-122"/>
              </a:rPr>
              <a:t>算法</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76</a:t>
            </a:fld>
            <a:endParaRPr lang="zh-CN" altLang="en-US" dirty="0"/>
          </a:p>
        </p:txBody>
      </p:sp>
    </p:spTree>
    <p:extLst>
      <p:ext uri="{BB962C8B-B14F-4D97-AF65-F5344CB8AC3E}">
        <p14:creationId xmlns:p14="http://schemas.microsoft.com/office/powerpoint/2010/main" val="505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5"/>
          </a:xfrm>
        </p:spPr>
        <p:txBody>
          <a:bodyPr>
            <a:normAutofit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一、</a:t>
            </a:r>
            <a:r>
              <a:rPr lang="en-US" altLang="zh-CN" dirty="0" err="1">
                <a:latin typeface="Cambria" panose="02040503050406030204" pitchFamily="18" charset="0"/>
                <a:ea typeface="宋体" panose="02010600030101010101" pitchFamily="2" charset="-122"/>
              </a:rPr>
              <a:t>Dijkstra</a:t>
            </a:r>
            <a:r>
              <a:rPr lang="zh-CN" altLang="en-US" dirty="0">
                <a:latin typeface="Cambria" panose="02040503050406030204" pitchFamily="18" charset="0"/>
                <a:ea typeface="宋体" panose="02010600030101010101" pitchFamily="2" charset="-122"/>
              </a:rPr>
              <a:t>算法</a:t>
            </a:r>
          </a:p>
          <a:p>
            <a:pPr marL="0" indent="357188">
              <a:lnSpc>
                <a:spcPct val="150000"/>
              </a:lnSpc>
              <a:spcBef>
                <a:spcPts val="0"/>
              </a:spcBef>
              <a:buNone/>
            </a:pPr>
            <a:r>
              <a:rPr lang="en-US" altLang="zh-CN" b="1" dirty="0" err="1">
                <a:latin typeface="Cambria" panose="02040503050406030204" pitchFamily="18" charset="0"/>
                <a:ea typeface="宋体" panose="02010600030101010101" pitchFamily="2" charset="-122"/>
              </a:rPr>
              <a:t>Dijkstra</a:t>
            </a:r>
            <a:r>
              <a:rPr lang="zh-CN" altLang="en-US" b="1" dirty="0">
                <a:latin typeface="Cambria" panose="02040503050406030204" pitchFamily="18" charset="0"/>
                <a:ea typeface="宋体" panose="02010600030101010101" pitchFamily="2" charset="-122"/>
              </a:rPr>
              <a:t>算法 </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迪杰斯特拉</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用于求一个边的权重为非负的带权图</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有向或无向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的单源最短路径。从源点出发，采用贪心策略，每一轮求源点到某个顶点的最短距离。</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定义顶点集合</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，源点到</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中所有顶点的最短距离都已求得。</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00B0F0"/>
                </a:solidFill>
                <a:latin typeface="Cambria" panose="02040503050406030204" pitchFamily="18" charset="0"/>
                <a:ea typeface="宋体" panose="02010600030101010101" pitchFamily="2" charset="-122"/>
              </a:rPr>
              <a:t>源点到</a:t>
            </a:r>
            <a:r>
              <a:rPr lang="en-US" altLang="zh-CN" b="1" dirty="0">
                <a:solidFill>
                  <a:srgbClr val="00B0F0"/>
                </a:solidFill>
                <a:latin typeface="Cambria" panose="02040503050406030204" pitchFamily="18" charset="0"/>
                <a:ea typeface="宋体" panose="02010600030101010101" pitchFamily="2" charset="-122"/>
              </a:rPr>
              <a:t>V-U</a:t>
            </a:r>
            <a:r>
              <a:rPr lang="zh-CN" altLang="en-US" b="1" dirty="0">
                <a:solidFill>
                  <a:srgbClr val="00B0F0"/>
                </a:solidFill>
                <a:latin typeface="Cambria" panose="02040503050406030204" pitchFamily="18" charset="0"/>
                <a:ea typeface="宋体" panose="02010600030101010101" pitchFamily="2" charset="-122"/>
              </a:rPr>
              <a:t>中顶点</a:t>
            </a:r>
            <a:r>
              <a:rPr lang="en-US" altLang="zh-CN" b="1" dirty="0">
                <a:solidFill>
                  <a:srgbClr val="00B0F0"/>
                </a:solidFill>
                <a:latin typeface="Cambria" panose="02040503050406030204" pitchFamily="18" charset="0"/>
                <a:ea typeface="宋体" panose="02010600030101010101" pitchFamily="2" charset="-122"/>
              </a:rPr>
              <a:t>v</a:t>
            </a:r>
            <a:r>
              <a:rPr lang="zh-CN" altLang="en-US" b="1" dirty="0">
                <a:solidFill>
                  <a:srgbClr val="00B0F0"/>
                </a:solidFill>
                <a:latin typeface="Cambria" panose="02040503050406030204" pitchFamily="18" charset="0"/>
                <a:ea typeface="宋体" panose="02010600030101010101" pitchFamily="2" charset="-122"/>
              </a:rPr>
              <a:t>的距离</a:t>
            </a:r>
            <a:r>
              <a:rPr lang="zh-CN" altLang="en-US" dirty="0">
                <a:latin typeface="Cambria" panose="02040503050406030204" pitchFamily="18" charset="0"/>
                <a:ea typeface="宋体" panose="02010600030101010101" pitchFamily="2" charset="-122"/>
              </a:rPr>
              <a:t>：源点到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源点经过</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中的其他顶点或直接到达</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的路径的权重和的最小值。</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00B0F0"/>
                </a:solidFill>
                <a:latin typeface="Cambria" panose="02040503050406030204" pitchFamily="18" charset="0"/>
                <a:ea typeface="宋体" panose="02010600030101010101" pitchFamily="2" charset="-122"/>
              </a:rPr>
              <a:t>松弛操作</a:t>
            </a:r>
            <a:r>
              <a:rPr lang="zh-CN" altLang="en-US" dirty="0">
                <a:latin typeface="Cambria" panose="02040503050406030204" pitchFamily="18" charset="0"/>
                <a:ea typeface="宋体" panose="02010600030101010101" pitchFamily="2" charset="-122"/>
              </a:rPr>
              <a:t>：当将</a:t>
            </a:r>
            <a:r>
              <a:rPr lang="en-US" altLang="zh-CN" dirty="0">
                <a:latin typeface="Cambria" panose="02040503050406030204" pitchFamily="18" charset="0"/>
                <a:ea typeface="宋体" panose="02010600030101010101" pitchFamily="2" charset="-122"/>
              </a:rPr>
              <a:t>V-U</a:t>
            </a:r>
            <a:r>
              <a:rPr lang="zh-CN" altLang="en-US" dirty="0">
                <a:latin typeface="Cambria" panose="02040503050406030204" pitchFamily="18" charset="0"/>
                <a:ea typeface="宋体" panose="02010600030101010101" pitchFamily="2" charset="-122"/>
              </a:rPr>
              <a:t>中的一个顶点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加入到</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中时，利用</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更新源点到</a:t>
            </a:r>
            <a:r>
              <a:rPr lang="en-US" altLang="zh-CN" dirty="0">
                <a:latin typeface="Cambria" panose="02040503050406030204" pitchFamily="18" charset="0"/>
                <a:ea typeface="宋体" panose="02010600030101010101" pitchFamily="2" charset="-122"/>
              </a:rPr>
              <a:t>V-U</a:t>
            </a:r>
            <a:r>
              <a:rPr lang="zh-CN" altLang="en-US" dirty="0">
                <a:latin typeface="Cambria" panose="02040503050406030204" pitchFamily="18" charset="0"/>
                <a:ea typeface="宋体" panose="02010600030101010101" pitchFamily="2" charset="-122"/>
              </a:rPr>
              <a:t>中每个顶点的距离。</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77</a:t>
            </a:fld>
            <a:endParaRPr lang="zh-CN" altLang="en-US" dirty="0"/>
          </a:p>
        </p:txBody>
      </p:sp>
    </p:spTree>
    <p:extLst>
      <p:ext uri="{BB962C8B-B14F-4D97-AF65-F5344CB8AC3E}">
        <p14:creationId xmlns:p14="http://schemas.microsoft.com/office/powerpoint/2010/main" val="161420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5"/>
          </a:xfrm>
        </p:spPr>
        <p:txBody>
          <a:bodyPr>
            <a:normAutofit fontScale="850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a:t>
            </a:r>
            <a:r>
              <a:rPr lang="en-US" altLang="zh-CN" dirty="0" err="1">
                <a:latin typeface="Cambria" panose="02040503050406030204" pitchFamily="18" charset="0"/>
                <a:ea typeface="宋体" panose="02010600030101010101" pitchFamily="2" charset="-122"/>
              </a:rPr>
              <a:t>Dijkstra</a:t>
            </a:r>
            <a:r>
              <a:rPr lang="zh-CN" altLang="en-US" dirty="0">
                <a:latin typeface="Cambria" panose="02040503050406030204" pitchFamily="18" charset="0"/>
                <a:ea typeface="宋体" panose="02010600030101010101" pitchFamily="2" charset="-122"/>
              </a:rPr>
              <a:t>算法权值非负的带权图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的单源最短路径，假设源点为</a:t>
            </a:r>
            <a:r>
              <a:rPr lang="en-US" altLang="zh-CN" dirty="0" err="1">
                <a:latin typeface="Cambria" panose="02040503050406030204" pitchFamily="18" charset="0"/>
                <a:ea typeface="宋体" panose="02010600030101010101" pitchFamily="2" charset="-122"/>
              </a:rPr>
              <a:t>st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、并将</a:t>
            </a:r>
            <a:r>
              <a:rPr lang="en-US" altLang="zh-CN" dirty="0" err="1">
                <a:solidFill>
                  <a:srgbClr val="7030A0"/>
                </a:solidFill>
                <a:latin typeface="Cambria" panose="02040503050406030204" pitchFamily="18" charset="0"/>
                <a:ea typeface="宋体" panose="02010600030101010101" pitchFamily="2" charset="-122"/>
              </a:rPr>
              <a:t>st</a:t>
            </a:r>
            <a:r>
              <a:rPr lang="zh-CN" altLang="en-US" dirty="0">
                <a:solidFill>
                  <a:srgbClr val="7030A0"/>
                </a:solidFill>
                <a:latin typeface="Cambria" panose="02040503050406030204" pitchFamily="18" charset="0"/>
                <a:ea typeface="宋体" panose="02010600030101010101" pitchFamily="2" charset="-122"/>
              </a:rPr>
              <a:t>加入到</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中；定义数组</a:t>
            </a:r>
            <a:r>
              <a:rPr lang="en-US" altLang="zh-CN" dirty="0">
                <a:solidFill>
                  <a:srgbClr val="7030A0"/>
                </a:solidFill>
                <a:latin typeface="Cambria" panose="02040503050406030204" pitchFamily="18" charset="0"/>
                <a:ea typeface="宋体" panose="02010600030101010101" pitchFamily="2" charset="-122"/>
              </a:rPr>
              <a:t>d</a:t>
            </a:r>
            <a:r>
              <a:rPr lang="zh-CN" altLang="en-US" dirty="0">
                <a:solidFill>
                  <a:srgbClr val="7030A0"/>
                </a:solidFill>
                <a:latin typeface="Cambria" panose="02040503050406030204" pitchFamily="18" charset="0"/>
                <a:ea typeface="宋体" panose="02010600030101010101" pitchFamily="2" charset="-122"/>
              </a:rPr>
              <a:t>，当顶点</a:t>
            </a:r>
            <a:r>
              <a:rPr lang="en-US" altLang="zh-CN" dirty="0" err="1">
                <a:solidFill>
                  <a:srgbClr val="7030A0"/>
                </a:solidFill>
                <a:latin typeface="Cambria" panose="02040503050406030204" pitchFamily="18" charset="0"/>
                <a:ea typeface="宋体" panose="02010600030101010101" pitchFamily="2" charset="-122"/>
              </a:rPr>
              <a:t>v∉U</a:t>
            </a:r>
            <a:r>
              <a:rPr lang="zh-CN" altLang="en-US" dirty="0">
                <a:solidFill>
                  <a:srgbClr val="7030A0"/>
                </a:solidFill>
                <a:latin typeface="Cambria" panose="02040503050406030204" pitchFamily="18" charset="0"/>
                <a:ea typeface="宋体" panose="02010600030101010101" pitchFamily="2" charset="-122"/>
              </a:rPr>
              <a:t>时，</a:t>
            </a:r>
            <a:r>
              <a:rPr lang="en-US" altLang="zh-CN" dirty="0">
                <a:solidFill>
                  <a:srgbClr val="7030A0"/>
                </a:solidFill>
                <a:latin typeface="Cambria" panose="02040503050406030204" pitchFamily="18" charset="0"/>
                <a:ea typeface="宋体" panose="02010600030101010101" pitchFamily="2" charset="-122"/>
              </a:rPr>
              <a:t>d[v]</a:t>
            </a:r>
            <a:r>
              <a:rPr lang="zh-CN" altLang="en-US" dirty="0">
                <a:solidFill>
                  <a:srgbClr val="7030A0"/>
                </a:solidFill>
                <a:latin typeface="Cambria" panose="02040503050406030204" pitchFamily="18" charset="0"/>
                <a:ea typeface="宋体" panose="02010600030101010101" pitchFamily="2" charset="-122"/>
              </a:rPr>
              <a:t>为</a:t>
            </a:r>
            <a:r>
              <a:rPr lang="en-US" altLang="zh-CN" dirty="0" err="1">
                <a:solidFill>
                  <a:srgbClr val="7030A0"/>
                </a:solidFill>
                <a:latin typeface="Cambria" panose="02040503050406030204" pitchFamily="18" charset="0"/>
                <a:ea typeface="宋体" panose="02010600030101010101" pitchFamily="2" charset="-122"/>
              </a:rPr>
              <a:t>st</a:t>
            </a:r>
            <a:r>
              <a:rPr lang="zh-CN" altLang="en-US" dirty="0">
                <a:solidFill>
                  <a:srgbClr val="7030A0"/>
                </a:solidFill>
                <a:latin typeface="Cambria" panose="02040503050406030204" pitchFamily="18" charset="0"/>
                <a:ea typeface="宋体" panose="02010600030101010101" pitchFamily="2" charset="-122"/>
              </a:rPr>
              <a:t>到</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的距离；当</a:t>
            </a:r>
            <a:r>
              <a:rPr lang="en-US" altLang="zh-CN" dirty="0" err="1">
                <a:solidFill>
                  <a:srgbClr val="7030A0"/>
                </a:solidFill>
                <a:latin typeface="Cambria" panose="02040503050406030204" pitchFamily="18" charset="0"/>
                <a:ea typeface="宋体" panose="02010600030101010101" pitchFamily="2" charset="-122"/>
              </a:rPr>
              <a:t>v∈U</a:t>
            </a:r>
            <a:r>
              <a:rPr lang="zh-CN" altLang="en-US" dirty="0">
                <a:solidFill>
                  <a:srgbClr val="7030A0"/>
                </a:solidFill>
                <a:latin typeface="Cambria" panose="02040503050406030204" pitchFamily="18" charset="0"/>
                <a:ea typeface="宋体" panose="02010600030101010101" pitchFamily="2" charset="-122"/>
              </a:rPr>
              <a:t>或</a:t>
            </a:r>
            <a:r>
              <a:rPr lang="en-US" altLang="zh-CN" dirty="0" err="1">
                <a:solidFill>
                  <a:srgbClr val="7030A0"/>
                </a:solidFill>
                <a:latin typeface="Cambria" panose="02040503050406030204" pitchFamily="18" charset="0"/>
                <a:ea typeface="宋体" panose="02010600030101010101" pitchFamily="2" charset="-122"/>
              </a:rPr>
              <a:t>st</a:t>
            </a:r>
            <a:r>
              <a:rPr lang="zh-CN" altLang="en-US" dirty="0">
                <a:solidFill>
                  <a:srgbClr val="7030A0"/>
                </a:solidFill>
                <a:latin typeface="Cambria" panose="02040503050406030204" pitchFamily="18" charset="0"/>
                <a:ea typeface="宋体" panose="02010600030101010101" pitchFamily="2" charset="-122"/>
              </a:rPr>
              <a:t>经过</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中的顶点不能到达顶点</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时，</a:t>
            </a:r>
            <a:r>
              <a:rPr lang="en-US" altLang="zh-CN" dirty="0">
                <a:solidFill>
                  <a:srgbClr val="7030A0"/>
                </a:solidFill>
                <a:latin typeface="Cambria" panose="02040503050406030204" pitchFamily="18" charset="0"/>
                <a:ea typeface="宋体" panose="02010600030101010101" pitchFamily="2" charset="-122"/>
              </a:rPr>
              <a:t>d[v]=∞</a:t>
            </a:r>
            <a:r>
              <a:rPr lang="zh-CN" altLang="en-US" dirty="0">
                <a:solidFill>
                  <a:srgbClr val="7030A0"/>
                </a:solidFill>
                <a:latin typeface="Cambria" panose="02040503050406030204" pitchFamily="18" charset="0"/>
                <a:ea typeface="宋体" panose="02010600030101010101" pitchFamily="2" charset="-122"/>
              </a:rPr>
              <a:t>。更新</a:t>
            </a:r>
            <a:r>
              <a:rPr lang="en-US" altLang="zh-CN" dirty="0" err="1">
                <a:solidFill>
                  <a:srgbClr val="7030A0"/>
                </a:solidFill>
                <a:latin typeface="Cambria" panose="02040503050406030204" pitchFamily="18" charset="0"/>
                <a:ea typeface="宋体" panose="02010600030101010101" pitchFamily="2" charset="-122"/>
              </a:rPr>
              <a:t>st</a:t>
            </a:r>
            <a:r>
              <a:rPr lang="zh-CN" altLang="en-US" dirty="0">
                <a:solidFill>
                  <a:srgbClr val="7030A0"/>
                </a:solidFill>
                <a:latin typeface="Cambria" panose="02040503050406030204" pitchFamily="18" charset="0"/>
                <a:ea typeface="宋体" panose="02010600030101010101" pitchFamily="2" charset="-122"/>
              </a:rPr>
              <a:t>的所有邻接点的</a:t>
            </a:r>
            <a:r>
              <a:rPr lang="en-US" altLang="zh-CN" dirty="0">
                <a:solidFill>
                  <a:srgbClr val="7030A0"/>
                </a:solidFill>
                <a:latin typeface="Cambria" panose="02040503050406030204" pitchFamily="18" charset="0"/>
                <a:ea typeface="宋体" panose="02010600030101010101" pitchFamily="2" charset="-122"/>
              </a:rPr>
              <a:t>d</a:t>
            </a:r>
            <a:r>
              <a:rPr lang="zh-CN" altLang="en-US" dirty="0">
                <a:solidFill>
                  <a:srgbClr val="7030A0"/>
                </a:solidFill>
                <a:latin typeface="Cambria" panose="02040503050406030204" pitchFamily="18" charset="0"/>
                <a:ea typeface="宋体" panose="02010600030101010101" pitchFamily="2" charset="-122"/>
              </a:rPr>
              <a:t>值；定义数组</a:t>
            </a:r>
            <a:r>
              <a:rPr lang="en-US" altLang="zh-CN" dirty="0">
                <a:solidFill>
                  <a:srgbClr val="7030A0"/>
                </a:solidFill>
                <a:latin typeface="Cambria" panose="02040503050406030204" pitchFamily="18" charset="0"/>
                <a:ea typeface="宋体" panose="02010600030101010101" pitchFamily="2" charset="-122"/>
              </a:rPr>
              <a:t>p</a:t>
            </a:r>
            <a:r>
              <a:rPr lang="zh-CN" altLang="en-US" dirty="0">
                <a:solidFill>
                  <a:srgbClr val="7030A0"/>
                </a:solidFill>
                <a:latin typeface="Cambria" panose="02040503050406030204" pitchFamily="18" charset="0"/>
                <a:ea typeface="宋体" panose="02010600030101010101" pitchFamily="2" charset="-122"/>
              </a:rPr>
              <a:t>，其中</a:t>
            </a:r>
            <a:r>
              <a:rPr lang="en-US" altLang="zh-CN" dirty="0">
                <a:solidFill>
                  <a:srgbClr val="7030A0"/>
                </a:solidFill>
                <a:latin typeface="Cambria" panose="02040503050406030204" pitchFamily="18" charset="0"/>
                <a:ea typeface="宋体" panose="02010600030101010101" pitchFamily="2" charset="-122"/>
              </a:rPr>
              <a:t>p[v]</a:t>
            </a:r>
            <a:r>
              <a:rPr lang="zh-CN" altLang="en-US" dirty="0">
                <a:solidFill>
                  <a:srgbClr val="7030A0"/>
                </a:solidFill>
                <a:latin typeface="Cambria" panose="02040503050406030204" pitchFamily="18" charset="0"/>
                <a:ea typeface="宋体" panose="02010600030101010101" pitchFamily="2" charset="-122"/>
              </a:rPr>
              <a:t>为</a:t>
            </a:r>
            <a:r>
              <a:rPr lang="en-US" altLang="zh-CN" dirty="0" err="1">
                <a:solidFill>
                  <a:srgbClr val="7030A0"/>
                </a:solidFill>
                <a:latin typeface="Cambria" panose="02040503050406030204" pitchFamily="18" charset="0"/>
                <a:ea typeface="宋体" panose="02010600030101010101" pitchFamily="2" charset="-122"/>
              </a:rPr>
              <a:t>st</a:t>
            </a:r>
            <a:r>
              <a:rPr lang="zh-CN" altLang="en-US" dirty="0">
                <a:solidFill>
                  <a:srgbClr val="7030A0"/>
                </a:solidFill>
                <a:latin typeface="Cambria" panose="02040503050406030204" pitchFamily="18" charset="0"/>
                <a:ea typeface="宋体" panose="02010600030101010101" pitchFamily="2" charset="-122"/>
              </a:rPr>
              <a:t>到顶点</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的最短路径上离</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最近的顶点编号；</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a:solidFill>
                  <a:srgbClr val="7030A0"/>
                </a:solidFill>
                <a:latin typeface="Cambria" panose="02040503050406030204" pitchFamily="18" charset="0"/>
                <a:ea typeface="宋体" panose="02010600030101010101" pitchFamily="2" charset="-122"/>
              </a:rPr>
              <a:t>d[v]</a:t>
            </a:r>
            <a:r>
              <a:rPr lang="zh-CN" altLang="en-US" dirty="0">
                <a:solidFill>
                  <a:srgbClr val="7030A0"/>
                </a:solidFill>
                <a:latin typeface="Cambria" panose="02040503050406030204" pitchFamily="18" charset="0"/>
                <a:ea typeface="宋体" panose="02010600030101010101" pitchFamily="2" charset="-122"/>
              </a:rPr>
              <a:t>最小，则</a:t>
            </a:r>
            <a:r>
              <a:rPr lang="en-US" altLang="zh-CN" dirty="0" err="1">
                <a:solidFill>
                  <a:srgbClr val="7030A0"/>
                </a:solidFill>
                <a:latin typeface="Cambria" panose="02040503050406030204" pitchFamily="18" charset="0"/>
                <a:ea typeface="宋体" panose="02010600030101010101" pitchFamily="2" charset="-122"/>
              </a:rPr>
              <a:t>st</a:t>
            </a:r>
            <a:r>
              <a:rPr lang="zh-CN" altLang="en-US" dirty="0">
                <a:solidFill>
                  <a:srgbClr val="7030A0"/>
                </a:solidFill>
                <a:latin typeface="Cambria" panose="02040503050406030204" pitchFamily="18" charset="0"/>
                <a:ea typeface="宋体" panose="02010600030101010101" pitchFamily="2" charset="-122"/>
              </a:rPr>
              <a:t>到</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的最短距离为</a:t>
            </a:r>
            <a:r>
              <a:rPr lang="en-US" altLang="zh-CN" dirty="0">
                <a:solidFill>
                  <a:srgbClr val="7030A0"/>
                </a:solidFill>
                <a:latin typeface="Cambria" panose="02040503050406030204" pitchFamily="18" charset="0"/>
                <a:ea typeface="宋体" panose="02010600030101010101" pitchFamily="2" charset="-122"/>
              </a:rPr>
              <a:t>d[v]</a:t>
            </a:r>
            <a:r>
              <a:rPr lang="zh-CN" altLang="en-US" dirty="0">
                <a:solidFill>
                  <a:srgbClr val="7030A0"/>
                </a:solidFill>
                <a:latin typeface="Cambria" panose="02040503050406030204" pitchFamily="18" charset="0"/>
                <a:ea typeface="宋体" panose="02010600030101010101" pitchFamily="2" charset="-122"/>
              </a:rPr>
              <a:t>，将</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加入到</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，进入第</a:t>
            </a: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、松弛操作：设</a:t>
            </a:r>
            <a:r>
              <a:rPr lang="en-US" altLang="zh-CN" dirty="0">
                <a:solidFill>
                  <a:srgbClr val="7030A0"/>
                </a:solidFill>
                <a:latin typeface="Cambria" panose="02040503050406030204" pitchFamily="18" charset="0"/>
                <a:ea typeface="宋体" panose="02010600030101010101" pitchFamily="2" charset="-122"/>
              </a:rPr>
              <a:t>v</a:t>
            </a:r>
            <a:r>
              <a:rPr lang="zh-CN" altLang="en-US" dirty="0">
                <a:solidFill>
                  <a:srgbClr val="7030A0"/>
                </a:solidFill>
                <a:latin typeface="Cambria" panose="02040503050406030204" pitchFamily="18" charset="0"/>
                <a:ea typeface="宋体" panose="02010600030101010101" pitchFamily="2" charset="-122"/>
              </a:rPr>
              <a:t>的属于</a:t>
            </a:r>
            <a:r>
              <a:rPr lang="en-US" altLang="zh-CN" dirty="0">
                <a:solidFill>
                  <a:srgbClr val="7030A0"/>
                </a:solidFill>
                <a:latin typeface="Cambria" panose="02040503050406030204" pitchFamily="18" charset="0"/>
                <a:ea typeface="宋体" panose="02010600030101010101" pitchFamily="2" charset="-122"/>
              </a:rPr>
              <a:t>V-U</a:t>
            </a:r>
            <a:r>
              <a:rPr lang="zh-CN" altLang="en-US" dirty="0">
                <a:solidFill>
                  <a:srgbClr val="7030A0"/>
                </a:solidFill>
                <a:latin typeface="Cambria" panose="02040503050406030204" pitchFamily="18" charset="0"/>
                <a:ea typeface="宋体" panose="02010600030101010101" pitchFamily="2" charset="-122"/>
              </a:rPr>
              <a:t>的一个邻接点为</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a:solidFill>
                  <a:srgbClr val="7030A0"/>
                </a:solidFill>
                <a:latin typeface="Cambria" panose="02040503050406030204" pitchFamily="18" charset="0"/>
                <a:ea typeface="宋体" panose="02010600030101010101" pitchFamily="2" charset="-122"/>
              </a:rPr>
              <a:t>d[u]&gt;d[v]+w(v, u))</a:t>
            </a:r>
            <a:r>
              <a:rPr lang="zh-CN" altLang="en-US" dirty="0">
                <a:solidFill>
                  <a:srgbClr val="7030A0"/>
                </a:solidFill>
                <a:latin typeface="Cambria" panose="02040503050406030204" pitchFamily="18" charset="0"/>
                <a:ea typeface="宋体" panose="02010600030101010101" pitchFamily="2" charset="-122"/>
              </a:rPr>
              <a:t>，则令</a:t>
            </a:r>
            <a:r>
              <a:rPr lang="en-US" altLang="zh-CN" dirty="0">
                <a:solidFill>
                  <a:srgbClr val="7030A0"/>
                </a:solidFill>
                <a:latin typeface="Cambria" panose="02040503050406030204" pitchFamily="18" charset="0"/>
                <a:ea typeface="宋体" panose="02010600030101010101" pitchFamily="2" charset="-122"/>
              </a:rPr>
              <a:t>d[u]=d[v]+w(v, u)</a:t>
            </a:r>
            <a:r>
              <a:rPr lang="zh-CN" altLang="en-US" dirty="0">
                <a:solidFill>
                  <a:srgbClr val="7030A0"/>
                </a:solidFill>
                <a:latin typeface="Cambria" panose="02040503050406030204" pitchFamily="18" charset="0"/>
                <a:ea typeface="宋体" panose="02010600030101010101" pitchFamily="2" charset="-122"/>
              </a:rPr>
              <a:t>，并令</a:t>
            </a:r>
            <a:r>
              <a:rPr lang="en-US" altLang="zh-CN" dirty="0">
                <a:solidFill>
                  <a:srgbClr val="7030A0"/>
                </a:solidFill>
                <a:latin typeface="Cambria" panose="02040503050406030204" pitchFamily="18" charset="0"/>
                <a:ea typeface="宋体" panose="02010600030101010101" pitchFamily="2" charset="-122"/>
              </a:rPr>
              <a:t>p[u]=v</a:t>
            </a:r>
            <a:r>
              <a:rPr lang="zh-CN" altLang="en-US" dirty="0">
                <a:solidFill>
                  <a:srgbClr val="7030A0"/>
                </a:solidFill>
                <a:latin typeface="Cambria" panose="02040503050406030204" pitchFamily="18" charset="0"/>
                <a:ea typeface="宋体" panose="02010600030101010101" pitchFamily="2" charset="-122"/>
              </a:rPr>
              <a:t>。其中</a:t>
            </a:r>
            <a:r>
              <a:rPr lang="en-US" altLang="zh-CN" dirty="0">
                <a:solidFill>
                  <a:srgbClr val="7030A0"/>
                </a:solidFill>
                <a:latin typeface="Cambria" panose="02040503050406030204" pitchFamily="18" charset="0"/>
                <a:ea typeface="宋体" panose="02010600030101010101" pitchFamily="2" charset="-122"/>
              </a:rPr>
              <a:t>w(v, u)</a:t>
            </a:r>
            <a:r>
              <a:rPr lang="zh-CN" altLang="en-US" dirty="0">
                <a:solidFill>
                  <a:srgbClr val="7030A0"/>
                </a:solidFill>
                <a:latin typeface="Cambria" panose="02040503050406030204" pitchFamily="18" charset="0"/>
                <a:ea typeface="宋体" panose="02010600030101010101" pitchFamily="2" charset="-122"/>
              </a:rPr>
              <a:t>为边</a:t>
            </a:r>
            <a:r>
              <a:rPr lang="en-US" altLang="zh-CN" dirty="0">
                <a:solidFill>
                  <a:srgbClr val="7030A0"/>
                </a:solidFill>
                <a:latin typeface="Cambria" panose="02040503050406030204" pitchFamily="18" charset="0"/>
                <a:ea typeface="宋体" panose="02010600030101010101" pitchFamily="2" charset="-122"/>
              </a:rPr>
              <a:t>(v, u)</a:t>
            </a:r>
            <a:r>
              <a:rPr lang="zh-CN" altLang="en-US" dirty="0">
                <a:solidFill>
                  <a:srgbClr val="7030A0"/>
                </a:solidFill>
                <a:latin typeface="Cambria" panose="02040503050406030204" pitchFamily="18" charset="0"/>
                <a:ea typeface="宋体" panose="02010600030101010101" pitchFamily="2" charset="-122"/>
              </a:rPr>
              <a:t>的权重；</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、重复</a:t>
            </a: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和</a:t>
            </a: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，直到所有顶点都加入到</a:t>
            </a:r>
            <a:r>
              <a:rPr lang="en-US" altLang="zh-CN" dirty="0">
                <a:solidFill>
                  <a:srgbClr val="7030A0"/>
                </a:solidFill>
                <a:latin typeface="Cambria" panose="02040503050406030204" pitchFamily="18" charset="0"/>
                <a:ea typeface="宋体" panose="02010600030101010101" pitchFamily="2" charset="-122"/>
              </a:rPr>
              <a:t>U</a:t>
            </a:r>
            <a:r>
              <a:rPr lang="zh-CN" altLang="en-US" dirty="0">
                <a:solidFill>
                  <a:srgbClr val="7030A0"/>
                </a:solidFill>
                <a:latin typeface="Cambria" panose="02040503050406030204" pitchFamily="18" charset="0"/>
                <a:ea typeface="宋体" panose="02010600030101010101" pitchFamily="2" charset="-122"/>
              </a:rPr>
              <a:t>中为止。</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78</a:t>
            </a:fld>
            <a:endParaRPr lang="zh-CN" altLang="en-US" dirty="0"/>
          </a:p>
        </p:txBody>
      </p:sp>
    </p:spTree>
    <p:extLst>
      <p:ext uri="{BB962C8B-B14F-4D97-AF65-F5344CB8AC3E}">
        <p14:creationId xmlns:p14="http://schemas.microsoft.com/office/powerpoint/2010/main" val="321117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4"/>
            <a:ext cx="8575227" cy="1112924"/>
          </a:xfrm>
        </p:spPr>
        <p:txBody>
          <a:bodyPr>
            <a:normAutofit fontScale="92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a:t>
            </a:r>
            <a:r>
              <a:rPr lang="en-US" altLang="zh-CN" dirty="0" err="1">
                <a:latin typeface="Cambria" panose="02040503050406030204" pitchFamily="18" charset="0"/>
                <a:ea typeface="宋体" panose="02010600030101010101" pitchFamily="2" charset="-122"/>
              </a:rPr>
              <a:t>Dijkstra</a:t>
            </a:r>
            <a:r>
              <a:rPr lang="zh-CN" altLang="en-US" dirty="0">
                <a:latin typeface="Cambria" panose="02040503050406030204" pitchFamily="18" charset="0"/>
                <a:ea typeface="宋体" panose="02010600030101010101" pitchFamily="2" charset="-122"/>
              </a:rPr>
              <a:t>算法求右下图所示的带权图的单元最短路径过程如下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源点为</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79</a:t>
            </a:fld>
            <a:endParaRPr lang="zh-CN" altLang="en-US" dirty="0"/>
          </a:p>
        </p:txBody>
      </p:sp>
      <p:pic>
        <p:nvPicPr>
          <p:cNvPr id="2" name="图片 1"/>
          <p:cNvPicPr>
            <a:picLocks noChangeAspect="1"/>
          </p:cNvPicPr>
          <p:nvPr/>
        </p:nvPicPr>
        <p:blipFill>
          <a:blip r:embed="rId2"/>
          <a:stretch>
            <a:fillRect/>
          </a:stretch>
        </p:blipFill>
        <p:spPr>
          <a:xfrm>
            <a:off x="-1" y="1308537"/>
            <a:ext cx="9207063" cy="3957145"/>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6339" y="4666592"/>
            <a:ext cx="3660312" cy="1913875"/>
          </a:xfrm>
          <a:prstGeom prst="rect">
            <a:avLst/>
          </a:prstGeom>
          <a:noFill/>
        </p:spPr>
      </p:pic>
      <p:sp>
        <p:nvSpPr>
          <p:cNvPr id="9" name="文本框 8"/>
          <p:cNvSpPr txBox="1"/>
          <p:nvPr/>
        </p:nvSpPr>
        <p:spPr>
          <a:xfrm>
            <a:off x="150876" y="5420791"/>
            <a:ext cx="8229600" cy="830997"/>
          </a:xfrm>
          <a:prstGeom prst="rect">
            <a:avLst/>
          </a:prstGeom>
          <a:noFill/>
        </p:spPr>
        <p:txBody>
          <a:bodyPr wrap="square" rtlCol="0">
            <a:spAutoFit/>
          </a:bodyPr>
          <a:lstStyle/>
          <a:p>
            <a:r>
              <a:rPr lang="zh-CN" altLang="en-US" sz="2400" dirty="0">
                <a:latin typeface="Cambria" panose="02040503050406030204" pitchFamily="18" charset="0"/>
                <a:ea typeface="宋体" panose="02010600030101010101" pitchFamily="2" charset="-122"/>
              </a:rPr>
              <a:t>说明：上表中有阴影的部分为当前轮次中</a:t>
            </a:r>
            <a:r>
              <a:rPr lang="en-US" altLang="zh-CN" sz="2400" dirty="0">
                <a:latin typeface="Cambria" panose="02040503050406030204" pitchFamily="18" charset="0"/>
                <a:ea typeface="宋体" panose="02010600030101010101" pitchFamily="2" charset="-122"/>
              </a:rPr>
              <a:t>d</a:t>
            </a:r>
            <a:r>
              <a:rPr lang="zh-CN" altLang="en-US" sz="2400" dirty="0">
                <a:latin typeface="Cambria" panose="02040503050406030204" pitchFamily="18" charset="0"/>
                <a:ea typeface="宋体" panose="02010600030101010101" pitchFamily="2" charset="-122"/>
              </a:rPr>
              <a:t>的最小值，其值为</a:t>
            </a:r>
            <a:r>
              <a:rPr lang="en-US" altLang="zh-CN" sz="2400" dirty="0">
                <a:latin typeface="Cambria" panose="02040503050406030204" pitchFamily="18" charset="0"/>
                <a:ea typeface="宋体" panose="02010600030101010101" pitchFamily="2" charset="-122"/>
              </a:rPr>
              <a:t>v1</a:t>
            </a:r>
            <a:r>
              <a:rPr lang="zh-CN" altLang="en-US" sz="2400" dirty="0">
                <a:latin typeface="Cambria" panose="02040503050406030204" pitchFamily="18" charset="0"/>
                <a:ea typeface="宋体" panose="02010600030101010101" pitchFamily="2" charset="-122"/>
              </a:rPr>
              <a:t>到对应顶点的最短距离。</a:t>
            </a:r>
          </a:p>
        </p:txBody>
      </p:sp>
    </p:spTree>
    <p:extLst>
      <p:ext uri="{BB962C8B-B14F-4D97-AF65-F5344CB8AC3E}">
        <p14:creationId xmlns:p14="http://schemas.microsoft.com/office/powerpoint/2010/main" val="96318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688868" cy="6288926"/>
          </a:xfrm>
        </p:spPr>
        <p:txBody>
          <a:bodyPr>
            <a:normAutofit fontScale="925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a:t>
            </a:r>
            <a:r>
              <a:rPr lang="zh-CN" altLang="en-US" dirty="0">
                <a:solidFill>
                  <a:srgbClr val="00B0F0"/>
                </a:solidFill>
                <a:latin typeface="Cambria" panose="02040503050406030204" pitchFamily="18" charset="0"/>
                <a:ea typeface="宋体" panose="02010600030101010101" pitchFamily="2" charset="-122"/>
              </a:rPr>
              <a:t>图</a:t>
            </a:r>
            <a:r>
              <a:rPr lang="en-US" altLang="zh-CN" dirty="0">
                <a:solidFill>
                  <a:srgbClr val="00B0F0"/>
                </a:solidFill>
                <a:latin typeface="Cambria" panose="02040503050406030204" pitchFamily="18" charset="0"/>
                <a:ea typeface="宋体" panose="02010600030101010101" pitchFamily="2" charset="-122"/>
              </a:rPr>
              <a:t>G</a:t>
            </a:r>
            <a:r>
              <a:rPr lang="zh-CN" altLang="en-US" dirty="0">
                <a:solidFill>
                  <a:srgbClr val="00B0F0"/>
                </a:solidFill>
                <a:latin typeface="Cambria" panose="02040503050406030204" pitchFamily="18" charset="0"/>
                <a:ea typeface="宋体" panose="02010600030101010101" pitchFamily="2" charset="-122"/>
              </a:rPr>
              <a:t>中存在一个顶点</a:t>
            </a:r>
            <a:r>
              <a:rPr lang="en-US" altLang="zh-CN" dirty="0">
                <a:solidFill>
                  <a:srgbClr val="00B0F0"/>
                </a:solidFill>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从</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出发</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存在一条简单路径</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路径的终点也为</a:t>
            </a:r>
            <a:r>
              <a:rPr lang="en-US" altLang="zh-CN" dirty="0">
                <a:solidFill>
                  <a:srgbClr val="00B0F0"/>
                </a:solidFill>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，则称这条路径为图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的一个</a:t>
            </a:r>
            <a:r>
              <a:rPr lang="zh-CN" altLang="en-US" b="1" dirty="0">
                <a:solidFill>
                  <a:srgbClr val="FF0000"/>
                </a:solidFill>
                <a:latin typeface="Cambria" panose="02040503050406030204" pitchFamily="18" charset="0"/>
                <a:ea typeface="宋体" panose="02010600030101010101" pitchFamily="2" charset="-122"/>
              </a:rPr>
              <a:t>环</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至少存在一个环的图</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有环图</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不存在环的图</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无环图</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在一个</a:t>
            </a:r>
            <a:r>
              <a:rPr lang="zh-CN" altLang="en-US" dirty="0">
                <a:solidFill>
                  <a:srgbClr val="00B0F0"/>
                </a:solidFill>
                <a:latin typeface="Cambria" panose="02040503050406030204" pitchFamily="18" charset="0"/>
                <a:ea typeface="宋体" panose="02010600030101010101" pitchFamily="2" charset="-122"/>
              </a:rPr>
              <a:t>图 </a:t>
            </a:r>
            <a:r>
              <a:rPr lang="en-US" altLang="zh-CN" dirty="0">
                <a:solidFill>
                  <a:srgbClr val="00B0F0"/>
                </a:solidFill>
                <a:latin typeface="Cambria" panose="02040503050406030204" pitchFamily="18" charset="0"/>
                <a:ea typeface="宋体" panose="02010600030101010101" pitchFamily="2" charset="-122"/>
              </a:rPr>
              <a:t>G </a:t>
            </a:r>
            <a:r>
              <a:rPr lang="zh-CN" altLang="en-US" dirty="0">
                <a:solidFill>
                  <a:srgbClr val="00B0F0"/>
                </a:solidFill>
                <a:latin typeface="Cambria" panose="02040503050406030204" pitchFamily="18" charset="0"/>
                <a:ea typeface="宋体" panose="02010600030101010101" pitchFamily="2" charset="-122"/>
              </a:rPr>
              <a:t>中</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对于任意两个顶点</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和</a:t>
            </a:r>
            <a:r>
              <a:rPr lang="en-US" altLang="zh-CN" dirty="0">
                <a:solidFill>
                  <a:srgbClr val="00B0F0"/>
                </a:solidFill>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若</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可以到达</a:t>
            </a:r>
            <a:r>
              <a:rPr lang="en-US" altLang="zh-CN" dirty="0">
                <a:solidFill>
                  <a:srgbClr val="00B0F0"/>
                </a:solidFill>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也可以到达</a:t>
            </a:r>
            <a:r>
              <a:rPr lang="en-US" altLang="zh-CN" dirty="0">
                <a:solidFill>
                  <a:srgbClr val="00B0F0"/>
                </a:solidFill>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，那么图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连通图</a:t>
            </a:r>
            <a:r>
              <a:rPr lang="zh-CN" altLang="en-US" dirty="0">
                <a:latin typeface="Cambria" panose="02040503050406030204" pitchFamily="18" charset="0"/>
                <a:ea typeface="宋体" panose="02010600030101010101" pitchFamily="2" charset="-122"/>
              </a:rPr>
              <a:t>。如果</a:t>
            </a:r>
            <a:r>
              <a:rPr lang="zh-CN" altLang="en-US" dirty="0">
                <a:solidFill>
                  <a:srgbClr val="00B0F0"/>
                </a:solidFill>
                <a:latin typeface="Cambria" panose="02040503050406030204" pitchFamily="18" charset="0"/>
                <a:ea typeface="宋体" panose="02010600030101010101" pitchFamily="2" charset="-122"/>
              </a:rPr>
              <a:t>该图为有向图</a:t>
            </a:r>
            <a:r>
              <a:rPr lang="zh-CN" altLang="en-US" dirty="0">
                <a:latin typeface="Cambria" panose="02040503050406030204" pitchFamily="18" charset="0"/>
                <a:ea typeface="宋体" panose="02010600030101010101" pitchFamily="2" charset="-122"/>
              </a:rPr>
              <a:t>，则称为</a:t>
            </a:r>
            <a:r>
              <a:rPr lang="zh-CN" altLang="en-US" b="1" dirty="0">
                <a:solidFill>
                  <a:srgbClr val="C00000"/>
                </a:solidFill>
                <a:latin typeface="Cambria" panose="02040503050406030204" pitchFamily="18" charset="0"/>
                <a:ea typeface="宋体" panose="02010600030101010101" pitchFamily="2" charset="-122"/>
              </a:rPr>
              <a:t>强连通图</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设</a:t>
            </a:r>
            <a:r>
              <a:rPr lang="zh-CN" altLang="en-US" dirty="0">
                <a:solidFill>
                  <a:srgbClr val="00B0F0"/>
                </a:solidFill>
                <a:latin typeface="Cambria" panose="02040503050406030204" pitchFamily="18" charset="0"/>
                <a:ea typeface="宋体" panose="02010600030101010101" pitchFamily="2" charset="-122"/>
              </a:rPr>
              <a:t>顶点的集合</a:t>
            </a:r>
            <a:r>
              <a:rPr lang="en-US" altLang="zh-CN" dirty="0">
                <a:solidFill>
                  <a:srgbClr val="00B0F0"/>
                </a:solidFill>
                <a:latin typeface="Cambria" panose="02040503050406030204" pitchFamily="18" charset="0"/>
                <a:ea typeface="宋体" panose="02010600030101010101" pitchFamily="2" charset="-122"/>
              </a:rPr>
              <a:t>V1</a:t>
            </a:r>
            <a:r>
              <a:rPr lang="zh-CN" altLang="en-US" dirty="0">
                <a:solidFill>
                  <a:srgbClr val="00B0F0"/>
                </a:solidFill>
                <a:latin typeface="Cambria" panose="02040503050406030204" pitchFamily="18" charset="0"/>
                <a:ea typeface="宋体" panose="02010600030101010101" pitchFamily="2" charset="-122"/>
              </a:rPr>
              <a:t>为</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的一个子集</a:t>
            </a:r>
            <a:r>
              <a:rPr lang="zh-CN" altLang="en-US" dirty="0">
                <a:latin typeface="Cambria" panose="02040503050406030204" pitchFamily="18" charset="0"/>
                <a:ea typeface="宋体" panose="02010600030101010101" pitchFamily="2" charset="-122"/>
              </a:rPr>
              <a:t>，由</a:t>
            </a:r>
            <a:r>
              <a:rPr lang="zh-CN" altLang="en-US" dirty="0">
                <a:solidFill>
                  <a:srgbClr val="00B0F0"/>
                </a:solidFill>
                <a:latin typeface="Cambria" panose="02040503050406030204" pitchFamily="18" charset="0"/>
                <a:ea typeface="宋体" panose="02010600030101010101" pitchFamily="2" charset="-122"/>
              </a:rPr>
              <a:t>若</a:t>
            </a:r>
            <a:r>
              <a:rPr lang="en-US" altLang="zh-CN" dirty="0">
                <a:solidFill>
                  <a:srgbClr val="00B0F0"/>
                </a:solidFill>
                <a:latin typeface="Cambria" panose="02040503050406030204" pitchFamily="18" charset="0"/>
                <a:ea typeface="宋体" panose="02010600030101010101" pitchFamily="2" charset="-122"/>
              </a:rPr>
              <a:t>V1</a:t>
            </a:r>
            <a:r>
              <a:rPr lang="zh-CN" altLang="en-US" dirty="0">
                <a:solidFill>
                  <a:srgbClr val="00B0F0"/>
                </a:solidFill>
                <a:latin typeface="Cambria" panose="02040503050406030204" pitchFamily="18" charset="0"/>
                <a:ea typeface="宋体" panose="02010600030101010101" pitchFamily="2" charset="-122"/>
              </a:rPr>
              <a:t>构成的子图为连通图</a:t>
            </a:r>
            <a:r>
              <a:rPr lang="zh-CN" altLang="en-US" dirty="0">
                <a:latin typeface="Cambria" panose="02040503050406030204" pitchFamily="18" charset="0"/>
                <a:ea typeface="宋体" panose="02010600030101010101" pitchFamily="2" charset="-122"/>
              </a:rPr>
              <a:t>，则称</a:t>
            </a:r>
            <a:r>
              <a:rPr lang="en-US" altLang="zh-CN" dirty="0">
                <a:solidFill>
                  <a:srgbClr val="C00000"/>
                </a:solidFill>
                <a:latin typeface="Cambria" panose="02040503050406030204" pitchFamily="18" charset="0"/>
                <a:ea typeface="宋体" panose="02010600030101010101" pitchFamily="2" charset="-122"/>
              </a:rPr>
              <a:t>V1</a:t>
            </a:r>
            <a:r>
              <a:rPr lang="zh-CN" altLang="en-US" dirty="0">
                <a:solidFill>
                  <a:srgbClr val="C00000"/>
                </a:solidFill>
                <a:latin typeface="Cambria" panose="02040503050406030204" pitchFamily="18" charset="0"/>
                <a:ea typeface="宋体" panose="02010600030101010101" pitchFamily="2" charset="-122"/>
              </a:rPr>
              <a:t>为</a:t>
            </a:r>
            <a:r>
              <a:rPr lang="zh-CN" altLang="en-US" b="1" dirty="0">
                <a:solidFill>
                  <a:srgbClr val="C00000"/>
                </a:solidFill>
                <a:latin typeface="Cambria" panose="02040503050406030204" pitchFamily="18" charset="0"/>
                <a:ea typeface="宋体" panose="02010600030101010101" pitchFamily="2" charset="-122"/>
              </a:rPr>
              <a:t>连通子图</a:t>
            </a:r>
            <a:r>
              <a:rPr lang="zh-CN" altLang="en-US" dirty="0">
                <a:latin typeface="Cambria" panose="02040503050406030204" pitchFamily="18" charset="0"/>
                <a:ea typeface="宋体" panose="02010600030101010101" pitchFamily="2" charset="-122"/>
              </a:rPr>
              <a:t>；如果</a:t>
            </a:r>
            <a:r>
              <a:rPr lang="zh-CN" altLang="en-US" dirty="0">
                <a:solidFill>
                  <a:srgbClr val="00B0F0"/>
                </a:solidFill>
                <a:latin typeface="Cambria" panose="02040503050406030204" pitchFamily="18" charset="0"/>
                <a:ea typeface="宋体" panose="02010600030101010101" pitchFamily="2" charset="-122"/>
              </a:rPr>
              <a:t>在连通子图</a:t>
            </a:r>
            <a:r>
              <a:rPr lang="en-US" altLang="zh-CN" dirty="0">
                <a:solidFill>
                  <a:srgbClr val="00B0F0"/>
                </a:solidFill>
                <a:latin typeface="Cambria" panose="02040503050406030204" pitchFamily="18" charset="0"/>
                <a:ea typeface="宋体" panose="02010600030101010101" pitchFamily="2" charset="-122"/>
              </a:rPr>
              <a:t>V1</a:t>
            </a:r>
            <a:r>
              <a:rPr lang="zh-CN" altLang="en-US" dirty="0">
                <a:solidFill>
                  <a:srgbClr val="00B0F0"/>
                </a:solidFill>
                <a:latin typeface="Cambria" panose="02040503050406030204" pitchFamily="18" charset="0"/>
                <a:ea typeface="宋体" panose="02010600030101010101" pitchFamily="2" charset="-122"/>
              </a:rPr>
              <a:t>中加入其它任何一个顶点都不构成连通图</a:t>
            </a:r>
            <a:r>
              <a:rPr lang="zh-CN" altLang="en-US" dirty="0">
                <a:latin typeface="Cambria" panose="02040503050406030204" pitchFamily="18" charset="0"/>
                <a:ea typeface="宋体" panose="02010600030101010101" pitchFamily="2" charset="-122"/>
              </a:rPr>
              <a:t>，则称</a:t>
            </a:r>
            <a:r>
              <a:rPr lang="en-US" altLang="zh-CN" dirty="0">
                <a:solidFill>
                  <a:srgbClr val="C00000"/>
                </a:solidFill>
                <a:latin typeface="Cambria" panose="02040503050406030204" pitchFamily="18" charset="0"/>
                <a:ea typeface="宋体" panose="02010600030101010101" pitchFamily="2" charset="-122"/>
              </a:rPr>
              <a:t>V1</a:t>
            </a:r>
            <a:r>
              <a:rPr lang="zh-CN" altLang="en-US" dirty="0">
                <a:solidFill>
                  <a:srgbClr val="C00000"/>
                </a:solidFill>
                <a:latin typeface="Cambria" panose="02040503050406030204" pitchFamily="18" charset="0"/>
                <a:ea typeface="宋体" panose="02010600030101010101" pitchFamily="2" charset="-122"/>
              </a:rPr>
              <a:t>为</a:t>
            </a:r>
            <a:r>
              <a:rPr lang="zh-CN" altLang="en-US" b="1" dirty="0">
                <a:solidFill>
                  <a:srgbClr val="C00000"/>
                </a:solidFill>
                <a:latin typeface="Cambria" panose="02040503050406030204" pitchFamily="18" charset="0"/>
                <a:ea typeface="宋体" panose="02010600030101010101" pitchFamily="2" charset="-122"/>
              </a:rPr>
              <a:t>极大连通子图</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无向图的极大连通子图</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连通分量</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有向图的极大连通子图</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强连通分量</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9059873" y="1108684"/>
            <a:ext cx="2287427" cy="2312433"/>
          </a:xfrm>
          <a:prstGeom prst="rect">
            <a:avLst/>
          </a:prstGeom>
          <a:noFill/>
        </p:spPr>
      </p:pic>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9140040" y="3844478"/>
            <a:ext cx="2207260" cy="2231390"/>
          </a:xfrm>
          <a:prstGeom prst="rect">
            <a:avLst/>
          </a:prstGeom>
          <a:noFill/>
        </p:spPr>
      </p:pic>
    </p:spTree>
    <p:extLst>
      <p:ext uri="{BB962C8B-B14F-4D97-AF65-F5344CB8AC3E}">
        <p14:creationId xmlns:p14="http://schemas.microsoft.com/office/powerpoint/2010/main" val="260390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575227" cy="6094827"/>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上表的最后一行的数组</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的值看成是根结点为源点</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的一棵树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最短路径树，如右图所示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p[</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指定了</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的父结点。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在该树中，根结点到某个结点的路径上的结点即为图中源点到该结点的最短路径上的顶点。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可以通过</a:t>
            </a:r>
            <a:r>
              <a:rPr lang="zh-CN" altLang="en-US" dirty="0">
                <a:solidFill>
                  <a:srgbClr val="00B0F0"/>
                </a:solidFill>
                <a:latin typeface="Cambria" panose="02040503050406030204" pitchFamily="18" charset="0"/>
                <a:ea typeface="宋体" panose="02010600030101010101" pitchFamily="2" charset="-122"/>
              </a:rPr>
              <a:t>最短路径树</a:t>
            </a:r>
            <a:r>
              <a:rPr lang="zh-CN" altLang="en-US" dirty="0">
                <a:latin typeface="Cambria" panose="02040503050406030204" pitchFamily="18" charset="0"/>
                <a:ea typeface="宋体" panose="02010600030101010101" pitchFamily="2" charset="-122"/>
              </a:rPr>
              <a:t>求源点到每一个顶点的最短路径，只要从每个顶点向上回溯到根结点即可。</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80</a:t>
            </a:fld>
            <a:endParaRPr lang="zh-CN" altLang="en-US" dirty="0"/>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82733" y="1284229"/>
            <a:ext cx="2709874" cy="3125118"/>
          </a:xfrm>
          <a:prstGeom prst="rect">
            <a:avLst/>
          </a:prstGeom>
          <a:noFill/>
        </p:spPr>
      </p:pic>
    </p:spTree>
    <p:extLst>
      <p:ext uri="{BB962C8B-B14F-4D97-AF65-F5344CB8AC3E}">
        <p14:creationId xmlns:p14="http://schemas.microsoft.com/office/powerpoint/2010/main" val="135955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814992" cy="6288925"/>
          </a:xfrm>
        </p:spPr>
        <p:txBody>
          <a:bodyPr>
            <a:normAutofit fontScale="77500" lnSpcReduction="20000"/>
          </a:bodyPr>
          <a:lstStyle/>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利用</a:t>
            </a:r>
            <a:r>
              <a:rPr lang="en-US" altLang="zh-CN" dirty="0" err="1">
                <a:solidFill>
                  <a:srgbClr val="00B0F0"/>
                </a:solidFill>
                <a:latin typeface="Cambria" panose="02040503050406030204" pitchFamily="18" charset="0"/>
                <a:ea typeface="宋体" panose="02010600030101010101" pitchFamily="2" charset="-122"/>
              </a:rPr>
              <a:t>Dijkstra</a:t>
            </a:r>
            <a:r>
              <a:rPr lang="zh-CN" altLang="en-US" dirty="0">
                <a:solidFill>
                  <a:srgbClr val="00B0F0"/>
                </a:solidFill>
                <a:latin typeface="Cambria" panose="02040503050406030204" pitchFamily="18" charset="0"/>
                <a:ea typeface="宋体" panose="02010600030101010101" pitchFamily="2" charset="-122"/>
              </a:rPr>
              <a:t>算法求单元最短路径</a:t>
            </a:r>
            <a:r>
              <a:rPr lang="zh-CN" altLang="en-US" dirty="0">
                <a:latin typeface="Cambria" panose="02040503050406030204" pitchFamily="18" charset="0"/>
                <a:ea typeface="宋体" panose="02010600030101010101" pitchFamily="2" charset="-122"/>
              </a:rPr>
              <a:t>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、定义标记数组</a:t>
            </a:r>
            <a:r>
              <a:rPr lang="en-US" altLang="zh-CN" dirty="0">
                <a:latin typeface="Cambria" panose="02040503050406030204" pitchFamily="18" charset="0"/>
                <a:ea typeface="宋体" panose="02010600030101010101" pitchFamily="2" charset="-122"/>
              </a:rPr>
              <a:t>vis</a:t>
            </a:r>
            <a:r>
              <a:rPr lang="zh-CN" altLang="en-US" dirty="0">
                <a:latin typeface="Cambria" panose="02040503050406030204" pitchFamily="18" charset="0"/>
                <a:ea typeface="宋体" panose="02010600030101010101" pitchFamily="2" charset="-122"/>
              </a:rPr>
              <a:t>，用于标记一个顶点是否已被加入到</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中。</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、利用</a:t>
            </a:r>
            <a:r>
              <a:rPr lang="en-US" altLang="zh-CN" dirty="0" err="1">
                <a:latin typeface="Cambria" panose="02040503050406030204" pitchFamily="18" charset="0"/>
                <a:ea typeface="宋体" panose="02010600030101010101" pitchFamily="2" charset="-122"/>
              </a:rPr>
              <a:t>priority_queue</a:t>
            </a:r>
            <a:r>
              <a:rPr lang="zh-CN" altLang="en-US" dirty="0">
                <a:latin typeface="Cambria" panose="02040503050406030204" pitchFamily="18" charset="0"/>
                <a:ea typeface="宋体" panose="02010600030101010101" pitchFamily="2" charset="-122"/>
              </a:rPr>
              <a:t>类型的变量</a:t>
            </a:r>
            <a:r>
              <a:rPr lang="en-US" altLang="zh-CN" dirty="0" err="1">
                <a:latin typeface="Cambria" panose="02040503050406030204" pitchFamily="18" charset="0"/>
                <a:ea typeface="宋体" panose="02010600030101010101" pitchFamily="2" charset="-122"/>
              </a:rPr>
              <a:t>pq</a:t>
            </a:r>
            <a:r>
              <a:rPr lang="zh-CN" altLang="en-US" dirty="0">
                <a:latin typeface="Cambria" panose="02040503050406030204" pitchFamily="18" charset="0"/>
                <a:ea typeface="宋体" panose="02010600030101010101" pitchFamily="2" charset="-122"/>
              </a:rPr>
              <a:t>来维护源点到</a:t>
            </a:r>
            <a:r>
              <a:rPr lang="en-US" altLang="zh-CN" dirty="0">
                <a:latin typeface="Cambria" panose="02040503050406030204" pitchFamily="18" charset="0"/>
                <a:ea typeface="宋体" panose="02010600030101010101" pitchFamily="2" charset="-122"/>
              </a:rPr>
              <a:t>V-U</a:t>
            </a:r>
            <a:r>
              <a:rPr lang="zh-CN" altLang="en-US" dirty="0">
                <a:latin typeface="Cambria" panose="02040503050406030204" pitchFamily="18" charset="0"/>
                <a:ea typeface="宋体" panose="02010600030101010101" pitchFamily="2" charset="-122"/>
              </a:rPr>
              <a:t>中所有点的最短距离。</a:t>
            </a:r>
            <a:r>
              <a:rPr lang="en-US" altLang="zh-CN" dirty="0" err="1">
                <a:latin typeface="Cambria" panose="02040503050406030204" pitchFamily="18" charset="0"/>
                <a:ea typeface="宋体" panose="02010600030101010101" pitchFamily="2" charset="-122"/>
              </a:rPr>
              <a:t>pq</a:t>
            </a:r>
            <a:r>
              <a:rPr lang="zh-CN" altLang="en-US" dirty="0">
                <a:latin typeface="Cambria" panose="02040503050406030204" pitchFamily="18" charset="0"/>
                <a:ea typeface="宋体" panose="02010600030101010101" pitchFamily="2" charset="-122"/>
              </a:rPr>
              <a:t>中的元素记录一条边</a:t>
            </a:r>
            <a:r>
              <a:rPr lang="en-US" altLang="zh-CN" dirty="0">
                <a:latin typeface="Cambria" panose="02040503050406030204" pitchFamily="18" charset="0"/>
                <a:ea typeface="宋体" panose="02010600030101010101" pitchFamily="2" charset="-122"/>
              </a:rPr>
              <a:t>(u, v, d)</a:t>
            </a:r>
            <a:r>
              <a:rPr lang="zh-CN" altLang="en-US" dirty="0">
                <a:latin typeface="Cambria" panose="02040503050406030204" pitchFamily="18" charset="0"/>
                <a:ea typeface="宋体" panose="02010600030101010101" pitchFamily="2" charset="-122"/>
              </a:rPr>
              <a:t>的信息，其中</a:t>
            </a:r>
            <a:r>
              <a:rPr lang="en-US" altLang="zh-CN" dirty="0" err="1">
                <a:latin typeface="Cambria" panose="02040503050406030204" pitchFamily="18" charset="0"/>
                <a:ea typeface="宋体" panose="02010600030101010101" pitchFamily="2" charset="-122"/>
              </a:rPr>
              <a:t>u∈U</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v∈V-U</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表示目前源点到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的最短距离。初始时将</a:t>
            </a:r>
            <a:r>
              <a:rPr lang="en-US" altLang="zh-CN" dirty="0" err="1">
                <a:latin typeface="Cambria" panose="02040503050406030204" pitchFamily="18" charset="0"/>
                <a:ea typeface="宋体" panose="02010600030101010101" pitchFamily="2" charset="-122"/>
              </a:rPr>
              <a:t>st</a:t>
            </a:r>
            <a:r>
              <a:rPr lang="zh-CN" altLang="en-US" dirty="0">
                <a:latin typeface="Cambria" panose="02040503050406030204" pitchFamily="18" charset="0"/>
                <a:ea typeface="宋体" panose="02010600030101010101" pitchFamily="2" charset="-122"/>
              </a:rPr>
              <a:t>的所有邻接点加入到</a:t>
            </a:r>
            <a:r>
              <a:rPr lang="en-US" altLang="zh-CN" dirty="0" err="1">
                <a:latin typeface="Cambria" panose="02040503050406030204" pitchFamily="18" charset="0"/>
                <a:ea typeface="宋体" panose="02010600030101010101" pitchFamily="2" charset="-122"/>
              </a:rPr>
              <a:t>pq</a:t>
            </a:r>
            <a:r>
              <a:rPr lang="zh-CN" altLang="en-US" dirty="0">
                <a:latin typeface="Cambria" panose="02040503050406030204" pitchFamily="18" charset="0"/>
                <a:ea typeface="宋体" panose="02010600030101010101" pitchFamily="2" charset="-122"/>
              </a:rPr>
              <a:t>中。</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、每一步从</a:t>
            </a:r>
            <a:r>
              <a:rPr lang="en-US" altLang="zh-CN" dirty="0" err="1">
                <a:latin typeface="Cambria" panose="02040503050406030204" pitchFamily="18" charset="0"/>
                <a:ea typeface="宋体" panose="02010600030101010101" pitchFamily="2" charset="-122"/>
              </a:rPr>
              <a:t>pq</a:t>
            </a:r>
            <a:r>
              <a:rPr lang="zh-CN" altLang="en-US" dirty="0">
                <a:latin typeface="Cambria" panose="02040503050406030204" pitchFamily="18" charset="0"/>
                <a:ea typeface="宋体" panose="02010600030101010101" pitchFamily="2" charset="-122"/>
              </a:rPr>
              <a:t>中取一个元素，如果该元素中的</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属性所对应的顶点</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不在</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中，则将</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加入到</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，并利用</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进行松弛操作。</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的邻接点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需要松弛操作，则将</a:t>
            </a:r>
            <a:r>
              <a:rPr lang="en-US" altLang="zh-CN" dirty="0">
                <a:latin typeface="Cambria" panose="02040503050406030204" pitchFamily="18" charset="0"/>
                <a:ea typeface="宋体" panose="02010600030101010101" pitchFamily="2" charset="-122"/>
              </a:rPr>
              <a:t>(v1, u, d[u])</a:t>
            </a:r>
            <a:r>
              <a:rPr lang="zh-CN" altLang="en-US" dirty="0">
                <a:latin typeface="Cambria" panose="02040503050406030204" pitchFamily="18" charset="0"/>
                <a:ea typeface="宋体" panose="02010600030101010101" pitchFamily="2" charset="-122"/>
              </a:rPr>
              <a:t>加入到</a:t>
            </a:r>
            <a:r>
              <a:rPr lang="en-US" altLang="zh-CN" dirty="0" err="1">
                <a:latin typeface="Cambria" panose="02040503050406030204" pitchFamily="18" charset="0"/>
                <a:ea typeface="宋体" panose="02010600030101010101" pitchFamily="2" charset="-122"/>
              </a:rPr>
              <a:t>pq</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、利用递归，可以求得源点到任意顶点的最短路径。见函数</a:t>
            </a:r>
            <a:r>
              <a:rPr lang="en-US" altLang="zh-CN" dirty="0" err="1">
                <a:latin typeface="Cambria" panose="02040503050406030204" pitchFamily="18" charset="0"/>
                <a:ea typeface="宋体" panose="02010600030101010101" pitchFamily="2" charset="-122"/>
              </a:rPr>
              <a:t>getPath</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Dijkstra</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时间复杂度为</a:t>
            </a:r>
            <a:r>
              <a:rPr lang="en-US" altLang="zh-CN" dirty="0">
                <a:latin typeface="Cambria" panose="02040503050406030204" pitchFamily="18" charset="0"/>
                <a:ea typeface="宋体" panose="02010600030101010101" pitchFamily="2" charset="-122"/>
              </a:rPr>
              <a:t>O(|E|∙log |V|)</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O(|V|+|E|)</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81</a:t>
            </a:fld>
            <a:endParaRPr lang="zh-CN" altLang="en-US" dirty="0"/>
          </a:p>
        </p:txBody>
      </p:sp>
    </p:spTree>
    <p:extLst>
      <p:ext uri="{BB962C8B-B14F-4D97-AF65-F5344CB8AC3E}">
        <p14:creationId xmlns:p14="http://schemas.microsoft.com/office/powerpoint/2010/main" val="372571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575227" cy="6094827"/>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a:t>
            </a:r>
            <a:r>
              <a:rPr lang="en-US" altLang="zh-CN" b="1" dirty="0">
                <a:latin typeface="Cambria" panose="02040503050406030204" pitchFamily="18" charset="0"/>
                <a:ea typeface="宋体" panose="02010600030101010101" pitchFamily="2" charset="-122"/>
              </a:rPr>
              <a:t>Spfa</a:t>
            </a:r>
            <a:r>
              <a:rPr lang="zh-CN" altLang="en-US" b="1" dirty="0">
                <a:latin typeface="Cambria" panose="02040503050406030204" pitchFamily="18" charset="0"/>
                <a:ea typeface="宋体" panose="02010600030101010101" pitchFamily="2" charset="-122"/>
              </a:rPr>
              <a:t>算法</a:t>
            </a:r>
          </a:p>
          <a:p>
            <a:pPr marL="0" indent="357188">
              <a:lnSpc>
                <a:spcPct val="150000"/>
              </a:lnSpc>
              <a:spcBef>
                <a:spcPts val="0"/>
              </a:spcBef>
              <a:buNone/>
            </a:pPr>
            <a:r>
              <a:rPr lang="en-US" altLang="zh-CN" b="1" dirty="0">
                <a:solidFill>
                  <a:srgbClr val="C00000"/>
                </a:solidFill>
                <a:latin typeface="Cambria" panose="02040503050406030204" pitchFamily="18" charset="0"/>
                <a:ea typeface="宋体" panose="02010600030101010101" pitchFamily="2" charset="-122"/>
              </a:rPr>
              <a:t>Spfa</a:t>
            </a:r>
            <a:r>
              <a:rPr lang="zh-CN" altLang="en-US" b="1" dirty="0">
                <a:solidFill>
                  <a:srgbClr val="C00000"/>
                </a:solidFill>
                <a:latin typeface="Cambria" panose="02040503050406030204" pitchFamily="18" charset="0"/>
                <a:ea typeface="宋体" panose="02010600030101010101" pitchFamily="2" charset="-122"/>
              </a:rPr>
              <a:t>算法</a:t>
            </a:r>
            <a:r>
              <a:rPr lang="en-US" altLang="zh-CN" dirty="0">
                <a:solidFill>
                  <a:srgbClr val="C00000"/>
                </a:solidFill>
                <a:latin typeface="Cambria" panose="02040503050406030204" pitchFamily="18" charset="0"/>
                <a:ea typeface="宋体" panose="02010600030101010101" pitchFamily="2" charset="-122"/>
              </a:rPr>
              <a:t>(Shortest Path Faster Algorithm)</a:t>
            </a:r>
            <a:r>
              <a:rPr lang="zh-CN" altLang="en-US" dirty="0">
                <a:solidFill>
                  <a:srgbClr val="C00000"/>
                </a:solidFill>
                <a:latin typeface="Cambria" panose="02040503050406030204" pitchFamily="18" charset="0"/>
                <a:ea typeface="宋体" panose="02010600030101010101" pitchFamily="2" charset="-122"/>
              </a:rPr>
              <a:t> </a:t>
            </a:r>
            <a:r>
              <a:rPr lang="zh-CN" altLang="en-US" dirty="0">
                <a:solidFill>
                  <a:srgbClr val="00B0F0"/>
                </a:solidFill>
                <a:latin typeface="Cambria" panose="02040503050406030204" pitchFamily="18" charset="0"/>
                <a:ea typeface="宋体" panose="02010600030101010101" pitchFamily="2" charset="-122"/>
              </a:rPr>
              <a:t>可以求带负权</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没有负权环</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有向图或没有负权的带权无向图的单源最短路径</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Spfa</a:t>
            </a:r>
            <a:r>
              <a:rPr lang="zh-CN" altLang="en-US" dirty="0">
                <a:latin typeface="Cambria" panose="02040503050406030204" pitchFamily="18" charset="0"/>
                <a:ea typeface="宋体" panose="02010600030101010101" pitchFamily="2" charset="-122"/>
              </a:rPr>
              <a:t>算法在从</a:t>
            </a:r>
            <a:r>
              <a:rPr lang="en-US" altLang="zh-CN" dirty="0">
                <a:latin typeface="Cambria" panose="02040503050406030204" pitchFamily="18" charset="0"/>
                <a:ea typeface="宋体" panose="02010600030101010101" pitchFamily="2" charset="-122"/>
              </a:rPr>
              <a:t>V-U</a:t>
            </a:r>
            <a:r>
              <a:rPr lang="zh-CN" altLang="en-US" dirty="0">
                <a:latin typeface="Cambria" panose="02040503050406030204" pitchFamily="18" charset="0"/>
                <a:ea typeface="宋体" panose="02010600030101010101" pitchFamily="2" charset="-122"/>
              </a:rPr>
              <a:t>中取</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最小的顶点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时，对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的所有出边</a:t>
            </a:r>
            <a:r>
              <a:rPr lang="en-US" altLang="zh-CN" dirty="0">
                <a:latin typeface="Cambria" panose="02040503050406030204" pitchFamily="18" charset="0"/>
                <a:ea typeface="宋体" panose="02010600030101010101" pitchFamily="2" charset="-122"/>
              </a:rPr>
              <a:t>(v, u)</a:t>
            </a:r>
            <a:r>
              <a:rPr lang="zh-CN" altLang="en-US" dirty="0">
                <a:latin typeface="Cambria" panose="02040503050406030204" pitchFamily="18" charset="0"/>
                <a:ea typeface="宋体" panose="02010600030101010101" pitchFamily="2" charset="-122"/>
              </a:rPr>
              <a:t>都要检查是否需要进行松弛操作，而不管</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是否属于</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如果对</a:t>
            </a:r>
            <a:r>
              <a:rPr lang="en-US" altLang="zh-CN" dirty="0">
                <a:latin typeface="Cambria" panose="02040503050406030204" pitchFamily="18" charset="0"/>
                <a:ea typeface="宋体" panose="02010600030101010101" pitchFamily="2" charset="-122"/>
              </a:rPr>
              <a:t>(v, u)</a:t>
            </a:r>
            <a:r>
              <a:rPr lang="zh-CN" altLang="en-US" dirty="0">
                <a:latin typeface="Cambria" panose="02040503050406030204" pitchFamily="18" charset="0"/>
                <a:ea typeface="宋体" panose="02010600030101010101" pitchFamily="2" charset="-122"/>
              </a:rPr>
              <a:t>进行松弛操作，则松弛操作之后将</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加入到队列，排队等待继续处理。</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82</a:t>
            </a:fld>
            <a:endParaRPr lang="zh-CN" altLang="en-US" dirty="0"/>
          </a:p>
        </p:txBody>
      </p:sp>
    </p:spTree>
    <p:extLst>
      <p:ext uri="{BB962C8B-B14F-4D97-AF65-F5344CB8AC3E}">
        <p14:creationId xmlns:p14="http://schemas.microsoft.com/office/powerpoint/2010/main" val="352885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575227" cy="6094827"/>
          </a:xfrm>
        </p:spPr>
        <p:txBody>
          <a:bodyPr>
            <a:normAutofit fontScale="850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利用</a:t>
            </a:r>
            <a:r>
              <a:rPr lang="en-US" altLang="zh-CN" dirty="0">
                <a:solidFill>
                  <a:srgbClr val="00B0F0"/>
                </a:solidFill>
                <a:latin typeface="Cambria" panose="02040503050406030204" pitchFamily="18" charset="0"/>
                <a:ea typeface="宋体" panose="02010600030101010101" pitchFamily="2" charset="-122"/>
              </a:rPr>
              <a:t>Spfa</a:t>
            </a:r>
            <a:r>
              <a:rPr lang="zh-CN" altLang="en-US" dirty="0">
                <a:solidFill>
                  <a:srgbClr val="00B0F0"/>
                </a:solidFill>
                <a:latin typeface="Cambria" panose="02040503050406030204" pitchFamily="18" charset="0"/>
                <a:ea typeface="宋体" panose="02010600030101010101" pitchFamily="2" charset="-122"/>
              </a:rPr>
              <a:t>算法求带权图</a:t>
            </a:r>
            <a:r>
              <a:rPr lang="en-US" altLang="zh-CN" dirty="0">
                <a:solidFill>
                  <a:srgbClr val="00B0F0"/>
                </a:solidFill>
                <a:latin typeface="Cambria" panose="02040503050406030204" pitchFamily="18" charset="0"/>
                <a:ea typeface="宋体" panose="02010600030101010101" pitchFamily="2" charset="-122"/>
              </a:rPr>
              <a:t>G</a:t>
            </a:r>
            <a:r>
              <a:rPr lang="zh-CN" altLang="en-US" dirty="0">
                <a:solidFill>
                  <a:srgbClr val="00B0F0"/>
                </a:solidFill>
                <a:latin typeface="Cambria" panose="02040503050406030204" pitchFamily="18" charset="0"/>
                <a:ea typeface="宋体" panose="02010600030101010101" pitchFamily="2" charset="-122"/>
              </a:rPr>
              <a:t>的单源最短路径</a:t>
            </a:r>
            <a:r>
              <a:rPr lang="zh-CN" altLang="en-US" dirty="0">
                <a:latin typeface="Cambria" panose="02040503050406030204" pitchFamily="18" charset="0"/>
                <a:ea typeface="宋体" panose="02010600030101010101" pitchFamily="2" charset="-122"/>
              </a:rPr>
              <a:t>，源点为</a:t>
            </a:r>
            <a:r>
              <a:rPr lang="en-US" altLang="zh-CN" dirty="0" err="1">
                <a:latin typeface="Cambria" panose="02040503050406030204" pitchFamily="18" charset="0"/>
                <a:ea typeface="宋体" panose="02010600030101010101" pitchFamily="2" charset="-122"/>
              </a:rPr>
              <a:t>st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、定义数组</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，源点的</a:t>
            </a:r>
            <a:r>
              <a:rPr lang="en-US" altLang="zh-CN" dirty="0">
                <a:latin typeface="Cambria" panose="02040503050406030204" pitchFamily="18" charset="0"/>
                <a:ea typeface="宋体" panose="02010600030101010101" pitchFamily="2" charset="-122"/>
              </a:rPr>
              <a:t>d[</a:t>
            </a:r>
            <a:r>
              <a:rPr lang="en-US" altLang="zh-CN" dirty="0" err="1">
                <a:latin typeface="Cambria" panose="02040503050406030204" pitchFamily="18" charset="0"/>
                <a:ea typeface="宋体" panose="02010600030101010101" pitchFamily="2" charset="-122"/>
              </a:rPr>
              <a:t>st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初始值为</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，其他顶点的</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初始值为∞；定义数组</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，其意义与</a:t>
            </a:r>
            <a:r>
              <a:rPr lang="en-US" altLang="zh-CN" dirty="0" err="1">
                <a:latin typeface="Cambria" panose="02040503050406030204" pitchFamily="18" charset="0"/>
                <a:ea typeface="宋体" panose="02010600030101010101" pitchFamily="2" charset="-122"/>
              </a:rPr>
              <a:t>Dijkstra</a:t>
            </a:r>
            <a:r>
              <a:rPr lang="zh-CN" altLang="en-US" dirty="0">
                <a:latin typeface="Cambria" panose="02040503050406030204" pitchFamily="18" charset="0"/>
                <a:ea typeface="宋体" panose="02010600030101010101" pitchFamily="2" charset="-122"/>
              </a:rPr>
              <a:t>算法中的</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一致；定义一个队列</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，将</a:t>
            </a:r>
            <a:r>
              <a:rPr lang="en-US" altLang="zh-CN" dirty="0" err="1">
                <a:latin typeface="Cambria" panose="02040503050406030204" pitchFamily="18" charset="0"/>
                <a:ea typeface="宋体" panose="02010600030101010101" pitchFamily="2" charset="-122"/>
              </a:rPr>
              <a:t>st</a:t>
            </a:r>
            <a:r>
              <a:rPr lang="zh-CN" altLang="en-US" dirty="0">
                <a:latin typeface="Cambria" panose="02040503050406030204" pitchFamily="18" charset="0"/>
                <a:ea typeface="宋体" panose="02010600030101010101" pitchFamily="2" charset="-122"/>
              </a:rPr>
              <a:t>加入</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；定义数组</a:t>
            </a:r>
            <a:r>
              <a:rPr lang="en-US" altLang="zh-CN" dirty="0" err="1">
                <a:latin typeface="Cambria" panose="02040503050406030204" pitchFamily="18" charset="0"/>
                <a:ea typeface="宋体" panose="02010600030101010101" pitchFamily="2" charset="-122"/>
              </a:rPr>
              <a:t>num</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num</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记录顶点</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进入队列的次数；定义数组</a:t>
            </a:r>
            <a:r>
              <a:rPr lang="en-US" altLang="zh-CN" dirty="0">
                <a:latin typeface="Cambria" panose="02040503050406030204" pitchFamily="18" charset="0"/>
                <a:ea typeface="宋体" panose="02010600030101010101" pitchFamily="2" charset="-122"/>
              </a:rPr>
              <a:t>vis</a:t>
            </a:r>
            <a:r>
              <a:rPr lang="zh-CN" altLang="en-US" dirty="0">
                <a:latin typeface="Cambria" panose="02040503050406030204" pitchFamily="18" charset="0"/>
                <a:ea typeface="宋体" panose="02010600030101010101" pitchFamily="2" charset="-122"/>
              </a:rPr>
              <a:t>，用于标记某个顶点是否在</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中；</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、从</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中取出元素</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，并令</a:t>
            </a:r>
            <a:r>
              <a:rPr lang="en-US" altLang="zh-CN" dirty="0">
                <a:latin typeface="Cambria" panose="02040503050406030204" pitchFamily="18" charset="0"/>
                <a:ea typeface="宋体" panose="02010600030101010101" pitchFamily="2" charset="-122"/>
              </a:rPr>
              <a:t>vis[u]=false</a:t>
            </a:r>
            <a:r>
              <a:rPr lang="zh-CN" altLang="en-US" dirty="0">
                <a:latin typeface="Cambria" panose="02040503050406030204" pitchFamily="18" charset="0"/>
                <a:ea typeface="宋体" panose="02010600030101010101" pitchFamily="2" charset="-122"/>
              </a:rPr>
              <a:t>，进入第</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、松弛操作：考虑</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的每一个邻接点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d[v]&gt;d[u]+w(u, v)</a:t>
            </a:r>
            <a:r>
              <a:rPr lang="zh-CN" altLang="en-US" dirty="0">
                <a:latin typeface="Cambria" panose="02040503050406030204" pitchFamily="18" charset="0"/>
                <a:ea typeface="宋体" panose="02010600030101010101" pitchFamily="2" charset="-122"/>
              </a:rPr>
              <a:t>：令</a:t>
            </a:r>
            <a:r>
              <a:rPr lang="en-US" altLang="zh-CN" dirty="0">
                <a:latin typeface="Cambria" panose="02040503050406030204" pitchFamily="18" charset="0"/>
                <a:ea typeface="宋体" panose="02010600030101010101" pitchFamily="2" charset="-122"/>
              </a:rPr>
              <a:t>d[v]=d[u]+w(u, v), p[v]=u</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不在队列</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中，将</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加入队列，并令</a:t>
            </a:r>
            <a:r>
              <a:rPr lang="en-US" altLang="zh-CN" dirty="0">
                <a:latin typeface="Cambria" panose="02040503050406030204" pitchFamily="18" charset="0"/>
                <a:ea typeface="宋体" panose="02010600030101010101" pitchFamily="2" charset="-122"/>
              </a:rPr>
              <a:t>vis[v]=true</a:t>
            </a:r>
            <a:r>
              <a:rPr lang="zh-CN" altLang="en-US" dirty="0">
                <a:latin typeface="Cambria" panose="02040503050406030204" pitchFamily="18" charset="0"/>
                <a:ea typeface="宋体" panose="02010600030101010101" pitchFamily="2" charset="-122"/>
              </a:rPr>
              <a:t>，且</a:t>
            </a:r>
            <a:r>
              <a:rPr lang="en-US" altLang="zh-CN" dirty="0" err="1">
                <a:latin typeface="Cambria" panose="02040503050406030204" pitchFamily="18" charset="0"/>
                <a:ea typeface="宋体" panose="02010600030101010101" pitchFamily="2" charset="-122"/>
              </a:rPr>
              <a:t>num</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加</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。如果</a:t>
            </a:r>
            <a:r>
              <a:rPr lang="en-US" altLang="zh-CN" dirty="0" err="1">
                <a:latin typeface="Cambria" panose="02040503050406030204" pitchFamily="18" charset="0"/>
                <a:ea typeface="宋体" panose="02010600030101010101" pitchFamily="2" charset="-122"/>
              </a:rPr>
              <a:t>num</a:t>
            </a:r>
            <a:r>
              <a:rPr lang="en-US" altLang="zh-CN" dirty="0">
                <a:latin typeface="Cambria" panose="02040503050406030204" pitchFamily="18" charset="0"/>
                <a:ea typeface="宋体" panose="02010600030101010101" pitchFamily="2" charset="-122"/>
              </a:rPr>
              <a:t>[v]&gt;|V|</a:t>
            </a:r>
            <a:r>
              <a:rPr lang="zh-CN" altLang="en-US" dirty="0">
                <a:latin typeface="Cambria" panose="02040503050406030204" pitchFamily="18" charset="0"/>
                <a:ea typeface="宋体" panose="02010600030101010101" pitchFamily="2" charset="-122"/>
              </a:rPr>
              <a:t>，则说明图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存在环路，结束，否则进入第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、重复</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两步，直到队列为空。</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83</a:t>
            </a:fld>
            <a:endParaRPr lang="zh-CN" altLang="en-US" dirty="0"/>
          </a:p>
        </p:txBody>
      </p:sp>
    </p:spTree>
    <p:extLst>
      <p:ext uri="{BB962C8B-B14F-4D97-AF65-F5344CB8AC3E}">
        <p14:creationId xmlns:p14="http://schemas.microsoft.com/office/powerpoint/2010/main" val="379505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575227" cy="860677"/>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a:t>
            </a:r>
            <a:r>
              <a:rPr lang="en-US" altLang="zh-CN" dirty="0">
                <a:latin typeface="Cambria" panose="02040503050406030204" pitchFamily="18" charset="0"/>
                <a:ea typeface="宋体" panose="02010600030101010101" pitchFamily="2" charset="-122"/>
              </a:rPr>
              <a:t>Spfa</a:t>
            </a:r>
            <a:r>
              <a:rPr lang="zh-CN" altLang="en-US" dirty="0">
                <a:latin typeface="Cambria" panose="02040503050406030204" pitchFamily="18" charset="0"/>
                <a:ea typeface="宋体" panose="02010600030101010101" pitchFamily="2" charset="-122"/>
              </a:rPr>
              <a:t>算法求右图的单源最短路径的过程如下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源点为</a:t>
            </a:r>
            <a:r>
              <a:rPr lang="en-US" altLang="zh-CN" dirty="0">
                <a:latin typeface="Cambria" panose="02040503050406030204" pitchFamily="18" charset="0"/>
                <a:ea typeface="宋体" panose="02010600030101010101" pitchFamily="2" charset="-122"/>
              </a:rPr>
              <a:t>v1)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84</a:t>
            </a:fld>
            <a:endParaRPr lang="zh-CN" altLang="en-US" dirty="0"/>
          </a:p>
        </p:txBody>
      </p:sp>
      <p:pic>
        <p:nvPicPr>
          <p:cNvPr id="2" name="图片 1"/>
          <p:cNvPicPr>
            <a:picLocks noChangeAspect="1"/>
          </p:cNvPicPr>
          <p:nvPr/>
        </p:nvPicPr>
        <p:blipFill>
          <a:blip r:embed="rId2"/>
          <a:stretch>
            <a:fillRect/>
          </a:stretch>
        </p:blipFill>
        <p:spPr>
          <a:xfrm>
            <a:off x="87811" y="1020870"/>
            <a:ext cx="8693580" cy="4818645"/>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67752" y="1267139"/>
            <a:ext cx="3510654" cy="1838668"/>
          </a:xfrm>
          <a:prstGeom prst="rect">
            <a:avLst/>
          </a:prstGeom>
          <a:noFill/>
        </p:spPr>
      </p:pic>
      <p:sp>
        <p:nvSpPr>
          <p:cNvPr id="9" name="文本框 8"/>
          <p:cNvSpPr txBox="1"/>
          <p:nvPr/>
        </p:nvSpPr>
        <p:spPr>
          <a:xfrm>
            <a:off x="8880586" y="3503164"/>
            <a:ext cx="3069676" cy="830997"/>
          </a:xfrm>
          <a:prstGeom prst="rect">
            <a:avLst/>
          </a:prstGeom>
          <a:noFill/>
        </p:spPr>
        <p:txBody>
          <a:bodyPr wrap="square" rtlCol="0">
            <a:spAutoFit/>
          </a:bodyPr>
          <a:lstStyle/>
          <a:p>
            <a:r>
              <a:rPr lang="zh-CN" altLang="en-US" sz="2400" dirty="0">
                <a:latin typeface="Cambria" panose="02040503050406030204" pitchFamily="18" charset="0"/>
                <a:ea typeface="宋体" panose="02010600030101010101" pitchFamily="2" charset="-122"/>
              </a:rPr>
              <a:t>说明：阴影部分为本轮次需要调整的量</a:t>
            </a:r>
          </a:p>
        </p:txBody>
      </p:sp>
    </p:spTree>
    <p:extLst>
      <p:ext uri="{BB962C8B-B14F-4D97-AF65-F5344CB8AC3E}">
        <p14:creationId xmlns:p14="http://schemas.microsoft.com/office/powerpoint/2010/main" val="33236436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575227" cy="6315496"/>
          </a:xfrm>
        </p:spPr>
        <p:txBody>
          <a:bodyPr>
            <a:normAutofit fontScale="850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利用</a:t>
            </a:r>
            <a:r>
              <a:rPr lang="en-US" altLang="zh-CN" dirty="0">
                <a:latin typeface="Cambria" panose="02040503050406030204" pitchFamily="18" charset="0"/>
                <a:ea typeface="宋体" panose="02010600030101010101" pitchFamily="2" charset="-122"/>
              </a:rPr>
              <a:t>Spfa</a:t>
            </a:r>
            <a:r>
              <a:rPr lang="zh-CN" altLang="en-US" dirty="0">
                <a:latin typeface="Cambria" panose="02040503050406030204" pitchFamily="18" charset="0"/>
                <a:ea typeface="宋体" panose="02010600030101010101" pitchFamily="2" charset="-122"/>
              </a:rPr>
              <a:t>算法求单源最短路径的实现：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、队列</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中的元素为整型，用于存放顶点。初始时将源点加入到</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、定义标记数组</a:t>
            </a:r>
            <a:r>
              <a:rPr lang="en-US" altLang="zh-CN" dirty="0">
                <a:latin typeface="Cambria" panose="02040503050406030204" pitchFamily="18" charset="0"/>
                <a:ea typeface="宋体" panose="02010600030101010101" pitchFamily="2" charset="-122"/>
              </a:rPr>
              <a:t>vis</a:t>
            </a:r>
            <a:r>
              <a:rPr lang="zh-CN" altLang="en-US" dirty="0">
                <a:latin typeface="Cambria" panose="02040503050406030204" pitchFamily="18" charset="0"/>
                <a:ea typeface="宋体" panose="02010600030101010101" pitchFamily="2" charset="-122"/>
              </a:rPr>
              <a:t>，标记顶点是否加入到队列</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中。</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、每轮操作，从队列中取出一个顶点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、检查</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的每个邻接点是否需要松弛操作，如果需要松弛操作且给顶点不在</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中，则将该顶点入队。</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num</a:t>
            </a:r>
            <a:r>
              <a:rPr lang="zh-CN" altLang="en-US" dirty="0">
                <a:latin typeface="Cambria" panose="02040503050406030204" pitchFamily="18" charset="0"/>
                <a:ea typeface="宋体" panose="02010600030101010101" pitchFamily="2" charset="-122"/>
              </a:rPr>
              <a:t>数组的作用是判断是否存在负环。</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6</a:t>
            </a:r>
            <a:r>
              <a:rPr lang="zh-CN" altLang="en-US" dirty="0">
                <a:latin typeface="Cambria" panose="02040503050406030204" pitchFamily="18" charset="0"/>
                <a:ea typeface="宋体" panose="02010600030101010101" pitchFamily="2" charset="-122"/>
              </a:rPr>
              <a:t>、求源点到每个顶点最短路径的方法与</a:t>
            </a:r>
            <a:r>
              <a:rPr lang="en-US" altLang="zh-CN" dirty="0" err="1">
                <a:latin typeface="Cambria" panose="02040503050406030204" pitchFamily="18" charset="0"/>
                <a:ea typeface="宋体" panose="02010600030101010101" pitchFamily="2" charset="-122"/>
              </a:rPr>
              <a:t>Dijkstra</a:t>
            </a:r>
            <a:r>
              <a:rPr lang="zh-CN" altLang="en-US" dirty="0">
                <a:latin typeface="Cambria" panose="02040503050406030204" pitchFamily="18" charset="0"/>
                <a:ea typeface="宋体" panose="02010600030101010101" pitchFamily="2" charset="-122"/>
              </a:rPr>
              <a:t>算法相同。</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spfa</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时间复杂度为</a:t>
            </a:r>
            <a:r>
              <a:rPr lang="en-US" altLang="zh-CN" dirty="0">
                <a:latin typeface="Cambria" panose="02040503050406030204" pitchFamily="18" charset="0"/>
                <a:ea typeface="宋体" panose="02010600030101010101" pitchFamily="2" charset="-122"/>
              </a:rPr>
              <a:t>O(k∙|E|)</a:t>
            </a: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为顶点进入队列的平均次数。</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85</a:t>
            </a:fld>
            <a:endParaRPr lang="zh-CN" altLang="en-US" dirty="0"/>
          </a:p>
        </p:txBody>
      </p:sp>
    </p:spTree>
    <p:extLst>
      <p:ext uri="{BB962C8B-B14F-4D97-AF65-F5344CB8AC3E}">
        <p14:creationId xmlns:p14="http://schemas.microsoft.com/office/powerpoint/2010/main" val="7108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5"/>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4.6.2 </a:t>
            </a:r>
            <a:r>
              <a:rPr lang="zh-CN" altLang="en-US" b="1" dirty="0">
                <a:latin typeface="Cambria" panose="02040503050406030204" pitchFamily="18" charset="0"/>
                <a:ea typeface="宋体" panose="02010600030101010101" pitchFamily="2" charset="-122"/>
              </a:rPr>
              <a:t>每一对顶点之间的最短路径</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b="1" dirty="0">
                <a:solidFill>
                  <a:srgbClr val="FF0000"/>
                </a:solidFill>
                <a:latin typeface="Cambria" panose="02040503050406030204" pitchFamily="18" charset="0"/>
                <a:ea typeface="宋体" panose="02010600030101010101" pitchFamily="2" charset="-122"/>
              </a:rPr>
              <a:t>Floyd</a:t>
            </a:r>
            <a:r>
              <a:rPr lang="zh-CN" altLang="en-US" b="1" dirty="0">
                <a:solidFill>
                  <a:srgbClr val="FF0000"/>
                </a:solidFill>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又称</a:t>
            </a:r>
            <a:r>
              <a:rPr lang="en-US" altLang="zh-CN" dirty="0">
                <a:latin typeface="Cambria" panose="02040503050406030204" pitchFamily="18" charset="0"/>
                <a:ea typeface="宋体" panose="02010600030101010101" pitchFamily="2" charset="-122"/>
              </a:rPr>
              <a:t>Floyd-</a:t>
            </a:r>
            <a:r>
              <a:rPr lang="en-US" altLang="zh-CN" dirty="0" err="1">
                <a:latin typeface="Cambria" panose="02040503050406030204" pitchFamily="18" charset="0"/>
                <a:ea typeface="宋体" panose="02010600030101010101" pitchFamily="2" charset="-122"/>
              </a:rPr>
              <a:t>Warshall</a:t>
            </a:r>
            <a:r>
              <a:rPr lang="zh-CN" altLang="en-US" dirty="0">
                <a:latin typeface="Cambria" panose="02040503050406030204" pitchFamily="18" charset="0"/>
                <a:ea typeface="宋体" panose="02010600030101010101" pitchFamily="2" charset="-122"/>
              </a:rPr>
              <a:t>算法或插点法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是</a:t>
            </a:r>
            <a:r>
              <a:rPr lang="zh-CN" altLang="en-US" dirty="0">
                <a:solidFill>
                  <a:srgbClr val="00B0F0"/>
                </a:solidFill>
                <a:latin typeface="Cambria" panose="02040503050406030204" pitchFamily="18" charset="0"/>
                <a:ea typeface="宋体" panose="02010600030101010101" pitchFamily="2" charset="-122"/>
              </a:rPr>
              <a:t>一种利用动态规划的思想求带权图</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权值非负</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中每一对顶点之间最短距离和最短路径的算法</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C00000"/>
                </a:solidFill>
                <a:latin typeface="Cambria" panose="02040503050406030204" pitchFamily="18" charset="0"/>
                <a:ea typeface="宋体" panose="02010600030101010101" pitchFamily="2" charset="-122"/>
              </a:rPr>
              <a:t>基本思想</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每一个最短路径的子路径也是最短路径</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到顶点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的最短路径有两种可能：</a:t>
            </a:r>
          </a:p>
          <a:p>
            <a:pPr marL="725488" indent="-363538">
              <a:lnSpc>
                <a:spcPct val="150000"/>
              </a:lnSpc>
              <a:spcBef>
                <a:spcPts val="0"/>
              </a:spcBef>
              <a:buFont typeface="Wingdings" panose="05000000000000000000" pitchFamily="2" charset="2"/>
              <a:buChar char="l"/>
            </a:pPr>
            <a:r>
              <a:rPr lang="zh-CN" altLang="en-US" dirty="0">
                <a:solidFill>
                  <a:srgbClr val="00B0F0"/>
                </a:solidFill>
                <a:latin typeface="Cambria" panose="02040503050406030204" pitchFamily="18" charset="0"/>
                <a:ea typeface="宋体" panose="02010600030101010101" pitchFamily="2" charset="-122"/>
              </a:rPr>
              <a:t>从</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到</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的一条边；</a:t>
            </a:r>
          </a:p>
          <a:p>
            <a:pPr marL="725488" indent="-363538">
              <a:lnSpc>
                <a:spcPct val="150000"/>
              </a:lnSpc>
              <a:spcBef>
                <a:spcPts val="0"/>
              </a:spcBef>
              <a:buFont typeface="Wingdings" panose="05000000000000000000" pitchFamily="2" charset="2"/>
              <a:buChar char="l"/>
            </a:pPr>
            <a:r>
              <a:rPr lang="zh-CN" altLang="en-US" dirty="0">
                <a:solidFill>
                  <a:srgbClr val="00B0F0"/>
                </a:solidFill>
                <a:latin typeface="Cambria" panose="02040503050406030204" pitchFamily="18" charset="0"/>
                <a:ea typeface="宋体" panose="02010600030101010101" pitchFamily="2" charset="-122"/>
              </a:rPr>
              <a:t>从</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经过若干个中间顶点</a:t>
            </a:r>
            <a:r>
              <a:rPr lang="en-US" altLang="zh-CN" dirty="0">
                <a:solidFill>
                  <a:srgbClr val="00B0F0"/>
                </a:solidFill>
                <a:latin typeface="Cambria" panose="02040503050406030204" pitchFamily="18" charset="0"/>
                <a:ea typeface="宋体" panose="02010600030101010101" pitchFamily="2" charset="-122"/>
              </a:rPr>
              <a:t>k</a:t>
            </a:r>
            <a:r>
              <a:rPr lang="zh-CN" altLang="en-US" dirty="0">
                <a:solidFill>
                  <a:srgbClr val="00B0F0"/>
                </a:solidFill>
                <a:latin typeface="Cambria" panose="02040503050406030204" pitchFamily="18" charset="0"/>
                <a:ea typeface="宋体" panose="02010600030101010101" pitchFamily="2" charset="-122"/>
              </a:rPr>
              <a:t>到达</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定义一个顶点集合</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，设</a:t>
            </a:r>
            <a:r>
              <a:rPr lang="en-US" altLang="zh-CN" dirty="0">
                <a:latin typeface="Cambria" panose="02040503050406030204" pitchFamily="18" charset="0"/>
                <a:ea typeface="宋体" panose="02010600030101010101" pitchFamily="2" charset="-122"/>
              </a:rPr>
              <a:t>d(u, v)</a:t>
            </a:r>
            <a:r>
              <a:rPr lang="zh-CN" altLang="en-US" dirty="0">
                <a:latin typeface="Cambria" panose="02040503050406030204" pitchFamily="18" charset="0"/>
                <a:ea typeface="宋体" panose="02010600030101010101" pitchFamily="2" charset="-122"/>
              </a:rPr>
              <a:t>为当以集合</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中的顶点为中间顶点时顶点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的最短距离。注意：</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不一定在</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中。</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a:t>
            </a:r>
            <a:r>
              <a:rPr lang="en-US" altLang="zh-CN" dirty="0">
                <a:latin typeface="Cambria" panose="02040503050406030204" pitchFamily="18" charset="0"/>
                <a:ea typeface="宋体" panose="02010600030101010101" pitchFamily="2" charset="-122"/>
              </a:rPr>
              <a:t>V-U</a:t>
            </a:r>
            <a:r>
              <a:rPr lang="zh-CN" altLang="en-US" dirty="0">
                <a:latin typeface="Cambria" panose="02040503050406030204" pitchFamily="18" charset="0"/>
                <a:ea typeface="宋体" panose="02010600030101010101" pitchFamily="2" charset="-122"/>
              </a:rPr>
              <a:t>中的某个顶点</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，此时已求得以集合</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中的顶点为中间顶点的最短距离</a:t>
            </a:r>
            <a:r>
              <a:rPr lang="en-US" altLang="zh-CN" dirty="0">
                <a:latin typeface="Cambria" panose="02040503050406030204" pitchFamily="18" charset="0"/>
                <a:ea typeface="宋体" panose="02010600030101010101" pitchFamily="2" charset="-122"/>
              </a:rPr>
              <a:t>d(u, k)</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d(k, v)</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d(u, k)+ d(k, v)&lt;d(u, v)</a:t>
            </a:r>
            <a:r>
              <a:rPr lang="zh-CN" altLang="en-US" dirty="0">
                <a:latin typeface="Cambria" panose="02040503050406030204" pitchFamily="18" charset="0"/>
                <a:ea typeface="宋体" panose="02010600030101010101" pitchFamily="2" charset="-122"/>
              </a:rPr>
              <a:t>，说明当</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添加到</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中后，</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的最短路径</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以</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中的顶点为中间顶点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必定经过</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，且可以进行松弛操作：</a:t>
            </a:r>
            <a:r>
              <a:rPr lang="en-US" altLang="zh-CN" dirty="0">
                <a:latin typeface="Cambria" panose="02040503050406030204" pitchFamily="18" charset="0"/>
                <a:ea typeface="宋体" panose="02010600030101010101" pitchFamily="2" charset="-122"/>
              </a:rPr>
              <a:t>d(u, v) = d(u, k)+ d(k, v)</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从空集开始，不断扩充</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86</a:t>
            </a:fld>
            <a:endParaRPr lang="zh-CN" altLang="en-US" dirty="0"/>
          </a:p>
        </p:txBody>
      </p:sp>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l="12123"/>
          <a:stretch/>
        </p:blipFill>
        <p:spPr bwMode="auto">
          <a:xfrm>
            <a:off x="8450317" y="1613898"/>
            <a:ext cx="3616334" cy="2151748"/>
          </a:xfrm>
          <a:prstGeom prst="rect">
            <a:avLst/>
          </a:prstGeom>
          <a:noFill/>
        </p:spPr>
      </p:pic>
    </p:spTree>
    <p:extLst>
      <p:ext uri="{BB962C8B-B14F-4D97-AF65-F5344CB8AC3E}">
        <p14:creationId xmlns:p14="http://schemas.microsoft.com/office/powerpoint/2010/main" val="128577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925351" cy="6288925"/>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a:t>
            </a:r>
            <a:r>
              <a:rPr lang="en-US" altLang="zh-CN" dirty="0">
                <a:latin typeface="Cambria" panose="02040503050406030204" pitchFamily="18" charset="0"/>
                <a:ea typeface="宋体" panose="02010600030101010101" pitchFamily="2" charset="-122"/>
              </a:rPr>
              <a:t>Floyd</a:t>
            </a:r>
            <a:r>
              <a:rPr lang="zh-CN" altLang="en-US" dirty="0">
                <a:latin typeface="Cambria" panose="02040503050406030204" pitchFamily="18" charset="0"/>
                <a:ea typeface="宋体" panose="02010600030101010101" pitchFamily="2" charset="-122"/>
              </a:rPr>
              <a:t>算法求带权图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的任意两个顶点之间的最短距离和最短路径</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、定义二维数组</a:t>
            </a:r>
            <a:r>
              <a:rPr lang="en-US" altLang="zh-CN" dirty="0">
                <a:latin typeface="Cambria" panose="02040503050406030204" pitchFamily="18" charset="0"/>
                <a:ea typeface="宋体" panose="02010600030101010101" pitchFamily="2" charset="-122"/>
              </a:rPr>
              <a:t>d, p</a:t>
            </a:r>
            <a:r>
              <a:rPr lang="zh-CN" altLang="en-US" dirty="0">
                <a:latin typeface="Cambria" panose="02040503050406030204" pitchFamily="18" charset="0"/>
                <a:ea typeface="宋体" panose="02010600030101010101" pitchFamily="2" charset="-122"/>
              </a:rPr>
              <a:t>。初始化</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：如果顶点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存在边，则</a:t>
            </a:r>
            <a:r>
              <a:rPr lang="en-US" altLang="zh-CN" dirty="0">
                <a:latin typeface="Cambria" panose="02040503050406030204" pitchFamily="18" charset="0"/>
                <a:ea typeface="宋体" panose="02010600030101010101" pitchFamily="2" charset="-122"/>
              </a:rPr>
              <a:t>d(u, v)=w(u, v), p(u, v)=u</a:t>
            </a:r>
            <a:r>
              <a:rPr lang="zh-CN" altLang="en-US" dirty="0">
                <a:latin typeface="Cambria" panose="02040503050406030204" pitchFamily="18" charset="0"/>
                <a:ea typeface="宋体" panose="02010600030101010101" pitchFamily="2" charset="-122"/>
              </a:rPr>
              <a:t>；否则</a:t>
            </a:r>
            <a:r>
              <a:rPr lang="en-US" altLang="zh-CN" dirty="0">
                <a:latin typeface="Cambria" panose="02040503050406030204" pitchFamily="18" charset="0"/>
                <a:ea typeface="宋体" panose="02010600030101010101" pitchFamily="2" charset="-122"/>
              </a:rPr>
              <a:t>d(u, v)=INF, p(u, v)=-1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、依次将每个顶点加入到顶点集合</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，并检查是否对每一对顶点进行松弛操作。</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假设加入的顶点为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，考虑一对顶点</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u,v</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以及</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都存在路径</a:t>
            </a:r>
            <a:r>
              <a:rPr lang="en-US" altLang="zh-CN" dirty="0">
                <a:latin typeface="Cambria" panose="02040503050406030204" pitchFamily="18" charset="0"/>
                <a:ea typeface="宋体" panose="02010600030101010101" pitchFamily="2" charset="-122"/>
              </a:rPr>
              <a:t>(p(u, k)≠-1</a:t>
            </a:r>
            <a:r>
              <a:rPr lang="zh-CN" altLang="en-US" dirty="0">
                <a:latin typeface="Cambria" panose="02040503050406030204" pitchFamily="18" charset="0"/>
                <a:ea typeface="宋体" panose="02010600030101010101" pitchFamily="2" charset="-122"/>
              </a:rPr>
              <a:t>且</a:t>
            </a:r>
            <a:r>
              <a:rPr lang="en-US" altLang="zh-CN" dirty="0">
                <a:latin typeface="Cambria" panose="02040503050406030204" pitchFamily="18" charset="0"/>
                <a:ea typeface="宋体" panose="02010600030101010101" pitchFamily="2" charset="-122"/>
              </a:rPr>
              <a:t>p(k, v) ≠-1)</a:t>
            </a:r>
            <a:r>
              <a:rPr lang="zh-CN" altLang="en-US" dirty="0">
                <a:latin typeface="Cambria" panose="02040503050406030204" pitchFamily="18" charset="0"/>
                <a:ea typeface="宋体" panose="02010600030101010101" pitchFamily="2" charset="-122"/>
              </a:rPr>
              <a:t>，且</a:t>
            </a:r>
            <a:r>
              <a:rPr lang="en-US" altLang="zh-CN" dirty="0">
                <a:latin typeface="Cambria" panose="02040503050406030204" pitchFamily="18" charset="0"/>
                <a:ea typeface="宋体" panose="02010600030101010101" pitchFamily="2" charset="-122"/>
              </a:rPr>
              <a:t>d(u, v)&gt;d(u, k)+d[k, v]</a:t>
            </a:r>
            <a:r>
              <a:rPr lang="zh-CN" altLang="en-US" dirty="0">
                <a:latin typeface="Cambria" panose="02040503050406030204" pitchFamily="18" charset="0"/>
                <a:ea typeface="宋体" panose="02010600030101010101" pitchFamily="2" charset="-122"/>
              </a:rPr>
              <a:t>，则进行松弛操作：</a:t>
            </a:r>
            <a:r>
              <a:rPr lang="en-US" altLang="zh-CN" dirty="0">
                <a:latin typeface="Cambria" panose="02040503050406030204" pitchFamily="18" charset="0"/>
                <a:ea typeface="宋体" panose="02010600030101010101" pitchFamily="2" charset="-122"/>
              </a:rPr>
              <a:t>d(u, v)=d(u, k)+d(k, v), p(u, v)=k</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、当每一个顶点都加入到集合</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后，最后得到的</a:t>
            </a:r>
            <a:r>
              <a:rPr lang="en-US" altLang="zh-CN" dirty="0">
                <a:latin typeface="Cambria" panose="02040503050406030204" pitchFamily="18" charset="0"/>
                <a:ea typeface="宋体" panose="02010600030101010101" pitchFamily="2" charset="-122"/>
              </a:rPr>
              <a:t>d(u, v)</a:t>
            </a:r>
            <a:r>
              <a:rPr lang="zh-CN" altLang="en-US" dirty="0">
                <a:latin typeface="Cambria" panose="02040503050406030204" pitchFamily="18" charset="0"/>
                <a:ea typeface="宋体" panose="02010600030101010101" pitchFamily="2" charset="-122"/>
              </a:rPr>
              <a:t>即为顶点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到顶点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的最短距离，</a:t>
            </a:r>
            <a:r>
              <a:rPr lang="en-US" altLang="zh-CN" dirty="0">
                <a:latin typeface="Cambria" panose="02040503050406030204" pitchFamily="18" charset="0"/>
                <a:ea typeface="宋体" panose="02010600030101010101" pitchFamily="2" charset="-122"/>
              </a:rPr>
              <a:t>p(u, v)</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的最短路径中的编号最大的顶点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假设按顶点编号从小到大的顺序将顶点加入</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p(u, v)=k</a:t>
            </a:r>
            <a:r>
              <a:rPr lang="zh-CN" altLang="en-US" dirty="0">
                <a:latin typeface="Cambria" panose="02040503050406030204" pitchFamily="18" charset="0"/>
                <a:ea typeface="宋体" panose="02010600030101010101" pitchFamily="2" charset="-122"/>
              </a:rPr>
              <a:t>，则</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的最短路径为：</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的最短路径→</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的最短路径。</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87</a:t>
            </a:fld>
            <a:endParaRPr lang="zh-CN" altLang="en-US" dirty="0"/>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12123"/>
          <a:stretch/>
        </p:blipFill>
        <p:spPr bwMode="auto">
          <a:xfrm>
            <a:off x="8576445" y="1125158"/>
            <a:ext cx="3616334" cy="2151748"/>
          </a:xfrm>
          <a:prstGeom prst="rect">
            <a:avLst/>
          </a:prstGeom>
          <a:noFill/>
        </p:spPr>
      </p:pic>
    </p:spTree>
    <p:extLst>
      <p:ext uri="{BB962C8B-B14F-4D97-AF65-F5344CB8AC3E}">
        <p14:creationId xmlns:p14="http://schemas.microsoft.com/office/powerpoint/2010/main" val="232205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4"/>
            <a:ext cx="8799226" cy="3414690"/>
          </a:xfrm>
        </p:spPr>
        <p:txBody>
          <a:bodyPr>
            <a:normAutofit fontScale="77500" lnSpcReduction="20000"/>
          </a:bodyPr>
          <a:lstStyle/>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若</a:t>
            </a:r>
            <a:r>
              <a:rPr lang="en-US" altLang="zh-CN" dirty="0">
                <a:solidFill>
                  <a:srgbClr val="00B0F0"/>
                </a:solidFill>
                <a:latin typeface="Cambria" panose="02040503050406030204" pitchFamily="18" charset="0"/>
                <a:ea typeface="宋体" panose="02010600030101010101" pitchFamily="2" charset="-122"/>
              </a:rPr>
              <a:t>p(u, v)=k</a:t>
            </a:r>
            <a:r>
              <a:rPr lang="zh-CN" altLang="en-US" dirty="0">
                <a:solidFill>
                  <a:srgbClr val="00B0F0"/>
                </a:solidFill>
                <a:latin typeface="Cambria" panose="02040503050406030204" pitchFamily="18" charset="0"/>
                <a:ea typeface="宋体" panose="02010600030101010101" pitchFamily="2" charset="-122"/>
              </a:rPr>
              <a:t>，则</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到</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最短路径：</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到</a:t>
            </a:r>
            <a:r>
              <a:rPr lang="en-US" altLang="zh-CN" dirty="0">
                <a:solidFill>
                  <a:srgbClr val="00B0F0"/>
                </a:solidFill>
                <a:latin typeface="Cambria" panose="02040503050406030204" pitchFamily="18" charset="0"/>
                <a:ea typeface="宋体" panose="02010600030101010101" pitchFamily="2" charset="-122"/>
              </a:rPr>
              <a:t>k</a:t>
            </a:r>
            <a:r>
              <a:rPr lang="zh-CN" altLang="en-US" dirty="0">
                <a:solidFill>
                  <a:srgbClr val="00B0F0"/>
                </a:solidFill>
                <a:latin typeface="Cambria" panose="02040503050406030204" pitchFamily="18" charset="0"/>
                <a:ea typeface="宋体" panose="02010600030101010101" pitchFamily="2" charset="-122"/>
              </a:rPr>
              <a:t>的最短路径→</a:t>
            </a:r>
            <a:r>
              <a:rPr lang="en-US" altLang="zh-CN" dirty="0">
                <a:solidFill>
                  <a:srgbClr val="00B0F0"/>
                </a:solidFill>
                <a:latin typeface="Cambria" panose="02040503050406030204" pitchFamily="18" charset="0"/>
                <a:ea typeface="宋体" panose="02010600030101010101" pitchFamily="2" charset="-122"/>
              </a:rPr>
              <a:t>k</a:t>
            </a:r>
            <a:r>
              <a:rPr lang="zh-CN" altLang="en-US" dirty="0">
                <a:solidFill>
                  <a:srgbClr val="00B0F0"/>
                </a:solidFill>
                <a:latin typeface="Cambria" panose="02040503050406030204" pitchFamily="18" charset="0"/>
                <a:ea typeface="宋体" panose="02010600030101010101" pitchFamily="2" charset="-122"/>
              </a:rPr>
              <a:t>到</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的最短路径</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与</a:t>
            </a:r>
            <a:r>
              <a:rPr lang="en-US" altLang="zh-CN" dirty="0">
                <a:latin typeface="Cambria" panose="02040503050406030204" pitchFamily="18" charset="0"/>
                <a:ea typeface="宋体" panose="02010600030101010101" pitchFamily="2" charset="-122"/>
              </a:rPr>
              <a:t>p[u][v]</a:t>
            </a:r>
            <a:r>
              <a:rPr lang="zh-CN" altLang="en-US" dirty="0">
                <a:latin typeface="Cambria" panose="02040503050406030204" pitchFamily="18" charset="0"/>
                <a:ea typeface="宋体" panose="02010600030101010101" pitchFamily="2" charset="-122"/>
              </a:rPr>
              <a:t>相关的值形成一棵没有度为</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结点的二叉树，如下图所示。从图中可以看出</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的路径为</a:t>
            </a:r>
            <a:r>
              <a:rPr lang="en-US" altLang="zh-CN" dirty="0">
                <a:latin typeface="Cambria" panose="02040503050406030204" pitchFamily="18" charset="0"/>
                <a:ea typeface="宋体" panose="02010600030101010101" pitchFamily="2" charset="-122"/>
              </a:rPr>
              <a:t>k5</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k3</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k1</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 → </a:t>
            </a:r>
            <a:r>
              <a:rPr lang="en-US" altLang="zh-CN" dirty="0">
                <a:latin typeface="Cambria" panose="02040503050406030204" pitchFamily="18" charset="0"/>
                <a:ea typeface="宋体" panose="02010600030101010101" pitchFamily="2" charset="-122"/>
              </a:rPr>
              <a:t>k2</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p[u][v]=u</a:t>
            </a:r>
            <a:r>
              <a:rPr lang="zh-CN" altLang="en-US" dirty="0">
                <a:latin typeface="Cambria" panose="02040503050406030204" pitchFamily="18" charset="0"/>
                <a:ea typeface="宋体" panose="02010600030101010101" pitchFamily="2" charset="-122"/>
              </a:rPr>
              <a:t>时，</a:t>
            </a:r>
            <a:r>
              <a:rPr lang="en-US" altLang="zh-CN" dirty="0">
                <a:latin typeface="Cambria" panose="02040503050406030204" pitchFamily="18" charset="0"/>
                <a:ea typeface="宋体" panose="02010600030101010101" pitchFamily="2" charset="-122"/>
              </a:rPr>
              <a:t>p[u][v]</a:t>
            </a:r>
            <a:r>
              <a:rPr lang="zh-CN" altLang="en-US" dirty="0">
                <a:latin typeface="Cambria" panose="02040503050406030204" pitchFamily="18" charset="0"/>
                <a:ea typeface="宋体" panose="02010600030101010101" pitchFamily="2" charset="-122"/>
              </a:rPr>
              <a:t>为的叶结点，因此，</a:t>
            </a:r>
            <a:r>
              <a:rPr lang="en-US" altLang="zh-CN" dirty="0">
                <a:latin typeface="Cambria" panose="02040503050406030204" pitchFamily="18" charset="0"/>
                <a:ea typeface="宋体" panose="02010600030101010101" pitchFamily="2" charset="-122"/>
              </a:rPr>
              <a:t>k5=u, k6=k3, k4=k1, k7=k, k8=k2</a:t>
            </a:r>
            <a:r>
              <a:rPr lang="zh-CN" altLang="en-US" dirty="0">
                <a:latin typeface="Cambria" panose="02040503050406030204" pitchFamily="18" charset="0"/>
                <a:ea typeface="宋体" panose="02010600030101010101" pitchFamily="2" charset="-122"/>
              </a:rPr>
              <a:t>，可见，</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的最短路径上的顶点依次为二叉树的叶结点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从左到右，但终点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不在其中</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，因此只要对二叉树进行先根遍历，即可求得从</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的最短路径，但</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需要单独处理。</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88</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6299" y="3579274"/>
            <a:ext cx="7355753" cy="2917143"/>
          </a:xfrm>
          <a:prstGeom prst="rect">
            <a:avLst/>
          </a:prstGeom>
          <a:noFill/>
        </p:spPr>
      </p:pic>
    </p:spTree>
    <p:extLst>
      <p:ext uri="{BB962C8B-B14F-4D97-AF65-F5344CB8AC3E}">
        <p14:creationId xmlns:p14="http://schemas.microsoft.com/office/powerpoint/2010/main" val="315621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4"/>
            <a:ext cx="8799226" cy="6288924"/>
          </a:xfrm>
        </p:spPr>
        <p:txBody>
          <a:bodyPr>
            <a:normAutofit/>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Floyd</a:t>
            </a:r>
            <a:r>
              <a:rPr lang="zh-CN" altLang="en-US" dirty="0">
                <a:latin typeface="Cambria" panose="02040503050406030204" pitchFamily="18" charset="0"/>
                <a:ea typeface="宋体" panose="02010600030101010101" pitchFamily="2" charset="-122"/>
              </a:rPr>
              <a:t>算法的实现：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、三重循环：第一重循环为加入</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的顶点的顺序，每加入一个顶点</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，在后两重循环中检测每一对顶点</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之间的最短距离是否要通过</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进行松弛操作。</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、在求</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的距离时，对</a:t>
            </a:r>
            <a:r>
              <a:rPr lang="en-US" altLang="zh-CN" dirty="0">
                <a:latin typeface="Cambria" panose="02040503050406030204" pitchFamily="18" charset="0"/>
                <a:ea typeface="宋体" panose="02010600030101010101" pitchFamily="2" charset="-122"/>
              </a:rPr>
              <a:t>p[u][v]</a:t>
            </a:r>
            <a:r>
              <a:rPr lang="zh-CN" altLang="en-US" dirty="0">
                <a:latin typeface="Cambria" panose="02040503050406030204" pitchFamily="18" charset="0"/>
                <a:ea typeface="宋体" panose="02010600030101010101" pitchFamily="2" charset="-122"/>
              </a:rPr>
              <a:t>所构成的二叉树进行先根遍历，当</a:t>
            </a:r>
            <a:r>
              <a:rPr lang="en-US" altLang="zh-CN" dirty="0">
                <a:latin typeface="Cambria" panose="02040503050406030204" pitchFamily="18" charset="0"/>
                <a:ea typeface="宋体" panose="02010600030101010101" pitchFamily="2" charset="-122"/>
              </a:rPr>
              <a:t>p[u][v]=u</a:t>
            </a:r>
            <a:r>
              <a:rPr lang="zh-CN" altLang="en-US" dirty="0">
                <a:latin typeface="Cambria" panose="02040503050406030204" pitchFamily="18" charset="0"/>
                <a:ea typeface="宋体" panose="02010600030101010101" pitchFamily="2" charset="-122"/>
              </a:rPr>
              <a:t>时，出处</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即可。注意，这里所得到的路径不包括</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getPath</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a:latin typeface="Cambria" panose="02040503050406030204" pitchFamily="18" charset="0"/>
                <a:ea typeface="宋体" panose="02010600030101010101" pitchFamily="2" charset="-122"/>
              </a:rPr>
              <a:t>Floyd(…)</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时间复杂度为</a:t>
            </a:r>
            <a:r>
              <a:rPr lang="en-US" altLang="zh-CN" dirty="0">
                <a:latin typeface="Cambria" panose="02040503050406030204" pitchFamily="18" charset="0"/>
                <a:ea typeface="宋体" panose="02010600030101010101" pitchFamily="2" charset="-122"/>
              </a:rPr>
              <a:t>O(|V|^3)</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89</a:t>
            </a:fld>
            <a:endParaRPr lang="zh-CN" altLang="en-US" dirty="0"/>
          </a:p>
        </p:txBody>
      </p:sp>
    </p:spTree>
    <p:extLst>
      <p:ext uri="{BB962C8B-B14F-4D97-AF65-F5344CB8AC3E}">
        <p14:creationId xmlns:p14="http://schemas.microsoft.com/office/powerpoint/2010/main" val="361830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7695" cy="6423679"/>
          </a:xfrm>
        </p:spPr>
        <p:txBody>
          <a:bodyPr>
            <a:normAutofit fontScale="85000"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4.1.2 </a:t>
            </a:r>
            <a:r>
              <a:rPr lang="zh-CN" altLang="en-US" b="1" dirty="0">
                <a:latin typeface="Cambria" panose="02040503050406030204" pitchFamily="18" charset="0"/>
                <a:ea typeface="宋体" panose="02010600030101010101" pitchFamily="2" charset="-122"/>
              </a:rPr>
              <a:t>图的邻接矩阵表示</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图的</a:t>
            </a:r>
            <a:r>
              <a:rPr lang="zh-CN" altLang="en-US" b="1" dirty="0">
                <a:solidFill>
                  <a:srgbClr val="C00000"/>
                </a:solidFill>
                <a:latin typeface="Cambria" panose="02040503050406030204" pitchFamily="18" charset="0"/>
                <a:ea typeface="宋体" panose="02010600030101010101" pitchFamily="2" charset="-122"/>
              </a:rPr>
              <a:t>邻接矩阵表示法</a:t>
            </a:r>
            <a:r>
              <a:rPr lang="zh-CN" altLang="en-US" dirty="0">
                <a:latin typeface="Cambria" panose="02040503050406030204" pitchFamily="18" charset="0"/>
                <a:ea typeface="宋体" panose="02010600030101010101" pitchFamily="2" charset="-122"/>
              </a:rPr>
              <a:t>是</a:t>
            </a:r>
            <a:r>
              <a:rPr lang="zh-CN" altLang="en-US" dirty="0">
                <a:solidFill>
                  <a:srgbClr val="00B0F0"/>
                </a:solidFill>
                <a:latin typeface="Cambria" panose="02040503050406030204" pitchFamily="18" charset="0"/>
                <a:ea typeface="宋体" panose="02010600030101010101" pitchFamily="2" charset="-122"/>
              </a:rPr>
              <a:t>利用二维数组</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矩阵</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表示一个图</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二维数组中的每一个元素表示相应的两个顶点之间的关系</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方法是：将</a:t>
            </a:r>
            <a:r>
              <a:rPr lang="zh-CN" altLang="en-US" dirty="0">
                <a:solidFill>
                  <a:srgbClr val="00B0F0"/>
                </a:solidFill>
                <a:latin typeface="Cambria" panose="02040503050406030204" pitchFamily="18" charset="0"/>
                <a:ea typeface="宋体" panose="02010600030101010101" pitchFamily="2" charset="-122"/>
              </a:rPr>
              <a:t>图的每个顶点进行编号</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从</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开始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，则</a:t>
            </a:r>
            <a:r>
              <a:rPr lang="zh-CN" altLang="en-US" dirty="0">
                <a:solidFill>
                  <a:srgbClr val="00B0F0"/>
                </a:solidFill>
                <a:latin typeface="Cambria" panose="02040503050406030204" pitchFamily="18" charset="0"/>
                <a:ea typeface="宋体" panose="02010600030101010101" pitchFamily="2" charset="-122"/>
              </a:rPr>
              <a:t>二维数组的第</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行的第</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个元素表示第</a:t>
            </a:r>
            <a:r>
              <a:rPr lang="en-US" altLang="zh-CN" dirty="0">
                <a:solidFill>
                  <a:srgbClr val="00B0F0"/>
                </a:solidFill>
                <a:latin typeface="Cambria" panose="02040503050406030204" pitchFamily="18" charset="0"/>
                <a:ea typeface="宋体" panose="02010600030101010101" pitchFamily="2" charset="-122"/>
              </a:rPr>
              <a:t>u</a:t>
            </a:r>
            <a:r>
              <a:rPr lang="zh-CN" altLang="en-US" dirty="0">
                <a:solidFill>
                  <a:srgbClr val="00B0F0"/>
                </a:solidFill>
                <a:latin typeface="Cambria" panose="02040503050406030204" pitchFamily="18" charset="0"/>
                <a:ea typeface="宋体" panose="02010600030101010101" pitchFamily="2" charset="-122"/>
              </a:rPr>
              <a:t>个顶点与第</a:t>
            </a:r>
            <a:r>
              <a:rPr lang="en-US" altLang="zh-CN" dirty="0">
                <a:solidFill>
                  <a:srgbClr val="00B0F0"/>
                </a:solidFill>
                <a:latin typeface="Cambria" panose="02040503050406030204" pitchFamily="18" charset="0"/>
                <a:ea typeface="宋体" panose="02010600030101010101" pitchFamily="2" charset="-122"/>
              </a:rPr>
              <a:t>v</a:t>
            </a:r>
            <a:r>
              <a:rPr lang="zh-CN" altLang="en-US" dirty="0">
                <a:solidFill>
                  <a:srgbClr val="00B0F0"/>
                </a:solidFill>
                <a:latin typeface="Cambria" panose="02040503050406030204" pitchFamily="18" charset="0"/>
                <a:ea typeface="宋体" panose="02010600030101010101" pitchFamily="2" charset="-122"/>
              </a:rPr>
              <a:t>个顶点之间的关系</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图的邻接表表示法的类型定义：</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adjMatrix</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datatype data[</a:t>
            </a:r>
            <a:r>
              <a:rPr lang="en-US" altLang="zh-CN" dirty="0" err="1">
                <a:solidFill>
                  <a:srgbClr val="7030A0"/>
                </a:solidFill>
                <a:latin typeface="Cambria" panose="02040503050406030204" pitchFamily="18" charset="0"/>
                <a:ea typeface="宋体" panose="02010600030101010101" pitchFamily="2" charset="-122"/>
              </a:rPr>
              <a:t>eNum</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顶点的数据信息</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edge[</a:t>
            </a:r>
            <a:r>
              <a:rPr lang="en-US" altLang="zh-CN" dirty="0" err="1">
                <a:solidFill>
                  <a:srgbClr val="7030A0"/>
                </a:solidFill>
                <a:latin typeface="Cambria" panose="02040503050406030204" pitchFamily="18" charset="0"/>
                <a:ea typeface="宋体" panose="02010600030101010101" pitchFamily="2" charset="-122"/>
              </a:rPr>
              <a:t>eNum</a:t>
            </a: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eNum</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邻接矩阵</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v;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顶点的数量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e;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边的数量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a:t>
            </a:fld>
            <a:endParaRPr lang="zh-CN" altLang="en-US" dirty="0"/>
          </a:p>
        </p:txBody>
      </p:sp>
    </p:spTree>
    <p:extLst>
      <p:ext uri="{BB962C8B-B14F-4D97-AF65-F5344CB8AC3E}">
        <p14:creationId xmlns:p14="http://schemas.microsoft.com/office/powerpoint/2010/main" val="400668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4"/>
            <a:ext cx="8799226" cy="2973255"/>
          </a:xfrm>
        </p:spPr>
        <p:txBody>
          <a:bodyPr>
            <a:normAutofit fontScale="850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传递闭包：</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一个有向图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的传递闭包是一个二维数组</a:t>
            </a:r>
            <a:r>
              <a:rPr lang="en-US" altLang="zh-CN" dirty="0" err="1">
                <a:latin typeface="Cambria" panose="02040503050406030204" pitchFamily="18" charset="0"/>
                <a:ea typeface="宋体" panose="02010600030101010101" pitchFamily="2" charset="-122"/>
              </a:rPr>
              <a:t>ts</a:t>
            </a:r>
            <a:r>
              <a:rPr lang="zh-CN" altLang="en-US" dirty="0">
                <a:latin typeface="Cambria" panose="02040503050406030204" pitchFamily="18" charset="0"/>
                <a:ea typeface="宋体" panose="02010600030101010101" pitchFamily="2" charset="-122"/>
              </a:rPr>
              <a:t>，其行数和列数都为</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，如果</a:t>
            </a:r>
            <a:r>
              <a:rPr lang="en-US" altLang="zh-CN" dirty="0" err="1">
                <a:latin typeface="Cambria" panose="02040503050406030204" pitchFamily="18" charset="0"/>
                <a:ea typeface="宋体" panose="02010600030101010101" pitchFamily="2" charset="-122"/>
              </a:rPr>
              <a:t>ts</a:t>
            </a:r>
            <a:r>
              <a:rPr lang="en-US" altLang="zh-CN" dirty="0">
                <a:latin typeface="Cambria" panose="02040503050406030204" pitchFamily="18" charset="0"/>
                <a:ea typeface="宋体" panose="02010600030101010101" pitchFamily="2" charset="-122"/>
              </a:rPr>
              <a:t>[u][v]=1</a:t>
            </a:r>
            <a:r>
              <a:rPr lang="zh-CN" altLang="en-US" dirty="0">
                <a:latin typeface="Cambria" panose="02040503050406030204" pitchFamily="18" charset="0"/>
                <a:ea typeface="宋体" panose="02010600030101010101" pitchFamily="2" charset="-122"/>
              </a:rPr>
              <a:t>，表示在图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中，从顶点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出发至少存在一条路径到达顶点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；如果</a:t>
            </a:r>
            <a:r>
              <a:rPr lang="en-US" altLang="zh-CN" dirty="0" err="1">
                <a:latin typeface="Cambria" panose="02040503050406030204" pitchFamily="18" charset="0"/>
                <a:ea typeface="宋体" panose="02010600030101010101" pitchFamily="2" charset="-122"/>
              </a:rPr>
              <a:t>ts</a:t>
            </a:r>
            <a:r>
              <a:rPr lang="en-US" altLang="zh-CN" dirty="0">
                <a:latin typeface="Cambria" panose="02040503050406030204" pitchFamily="18" charset="0"/>
                <a:ea typeface="宋体" panose="02010600030101010101" pitchFamily="2" charset="-122"/>
              </a:rPr>
              <a:t>[u][v]=0</a:t>
            </a:r>
            <a:r>
              <a:rPr lang="zh-CN" altLang="en-US" dirty="0">
                <a:latin typeface="Cambria" panose="02040503050406030204" pitchFamily="18" charset="0"/>
                <a:ea typeface="宋体" panose="02010600030101010101" pitchFamily="2" charset="-122"/>
              </a:rPr>
              <a:t>，则表示不存在从顶点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到顶点</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的路径，规定：</a:t>
            </a:r>
            <a:r>
              <a:rPr lang="en-US" altLang="zh-CN" dirty="0" err="1">
                <a:latin typeface="Cambria" panose="02040503050406030204" pitchFamily="18" charset="0"/>
                <a:ea typeface="宋体" panose="02010600030101010101" pitchFamily="2" charset="-122"/>
              </a:rPr>
              <a:t>ts</a:t>
            </a:r>
            <a:r>
              <a:rPr lang="en-US" altLang="zh-CN" dirty="0">
                <a:latin typeface="Cambria" panose="02040503050406030204" pitchFamily="18" charset="0"/>
                <a:ea typeface="宋体" panose="02010600030101010101" pitchFamily="2" charset="-122"/>
              </a:rPr>
              <a:t>[u][u]=1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例如，右图的传递闭包为：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90</a:t>
            </a:fld>
            <a:endParaRPr lang="zh-CN" altLang="en-US" dirty="0"/>
          </a:p>
        </p:txBody>
      </p:sp>
      <p:pic>
        <p:nvPicPr>
          <p:cNvPr id="17" name="图片 16"/>
          <p:cNvPicPr/>
          <p:nvPr/>
        </p:nvPicPr>
        <p:blipFill>
          <a:blip r:embed="rId2">
            <a:extLst>
              <a:ext uri="{28A0092B-C50C-407E-A947-70E740481C1C}">
                <a14:useLocalDpi xmlns:a14="http://schemas.microsoft.com/office/drawing/2010/main" val="0"/>
              </a:ext>
            </a:extLst>
          </a:blip>
          <a:srcRect/>
          <a:stretch>
            <a:fillRect/>
          </a:stretch>
        </p:blipFill>
        <p:spPr bwMode="auto">
          <a:xfrm>
            <a:off x="8823722" y="2097729"/>
            <a:ext cx="2431260" cy="2457839"/>
          </a:xfrm>
          <a:prstGeom prst="rect">
            <a:avLst/>
          </a:prstGeom>
          <a:noFill/>
        </p:spPr>
      </p:pic>
      <p:pic>
        <p:nvPicPr>
          <p:cNvPr id="2" name="图片 1"/>
          <p:cNvPicPr>
            <a:picLocks noChangeAspect="1"/>
          </p:cNvPicPr>
          <p:nvPr/>
        </p:nvPicPr>
        <p:blipFill>
          <a:blip r:embed="rId3"/>
          <a:stretch>
            <a:fillRect/>
          </a:stretch>
        </p:blipFill>
        <p:spPr>
          <a:xfrm>
            <a:off x="2256275" y="3247243"/>
            <a:ext cx="3308953" cy="2406511"/>
          </a:xfrm>
          <a:prstGeom prst="rect">
            <a:avLst/>
          </a:prstGeom>
        </p:spPr>
      </p:pic>
    </p:spTree>
    <p:extLst>
      <p:ext uri="{BB962C8B-B14F-4D97-AF65-F5344CB8AC3E}">
        <p14:creationId xmlns:p14="http://schemas.microsoft.com/office/powerpoint/2010/main" val="229259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4"/>
            <a:ext cx="8799226" cy="6000234"/>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Floyd</a:t>
            </a:r>
            <a:r>
              <a:rPr lang="zh-CN" altLang="en-US" dirty="0">
                <a:latin typeface="Cambria" panose="02040503050406030204" pitchFamily="18" charset="0"/>
                <a:ea typeface="宋体" panose="02010600030101010101" pitchFamily="2" charset="-122"/>
              </a:rPr>
              <a:t>算法稍加改变即可求图</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的传递闭包：</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对于顶点</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，当将</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加入到</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中时，如果存在</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的路径，并且存在</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的路径，则一定存在</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v</a:t>
            </a:r>
            <a:r>
              <a:rPr lang="zh-CN" altLang="en-US" dirty="0">
                <a:latin typeface="Cambria" panose="02040503050406030204" pitchFamily="18" charset="0"/>
                <a:ea typeface="宋体" panose="02010600030101010101" pitchFamily="2" charset="-122"/>
              </a:rPr>
              <a:t>的路径。</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transitive_closure</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91</a:t>
            </a:fld>
            <a:endParaRPr lang="zh-CN" altLang="en-US" dirty="0"/>
          </a:p>
        </p:txBody>
      </p:sp>
      <p:pic>
        <p:nvPicPr>
          <p:cNvPr id="17" name="图片 16"/>
          <p:cNvPicPr/>
          <p:nvPr/>
        </p:nvPicPr>
        <p:blipFill>
          <a:blip r:embed="rId2">
            <a:extLst>
              <a:ext uri="{28A0092B-C50C-407E-A947-70E740481C1C}">
                <a14:useLocalDpi xmlns:a14="http://schemas.microsoft.com/office/drawing/2010/main" val="0"/>
              </a:ext>
            </a:extLst>
          </a:blip>
          <a:srcRect/>
          <a:stretch>
            <a:fillRect/>
          </a:stretch>
        </p:blipFill>
        <p:spPr bwMode="auto">
          <a:xfrm>
            <a:off x="9203692" y="1108685"/>
            <a:ext cx="2431260" cy="2457839"/>
          </a:xfrm>
          <a:prstGeom prst="rect">
            <a:avLst/>
          </a:prstGeom>
          <a:noFill/>
        </p:spPr>
      </p:pic>
    </p:spTree>
    <p:extLst>
      <p:ext uri="{BB962C8B-B14F-4D97-AF65-F5344CB8AC3E}">
        <p14:creationId xmlns:p14="http://schemas.microsoft.com/office/powerpoint/2010/main" val="39613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17578</TotalTime>
  <Words>12933</Words>
  <Application>Microsoft Office PowerPoint</Application>
  <PresentationFormat>宽屏</PresentationFormat>
  <Paragraphs>564</Paragraphs>
  <Slides>91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91</vt:i4>
      </vt:variant>
    </vt:vector>
  </HeadingPairs>
  <TitlesOfParts>
    <vt:vector size="99" baseType="lpstr">
      <vt:lpstr>等线</vt:lpstr>
      <vt:lpstr>等线 Light</vt:lpstr>
      <vt:lpstr>黑体</vt:lpstr>
      <vt:lpstr>Arial</vt:lpstr>
      <vt:lpstr>Cambria</vt:lpstr>
      <vt:lpstr>Times New Roman</vt:lpstr>
      <vt:lpstr>Wingdings</vt:lpstr>
      <vt:lpstr>Office 主题​​</vt:lpstr>
      <vt:lpstr>第四章 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bin</dc:creator>
  <cp:lastModifiedBy>sext</cp:lastModifiedBy>
  <cp:revision>867</cp:revision>
  <dcterms:created xsi:type="dcterms:W3CDTF">2021-06-24T03:37:32Z</dcterms:created>
  <dcterms:modified xsi:type="dcterms:W3CDTF">2023-05-07T13:26:46Z</dcterms:modified>
</cp:coreProperties>
</file>